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367" r:id="rId2"/>
    <p:sldId id="420" r:id="rId3"/>
    <p:sldId id="421" r:id="rId4"/>
    <p:sldId id="425" r:id="rId5"/>
    <p:sldId id="428" r:id="rId6"/>
    <p:sldId id="426" r:id="rId7"/>
    <p:sldId id="427" r:id="rId8"/>
    <p:sldId id="370" r:id="rId9"/>
    <p:sldId id="371" r:id="rId10"/>
    <p:sldId id="434" r:id="rId11"/>
    <p:sldId id="430" r:id="rId12"/>
    <p:sldId id="373" r:id="rId13"/>
    <p:sldId id="374" r:id="rId14"/>
    <p:sldId id="435" r:id="rId15"/>
    <p:sldId id="431" r:id="rId16"/>
    <p:sldId id="432" r:id="rId17"/>
    <p:sldId id="436" r:id="rId18"/>
    <p:sldId id="433" r:id="rId19"/>
    <p:sldId id="437" r:id="rId20"/>
    <p:sldId id="438" r:id="rId21"/>
    <p:sldId id="439" r:id="rId22"/>
    <p:sldId id="381" r:id="rId23"/>
    <p:sldId id="440" r:id="rId24"/>
    <p:sldId id="441" r:id="rId25"/>
    <p:sldId id="442" r:id="rId26"/>
    <p:sldId id="499" r:id="rId27"/>
    <p:sldId id="443" r:id="rId28"/>
    <p:sldId id="444" r:id="rId29"/>
    <p:sldId id="445" r:id="rId30"/>
    <p:sldId id="500" r:id="rId31"/>
    <p:sldId id="446" r:id="rId32"/>
    <p:sldId id="447" r:id="rId33"/>
    <p:sldId id="448" r:id="rId34"/>
    <p:sldId id="501" r:id="rId35"/>
    <p:sldId id="467" r:id="rId36"/>
    <p:sldId id="449" r:id="rId37"/>
    <p:sldId id="451" r:id="rId38"/>
    <p:sldId id="452" r:id="rId39"/>
    <p:sldId id="504" r:id="rId40"/>
    <p:sldId id="468" r:id="rId41"/>
    <p:sldId id="453" r:id="rId42"/>
    <p:sldId id="454" r:id="rId43"/>
    <p:sldId id="455" r:id="rId44"/>
    <p:sldId id="502" r:id="rId45"/>
    <p:sldId id="459" r:id="rId46"/>
    <p:sldId id="460" r:id="rId47"/>
    <p:sldId id="461" r:id="rId48"/>
    <p:sldId id="503" r:id="rId49"/>
    <p:sldId id="423" r:id="rId50"/>
    <p:sldId id="462" r:id="rId51"/>
    <p:sldId id="463" r:id="rId52"/>
    <p:sldId id="464" r:id="rId53"/>
    <p:sldId id="484" r:id="rId54"/>
    <p:sldId id="465" r:id="rId55"/>
    <p:sldId id="466" r:id="rId56"/>
    <p:sldId id="485" r:id="rId57"/>
    <p:sldId id="475" r:id="rId58"/>
    <p:sldId id="407" r:id="rId59"/>
    <p:sldId id="497" r:id="rId60"/>
    <p:sldId id="496" r:id="rId61"/>
    <p:sldId id="470" r:id="rId62"/>
    <p:sldId id="488" r:id="rId63"/>
    <p:sldId id="495" r:id="rId64"/>
    <p:sldId id="471" r:id="rId65"/>
    <p:sldId id="491" r:id="rId66"/>
    <p:sldId id="492" r:id="rId67"/>
    <p:sldId id="493" r:id="rId68"/>
    <p:sldId id="494" r:id="rId69"/>
    <p:sldId id="472" r:id="rId70"/>
    <p:sldId id="490" r:id="rId71"/>
    <p:sldId id="354" r:id="rId72"/>
  </p:sldIdLst>
  <p:sldSz cx="9144000" cy="6858000" type="screen4x3"/>
  <p:notesSz cx="7099300" cy="10234613"/>
  <p:custDataLst>
    <p:tags r:id="rId75"/>
  </p:custDataLst>
  <p:defaultTextStyle>
    <a:defPPr>
      <a:defRPr lang="en-US"/>
    </a:defPPr>
    <a:lvl1pPr algn="l" rtl="0" fontAlgn="base">
      <a:spcBef>
        <a:spcPct val="0"/>
      </a:spcBef>
      <a:spcAft>
        <a:spcPct val="0"/>
      </a:spcAft>
      <a:defRPr sz="1600" kern="1200" baseline="-25000">
        <a:solidFill>
          <a:schemeClr val="tx1"/>
        </a:solidFill>
        <a:latin typeface="Arial" charset="0"/>
        <a:ea typeface="+mn-ea"/>
        <a:cs typeface="+mn-cs"/>
      </a:defRPr>
    </a:lvl1pPr>
    <a:lvl2pPr marL="457200" algn="l" rtl="0" fontAlgn="base">
      <a:spcBef>
        <a:spcPct val="0"/>
      </a:spcBef>
      <a:spcAft>
        <a:spcPct val="0"/>
      </a:spcAft>
      <a:defRPr sz="1600" kern="1200" baseline="-25000">
        <a:solidFill>
          <a:schemeClr val="tx1"/>
        </a:solidFill>
        <a:latin typeface="Arial" charset="0"/>
        <a:ea typeface="+mn-ea"/>
        <a:cs typeface="+mn-cs"/>
      </a:defRPr>
    </a:lvl2pPr>
    <a:lvl3pPr marL="914400" algn="l" rtl="0" fontAlgn="base">
      <a:spcBef>
        <a:spcPct val="0"/>
      </a:spcBef>
      <a:spcAft>
        <a:spcPct val="0"/>
      </a:spcAft>
      <a:defRPr sz="1600" kern="1200" baseline="-25000">
        <a:solidFill>
          <a:schemeClr val="tx1"/>
        </a:solidFill>
        <a:latin typeface="Arial" charset="0"/>
        <a:ea typeface="+mn-ea"/>
        <a:cs typeface="+mn-cs"/>
      </a:defRPr>
    </a:lvl3pPr>
    <a:lvl4pPr marL="1371600" algn="l" rtl="0" fontAlgn="base">
      <a:spcBef>
        <a:spcPct val="0"/>
      </a:spcBef>
      <a:spcAft>
        <a:spcPct val="0"/>
      </a:spcAft>
      <a:defRPr sz="1600" kern="1200" baseline="-25000">
        <a:solidFill>
          <a:schemeClr val="tx1"/>
        </a:solidFill>
        <a:latin typeface="Arial" charset="0"/>
        <a:ea typeface="+mn-ea"/>
        <a:cs typeface="+mn-cs"/>
      </a:defRPr>
    </a:lvl4pPr>
    <a:lvl5pPr marL="1828800" algn="l" rtl="0" fontAlgn="base">
      <a:spcBef>
        <a:spcPct val="0"/>
      </a:spcBef>
      <a:spcAft>
        <a:spcPct val="0"/>
      </a:spcAft>
      <a:defRPr sz="1600" kern="1200" baseline="-25000">
        <a:solidFill>
          <a:schemeClr val="tx1"/>
        </a:solidFill>
        <a:latin typeface="Arial" charset="0"/>
        <a:ea typeface="+mn-ea"/>
        <a:cs typeface="+mn-cs"/>
      </a:defRPr>
    </a:lvl5pPr>
    <a:lvl6pPr marL="2286000" algn="l" defTabSz="914400" rtl="0" eaLnBrk="1" latinLnBrk="0" hangingPunct="1">
      <a:defRPr sz="1600" kern="1200" baseline="-25000">
        <a:solidFill>
          <a:schemeClr val="tx1"/>
        </a:solidFill>
        <a:latin typeface="Arial" charset="0"/>
        <a:ea typeface="+mn-ea"/>
        <a:cs typeface="+mn-cs"/>
      </a:defRPr>
    </a:lvl6pPr>
    <a:lvl7pPr marL="2743200" algn="l" defTabSz="914400" rtl="0" eaLnBrk="1" latinLnBrk="0" hangingPunct="1">
      <a:defRPr sz="1600" kern="1200" baseline="-25000">
        <a:solidFill>
          <a:schemeClr val="tx1"/>
        </a:solidFill>
        <a:latin typeface="Arial" charset="0"/>
        <a:ea typeface="+mn-ea"/>
        <a:cs typeface="+mn-cs"/>
      </a:defRPr>
    </a:lvl7pPr>
    <a:lvl8pPr marL="3200400" algn="l" defTabSz="914400" rtl="0" eaLnBrk="1" latinLnBrk="0" hangingPunct="1">
      <a:defRPr sz="1600" kern="1200" baseline="-25000">
        <a:solidFill>
          <a:schemeClr val="tx1"/>
        </a:solidFill>
        <a:latin typeface="Arial" charset="0"/>
        <a:ea typeface="+mn-ea"/>
        <a:cs typeface="+mn-cs"/>
      </a:defRPr>
    </a:lvl8pPr>
    <a:lvl9pPr marL="3657600" algn="l" defTabSz="914400" rtl="0" eaLnBrk="1" latinLnBrk="0" hangingPunct="1">
      <a:defRPr sz="1600"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66FF66"/>
    <a:srgbClr val="FFFF66"/>
    <a:srgbClr val="000099"/>
    <a:srgbClr val="3366CC"/>
    <a:srgbClr val="C0C0C0"/>
    <a:srgbClr val="CC0000"/>
    <a:srgbClr val="FFFF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6" autoAdjust="0"/>
    <p:restoredTop sz="76368" autoAdjust="0"/>
  </p:normalViewPr>
  <p:slideViewPr>
    <p:cSldViewPr>
      <p:cViewPr>
        <p:scale>
          <a:sx n="66" d="100"/>
          <a:sy n="66" d="100"/>
        </p:scale>
        <p:origin x="-1296"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64" y="1374"/>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FCBA6-CA5D-4EB5-985B-3DFD2691F82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SG"/>
        </a:p>
      </dgm:t>
    </dgm:pt>
    <dgm:pt modelId="{B6F35321-815C-4C7D-B195-FBC55AAC06C3}">
      <dgm:prSet phldrT="[Text]" custT="1"/>
      <dgm:spPr/>
      <dgm:t>
        <a:bodyPr/>
        <a:lstStyle/>
        <a:p>
          <a:r>
            <a:rPr lang="en-SG" sz="3200" dirty="0" smtClean="0">
              <a:sym typeface="Symbol"/>
            </a:rPr>
            <a:t></a:t>
          </a:r>
          <a:r>
            <a:rPr lang="en-SG" sz="3200" baseline="-25000" dirty="0" err="1" smtClean="0">
              <a:sym typeface="Symbol"/>
            </a:rPr>
            <a:t>employee.eNumber</a:t>
          </a:r>
          <a:r>
            <a:rPr lang="en-SG" sz="3200" baseline="-25000" dirty="0" smtClean="0">
              <a:sym typeface="Symbol"/>
            </a:rPr>
            <a:t>=</a:t>
          </a:r>
          <a:r>
            <a:rPr lang="en-SG" sz="3200" baseline="-25000" dirty="0" err="1" smtClean="0">
              <a:sym typeface="Symbol"/>
            </a:rPr>
            <a:t>canFly.eNumber</a:t>
          </a:r>
          <a:endParaRPr lang="en-SG" sz="3200" baseline="-25000" dirty="0" smtClean="0">
            <a:sym typeface="Symbol"/>
          </a:endParaRPr>
        </a:p>
      </dgm:t>
    </dgm:pt>
    <dgm:pt modelId="{DB03057A-4F6D-4808-B499-5229DFBE71E2}" type="parTrans" cxnId="{BF8C69F3-4704-45C5-B41C-3A07228472CA}">
      <dgm:prSet/>
      <dgm:spPr/>
      <dgm:t>
        <a:bodyPr/>
        <a:lstStyle/>
        <a:p>
          <a:endParaRPr lang="en-SG"/>
        </a:p>
      </dgm:t>
    </dgm:pt>
    <dgm:pt modelId="{F9EA5338-C26B-4307-94EE-19E4E62B45D2}" type="sibTrans" cxnId="{BF8C69F3-4704-45C5-B41C-3A07228472CA}">
      <dgm:prSet/>
      <dgm:spPr/>
      <dgm:t>
        <a:bodyPr/>
        <a:lstStyle/>
        <a:p>
          <a:endParaRPr lang="en-SG"/>
        </a:p>
      </dgm:t>
    </dgm:pt>
    <dgm:pt modelId="{A1E151E2-A041-4019-9A51-9FC9055EF0C7}">
      <dgm:prSet phldrT="[Text]"/>
      <dgm:spPr/>
      <dgm:t>
        <a:bodyPr/>
        <a:lstStyle/>
        <a:p>
          <a:r>
            <a:rPr lang="en-SG" dirty="0" smtClean="0">
              <a:sym typeface="Symbol"/>
            </a:rPr>
            <a:t></a:t>
          </a:r>
          <a:endParaRPr lang="en-SG" dirty="0"/>
        </a:p>
      </dgm:t>
    </dgm:pt>
    <dgm:pt modelId="{3575C6BB-931A-4F2C-A932-3C06C5063405}" type="parTrans" cxnId="{ACBBD5DB-0929-4D52-834F-D9E77AA77D2F}">
      <dgm:prSet/>
      <dgm:spPr/>
      <dgm:t>
        <a:bodyPr/>
        <a:lstStyle/>
        <a:p>
          <a:endParaRPr lang="en-SG"/>
        </a:p>
      </dgm:t>
    </dgm:pt>
    <dgm:pt modelId="{77B2D608-F748-4870-AC5F-A5CF5D2693C4}" type="sibTrans" cxnId="{ACBBD5DB-0929-4D52-834F-D9E77AA77D2F}">
      <dgm:prSet/>
      <dgm:spPr/>
      <dgm:t>
        <a:bodyPr/>
        <a:lstStyle/>
        <a:p>
          <a:endParaRPr lang="en-SG"/>
        </a:p>
      </dgm:t>
    </dgm:pt>
    <dgm:pt modelId="{323A96B4-EB9D-43E8-9828-516CE9E51AF3}">
      <dgm:prSet phldrT="[Text]"/>
      <dgm:spPr/>
      <dgm:t>
        <a:bodyPr/>
        <a:lstStyle/>
        <a:p>
          <a:r>
            <a:rPr lang="en-US" dirty="0" smtClean="0"/>
            <a:t>employee</a:t>
          </a:r>
          <a:endParaRPr lang="en-SG" dirty="0"/>
        </a:p>
      </dgm:t>
    </dgm:pt>
    <dgm:pt modelId="{F339C3C5-CD81-4C2E-B7AA-D8978C4BB28B}" type="parTrans" cxnId="{96273C05-97F0-44B1-BE0D-D680759869D8}">
      <dgm:prSet/>
      <dgm:spPr/>
      <dgm:t>
        <a:bodyPr/>
        <a:lstStyle/>
        <a:p>
          <a:endParaRPr lang="en-SG"/>
        </a:p>
      </dgm:t>
    </dgm:pt>
    <dgm:pt modelId="{188ECFBD-EC56-42B2-B28B-476E44E7033B}" type="sibTrans" cxnId="{96273C05-97F0-44B1-BE0D-D680759869D8}">
      <dgm:prSet/>
      <dgm:spPr/>
      <dgm:t>
        <a:bodyPr/>
        <a:lstStyle/>
        <a:p>
          <a:endParaRPr lang="en-SG"/>
        </a:p>
      </dgm:t>
    </dgm:pt>
    <dgm:pt modelId="{5EBA33B6-EDBA-407C-AD97-C1CF5B9B681A}">
      <dgm:prSet phldrT="[Text]"/>
      <dgm:spPr/>
      <dgm:t>
        <a:bodyPr/>
        <a:lstStyle/>
        <a:p>
          <a:r>
            <a:rPr lang="en-US" dirty="0" err="1" smtClean="0"/>
            <a:t>canFly</a:t>
          </a:r>
          <a:endParaRPr lang="en-SG" dirty="0"/>
        </a:p>
      </dgm:t>
    </dgm:pt>
    <dgm:pt modelId="{F402A845-E096-461B-ACDB-557175E75F6E}" type="parTrans" cxnId="{C3C049AA-DA1C-426B-9575-C1B286BF9476}">
      <dgm:prSet/>
      <dgm:spPr/>
      <dgm:t>
        <a:bodyPr/>
        <a:lstStyle/>
        <a:p>
          <a:endParaRPr lang="en-SG"/>
        </a:p>
      </dgm:t>
    </dgm:pt>
    <dgm:pt modelId="{910E79DC-17F1-406E-918E-D4EA017E18D2}" type="sibTrans" cxnId="{C3C049AA-DA1C-426B-9575-C1B286BF9476}">
      <dgm:prSet/>
      <dgm:spPr/>
      <dgm:t>
        <a:bodyPr/>
        <a:lstStyle/>
        <a:p>
          <a:endParaRPr lang="en-SG"/>
        </a:p>
      </dgm:t>
    </dgm:pt>
    <dgm:pt modelId="{7FC9472F-402E-4521-A245-612D73342BDF}">
      <dgm:prSet custT="1"/>
      <dgm:spPr/>
      <dgm:t>
        <a:bodyPr/>
        <a:lstStyle/>
        <a:p>
          <a:r>
            <a:rPr lang="en-SG" sz="3200" dirty="0" smtClean="0">
              <a:sym typeface="Symbol"/>
            </a:rPr>
            <a:t></a:t>
          </a:r>
          <a:r>
            <a:rPr lang="en-SG" sz="3200" baseline="-25000" dirty="0" err="1" smtClean="0">
              <a:sym typeface="Symbol"/>
            </a:rPr>
            <a:t>name,mNumber</a:t>
          </a:r>
          <a:endParaRPr lang="en-SG" sz="3200" baseline="-25000" dirty="0"/>
        </a:p>
      </dgm:t>
    </dgm:pt>
    <dgm:pt modelId="{A3EFF7D9-3595-45D2-BF19-D30E2D6D8EEF}" type="parTrans" cxnId="{C03B9524-DCAA-4DA7-83D1-BC8F8BE79D39}">
      <dgm:prSet/>
      <dgm:spPr/>
      <dgm:t>
        <a:bodyPr/>
        <a:lstStyle/>
        <a:p>
          <a:endParaRPr lang="en-SG"/>
        </a:p>
      </dgm:t>
    </dgm:pt>
    <dgm:pt modelId="{CA9052B5-235B-4475-932B-7AD551836ECD}" type="sibTrans" cxnId="{C03B9524-DCAA-4DA7-83D1-BC8F8BE79D39}">
      <dgm:prSet/>
      <dgm:spPr/>
      <dgm:t>
        <a:bodyPr/>
        <a:lstStyle/>
        <a:p>
          <a:endParaRPr lang="en-SG"/>
        </a:p>
      </dgm:t>
    </dgm:pt>
    <dgm:pt modelId="{ED637282-A151-4530-89E9-DD0348079422}" type="pres">
      <dgm:prSet presAssocID="{882FCBA6-CA5D-4EB5-985B-3DFD2691F821}" presName="hierChild1" presStyleCnt="0">
        <dgm:presLayoutVars>
          <dgm:chPref val="1"/>
          <dgm:dir/>
          <dgm:animOne val="branch"/>
          <dgm:animLvl val="lvl"/>
          <dgm:resizeHandles/>
        </dgm:presLayoutVars>
      </dgm:prSet>
      <dgm:spPr/>
      <dgm:t>
        <a:bodyPr/>
        <a:lstStyle/>
        <a:p>
          <a:endParaRPr lang="en-US"/>
        </a:p>
      </dgm:t>
    </dgm:pt>
    <dgm:pt modelId="{1F191FF9-4EE8-4BD0-8413-10B4562A12C6}" type="pres">
      <dgm:prSet presAssocID="{7FC9472F-402E-4521-A245-612D73342BDF}" presName="hierRoot1" presStyleCnt="0"/>
      <dgm:spPr/>
    </dgm:pt>
    <dgm:pt modelId="{6C7BEE8B-5650-4A91-89B3-2FC6FAB3E89E}" type="pres">
      <dgm:prSet presAssocID="{7FC9472F-402E-4521-A245-612D73342BDF}" presName="composite" presStyleCnt="0"/>
      <dgm:spPr/>
    </dgm:pt>
    <dgm:pt modelId="{59E6759A-2EB2-4D19-994F-1B3842A1F994}" type="pres">
      <dgm:prSet presAssocID="{7FC9472F-402E-4521-A245-612D73342BDF}" presName="background" presStyleLbl="node0" presStyleIdx="0" presStyleCnt="1"/>
      <dgm:spPr/>
    </dgm:pt>
    <dgm:pt modelId="{8286A2EA-2DEF-417A-9859-B21EF2B05A88}" type="pres">
      <dgm:prSet presAssocID="{7FC9472F-402E-4521-A245-612D73342BDF}" presName="text" presStyleLbl="fgAcc0" presStyleIdx="0" presStyleCnt="1" custScaleX="248698">
        <dgm:presLayoutVars>
          <dgm:chPref val="3"/>
        </dgm:presLayoutVars>
      </dgm:prSet>
      <dgm:spPr/>
      <dgm:t>
        <a:bodyPr/>
        <a:lstStyle/>
        <a:p>
          <a:endParaRPr lang="en-US"/>
        </a:p>
      </dgm:t>
    </dgm:pt>
    <dgm:pt modelId="{CB4B9B74-349F-4C4E-8EAA-26BF26A135E0}" type="pres">
      <dgm:prSet presAssocID="{7FC9472F-402E-4521-A245-612D73342BDF}" presName="hierChild2" presStyleCnt="0"/>
      <dgm:spPr/>
    </dgm:pt>
    <dgm:pt modelId="{F449AD55-96CA-4BA7-A796-D3215DB75252}" type="pres">
      <dgm:prSet presAssocID="{DB03057A-4F6D-4808-B499-5229DFBE71E2}" presName="Name10" presStyleLbl="parChTrans1D2" presStyleIdx="0" presStyleCnt="1"/>
      <dgm:spPr/>
      <dgm:t>
        <a:bodyPr/>
        <a:lstStyle/>
        <a:p>
          <a:endParaRPr lang="en-US"/>
        </a:p>
      </dgm:t>
    </dgm:pt>
    <dgm:pt modelId="{B04B6657-BDC7-42A8-8688-CB3BF555BD45}" type="pres">
      <dgm:prSet presAssocID="{B6F35321-815C-4C7D-B195-FBC55AAC06C3}" presName="hierRoot2" presStyleCnt="0"/>
      <dgm:spPr/>
    </dgm:pt>
    <dgm:pt modelId="{B1F40104-7462-4AE2-A03B-4E6D91E2DE3C}" type="pres">
      <dgm:prSet presAssocID="{B6F35321-815C-4C7D-B195-FBC55AAC06C3}" presName="composite2" presStyleCnt="0"/>
      <dgm:spPr/>
    </dgm:pt>
    <dgm:pt modelId="{B1940043-EC8C-4FC3-9532-4CA80376BAE4}" type="pres">
      <dgm:prSet presAssocID="{B6F35321-815C-4C7D-B195-FBC55AAC06C3}" presName="background2" presStyleLbl="node2" presStyleIdx="0" presStyleCnt="1"/>
      <dgm:spPr/>
    </dgm:pt>
    <dgm:pt modelId="{0B32517C-E671-4AB4-A49B-E3EF0D5FCBFE}" type="pres">
      <dgm:prSet presAssocID="{B6F35321-815C-4C7D-B195-FBC55AAC06C3}" presName="text2" presStyleLbl="fgAcc2" presStyleIdx="0" presStyleCnt="1" custScaleX="489057">
        <dgm:presLayoutVars>
          <dgm:chPref val="3"/>
        </dgm:presLayoutVars>
      </dgm:prSet>
      <dgm:spPr/>
      <dgm:t>
        <a:bodyPr/>
        <a:lstStyle/>
        <a:p>
          <a:endParaRPr lang="en-US"/>
        </a:p>
      </dgm:t>
    </dgm:pt>
    <dgm:pt modelId="{36DE03F6-0E69-42A3-83FB-DBFC18B8B0E9}" type="pres">
      <dgm:prSet presAssocID="{B6F35321-815C-4C7D-B195-FBC55AAC06C3}" presName="hierChild3" presStyleCnt="0"/>
      <dgm:spPr/>
    </dgm:pt>
    <dgm:pt modelId="{CF241966-62E2-4C42-9275-5A23D2E14B0F}" type="pres">
      <dgm:prSet presAssocID="{3575C6BB-931A-4F2C-A932-3C06C5063405}" presName="Name17" presStyleLbl="parChTrans1D3" presStyleIdx="0" presStyleCnt="1"/>
      <dgm:spPr/>
      <dgm:t>
        <a:bodyPr/>
        <a:lstStyle/>
        <a:p>
          <a:endParaRPr lang="en-US"/>
        </a:p>
      </dgm:t>
    </dgm:pt>
    <dgm:pt modelId="{12EAE98C-EE81-4510-AC07-B9A280E04FAF}" type="pres">
      <dgm:prSet presAssocID="{A1E151E2-A041-4019-9A51-9FC9055EF0C7}" presName="hierRoot3" presStyleCnt="0"/>
      <dgm:spPr/>
    </dgm:pt>
    <dgm:pt modelId="{9F7C70B4-F03D-41B4-B3F2-E8D046CA7FCE}" type="pres">
      <dgm:prSet presAssocID="{A1E151E2-A041-4019-9A51-9FC9055EF0C7}" presName="composite3" presStyleCnt="0"/>
      <dgm:spPr/>
    </dgm:pt>
    <dgm:pt modelId="{69972505-B29F-45CE-81A4-F01C28DB6E1F}" type="pres">
      <dgm:prSet presAssocID="{A1E151E2-A041-4019-9A51-9FC9055EF0C7}" presName="background3" presStyleLbl="node3" presStyleIdx="0" presStyleCnt="1"/>
      <dgm:spPr/>
    </dgm:pt>
    <dgm:pt modelId="{5EDF23D9-7226-452C-82D9-F30FC518C744}" type="pres">
      <dgm:prSet presAssocID="{A1E151E2-A041-4019-9A51-9FC9055EF0C7}" presName="text3" presStyleLbl="fgAcc3" presStyleIdx="0" presStyleCnt="1" custScaleX="248698">
        <dgm:presLayoutVars>
          <dgm:chPref val="3"/>
        </dgm:presLayoutVars>
      </dgm:prSet>
      <dgm:spPr/>
      <dgm:t>
        <a:bodyPr/>
        <a:lstStyle/>
        <a:p>
          <a:endParaRPr lang="en-US"/>
        </a:p>
      </dgm:t>
    </dgm:pt>
    <dgm:pt modelId="{DB78725E-D4A0-4828-85A5-771FE4835965}" type="pres">
      <dgm:prSet presAssocID="{A1E151E2-A041-4019-9A51-9FC9055EF0C7}" presName="hierChild4" presStyleCnt="0"/>
      <dgm:spPr/>
    </dgm:pt>
    <dgm:pt modelId="{86653175-27CC-4BCB-8827-3857E1BE7458}" type="pres">
      <dgm:prSet presAssocID="{F339C3C5-CD81-4C2E-B7AA-D8978C4BB28B}" presName="Name23" presStyleLbl="parChTrans1D4" presStyleIdx="0" presStyleCnt="2"/>
      <dgm:spPr/>
      <dgm:t>
        <a:bodyPr/>
        <a:lstStyle/>
        <a:p>
          <a:endParaRPr lang="en-US"/>
        </a:p>
      </dgm:t>
    </dgm:pt>
    <dgm:pt modelId="{56FFE640-90DE-44E2-B31C-A18E6145D0D4}" type="pres">
      <dgm:prSet presAssocID="{323A96B4-EB9D-43E8-9828-516CE9E51AF3}" presName="hierRoot4" presStyleCnt="0"/>
      <dgm:spPr/>
    </dgm:pt>
    <dgm:pt modelId="{63A37A81-5971-484C-8476-643C8086011D}" type="pres">
      <dgm:prSet presAssocID="{323A96B4-EB9D-43E8-9828-516CE9E51AF3}" presName="composite4" presStyleCnt="0"/>
      <dgm:spPr/>
    </dgm:pt>
    <dgm:pt modelId="{4EF467E7-90B8-4E3A-BC7E-016A67BF4EFB}" type="pres">
      <dgm:prSet presAssocID="{323A96B4-EB9D-43E8-9828-516CE9E51AF3}" presName="background4" presStyleLbl="node4" presStyleIdx="0" presStyleCnt="2"/>
      <dgm:spPr/>
    </dgm:pt>
    <dgm:pt modelId="{25D650DF-B8D3-44B1-860B-F14CB5749BF5}" type="pres">
      <dgm:prSet presAssocID="{323A96B4-EB9D-43E8-9828-516CE9E51AF3}" presName="text4" presStyleLbl="fgAcc4" presStyleIdx="0" presStyleCnt="2" custScaleX="248698">
        <dgm:presLayoutVars>
          <dgm:chPref val="3"/>
        </dgm:presLayoutVars>
      </dgm:prSet>
      <dgm:spPr/>
      <dgm:t>
        <a:bodyPr/>
        <a:lstStyle/>
        <a:p>
          <a:endParaRPr lang="en-US"/>
        </a:p>
      </dgm:t>
    </dgm:pt>
    <dgm:pt modelId="{75D917E8-6B82-4664-8376-E0AB43CCBEC4}" type="pres">
      <dgm:prSet presAssocID="{323A96B4-EB9D-43E8-9828-516CE9E51AF3}" presName="hierChild5" presStyleCnt="0"/>
      <dgm:spPr/>
    </dgm:pt>
    <dgm:pt modelId="{04D4C00D-E86A-4D1A-BCB8-146979128ACF}" type="pres">
      <dgm:prSet presAssocID="{F402A845-E096-461B-ACDB-557175E75F6E}" presName="Name23" presStyleLbl="parChTrans1D4" presStyleIdx="1" presStyleCnt="2"/>
      <dgm:spPr/>
      <dgm:t>
        <a:bodyPr/>
        <a:lstStyle/>
        <a:p>
          <a:endParaRPr lang="en-US"/>
        </a:p>
      </dgm:t>
    </dgm:pt>
    <dgm:pt modelId="{8B9A7D13-1B32-4F5B-96BD-7FC8ABC8AA5B}" type="pres">
      <dgm:prSet presAssocID="{5EBA33B6-EDBA-407C-AD97-C1CF5B9B681A}" presName="hierRoot4" presStyleCnt="0"/>
      <dgm:spPr/>
    </dgm:pt>
    <dgm:pt modelId="{B27FF3D8-154A-4840-AABC-3A76F4E782FD}" type="pres">
      <dgm:prSet presAssocID="{5EBA33B6-EDBA-407C-AD97-C1CF5B9B681A}" presName="composite4" presStyleCnt="0"/>
      <dgm:spPr/>
    </dgm:pt>
    <dgm:pt modelId="{D16FA9F3-55D5-4769-976A-2F89991385C8}" type="pres">
      <dgm:prSet presAssocID="{5EBA33B6-EDBA-407C-AD97-C1CF5B9B681A}" presName="background4" presStyleLbl="node4" presStyleIdx="1" presStyleCnt="2"/>
      <dgm:spPr/>
    </dgm:pt>
    <dgm:pt modelId="{465743E8-FD99-42D4-875F-1EDDE9102CEF}" type="pres">
      <dgm:prSet presAssocID="{5EBA33B6-EDBA-407C-AD97-C1CF5B9B681A}" presName="text4" presStyleLbl="fgAcc4" presStyleIdx="1" presStyleCnt="2" custScaleX="248698">
        <dgm:presLayoutVars>
          <dgm:chPref val="3"/>
        </dgm:presLayoutVars>
      </dgm:prSet>
      <dgm:spPr/>
      <dgm:t>
        <a:bodyPr/>
        <a:lstStyle/>
        <a:p>
          <a:endParaRPr lang="en-US"/>
        </a:p>
      </dgm:t>
    </dgm:pt>
    <dgm:pt modelId="{089AB313-DF4D-4715-B2DC-15078DC55A57}" type="pres">
      <dgm:prSet presAssocID="{5EBA33B6-EDBA-407C-AD97-C1CF5B9B681A}" presName="hierChild5" presStyleCnt="0"/>
      <dgm:spPr/>
    </dgm:pt>
  </dgm:ptLst>
  <dgm:cxnLst>
    <dgm:cxn modelId="{EBAAD9AC-C41D-4D49-A78F-D699C948E33C}" type="presOf" srcId="{F339C3C5-CD81-4C2E-B7AA-D8978C4BB28B}" destId="{86653175-27CC-4BCB-8827-3857E1BE7458}" srcOrd="0" destOrd="0" presId="urn:microsoft.com/office/officeart/2005/8/layout/hierarchy1"/>
    <dgm:cxn modelId="{C3C049AA-DA1C-426B-9575-C1B286BF9476}" srcId="{A1E151E2-A041-4019-9A51-9FC9055EF0C7}" destId="{5EBA33B6-EDBA-407C-AD97-C1CF5B9B681A}" srcOrd="1" destOrd="0" parTransId="{F402A845-E096-461B-ACDB-557175E75F6E}" sibTransId="{910E79DC-17F1-406E-918E-D4EA017E18D2}"/>
    <dgm:cxn modelId="{48E6006C-DEE0-4DCD-B870-DF25D8835522}" type="presOf" srcId="{323A96B4-EB9D-43E8-9828-516CE9E51AF3}" destId="{25D650DF-B8D3-44B1-860B-F14CB5749BF5}" srcOrd="0" destOrd="0" presId="urn:microsoft.com/office/officeart/2005/8/layout/hierarchy1"/>
    <dgm:cxn modelId="{F07BF32F-01AE-49FC-932C-47999F1250ED}" type="presOf" srcId="{3575C6BB-931A-4F2C-A932-3C06C5063405}" destId="{CF241966-62E2-4C42-9275-5A23D2E14B0F}" srcOrd="0" destOrd="0" presId="urn:microsoft.com/office/officeart/2005/8/layout/hierarchy1"/>
    <dgm:cxn modelId="{C03B9524-DCAA-4DA7-83D1-BC8F8BE79D39}" srcId="{882FCBA6-CA5D-4EB5-985B-3DFD2691F821}" destId="{7FC9472F-402E-4521-A245-612D73342BDF}" srcOrd="0" destOrd="0" parTransId="{A3EFF7D9-3595-45D2-BF19-D30E2D6D8EEF}" sibTransId="{CA9052B5-235B-4475-932B-7AD551836ECD}"/>
    <dgm:cxn modelId="{E8FAEF1A-2862-450E-B04D-1CFD38B814AC}" type="presOf" srcId="{5EBA33B6-EDBA-407C-AD97-C1CF5B9B681A}" destId="{465743E8-FD99-42D4-875F-1EDDE9102CEF}" srcOrd="0" destOrd="0" presId="urn:microsoft.com/office/officeart/2005/8/layout/hierarchy1"/>
    <dgm:cxn modelId="{7DE7F7C3-FF8D-4114-A376-44216645CFB4}" type="presOf" srcId="{7FC9472F-402E-4521-A245-612D73342BDF}" destId="{8286A2EA-2DEF-417A-9859-B21EF2B05A88}" srcOrd="0" destOrd="0" presId="urn:microsoft.com/office/officeart/2005/8/layout/hierarchy1"/>
    <dgm:cxn modelId="{8EE3D57D-E588-4996-A75A-6C73630961CD}" type="presOf" srcId="{A1E151E2-A041-4019-9A51-9FC9055EF0C7}" destId="{5EDF23D9-7226-452C-82D9-F30FC518C744}" srcOrd="0" destOrd="0" presId="urn:microsoft.com/office/officeart/2005/8/layout/hierarchy1"/>
    <dgm:cxn modelId="{60E814DF-454A-4095-ADE5-68AD818732F0}" type="presOf" srcId="{882FCBA6-CA5D-4EB5-985B-3DFD2691F821}" destId="{ED637282-A151-4530-89E9-DD0348079422}" srcOrd="0" destOrd="0" presId="urn:microsoft.com/office/officeart/2005/8/layout/hierarchy1"/>
    <dgm:cxn modelId="{ACBBD5DB-0929-4D52-834F-D9E77AA77D2F}" srcId="{B6F35321-815C-4C7D-B195-FBC55AAC06C3}" destId="{A1E151E2-A041-4019-9A51-9FC9055EF0C7}" srcOrd="0" destOrd="0" parTransId="{3575C6BB-931A-4F2C-A932-3C06C5063405}" sibTransId="{77B2D608-F748-4870-AC5F-A5CF5D2693C4}"/>
    <dgm:cxn modelId="{C0DE074B-5163-4DAC-B589-7CE3FCA5BD9C}" type="presOf" srcId="{F402A845-E096-461B-ACDB-557175E75F6E}" destId="{04D4C00D-E86A-4D1A-BCB8-146979128ACF}" srcOrd="0" destOrd="0" presId="urn:microsoft.com/office/officeart/2005/8/layout/hierarchy1"/>
    <dgm:cxn modelId="{82664790-FC67-42F0-8BCB-6A897F6514DD}" type="presOf" srcId="{B6F35321-815C-4C7D-B195-FBC55AAC06C3}" destId="{0B32517C-E671-4AB4-A49B-E3EF0D5FCBFE}" srcOrd="0" destOrd="0" presId="urn:microsoft.com/office/officeart/2005/8/layout/hierarchy1"/>
    <dgm:cxn modelId="{96273C05-97F0-44B1-BE0D-D680759869D8}" srcId="{A1E151E2-A041-4019-9A51-9FC9055EF0C7}" destId="{323A96B4-EB9D-43E8-9828-516CE9E51AF3}" srcOrd="0" destOrd="0" parTransId="{F339C3C5-CD81-4C2E-B7AA-D8978C4BB28B}" sibTransId="{188ECFBD-EC56-42B2-B28B-476E44E7033B}"/>
    <dgm:cxn modelId="{BF8C69F3-4704-45C5-B41C-3A07228472CA}" srcId="{7FC9472F-402E-4521-A245-612D73342BDF}" destId="{B6F35321-815C-4C7D-B195-FBC55AAC06C3}" srcOrd="0" destOrd="0" parTransId="{DB03057A-4F6D-4808-B499-5229DFBE71E2}" sibTransId="{F9EA5338-C26B-4307-94EE-19E4E62B45D2}"/>
    <dgm:cxn modelId="{10898C5E-B0E3-47A5-AC68-0F0C362BAD60}" type="presOf" srcId="{DB03057A-4F6D-4808-B499-5229DFBE71E2}" destId="{F449AD55-96CA-4BA7-A796-D3215DB75252}" srcOrd="0" destOrd="0" presId="urn:microsoft.com/office/officeart/2005/8/layout/hierarchy1"/>
    <dgm:cxn modelId="{CB87C487-7AA3-478D-81F8-7A86124F1675}" type="presParOf" srcId="{ED637282-A151-4530-89E9-DD0348079422}" destId="{1F191FF9-4EE8-4BD0-8413-10B4562A12C6}" srcOrd="0" destOrd="0" presId="urn:microsoft.com/office/officeart/2005/8/layout/hierarchy1"/>
    <dgm:cxn modelId="{14B888C6-A9FF-4437-81C1-A11403EBC9B6}" type="presParOf" srcId="{1F191FF9-4EE8-4BD0-8413-10B4562A12C6}" destId="{6C7BEE8B-5650-4A91-89B3-2FC6FAB3E89E}" srcOrd="0" destOrd="0" presId="urn:microsoft.com/office/officeart/2005/8/layout/hierarchy1"/>
    <dgm:cxn modelId="{F2076BEC-432C-4F29-BD21-20198652E6D6}" type="presParOf" srcId="{6C7BEE8B-5650-4A91-89B3-2FC6FAB3E89E}" destId="{59E6759A-2EB2-4D19-994F-1B3842A1F994}" srcOrd="0" destOrd="0" presId="urn:microsoft.com/office/officeart/2005/8/layout/hierarchy1"/>
    <dgm:cxn modelId="{7E005BC7-CC61-4A75-8523-54A244E03AD5}" type="presParOf" srcId="{6C7BEE8B-5650-4A91-89B3-2FC6FAB3E89E}" destId="{8286A2EA-2DEF-417A-9859-B21EF2B05A88}" srcOrd="1" destOrd="0" presId="urn:microsoft.com/office/officeart/2005/8/layout/hierarchy1"/>
    <dgm:cxn modelId="{94426635-82ED-4A54-97D0-543A70CDD23C}" type="presParOf" srcId="{1F191FF9-4EE8-4BD0-8413-10B4562A12C6}" destId="{CB4B9B74-349F-4C4E-8EAA-26BF26A135E0}" srcOrd="1" destOrd="0" presId="urn:microsoft.com/office/officeart/2005/8/layout/hierarchy1"/>
    <dgm:cxn modelId="{9CEF9537-EFEB-42BF-BF1F-0DF1B765C0DD}" type="presParOf" srcId="{CB4B9B74-349F-4C4E-8EAA-26BF26A135E0}" destId="{F449AD55-96CA-4BA7-A796-D3215DB75252}" srcOrd="0" destOrd="0" presId="urn:microsoft.com/office/officeart/2005/8/layout/hierarchy1"/>
    <dgm:cxn modelId="{36FB21E7-4BDC-4EF5-BA7D-B5A0BAB77C0E}" type="presParOf" srcId="{CB4B9B74-349F-4C4E-8EAA-26BF26A135E0}" destId="{B04B6657-BDC7-42A8-8688-CB3BF555BD45}" srcOrd="1" destOrd="0" presId="urn:microsoft.com/office/officeart/2005/8/layout/hierarchy1"/>
    <dgm:cxn modelId="{ABD95932-D8BA-4378-B74C-B26509CD0317}" type="presParOf" srcId="{B04B6657-BDC7-42A8-8688-CB3BF555BD45}" destId="{B1F40104-7462-4AE2-A03B-4E6D91E2DE3C}" srcOrd="0" destOrd="0" presId="urn:microsoft.com/office/officeart/2005/8/layout/hierarchy1"/>
    <dgm:cxn modelId="{182254BD-9007-4342-9A75-21A799583DA8}" type="presParOf" srcId="{B1F40104-7462-4AE2-A03B-4E6D91E2DE3C}" destId="{B1940043-EC8C-4FC3-9532-4CA80376BAE4}" srcOrd="0" destOrd="0" presId="urn:microsoft.com/office/officeart/2005/8/layout/hierarchy1"/>
    <dgm:cxn modelId="{1F334F55-94CC-4031-815B-7229D8A22CFB}" type="presParOf" srcId="{B1F40104-7462-4AE2-A03B-4E6D91E2DE3C}" destId="{0B32517C-E671-4AB4-A49B-E3EF0D5FCBFE}" srcOrd="1" destOrd="0" presId="urn:microsoft.com/office/officeart/2005/8/layout/hierarchy1"/>
    <dgm:cxn modelId="{D1D4A26E-B4EF-4CAE-975F-71AD133CF6CA}" type="presParOf" srcId="{B04B6657-BDC7-42A8-8688-CB3BF555BD45}" destId="{36DE03F6-0E69-42A3-83FB-DBFC18B8B0E9}" srcOrd="1" destOrd="0" presId="urn:microsoft.com/office/officeart/2005/8/layout/hierarchy1"/>
    <dgm:cxn modelId="{A53BFB14-E4E4-4643-9F05-486AF529691D}" type="presParOf" srcId="{36DE03F6-0E69-42A3-83FB-DBFC18B8B0E9}" destId="{CF241966-62E2-4C42-9275-5A23D2E14B0F}" srcOrd="0" destOrd="0" presId="urn:microsoft.com/office/officeart/2005/8/layout/hierarchy1"/>
    <dgm:cxn modelId="{8B4F77F8-3A70-4A58-A6A0-5D20D3741F9B}" type="presParOf" srcId="{36DE03F6-0E69-42A3-83FB-DBFC18B8B0E9}" destId="{12EAE98C-EE81-4510-AC07-B9A280E04FAF}" srcOrd="1" destOrd="0" presId="urn:microsoft.com/office/officeart/2005/8/layout/hierarchy1"/>
    <dgm:cxn modelId="{E0B67F9C-8A93-4183-BECF-854408B319CC}" type="presParOf" srcId="{12EAE98C-EE81-4510-AC07-B9A280E04FAF}" destId="{9F7C70B4-F03D-41B4-B3F2-E8D046CA7FCE}" srcOrd="0" destOrd="0" presId="urn:microsoft.com/office/officeart/2005/8/layout/hierarchy1"/>
    <dgm:cxn modelId="{028CD380-4ED6-44F0-BCD9-F7E8391EB412}" type="presParOf" srcId="{9F7C70B4-F03D-41B4-B3F2-E8D046CA7FCE}" destId="{69972505-B29F-45CE-81A4-F01C28DB6E1F}" srcOrd="0" destOrd="0" presId="urn:microsoft.com/office/officeart/2005/8/layout/hierarchy1"/>
    <dgm:cxn modelId="{F6E0C9C2-CD75-4AB6-9D0A-7FF4C8110161}" type="presParOf" srcId="{9F7C70B4-F03D-41B4-B3F2-E8D046CA7FCE}" destId="{5EDF23D9-7226-452C-82D9-F30FC518C744}" srcOrd="1" destOrd="0" presId="urn:microsoft.com/office/officeart/2005/8/layout/hierarchy1"/>
    <dgm:cxn modelId="{9CD7FD76-29AB-4B59-ABF8-822EF6C253E0}" type="presParOf" srcId="{12EAE98C-EE81-4510-AC07-B9A280E04FAF}" destId="{DB78725E-D4A0-4828-85A5-771FE4835965}" srcOrd="1" destOrd="0" presId="urn:microsoft.com/office/officeart/2005/8/layout/hierarchy1"/>
    <dgm:cxn modelId="{805F3D0F-69AE-48F0-B951-9E17241C056B}" type="presParOf" srcId="{DB78725E-D4A0-4828-85A5-771FE4835965}" destId="{86653175-27CC-4BCB-8827-3857E1BE7458}" srcOrd="0" destOrd="0" presId="urn:microsoft.com/office/officeart/2005/8/layout/hierarchy1"/>
    <dgm:cxn modelId="{0F11BF4E-1F50-46F6-A16E-DE733D825962}" type="presParOf" srcId="{DB78725E-D4A0-4828-85A5-771FE4835965}" destId="{56FFE640-90DE-44E2-B31C-A18E6145D0D4}" srcOrd="1" destOrd="0" presId="urn:microsoft.com/office/officeart/2005/8/layout/hierarchy1"/>
    <dgm:cxn modelId="{A19748B3-4859-4CF4-BD11-7119A0908C0E}" type="presParOf" srcId="{56FFE640-90DE-44E2-B31C-A18E6145D0D4}" destId="{63A37A81-5971-484C-8476-643C8086011D}" srcOrd="0" destOrd="0" presId="urn:microsoft.com/office/officeart/2005/8/layout/hierarchy1"/>
    <dgm:cxn modelId="{276E7BB1-4610-48EE-B028-C393A6D5B7A2}" type="presParOf" srcId="{63A37A81-5971-484C-8476-643C8086011D}" destId="{4EF467E7-90B8-4E3A-BC7E-016A67BF4EFB}" srcOrd="0" destOrd="0" presId="urn:microsoft.com/office/officeart/2005/8/layout/hierarchy1"/>
    <dgm:cxn modelId="{3EDB4A30-AAC3-4012-89EE-EB0530D852A8}" type="presParOf" srcId="{63A37A81-5971-484C-8476-643C8086011D}" destId="{25D650DF-B8D3-44B1-860B-F14CB5749BF5}" srcOrd="1" destOrd="0" presId="urn:microsoft.com/office/officeart/2005/8/layout/hierarchy1"/>
    <dgm:cxn modelId="{13FBCA82-F7B5-4E0D-A0A1-2155F281819F}" type="presParOf" srcId="{56FFE640-90DE-44E2-B31C-A18E6145D0D4}" destId="{75D917E8-6B82-4664-8376-E0AB43CCBEC4}" srcOrd="1" destOrd="0" presId="urn:microsoft.com/office/officeart/2005/8/layout/hierarchy1"/>
    <dgm:cxn modelId="{52BC5D52-8B1C-47C1-B4FB-75A757360B57}" type="presParOf" srcId="{DB78725E-D4A0-4828-85A5-771FE4835965}" destId="{04D4C00D-E86A-4D1A-BCB8-146979128ACF}" srcOrd="2" destOrd="0" presId="urn:microsoft.com/office/officeart/2005/8/layout/hierarchy1"/>
    <dgm:cxn modelId="{BF848F5A-BBB2-4419-BB2D-5392A73FB81B}" type="presParOf" srcId="{DB78725E-D4A0-4828-85A5-771FE4835965}" destId="{8B9A7D13-1B32-4F5B-96BD-7FC8ABC8AA5B}" srcOrd="3" destOrd="0" presId="urn:microsoft.com/office/officeart/2005/8/layout/hierarchy1"/>
    <dgm:cxn modelId="{CE94B710-E523-4F2D-B8B6-1891D8E2E4AA}" type="presParOf" srcId="{8B9A7D13-1B32-4F5B-96BD-7FC8ABC8AA5B}" destId="{B27FF3D8-154A-4840-AABC-3A76F4E782FD}" srcOrd="0" destOrd="0" presId="urn:microsoft.com/office/officeart/2005/8/layout/hierarchy1"/>
    <dgm:cxn modelId="{0A2A61BC-3F15-47DE-A20C-C467236F5015}" type="presParOf" srcId="{B27FF3D8-154A-4840-AABC-3A76F4E782FD}" destId="{D16FA9F3-55D5-4769-976A-2F89991385C8}" srcOrd="0" destOrd="0" presId="urn:microsoft.com/office/officeart/2005/8/layout/hierarchy1"/>
    <dgm:cxn modelId="{C0FFA124-8C7A-4C22-BE86-D7147D78FE40}" type="presParOf" srcId="{B27FF3D8-154A-4840-AABC-3A76F4E782FD}" destId="{465743E8-FD99-42D4-875F-1EDDE9102CEF}" srcOrd="1" destOrd="0" presId="urn:microsoft.com/office/officeart/2005/8/layout/hierarchy1"/>
    <dgm:cxn modelId="{40EFB4A5-F2EE-4E93-A745-8C5D4B3F225F}" type="presParOf" srcId="{8B9A7D13-1B32-4F5B-96BD-7FC8ABC8AA5B}" destId="{089AB313-DF4D-4715-B2DC-15078DC55A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FCBA6-CA5D-4EB5-985B-3DFD2691F82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SG"/>
        </a:p>
      </dgm:t>
    </dgm:pt>
    <dgm:pt modelId="{B6F35321-815C-4C7D-B195-FBC55AAC06C3}">
      <dgm:prSet phldrT="[Text]" custT="1"/>
      <dgm:spPr/>
      <dgm:t>
        <a:bodyPr/>
        <a:lstStyle/>
        <a:p>
          <a:r>
            <a:rPr lang="en-SG" sz="3200" dirty="0" smtClean="0">
              <a:sym typeface="Symbol"/>
            </a:rPr>
            <a:t></a:t>
          </a:r>
          <a:r>
            <a:rPr lang="en-SG" sz="3200" baseline="-25000" dirty="0" err="1" smtClean="0">
              <a:sym typeface="Symbol"/>
            </a:rPr>
            <a:t>canFly.mNumber</a:t>
          </a:r>
          <a:r>
            <a:rPr lang="en-SG" sz="3200" baseline="-25000" dirty="0" smtClean="0">
              <a:sym typeface="Symbol"/>
            </a:rPr>
            <a:t>=</a:t>
          </a:r>
          <a:r>
            <a:rPr lang="en-SG" sz="3200" baseline="-25000" dirty="0" err="1" smtClean="0">
              <a:sym typeface="Symbol"/>
            </a:rPr>
            <a:t>plane.mNumber</a:t>
          </a:r>
          <a:r>
            <a:rPr lang="en-SG" sz="3200" baseline="-25000" dirty="0" smtClean="0">
              <a:sym typeface="Symbol"/>
            </a:rPr>
            <a:t>  maker=‘Airbus’</a:t>
          </a:r>
        </a:p>
      </dgm:t>
    </dgm:pt>
    <dgm:pt modelId="{DB03057A-4F6D-4808-B499-5229DFBE71E2}" type="parTrans" cxnId="{BF8C69F3-4704-45C5-B41C-3A07228472CA}">
      <dgm:prSet/>
      <dgm:spPr/>
      <dgm:t>
        <a:bodyPr/>
        <a:lstStyle/>
        <a:p>
          <a:endParaRPr lang="en-SG"/>
        </a:p>
      </dgm:t>
    </dgm:pt>
    <dgm:pt modelId="{F9EA5338-C26B-4307-94EE-19E4E62B45D2}" type="sibTrans" cxnId="{BF8C69F3-4704-45C5-B41C-3A07228472CA}">
      <dgm:prSet/>
      <dgm:spPr/>
      <dgm:t>
        <a:bodyPr/>
        <a:lstStyle/>
        <a:p>
          <a:endParaRPr lang="en-SG"/>
        </a:p>
      </dgm:t>
    </dgm:pt>
    <dgm:pt modelId="{A1E151E2-A041-4019-9A51-9FC9055EF0C7}">
      <dgm:prSet phldrT="[Text]"/>
      <dgm:spPr/>
      <dgm:t>
        <a:bodyPr/>
        <a:lstStyle/>
        <a:p>
          <a:r>
            <a:rPr lang="en-SG" dirty="0" smtClean="0">
              <a:sym typeface="Symbol"/>
            </a:rPr>
            <a:t></a:t>
          </a:r>
          <a:endParaRPr lang="en-SG" dirty="0"/>
        </a:p>
      </dgm:t>
    </dgm:pt>
    <dgm:pt modelId="{3575C6BB-931A-4F2C-A932-3C06C5063405}" type="parTrans" cxnId="{ACBBD5DB-0929-4D52-834F-D9E77AA77D2F}">
      <dgm:prSet/>
      <dgm:spPr/>
      <dgm:t>
        <a:bodyPr/>
        <a:lstStyle/>
        <a:p>
          <a:endParaRPr lang="en-SG"/>
        </a:p>
      </dgm:t>
    </dgm:pt>
    <dgm:pt modelId="{77B2D608-F748-4870-AC5F-A5CF5D2693C4}" type="sibTrans" cxnId="{ACBBD5DB-0929-4D52-834F-D9E77AA77D2F}">
      <dgm:prSet/>
      <dgm:spPr/>
      <dgm:t>
        <a:bodyPr/>
        <a:lstStyle/>
        <a:p>
          <a:endParaRPr lang="en-SG"/>
        </a:p>
      </dgm:t>
    </dgm:pt>
    <dgm:pt modelId="{323A96B4-EB9D-43E8-9828-516CE9E51AF3}">
      <dgm:prSet phldrT="[Text]"/>
      <dgm:spPr/>
      <dgm:t>
        <a:bodyPr/>
        <a:lstStyle/>
        <a:p>
          <a:r>
            <a:rPr lang="en-US" dirty="0" err="1" smtClean="0"/>
            <a:t>canFly</a:t>
          </a:r>
          <a:endParaRPr lang="en-SG" dirty="0"/>
        </a:p>
      </dgm:t>
    </dgm:pt>
    <dgm:pt modelId="{F339C3C5-CD81-4C2E-B7AA-D8978C4BB28B}" type="parTrans" cxnId="{96273C05-97F0-44B1-BE0D-D680759869D8}">
      <dgm:prSet/>
      <dgm:spPr/>
      <dgm:t>
        <a:bodyPr/>
        <a:lstStyle/>
        <a:p>
          <a:endParaRPr lang="en-SG"/>
        </a:p>
      </dgm:t>
    </dgm:pt>
    <dgm:pt modelId="{188ECFBD-EC56-42B2-B28B-476E44E7033B}" type="sibTrans" cxnId="{96273C05-97F0-44B1-BE0D-D680759869D8}">
      <dgm:prSet/>
      <dgm:spPr/>
      <dgm:t>
        <a:bodyPr/>
        <a:lstStyle/>
        <a:p>
          <a:endParaRPr lang="en-SG"/>
        </a:p>
      </dgm:t>
    </dgm:pt>
    <dgm:pt modelId="{5EBA33B6-EDBA-407C-AD97-C1CF5B9B681A}">
      <dgm:prSet phldrT="[Text]"/>
      <dgm:spPr/>
      <dgm:t>
        <a:bodyPr/>
        <a:lstStyle/>
        <a:p>
          <a:r>
            <a:rPr lang="en-US" dirty="0" smtClean="0"/>
            <a:t>plane</a:t>
          </a:r>
          <a:endParaRPr lang="en-SG" dirty="0"/>
        </a:p>
      </dgm:t>
    </dgm:pt>
    <dgm:pt modelId="{F402A845-E096-461B-ACDB-557175E75F6E}" type="parTrans" cxnId="{C3C049AA-DA1C-426B-9575-C1B286BF9476}">
      <dgm:prSet/>
      <dgm:spPr/>
      <dgm:t>
        <a:bodyPr/>
        <a:lstStyle/>
        <a:p>
          <a:endParaRPr lang="en-SG"/>
        </a:p>
      </dgm:t>
    </dgm:pt>
    <dgm:pt modelId="{910E79DC-17F1-406E-918E-D4EA017E18D2}" type="sibTrans" cxnId="{C3C049AA-DA1C-426B-9575-C1B286BF9476}">
      <dgm:prSet/>
      <dgm:spPr/>
      <dgm:t>
        <a:bodyPr/>
        <a:lstStyle/>
        <a:p>
          <a:endParaRPr lang="en-SG"/>
        </a:p>
      </dgm:t>
    </dgm:pt>
    <dgm:pt modelId="{7FC9472F-402E-4521-A245-612D73342BDF}">
      <dgm:prSet custT="1"/>
      <dgm:spPr/>
      <dgm:t>
        <a:bodyPr/>
        <a:lstStyle/>
        <a:p>
          <a:r>
            <a:rPr lang="en-SG" sz="3200" dirty="0" smtClean="0">
              <a:sym typeface="Symbol"/>
            </a:rPr>
            <a:t></a:t>
          </a:r>
          <a:r>
            <a:rPr lang="en-SG" sz="3200" baseline="-25000" dirty="0" err="1" smtClean="0">
              <a:sym typeface="Symbol"/>
            </a:rPr>
            <a:t>eNumber</a:t>
          </a:r>
          <a:endParaRPr lang="en-SG" sz="3200" baseline="-25000" dirty="0"/>
        </a:p>
      </dgm:t>
    </dgm:pt>
    <dgm:pt modelId="{A3EFF7D9-3595-45D2-BF19-D30E2D6D8EEF}" type="parTrans" cxnId="{C03B9524-DCAA-4DA7-83D1-BC8F8BE79D39}">
      <dgm:prSet/>
      <dgm:spPr/>
      <dgm:t>
        <a:bodyPr/>
        <a:lstStyle/>
        <a:p>
          <a:endParaRPr lang="en-SG"/>
        </a:p>
      </dgm:t>
    </dgm:pt>
    <dgm:pt modelId="{CA9052B5-235B-4475-932B-7AD551836ECD}" type="sibTrans" cxnId="{C03B9524-DCAA-4DA7-83D1-BC8F8BE79D39}">
      <dgm:prSet/>
      <dgm:spPr/>
      <dgm:t>
        <a:bodyPr/>
        <a:lstStyle/>
        <a:p>
          <a:endParaRPr lang="en-SG"/>
        </a:p>
      </dgm:t>
    </dgm:pt>
    <dgm:pt modelId="{ED637282-A151-4530-89E9-DD0348079422}" type="pres">
      <dgm:prSet presAssocID="{882FCBA6-CA5D-4EB5-985B-3DFD2691F821}" presName="hierChild1" presStyleCnt="0">
        <dgm:presLayoutVars>
          <dgm:chPref val="1"/>
          <dgm:dir/>
          <dgm:animOne val="branch"/>
          <dgm:animLvl val="lvl"/>
          <dgm:resizeHandles/>
        </dgm:presLayoutVars>
      </dgm:prSet>
      <dgm:spPr/>
      <dgm:t>
        <a:bodyPr/>
        <a:lstStyle/>
        <a:p>
          <a:endParaRPr lang="en-US"/>
        </a:p>
      </dgm:t>
    </dgm:pt>
    <dgm:pt modelId="{1F191FF9-4EE8-4BD0-8413-10B4562A12C6}" type="pres">
      <dgm:prSet presAssocID="{7FC9472F-402E-4521-A245-612D73342BDF}" presName="hierRoot1" presStyleCnt="0"/>
      <dgm:spPr/>
    </dgm:pt>
    <dgm:pt modelId="{6C7BEE8B-5650-4A91-89B3-2FC6FAB3E89E}" type="pres">
      <dgm:prSet presAssocID="{7FC9472F-402E-4521-A245-612D73342BDF}" presName="composite" presStyleCnt="0"/>
      <dgm:spPr/>
    </dgm:pt>
    <dgm:pt modelId="{59E6759A-2EB2-4D19-994F-1B3842A1F994}" type="pres">
      <dgm:prSet presAssocID="{7FC9472F-402E-4521-A245-612D73342BDF}" presName="background" presStyleLbl="node0" presStyleIdx="0" presStyleCnt="1"/>
      <dgm:spPr/>
    </dgm:pt>
    <dgm:pt modelId="{8286A2EA-2DEF-417A-9859-B21EF2B05A88}" type="pres">
      <dgm:prSet presAssocID="{7FC9472F-402E-4521-A245-612D73342BDF}" presName="text" presStyleLbl="fgAcc0" presStyleIdx="0" presStyleCnt="1" custScaleX="294244">
        <dgm:presLayoutVars>
          <dgm:chPref val="3"/>
        </dgm:presLayoutVars>
      </dgm:prSet>
      <dgm:spPr/>
      <dgm:t>
        <a:bodyPr/>
        <a:lstStyle/>
        <a:p>
          <a:endParaRPr lang="en-SG"/>
        </a:p>
      </dgm:t>
    </dgm:pt>
    <dgm:pt modelId="{CB4B9B74-349F-4C4E-8EAA-26BF26A135E0}" type="pres">
      <dgm:prSet presAssocID="{7FC9472F-402E-4521-A245-612D73342BDF}" presName="hierChild2" presStyleCnt="0"/>
      <dgm:spPr/>
    </dgm:pt>
    <dgm:pt modelId="{F449AD55-96CA-4BA7-A796-D3215DB75252}" type="pres">
      <dgm:prSet presAssocID="{DB03057A-4F6D-4808-B499-5229DFBE71E2}" presName="Name10" presStyleLbl="parChTrans1D2" presStyleIdx="0" presStyleCnt="1"/>
      <dgm:spPr/>
      <dgm:t>
        <a:bodyPr/>
        <a:lstStyle/>
        <a:p>
          <a:endParaRPr lang="en-US"/>
        </a:p>
      </dgm:t>
    </dgm:pt>
    <dgm:pt modelId="{B04B6657-BDC7-42A8-8688-CB3BF555BD45}" type="pres">
      <dgm:prSet presAssocID="{B6F35321-815C-4C7D-B195-FBC55AAC06C3}" presName="hierRoot2" presStyleCnt="0"/>
      <dgm:spPr/>
    </dgm:pt>
    <dgm:pt modelId="{B1F40104-7462-4AE2-A03B-4E6D91E2DE3C}" type="pres">
      <dgm:prSet presAssocID="{B6F35321-815C-4C7D-B195-FBC55AAC06C3}" presName="composite2" presStyleCnt="0"/>
      <dgm:spPr/>
    </dgm:pt>
    <dgm:pt modelId="{B1940043-EC8C-4FC3-9532-4CA80376BAE4}" type="pres">
      <dgm:prSet presAssocID="{B6F35321-815C-4C7D-B195-FBC55AAC06C3}" presName="background2" presStyleLbl="node2" presStyleIdx="0" presStyleCnt="1"/>
      <dgm:spPr/>
    </dgm:pt>
    <dgm:pt modelId="{0B32517C-E671-4AB4-A49B-E3EF0D5FCBFE}" type="pres">
      <dgm:prSet presAssocID="{B6F35321-815C-4C7D-B195-FBC55AAC06C3}" presName="text2" presStyleLbl="fgAcc2" presStyleIdx="0" presStyleCnt="1" custScaleX="489057" custScaleY="157055">
        <dgm:presLayoutVars>
          <dgm:chPref val="3"/>
        </dgm:presLayoutVars>
      </dgm:prSet>
      <dgm:spPr/>
      <dgm:t>
        <a:bodyPr/>
        <a:lstStyle/>
        <a:p>
          <a:endParaRPr lang="en-SG"/>
        </a:p>
      </dgm:t>
    </dgm:pt>
    <dgm:pt modelId="{36DE03F6-0E69-42A3-83FB-DBFC18B8B0E9}" type="pres">
      <dgm:prSet presAssocID="{B6F35321-815C-4C7D-B195-FBC55AAC06C3}" presName="hierChild3" presStyleCnt="0"/>
      <dgm:spPr/>
    </dgm:pt>
    <dgm:pt modelId="{CF241966-62E2-4C42-9275-5A23D2E14B0F}" type="pres">
      <dgm:prSet presAssocID="{3575C6BB-931A-4F2C-A932-3C06C5063405}" presName="Name17" presStyleLbl="parChTrans1D3" presStyleIdx="0" presStyleCnt="1"/>
      <dgm:spPr/>
      <dgm:t>
        <a:bodyPr/>
        <a:lstStyle/>
        <a:p>
          <a:endParaRPr lang="en-US"/>
        </a:p>
      </dgm:t>
    </dgm:pt>
    <dgm:pt modelId="{12EAE98C-EE81-4510-AC07-B9A280E04FAF}" type="pres">
      <dgm:prSet presAssocID="{A1E151E2-A041-4019-9A51-9FC9055EF0C7}" presName="hierRoot3" presStyleCnt="0"/>
      <dgm:spPr/>
    </dgm:pt>
    <dgm:pt modelId="{9F7C70B4-F03D-41B4-B3F2-E8D046CA7FCE}" type="pres">
      <dgm:prSet presAssocID="{A1E151E2-A041-4019-9A51-9FC9055EF0C7}" presName="composite3" presStyleCnt="0"/>
      <dgm:spPr/>
    </dgm:pt>
    <dgm:pt modelId="{69972505-B29F-45CE-81A4-F01C28DB6E1F}" type="pres">
      <dgm:prSet presAssocID="{A1E151E2-A041-4019-9A51-9FC9055EF0C7}" presName="background3" presStyleLbl="node3" presStyleIdx="0" presStyleCnt="1"/>
      <dgm:spPr/>
    </dgm:pt>
    <dgm:pt modelId="{5EDF23D9-7226-452C-82D9-F30FC518C744}" type="pres">
      <dgm:prSet presAssocID="{A1E151E2-A041-4019-9A51-9FC9055EF0C7}" presName="text3" presStyleLbl="fgAcc3" presStyleIdx="0" presStyleCnt="1" custScaleX="248698">
        <dgm:presLayoutVars>
          <dgm:chPref val="3"/>
        </dgm:presLayoutVars>
      </dgm:prSet>
      <dgm:spPr/>
      <dgm:t>
        <a:bodyPr/>
        <a:lstStyle/>
        <a:p>
          <a:endParaRPr lang="en-US"/>
        </a:p>
      </dgm:t>
    </dgm:pt>
    <dgm:pt modelId="{DB78725E-D4A0-4828-85A5-771FE4835965}" type="pres">
      <dgm:prSet presAssocID="{A1E151E2-A041-4019-9A51-9FC9055EF0C7}" presName="hierChild4" presStyleCnt="0"/>
      <dgm:spPr/>
    </dgm:pt>
    <dgm:pt modelId="{86653175-27CC-4BCB-8827-3857E1BE7458}" type="pres">
      <dgm:prSet presAssocID="{F339C3C5-CD81-4C2E-B7AA-D8978C4BB28B}" presName="Name23" presStyleLbl="parChTrans1D4" presStyleIdx="0" presStyleCnt="2"/>
      <dgm:spPr/>
      <dgm:t>
        <a:bodyPr/>
        <a:lstStyle/>
        <a:p>
          <a:endParaRPr lang="en-US"/>
        </a:p>
      </dgm:t>
    </dgm:pt>
    <dgm:pt modelId="{56FFE640-90DE-44E2-B31C-A18E6145D0D4}" type="pres">
      <dgm:prSet presAssocID="{323A96B4-EB9D-43E8-9828-516CE9E51AF3}" presName="hierRoot4" presStyleCnt="0"/>
      <dgm:spPr/>
    </dgm:pt>
    <dgm:pt modelId="{63A37A81-5971-484C-8476-643C8086011D}" type="pres">
      <dgm:prSet presAssocID="{323A96B4-EB9D-43E8-9828-516CE9E51AF3}" presName="composite4" presStyleCnt="0"/>
      <dgm:spPr/>
    </dgm:pt>
    <dgm:pt modelId="{4EF467E7-90B8-4E3A-BC7E-016A67BF4EFB}" type="pres">
      <dgm:prSet presAssocID="{323A96B4-EB9D-43E8-9828-516CE9E51AF3}" presName="background4" presStyleLbl="node4" presStyleIdx="0" presStyleCnt="2"/>
      <dgm:spPr/>
    </dgm:pt>
    <dgm:pt modelId="{25D650DF-B8D3-44B1-860B-F14CB5749BF5}" type="pres">
      <dgm:prSet presAssocID="{323A96B4-EB9D-43E8-9828-516CE9E51AF3}" presName="text4" presStyleLbl="fgAcc4" presStyleIdx="0" presStyleCnt="2" custScaleX="248698">
        <dgm:presLayoutVars>
          <dgm:chPref val="3"/>
        </dgm:presLayoutVars>
      </dgm:prSet>
      <dgm:spPr/>
      <dgm:t>
        <a:bodyPr/>
        <a:lstStyle/>
        <a:p>
          <a:endParaRPr lang="en-US"/>
        </a:p>
      </dgm:t>
    </dgm:pt>
    <dgm:pt modelId="{75D917E8-6B82-4664-8376-E0AB43CCBEC4}" type="pres">
      <dgm:prSet presAssocID="{323A96B4-EB9D-43E8-9828-516CE9E51AF3}" presName="hierChild5" presStyleCnt="0"/>
      <dgm:spPr/>
    </dgm:pt>
    <dgm:pt modelId="{04D4C00D-E86A-4D1A-BCB8-146979128ACF}" type="pres">
      <dgm:prSet presAssocID="{F402A845-E096-461B-ACDB-557175E75F6E}" presName="Name23" presStyleLbl="parChTrans1D4" presStyleIdx="1" presStyleCnt="2"/>
      <dgm:spPr/>
      <dgm:t>
        <a:bodyPr/>
        <a:lstStyle/>
        <a:p>
          <a:endParaRPr lang="en-US"/>
        </a:p>
      </dgm:t>
    </dgm:pt>
    <dgm:pt modelId="{8B9A7D13-1B32-4F5B-96BD-7FC8ABC8AA5B}" type="pres">
      <dgm:prSet presAssocID="{5EBA33B6-EDBA-407C-AD97-C1CF5B9B681A}" presName="hierRoot4" presStyleCnt="0"/>
      <dgm:spPr/>
    </dgm:pt>
    <dgm:pt modelId="{B27FF3D8-154A-4840-AABC-3A76F4E782FD}" type="pres">
      <dgm:prSet presAssocID="{5EBA33B6-EDBA-407C-AD97-C1CF5B9B681A}" presName="composite4" presStyleCnt="0"/>
      <dgm:spPr/>
    </dgm:pt>
    <dgm:pt modelId="{D16FA9F3-55D5-4769-976A-2F89991385C8}" type="pres">
      <dgm:prSet presAssocID="{5EBA33B6-EDBA-407C-AD97-C1CF5B9B681A}" presName="background4" presStyleLbl="node4" presStyleIdx="1" presStyleCnt="2"/>
      <dgm:spPr/>
    </dgm:pt>
    <dgm:pt modelId="{465743E8-FD99-42D4-875F-1EDDE9102CEF}" type="pres">
      <dgm:prSet presAssocID="{5EBA33B6-EDBA-407C-AD97-C1CF5B9B681A}" presName="text4" presStyleLbl="fgAcc4" presStyleIdx="1" presStyleCnt="2" custScaleX="248698">
        <dgm:presLayoutVars>
          <dgm:chPref val="3"/>
        </dgm:presLayoutVars>
      </dgm:prSet>
      <dgm:spPr/>
      <dgm:t>
        <a:bodyPr/>
        <a:lstStyle/>
        <a:p>
          <a:endParaRPr lang="en-US"/>
        </a:p>
      </dgm:t>
    </dgm:pt>
    <dgm:pt modelId="{089AB313-DF4D-4715-B2DC-15078DC55A57}" type="pres">
      <dgm:prSet presAssocID="{5EBA33B6-EDBA-407C-AD97-C1CF5B9B681A}" presName="hierChild5" presStyleCnt="0"/>
      <dgm:spPr/>
    </dgm:pt>
  </dgm:ptLst>
  <dgm:cxnLst>
    <dgm:cxn modelId="{96273C05-97F0-44B1-BE0D-D680759869D8}" srcId="{A1E151E2-A041-4019-9A51-9FC9055EF0C7}" destId="{323A96B4-EB9D-43E8-9828-516CE9E51AF3}" srcOrd="0" destOrd="0" parTransId="{F339C3C5-CD81-4C2E-B7AA-D8978C4BB28B}" sibTransId="{188ECFBD-EC56-42B2-B28B-476E44E7033B}"/>
    <dgm:cxn modelId="{C3C049AA-DA1C-426B-9575-C1B286BF9476}" srcId="{A1E151E2-A041-4019-9A51-9FC9055EF0C7}" destId="{5EBA33B6-EDBA-407C-AD97-C1CF5B9B681A}" srcOrd="1" destOrd="0" parTransId="{F402A845-E096-461B-ACDB-557175E75F6E}" sibTransId="{910E79DC-17F1-406E-918E-D4EA017E18D2}"/>
    <dgm:cxn modelId="{6A6DE261-8A97-421C-A37A-552712F4AC9F}" type="presOf" srcId="{323A96B4-EB9D-43E8-9828-516CE9E51AF3}" destId="{25D650DF-B8D3-44B1-860B-F14CB5749BF5}" srcOrd="0" destOrd="0" presId="urn:microsoft.com/office/officeart/2005/8/layout/hierarchy1"/>
    <dgm:cxn modelId="{668D6E34-D2D8-4D38-970E-46F790ED3E31}" type="presOf" srcId="{B6F35321-815C-4C7D-B195-FBC55AAC06C3}" destId="{0B32517C-E671-4AB4-A49B-E3EF0D5FCBFE}" srcOrd="0" destOrd="0" presId="urn:microsoft.com/office/officeart/2005/8/layout/hierarchy1"/>
    <dgm:cxn modelId="{BF8C69F3-4704-45C5-B41C-3A07228472CA}" srcId="{7FC9472F-402E-4521-A245-612D73342BDF}" destId="{B6F35321-815C-4C7D-B195-FBC55AAC06C3}" srcOrd="0" destOrd="0" parTransId="{DB03057A-4F6D-4808-B499-5229DFBE71E2}" sibTransId="{F9EA5338-C26B-4307-94EE-19E4E62B45D2}"/>
    <dgm:cxn modelId="{6088CB56-9831-4F5A-8D50-EC68814219FB}" type="presOf" srcId="{F339C3C5-CD81-4C2E-B7AA-D8978C4BB28B}" destId="{86653175-27CC-4BCB-8827-3857E1BE7458}" srcOrd="0" destOrd="0" presId="urn:microsoft.com/office/officeart/2005/8/layout/hierarchy1"/>
    <dgm:cxn modelId="{017DC3AD-E33C-43A2-8FCC-3EE0C22F7A04}" type="presOf" srcId="{882FCBA6-CA5D-4EB5-985B-3DFD2691F821}" destId="{ED637282-A151-4530-89E9-DD0348079422}" srcOrd="0" destOrd="0" presId="urn:microsoft.com/office/officeart/2005/8/layout/hierarchy1"/>
    <dgm:cxn modelId="{FF26EA8E-A70F-466A-BED9-E055726209FA}" type="presOf" srcId="{F402A845-E096-461B-ACDB-557175E75F6E}" destId="{04D4C00D-E86A-4D1A-BCB8-146979128ACF}" srcOrd="0" destOrd="0" presId="urn:microsoft.com/office/officeart/2005/8/layout/hierarchy1"/>
    <dgm:cxn modelId="{ACBBD5DB-0929-4D52-834F-D9E77AA77D2F}" srcId="{B6F35321-815C-4C7D-B195-FBC55AAC06C3}" destId="{A1E151E2-A041-4019-9A51-9FC9055EF0C7}" srcOrd="0" destOrd="0" parTransId="{3575C6BB-931A-4F2C-A932-3C06C5063405}" sibTransId="{77B2D608-F748-4870-AC5F-A5CF5D2693C4}"/>
    <dgm:cxn modelId="{880A0AEA-6C66-40AC-9CE3-6B6F5506A832}" type="presOf" srcId="{5EBA33B6-EDBA-407C-AD97-C1CF5B9B681A}" destId="{465743E8-FD99-42D4-875F-1EDDE9102CEF}" srcOrd="0" destOrd="0" presId="urn:microsoft.com/office/officeart/2005/8/layout/hierarchy1"/>
    <dgm:cxn modelId="{DA93F9DB-465D-4A4F-91A5-ADE452112477}" type="presOf" srcId="{7FC9472F-402E-4521-A245-612D73342BDF}" destId="{8286A2EA-2DEF-417A-9859-B21EF2B05A88}" srcOrd="0" destOrd="0" presId="urn:microsoft.com/office/officeart/2005/8/layout/hierarchy1"/>
    <dgm:cxn modelId="{C03B9524-DCAA-4DA7-83D1-BC8F8BE79D39}" srcId="{882FCBA6-CA5D-4EB5-985B-3DFD2691F821}" destId="{7FC9472F-402E-4521-A245-612D73342BDF}" srcOrd="0" destOrd="0" parTransId="{A3EFF7D9-3595-45D2-BF19-D30E2D6D8EEF}" sibTransId="{CA9052B5-235B-4475-932B-7AD551836ECD}"/>
    <dgm:cxn modelId="{1F0436C6-08D3-4CA2-B2A8-B6FC0E12CF5A}" type="presOf" srcId="{DB03057A-4F6D-4808-B499-5229DFBE71E2}" destId="{F449AD55-96CA-4BA7-A796-D3215DB75252}" srcOrd="0" destOrd="0" presId="urn:microsoft.com/office/officeart/2005/8/layout/hierarchy1"/>
    <dgm:cxn modelId="{E519D1A3-BF45-41A3-A1B0-C6BA7F477453}" type="presOf" srcId="{3575C6BB-931A-4F2C-A932-3C06C5063405}" destId="{CF241966-62E2-4C42-9275-5A23D2E14B0F}" srcOrd="0" destOrd="0" presId="urn:microsoft.com/office/officeart/2005/8/layout/hierarchy1"/>
    <dgm:cxn modelId="{5E4D9203-BDB2-4B4F-A27B-978A3A9B0B8A}" type="presOf" srcId="{A1E151E2-A041-4019-9A51-9FC9055EF0C7}" destId="{5EDF23D9-7226-452C-82D9-F30FC518C744}" srcOrd="0" destOrd="0" presId="urn:microsoft.com/office/officeart/2005/8/layout/hierarchy1"/>
    <dgm:cxn modelId="{60E405DC-00C0-4248-B964-50521276274C}" type="presParOf" srcId="{ED637282-A151-4530-89E9-DD0348079422}" destId="{1F191FF9-4EE8-4BD0-8413-10B4562A12C6}" srcOrd="0" destOrd="0" presId="urn:microsoft.com/office/officeart/2005/8/layout/hierarchy1"/>
    <dgm:cxn modelId="{129A13BE-5BC0-420D-A636-6A2F39A4AE39}" type="presParOf" srcId="{1F191FF9-4EE8-4BD0-8413-10B4562A12C6}" destId="{6C7BEE8B-5650-4A91-89B3-2FC6FAB3E89E}" srcOrd="0" destOrd="0" presId="urn:microsoft.com/office/officeart/2005/8/layout/hierarchy1"/>
    <dgm:cxn modelId="{82AFCED0-6762-4BC1-9BEE-ACD1288D6A60}" type="presParOf" srcId="{6C7BEE8B-5650-4A91-89B3-2FC6FAB3E89E}" destId="{59E6759A-2EB2-4D19-994F-1B3842A1F994}" srcOrd="0" destOrd="0" presId="urn:microsoft.com/office/officeart/2005/8/layout/hierarchy1"/>
    <dgm:cxn modelId="{7D72DB5A-1C6E-4458-9578-5A78EFB78750}" type="presParOf" srcId="{6C7BEE8B-5650-4A91-89B3-2FC6FAB3E89E}" destId="{8286A2EA-2DEF-417A-9859-B21EF2B05A88}" srcOrd="1" destOrd="0" presId="urn:microsoft.com/office/officeart/2005/8/layout/hierarchy1"/>
    <dgm:cxn modelId="{145A5EC2-83F9-4958-9A2D-B03007954134}" type="presParOf" srcId="{1F191FF9-4EE8-4BD0-8413-10B4562A12C6}" destId="{CB4B9B74-349F-4C4E-8EAA-26BF26A135E0}" srcOrd="1" destOrd="0" presId="urn:microsoft.com/office/officeart/2005/8/layout/hierarchy1"/>
    <dgm:cxn modelId="{7D93FD48-DD8F-40FB-9932-B9FCBAEA769E}" type="presParOf" srcId="{CB4B9B74-349F-4C4E-8EAA-26BF26A135E0}" destId="{F449AD55-96CA-4BA7-A796-D3215DB75252}" srcOrd="0" destOrd="0" presId="urn:microsoft.com/office/officeart/2005/8/layout/hierarchy1"/>
    <dgm:cxn modelId="{D22CAAF1-DAE7-4ED9-B255-0313E229EA29}" type="presParOf" srcId="{CB4B9B74-349F-4C4E-8EAA-26BF26A135E0}" destId="{B04B6657-BDC7-42A8-8688-CB3BF555BD45}" srcOrd="1" destOrd="0" presId="urn:microsoft.com/office/officeart/2005/8/layout/hierarchy1"/>
    <dgm:cxn modelId="{6B67D41A-0D98-43CA-BDAC-63E2AA6A4562}" type="presParOf" srcId="{B04B6657-BDC7-42A8-8688-CB3BF555BD45}" destId="{B1F40104-7462-4AE2-A03B-4E6D91E2DE3C}" srcOrd="0" destOrd="0" presId="urn:microsoft.com/office/officeart/2005/8/layout/hierarchy1"/>
    <dgm:cxn modelId="{5D3FC5DB-46AA-417A-87D2-F4710F71F834}" type="presParOf" srcId="{B1F40104-7462-4AE2-A03B-4E6D91E2DE3C}" destId="{B1940043-EC8C-4FC3-9532-4CA80376BAE4}" srcOrd="0" destOrd="0" presId="urn:microsoft.com/office/officeart/2005/8/layout/hierarchy1"/>
    <dgm:cxn modelId="{0867C5E3-AF1F-4D9E-AD3E-A920376759F0}" type="presParOf" srcId="{B1F40104-7462-4AE2-A03B-4E6D91E2DE3C}" destId="{0B32517C-E671-4AB4-A49B-E3EF0D5FCBFE}" srcOrd="1" destOrd="0" presId="urn:microsoft.com/office/officeart/2005/8/layout/hierarchy1"/>
    <dgm:cxn modelId="{281C50CD-6F4B-4B7D-A825-CCBB25C83262}" type="presParOf" srcId="{B04B6657-BDC7-42A8-8688-CB3BF555BD45}" destId="{36DE03F6-0E69-42A3-83FB-DBFC18B8B0E9}" srcOrd="1" destOrd="0" presId="urn:microsoft.com/office/officeart/2005/8/layout/hierarchy1"/>
    <dgm:cxn modelId="{4EA5539A-E7DA-472E-8CB8-20DB68FF1DA7}" type="presParOf" srcId="{36DE03F6-0E69-42A3-83FB-DBFC18B8B0E9}" destId="{CF241966-62E2-4C42-9275-5A23D2E14B0F}" srcOrd="0" destOrd="0" presId="urn:microsoft.com/office/officeart/2005/8/layout/hierarchy1"/>
    <dgm:cxn modelId="{0981CD86-07A5-4F37-8E44-2422A8773F74}" type="presParOf" srcId="{36DE03F6-0E69-42A3-83FB-DBFC18B8B0E9}" destId="{12EAE98C-EE81-4510-AC07-B9A280E04FAF}" srcOrd="1" destOrd="0" presId="urn:microsoft.com/office/officeart/2005/8/layout/hierarchy1"/>
    <dgm:cxn modelId="{D0C19B57-42B6-4570-AB99-0A4D85FF2DAB}" type="presParOf" srcId="{12EAE98C-EE81-4510-AC07-B9A280E04FAF}" destId="{9F7C70B4-F03D-41B4-B3F2-E8D046CA7FCE}" srcOrd="0" destOrd="0" presId="urn:microsoft.com/office/officeart/2005/8/layout/hierarchy1"/>
    <dgm:cxn modelId="{5A916DF2-FB4C-4BBB-BEEE-0D63CBDCB2EE}" type="presParOf" srcId="{9F7C70B4-F03D-41B4-B3F2-E8D046CA7FCE}" destId="{69972505-B29F-45CE-81A4-F01C28DB6E1F}" srcOrd="0" destOrd="0" presId="urn:microsoft.com/office/officeart/2005/8/layout/hierarchy1"/>
    <dgm:cxn modelId="{11BF63AF-AEC4-4F39-A6F9-7D50C17E9C92}" type="presParOf" srcId="{9F7C70B4-F03D-41B4-B3F2-E8D046CA7FCE}" destId="{5EDF23D9-7226-452C-82D9-F30FC518C744}" srcOrd="1" destOrd="0" presId="urn:microsoft.com/office/officeart/2005/8/layout/hierarchy1"/>
    <dgm:cxn modelId="{29B16452-BC03-4366-BDA9-08E9D373ACF7}" type="presParOf" srcId="{12EAE98C-EE81-4510-AC07-B9A280E04FAF}" destId="{DB78725E-D4A0-4828-85A5-771FE4835965}" srcOrd="1" destOrd="0" presId="urn:microsoft.com/office/officeart/2005/8/layout/hierarchy1"/>
    <dgm:cxn modelId="{A92C048B-27D2-4C45-8BDA-36D554E5556F}" type="presParOf" srcId="{DB78725E-D4A0-4828-85A5-771FE4835965}" destId="{86653175-27CC-4BCB-8827-3857E1BE7458}" srcOrd="0" destOrd="0" presId="urn:microsoft.com/office/officeart/2005/8/layout/hierarchy1"/>
    <dgm:cxn modelId="{45E0B0E1-3F94-4EDD-948D-1E40BE97BA5B}" type="presParOf" srcId="{DB78725E-D4A0-4828-85A5-771FE4835965}" destId="{56FFE640-90DE-44E2-B31C-A18E6145D0D4}" srcOrd="1" destOrd="0" presId="urn:microsoft.com/office/officeart/2005/8/layout/hierarchy1"/>
    <dgm:cxn modelId="{CBCB8342-28F6-4C01-AB42-2694F9A11A4B}" type="presParOf" srcId="{56FFE640-90DE-44E2-B31C-A18E6145D0D4}" destId="{63A37A81-5971-484C-8476-643C8086011D}" srcOrd="0" destOrd="0" presId="urn:microsoft.com/office/officeart/2005/8/layout/hierarchy1"/>
    <dgm:cxn modelId="{6D325D49-F2C3-4EFF-B3C5-2D0B1B21710B}" type="presParOf" srcId="{63A37A81-5971-484C-8476-643C8086011D}" destId="{4EF467E7-90B8-4E3A-BC7E-016A67BF4EFB}" srcOrd="0" destOrd="0" presId="urn:microsoft.com/office/officeart/2005/8/layout/hierarchy1"/>
    <dgm:cxn modelId="{E6C2152B-AD48-4BFF-9769-7DEBBC2E6C4D}" type="presParOf" srcId="{63A37A81-5971-484C-8476-643C8086011D}" destId="{25D650DF-B8D3-44B1-860B-F14CB5749BF5}" srcOrd="1" destOrd="0" presId="urn:microsoft.com/office/officeart/2005/8/layout/hierarchy1"/>
    <dgm:cxn modelId="{0605FC82-148D-49BF-A58F-3EE445BFD6A3}" type="presParOf" srcId="{56FFE640-90DE-44E2-B31C-A18E6145D0D4}" destId="{75D917E8-6B82-4664-8376-E0AB43CCBEC4}" srcOrd="1" destOrd="0" presId="urn:microsoft.com/office/officeart/2005/8/layout/hierarchy1"/>
    <dgm:cxn modelId="{AE4D503F-8395-4097-9FF6-294CBDC6153E}" type="presParOf" srcId="{DB78725E-D4A0-4828-85A5-771FE4835965}" destId="{04D4C00D-E86A-4D1A-BCB8-146979128ACF}" srcOrd="2" destOrd="0" presId="urn:microsoft.com/office/officeart/2005/8/layout/hierarchy1"/>
    <dgm:cxn modelId="{7609A570-3035-4A97-8734-26C790E829E0}" type="presParOf" srcId="{DB78725E-D4A0-4828-85A5-771FE4835965}" destId="{8B9A7D13-1B32-4F5B-96BD-7FC8ABC8AA5B}" srcOrd="3" destOrd="0" presId="urn:microsoft.com/office/officeart/2005/8/layout/hierarchy1"/>
    <dgm:cxn modelId="{4D0C402D-8374-43EA-B7BB-6ED7FD7ECF07}" type="presParOf" srcId="{8B9A7D13-1B32-4F5B-96BD-7FC8ABC8AA5B}" destId="{B27FF3D8-154A-4840-AABC-3A76F4E782FD}" srcOrd="0" destOrd="0" presId="urn:microsoft.com/office/officeart/2005/8/layout/hierarchy1"/>
    <dgm:cxn modelId="{C48939DE-C0B4-43EB-A444-CA1EDFD34782}" type="presParOf" srcId="{B27FF3D8-154A-4840-AABC-3A76F4E782FD}" destId="{D16FA9F3-55D5-4769-976A-2F89991385C8}" srcOrd="0" destOrd="0" presId="urn:microsoft.com/office/officeart/2005/8/layout/hierarchy1"/>
    <dgm:cxn modelId="{5D546C66-5028-4A9E-A81D-96E33C67B0D8}" type="presParOf" srcId="{B27FF3D8-154A-4840-AABC-3A76F4E782FD}" destId="{465743E8-FD99-42D4-875F-1EDDE9102CEF}" srcOrd="1" destOrd="0" presId="urn:microsoft.com/office/officeart/2005/8/layout/hierarchy1"/>
    <dgm:cxn modelId="{5E904267-766A-4C76-94D6-9E5DDDD79752}" type="presParOf" srcId="{8B9A7D13-1B32-4F5B-96BD-7FC8ABC8AA5B}" destId="{089AB313-DF4D-4715-B2DC-15078DC55A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4C00D-E86A-4D1A-BCB8-146979128ACF}">
      <dsp:nvSpPr>
        <dsp:cNvPr id="0" name=""/>
        <dsp:cNvSpPr/>
      </dsp:nvSpPr>
      <dsp:spPr>
        <a:xfrm>
          <a:off x="2984227" y="2867264"/>
          <a:ext cx="1554961" cy="333850"/>
        </a:xfrm>
        <a:custGeom>
          <a:avLst/>
          <a:gdLst/>
          <a:ahLst/>
          <a:cxnLst/>
          <a:rect l="0" t="0" r="0" b="0"/>
          <a:pathLst>
            <a:path>
              <a:moveTo>
                <a:pt x="0" y="0"/>
              </a:moveTo>
              <a:lnTo>
                <a:pt x="0" y="227509"/>
              </a:lnTo>
              <a:lnTo>
                <a:pt x="1554961" y="227509"/>
              </a:lnTo>
              <a:lnTo>
                <a:pt x="1554961" y="3338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53175-27CC-4BCB-8827-3857E1BE7458}">
      <dsp:nvSpPr>
        <dsp:cNvPr id="0" name=""/>
        <dsp:cNvSpPr/>
      </dsp:nvSpPr>
      <dsp:spPr>
        <a:xfrm>
          <a:off x="1429265" y="2867264"/>
          <a:ext cx="1554961" cy="333850"/>
        </a:xfrm>
        <a:custGeom>
          <a:avLst/>
          <a:gdLst/>
          <a:ahLst/>
          <a:cxnLst/>
          <a:rect l="0" t="0" r="0" b="0"/>
          <a:pathLst>
            <a:path>
              <a:moveTo>
                <a:pt x="1554961" y="0"/>
              </a:moveTo>
              <a:lnTo>
                <a:pt x="1554961" y="227509"/>
              </a:lnTo>
              <a:lnTo>
                <a:pt x="0" y="227509"/>
              </a:lnTo>
              <a:lnTo>
                <a:pt x="0" y="3338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41966-62E2-4C42-9275-5A23D2E14B0F}">
      <dsp:nvSpPr>
        <dsp:cNvPr id="0" name=""/>
        <dsp:cNvSpPr/>
      </dsp:nvSpPr>
      <dsp:spPr>
        <a:xfrm>
          <a:off x="2938507" y="1804490"/>
          <a:ext cx="91440" cy="333850"/>
        </a:xfrm>
        <a:custGeom>
          <a:avLst/>
          <a:gdLst/>
          <a:ahLst/>
          <a:cxnLst/>
          <a:rect l="0" t="0" r="0" b="0"/>
          <a:pathLst>
            <a:path>
              <a:moveTo>
                <a:pt x="45720" y="0"/>
              </a:moveTo>
              <a:lnTo>
                <a:pt x="45720" y="3338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49AD55-96CA-4BA7-A796-D3215DB75252}">
      <dsp:nvSpPr>
        <dsp:cNvPr id="0" name=""/>
        <dsp:cNvSpPr/>
      </dsp:nvSpPr>
      <dsp:spPr>
        <a:xfrm>
          <a:off x="2938507" y="741715"/>
          <a:ext cx="91440" cy="333850"/>
        </a:xfrm>
        <a:custGeom>
          <a:avLst/>
          <a:gdLst/>
          <a:ahLst/>
          <a:cxnLst/>
          <a:rect l="0" t="0" r="0" b="0"/>
          <a:pathLst>
            <a:path>
              <a:moveTo>
                <a:pt x="45720" y="0"/>
              </a:moveTo>
              <a:lnTo>
                <a:pt x="45720" y="3338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E6759A-2EB2-4D19-994F-1B3842A1F994}">
      <dsp:nvSpPr>
        <dsp:cNvPr id="0" name=""/>
        <dsp:cNvSpPr/>
      </dsp:nvSpPr>
      <dsp:spPr>
        <a:xfrm>
          <a:off x="1556810" y="12792"/>
          <a:ext cx="2854832" cy="7289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6A2EA-2DEF-417A-9859-B21EF2B05A88}">
      <dsp:nvSpPr>
        <dsp:cNvPr id="0" name=""/>
        <dsp:cNvSpPr/>
      </dsp:nvSpPr>
      <dsp:spPr>
        <a:xfrm>
          <a:off x="1684356" y="133960"/>
          <a:ext cx="2854832" cy="7289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SG" sz="3200" kern="1200" dirty="0" smtClean="0">
              <a:sym typeface="Symbol"/>
            </a:rPr>
            <a:t></a:t>
          </a:r>
          <a:r>
            <a:rPr lang="en-SG" sz="3200" kern="1200" baseline="-25000" dirty="0" err="1" smtClean="0">
              <a:sym typeface="Symbol"/>
            </a:rPr>
            <a:t>name,mNumber</a:t>
          </a:r>
          <a:endParaRPr lang="en-SG" sz="3200" kern="1200" baseline="-25000" dirty="0"/>
        </a:p>
      </dsp:txBody>
      <dsp:txXfrm>
        <a:off x="1705705" y="155309"/>
        <a:ext cx="2812134" cy="686225"/>
      </dsp:txXfrm>
    </dsp:sp>
    <dsp:sp modelId="{B1940043-EC8C-4FC3-9532-4CA80376BAE4}">
      <dsp:nvSpPr>
        <dsp:cNvPr id="0" name=""/>
        <dsp:cNvSpPr/>
      </dsp:nvSpPr>
      <dsp:spPr>
        <a:xfrm>
          <a:off x="177256" y="1075566"/>
          <a:ext cx="5613940" cy="7289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2517C-E671-4AB4-A49B-E3EF0D5FCBFE}">
      <dsp:nvSpPr>
        <dsp:cNvPr id="0" name=""/>
        <dsp:cNvSpPr/>
      </dsp:nvSpPr>
      <dsp:spPr>
        <a:xfrm>
          <a:off x="304802" y="1196735"/>
          <a:ext cx="5613940" cy="7289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SG" sz="3200" kern="1200" dirty="0" smtClean="0">
              <a:sym typeface="Symbol"/>
            </a:rPr>
            <a:t></a:t>
          </a:r>
          <a:r>
            <a:rPr lang="en-SG" sz="3200" kern="1200" baseline="-25000" dirty="0" err="1" smtClean="0">
              <a:sym typeface="Symbol"/>
            </a:rPr>
            <a:t>employee.eNumber</a:t>
          </a:r>
          <a:r>
            <a:rPr lang="en-SG" sz="3200" kern="1200" baseline="-25000" dirty="0" smtClean="0">
              <a:sym typeface="Symbol"/>
            </a:rPr>
            <a:t>=</a:t>
          </a:r>
          <a:r>
            <a:rPr lang="en-SG" sz="3200" kern="1200" baseline="-25000" dirty="0" err="1" smtClean="0">
              <a:sym typeface="Symbol"/>
            </a:rPr>
            <a:t>canFly.eNumber</a:t>
          </a:r>
          <a:endParaRPr lang="en-SG" sz="3200" kern="1200" baseline="-25000" dirty="0" smtClean="0">
            <a:sym typeface="Symbol"/>
          </a:endParaRPr>
        </a:p>
      </dsp:txBody>
      <dsp:txXfrm>
        <a:off x="326151" y="1218084"/>
        <a:ext cx="5571242" cy="686225"/>
      </dsp:txXfrm>
    </dsp:sp>
    <dsp:sp modelId="{69972505-B29F-45CE-81A4-F01C28DB6E1F}">
      <dsp:nvSpPr>
        <dsp:cNvPr id="0" name=""/>
        <dsp:cNvSpPr/>
      </dsp:nvSpPr>
      <dsp:spPr>
        <a:xfrm>
          <a:off x="1556810" y="2138341"/>
          <a:ext cx="2854832" cy="7289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F23D9-7226-452C-82D9-F30FC518C744}">
      <dsp:nvSpPr>
        <dsp:cNvPr id="0" name=""/>
        <dsp:cNvSpPr/>
      </dsp:nvSpPr>
      <dsp:spPr>
        <a:xfrm>
          <a:off x="1684356" y="2259509"/>
          <a:ext cx="2854832" cy="7289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SG" sz="3100" kern="1200" dirty="0" smtClean="0">
              <a:sym typeface="Symbol"/>
            </a:rPr>
            <a:t></a:t>
          </a:r>
          <a:endParaRPr lang="en-SG" sz="3100" kern="1200" dirty="0"/>
        </a:p>
      </dsp:txBody>
      <dsp:txXfrm>
        <a:off x="1705705" y="2280858"/>
        <a:ext cx="2812134" cy="686225"/>
      </dsp:txXfrm>
    </dsp:sp>
    <dsp:sp modelId="{4EF467E7-90B8-4E3A-BC7E-016A67BF4EFB}">
      <dsp:nvSpPr>
        <dsp:cNvPr id="0" name=""/>
        <dsp:cNvSpPr/>
      </dsp:nvSpPr>
      <dsp:spPr>
        <a:xfrm>
          <a:off x="1848" y="3201115"/>
          <a:ext cx="2854832" cy="7289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650DF-B8D3-44B1-860B-F14CB5749BF5}">
      <dsp:nvSpPr>
        <dsp:cNvPr id="0" name=""/>
        <dsp:cNvSpPr/>
      </dsp:nvSpPr>
      <dsp:spPr>
        <a:xfrm>
          <a:off x="129394" y="3322284"/>
          <a:ext cx="2854832" cy="7289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employee</a:t>
          </a:r>
          <a:endParaRPr lang="en-SG" sz="3100" kern="1200" dirty="0"/>
        </a:p>
      </dsp:txBody>
      <dsp:txXfrm>
        <a:off x="150743" y="3343633"/>
        <a:ext cx="2812134" cy="686225"/>
      </dsp:txXfrm>
    </dsp:sp>
    <dsp:sp modelId="{D16FA9F3-55D5-4769-976A-2F89991385C8}">
      <dsp:nvSpPr>
        <dsp:cNvPr id="0" name=""/>
        <dsp:cNvSpPr/>
      </dsp:nvSpPr>
      <dsp:spPr>
        <a:xfrm>
          <a:off x="3111772" y="3201115"/>
          <a:ext cx="2854832" cy="7289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743E8-FD99-42D4-875F-1EDDE9102CEF}">
      <dsp:nvSpPr>
        <dsp:cNvPr id="0" name=""/>
        <dsp:cNvSpPr/>
      </dsp:nvSpPr>
      <dsp:spPr>
        <a:xfrm>
          <a:off x="3239318" y="3322284"/>
          <a:ext cx="2854832" cy="7289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t>canFly</a:t>
          </a:r>
          <a:endParaRPr lang="en-SG" sz="3100" kern="1200" dirty="0"/>
        </a:p>
      </dsp:txBody>
      <dsp:txXfrm>
        <a:off x="3260667" y="3343633"/>
        <a:ext cx="2812134" cy="686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4C00D-E86A-4D1A-BCB8-146979128ACF}">
      <dsp:nvSpPr>
        <dsp:cNvPr id="0" name=""/>
        <dsp:cNvSpPr/>
      </dsp:nvSpPr>
      <dsp:spPr>
        <a:xfrm>
          <a:off x="2989882" y="2982695"/>
          <a:ext cx="1417065" cy="304244"/>
        </a:xfrm>
        <a:custGeom>
          <a:avLst/>
          <a:gdLst/>
          <a:ahLst/>
          <a:cxnLst/>
          <a:rect l="0" t="0" r="0" b="0"/>
          <a:pathLst>
            <a:path>
              <a:moveTo>
                <a:pt x="0" y="0"/>
              </a:moveTo>
              <a:lnTo>
                <a:pt x="0" y="207333"/>
              </a:lnTo>
              <a:lnTo>
                <a:pt x="1417065" y="207333"/>
              </a:lnTo>
              <a:lnTo>
                <a:pt x="1417065" y="3042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53175-27CC-4BCB-8827-3857E1BE7458}">
      <dsp:nvSpPr>
        <dsp:cNvPr id="0" name=""/>
        <dsp:cNvSpPr/>
      </dsp:nvSpPr>
      <dsp:spPr>
        <a:xfrm>
          <a:off x="1572816" y="2982695"/>
          <a:ext cx="1417065" cy="304244"/>
        </a:xfrm>
        <a:custGeom>
          <a:avLst/>
          <a:gdLst/>
          <a:ahLst/>
          <a:cxnLst/>
          <a:rect l="0" t="0" r="0" b="0"/>
          <a:pathLst>
            <a:path>
              <a:moveTo>
                <a:pt x="1417065" y="0"/>
              </a:moveTo>
              <a:lnTo>
                <a:pt x="1417065" y="207333"/>
              </a:lnTo>
              <a:lnTo>
                <a:pt x="0" y="207333"/>
              </a:lnTo>
              <a:lnTo>
                <a:pt x="0" y="3042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41966-62E2-4C42-9275-5A23D2E14B0F}">
      <dsp:nvSpPr>
        <dsp:cNvPr id="0" name=""/>
        <dsp:cNvSpPr/>
      </dsp:nvSpPr>
      <dsp:spPr>
        <a:xfrm>
          <a:off x="2944162" y="2014169"/>
          <a:ext cx="91440" cy="304244"/>
        </a:xfrm>
        <a:custGeom>
          <a:avLst/>
          <a:gdLst/>
          <a:ahLst/>
          <a:cxnLst/>
          <a:rect l="0" t="0" r="0" b="0"/>
          <a:pathLst>
            <a:path>
              <a:moveTo>
                <a:pt x="45720" y="0"/>
              </a:moveTo>
              <a:lnTo>
                <a:pt x="45720" y="3042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49AD55-96CA-4BA7-A796-D3215DB75252}">
      <dsp:nvSpPr>
        <dsp:cNvPr id="0" name=""/>
        <dsp:cNvSpPr/>
      </dsp:nvSpPr>
      <dsp:spPr>
        <a:xfrm>
          <a:off x="2944162" y="666637"/>
          <a:ext cx="91440" cy="304244"/>
        </a:xfrm>
        <a:custGeom>
          <a:avLst/>
          <a:gdLst/>
          <a:ahLst/>
          <a:cxnLst/>
          <a:rect l="0" t="0" r="0" b="0"/>
          <a:pathLst>
            <a:path>
              <a:moveTo>
                <a:pt x="45720" y="0"/>
              </a:moveTo>
              <a:lnTo>
                <a:pt x="45720" y="3042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E6759A-2EB2-4D19-994F-1B3842A1F994}">
      <dsp:nvSpPr>
        <dsp:cNvPr id="0" name=""/>
        <dsp:cNvSpPr/>
      </dsp:nvSpPr>
      <dsp:spPr>
        <a:xfrm>
          <a:off x="1450820" y="2355"/>
          <a:ext cx="3078124" cy="664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6A2EA-2DEF-417A-9859-B21EF2B05A88}">
      <dsp:nvSpPr>
        <dsp:cNvPr id="0" name=""/>
        <dsp:cNvSpPr/>
      </dsp:nvSpPr>
      <dsp:spPr>
        <a:xfrm>
          <a:off x="1567055" y="112778"/>
          <a:ext cx="3078124" cy="6642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SG" sz="3200" kern="1200" dirty="0" smtClean="0">
              <a:sym typeface="Symbol"/>
            </a:rPr>
            <a:t></a:t>
          </a:r>
          <a:r>
            <a:rPr lang="en-SG" sz="3200" kern="1200" baseline="-25000" dirty="0" err="1" smtClean="0">
              <a:sym typeface="Symbol"/>
            </a:rPr>
            <a:t>eNumber</a:t>
          </a:r>
          <a:endParaRPr lang="en-SG" sz="3200" kern="1200" baseline="-25000" dirty="0"/>
        </a:p>
      </dsp:txBody>
      <dsp:txXfrm>
        <a:off x="1586511" y="132234"/>
        <a:ext cx="3039212" cy="625369"/>
      </dsp:txXfrm>
    </dsp:sp>
    <dsp:sp modelId="{B1940043-EC8C-4FC3-9532-4CA80376BAE4}">
      <dsp:nvSpPr>
        <dsp:cNvPr id="0" name=""/>
        <dsp:cNvSpPr/>
      </dsp:nvSpPr>
      <dsp:spPr>
        <a:xfrm>
          <a:off x="431838" y="970881"/>
          <a:ext cx="5116088" cy="10432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2517C-E671-4AB4-A49B-E3EF0D5FCBFE}">
      <dsp:nvSpPr>
        <dsp:cNvPr id="0" name=""/>
        <dsp:cNvSpPr/>
      </dsp:nvSpPr>
      <dsp:spPr>
        <a:xfrm>
          <a:off x="548073" y="1081304"/>
          <a:ext cx="5116088" cy="10432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SG" sz="3200" kern="1200" dirty="0" smtClean="0">
              <a:sym typeface="Symbol"/>
            </a:rPr>
            <a:t></a:t>
          </a:r>
          <a:r>
            <a:rPr lang="en-SG" sz="3200" kern="1200" baseline="-25000" dirty="0" err="1" smtClean="0">
              <a:sym typeface="Symbol"/>
            </a:rPr>
            <a:t>canFly.mNumber</a:t>
          </a:r>
          <a:r>
            <a:rPr lang="en-SG" sz="3200" kern="1200" baseline="-25000" dirty="0" smtClean="0">
              <a:sym typeface="Symbol"/>
            </a:rPr>
            <a:t>=</a:t>
          </a:r>
          <a:r>
            <a:rPr lang="en-SG" sz="3200" kern="1200" baseline="-25000" dirty="0" err="1" smtClean="0">
              <a:sym typeface="Symbol"/>
            </a:rPr>
            <a:t>plane.mNumber</a:t>
          </a:r>
          <a:r>
            <a:rPr lang="en-SG" sz="3200" kern="1200" baseline="-25000" dirty="0" smtClean="0">
              <a:sym typeface="Symbol"/>
            </a:rPr>
            <a:t>  maker=‘Airbus’</a:t>
          </a:r>
        </a:p>
      </dsp:txBody>
      <dsp:txXfrm>
        <a:off x="578630" y="1111861"/>
        <a:ext cx="5054974" cy="982173"/>
      </dsp:txXfrm>
    </dsp:sp>
    <dsp:sp modelId="{69972505-B29F-45CE-81A4-F01C28DB6E1F}">
      <dsp:nvSpPr>
        <dsp:cNvPr id="0" name=""/>
        <dsp:cNvSpPr/>
      </dsp:nvSpPr>
      <dsp:spPr>
        <a:xfrm>
          <a:off x="1689051" y="2318413"/>
          <a:ext cx="2601661" cy="664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F23D9-7226-452C-82D9-F30FC518C744}">
      <dsp:nvSpPr>
        <dsp:cNvPr id="0" name=""/>
        <dsp:cNvSpPr/>
      </dsp:nvSpPr>
      <dsp:spPr>
        <a:xfrm>
          <a:off x="1805286" y="2428836"/>
          <a:ext cx="2601661" cy="6642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SG" sz="2800" kern="1200" dirty="0" smtClean="0">
              <a:sym typeface="Symbol"/>
            </a:rPr>
            <a:t></a:t>
          </a:r>
          <a:endParaRPr lang="en-SG" sz="2800" kern="1200" dirty="0"/>
        </a:p>
      </dsp:txBody>
      <dsp:txXfrm>
        <a:off x="1824742" y="2448292"/>
        <a:ext cx="2562749" cy="625369"/>
      </dsp:txXfrm>
    </dsp:sp>
    <dsp:sp modelId="{4EF467E7-90B8-4E3A-BC7E-016A67BF4EFB}">
      <dsp:nvSpPr>
        <dsp:cNvPr id="0" name=""/>
        <dsp:cNvSpPr/>
      </dsp:nvSpPr>
      <dsp:spPr>
        <a:xfrm>
          <a:off x="271986" y="3286939"/>
          <a:ext cx="2601661" cy="664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650DF-B8D3-44B1-860B-F14CB5749BF5}">
      <dsp:nvSpPr>
        <dsp:cNvPr id="0" name=""/>
        <dsp:cNvSpPr/>
      </dsp:nvSpPr>
      <dsp:spPr>
        <a:xfrm>
          <a:off x="388220" y="3397362"/>
          <a:ext cx="2601661" cy="6642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t>canFly</a:t>
          </a:r>
          <a:endParaRPr lang="en-SG" sz="2800" kern="1200" dirty="0"/>
        </a:p>
      </dsp:txBody>
      <dsp:txXfrm>
        <a:off x="407676" y="3416818"/>
        <a:ext cx="2562749" cy="625369"/>
      </dsp:txXfrm>
    </dsp:sp>
    <dsp:sp modelId="{D16FA9F3-55D5-4769-976A-2F89991385C8}">
      <dsp:nvSpPr>
        <dsp:cNvPr id="0" name=""/>
        <dsp:cNvSpPr/>
      </dsp:nvSpPr>
      <dsp:spPr>
        <a:xfrm>
          <a:off x="3106117" y="3286939"/>
          <a:ext cx="2601661" cy="664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743E8-FD99-42D4-875F-1EDDE9102CEF}">
      <dsp:nvSpPr>
        <dsp:cNvPr id="0" name=""/>
        <dsp:cNvSpPr/>
      </dsp:nvSpPr>
      <dsp:spPr>
        <a:xfrm>
          <a:off x="3222352" y="3397362"/>
          <a:ext cx="2601661" cy="6642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plane</a:t>
          </a:r>
          <a:endParaRPr lang="en-SG" sz="2800" kern="1200" dirty="0"/>
        </a:p>
      </dsp:txBody>
      <dsp:txXfrm>
        <a:off x="3241808" y="3416818"/>
        <a:ext cx="2562749" cy="6253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1" y="2"/>
            <a:ext cx="3077137" cy="511731"/>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defRPr sz="1300" baseline="0"/>
            </a:lvl1pPr>
          </a:lstStyle>
          <a:p>
            <a:pPr>
              <a:defRPr/>
            </a:pPr>
            <a:endParaRPr lang="en-US"/>
          </a:p>
        </p:txBody>
      </p:sp>
      <p:sp>
        <p:nvSpPr>
          <p:cNvPr id="58371" name="Rectangle 3"/>
          <p:cNvSpPr>
            <a:spLocks noGrp="1" noChangeArrowheads="1"/>
          </p:cNvSpPr>
          <p:nvPr>
            <p:ph type="dt" sz="quarter" idx="1"/>
          </p:nvPr>
        </p:nvSpPr>
        <p:spPr bwMode="auto">
          <a:xfrm>
            <a:off x="4020507" y="2"/>
            <a:ext cx="3077137" cy="511731"/>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lgn="r">
              <a:defRPr sz="1300" baseline="0"/>
            </a:lvl1pPr>
          </a:lstStyle>
          <a:p>
            <a:pPr>
              <a:defRPr/>
            </a:pPr>
            <a:endParaRPr lang="en-US"/>
          </a:p>
        </p:txBody>
      </p:sp>
      <p:sp>
        <p:nvSpPr>
          <p:cNvPr id="58372" name="Rectangle 4"/>
          <p:cNvSpPr>
            <a:spLocks noGrp="1" noChangeArrowheads="1"/>
          </p:cNvSpPr>
          <p:nvPr>
            <p:ph type="ftr" sz="quarter" idx="2"/>
          </p:nvPr>
        </p:nvSpPr>
        <p:spPr bwMode="auto">
          <a:xfrm>
            <a:off x="1" y="9721239"/>
            <a:ext cx="3077137" cy="511731"/>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defRPr sz="1300" baseline="0"/>
            </a:lvl1pPr>
          </a:lstStyle>
          <a:p>
            <a:pPr>
              <a:defRPr/>
            </a:pPr>
            <a:endParaRPr lang="en-US"/>
          </a:p>
        </p:txBody>
      </p:sp>
      <p:sp>
        <p:nvSpPr>
          <p:cNvPr id="58373" name="Rectangle 5"/>
          <p:cNvSpPr>
            <a:spLocks noGrp="1" noChangeArrowheads="1"/>
          </p:cNvSpPr>
          <p:nvPr>
            <p:ph type="sldNum" sz="quarter" idx="3"/>
          </p:nvPr>
        </p:nvSpPr>
        <p:spPr bwMode="auto">
          <a:xfrm>
            <a:off x="4020507" y="9721239"/>
            <a:ext cx="3077137" cy="511731"/>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lgn="r">
              <a:defRPr sz="1300" baseline="0"/>
            </a:lvl1pPr>
          </a:lstStyle>
          <a:p>
            <a:pPr>
              <a:defRPr/>
            </a:pPr>
            <a:fld id="{C706BFC9-7FE1-46AD-9BEC-3D128E306FCC}" type="slidenum">
              <a:rPr lang="en-US"/>
              <a:pPr>
                <a:defRPr/>
              </a:pPr>
              <a:t>‹#›</a:t>
            </a:fld>
            <a:endParaRPr lang="en-US"/>
          </a:p>
        </p:txBody>
      </p:sp>
    </p:spTree>
    <p:extLst>
      <p:ext uri="{BB962C8B-B14F-4D97-AF65-F5344CB8AC3E}">
        <p14:creationId xmlns:p14="http://schemas.microsoft.com/office/powerpoint/2010/main" val="2944202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2"/>
            <a:ext cx="3077137" cy="511731"/>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defRPr sz="1300" baseline="0"/>
            </a:lvl1pPr>
          </a:lstStyle>
          <a:p>
            <a:pPr>
              <a:defRPr/>
            </a:pPr>
            <a:endParaRPr lang="en-US"/>
          </a:p>
        </p:txBody>
      </p:sp>
      <p:sp>
        <p:nvSpPr>
          <p:cNvPr id="77827" name="Rectangle 3"/>
          <p:cNvSpPr>
            <a:spLocks noGrp="1" noChangeArrowheads="1"/>
          </p:cNvSpPr>
          <p:nvPr>
            <p:ph type="dt" idx="1"/>
          </p:nvPr>
        </p:nvSpPr>
        <p:spPr bwMode="auto">
          <a:xfrm>
            <a:off x="4020507" y="2"/>
            <a:ext cx="3077137" cy="511731"/>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lgn="r">
              <a:defRPr sz="1300" baseline="0"/>
            </a:lvl1pPr>
          </a:lstStyle>
          <a:p>
            <a:pPr>
              <a:defRPr/>
            </a:pPr>
            <a:endParaRPr lang="en-US"/>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09601" y="4862264"/>
            <a:ext cx="5680103" cy="4605576"/>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1" y="9721239"/>
            <a:ext cx="3077137" cy="511731"/>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defRPr sz="1300" baseline="0"/>
            </a:lvl1pPr>
          </a:lstStyle>
          <a:p>
            <a:pPr>
              <a:defRPr/>
            </a:pPr>
            <a:endParaRPr lang="en-US"/>
          </a:p>
        </p:txBody>
      </p:sp>
      <p:sp>
        <p:nvSpPr>
          <p:cNvPr id="77831" name="Rectangle 7"/>
          <p:cNvSpPr>
            <a:spLocks noGrp="1" noChangeArrowheads="1"/>
          </p:cNvSpPr>
          <p:nvPr>
            <p:ph type="sldNum" sz="quarter" idx="5"/>
          </p:nvPr>
        </p:nvSpPr>
        <p:spPr bwMode="auto">
          <a:xfrm>
            <a:off x="4020507" y="9721239"/>
            <a:ext cx="3077137" cy="511731"/>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lgn="r">
              <a:defRPr sz="1300" baseline="0"/>
            </a:lvl1pPr>
          </a:lstStyle>
          <a:p>
            <a:pPr>
              <a:defRPr/>
            </a:pPr>
            <a:fld id="{7474D01A-73CF-4650-943F-8B7D1C44EBDB}" type="slidenum">
              <a:rPr lang="en-US"/>
              <a:pPr>
                <a:defRPr/>
              </a:pPr>
              <a:t>‹#›</a:t>
            </a:fld>
            <a:endParaRPr lang="en-US"/>
          </a:p>
        </p:txBody>
      </p:sp>
    </p:spTree>
    <p:extLst>
      <p:ext uri="{BB962C8B-B14F-4D97-AF65-F5344CB8AC3E}">
        <p14:creationId xmlns:p14="http://schemas.microsoft.com/office/powerpoint/2010/main" val="3244402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6583E64C-DBE3-4233-BC6A-8A5BF3FB2A97}" type="slidenum">
              <a:rPr lang="en-US" smtClean="0"/>
              <a:pPr/>
              <a:t>1</a:t>
            </a:fld>
            <a:endParaRPr 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30C52-C7E9-44F3-9E78-C20058602EFF}" type="slidenum">
              <a:rPr lang="en-GB"/>
              <a:pPr/>
              <a:t>10</a:t>
            </a:fld>
            <a:endParaRPr lang="en-GB"/>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r>
              <a:rPr lang="en-US" dirty="0" smtClean="0"/>
              <a:t>Keep the two columns</a:t>
            </a:r>
            <a:r>
              <a:rPr lang="en-US" baseline="0" dirty="0" smtClean="0"/>
              <a:t> and ignore date. What is the side effect of projection. Do we simply ignore date? Duplicates are removed as well since the results should be sets. </a:t>
            </a:r>
          </a:p>
          <a:p>
            <a:endParaRPr lang="en-US" baseline="0" dirty="0" smtClean="0"/>
          </a:p>
          <a:p>
            <a:r>
              <a:rPr lang="en-US" baseline="0" dirty="0" smtClean="0"/>
              <a:t>What is the equivalent SQL?</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DISTINCT</a:t>
            </a:r>
            <a:r>
              <a:rPr lang="en-US" baseline="0" dirty="0" smtClean="0"/>
              <a:t> to remove duplicates. </a:t>
            </a:r>
            <a:r>
              <a:rPr lang="en-US" baseline="0" dirty="0" err="1" smtClean="0"/>
              <a:t>eNumber</a:t>
            </a:r>
            <a:r>
              <a:rPr lang="en-US" baseline="0" dirty="0" smtClean="0"/>
              <a:t>, </a:t>
            </a:r>
            <a:r>
              <a:rPr lang="en-US" baseline="0" dirty="0" err="1" smtClean="0"/>
              <a:t>fNumber</a:t>
            </a:r>
            <a:r>
              <a:rPr lang="en-US" baseline="0" dirty="0" smtClean="0"/>
              <a:t>, from assigned. Where is the projection? "SELECT DISTINCT attributes…".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11</a:t>
            </a:fld>
            <a:endParaRPr lang="en-US"/>
          </a:p>
        </p:txBody>
      </p:sp>
    </p:spTree>
    <p:extLst>
      <p:ext uri="{BB962C8B-B14F-4D97-AF65-F5344CB8AC3E}">
        <p14:creationId xmlns:p14="http://schemas.microsoft.com/office/powerpoint/2010/main" val="4056127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AED86-F774-4042-BA46-5392A8C39174}" type="slidenum">
              <a:rPr lang="en-GB"/>
              <a:pPr/>
              <a:t>12</a:t>
            </a:fld>
            <a:endParaRPr lang="en-GB"/>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r>
              <a:rPr lang="en-US" dirty="0" smtClean="0"/>
              <a:t>Apply</a:t>
            </a:r>
            <a:r>
              <a:rPr lang="en-US" baseline="0" dirty="0" smtClean="0"/>
              <a:t> s</a:t>
            </a:r>
            <a:r>
              <a:rPr lang="en-US" dirty="0" smtClean="0"/>
              <a:t>election</a:t>
            </a:r>
            <a:r>
              <a:rPr lang="en-US" baseline="0" dirty="0" smtClean="0"/>
              <a:t> on a relation, we keep the tuples that satisfy some condition but ignore others. </a:t>
            </a:r>
          </a:p>
          <a:p>
            <a:endParaRPr lang="en-US" sz="1300" dirty="0">
              <a:sym typeface="Symbol" pitchFamily="18" charset="2"/>
            </a:endParaRPr>
          </a:p>
          <a:p>
            <a:r>
              <a:rPr lang="en-US" sz="1300" dirty="0">
                <a:sym typeface="Symbol" pitchFamily="18" charset="2"/>
              </a:rPr>
              <a:t>The symbol for selection is </a:t>
            </a:r>
            <a:r>
              <a:rPr lang="en-GB" sz="1300" dirty="0" smtClean="0">
                <a:sym typeface="Symbol" pitchFamily="18" charset="2"/>
              </a:rPr>
              <a:t></a:t>
            </a:r>
            <a:r>
              <a:rPr lang="en-GB" sz="1300" baseline="0" dirty="0" smtClean="0">
                <a:sym typeface="Symbol" pitchFamily="18" charset="2"/>
              </a:rPr>
              <a:t> (sigma)</a:t>
            </a:r>
            <a:r>
              <a:rPr lang="en-GB" sz="1300" dirty="0" smtClean="0">
                <a:sym typeface="Symbol" pitchFamily="18" charset="2"/>
              </a:rPr>
              <a:t> </a:t>
            </a:r>
            <a:r>
              <a:rPr lang="en-GB" sz="1300" dirty="0">
                <a:sym typeface="Symbol" pitchFamily="18" charset="2"/>
              </a:rPr>
              <a:t>Followed by the conditions c and then the relation R. Condition is any Boolean expression involving the tuples in the relation.</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548AB-55FC-410D-ACA9-290CAD214D82}" type="slidenum">
              <a:rPr lang="en-GB"/>
              <a:pPr/>
              <a:t>13</a:t>
            </a:fld>
            <a:endParaRPr lang="en-GB"/>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r>
              <a:rPr lang="en-US" dirty="0" smtClean="0"/>
              <a:t>For this selection operation:</a:t>
            </a:r>
            <a:r>
              <a:rPr lang="en-US" baseline="0" dirty="0" smtClean="0"/>
              <a:t> c</a:t>
            </a:r>
            <a:r>
              <a:rPr lang="en-US" dirty="0" smtClean="0"/>
              <a:t>ondition</a:t>
            </a:r>
            <a:r>
              <a:rPr lang="en-US" baseline="0" dirty="0" smtClean="0"/>
              <a:t> is salary &lt; 1000000 and the relation involved is employee. Which of the tuples will be in the results?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548AB-55FC-410D-ACA9-290CAD214D82}" type="slidenum">
              <a:rPr lang="en-GB"/>
              <a:pPr/>
              <a:t>14</a:t>
            </a:fld>
            <a:endParaRPr lang="en-GB"/>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r>
              <a:rPr lang="en-US" dirty="0" smtClean="0"/>
              <a:t>What is the equivalent SQL?</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 because we want all attributes in the tuples. These tuples should be from the relation employee. However, we only want the tuples whose salary is less than 100,000. (A hundred thousand)</a:t>
            </a:r>
          </a:p>
          <a:p>
            <a:endParaRPr lang="en-US" baseline="0" dirty="0" smtClean="0"/>
          </a:p>
          <a:p>
            <a:r>
              <a:rPr lang="en-US" baseline="0" dirty="0" smtClean="0"/>
              <a:t>Which part of the query is about the selection operation in relational algebra? The WHERE clause. Projection in RA is SELECT. Selection in RA is WHERE.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15</a:t>
            </a:fld>
            <a:endParaRPr lang="en-US"/>
          </a:p>
        </p:txBody>
      </p:sp>
    </p:spTree>
    <p:extLst>
      <p:ext uri="{BB962C8B-B14F-4D97-AF65-F5344CB8AC3E}">
        <p14:creationId xmlns:p14="http://schemas.microsoft.com/office/powerpoint/2010/main" val="136719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Slightly</a:t>
            </a:r>
            <a:r>
              <a:rPr lang="en-US" baseline="0" dirty="0" smtClean="0"/>
              <a:t> more complicated example. But not difficult at all. salary &gt; 100000 and name is not Gates.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16</a:t>
            </a:fld>
            <a:endParaRPr lang="en-US"/>
          </a:p>
        </p:txBody>
      </p:sp>
    </p:spTree>
    <p:extLst>
      <p:ext uri="{BB962C8B-B14F-4D97-AF65-F5344CB8AC3E}">
        <p14:creationId xmlns:p14="http://schemas.microsoft.com/office/powerpoint/2010/main" val="1983905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condition</a:t>
            </a:r>
            <a:r>
              <a:rPr lang="en-US" baseline="0" dirty="0" smtClean="0"/>
              <a:t> is expressed in the WHERE clause as Salary &gt; 100000 and name &lt;&gt; "Gate".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18</a:t>
            </a:fld>
            <a:endParaRPr lang="en-US"/>
          </a:p>
        </p:txBody>
      </p:sp>
    </p:spTree>
    <p:extLst>
      <p:ext uri="{BB962C8B-B14F-4D97-AF65-F5344CB8AC3E}">
        <p14:creationId xmlns:p14="http://schemas.microsoft.com/office/powerpoint/2010/main" val="1585461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can only apply</a:t>
            </a:r>
            <a:r>
              <a:rPr lang="en-US" baseline="0" dirty="0" smtClean="0"/>
              <a:t> one operation at a time: either select rows / columns. What if we want to do both? </a:t>
            </a:r>
          </a:p>
          <a:p>
            <a:endParaRPr lang="en-US" baseline="0" dirty="0" smtClean="0"/>
          </a:p>
          <a:p>
            <a:r>
              <a:rPr lang="en-US" baseline="0" dirty="0" smtClean="0"/>
              <a:t>In RA, the results of any operation is a relation, too. Therefore, we can apply operations on these results as well.</a:t>
            </a:r>
          </a:p>
          <a:p>
            <a:endParaRPr lang="en-US" baseline="0" dirty="0" smtClean="0"/>
          </a:p>
          <a:p>
            <a:r>
              <a:rPr lang="en-US" baseline="0" dirty="0" smtClean="0"/>
              <a:t>The results of applying selection on employee is a relation. So we can apply projection on the results by putting them as the relation for the projection.</a:t>
            </a:r>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19</a:t>
            </a:fld>
            <a:endParaRPr lang="en-US"/>
          </a:p>
        </p:txBody>
      </p:sp>
    </p:spTree>
    <p:extLst>
      <p:ext uri="{BB962C8B-B14F-4D97-AF65-F5344CB8AC3E}">
        <p14:creationId xmlns:p14="http://schemas.microsoft.com/office/powerpoint/2010/main" val="178945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baseline="0" dirty="0" smtClean="0"/>
              <a:t>For this example, we may also change the order of the operations: apply projection first then selection.</a:t>
            </a:r>
          </a:p>
          <a:p>
            <a:pPr defTabSz="954921">
              <a:defRPr/>
            </a:pPr>
            <a:endParaRPr lang="en-US" baseline="0" dirty="0" smtClean="0"/>
          </a:p>
          <a:p>
            <a:pPr defTabSz="954921">
              <a:defRPr/>
            </a:pPr>
            <a:r>
              <a:rPr lang="en-US" baseline="0" dirty="0" smtClean="0"/>
              <a:t>But is it always true that we can change the order without affecting the results? Select with salary then project on name but not project on name then select salary.</a:t>
            </a:r>
          </a:p>
          <a:p>
            <a:pPr defTabSz="954921">
              <a:defRPr/>
            </a:pPr>
            <a:endParaRPr lang="en-US" baseline="0"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20</a:t>
            </a:fld>
            <a:endParaRPr lang="en-US"/>
          </a:p>
        </p:txBody>
      </p:sp>
    </p:spTree>
    <p:extLst>
      <p:ext uri="{BB962C8B-B14F-4D97-AF65-F5344CB8AC3E}">
        <p14:creationId xmlns:p14="http://schemas.microsoft.com/office/powerpoint/2010/main" val="170844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a:t>
            </a:r>
            <a:r>
              <a:rPr lang="en-US" baseline="0" dirty="0" smtClean="0"/>
              <a:t> calculus in the past two weeks. Query language. Specify should be in the results but not how to compute it.</a:t>
            </a:r>
          </a:p>
          <a:p>
            <a:endParaRPr lang="en-US" baseline="0" dirty="0" smtClean="0"/>
          </a:p>
          <a:p>
            <a:pPr defTabSz="954921">
              <a:defRPr/>
            </a:pPr>
            <a:r>
              <a:rPr lang="en-US" baseline="0" dirty="0" smtClean="0"/>
              <a:t>Relational algebra, operational. How to compute the results.</a:t>
            </a:r>
          </a:p>
          <a:p>
            <a:endParaRPr lang="en-US" baseline="0" dirty="0" smtClean="0"/>
          </a:p>
          <a:p>
            <a:r>
              <a:rPr lang="en-US" dirty="0" smtClean="0"/>
              <a:t>The key</a:t>
            </a:r>
            <a:r>
              <a:rPr lang="en-US" baseline="0" dirty="0" smtClean="0"/>
              <a:t> idea: relations are treated as sets tuples. There are operators for manipulating the relations in different ways.  Query is a formula of operators and relations. Results of the query are the results of the formula.</a:t>
            </a:r>
          </a:p>
          <a:p>
            <a:endParaRPr lang="en-US" baseline="0" dirty="0" smtClean="0"/>
          </a:p>
          <a:p>
            <a:r>
              <a:rPr lang="en-US" baseline="0" dirty="0" smtClean="0"/>
              <a:t>Each operator can be translated to a clause or a keyword in SQL. Once you have the query in relational algebra. It is easy to write the corresponding SQL. </a:t>
            </a:r>
          </a:p>
          <a:p>
            <a:endParaRPr lang="en-US" baseline="0" dirty="0" smtClean="0"/>
          </a:p>
          <a:p>
            <a:r>
              <a:rPr lang="en-US" baseline="0" dirty="0" smtClean="0"/>
              <a:t>On the other hand, SQL is declarative. It does not specify how the queries are evaluated. Relational algebra can be used to specify the order of evaluation and find the most optimal way of evaluating SQL queries. Optimization of query evaluation and implementation of your own.</a:t>
            </a:r>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a:t>
            </a:fld>
            <a:endParaRPr lang="en-US"/>
          </a:p>
        </p:txBody>
      </p:sp>
    </p:spTree>
    <p:extLst>
      <p:ext uri="{BB962C8B-B14F-4D97-AF65-F5344CB8AC3E}">
        <p14:creationId xmlns:p14="http://schemas.microsoft.com/office/powerpoint/2010/main" val="2199944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is the keyword for the projection</a:t>
            </a:r>
            <a:r>
              <a:rPr lang="en-US" baseline="0" dirty="0" smtClean="0"/>
              <a:t> not of the selection (it is WHERE)!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7EFC89-09E8-441A-A86D-2638A184ED89}" type="slidenum">
              <a:rPr lang="en-GB"/>
              <a:pPr/>
              <a:t>22</a:t>
            </a:fld>
            <a:endParaRPr lang="en-GB"/>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r>
              <a:rPr lang="en-US" dirty="0" smtClean="0"/>
              <a:t>The set operations works the</a:t>
            </a:r>
            <a:r>
              <a:rPr lang="en-US" baseline="0" dirty="0" smtClean="0"/>
              <a:t> same in relational algebra. </a:t>
            </a:r>
          </a:p>
          <a:p>
            <a:endParaRPr lang="en-US" baseline="0" dirty="0" smtClean="0"/>
          </a:p>
          <a:p>
            <a:pPr defTabSz="954921">
              <a:defRPr/>
            </a:pPr>
            <a:r>
              <a:rPr lang="en-US" baseline="0" dirty="0" smtClean="0"/>
              <a:t>Union of two relations R1 and R2, then a tuple t is in the result if t is either in R1 or R2. Intersection: t must be in both R1 and R2. Difference: t in R1 but not R2. </a:t>
            </a:r>
          </a:p>
          <a:p>
            <a:pPr defTabSz="954921">
              <a:defRPr/>
            </a:pPr>
            <a:endParaRPr lang="en-US" baseline="0" dirty="0" smtClean="0"/>
          </a:p>
          <a:p>
            <a:pPr defTabSz="954921">
              <a:defRPr/>
            </a:pPr>
            <a:r>
              <a:rPr lang="en-US" baseline="0" dirty="0" smtClean="0"/>
              <a:t>However, for these operations to make sense, the relations involved must be union compatible.  Example: union of pilot and planes. Make sure that the tuples in the results contains the same number of attributes of the same types. One relation has 3 and the other 4. One relation has one attribute of integers and the other one attribute of dates. </a:t>
            </a:r>
          </a:p>
          <a:p>
            <a:endParaRPr lang="en-US" dirty="0" smtClean="0"/>
          </a:p>
          <a:p>
            <a:r>
              <a:rPr lang="en-US" dirty="0" smtClean="0"/>
              <a:t>Different authors, different definition of compatibility </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a:t>
            </a:r>
            <a:r>
              <a:rPr lang="en-US" baseline="0" dirty="0" smtClean="0"/>
              <a:t>s of two relations: two relations plane1 and plane2, both same schema as the original plane relation. Airbus 330 and Boeing B747 appear in both instances.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23</a:t>
            </a:fld>
            <a:endParaRPr lang="en-US"/>
          </a:p>
        </p:txBody>
      </p:sp>
    </p:spTree>
    <p:extLst>
      <p:ext uri="{BB962C8B-B14F-4D97-AF65-F5344CB8AC3E}">
        <p14:creationId xmlns:p14="http://schemas.microsoft.com/office/powerpoint/2010/main" val="3356056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a:t>
            </a:r>
            <a:r>
              <a:rPr lang="en-US" baseline="0" dirty="0" smtClean="0"/>
              <a:t>. All tuples without duplicates. What's the keyword for this operation in SQL?</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24</a:t>
            </a:fld>
            <a:endParaRPr lang="en-US"/>
          </a:p>
        </p:txBody>
      </p:sp>
    </p:spTree>
    <p:extLst>
      <p:ext uri="{BB962C8B-B14F-4D97-AF65-F5344CB8AC3E}">
        <p14:creationId xmlns:p14="http://schemas.microsoft.com/office/powerpoint/2010/main" val="703526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Any</a:t>
            </a:r>
            <a:r>
              <a:rPr lang="en-US" baseline="0" dirty="0" smtClean="0"/>
              <a:t> duplicates in the results of this statement? No. Use UNION ALL to allow for duplicates.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25</a:t>
            </a:fld>
            <a:endParaRPr lang="en-US"/>
          </a:p>
        </p:txBody>
      </p:sp>
    </p:spTree>
    <p:extLst>
      <p:ext uri="{BB962C8B-B14F-4D97-AF65-F5344CB8AC3E}">
        <p14:creationId xmlns:p14="http://schemas.microsoft.com/office/powerpoint/2010/main" val="2737003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dirty="0" smtClean="0"/>
              <a:t>Union</a:t>
            </a:r>
            <a:r>
              <a:rPr lang="en-US" baseline="0" dirty="0" smtClean="0"/>
              <a:t>s of two relations: two different instances of the plane relation. Boeing B747 appear in both instances.</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27</a:t>
            </a:fld>
            <a:endParaRPr lang="en-US"/>
          </a:p>
        </p:txBody>
      </p:sp>
    </p:spTree>
    <p:extLst>
      <p:ext uri="{BB962C8B-B14F-4D97-AF65-F5344CB8AC3E}">
        <p14:creationId xmlns:p14="http://schemas.microsoft.com/office/powerpoint/2010/main" val="28534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dirty="0" smtClean="0"/>
              <a:t>Intersection</a:t>
            </a:r>
            <a:r>
              <a:rPr lang="en-US" baseline="0" dirty="0" smtClean="0"/>
              <a:t> of plane1 and plane2 gives use the tuples appearing in both relations. What's the keyword for this operation in SQL?</a:t>
            </a:r>
            <a:endParaRPr lang="en-SG" dirty="0" smtClean="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28</a:t>
            </a:fld>
            <a:endParaRPr lang="en-US"/>
          </a:p>
        </p:txBody>
      </p:sp>
    </p:spTree>
    <p:extLst>
      <p:ext uri="{BB962C8B-B14F-4D97-AF65-F5344CB8AC3E}">
        <p14:creationId xmlns:p14="http://schemas.microsoft.com/office/powerpoint/2010/main" val="1788642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dirty="0" smtClean="0"/>
              <a:t>INTERSECT.</a:t>
            </a:r>
            <a:r>
              <a:rPr lang="en-US" baseline="0" dirty="0" smtClean="0"/>
              <a:t>  Use ALL to remove duplicates.</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29</a:t>
            </a:fld>
            <a:endParaRPr lang="en-US"/>
          </a:p>
        </p:txBody>
      </p:sp>
    </p:spTree>
    <p:extLst>
      <p:ext uri="{BB962C8B-B14F-4D97-AF65-F5344CB8AC3E}">
        <p14:creationId xmlns:p14="http://schemas.microsoft.com/office/powerpoint/2010/main" val="1130592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dirty="0" smtClean="0"/>
              <a:t>Difference. Tuples</a:t>
            </a:r>
            <a:r>
              <a:rPr lang="en-US" baseline="0" dirty="0" smtClean="0"/>
              <a:t> in the first relation but not the second. From plane1, we remove all the tuples which exist in plane2.</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31</a:t>
            </a:fld>
            <a:endParaRPr lang="en-US"/>
          </a:p>
        </p:txBody>
      </p:sp>
    </p:spTree>
    <p:extLst>
      <p:ext uri="{BB962C8B-B14F-4D97-AF65-F5344CB8AC3E}">
        <p14:creationId xmlns:p14="http://schemas.microsoft.com/office/powerpoint/2010/main" val="609062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baseline="0" dirty="0" smtClean="0"/>
              <a:t>Plane1 without Airbus A310 and Boeing B747.</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32</a:t>
            </a:fld>
            <a:endParaRPr lang="en-US"/>
          </a:p>
        </p:txBody>
      </p:sp>
    </p:spTree>
    <p:extLst>
      <p:ext uri="{BB962C8B-B14F-4D97-AF65-F5344CB8AC3E}">
        <p14:creationId xmlns:p14="http://schemas.microsoft.com/office/powerpoint/2010/main" val="123076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List of operators as shown on the slides. 11 of them in total. May be a little bit overwhelming but we will introduce one by one. </a:t>
            </a:r>
          </a:p>
          <a:p>
            <a:endParaRPr lang="en-US" dirty="0" smtClean="0"/>
          </a:p>
          <a:p>
            <a:r>
              <a:rPr lang="en-US" dirty="0" smtClean="0"/>
              <a:t>Selection</a:t>
            </a:r>
            <a:r>
              <a:rPr lang="en-US" baseline="0" dirty="0" smtClean="0"/>
              <a:t> / projection: select certain rows and columns from a relation.</a:t>
            </a:r>
          </a:p>
          <a:p>
            <a:endParaRPr lang="en-US" baseline="0" dirty="0" smtClean="0"/>
          </a:p>
          <a:p>
            <a:r>
              <a:rPr lang="en-US" baseline="0" dirty="0" smtClean="0"/>
              <a:t>Set operations to compute the union, intersections and differences of relations.</a:t>
            </a:r>
          </a:p>
          <a:p>
            <a:endParaRPr lang="en-US" baseline="0" dirty="0" smtClean="0"/>
          </a:p>
          <a:p>
            <a:r>
              <a:rPr lang="en-US" dirty="0" smtClean="0"/>
              <a:t>Operations</a:t>
            </a:r>
            <a:r>
              <a:rPr lang="en-US" baseline="0" dirty="0" smtClean="0"/>
              <a:t> to combine relations. Cartesian product and a few join operators.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6 essential operators in yellow. Learn them all and you would have master relational algebra. The join operators can be expressed using the 6 essential operators.</a:t>
            </a:r>
          </a:p>
          <a:p>
            <a:endParaRPr lang="en-US" baseline="0" dirty="0" smtClean="0"/>
          </a:p>
          <a:p>
            <a:r>
              <a:rPr lang="en-US" baseline="0" dirty="0" smtClean="0"/>
              <a:t>A utility operation to rename columns. Cannot be expressed using the 6 essential operators but we can live without it in most cases.</a:t>
            </a:r>
          </a:p>
          <a:p>
            <a:endParaRPr lang="en-US" baseline="0" dirty="0" smtClean="0"/>
          </a:p>
          <a:p>
            <a:r>
              <a:rPr lang="en-US" baseline="0" dirty="0" smtClean="0"/>
              <a:t>A division operation: useful for expressing for all queries. It can be expressed with other operators but the equivalent formula is quite long. Still useful and encourage you to study on your own.</a:t>
            </a:r>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a:t>
            </a:fld>
            <a:endParaRPr lang="en-US"/>
          </a:p>
        </p:txBody>
      </p:sp>
    </p:spTree>
    <p:extLst>
      <p:ext uri="{BB962C8B-B14F-4D97-AF65-F5344CB8AC3E}">
        <p14:creationId xmlns:p14="http://schemas.microsoft.com/office/powerpoint/2010/main" val="1777402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key</a:t>
            </a:r>
            <a:r>
              <a:rPr lang="en-US" baseline="0" dirty="0" smtClean="0"/>
              <a:t>word for it in SQL is MINUS/EXCEPT. Use ALL to allow for duplicates.</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33</a:t>
            </a:fld>
            <a:endParaRPr lang="en-US"/>
          </a:p>
        </p:txBody>
      </p:sp>
    </p:spTree>
    <p:extLst>
      <p:ext uri="{BB962C8B-B14F-4D97-AF65-F5344CB8AC3E}">
        <p14:creationId xmlns:p14="http://schemas.microsoft.com/office/powerpoint/2010/main" val="26152599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to combine two or more relations. Cartesian product, join and natural join. </a:t>
            </a:r>
          </a:p>
          <a:p>
            <a:endParaRPr lang="en-US" baseline="0" dirty="0" smtClean="0"/>
          </a:p>
          <a:p>
            <a:r>
              <a:rPr lang="en-US" baseline="0" dirty="0" smtClean="0"/>
              <a:t>Cartesian product of two relations R1 and R2.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any pair of t1 from R1 and  t2 from R2. t has all the attributes from R1 and the values of those attributes are the same as t1. In addition, t has all the attributes from R2 and the values of those attributes are the same as t2.  In other words, t is t1 and t2 put together.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Take one tuple from R1 and another from R2, combine this pair of tuples into one, and repeat this for every possible pairs from the two relations.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35</a:t>
            </a:fld>
            <a:endParaRPr lang="en-US"/>
          </a:p>
        </p:txBody>
      </p:sp>
    </p:spTree>
    <p:extLst>
      <p:ext uri="{BB962C8B-B14F-4D97-AF65-F5344CB8AC3E}">
        <p14:creationId xmlns:p14="http://schemas.microsoft.com/office/powerpoint/2010/main" val="2536745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Cartesian</a:t>
            </a:r>
            <a:r>
              <a:rPr lang="en-US" baseline="0" dirty="0" smtClean="0"/>
              <a:t> product of </a:t>
            </a:r>
            <a:r>
              <a:rPr lang="en-US" baseline="0" dirty="0" err="1" smtClean="0"/>
              <a:t>canFly</a:t>
            </a:r>
            <a:r>
              <a:rPr lang="en-US" baseline="0" dirty="0" smtClean="0"/>
              <a:t> and plane. </a:t>
            </a:r>
          </a:p>
          <a:p>
            <a:endParaRPr lang="en-US" baseline="0" dirty="0" smtClean="0"/>
          </a:p>
          <a:p>
            <a:pPr defTabSz="954921">
              <a:defRPr/>
            </a:pPr>
            <a:r>
              <a:rPr lang="en-US" baseline="0" dirty="0" smtClean="0"/>
              <a:t>First tuple from </a:t>
            </a:r>
            <a:r>
              <a:rPr lang="en-US" baseline="0" dirty="0" err="1" smtClean="0"/>
              <a:t>canFly</a:t>
            </a:r>
            <a:r>
              <a:rPr lang="en-US" baseline="0" dirty="0" smtClean="0"/>
              <a:t> combined with first tuple from plane.</a:t>
            </a:r>
            <a:endParaRPr lang="en-SG" dirty="0" smtClean="0"/>
          </a:p>
          <a:p>
            <a:endParaRPr lang="en-US" dirty="0" smtClean="0"/>
          </a:p>
          <a:p>
            <a:pPr defTabSz="954921">
              <a:defRPr/>
            </a:pPr>
            <a:r>
              <a:rPr lang="en-US" baseline="0" dirty="0" smtClean="0"/>
              <a:t>First tuple from </a:t>
            </a:r>
            <a:r>
              <a:rPr lang="en-US" baseline="0" dirty="0" err="1" smtClean="0"/>
              <a:t>canFly</a:t>
            </a:r>
            <a:r>
              <a:rPr lang="en-US" baseline="0" dirty="0" smtClean="0"/>
              <a:t> combined with second tuple from plane.</a:t>
            </a:r>
          </a:p>
          <a:p>
            <a:pPr defTabSz="954921">
              <a:defRPr/>
            </a:pPr>
            <a:endParaRPr lang="en-US" baseline="0" dirty="0" smtClean="0"/>
          </a:p>
          <a:p>
            <a:pPr defTabSz="954921">
              <a:defRPr/>
            </a:pPr>
            <a:r>
              <a:rPr lang="en-US" baseline="0" dirty="0" smtClean="0"/>
              <a:t>…</a:t>
            </a:r>
          </a:p>
          <a:p>
            <a:pPr defTabSz="954921">
              <a:defRPr/>
            </a:pPr>
            <a:endParaRPr lang="en-US" baseline="0" dirty="0" smtClean="0"/>
          </a:p>
          <a:p>
            <a:pPr defTabSz="954921">
              <a:defRPr/>
            </a:pPr>
            <a:r>
              <a:rPr lang="en-US" baseline="0" dirty="0" smtClean="0"/>
              <a:t>Second tuple from </a:t>
            </a:r>
            <a:r>
              <a:rPr lang="en-US" baseline="0" dirty="0" err="1" smtClean="0"/>
              <a:t>canFly</a:t>
            </a:r>
            <a:r>
              <a:rPr lang="en-US" baseline="0" dirty="0" smtClean="0"/>
              <a:t> com</a:t>
            </a:r>
            <a:r>
              <a:rPr lang="en-SG" baseline="0" dirty="0" err="1" smtClean="0"/>
              <a:t>bined</a:t>
            </a:r>
            <a:r>
              <a:rPr lang="en-SG" baseline="0" dirty="0" smtClean="0"/>
              <a:t> with each tuple from plan.</a:t>
            </a:r>
            <a:endParaRPr lang="en-SG" dirty="0" smtClean="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36</a:t>
            </a:fld>
            <a:endParaRPr lang="en-US"/>
          </a:p>
        </p:txBody>
      </p:sp>
    </p:spTree>
    <p:extLst>
      <p:ext uri="{BB962C8B-B14F-4D97-AF65-F5344CB8AC3E}">
        <p14:creationId xmlns:p14="http://schemas.microsoft.com/office/powerpoint/2010/main" val="294330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 9 = 90 tuples.</a:t>
            </a:r>
            <a:r>
              <a:rPr lang="en-US" baseline="0" dirty="0" smtClean="0"/>
              <a:t> What is the keyword for Cartesian product in SQL? </a:t>
            </a:r>
            <a:r>
              <a:rPr lang="en-US" altLang="zh-CN" baseline="0" dirty="0" smtClean="0"/>
              <a:t>Possible to have two attributes of the same name.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37</a:t>
            </a:fld>
            <a:endParaRPr lang="en-US"/>
          </a:p>
        </p:txBody>
      </p:sp>
    </p:spTree>
    <p:extLst>
      <p:ext uri="{BB962C8B-B14F-4D97-AF65-F5344CB8AC3E}">
        <p14:creationId xmlns:p14="http://schemas.microsoft.com/office/powerpoint/2010/main" val="901211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keyword for</a:t>
            </a:r>
            <a:r>
              <a:rPr lang="en-US" baseline="0" dirty="0" smtClean="0"/>
              <a:t> it. But implicitly done in the FROM clause.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38</a:t>
            </a:fld>
            <a:endParaRPr lang="en-US"/>
          </a:p>
        </p:txBody>
      </p:sp>
    </p:spTree>
    <p:extLst>
      <p:ext uri="{BB962C8B-B14F-4D97-AF65-F5344CB8AC3E}">
        <p14:creationId xmlns:p14="http://schemas.microsoft.com/office/powerpoint/2010/main" val="1177687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 operation for combining relations: the-ta join. Join with condition. Only those pairs of tuples that satisfy certain criteria will be joined. </a:t>
            </a:r>
          </a:p>
          <a:p>
            <a:endParaRPr lang="en-US" baseline="0" dirty="0" smtClean="0"/>
          </a:p>
          <a:p>
            <a:r>
              <a:rPr lang="en-US" baseline="0" dirty="0" smtClean="0"/>
              <a:t>This is equivalent to performing a Cartesian product and then a selection with the condition.</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40</a:t>
            </a:fld>
            <a:endParaRPr lang="en-US"/>
          </a:p>
        </p:txBody>
      </p:sp>
    </p:spTree>
    <p:extLst>
      <p:ext uri="{BB962C8B-B14F-4D97-AF65-F5344CB8AC3E}">
        <p14:creationId xmlns:p14="http://schemas.microsoft.com/office/powerpoint/2010/main" val="1132009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 </a:t>
            </a:r>
            <a:r>
              <a:rPr lang="en-US" dirty="0" err="1" smtClean="0"/>
              <a:t>canFly</a:t>
            </a:r>
            <a:r>
              <a:rPr lang="en-US" baseline="0" dirty="0" smtClean="0"/>
              <a:t> and plane with the condition that the pair of tuples must share the same </a:t>
            </a:r>
            <a:r>
              <a:rPr lang="en-US" baseline="0" dirty="0" err="1" smtClean="0"/>
              <a:t>mNumber</a:t>
            </a:r>
            <a:r>
              <a:rPr lang="en-US" baseline="0" dirty="0" smtClean="0"/>
              <a:t>. </a:t>
            </a:r>
          </a:p>
          <a:p>
            <a:endParaRPr lang="en-US" baseline="0" dirty="0" smtClean="0"/>
          </a:p>
          <a:p>
            <a:r>
              <a:rPr lang="en-US" baseline="0" dirty="0" smtClean="0"/>
              <a:t>The first tuple in </a:t>
            </a:r>
            <a:r>
              <a:rPr lang="en-US" baseline="0" dirty="0" err="1" smtClean="0"/>
              <a:t>canFly</a:t>
            </a:r>
            <a:r>
              <a:rPr lang="en-US" baseline="0" dirty="0" smtClean="0"/>
              <a:t> 1001/B727 joins with the tuple Boeing/B727 in plane only. </a:t>
            </a:r>
          </a:p>
          <a:p>
            <a:endParaRPr lang="en-US" baseline="0" dirty="0" smtClean="0"/>
          </a:p>
          <a:p>
            <a:r>
              <a:rPr lang="en-US" baseline="0" dirty="0" smtClean="0"/>
              <a:t>The second tuple in </a:t>
            </a:r>
            <a:r>
              <a:rPr lang="en-US" baseline="0" dirty="0" err="1" smtClean="0"/>
              <a:t>canFly</a:t>
            </a:r>
            <a:r>
              <a:rPr lang="en-US" baseline="0" dirty="0" smtClean="0"/>
              <a:t> joins with …</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41</a:t>
            </a:fld>
            <a:endParaRPr lang="en-US"/>
          </a:p>
        </p:txBody>
      </p:sp>
    </p:spTree>
    <p:extLst>
      <p:ext uri="{BB962C8B-B14F-4D97-AF65-F5344CB8AC3E}">
        <p14:creationId xmlns:p14="http://schemas.microsoft.com/office/powerpoint/2010/main" val="60507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of the join contain only 10 tuples this time round due to the condition.</a:t>
            </a:r>
          </a:p>
          <a:p>
            <a:endParaRPr lang="en-US" baseline="0" dirty="0" smtClean="0"/>
          </a:p>
          <a:p>
            <a:r>
              <a:rPr lang="en-US" baseline="0" dirty="0" smtClean="0"/>
              <a:t>This set of results is also a subset of the Cartesian product of the two relations. Can perform Cartesian product first followed by selection. Both columns of </a:t>
            </a:r>
            <a:r>
              <a:rPr lang="en-US" baseline="0" dirty="0" err="1" smtClean="0"/>
              <a:t>mNumber</a:t>
            </a:r>
            <a:r>
              <a:rPr lang="en-US" baseline="0" dirty="0" smtClean="0"/>
              <a:t> are retained in the results even though they are exactly the same.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42</a:t>
            </a:fld>
            <a:endParaRPr lang="en-US"/>
          </a:p>
        </p:txBody>
      </p:sp>
    </p:spTree>
    <p:extLst>
      <p:ext uri="{BB962C8B-B14F-4D97-AF65-F5344CB8AC3E}">
        <p14:creationId xmlns:p14="http://schemas.microsoft.com/office/powerpoint/2010/main" val="2402806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in this equivalent</a:t>
            </a:r>
            <a:r>
              <a:rPr lang="en-US" baseline="0" dirty="0" smtClean="0"/>
              <a:t> statement. Still have the implicit </a:t>
            </a:r>
            <a:r>
              <a:rPr lang="en-US" baseline="0" dirty="0" err="1" smtClean="0"/>
              <a:t>Cartisian</a:t>
            </a:r>
            <a:r>
              <a:rPr lang="en-US" baseline="0" dirty="0" smtClean="0"/>
              <a:t> product of FROM and then condition in WHERE.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43</a:t>
            </a:fld>
            <a:endParaRPr lang="en-US"/>
          </a:p>
        </p:txBody>
      </p:sp>
    </p:spTree>
    <p:extLst>
      <p:ext uri="{BB962C8B-B14F-4D97-AF65-F5344CB8AC3E}">
        <p14:creationId xmlns:p14="http://schemas.microsoft.com/office/powerpoint/2010/main" val="2836269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operation</a:t>
            </a:r>
            <a:r>
              <a:rPr lang="en-US" baseline="0" dirty="0" smtClean="0"/>
              <a:t> in this category: equalities of attributes with the same name. Projects only one of the redundant attributes.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45</a:t>
            </a:fld>
            <a:endParaRPr lang="en-US"/>
          </a:p>
        </p:txBody>
      </p:sp>
    </p:spTree>
    <p:extLst>
      <p:ext uri="{BB962C8B-B14F-4D97-AF65-F5344CB8AC3E}">
        <p14:creationId xmlns:p14="http://schemas.microsoft.com/office/powerpoint/2010/main" val="263372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Airline</a:t>
            </a:r>
            <a:r>
              <a:rPr lang="en-US" baseline="0" dirty="0" smtClean="0"/>
              <a:t> company. Pilot.</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a:t>
            </a:fld>
            <a:endParaRPr lang="en-US"/>
          </a:p>
        </p:txBody>
      </p:sp>
    </p:spTree>
    <p:extLst>
      <p:ext uri="{BB962C8B-B14F-4D97-AF65-F5344CB8AC3E}">
        <p14:creationId xmlns:p14="http://schemas.microsoft.com/office/powerpoint/2010/main" val="2859571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relation. The attribute of the same name in these two relations is </a:t>
            </a:r>
            <a:r>
              <a:rPr lang="en-US" baseline="0" dirty="0" err="1" smtClean="0"/>
              <a:t>mNumber</a:t>
            </a:r>
            <a:r>
              <a:rPr lang="en-US" baseline="0" dirty="0" smtClean="0"/>
              <a:t>. Natural join: a tuple in </a:t>
            </a:r>
            <a:r>
              <a:rPr lang="en-US" baseline="0" dirty="0" err="1" smtClean="0"/>
              <a:t>canFly</a:t>
            </a:r>
            <a:r>
              <a:rPr lang="en-US" baseline="0" dirty="0" smtClean="0"/>
              <a:t> can only be combined with a tuple in plane which has the same </a:t>
            </a:r>
            <a:r>
              <a:rPr lang="en-US" baseline="0" dirty="0" err="1" smtClean="0"/>
              <a:t>mNumber</a:t>
            </a:r>
            <a:r>
              <a:rPr lang="en-US" baseline="0" dirty="0" smtClean="0"/>
              <a:t>. </a:t>
            </a:r>
          </a:p>
          <a:p>
            <a:endParaRPr lang="en-US" baseline="0" dirty="0" smtClean="0"/>
          </a:p>
          <a:p>
            <a:r>
              <a:rPr lang="en-US" baseline="0" dirty="0" smtClean="0"/>
              <a:t>If there more than one attributes of the same name, then values of all these attributes must match for two tuples to be combined.</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46</a:t>
            </a:fld>
            <a:endParaRPr lang="en-US"/>
          </a:p>
        </p:txBody>
      </p:sp>
    </p:spTree>
    <p:extLst>
      <p:ext uri="{BB962C8B-B14F-4D97-AF65-F5344CB8AC3E}">
        <p14:creationId xmlns:p14="http://schemas.microsoft.com/office/powerpoint/2010/main" val="23410348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results.</a:t>
            </a:r>
            <a:r>
              <a:rPr lang="en-US" baseline="0" dirty="0" smtClean="0"/>
              <a:t> Again, only one </a:t>
            </a:r>
            <a:r>
              <a:rPr lang="en-US" baseline="0" dirty="0" err="1" smtClean="0"/>
              <a:t>mNumber</a:t>
            </a:r>
            <a:r>
              <a:rPr lang="en-US" baseline="0" dirty="0" smtClean="0"/>
              <a:t> is retained.</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47</a:t>
            </a:fld>
            <a:endParaRPr lang="en-US"/>
          </a:p>
        </p:txBody>
      </p:sp>
    </p:spTree>
    <p:extLst>
      <p:ext uri="{BB962C8B-B14F-4D97-AF65-F5344CB8AC3E}">
        <p14:creationId xmlns:p14="http://schemas.microsoft.com/office/powerpoint/2010/main" val="3197564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operation does not change the tuples in a relation. Instead, it create a copy of the original relation with the names of the some attributes changed. Symbol </a:t>
            </a:r>
            <a:r>
              <a:rPr lang="en-GB" sz="1300" b="1" dirty="0">
                <a:sym typeface="Symbol" pitchFamily="18" charset="2"/>
              </a:rPr>
              <a:t> </a:t>
            </a:r>
            <a:r>
              <a:rPr lang="en-GB" sz="1300" dirty="0">
                <a:sym typeface="Symbol" pitchFamily="18" charset="2"/>
              </a:rPr>
              <a:t>with two arguments, 1</a:t>
            </a:r>
            <a:r>
              <a:rPr lang="en-GB" sz="1300" baseline="30000" dirty="0">
                <a:sym typeface="Symbol" pitchFamily="18" charset="2"/>
              </a:rPr>
              <a:t>st</a:t>
            </a:r>
            <a:r>
              <a:rPr lang="en-GB" sz="1300" dirty="0">
                <a:sym typeface="Symbol" pitchFamily="18" charset="2"/>
              </a:rPr>
              <a:t> argument: the new relation after renaming the attributes. 2</a:t>
            </a:r>
            <a:r>
              <a:rPr lang="en-GB" sz="1300" baseline="30000" dirty="0">
                <a:sym typeface="Symbol" pitchFamily="18" charset="2"/>
              </a:rPr>
              <a:t>nd</a:t>
            </a:r>
            <a:r>
              <a:rPr lang="en-GB" sz="1300" dirty="0">
                <a:sym typeface="Symbol" pitchFamily="18" charset="2"/>
              </a:rPr>
              <a:t> argument: the original relation. </a:t>
            </a:r>
          </a:p>
          <a:p>
            <a:endParaRPr lang="en-GB" sz="1300" dirty="0">
              <a:sym typeface="Symbol" pitchFamily="18" charset="2"/>
            </a:endParaRPr>
          </a:p>
          <a:p>
            <a:r>
              <a:rPr lang="en-GB" sz="1300" dirty="0">
                <a:sym typeface="Symbol" pitchFamily="18" charset="2"/>
              </a:rPr>
              <a:t>The actual renaming is written in the new relation: old name </a:t>
            </a:r>
            <a:r>
              <a:rPr lang="en-GB" sz="1300" dirty="0">
                <a:sym typeface="Wingdings" panose="05000000000000000000" pitchFamily="2" charset="2"/>
              </a:rPr>
              <a:t> </a:t>
            </a:r>
            <a:r>
              <a:rPr lang="en-GB" sz="1300" dirty="0" smtClean="0">
                <a:sym typeface="Wingdings" panose="05000000000000000000" pitchFamily="2" charset="2"/>
              </a:rPr>
              <a:t>new </a:t>
            </a:r>
            <a:r>
              <a:rPr lang="en-GB" sz="1300" dirty="0">
                <a:sym typeface="Wingdings" panose="05000000000000000000" pitchFamily="2" charset="2"/>
              </a:rPr>
              <a:t>name. There can be more than one attribute renamed</a:t>
            </a:r>
            <a:r>
              <a:rPr lang="en-GB" sz="1300" dirty="0" smtClean="0">
                <a:sym typeface="Wingdings" panose="05000000000000000000" pitchFamily="2" charset="2"/>
              </a:rPr>
              <a:t>. (rho)</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49</a:t>
            </a:fld>
            <a:endParaRPr lang="en-US"/>
          </a:p>
        </p:txBody>
      </p:sp>
    </p:spTree>
    <p:extLst>
      <p:ext uri="{BB962C8B-B14F-4D97-AF65-F5344CB8AC3E}">
        <p14:creationId xmlns:p14="http://schemas.microsoft.com/office/powerpoint/2010/main" val="16858902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a:t>
            </a:r>
            <a:r>
              <a:rPr lang="en-US" baseline="0" dirty="0" smtClean="0"/>
              <a:t>ly we have a relation called employee with three attributes name, salary and </a:t>
            </a:r>
            <a:r>
              <a:rPr lang="en-US" baseline="0" dirty="0" err="1" smtClean="0"/>
              <a:t>eNumber</a:t>
            </a:r>
            <a:r>
              <a:rPr lang="en-US" baseline="0" dirty="0" smtClean="0"/>
              <a:t>. Rename the attribute salary to wages and call this n</a:t>
            </a:r>
            <a:r>
              <a:rPr lang="en-US" dirty="0" smtClean="0"/>
              <a:t>ew</a:t>
            </a:r>
            <a:r>
              <a:rPr lang="en-US" baseline="0" dirty="0" smtClean="0"/>
              <a:t> relation is called staff.</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50</a:t>
            </a:fld>
            <a:endParaRPr lang="en-US"/>
          </a:p>
        </p:txBody>
      </p:sp>
    </p:spTree>
    <p:extLst>
      <p:ext uri="{BB962C8B-B14F-4D97-AF65-F5344CB8AC3E}">
        <p14:creationId xmlns:p14="http://schemas.microsoft.com/office/powerpoint/2010/main" val="2773156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result of renaming. A new relation called staff with the same tuples as employee but an attribute of a different name. The keyword in SQL for this is…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51</a:t>
            </a:fld>
            <a:endParaRPr lang="en-US"/>
          </a:p>
        </p:txBody>
      </p:sp>
    </p:spTree>
    <p:extLst>
      <p:ext uri="{BB962C8B-B14F-4D97-AF65-F5344CB8AC3E}">
        <p14:creationId xmlns:p14="http://schemas.microsoft.com/office/powerpoint/2010/main" val="2864145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…salary</a:t>
            </a:r>
            <a:r>
              <a:rPr lang="en-US" baseline="0" dirty="0" smtClean="0"/>
              <a:t> as wages… To name the new relation we can use create view.</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52</a:t>
            </a:fld>
            <a:endParaRPr lang="en-US"/>
          </a:p>
        </p:txBody>
      </p:sp>
    </p:spTree>
    <p:extLst>
      <p:ext uri="{BB962C8B-B14F-4D97-AF65-F5344CB8AC3E}">
        <p14:creationId xmlns:p14="http://schemas.microsoft.com/office/powerpoint/2010/main" val="2094017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a:t>
            </a:r>
            <a:r>
              <a:rPr lang="en-US" baseline="0" dirty="0" smtClean="0"/>
              <a:t> everything together, we would be able to write complex queries such as…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53</a:t>
            </a:fld>
            <a:endParaRPr lang="en-US"/>
          </a:p>
        </p:txBody>
      </p:sp>
    </p:spTree>
    <p:extLst>
      <p:ext uri="{BB962C8B-B14F-4D97-AF65-F5344CB8AC3E}">
        <p14:creationId xmlns:p14="http://schemas.microsoft.com/office/powerpoint/2010/main" val="3223008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name and the model numbers are in two different relations. Need to combine them first using Cartesian product. But only the pairs of tuples which shared the same </a:t>
            </a:r>
            <a:r>
              <a:rPr lang="en-US" baseline="0" dirty="0" err="1" smtClean="0"/>
              <a:t>eNumber</a:t>
            </a:r>
            <a:r>
              <a:rPr lang="en-US" baseline="0" dirty="0" smtClean="0"/>
              <a:t> are important. So we perform a select on the results of the product. Lastly, we are only interested in the name and model number so we can project on these two attributes only and leave the result out. </a:t>
            </a:r>
          </a:p>
          <a:p>
            <a:endParaRPr lang="en-US" baseline="0" dirty="0" smtClean="0"/>
          </a:p>
          <a:p>
            <a:r>
              <a:rPr lang="en-US" baseline="0" dirty="0" smtClean="0"/>
              <a:t>This is how the query can be expressed in terms of operations in RA.</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54</a:t>
            </a:fld>
            <a:endParaRPr lang="en-US"/>
          </a:p>
        </p:txBody>
      </p:sp>
    </p:spTree>
    <p:extLst>
      <p:ext uri="{BB962C8B-B14F-4D97-AF65-F5344CB8AC3E}">
        <p14:creationId xmlns:p14="http://schemas.microsoft.com/office/powerpoint/2010/main" val="2392387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queries which</a:t>
            </a:r>
            <a:r>
              <a:rPr lang="en-US" baseline="0" dirty="0" smtClean="0"/>
              <a:t> are expressed in the form of these three operations are called PSJ queries. </a:t>
            </a:r>
            <a:r>
              <a:rPr lang="en-US" dirty="0" smtClean="0"/>
              <a:t>These</a:t>
            </a:r>
            <a:r>
              <a:rPr lang="en-US" baseline="0" dirty="0" smtClean="0"/>
              <a:t> operations are easily observable in the </a:t>
            </a:r>
            <a:r>
              <a:rPr lang="en-US" dirty="0" smtClean="0"/>
              <a:t>correspondin</a:t>
            </a:r>
            <a:r>
              <a:rPr lang="en-US" baseline="0" dirty="0" smtClean="0"/>
              <a:t>g SQL queries. In other words, given an SQL query, it is also easy to figure out the operations to be performed to get the results.</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55</a:t>
            </a:fld>
            <a:endParaRPr lang="en-US"/>
          </a:p>
        </p:txBody>
      </p:sp>
    </p:spTree>
    <p:extLst>
      <p:ext uri="{BB962C8B-B14F-4D97-AF65-F5344CB8AC3E}">
        <p14:creationId xmlns:p14="http://schemas.microsoft.com/office/powerpoint/2010/main" val="32235453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56</a:t>
            </a:fld>
            <a:endParaRPr lang="en-US"/>
          </a:p>
        </p:txBody>
      </p:sp>
    </p:spTree>
    <p:extLst>
      <p:ext uri="{BB962C8B-B14F-4D97-AF65-F5344CB8AC3E}">
        <p14:creationId xmlns:p14="http://schemas.microsoft.com/office/powerpoint/2010/main" val="339202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Plane models. </a:t>
            </a:r>
            <a:r>
              <a:rPr lang="en-US" baseline="0" dirty="0" err="1" smtClean="0"/>
              <a:t>mNumber</a:t>
            </a:r>
            <a:r>
              <a:rPr lang="en-US" baseline="0" dirty="0" smtClean="0"/>
              <a:t> is the model number. Different models of planes are made by different company. A=Airbus. B=Boeing (BOH-</a:t>
            </a:r>
            <a:r>
              <a:rPr lang="en-US" baseline="0" dirty="0" err="1" smtClean="0"/>
              <a:t>ing</a:t>
            </a:r>
            <a:r>
              <a:rPr lang="en-US" baseline="0" dirty="0" smtClean="0"/>
              <a:t>). DC = </a:t>
            </a:r>
            <a:r>
              <a:rPr lang="en-US" baseline="0" dirty="0" err="1" smtClean="0"/>
              <a:t>Mcdonnell</a:t>
            </a:r>
            <a:r>
              <a:rPr lang="en-US" baseline="0" dirty="0" smtClean="0"/>
              <a:t> Douglas (McDonald Dog-</a:t>
            </a:r>
            <a:r>
              <a:rPr lang="en-US" baseline="0" dirty="0" err="1" smtClean="0"/>
              <a:t>las</a:t>
            </a:r>
            <a:r>
              <a:rPr lang="en-US" baseline="0" dirty="0" smtClean="0"/>
              <a:t>)</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a:t>
            </a:fld>
            <a:endParaRPr lang="en-US"/>
          </a:p>
        </p:txBody>
      </p:sp>
    </p:spTree>
    <p:extLst>
      <p:ext uri="{BB962C8B-B14F-4D97-AF65-F5344CB8AC3E}">
        <p14:creationId xmlns:p14="http://schemas.microsoft.com/office/powerpoint/2010/main" val="36689414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baseline="0" dirty="0" smtClean="0"/>
              <a:t>Cartesian product with selection </a:t>
            </a:r>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57</a:t>
            </a:fld>
            <a:endParaRPr lang="en-US"/>
          </a:p>
        </p:txBody>
      </p:sp>
    </p:spTree>
    <p:extLst>
      <p:ext uri="{BB962C8B-B14F-4D97-AF65-F5344CB8AC3E}">
        <p14:creationId xmlns:p14="http://schemas.microsoft.com/office/powerpoint/2010/main" val="2364166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5225B4-B0D0-4E3E-BB58-3EC46098B60C}" type="slidenum">
              <a:rPr lang="en-GB"/>
              <a:pPr/>
              <a:t>58</a:t>
            </a:fld>
            <a:endParaRPr lang="en-GB"/>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r>
              <a:rPr lang="en-US" dirty="0" smtClean="0"/>
              <a:t>There is </a:t>
            </a:r>
            <a:r>
              <a:rPr lang="en-US" baseline="0" dirty="0" smtClean="0"/>
              <a:t>more than one way to obtain the same set of results.</a:t>
            </a:r>
            <a:br>
              <a:rPr lang="en-US" baseline="0" dirty="0" smtClean="0"/>
            </a:br>
            <a:endParaRPr lang="en-US" baseline="0" dirty="0" smtClean="0"/>
          </a:p>
          <a:p>
            <a:r>
              <a:rPr lang="en-US" baseline="0" dirty="0" smtClean="0"/>
              <a:t>Example 1: Cartesian product with selection (Original)</a:t>
            </a:r>
          </a:p>
          <a:p>
            <a:endParaRPr lang="en-US" baseline="0" dirty="0" smtClean="0"/>
          </a:p>
          <a:p>
            <a:r>
              <a:rPr lang="en-US" baseline="0" dirty="0" smtClean="0"/>
              <a:t>Example 2: Selection before Cartesian product</a:t>
            </a:r>
          </a:p>
          <a:p>
            <a:endParaRPr lang="en-US" baseline="0" dirty="0" smtClean="0"/>
          </a:p>
          <a:p>
            <a:r>
              <a:rPr lang="en-US" baseline="0" dirty="0" smtClean="0"/>
              <a:t>Example 3: Cartesian product with selection replaced by theta join with one condition.</a:t>
            </a:r>
          </a:p>
          <a:p>
            <a:endParaRPr lang="en-US" baseline="0" dirty="0" smtClean="0"/>
          </a:p>
          <a:p>
            <a:r>
              <a:rPr lang="en-US" baseline="0" dirty="0" smtClean="0"/>
              <a:t>Example 4: Theta join with two conditions.</a:t>
            </a:r>
          </a:p>
          <a:p>
            <a:endParaRPr lang="en-US" baseline="0" dirty="0" smtClean="0"/>
          </a:p>
          <a:p>
            <a:r>
              <a:rPr lang="en-US" baseline="0" dirty="0" smtClean="0"/>
              <a:t>Different plans are of different </a:t>
            </a:r>
            <a:r>
              <a:rPr lang="en-US" baseline="0" dirty="0" err="1" smtClean="0"/>
              <a:t>effeciency</a:t>
            </a:r>
            <a:r>
              <a:rPr lang="en-US" baseline="0" dirty="0" smtClean="0"/>
              <a:t>.</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self-study.</a:t>
            </a:r>
          </a:p>
          <a:p>
            <a:endParaRPr lang="en-US"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59</a:t>
            </a:fld>
            <a:endParaRPr lang="en-US"/>
          </a:p>
        </p:txBody>
      </p:sp>
    </p:spTree>
    <p:extLst>
      <p:ext uri="{BB962C8B-B14F-4D97-AF65-F5344CB8AC3E}">
        <p14:creationId xmlns:p14="http://schemas.microsoft.com/office/powerpoint/2010/main" val="3819500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self-study.</a:t>
            </a:r>
          </a:p>
          <a:p>
            <a:endParaRPr lang="en-US"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60</a:t>
            </a:fld>
            <a:endParaRPr lang="en-US"/>
          </a:p>
        </p:txBody>
      </p:sp>
    </p:spTree>
    <p:extLst>
      <p:ext uri="{BB962C8B-B14F-4D97-AF65-F5344CB8AC3E}">
        <p14:creationId xmlns:p14="http://schemas.microsoft.com/office/powerpoint/2010/main" val="38195005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self-study.</a:t>
            </a:r>
          </a:p>
          <a:p>
            <a:endParaRPr lang="en-US"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61</a:t>
            </a:fld>
            <a:endParaRPr lang="en-US"/>
          </a:p>
        </p:txBody>
      </p:sp>
    </p:spTree>
    <p:extLst>
      <p:ext uri="{BB962C8B-B14F-4D97-AF65-F5344CB8AC3E}">
        <p14:creationId xmlns:p14="http://schemas.microsoft.com/office/powerpoint/2010/main" val="38195005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69</a:t>
            </a:fld>
            <a:endParaRPr lang="en-US"/>
          </a:p>
        </p:txBody>
      </p:sp>
    </p:spTree>
    <p:extLst>
      <p:ext uri="{BB962C8B-B14F-4D97-AF65-F5344CB8AC3E}">
        <p14:creationId xmlns:p14="http://schemas.microsoft.com/office/powerpoint/2010/main" val="42586318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exists a MD plane that that the employee cannot fly.</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70</a:t>
            </a:fld>
            <a:endParaRPr lang="en-US"/>
          </a:p>
        </p:txBody>
      </p:sp>
    </p:spTree>
    <p:extLst>
      <p:ext uri="{BB962C8B-B14F-4D97-AF65-F5344CB8AC3E}">
        <p14:creationId xmlns:p14="http://schemas.microsoft.com/office/powerpoint/2010/main" val="41510399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4268DDB2-885F-426D-BA96-D2534E4A2EC1}" type="slidenum">
              <a:rPr lang="en-US" smtClean="0"/>
              <a:pPr/>
              <a:t>71</a:t>
            </a:fld>
            <a:endParaRPr lang="en-US"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pilot is capable</a:t>
            </a:r>
            <a:r>
              <a:rPr lang="en-US" baseline="0" dirty="0" smtClean="0"/>
              <a:t> of flying certain types of planes. Employee 1001 can fly B727, B747 and DC10.</a:t>
            </a:r>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6</a:t>
            </a:fld>
            <a:endParaRPr lang="en-US"/>
          </a:p>
        </p:txBody>
      </p:sp>
    </p:spTree>
    <p:extLst>
      <p:ext uri="{BB962C8B-B14F-4D97-AF65-F5344CB8AC3E}">
        <p14:creationId xmlns:p14="http://schemas.microsoft.com/office/powerpoint/2010/main" val="302909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4921">
              <a:defRPr/>
            </a:pPr>
            <a:r>
              <a:rPr lang="en-US" dirty="0" smtClean="0"/>
              <a:t>Pilots</a:t>
            </a:r>
            <a:r>
              <a:rPr lang="en-US" baseline="0" dirty="0" smtClean="0"/>
              <a:t> are assigned to fly certain flights on certain days. </a:t>
            </a:r>
            <a:r>
              <a:rPr lang="en-US" baseline="0" dirty="0" err="1" smtClean="0"/>
              <a:t>fNumber</a:t>
            </a:r>
            <a:r>
              <a:rPr lang="en-US" baseline="0" dirty="0" smtClean="0"/>
              <a:t>: flight number. Employee 1001 is in assigned to flight 100 on Nov 1.</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7474D01A-73CF-4650-943F-8B7D1C44EBDB}" type="slidenum">
              <a:rPr lang="en-US" smtClean="0"/>
              <a:pPr>
                <a:defRPr/>
              </a:pPr>
              <a:t>7</a:t>
            </a:fld>
            <a:endParaRPr lang="en-US"/>
          </a:p>
        </p:txBody>
      </p:sp>
    </p:spTree>
    <p:extLst>
      <p:ext uri="{BB962C8B-B14F-4D97-AF65-F5344CB8AC3E}">
        <p14:creationId xmlns:p14="http://schemas.microsoft.com/office/powerpoint/2010/main" val="4065945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1FD90-7093-4E6B-AF1A-8F003A2D2F21}" type="slidenum">
              <a:rPr lang="en-GB"/>
              <a:pPr/>
              <a:t>8</a:t>
            </a:fld>
            <a:endParaRPr lang="en-GB"/>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r>
              <a:rPr lang="en-US" dirty="0" smtClean="0"/>
              <a:t>Start</a:t>
            </a:r>
            <a:r>
              <a:rPr lang="en-US" baseline="0" dirty="0" smtClean="0"/>
              <a:t> with o</a:t>
            </a:r>
            <a:r>
              <a:rPr lang="en-US" dirty="0" smtClean="0"/>
              <a:t>perations</a:t>
            </a:r>
            <a:r>
              <a:rPr lang="en-US" baseline="0" dirty="0" smtClean="0"/>
              <a:t> on a single relation. Selection and projection. Between the two, introduce projection. </a:t>
            </a:r>
          </a:p>
          <a:p>
            <a:pPr defTabSz="954921">
              <a:defRPr/>
            </a:pPr>
            <a:endParaRPr lang="en-US" baseline="0" dirty="0" smtClean="0"/>
          </a:p>
          <a:p>
            <a:pPr defTabSz="954921">
              <a:defRPr/>
            </a:pPr>
            <a:r>
              <a:rPr lang="en-US" baseline="0" dirty="0" smtClean="0"/>
              <a:t>Symbol is </a:t>
            </a:r>
            <a:r>
              <a:rPr lang="en-GB" sz="1300" dirty="0">
                <a:sym typeface="Symbol" pitchFamily="18" charset="2"/>
              </a:rPr>
              <a:t>. L is the list of columns. R is the relation. </a:t>
            </a:r>
          </a:p>
          <a:p>
            <a:pPr defTabSz="954921">
              <a:defRPr/>
            </a:pPr>
            <a:endParaRPr lang="en-US" baseline="0" dirty="0" smtClean="0"/>
          </a:p>
          <a:p>
            <a:pPr defTabSz="954921">
              <a:defRPr/>
            </a:pPr>
            <a:r>
              <a:rPr lang="en-US" baseline="0" dirty="0" smtClean="0"/>
              <a:t>Don't worry the technical definition here. It basically means to keep only certain columns from a relation.</a:t>
            </a:r>
          </a:p>
          <a:p>
            <a:endParaRPr lang="en-US" baseline="0" dirty="0" smtClean="0"/>
          </a:p>
          <a:p>
            <a:pPr defTabSz="954921">
              <a:defRPr/>
            </a:pPr>
            <a:r>
              <a:rPr lang="en-GB" sz="1300" dirty="0">
                <a:sym typeface="Symbol" pitchFamily="18" charset="2"/>
              </a:rPr>
              <a:t>There exists a tuple t1 from R and f</a:t>
            </a:r>
            <a:r>
              <a:rPr lang="en-US" sz="1300" dirty="0">
                <a:sym typeface="Symbol" pitchFamily="18" charset="2"/>
              </a:rPr>
              <a:t>or every attribute A in L, </a:t>
            </a:r>
            <a:r>
              <a:rPr lang="en-US" sz="1300" dirty="0" err="1">
                <a:sym typeface="Symbol" pitchFamily="18" charset="2"/>
              </a:rPr>
              <a:t>t.A</a:t>
            </a:r>
            <a:r>
              <a:rPr lang="en-US" sz="1300" dirty="0">
                <a:sym typeface="Symbol" pitchFamily="18" charset="2"/>
              </a:rPr>
              <a:t> = t1.A</a:t>
            </a:r>
            <a:r>
              <a:rPr lang="en-US" sz="1300" dirty="0" smtClean="0">
                <a:sym typeface="Symbol" pitchFamily="18" charset="2"/>
              </a:rPr>
              <a:t>. Short</a:t>
            </a:r>
            <a:r>
              <a:rPr lang="en-US" sz="1300" baseline="0" dirty="0" smtClean="0">
                <a:sym typeface="Symbol" pitchFamily="18" charset="2"/>
              </a:rPr>
              <a:t>hand.</a:t>
            </a:r>
            <a:endParaRPr lang="en-US" sz="1300" dirty="0">
              <a:sym typeface="Symbol" pitchFamily="18" charset="2"/>
            </a:endParaRPr>
          </a:p>
          <a:p>
            <a:pPr defTabSz="954921">
              <a:defRPr/>
            </a:pPr>
            <a:endParaRPr lang="en-US" sz="1300" dirty="0">
              <a:sym typeface="Symbol" pitchFamily="18" charset="2"/>
            </a:endParaRPr>
          </a:p>
          <a:p>
            <a:pPr defTabSz="954921">
              <a:defRPr/>
            </a:pPr>
            <a:r>
              <a:rPr lang="en-US" sz="1300" dirty="0" smtClean="0">
                <a:sym typeface="Symbol" pitchFamily="18" charset="2"/>
              </a:rPr>
              <a:t>Basically</a:t>
            </a:r>
            <a:r>
              <a:rPr lang="en-US" sz="1300" baseline="0" dirty="0" smtClean="0">
                <a:sym typeface="Symbol" pitchFamily="18" charset="2"/>
              </a:rPr>
              <a:t> </a:t>
            </a:r>
            <a:r>
              <a:rPr lang="en-US" sz="1300" dirty="0" smtClean="0">
                <a:sym typeface="Symbol" pitchFamily="18" charset="2"/>
              </a:rPr>
              <a:t>t is</a:t>
            </a:r>
            <a:r>
              <a:rPr lang="en-US" sz="1300" baseline="0" dirty="0" smtClean="0">
                <a:sym typeface="Symbol" pitchFamily="18" charset="2"/>
              </a:rPr>
              <a:t> the same as t1 with less attributes. </a:t>
            </a:r>
            <a:r>
              <a:rPr lang="en-GB" sz="1300" dirty="0" smtClean="0">
                <a:sym typeface="Symbol" pitchFamily="18" charset="2"/>
              </a:rPr>
              <a:t>L(R) consists of all tuples</a:t>
            </a:r>
            <a:r>
              <a:rPr lang="en-GB" sz="1300" baseline="0" dirty="0" smtClean="0">
                <a:sym typeface="Symbol" pitchFamily="18" charset="2"/>
              </a:rPr>
              <a:t> t, it contains the tuples t1 from R but with less attributes.</a:t>
            </a:r>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30C52-C7E9-44F3-9E78-C20058602EFF}" type="slidenum">
              <a:rPr lang="en-GB"/>
              <a:pPr/>
              <a:t>9</a:t>
            </a:fld>
            <a:endParaRPr lang="en-GB"/>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r>
              <a:rPr lang="en-US" baseline="0" dirty="0" smtClean="0"/>
              <a:t>List of attributes: </a:t>
            </a:r>
            <a:r>
              <a:rPr lang="en-US" baseline="0" dirty="0" err="1" smtClean="0"/>
              <a:t>eNumber</a:t>
            </a:r>
            <a:r>
              <a:rPr lang="en-US" baseline="0" dirty="0" smtClean="0"/>
              <a:t>, </a:t>
            </a:r>
            <a:r>
              <a:rPr lang="en-US" baseline="0" dirty="0" err="1" smtClean="0"/>
              <a:t>fNumber</a:t>
            </a:r>
            <a:r>
              <a:rPr lang="en-US" baseline="0" dirty="0" smtClean="0"/>
              <a:t>, relation: assigned. Originally 3 columns.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F35DF02F-95A1-4D9A-9F00-3786AEE40A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27F1AFA2-3A43-47E7-A403-A37A5347DE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2FFF1800-E00D-4B7A-902E-0DFAE1A95C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D6E50A77-F474-435D-BE82-09DCFD2CB74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E0966F03-2F73-4BE4-B64B-058656E9BCE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46CBE900-E7FD-4E5C-BE26-3645081471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9" name="Rectangle 6"/>
          <p:cNvSpPr>
            <a:spLocks noGrp="1" noChangeArrowheads="1"/>
          </p:cNvSpPr>
          <p:nvPr>
            <p:ph type="sldNum" sz="quarter" idx="12"/>
          </p:nvPr>
        </p:nvSpPr>
        <p:spPr>
          <a:ln/>
        </p:spPr>
        <p:txBody>
          <a:bodyPr/>
          <a:lstStyle>
            <a:lvl1pPr>
              <a:defRPr/>
            </a:lvl1pPr>
          </a:lstStyle>
          <a:p>
            <a:pPr>
              <a:defRPr/>
            </a:pPr>
            <a:fld id="{6AF06670-F5CE-4FBE-B06C-34B43A3DFD8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5" name="Rectangle 6"/>
          <p:cNvSpPr>
            <a:spLocks noGrp="1" noChangeArrowheads="1"/>
          </p:cNvSpPr>
          <p:nvPr>
            <p:ph type="sldNum" sz="quarter" idx="12"/>
          </p:nvPr>
        </p:nvSpPr>
        <p:spPr>
          <a:ln/>
        </p:spPr>
        <p:txBody>
          <a:bodyPr/>
          <a:lstStyle>
            <a:lvl1pPr>
              <a:defRPr/>
            </a:lvl1pPr>
          </a:lstStyle>
          <a:p>
            <a:pPr>
              <a:defRPr/>
            </a:pPr>
            <a:fld id="{B8EBA3AE-4EF0-4B2F-9F6C-0108A974F3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4" name="Rectangle 6"/>
          <p:cNvSpPr>
            <a:spLocks noGrp="1" noChangeArrowheads="1"/>
          </p:cNvSpPr>
          <p:nvPr>
            <p:ph type="sldNum" sz="quarter" idx="12"/>
          </p:nvPr>
        </p:nvSpPr>
        <p:spPr>
          <a:ln/>
        </p:spPr>
        <p:txBody>
          <a:bodyPr/>
          <a:lstStyle>
            <a:lvl1pPr>
              <a:defRPr/>
            </a:lvl1pPr>
          </a:lstStyle>
          <a:p>
            <a:pPr>
              <a:defRPr/>
            </a:pPr>
            <a:fld id="{BE675422-92D6-4312-8934-7E4F40B4F5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396DC3D9-9697-42B2-9949-6B73D094C02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664402B4-99C3-447B-ADA6-53B113C868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9906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4800" y="71628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aseline="0"/>
            </a:lvl1pPr>
          </a:lstStyle>
          <a:p>
            <a:pPr>
              <a:defRPr/>
            </a:pPr>
            <a:endParaRPr lang="en-US"/>
          </a:p>
        </p:txBody>
      </p:sp>
      <p:sp>
        <p:nvSpPr>
          <p:cNvPr id="1029" name="Rectangle 5"/>
          <p:cNvSpPr>
            <a:spLocks noGrp="1" noChangeArrowheads="1"/>
          </p:cNvSpPr>
          <p:nvPr>
            <p:ph type="ftr" sz="quarter" idx="3"/>
          </p:nvPr>
        </p:nvSpPr>
        <p:spPr bwMode="auto">
          <a:xfrm>
            <a:off x="4876800" y="6553200"/>
            <a:ext cx="411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aseline="0">
                <a:solidFill>
                  <a:schemeClr val="bg1"/>
                </a:solidFill>
                <a:latin typeface="Freestyle Script" pitchFamily="66" charset="0"/>
              </a:defRPr>
            </a:lvl1pPr>
          </a:lstStyle>
          <a:p>
            <a:pPr>
              <a:defRPr/>
            </a:pPr>
            <a:r>
              <a:rPr lang="en-US"/>
              <a:t>Introduction to Database Systems</a:t>
            </a:r>
          </a:p>
        </p:txBody>
      </p:sp>
      <p:sp>
        <p:nvSpPr>
          <p:cNvPr id="1030" name="Rectangle 6"/>
          <p:cNvSpPr>
            <a:spLocks noGrp="1" noChangeArrowheads="1"/>
          </p:cNvSpPr>
          <p:nvPr>
            <p:ph type="sldNum" sz="quarter" idx="4"/>
          </p:nvPr>
        </p:nvSpPr>
        <p:spPr bwMode="auto">
          <a:xfrm>
            <a:off x="6400800" y="76200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a:lvl1pPr>
          </a:lstStyle>
          <a:p>
            <a:pPr>
              <a:defRPr/>
            </a:pPr>
            <a:fld id="{CA5D086E-6E4A-4E72-A28F-5C84C8A25DA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0" fontAlgn="base" hangingPunct="0">
        <a:spcBef>
          <a:spcPct val="0"/>
        </a:spcBef>
        <a:spcAft>
          <a:spcPct val="0"/>
        </a:spcAft>
        <a:defRPr sz="2800" b="0" i="0" u="none">
          <a:solidFill>
            <a:schemeClr val="bg1"/>
          </a:solidFill>
          <a:latin typeface="+mj-lt"/>
          <a:ea typeface="+mj-ea"/>
          <a:cs typeface="+mj-cs"/>
        </a:defRPr>
      </a:lvl1pPr>
      <a:lvl2pPr algn="l" rtl="0" eaLnBrk="0" fontAlgn="base" hangingPunct="0">
        <a:spcBef>
          <a:spcPct val="0"/>
        </a:spcBef>
        <a:spcAft>
          <a:spcPct val="0"/>
        </a:spcAft>
        <a:defRPr sz="2800">
          <a:solidFill>
            <a:srgbClr val="3366CC"/>
          </a:solidFill>
          <a:latin typeface="Arial" charset="0"/>
        </a:defRPr>
      </a:lvl2pPr>
      <a:lvl3pPr algn="l" rtl="0" eaLnBrk="0" fontAlgn="base" hangingPunct="0">
        <a:spcBef>
          <a:spcPct val="0"/>
        </a:spcBef>
        <a:spcAft>
          <a:spcPct val="0"/>
        </a:spcAft>
        <a:defRPr sz="2800">
          <a:solidFill>
            <a:srgbClr val="3366CC"/>
          </a:solidFill>
          <a:latin typeface="Arial" charset="0"/>
        </a:defRPr>
      </a:lvl3pPr>
      <a:lvl4pPr algn="l" rtl="0" eaLnBrk="0" fontAlgn="base" hangingPunct="0">
        <a:spcBef>
          <a:spcPct val="0"/>
        </a:spcBef>
        <a:spcAft>
          <a:spcPct val="0"/>
        </a:spcAft>
        <a:defRPr sz="2800">
          <a:solidFill>
            <a:srgbClr val="3366CC"/>
          </a:solidFill>
          <a:latin typeface="Arial" charset="0"/>
        </a:defRPr>
      </a:lvl4pPr>
      <a:lvl5pPr algn="l" rtl="0" eaLnBrk="0" fontAlgn="base" hangingPunct="0">
        <a:spcBef>
          <a:spcPct val="0"/>
        </a:spcBef>
        <a:spcAft>
          <a:spcPct val="0"/>
        </a:spcAft>
        <a:defRPr sz="2800">
          <a:solidFill>
            <a:srgbClr val="3366CC"/>
          </a:solidFill>
          <a:latin typeface="Arial" charset="0"/>
        </a:defRPr>
      </a:lvl5pPr>
      <a:lvl6pPr marL="457200" algn="l" rtl="0" fontAlgn="base">
        <a:spcBef>
          <a:spcPct val="0"/>
        </a:spcBef>
        <a:spcAft>
          <a:spcPct val="0"/>
        </a:spcAft>
        <a:defRPr sz="2800">
          <a:solidFill>
            <a:srgbClr val="3366CC"/>
          </a:solidFill>
          <a:latin typeface="Arial" charset="0"/>
        </a:defRPr>
      </a:lvl6pPr>
      <a:lvl7pPr marL="914400" algn="l" rtl="0" fontAlgn="base">
        <a:spcBef>
          <a:spcPct val="0"/>
        </a:spcBef>
        <a:spcAft>
          <a:spcPct val="0"/>
        </a:spcAft>
        <a:defRPr sz="2800">
          <a:solidFill>
            <a:srgbClr val="3366CC"/>
          </a:solidFill>
          <a:latin typeface="Arial" charset="0"/>
        </a:defRPr>
      </a:lvl7pPr>
      <a:lvl8pPr marL="1371600" algn="l" rtl="0" fontAlgn="base">
        <a:spcBef>
          <a:spcPct val="0"/>
        </a:spcBef>
        <a:spcAft>
          <a:spcPct val="0"/>
        </a:spcAft>
        <a:defRPr sz="2800">
          <a:solidFill>
            <a:srgbClr val="3366CC"/>
          </a:solidFill>
          <a:latin typeface="Arial" charset="0"/>
        </a:defRPr>
      </a:lvl8pPr>
      <a:lvl9pPr marL="1828800" algn="l" rtl="0" fontAlgn="base">
        <a:spcBef>
          <a:spcPct val="0"/>
        </a:spcBef>
        <a:spcAft>
          <a:spcPct val="0"/>
        </a:spcAft>
        <a:defRPr sz="2800">
          <a:solidFill>
            <a:srgbClr val="3366CC"/>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0" i="0" u="none">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t="-4000" b="-4000"/>
          </a:stretch>
        </a:blipFill>
        <a:effectLst/>
      </p:bgPr>
    </p:bg>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smtClean="0"/>
              <a:t>Introduction to Database Systems</a:t>
            </a:r>
          </a:p>
        </p:txBody>
      </p:sp>
      <p:sp>
        <p:nvSpPr>
          <p:cNvPr id="348179" name="Rectangle 19"/>
          <p:cNvSpPr>
            <a:spLocks noGrp="1" noChangeArrowheads="1"/>
          </p:cNvSpPr>
          <p:nvPr>
            <p:ph type="ctrTitle"/>
          </p:nvPr>
        </p:nvSpPr>
        <p:spPr>
          <a:xfrm>
            <a:off x="0" y="0"/>
            <a:ext cx="9144000" cy="457200"/>
          </a:xfrm>
          <a:gradFill rotWithShape="1">
            <a:gsLst>
              <a:gs pos="0">
                <a:srgbClr val="FF6600">
                  <a:alpha val="79999"/>
                </a:srgbClr>
              </a:gs>
              <a:gs pos="100000">
                <a:srgbClr val="FB6400">
                  <a:alpha val="70000"/>
                </a:srgbClr>
              </a:gs>
            </a:gsLst>
            <a:lin ang="2700000" scaled="1"/>
          </a:gradFill>
        </p:spPr>
        <p:txBody>
          <a:bodyPr/>
          <a:lstStyle/>
          <a:p>
            <a:pPr eaLnBrk="1" hangingPunct="1"/>
            <a:r>
              <a:rPr lang="en-US" sz="2400" smtClean="0"/>
              <a:t>In the Lecture Series Introduction to Database Systems</a:t>
            </a:r>
          </a:p>
        </p:txBody>
      </p:sp>
      <p:sp>
        <p:nvSpPr>
          <p:cNvPr id="348180" name="Rectangle 20"/>
          <p:cNvSpPr>
            <a:spLocks noChangeArrowheads="1"/>
          </p:cNvSpPr>
          <p:nvPr/>
        </p:nvSpPr>
        <p:spPr bwMode="auto">
          <a:xfrm>
            <a:off x="0" y="3276600"/>
            <a:ext cx="9144000" cy="1143000"/>
          </a:xfrm>
          <a:prstGeom prst="rect">
            <a:avLst/>
          </a:prstGeom>
          <a:gradFill rotWithShape="1">
            <a:gsLst>
              <a:gs pos="0">
                <a:srgbClr val="FF6600">
                  <a:alpha val="79999"/>
                </a:srgbClr>
              </a:gs>
              <a:gs pos="100000">
                <a:srgbClr val="FB6400">
                  <a:alpha val="70000"/>
                </a:srgbClr>
              </a:gs>
            </a:gsLst>
            <a:lin ang="2700000" scaled="1"/>
          </a:gradFill>
          <a:ln w="9525">
            <a:noFill/>
            <a:miter lim="800000"/>
            <a:headEnd/>
            <a:tailEnd/>
          </a:ln>
        </p:spPr>
        <p:txBody>
          <a:bodyPr anchor="ctr"/>
          <a:lstStyle/>
          <a:p>
            <a:pPr algn="ctr"/>
            <a:r>
              <a:rPr lang="en-US" sz="3600" b="1" baseline="0" dirty="0" smtClean="0">
                <a:solidFill>
                  <a:schemeClr val="bg1"/>
                </a:solidFill>
              </a:rPr>
              <a:t>Relational Algebra</a:t>
            </a:r>
            <a:endParaRPr lang="en-US" sz="3600" b="1" baseline="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8179"/>
                                        </p:tgtEl>
                                        <p:attrNameLst>
                                          <p:attrName>style.visibility</p:attrName>
                                        </p:attrNameLst>
                                      </p:cBhvr>
                                      <p:to>
                                        <p:strVal val="visible"/>
                                      </p:to>
                                    </p:set>
                                    <p:animEffect transition="in" filter="fade">
                                      <p:cBhvr>
                                        <p:cTn id="7" dur="2000"/>
                                        <p:tgtEl>
                                          <p:spTgt spid="34817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48180"/>
                                        </p:tgtEl>
                                        <p:attrNameLst>
                                          <p:attrName>style.visibility</p:attrName>
                                        </p:attrNameLst>
                                      </p:cBhvr>
                                      <p:to>
                                        <p:strVal val="visible"/>
                                      </p:to>
                                    </p:set>
                                    <p:animEffect transition="in" filter="fade">
                                      <p:cBhvr>
                                        <p:cTn id="11" dur="2000"/>
                                        <p:tgtEl>
                                          <p:spTgt spid="34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GB" dirty="0" smtClean="0"/>
              <a:t>Projection (Result)</a:t>
            </a:r>
            <a:endParaRPr lang="en-GB" dirty="0"/>
          </a:p>
        </p:txBody>
      </p:sp>
      <p:sp>
        <p:nvSpPr>
          <p:cNvPr id="324611" name="Rectangle 3"/>
          <p:cNvSpPr>
            <a:spLocks noGrp="1" noChangeArrowheads="1"/>
          </p:cNvSpPr>
          <p:nvPr>
            <p:ph type="body" idx="1"/>
          </p:nvPr>
        </p:nvSpPr>
        <p:spPr/>
        <p:txBody>
          <a:bodyPr/>
          <a:lstStyle/>
          <a:p>
            <a:pPr>
              <a:buNone/>
            </a:pPr>
            <a:r>
              <a:rPr lang="en-GB" b="1" dirty="0" smtClean="0">
                <a:sym typeface="Symbol" pitchFamily="18" charset="2"/>
              </a:rPr>
              <a:t></a:t>
            </a:r>
            <a:r>
              <a:rPr lang="en-GB" sz="2000" b="1" baseline="-25000" dirty="0" err="1" smtClean="0">
                <a:sym typeface="Symbol" pitchFamily="18" charset="2"/>
              </a:rPr>
              <a:t>eNumber</a:t>
            </a:r>
            <a:r>
              <a:rPr lang="en-GB" sz="2000" b="1" baseline="-25000" dirty="0" smtClean="0">
                <a:sym typeface="Symbol" pitchFamily="18" charset="2"/>
              </a:rPr>
              <a:t>, </a:t>
            </a:r>
            <a:r>
              <a:rPr lang="en-GB" sz="2000" b="1" baseline="-25000" dirty="0" err="1" smtClean="0">
                <a:sym typeface="Symbol" pitchFamily="18" charset="2"/>
              </a:rPr>
              <a:t>fNumber</a:t>
            </a:r>
            <a:r>
              <a:rPr lang="en-GB" b="1" dirty="0" smtClean="0">
                <a:sym typeface="Symbol" pitchFamily="18" charset="2"/>
              </a:rPr>
              <a:t>(assigned)</a:t>
            </a:r>
            <a:endParaRPr lang="en-GB" b="1" dirty="0">
              <a:sym typeface="Symbol" pitchFamily="18" charset="2"/>
            </a:endParaRPr>
          </a:p>
        </p:txBody>
      </p:sp>
      <p:graphicFrame>
        <p:nvGraphicFramePr>
          <p:cNvPr id="182" name="Table 181"/>
          <p:cNvGraphicFramePr>
            <a:graphicFrameLocks noGrp="1"/>
          </p:cNvGraphicFramePr>
          <p:nvPr/>
        </p:nvGraphicFramePr>
        <p:xfrm>
          <a:off x="2667000" y="2362200"/>
          <a:ext cx="4064000" cy="3337560"/>
        </p:xfrm>
        <a:graphic>
          <a:graphicData uri="http://schemas.openxmlformats.org/drawingml/2006/table">
            <a:tbl>
              <a:tblPr firstRow="1" bandRow="1">
                <a:tableStyleId>{21E4AEA4-8DFA-4A89-87EB-49C32662AFE0}</a:tableStyleId>
              </a:tblPr>
              <a:tblGrid>
                <a:gridCol w="2032000"/>
                <a:gridCol w="2032000"/>
              </a:tblGrid>
              <a:tr h="370840">
                <a:tc>
                  <a:txBody>
                    <a:bodyPr/>
                    <a:lstStyle/>
                    <a:p>
                      <a:r>
                        <a:rPr lang="en-US" dirty="0" err="1" smtClean="0"/>
                        <a:t>eNumber</a:t>
                      </a:r>
                      <a:endParaRPr lang="en-SG" dirty="0"/>
                    </a:p>
                  </a:txBody>
                  <a:tcPr/>
                </a:tc>
                <a:tc>
                  <a:txBody>
                    <a:bodyPr/>
                    <a:lstStyle/>
                    <a:p>
                      <a:r>
                        <a:rPr lang="en-US" dirty="0" err="1" smtClean="0"/>
                        <a:t>fNumber</a:t>
                      </a:r>
                      <a:endParaRPr lang="en-SG" dirty="0"/>
                    </a:p>
                  </a:txBody>
                  <a:tcPr/>
                </a:tc>
              </a:tr>
              <a:tr h="370840">
                <a:tc>
                  <a:txBody>
                    <a:bodyPr/>
                    <a:lstStyle/>
                    <a:p>
                      <a:r>
                        <a:rPr lang="en-US" dirty="0" smtClean="0"/>
                        <a:t>1001</a:t>
                      </a:r>
                      <a:endParaRPr lang="en-SG" dirty="0"/>
                    </a:p>
                  </a:txBody>
                  <a:tcPr/>
                </a:tc>
                <a:tc>
                  <a:txBody>
                    <a:bodyPr/>
                    <a:lstStyle/>
                    <a:p>
                      <a:r>
                        <a:rPr lang="en-US" dirty="0" smtClean="0"/>
                        <a:t>100</a:t>
                      </a:r>
                      <a:endParaRPr lang="en-SG" dirty="0"/>
                    </a:p>
                  </a:txBody>
                  <a:tcPr/>
                </a:tc>
              </a:tr>
              <a:tr h="370840">
                <a:tc>
                  <a:txBody>
                    <a:bodyPr/>
                    <a:lstStyle/>
                    <a:p>
                      <a:r>
                        <a:rPr lang="en-US" dirty="0" smtClean="0"/>
                        <a:t>1002</a:t>
                      </a:r>
                      <a:endParaRPr lang="en-SG" dirty="0"/>
                    </a:p>
                  </a:txBody>
                  <a:tcPr/>
                </a:tc>
                <a:tc>
                  <a:txBody>
                    <a:bodyPr/>
                    <a:lstStyle/>
                    <a:p>
                      <a:r>
                        <a:rPr lang="en-US" dirty="0" smtClean="0"/>
                        <a:t>100</a:t>
                      </a:r>
                      <a:endParaRPr lang="en-SG" dirty="0"/>
                    </a:p>
                  </a:txBody>
                  <a:tcPr/>
                </a:tc>
              </a:tr>
              <a:tr h="370840">
                <a:tc>
                  <a:txBody>
                    <a:bodyPr/>
                    <a:lstStyle/>
                    <a:p>
                      <a:r>
                        <a:rPr lang="en-US" dirty="0" smtClean="0"/>
                        <a:t>1003</a:t>
                      </a:r>
                      <a:endParaRPr lang="en-SG" dirty="0"/>
                    </a:p>
                  </a:txBody>
                  <a:tcPr/>
                </a:tc>
                <a:tc>
                  <a:txBody>
                    <a:bodyPr/>
                    <a:lstStyle/>
                    <a:p>
                      <a:r>
                        <a:rPr lang="en-US" dirty="0" smtClean="0"/>
                        <a:t>100</a:t>
                      </a:r>
                      <a:endParaRPr lang="en-SG" dirty="0"/>
                    </a:p>
                  </a:txBody>
                  <a:tcPr/>
                </a:tc>
              </a:tr>
              <a:tr h="370840">
                <a:tc>
                  <a:txBody>
                    <a:bodyPr/>
                    <a:lstStyle/>
                    <a:p>
                      <a:r>
                        <a:rPr lang="en-US" dirty="0" smtClean="0"/>
                        <a:t>1003</a:t>
                      </a:r>
                      <a:endParaRPr lang="en-SG" dirty="0"/>
                    </a:p>
                  </a:txBody>
                  <a:tcPr/>
                </a:tc>
                <a:tc>
                  <a:txBody>
                    <a:bodyPr/>
                    <a:lstStyle/>
                    <a:p>
                      <a:r>
                        <a:rPr lang="en-US" dirty="0" smtClean="0"/>
                        <a:t>337</a:t>
                      </a:r>
                      <a:endParaRPr lang="en-SG" dirty="0"/>
                    </a:p>
                  </a:txBody>
                  <a:tcPr/>
                </a:tc>
              </a:tr>
              <a:tr h="370840">
                <a:tc>
                  <a:txBody>
                    <a:bodyPr/>
                    <a:lstStyle/>
                    <a:p>
                      <a:r>
                        <a:rPr lang="en-US" dirty="0" smtClean="0"/>
                        <a:t>1004</a:t>
                      </a:r>
                      <a:endParaRPr lang="en-SG" dirty="0"/>
                    </a:p>
                  </a:txBody>
                  <a:tcPr/>
                </a:tc>
                <a:tc>
                  <a:txBody>
                    <a:bodyPr/>
                    <a:lstStyle/>
                    <a:p>
                      <a:r>
                        <a:rPr lang="en-US" dirty="0" smtClean="0"/>
                        <a:t>337</a:t>
                      </a:r>
                      <a:endParaRPr lang="en-SG" dirty="0"/>
                    </a:p>
                  </a:txBody>
                  <a:tcPr/>
                </a:tc>
              </a:tr>
              <a:tr h="370840">
                <a:tc>
                  <a:txBody>
                    <a:bodyPr/>
                    <a:lstStyle/>
                    <a:p>
                      <a:r>
                        <a:rPr lang="en-US" dirty="0" smtClean="0"/>
                        <a:t>1005</a:t>
                      </a:r>
                      <a:endParaRPr lang="en-SG" dirty="0"/>
                    </a:p>
                  </a:txBody>
                  <a:tcPr/>
                </a:tc>
                <a:tc>
                  <a:txBody>
                    <a:bodyPr/>
                    <a:lstStyle/>
                    <a:p>
                      <a:r>
                        <a:rPr lang="en-US" dirty="0" smtClean="0"/>
                        <a:t>337</a:t>
                      </a:r>
                      <a:endParaRPr lang="en-SG" dirty="0"/>
                    </a:p>
                  </a:txBody>
                  <a:tcPr/>
                </a:tc>
              </a:tr>
              <a:tr h="370840">
                <a:tc>
                  <a:txBody>
                    <a:bodyPr/>
                    <a:lstStyle/>
                    <a:p>
                      <a:r>
                        <a:rPr lang="en-US" dirty="0" smtClean="0"/>
                        <a:t>1006</a:t>
                      </a:r>
                      <a:endParaRPr lang="en-SG" dirty="0"/>
                    </a:p>
                  </a:txBody>
                  <a:tcPr/>
                </a:tc>
                <a:tc>
                  <a:txBody>
                    <a:bodyPr/>
                    <a:lstStyle/>
                    <a:p>
                      <a:r>
                        <a:rPr lang="en-US" dirty="0" smtClean="0"/>
                        <a:t>991</a:t>
                      </a:r>
                      <a:endParaRPr lang="en-SG" dirty="0"/>
                    </a:p>
                  </a:txBody>
                  <a:tcPr/>
                </a:tc>
              </a:tr>
              <a:tr h="370840">
                <a:tc>
                  <a:txBody>
                    <a:bodyPr/>
                    <a:lstStyle/>
                    <a:p>
                      <a:r>
                        <a:rPr lang="en-US" dirty="0" smtClean="0"/>
                        <a:t>1006</a:t>
                      </a:r>
                      <a:endParaRPr lang="en-SG" dirty="0"/>
                    </a:p>
                  </a:txBody>
                  <a:tcPr/>
                </a:tc>
                <a:tc>
                  <a:txBody>
                    <a:bodyPr/>
                    <a:lstStyle/>
                    <a:p>
                      <a:r>
                        <a:rPr lang="en-US" dirty="0" smtClean="0"/>
                        <a:t>337</a:t>
                      </a:r>
                      <a:endParaRPr lang="en-SG"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(SQL)</a:t>
            </a:r>
            <a:endParaRPr lang="en-SG" dirty="0"/>
          </a:p>
        </p:txBody>
      </p:sp>
      <p:sp>
        <p:nvSpPr>
          <p:cNvPr id="3" name="Content Placeholder 2"/>
          <p:cNvSpPr>
            <a:spLocks noGrp="1"/>
          </p:cNvSpPr>
          <p:nvPr>
            <p:ph idx="1"/>
          </p:nvPr>
        </p:nvSpPr>
        <p:spPr/>
        <p:txBody>
          <a:bodyPr/>
          <a:lstStyle/>
          <a:p>
            <a:pPr>
              <a:buNone/>
            </a:pPr>
            <a:r>
              <a:rPr lang="en-US" dirty="0" smtClean="0"/>
              <a:t>SELECT DISTINCT </a:t>
            </a:r>
            <a:r>
              <a:rPr lang="en-US" dirty="0" err="1" smtClean="0"/>
              <a:t>eNumber</a:t>
            </a:r>
            <a:r>
              <a:rPr lang="en-US" dirty="0" smtClean="0"/>
              <a:t>, </a:t>
            </a:r>
            <a:r>
              <a:rPr lang="en-US" dirty="0" err="1" smtClean="0"/>
              <a:t>fNumber</a:t>
            </a:r>
            <a:endParaRPr lang="en-US" dirty="0" smtClean="0"/>
          </a:p>
          <a:p>
            <a:pPr>
              <a:buNone/>
            </a:pPr>
            <a:r>
              <a:rPr lang="en-US" dirty="0" smtClean="0"/>
              <a:t>FROM assigned</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GB"/>
              <a:t>Selection</a:t>
            </a:r>
          </a:p>
        </p:txBody>
      </p:sp>
      <p:sp>
        <p:nvSpPr>
          <p:cNvPr id="326659" name="Rectangle 3"/>
          <p:cNvSpPr>
            <a:spLocks noGrp="1" noChangeArrowheads="1"/>
          </p:cNvSpPr>
          <p:nvPr>
            <p:ph type="body" idx="1"/>
          </p:nvPr>
        </p:nvSpPr>
        <p:spPr/>
        <p:txBody>
          <a:bodyPr/>
          <a:lstStyle/>
          <a:p>
            <a:pPr>
              <a:buNone/>
            </a:pPr>
            <a:r>
              <a:rPr lang="en-GB" dirty="0" smtClean="0"/>
              <a:t>Selects </a:t>
            </a:r>
            <a:r>
              <a:rPr lang="en-GB" dirty="0"/>
              <a:t>the </a:t>
            </a:r>
            <a:r>
              <a:rPr lang="en-GB" dirty="0" smtClean="0"/>
              <a:t>tuples </a:t>
            </a:r>
            <a:r>
              <a:rPr lang="en-GB" dirty="0"/>
              <a:t>of a relation </a:t>
            </a:r>
            <a:r>
              <a:rPr lang="en-GB" dirty="0" smtClean="0"/>
              <a:t>verifying </a:t>
            </a:r>
            <a:r>
              <a:rPr lang="en-GB" dirty="0"/>
              <a:t>a </a:t>
            </a:r>
            <a:r>
              <a:rPr lang="en-GB" dirty="0" smtClean="0"/>
              <a:t>condition c:</a:t>
            </a:r>
            <a:endParaRPr lang="en-GB" i="1" dirty="0">
              <a:solidFill>
                <a:schemeClr val="accent2"/>
              </a:solidFill>
            </a:endParaRPr>
          </a:p>
          <a:p>
            <a:endParaRPr lang="en-GB" dirty="0"/>
          </a:p>
          <a:p>
            <a:pPr algn="ctr">
              <a:buFont typeface="Wingdings" pitchFamily="2" charset="2"/>
              <a:buNone/>
            </a:pPr>
            <a:r>
              <a:rPr lang="en-GB" sz="4000" dirty="0">
                <a:sym typeface="Symbol" pitchFamily="18" charset="2"/>
              </a:rPr>
              <a:t></a:t>
            </a:r>
            <a:r>
              <a:rPr lang="en-GB" sz="4000" baseline="-25000" dirty="0">
                <a:sym typeface="Symbol" pitchFamily="18" charset="2"/>
              </a:rPr>
              <a:t>c</a:t>
            </a:r>
            <a:r>
              <a:rPr lang="en-GB" sz="4000" dirty="0">
                <a:sym typeface="Symbol" pitchFamily="18" charset="2"/>
              </a:rPr>
              <a:t>(</a:t>
            </a:r>
            <a:r>
              <a:rPr lang="en-GB" sz="4000" dirty="0"/>
              <a:t>R</a:t>
            </a:r>
            <a:r>
              <a:rPr lang="en-GB" sz="4000" dirty="0" smtClean="0"/>
              <a:t>) = {t | t </a:t>
            </a:r>
            <a:r>
              <a:rPr lang="en-GB" sz="4000" dirty="0" smtClean="0">
                <a:sym typeface="Symbol"/>
              </a:rPr>
              <a:t> R  c}</a:t>
            </a:r>
          </a:p>
          <a:p>
            <a:pPr algn="ctr">
              <a:buFont typeface="Wingdings" pitchFamily="2" charset="2"/>
              <a:buNone/>
            </a:pPr>
            <a:endParaRPr lang="en-GB" sz="4000" dirty="0" smtClean="0">
              <a:sym typeface="Symbol"/>
            </a:endParaRPr>
          </a:p>
          <a:p>
            <a:pPr algn="ctr">
              <a:buFont typeface="Wingdings" pitchFamily="2" charset="2"/>
              <a:buNone/>
            </a:pPr>
            <a:r>
              <a:rPr lang="en-GB" sz="4000" dirty="0" smtClean="0">
                <a:sym typeface="Symbol"/>
              </a:rPr>
              <a:t>c is any Boolean expression ( ,  ) involving t (, , , , , )</a:t>
            </a:r>
            <a:endParaRPr lang="en-GB"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GB" dirty="0" smtClean="0"/>
              <a:t>Selection (Example)</a:t>
            </a:r>
            <a:endParaRPr lang="en-GB" dirty="0"/>
          </a:p>
        </p:txBody>
      </p:sp>
      <p:sp>
        <p:nvSpPr>
          <p:cNvPr id="327683" name="Rectangle 3"/>
          <p:cNvSpPr>
            <a:spLocks noGrp="1" noChangeArrowheads="1"/>
          </p:cNvSpPr>
          <p:nvPr>
            <p:ph type="body" idx="1"/>
          </p:nvPr>
        </p:nvSpPr>
        <p:spPr/>
        <p:txBody>
          <a:bodyPr/>
          <a:lstStyle/>
          <a:p>
            <a:pPr>
              <a:buNone/>
            </a:pPr>
            <a:r>
              <a:rPr lang="en-GB" b="1" dirty="0">
                <a:sym typeface="Symbol" pitchFamily="18" charset="2"/>
              </a:rPr>
              <a:t> </a:t>
            </a:r>
            <a:r>
              <a:rPr lang="en-GB" b="1" baseline="-25000" dirty="0" smtClean="0">
                <a:sym typeface="Symbol" pitchFamily="18" charset="2"/>
              </a:rPr>
              <a:t>salary&lt;100000</a:t>
            </a:r>
            <a:r>
              <a:rPr lang="en-GB" b="1" dirty="0" smtClean="0">
                <a:sym typeface="Symbol" pitchFamily="18" charset="2"/>
              </a:rPr>
              <a:t>(employee</a:t>
            </a:r>
            <a:r>
              <a:rPr lang="en-GB" b="1" dirty="0"/>
              <a:t>)</a:t>
            </a:r>
          </a:p>
        </p:txBody>
      </p:sp>
      <p:graphicFrame>
        <p:nvGraphicFramePr>
          <p:cNvPr id="145" name="Table 144"/>
          <p:cNvGraphicFramePr>
            <a:graphicFrameLocks noGrp="1"/>
          </p:cNvGraphicFramePr>
          <p:nvPr/>
        </p:nvGraphicFramePr>
        <p:xfrm>
          <a:off x="1447800" y="2250440"/>
          <a:ext cx="6096000" cy="2926080"/>
        </p:xfrm>
        <a:graphic>
          <a:graphicData uri="http://schemas.openxmlformats.org/drawingml/2006/table">
            <a:tbl>
              <a:tblPr firstRow="1" bandRow="1">
                <a:tableStyleId>{21E4AEA4-8DFA-4A89-87EB-49C32662AFE0}</a:tableStyleId>
              </a:tblPr>
              <a:tblGrid>
                <a:gridCol w="2032000"/>
                <a:gridCol w="2032000"/>
                <a:gridCol w="2032000"/>
              </a:tblGrid>
              <a:tr h="351790">
                <a:tc>
                  <a:txBody>
                    <a:bodyPr/>
                    <a:lstStyle/>
                    <a:p>
                      <a:r>
                        <a:rPr lang="en-US" dirty="0" smtClean="0"/>
                        <a:t>name</a:t>
                      </a:r>
                      <a:endParaRPr lang="en-SG" dirty="0"/>
                    </a:p>
                  </a:txBody>
                  <a:tcPr/>
                </a:tc>
                <a:tc>
                  <a:txBody>
                    <a:bodyPr/>
                    <a:lstStyle/>
                    <a:p>
                      <a:r>
                        <a:rPr lang="en-US" dirty="0" smtClean="0"/>
                        <a:t>salary</a:t>
                      </a:r>
                      <a:endParaRPr lang="en-SG" dirty="0"/>
                    </a:p>
                  </a:txBody>
                  <a:tcPr/>
                </a:tc>
                <a:tc>
                  <a:txBody>
                    <a:bodyPr/>
                    <a:lstStyle/>
                    <a:p>
                      <a:r>
                        <a:rPr lang="en-US" dirty="0" err="1" smtClean="0"/>
                        <a:t>eNumber</a:t>
                      </a:r>
                      <a:endParaRPr lang="en-SG" dirty="0"/>
                    </a:p>
                  </a:txBody>
                  <a:tcPr/>
                </a:tc>
              </a:tr>
              <a:tr h="351790">
                <a:tc>
                  <a:txBody>
                    <a:bodyPr/>
                    <a:lstStyle/>
                    <a:p>
                      <a:r>
                        <a:rPr lang="en-US" dirty="0" smtClean="0"/>
                        <a:t>Clark</a:t>
                      </a:r>
                    </a:p>
                  </a:txBody>
                  <a:tcPr/>
                </a:tc>
                <a:tc>
                  <a:txBody>
                    <a:bodyPr/>
                    <a:lstStyle/>
                    <a:p>
                      <a:r>
                        <a:rPr lang="en-US" dirty="0" smtClean="0"/>
                        <a:t>150000</a:t>
                      </a:r>
                      <a:endParaRPr lang="en-SG" dirty="0"/>
                    </a:p>
                  </a:txBody>
                  <a:tcPr/>
                </a:tc>
                <a:tc>
                  <a:txBody>
                    <a:bodyPr/>
                    <a:lstStyle/>
                    <a:p>
                      <a:r>
                        <a:rPr lang="en-US" dirty="0" smtClean="0"/>
                        <a:t>1006</a:t>
                      </a:r>
                      <a:endParaRPr lang="en-SG" dirty="0"/>
                    </a:p>
                  </a:txBody>
                  <a:tcPr/>
                </a:tc>
              </a:tr>
              <a:tr h="351790">
                <a:tc>
                  <a:txBody>
                    <a:bodyPr/>
                    <a:lstStyle/>
                    <a:p>
                      <a:r>
                        <a:rPr lang="en-US" dirty="0" smtClean="0"/>
                        <a:t>Gates</a:t>
                      </a:r>
                      <a:endParaRPr lang="en-SG" dirty="0"/>
                    </a:p>
                  </a:txBody>
                  <a:tcPr/>
                </a:tc>
                <a:tc>
                  <a:txBody>
                    <a:bodyPr/>
                    <a:lstStyle/>
                    <a:p>
                      <a:r>
                        <a:rPr lang="en-US" dirty="0" smtClean="0"/>
                        <a:t>5000000</a:t>
                      </a:r>
                      <a:endParaRPr lang="en-SG" dirty="0"/>
                    </a:p>
                  </a:txBody>
                  <a:tcPr/>
                </a:tc>
                <a:tc>
                  <a:txBody>
                    <a:bodyPr/>
                    <a:lstStyle/>
                    <a:p>
                      <a:r>
                        <a:rPr lang="en-US" dirty="0" smtClean="0"/>
                        <a:t>1005</a:t>
                      </a:r>
                      <a:endParaRPr lang="en-SG" dirty="0"/>
                    </a:p>
                  </a:txBody>
                  <a:tcPr/>
                </a:tc>
              </a:tr>
              <a:tr h="351790">
                <a:tc>
                  <a:txBody>
                    <a:bodyPr/>
                    <a:lstStyle/>
                    <a:p>
                      <a:r>
                        <a:rPr lang="en-US" dirty="0" smtClean="0"/>
                        <a:t>Jones</a:t>
                      </a:r>
                      <a:endParaRPr lang="en-SG" dirty="0"/>
                    </a:p>
                  </a:txBody>
                  <a:tcPr/>
                </a:tc>
                <a:tc>
                  <a:txBody>
                    <a:bodyPr/>
                    <a:lstStyle/>
                    <a:p>
                      <a:r>
                        <a:rPr lang="en-US" dirty="0" smtClean="0"/>
                        <a:t>50000</a:t>
                      </a:r>
                      <a:endParaRPr lang="en-SG" dirty="0"/>
                    </a:p>
                  </a:txBody>
                  <a:tcPr/>
                </a:tc>
                <a:tc>
                  <a:txBody>
                    <a:bodyPr/>
                    <a:lstStyle/>
                    <a:p>
                      <a:r>
                        <a:rPr lang="en-US" dirty="0" smtClean="0"/>
                        <a:t>1001</a:t>
                      </a:r>
                      <a:endParaRPr lang="en-SG" dirty="0"/>
                    </a:p>
                  </a:txBody>
                  <a:tcPr/>
                </a:tc>
              </a:tr>
              <a:tr h="351790">
                <a:tc>
                  <a:txBody>
                    <a:bodyPr/>
                    <a:lstStyle/>
                    <a:p>
                      <a:r>
                        <a:rPr lang="en-US" dirty="0" smtClean="0"/>
                        <a:t>Peter</a:t>
                      </a:r>
                      <a:endParaRPr lang="en-SG" dirty="0"/>
                    </a:p>
                  </a:txBody>
                  <a:tcPr/>
                </a:tc>
                <a:tc>
                  <a:txBody>
                    <a:bodyPr/>
                    <a:lstStyle/>
                    <a:p>
                      <a:r>
                        <a:rPr lang="en-US" dirty="0" smtClean="0"/>
                        <a:t>45000</a:t>
                      </a:r>
                      <a:endParaRPr lang="en-SG" dirty="0"/>
                    </a:p>
                  </a:txBody>
                  <a:tcPr/>
                </a:tc>
                <a:tc>
                  <a:txBody>
                    <a:bodyPr/>
                    <a:lstStyle/>
                    <a:p>
                      <a:r>
                        <a:rPr lang="en-US" dirty="0" smtClean="0"/>
                        <a:t>1002</a:t>
                      </a:r>
                      <a:endParaRPr lang="en-SG" dirty="0"/>
                    </a:p>
                  </a:txBody>
                  <a:tcPr/>
                </a:tc>
              </a:tr>
              <a:tr h="351790">
                <a:tc>
                  <a:txBody>
                    <a:bodyPr/>
                    <a:lstStyle/>
                    <a:p>
                      <a:r>
                        <a:rPr lang="en-US" dirty="0" smtClean="0"/>
                        <a:t>Phillips</a:t>
                      </a:r>
                      <a:endParaRPr lang="en-SG" dirty="0"/>
                    </a:p>
                  </a:txBody>
                  <a:tcPr/>
                </a:tc>
                <a:tc>
                  <a:txBody>
                    <a:bodyPr/>
                    <a:lstStyle/>
                    <a:p>
                      <a:r>
                        <a:rPr lang="en-US" dirty="0" smtClean="0"/>
                        <a:t>25000</a:t>
                      </a:r>
                      <a:endParaRPr lang="en-SG" dirty="0"/>
                    </a:p>
                  </a:txBody>
                  <a:tcPr/>
                </a:tc>
                <a:tc>
                  <a:txBody>
                    <a:bodyPr/>
                    <a:lstStyle/>
                    <a:p>
                      <a:r>
                        <a:rPr lang="en-US" dirty="0" smtClean="0"/>
                        <a:t>1004</a:t>
                      </a:r>
                      <a:endParaRPr lang="en-SG" dirty="0"/>
                    </a:p>
                  </a:txBody>
                  <a:tcPr/>
                </a:tc>
              </a:tr>
              <a:tr h="351790">
                <a:tc>
                  <a:txBody>
                    <a:bodyPr/>
                    <a:lstStyle/>
                    <a:p>
                      <a:r>
                        <a:rPr lang="en-US" dirty="0" smtClean="0"/>
                        <a:t>Rowe</a:t>
                      </a:r>
                      <a:endParaRPr lang="en-SG" dirty="0"/>
                    </a:p>
                  </a:txBody>
                  <a:tcPr/>
                </a:tc>
                <a:tc>
                  <a:txBody>
                    <a:bodyPr/>
                    <a:lstStyle/>
                    <a:p>
                      <a:r>
                        <a:rPr lang="en-US" dirty="0" smtClean="0"/>
                        <a:t>35000</a:t>
                      </a:r>
                      <a:endParaRPr lang="en-SG" dirty="0"/>
                    </a:p>
                  </a:txBody>
                  <a:tcPr/>
                </a:tc>
                <a:tc>
                  <a:txBody>
                    <a:bodyPr/>
                    <a:lstStyle/>
                    <a:p>
                      <a:r>
                        <a:rPr lang="en-US" dirty="0" smtClean="0"/>
                        <a:t>1003</a:t>
                      </a:r>
                      <a:endParaRPr lang="en-SG" dirty="0"/>
                    </a:p>
                  </a:txBody>
                  <a:tcPr/>
                </a:tc>
              </a:tr>
              <a:tr h="351790">
                <a:tc>
                  <a:txBody>
                    <a:bodyPr/>
                    <a:lstStyle/>
                    <a:p>
                      <a:r>
                        <a:rPr lang="en-US" dirty="0" smtClean="0"/>
                        <a:t>Warnock</a:t>
                      </a:r>
                      <a:endParaRPr lang="en-SG" dirty="0"/>
                    </a:p>
                  </a:txBody>
                  <a:tcPr/>
                </a:tc>
                <a:tc>
                  <a:txBody>
                    <a:bodyPr/>
                    <a:lstStyle/>
                    <a:p>
                      <a:r>
                        <a:rPr lang="en-US" dirty="0" smtClean="0"/>
                        <a:t>500000</a:t>
                      </a:r>
                      <a:endParaRPr lang="en-SG" dirty="0"/>
                    </a:p>
                  </a:txBody>
                  <a:tcPr/>
                </a:tc>
                <a:tc>
                  <a:txBody>
                    <a:bodyPr/>
                    <a:lstStyle/>
                    <a:p>
                      <a:r>
                        <a:rPr lang="en-US" dirty="0" smtClean="0"/>
                        <a:t>1007</a:t>
                      </a:r>
                      <a:endParaRPr lang="en-SG"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GB" dirty="0" smtClean="0"/>
              <a:t>Selection (Result)</a:t>
            </a:r>
            <a:endParaRPr lang="en-GB" dirty="0"/>
          </a:p>
        </p:txBody>
      </p:sp>
      <p:sp>
        <p:nvSpPr>
          <p:cNvPr id="327683" name="Rectangle 3"/>
          <p:cNvSpPr>
            <a:spLocks noGrp="1" noChangeArrowheads="1"/>
          </p:cNvSpPr>
          <p:nvPr>
            <p:ph type="body" idx="1"/>
          </p:nvPr>
        </p:nvSpPr>
        <p:spPr/>
        <p:txBody>
          <a:bodyPr/>
          <a:lstStyle/>
          <a:p>
            <a:pPr>
              <a:buNone/>
            </a:pPr>
            <a:r>
              <a:rPr lang="en-GB" b="1" dirty="0">
                <a:sym typeface="Symbol" pitchFamily="18" charset="2"/>
              </a:rPr>
              <a:t> </a:t>
            </a:r>
            <a:r>
              <a:rPr lang="en-GB" b="1" baseline="-25000" dirty="0" smtClean="0">
                <a:sym typeface="Symbol" pitchFamily="18" charset="2"/>
              </a:rPr>
              <a:t>salary&lt;100000</a:t>
            </a:r>
            <a:r>
              <a:rPr lang="en-GB" b="1" dirty="0" smtClean="0">
                <a:sym typeface="Symbol" pitchFamily="18" charset="2"/>
              </a:rPr>
              <a:t>(employee</a:t>
            </a:r>
            <a:r>
              <a:rPr lang="en-GB" b="1" dirty="0"/>
              <a:t>)</a:t>
            </a:r>
          </a:p>
        </p:txBody>
      </p:sp>
      <p:graphicFrame>
        <p:nvGraphicFramePr>
          <p:cNvPr id="146" name="Table 145"/>
          <p:cNvGraphicFramePr>
            <a:graphicFrameLocks noGrp="1"/>
          </p:cNvGraphicFramePr>
          <p:nvPr/>
        </p:nvGraphicFramePr>
        <p:xfrm>
          <a:off x="1447800" y="2438400"/>
          <a:ext cx="6096000" cy="185420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r>
                        <a:rPr lang="en-US" dirty="0" smtClean="0"/>
                        <a:t>name</a:t>
                      </a:r>
                      <a:endParaRPr lang="en-SG" dirty="0"/>
                    </a:p>
                  </a:txBody>
                  <a:tcPr/>
                </a:tc>
                <a:tc>
                  <a:txBody>
                    <a:bodyPr/>
                    <a:lstStyle/>
                    <a:p>
                      <a:r>
                        <a:rPr lang="en-US" dirty="0" smtClean="0"/>
                        <a:t>salary</a:t>
                      </a:r>
                      <a:endParaRPr lang="en-SG" dirty="0"/>
                    </a:p>
                  </a:txBody>
                  <a:tcPr/>
                </a:tc>
                <a:tc>
                  <a:txBody>
                    <a:bodyPr/>
                    <a:lstStyle/>
                    <a:p>
                      <a:r>
                        <a:rPr lang="en-US" dirty="0" err="1" smtClean="0"/>
                        <a:t>eNumber</a:t>
                      </a:r>
                      <a:endParaRPr lang="en-SG" dirty="0"/>
                    </a:p>
                  </a:txBody>
                  <a:tcPr/>
                </a:tc>
              </a:tr>
              <a:tr h="370840">
                <a:tc>
                  <a:txBody>
                    <a:bodyPr/>
                    <a:lstStyle/>
                    <a:p>
                      <a:r>
                        <a:rPr lang="en-US" dirty="0" smtClean="0"/>
                        <a:t>Jones</a:t>
                      </a:r>
                      <a:endParaRPr lang="en-SG" dirty="0"/>
                    </a:p>
                  </a:txBody>
                  <a:tcPr/>
                </a:tc>
                <a:tc>
                  <a:txBody>
                    <a:bodyPr/>
                    <a:lstStyle/>
                    <a:p>
                      <a:r>
                        <a:rPr lang="en-US" dirty="0" smtClean="0"/>
                        <a:t>50000</a:t>
                      </a:r>
                      <a:endParaRPr lang="en-SG" dirty="0"/>
                    </a:p>
                  </a:txBody>
                  <a:tcPr/>
                </a:tc>
                <a:tc>
                  <a:txBody>
                    <a:bodyPr/>
                    <a:lstStyle/>
                    <a:p>
                      <a:r>
                        <a:rPr lang="en-US" dirty="0" smtClean="0"/>
                        <a:t>1001</a:t>
                      </a:r>
                      <a:endParaRPr lang="en-SG" dirty="0"/>
                    </a:p>
                  </a:txBody>
                  <a:tcPr/>
                </a:tc>
              </a:tr>
              <a:tr h="370840">
                <a:tc>
                  <a:txBody>
                    <a:bodyPr/>
                    <a:lstStyle/>
                    <a:p>
                      <a:r>
                        <a:rPr lang="en-US" dirty="0" smtClean="0"/>
                        <a:t>Peter</a:t>
                      </a:r>
                      <a:endParaRPr lang="en-SG" dirty="0"/>
                    </a:p>
                  </a:txBody>
                  <a:tcPr/>
                </a:tc>
                <a:tc>
                  <a:txBody>
                    <a:bodyPr/>
                    <a:lstStyle/>
                    <a:p>
                      <a:r>
                        <a:rPr lang="en-US" dirty="0" smtClean="0"/>
                        <a:t>45000</a:t>
                      </a:r>
                      <a:endParaRPr lang="en-SG" dirty="0"/>
                    </a:p>
                  </a:txBody>
                  <a:tcPr/>
                </a:tc>
                <a:tc>
                  <a:txBody>
                    <a:bodyPr/>
                    <a:lstStyle/>
                    <a:p>
                      <a:r>
                        <a:rPr lang="en-US" dirty="0" smtClean="0"/>
                        <a:t>1002</a:t>
                      </a:r>
                      <a:endParaRPr lang="en-SG" dirty="0"/>
                    </a:p>
                  </a:txBody>
                  <a:tcPr/>
                </a:tc>
              </a:tr>
              <a:tr h="370840">
                <a:tc>
                  <a:txBody>
                    <a:bodyPr/>
                    <a:lstStyle/>
                    <a:p>
                      <a:r>
                        <a:rPr lang="en-US" dirty="0" smtClean="0"/>
                        <a:t>Phillips</a:t>
                      </a:r>
                      <a:endParaRPr lang="en-SG" dirty="0"/>
                    </a:p>
                  </a:txBody>
                  <a:tcPr/>
                </a:tc>
                <a:tc>
                  <a:txBody>
                    <a:bodyPr/>
                    <a:lstStyle/>
                    <a:p>
                      <a:r>
                        <a:rPr lang="en-US" dirty="0" smtClean="0"/>
                        <a:t>25000</a:t>
                      </a:r>
                      <a:endParaRPr lang="en-SG" dirty="0"/>
                    </a:p>
                  </a:txBody>
                  <a:tcPr/>
                </a:tc>
                <a:tc>
                  <a:txBody>
                    <a:bodyPr/>
                    <a:lstStyle/>
                    <a:p>
                      <a:r>
                        <a:rPr lang="en-US" dirty="0" smtClean="0"/>
                        <a:t>1004</a:t>
                      </a:r>
                      <a:endParaRPr lang="en-SG" dirty="0"/>
                    </a:p>
                  </a:txBody>
                  <a:tcPr/>
                </a:tc>
              </a:tr>
              <a:tr h="370840">
                <a:tc>
                  <a:txBody>
                    <a:bodyPr/>
                    <a:lstStyle/>
                    <a:p>
                      <a:r>
                        <a:rPr lang="en-US" dirty="0" smtClean="0"/>
                        <a:t>Rowe</a:t>
                      </a:r>
                      <a:endParaRPr lang="en-SG" dirty="0"/>
                    </a:p>
                  </a:txBody>
                  <a:tcPr/>
                </a:tc>
                <a:tc>
                  <a:txBody>
                    <a:bodyPr/>
                    <a:lstStyle/>
                    <a:p>
                      <a:r>
                        <a:rPr lang="en-US" dirty="0" smtClean="0"/>
                        <a:t>35000</a:t>
                      </a:r>
                      <a:endParaRPr lang="en-SG" dirty="0"/>
                    </a:p>
                  </a:txBody>
                  <a:tcPr/>
                </a:tc>
                <a:tc>
                  <a:txBody>
                    <a:bodyPr/>
                    <a:lstStyle/>
                    <a:p>
                      <a:r>
                        <a:rPr lang="en-US" dirty="0" smtClean="0"/>
                        <a:t>1003</a:t>
                      </a:r>
                      <a:endParaRPr lang="en-SG"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(SQL)</a:t>
            </a:r>
            <a:endParaRPr lang="en-SG" dirty="0"/>
          </a:p>
        </p:txBody>
      </p:sp>
      <p:sp>
        <p:nvSpPr>
          <p:cNvPr id="3" name="Content Placeholder 2"/>
          <p:cNvSpPr>
            <a:spLocks noGrp="1"/>
          </p:cNvSpPr>
          <p:nvPr>
            <p:ph idx="1"/>
          </p:nvPr>
        </p:nvSpPr>
        <p:spPr/>
        <p:txBody>
          <a:bodyPr/>
          <a:lstStyle/>
          <a:p>
            <a:pPr>
              <a:buNone/>
            </a:pPr>
            <a:r>
              <a:rPr lang="en-SG" dirty="0" smtClean="0"/>
              <a:t>SELECT *</a:t>
            </a:r>
          </a:p>
          <a:p>
            <a:pPr>
              <a:buNone/>
            </a:pPr>
            <a:r>
              <a:rPr lang="en-SG" dirty="0" smtClean="0"/>
              <a:t>FROM employee</a:t>
            </a:r>
          </a:p>
          <a:p>
            <a:pPr>
              <a:buNone/>
            </a:pPr>
            <a:r>
              <a:rPr lang="en-SG" dirty="0" smtClean="0"/>
              <a:t>WHERE salary &lt; 100000</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a:t>
            </a:r>
            <a:r>
              <a:rPr lang="en-GB" dirty="0" smtClean="0"/>
              <a:t>(Example)</a:t>
            </a:r>
            <a:endParaRPr lang="en-SG" dirty="0"/>
          </a:p>
        </p:txBody>
      </p:sp>
      <p:sp>
        <p:nvSpPr>
          <p:cNvPr id="3" name="Content Placeholder 2"/>
          <p:cNvSpPr>
            <a:spLocks noGrp="1"/>
          </p:cNvSpPr>
          <p:nvPr>
            <p:ph idx="1"/>
          </p:nvPr>
        </p:nvSpPr>
        <p:spPr/>
        <p:txBody>
          <a:bodyPr/>
          <a:lstStyle/>
          <a:p>
            <a:pPr>
              <a:buNone/>
            </a:pPr>
            <a:r>
              <a:rPr lang="en-GB" b="1" dirty="0" smtClean="0">
                <a:sym typeface="Symbol" pitchFamily="18" charset="2"/>
              </a:rPr>
              <a:t></a:t>
            </a:r>
            <a:r>
              <a:rPr lang="en-GB" b="1" baseline="-25000" dirty="0" smtClean="0">
                <a:sym typeface="Symbol" pitchFamily="18" charset="2"/>
              </a:rPr>
              <a:t>salary&gt;100000 (name=‘Gates’)</a:t>
            </a:r>
            <a:r>
              <a:rPr lang="en-GB" b="1" dirty="0" smtClean="0">
                <a:sym typeface="Symbol" pitchFamily="18" charset="2"/>
              </a:rPr>
              <a:t>(employee</a:t>
            </a:r>
            <a:r>
              <a:rPr lang="en-GB" b="1" dirty="0" smtClean="0"/>
              <a:t>)</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1447800" y="2250440"/>
          <a:ext cx="6096000" cy="2926080"/>
        </p:xfrm>
        <a:graphic>
          <a:graphicData uri="http://schemas.openxmlformats.org/drawingml/2006/table">
            <a:tbl>
              <a:tblPr firstRow="1" bandRow="1">
                <a:tableStyleId>{21E4AEA4-8DFA-4A89-87EB-49C32662AFE0}</a:tableStyleId>
              </a:tblPr>
              <a:tblGrid>
                <a:gridCol w="2032000"/>
                <a:gridCol w="2032000"/>
                <a:gridCol w="2032000"/>
              </a:tblGrid>
              <a:tr h="351790">
                <a:tc>
                  <a:txBody>
                    <a:bodyPr/>
                    <a:lstStyle/>
                    <a:p>
                      <a:r>
                        <a:rPr lang="en-US" dirty="0" smtClean="0"/>
                        <a:t>name</a:t>
                      </a:r>
                      <a:endParaRPr lang="en-SG" dirty="0"/>
                    </a:p>
                  </a:txBody>
                  <a:tcPr/>
                </a:tc>
                <a:tc>
                  <a:txBody>
                    <a:bodyPr/>
                    <a:lstStyle/>
                    <a:p>
                      <a:r>
                        <a:rPr lang="en-US" dirty="0" smtClean="0"/>
                        <a:t>salary</a:t>
                      </a:r>
                      <a:endParaRPr lang="en-SG" dirty="0"/>
                    </a:p>
                  </a:txBody>
                  <a:tcPr/>
                </a:tc>
                <a:tc>
                  <a:txBody>
                    <a:bodyPr/>
                    <a:lstStyle/>
                    <a:p>
                      <a:r>
                        <a:rPr lang="en-US" dirty="0" err="1" smtClean="0"/>
                        <a:t>eNumber</a:t>
                      </a:r>
                      <a:endParaRPr lang="en-SG" dirty="0"/>
                    </a:p>
                  </a:txBody>
                  <a:tcPr/>
                </a:tc>
              </a:tr>
              <a:tr h="351790">
                <a:tc>
                  <a:txBody>
                    <a:bodyPr/>
                    <a:lstStyle/>
                    <a:p>
                      <a:r>
                        <a:rPr lang="en-US" dirty="0" smtClean="0"/>
                        <a:t>Clark</a:t>
                      </a:r>
                    </a:p>
                  </a:txBody>
                  <a:tcPr/>
                </a:tc>
                <a:tc>
                  <a:txBody>
                    <a:bodyPr/>
                    <a:lstStyle/>
                    <a:p>
                      <a:r>
                        <a:rPr lang="en-US" dirty="0" smtClean="0"/>
                        <a:t>150000</a:t>
                      </a:r>
                      <a:endParaRPr lang="en-SG" dirty="0"/>
                    </a:p>
                  </a:txBody>
                  <a:tcPr/>
                </a:tc>
                <a:tc>
                  <a:txBody>
                    <a:bodyPr/>
                    <a:lstStyle/>
                    <a:p>
                      <a:r>
                        <a:rPr lang="en-US" dirty="0" smtClean="0"/>
                        <a:t>1006</a:t>
                      </a:r>
                      <a:endParaRPr lang="en-SG" dirty="0"/>
                    </a:p>
                  </a:txBody>
                  <a:tcPr/>
                </a:tc>
              </a:tr>
              <a:tr h="351790">
                <a:tc>
                  <a:txBody>
                    <a:bodyPr/>
                    <a:lstStyle/>
                    <a:p>
                      <a:r>
                        <a:rPr lang="en-US" dirty="0" smtClean="0"/>
                        <a:t>Gates</a:t>
                      </a:r>
                      <a:endParaRPr lang="en-SG" dirty="0"/>
                    </a:p>
                  </a:txBody>
                  <a:tcPr/>
                </a:tc>
                <a:tc>
                  <a:txBody>
                    <a:bodyPr/>
                    <a:lstStyle/>
                    <a:p>
                      <a:r>
                        <a:rPr lang="en-US" dirty="0" smtClean="0"/>
                        <a:t>5000000</a:t>
                      </a:r>
                      <a:endParaRPr lang="en-SG" dirty="0"/>
                    </a:p>
                  </a:txBody>
                  <a:tcPr/>
                </a:tc>
                <a:tc>
                  <a:txBody>
                    <a:bodyPr/>
                    <a:lstStyle/>
                    <a:p>
                      <a:r>
                        <a:rPr lang="en-US" dirty="0" smtClean="0"/>
                        <a:t>1005</a:t>
                      </a:r>
                      <a:endParaRPr lang="en-SG" dirty="0"/>
                    </a:p>
                  </a:txBody>
                  <a:tcPr/>
                </a:tc>
              </a:tr>
              <a:tr h="351790">
                <a:tc>
                  <a:txBody>
                    <a:bodyPr/>
                    <a:lstStyle/>
                    <a:p>
                      <a:r>
                        <a:rPr lang="en-US" dirty="0" smtClean="0"/>
                        <a:t>Jones</a:t>
                      </a:r>
                      <a:endParaRPr lang="en-SG" dirty="0"/>
                    </a:p>
                  </a:txBody>
                  <a:tcPr/>
                </a:tc>
                <a:tc>
                  <a:txBody>
                    <a:bodyPr/>
                    <a:lstStyle/>
                    <a:p>
                      <a:r>
                        <a:rPr lang="en-US" dirty="0" smtClean="0"/>
                        <a:t>50000</a:t>
                      </a:r>
                      <a:endParaRPr lang="en-SG" dirty="0"/>
                    </a:p>
                  </a:txBody>
                  <a:tcPr/>
                </a:tc>
                <a:tc>
                  <a:txBody>
                    <a:bodyPr/>
                    <a:lstStyle/>
                    <a:p>
                      <a:r>
                        <a:rPr lang="en-US" dirty="0" smtClean="0"/>
                        <a:t>1001</a:t>
                      </a:r>
                      <a:endParaRPr lang="en-SG" dirty="0"/>
                    </a:p>
                  </a:txBody>
                  <a:tcPr/>
                </a:tc>
              </a:tr>
              <a:tr h="351790">
                <a:tc>
                  <a:txBody>
                    <a:bodyPr/>
                    <a:lstStyle/>
                    <a:p>
                      <a:r>
                        <a:rPr lang="en-US" dirty="0" smtClean="0"/>
                        <a:t>Peter</a:t>
                      </a:r>
                      <a:endParaRPr lang="en-SG" dirty="0"/>
                    </a:p>
                  </a:txBody>
                  <a:tcPr/>
                </a:tc>
                <a:tc>
                  <a:txBody>
                    <a:bodyPr/>
                    <a:lstStyle/>
                    <a:p>
                      <a:r>
                        <a:rPr lang="en-US" dirty="0" smtClean="0"/>
                        <a:t>45000</a:t>
                      </a:r>
                      <a:endParaRPr lang="en-SG" dirty="0"/>
                    </a:p>
                  </a:txBody>
                  <a:tcPr/>
                </a:tc>
                <a:tc>
                  <a:txBody>
                    <a:bodyPr/>
                    <a:lstStyle/>
                    <a:p>
                      <a:r>
                        <a:rPr lang="en-US" dirty="0" smtClean="0"/>
                        <a:t>1002</a:t>
                      </a:r>
                      <a:endParaRPr lang="en-SG" dirty="0"/>
                    </a:p>
                  </a:txBody>
                  <a:tcPr/>
                </a:tc>
              </a:tr>
              <a:tr h="351790">
                <a:tc>
                  <a:txBody>
                    <a:bodyPr/>
                    <a:lstStyle/>
                    <a:p>
                      <a:r>
                        <a:rPr lang="en-US" dirty="0" smtClean="0"/>
                        <a:t>Phillips</a:t>
                      </a:r>
                      <a:endParaRPr lang="en-SG" dirty="0"/>
                    </a:p>
                  </a:txBody>
                  <a:tcPr/>
                </a:tc>
                <a:tc>
                  <a:txBody>
                    <a:bodyPr/>
                    <a:lstStyle/>
                    <a:p>
                      <a:r>
                        <a:rPr lang="en-US" dirty="0" smtClean="0"/>
                        <a:t>25000</a:t>
                      </a:r>
                      <a:endParaRPr lang="en-SG" dirty="0"/>
                    </a:p>
                  </a:txBody>
                  <a:tcPr/>
                </a:tc>
                <a:tc>
                  <a:txBody>
                    <a:bodyPr/>
                    <a:lstStyle/>
                    <a:p>
                      <a:r>
                        <a:rPr lang="en-US" dirty="0" smtClean="0"/>
                        <a:t>1004</a:t>
                      </a:r>
                      <a:endParaRPr lang="en-SG" dirty="0"/>
                    </a:p>
                  </a:txBody>
                  <a:tcPr/>
                </a:tc>
              </a:tr>
              <a:tr h="351790">
                <a:tc>
                  <a:txBody>
                    <a:bodyPr/>
                    <a:lstStyle/>
                    <a:p>
                      <a:r>
                        <a:rPr lang="en-US" dirty="0" smtClean="0"/>
                        <a:t>Rowe</a:t>
                      </a:r>
                      <a:endParaRPr lang="en-SG" dirty="0"/>
                    </a:p>
                  </a:txBody>
                  <a:tcPr/>
                </a:tc>
                <a:tc>
                  <a:txBody>
                    <a:bodyPr/>
                    <a:lstStyle/>
                    <a:p>
                      <a:r>
                        <a:rPr lang="en-US" dirty="0" smtClean="0"/>
                        <a:t>35000</a:t>
                      </a:r>
                      <a:endParaRPr lang="en-SG" dirty="0"/>
                    </a:p>
                  </a:txBody>
                  <a:tcPr/>
                </a:tc>
                <a:tc>
                  <a:txBody>
                    <a:bodyPr/>
                    <a:lstStyle/>
                    <a:p>
                      <a:r>
                        <a:rPr lang="en-US" dirty="0" smtClean="0"/>
                        <a:t>1003</a:t>
                      </a:r>
                      <a:endParaRPr lang="en-SG" dirty="0"/>
                    </a:p>
                  </a:txBody>
                  <a:tcPr/>
                </a:tc>
              </a:tr>
              <a:tr h="351790">
                <a:tc>
                  <a:txBody>
                    <a:bodyPr/>
                    <a:lstStyle/>
                    <a:p>
                      <a:r>
                        <a:rPr lang="en-US" dirty="0" smtClean="0"/>
                        <a:t>Warnock</a:t>
                      </a:r>
                      <a:endParaRPr lang="en-SG" dirty="0"/>
                    </a:p>
                  </a:txBody>
                  <a:tcPr/>
                </a:tc>
                <a:tc>
                  <a:txBody>
                    <a:bodyPr/>
                    <a:lstStyle/>
                    <a:p>
                      <a:r>
                        <a:rPr lang="en-US" dirty="0" smtClean="0"/>
                        <a:t>500000</a:t>
                      </a:r>
                      <a:endParaRPr lang="en-SG" dirty="0"/>
                    </a:p>
                  </a:txBody>
                  <a:tcPr/>
                </a:tc>
                <a:tc>
                  <a:txBody>
                    <a:bodyPr/>
                    <a:lstStyle/>
                    <a:p>
                      <a:r>
                        <a:rPr lang="en-US" dirty="0" smtClean="0"/>
                        <a:t>1007</a:t>
                      </a:r>
                      <a:endParaRPr lang="en-SG"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a:t>
            </a:r>
            <a:r>
              <a:rPr lang="en-GB" dirty="0"/>
              <a:t>(</a:t>
            </a:r>
            <a:r>
              <a:rPr lang="en-GB" dirty="0" smtClean="0"/>
              <a:t>Result)</a:t>
            </a:r>
            <a:endParaRPr lang="en-SG" dirty="0"/>
          </a:p>
        </p:txBody>
      </p:sp>
      <p:sp>
        <p:nvSpPr>
          <p:cNvPr id="3" name="Content Placeholder 2"/>
          <p:cNvSpPr>
            <a:spLocks noGrp="1"/>
          </p:cNvSpPr>
          <p:nvPr>
            <p:ph idx="1"/>
          </p:nvPr>
        </p:nvSpPr>
        <p:spPr/>
        <p:txBody>
          <a:bodyPr/>
          <a:lstStyle/>
          <a:p>
            <a:pPr>
              <a:buNone/>
            </a:pPr>
            <a:r>
              <a:rPr lang="en-GB" b="1" dirty="0" smtClean="0">
                <a:sym typeface="Symbol" pitchFamily="18" charset="2"/>
              </a:rPr>
              <a:t></a:t>
            </a:r>
            <a:r>
              <a:rPr lang="en-GB" b="1" baseline="-25000" dirty="0" smtClean="0">
                <a:sym typeface="Symbol" pitchFamily="18" charset="2"/>
              </a:rPr>
              <a:t>salary&gt;100000 (name=‘Gates’)</a:t>
            </a:r>
            <a:r>
              <a:rPr lang="en-GB" b="1" dirty="0" smtClean="0">
                <a:sym typeface="Symbol" pitchFamily="18" charset="2"/>
              </a:rPr>
              <a:t>(employee</a:t>
            </a:r>
            <a:r>
              <a:rPr lang="en-GB" b="1" dirty="0" smtClean="0"/>
              <a:t>)</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9" name="Table 8"/>
          <p:cNvGraphicFramePr>
            <a:graphicFrameLocks noGrp="1"/>
          </p:cNvGraphicFramePr>
          <p:nvPr/>
        </p:nvGraphicFramePr>
        <p:xfrm>
          <a:off x="1600200" y="2402840"/>
          <a:ext cx="6096000" cy="1097280"/>
        </p:xfrm>
        <a:graphic>
          <a:graphicData uri="http://schemas.openxmlformats.org/drawingml/2006/table">
            <a:tbl>
              <a:tblPr firstRow="1" bandRow="1">
                <a:tableStyleId>{21E4AEA4-8DFA-4A89-87EB-49C32662AFE0}</a:tableStyleId>
              </a:tblPr>
              <a:tblGrid>
                <a:gridCol w="2032000"/>
                <a:gridCol w="2032000"/>
                <a:gridCol w="2032000"/>
              </a:tblGrid>
              <a:tr h="351790">
                <a:tc>
                  <a:txBody>
                    <a:bodyPr/>
                    <a:lstStyle/>
                    <a:p>
                      <a:r>
                        <a:rPr lang="en-US" dirty="0" smtClean="0"/>
                        <a:t>name</a:t>
                      </a:r>
                      <a:endParaRPr lang="en-SG" dirty="0"/>
                    </a:p>
                  </a:txBody>
                  <a:tcPr/>
                </a:tc>
                <a:tc>
                  <a:txBody>
                    <a:bodyPr/>
                    <a:lstStyle/>
                    <a:p>
                      <a:r>
                        <a:rPr lang="en-US" dirty="0" smtClean="0"/>
                        <a:t>salary</a:t>
                      </a:r>
                      <a:endParaRPr lang="en-SG" dirty="0"/>
                    </a:p>
                  </a:txBody>
                  <a:tcPr/>
                </a:tc>
                <a:tc>
                  <a:txBody>
                    <a:bodyPr/>
                    <a:lstStyle/>
                    <a:p>
                      <a:r>
                        <a:rPr lang="en-US" dirty="0" err="1" smtClean="0"/>
                        <a:t>eNumber</a:t>
                      </a:r>
                      <a:endParaRPr lang="en-SG" dirty="0"/>
                    </a:p>
                  </a:txBody>
                  <a:tcPr/>
                </a:tc>
              </a:tr>
              <a:tr h="351790">
                <a:tc>
                  <a:txBody>
                    <a:bodyPr/>
                    <a:lstStyle/>
                    <a:p>
                      <a:r>
                        <a:rPr lang="en-US" dirty="0" smtClean="0"/>
                        <a:t>Clark</a:t>
                      </a:r>
                    </a:p>
                  </a:txBody>
                  <a:tcPr/>
                </a:tc>
                <a:tc>
                  <a:txBody>
                    <a:bodyPr/>
                    <a:lstStyle/>
                    <a:p>
                      <a:r>
                        <a:rPr lang="en-US" dirty="0" smtClean="0"/>
                        <a:t>150000</a:t>
                      </a:r>
                      <a:endParaRPr lang="en-SG" dirty="0"/>
                    </a:p>
                  </a:txBody>
                  <a:tcPr/>
                </a:tc>
                <a:tc>
                  <a:txBody>
                    <a:bodyPr/>
                    <a:lstStyle/>
                    <a:p>
                      <a:r>
                        <a:rPr lang="en-US" dirty="0" smtClean="0"/>
                        <a:t>1006</a:t>
                      </a:r>
                      <a:endParaRPr lang="en-SG" dirty="0"/>
                    </a:p>
                  </a:txBody>
                  <a:tcPr/>
                </a:tc>
              </a:tr>
              <a:tr h="351790">
                <a:tc>
                  <a:txBody>
                    <a:bodyPr/>
                    <a:lstStyle/>
                    <a:p>
                      <a:r>
                        <a:rPr lang="en-US" dirty="0" smtClean="0"/>
                        <a:t>Warnock</a:t>
                      </a:r>
                      <a:endParaRPr lang="en-SG" dirty="0"/>
                    </a:p>
                  </a:txBody>
                  <a:tcPr/>
                </a:tc>
                <a:tc>
                  <a:txBody>
                    <a:bodyPr/>
                    <a:lstStyle/>
                    <a:p>
                      <a:r>
                        <a:rPr lang="en-US" dirty="0" smtClean="0"/>
                        <a:t>500000</a:t>
                      </a:r>
                      <a:endParaRPr lang="en-SG" dirty="0"/>
                    </a:p>
                  </a:txBody>
                  <a:tcPr/>
                </a:tc>
                <a:tc>
                  <a:txBody>
                    <a:bodyPr/>
                    <a:lstStyle/>
                    <a:p>
                      <a:r>
                        <a:rPr lang="en-US" dirty="0" smtClean="0"/>
                        <a:t>1007</a:t>
                      </a:r>
                      <a:endParaRPr lang="en-SG"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(SQL)</a:t>
            </a:r>
            <a:endParaRPr lang="en-SG" dirty="0"/>
          </a:p>
        </p:txBody>
      </p:sp>
      <p:sp>
        <p:nvSpPr>
          <p:cNvPr id="3" name="Content Placeholder 2"/>
          <p:cNvSpPr>
            <a:spLocks noGrp="1"/>
          </p:cNvSpPr>
          <p:nvPr>
            <p:ph idx="1"/>
          </p:nvPr>
        </p:nvSpPr>
        <p:spPr/>
        <p:txBody>
          <a:bodyPr/>
          <a:lstStyle/>
          <a:p>
            <a:pPr>
              <a:buNone/>
            </a:pPr>
            <a:r>
              <a:rPr lang="en-SG" dirty="0" smtClean="0"/>
              <a:t>SELECT *</a:t>
            </a:r>
          </a:p>
          <a:p>
            <a:pPr>
              <a:buNone/>
            </a:pPr>
            <a:r>
              <a:rPr lang="en-SG" dirty="0" smtClean="0"/>
              <a:t>FROM employee</a:t>
            </a:r>
          </a:p>
          <a:p>
            <a:pPr>
              <a:buNone/>
            </a:pPr>
            <a:r>
              <a:rPr lang="en-SG" dirty="0" smtClean="0"/>
              <a:t>WHERE salary &gt; 100000 </a:t>
            </a:r>
          </a:p>
          <a:p>
            <a:pPr>
              <a:buNone/>
            </a:pPr>
            <a:r>
              <a:rPr lang="en-SG" dirty="0" smtClean="0"/>
              <a:t>AND name &lt;&gt; ‘Gates’</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 </a:t>
            </a:r>
            <a:r>
              <a:rPr lang="en-US" dirty="0" err="1" smtClean="0"/>
              <a:t>Composability</a:t>
            </a:r>
            <a:endParaRPr lang="en-SG" dirty="0"/>
          </a:p>
        </p:txBody>
      </p:sp>
      <p:sp>
        <p:nvSpPr>
          <p:cNvPr id="3" name="Content Placeholder 2"/>
          <p:cNvSpPr>
            <a:spLocks noGrp="1"/>
          </p:cNvSpPr>
          <p:nvPr>
            <p:ph idx="1"/>
          </p:nvPr>
        </p:nvSpPr>
        <p:spPr/>
        <p:txBody>
          <a:bodyPr/>
          <a:lstStyle/>
          <a:p>
            <a:pPr>
              <a:buNone/>
            </a:pPr>
            <a:r>
              <a:rPr lang="en-US" dirty="0" smtClean="0"/>
              <a:t>The result of a query is a relation</a:t>
            </a:r>
          </a:p>
          <a:p>
            <a:pPr>
              <a:buNone/>
            </a:pPr>
            <a:endParaRPr lang="en-US" dirty="0" smtClean="0"/>
          </a:p>
          <a:p>
            <a:pPr>
              <a:buNone/>
            </a:pPr>
            <a:r>
              <a:rPr lang="en-SG" dirty="0" smtClean="0">
                <a:sym typeface="Symbol"/>
              </a:rPr>
              <a:t></a:t>
            </a:r>
            <a:r>
              <a:rPr lang="en-SG" baseline="-25000" dirty="0" smtClean="0">
                <a:sym typeface="Symbol"/>
              </a:rPr>
              <a:t>salary&lt; 50000</a:t>
            </a:r>
            <a:r>
              <a:rPr lang="en-SG" dirty="0" smtClean="0">
                <a:sym typeface="Symbol"/>
              </a:rPr>
              <a:t> </a:t>
            </a:r>
            <a:r>
              <a:rPr lang="en-SG" dirty="0" smtClean="0"/>
              <a:t>(employee)</a:t>
            </a:r>
          </a:p>
          <a:p>
            <a:pPr>
              <a:buNone/>
            </a:pPr>
            <a:endParaRPr lang="en-SG" dirty="0" smtClean="0">
              <a:sym typeface="Symbol"/>
            </a:endParaRPr>
          </a:p>
          <a:p>
            <a:pPr>
              <a:buNone/>
            </a:pPr>
            <a:r>
              <a:rPr lang="en-SG" dirty="0" smtClean="0">
                <a:sym typeface="Symbol"/>
              </a:rPr>
              <a:t></a:t>
            </a:r>
            <a:r>
              <a:rPr lang="en-SG" baseline="-25000" dirty="0" smtClean="0">
                <a:sym typeface="Symbol"/>
              </a:rPr>
              <a:t>name, salary</a:t>
            </a:r>
            <a:r>
              <a:rPr lang="en-SG" dirty="0" smtClean="0"/>
              <a:t>(</a:t>
            </a:r>
            <a:r>
              <a:rPr lang="en-SG" dirty="0" smtClean="0">
                <a:sym typeface="Symbol"/>
              </a:rPr>
              <a:t></a:t>
            </a:r>
            <a:r>
              <a:rPr lang="en-SG" baseline="-25000" dirty="0" smtClean="0">
                <a:sym typeface="Symbol"/>
              </a:rPr>
              <a:t>salary&lt; 50000</a:t>
            </a:r>
            <a:r>
              <a:rPr lang="en-SG" dirty="0" smtClean="0">
                <a:sym typeface="Symbol"/>
              </a:rPr>
              <a:t> </a:t>
            </a:r>
            <a:r>
              <a:rPr lang="en-SG" dirty="0" smtClean="0"/>
              <a:t>(employee))</a:t>
            </a:r>
          </a:p>
          <a:p>
            <a:pPr>
              <a:buNone/>
            </a:pP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Relational Algebra</a:t>
            </a:r>
          </a:p>
        </p:txBody>
      </p:sp>
      <p:sp>
        <p:nvSpPr>
          <p:cNvPr id="3" name="Content Placeholder 2"/>
          <p:cNvSpPr>
            <a:spLocks noGrp="1"/>
          </p:cNvSpPr>
          <p:nvPr>
            <p:ph idx="1"/>
          </p:nvPr>
        </p:nvSpPr>
        <p:spPr/>
        <p:txBody>
          <a:bodyPr/>
          <a:lstStyle/>
          <a:p>
            <a:r>
              <a:rPr lang="en-US" sz="2800" dirty="0" smtClean="0"/>
              <a:t>An operational query language</a:t>
            </a:r>
            <a:endParaRPr lang="en-SG" sz="2800" dirty="0" smtClean="0"/>
          </a:p>
          <a:p>
            <a:endParaRPr lang="en-SG" sz="2800" dirty="0"/>
          </a:p>
          <a:p>
            <a:r>
              <a:rPr lang="en-SG" sz="2800" dirty="0" smtClean="0"/>
              <a:t>A query in relational algebra is</a:t>
            </a:r>
          </a:p>
          <a:p>
            <a:pPr marL="0" indent="0">
              <a:buNone/>
            </a:pPr>
            <a:r>
              <a:rPr lang="en-SG" sz="2800" dirty="0" smtClean="0"/>
              <a:t>   </a:t>
            </a:r>
            <a:r>
              <a:rPr lang="en-SG" sz="1600" dirty="0" smtClean="0"/>
              <a:t> </a:t>
            </a:r>
            <a:r>
              <a:rPr lang="en-SG" sz="2800" dirty="0" smtClean="0">
                <a:solidFill>
                  <a:srgbClr val="FFFF00"/>
                </a:solidFill>
              </a:rPr>
              <a:t>A formula of relations and operators</a:t>
            </a:r>
          </a:p>
          <a:p>
            <a:endParaRPr lang="en-US" sz="2800" dirty="0"/>
          </a:p>
          <a:p>
            <a:r>
              <a:rPr lang="en-US" sz="2800" dirty="0" smtClean="0"/>
              <a:t>Formulae can be translated into SQL queries</a:t>
            </a:r>
          </a:p>
          <a:p>
            <a:endParaRPr lang="en-US" sz="2800" dirty="0"/>
          </a:p>
          <a:p>
            <a:r>
              <a:rPr lang="en-US" sz="2800" dirty="0" smtClean="0"/>
              <a:t>SQL queries can be optimized using relational algebra</a:t>
            </a:r>
            <a:endParaRPr lang="en-SG" sz="2800"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 </a:t>
            </a:r>
            <a:r>
              <a:rPr lang="en-US" dirty="0" err="1" smtClean="0"/>
              <a:t>Commutativity</a:t>
            </a:r>
            <a:endParaRPr lang="en-SG" dirty="0"/>
          </a:p>
        </p:txBody>
      </p:sp>
      <p:sp>
        <p:nvSpPr>
          <p:cNvPr id="3" name="Content Placeholder 2"/>
          <p:cNvSpPr>
            <a:spLocks noGrp="1"/>
          </p:cNvSpPr>
          <p:nvPr>
            <p:ph idx="1"/>
          </p:nvPr>
        </p:nvSpPr>
        <p:spPr/>
        <p:txBody>
          <a:bodyPr/>
          <a:lstStyle/>
          <a:p>
            <a:pPr>
              <a:buNone/>
            </a:pPr>
            <a:r>
              <a:rPr lang="en-SG" dirty="0" smtClean="0">
                <a:sym typeface="Symbol"/>
              </a:rPr>
              <a:t></a:t>
            </a:r>
            <a:r>
              <a:rPr lang="en-SG" baseline="-25000" dirty="0" smtClean="0">
                <a:sym typeface="Symbol"/>
              </a:rPr>
              <a:t>name, salary</a:t>
            </a:r>
            <a:r>
              <a:rPr lang="en-SG" dirty="0" smtClean="0"/>
              <a:t>(</a:t>
            </a:r>
            <a:r>
              <a:rPr lang="en-SG" dirty="0" smtClean="0">
                <a:sym typeface="Symbol"/>
              </a:rPr>
              <a:t></a:t>
            </a:r>
            <a:r>
              <a:rPr lang="en-SG" baseline="-25000" dirty="0" smtClean="0">
                <a:sym typeface="Symbol"/>
              </a:rPr>
              <a:t>salary&lt; 50000</a:t>
            </a:r>
            <a:r>
              <a:rPr lang="en-SG" dirty="0" smtClean="0">
                <a:sym typeface="Symbol"/>
              </a:rPr>
              <a:t> </a:t>
            </a:r>
            <a:r>
              <a:rPr lang="en-SG" dirty="0" smtClean="0"/>
              <a:t>(employee))</a:t>
            </a:r>
          </a:p>
          <a:p>
            <a:pPr>
              <a:buNone/>
            </a:pPr>
            <a:endParaRPr lang="en-US" dirty="0" smtClean="0"/>
          </a:p>
          <a:p>
            <a:pPr>
              <a:buNone/>
            </a:pPr>
            <a:r>
              <a:rPr lang="en-SG" dirty="0" smtClean="0">
                <a:sym typeface="Symbol"/>
              </a:rPr>
              <a:t></a:t>
            </a:r>
            <a:r>
              <a:rPr lang="en-SG" baseline="-25000" dirty="0" smtClean="0">
                <a:sym typeface="Symbol"/>
              </a:rPr>
              <a:t>salary&lt; 50000</a:t>
            </a:r>
            <a:r>
              <a:rPr lang="en-SG" dirty="0" smtClean="0"/>
              <a:t>(</a:t>
            </a:r>
            <a:r>
              <a:rPr lang="en-SG" dirty="0" smtClean="0">
                <a:sym typeface="Symbol"/>
              </a:rPr>
              <a:t></a:t>
            </a:r>
            <a:r>
              <a:rPr lang="en-SG" baseline="-25000" dirty="0" smtClean="0">
                <a:sym typeface="Symbol"/>
              </a:rPr>
              <a:t>name, salary</a:t>
            </a:r>
            <a:r>
              <a:rPr lang="en-SG" dirty="0" smtClean="0">
                <a:sym typeface="Symbol"/>
              </a:rPr>
              <a:t> </a:t>
            </a:r>
            <a:r>
              <a:rPr lang="en-SG" dirty="0" smtClean="0"/>
              <a:t>(employee))</a:t>
            </a:r>
          </a:p>
          <a:p>
            <a:pPr>
              <a:buNone/>
            </a:pPr>
            <a:endParaRPr lang="en-US" dirty="0" smtClean="0"/>
          </a:p>
          <a:p>
            <a:pPr>
              <a:buNone/>
            </a:pPr>
            <a:r>
              <a:rPr lang="en-US" dirty="0" smtClean="0"/>
              <a:t>Can we always do this?</a:t>
            </a:r>
            <a:endParaRPr lang="en-SG" dirty="0" smtClean="0"/>
          </a:p>
          <a:p>
            <a:pPr>
              <a:buNone/>
            </a:pP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 SQL</a:t>
            </a:r>
            <a:endParaRPr lang="en-SG" dirty="0"/>
          </a:p>
        </p:txBody>
      </p:sp>
      <p:sp>
        <p:nvSpPr>
          <p:cNvPr id="3" name="Content Placeholder 2"/>
          <p:cNvSpPr>
            <a:spLocks noGrp="1"/>
          </p:cNvSpPr>
          <p:nvPr>
            <p:ph idx="1"/>
          </p:nvPr>
        </p:nvSpPr>
        <p:spPr/>
        <p:txBody>
          <a:bodyPr/>
          <a:lstStyle/>
          <a:p>
            <a:pPr>
              <a:buNone/>
            </a:pPr>
            <a:r>
              <a:rPr lang="en-SG" dirty="0" smtClean="0">
                <a:sym typeface="Symbol"/>
              </a:rPr>
              <a:t></a:t>
            </a:r>
            <a:r>
              <a:rPr lang="en-SG" baseline="-25000" dirty="0" smtClean="0">
                <a:sym typeface="Symbol"/>
              </a:rPr>
              <a:t>name, salary</a:t>
            </a:r>
            <a:r>
              <a:rPr lang="en-SG" dirty="0" smtClean="0"/>
              <a:t>(</a:t>
            </a:r>
            <a:r>
              <a:rPr lang="en-SG" dirty="0" smtClean="0">
                <a:sym typeface="Symbol"/>
              </a:rPr>
              <a:t></a:t>
            </a:r>
            <a:r>
              <a:rPr lang="en-SG" baseline="-25000" dirty="0" smtClean="0">
                <a:sym typeface="Symbol"/>
              </a:rPr>
              <a:t>salary&lt; 50000</a:t>
            </a:r>
            <a:r>
              <a:rPr lang="en-SG" dirty="0" smtClean="0">
                <a:sym typeface="Symbol"/>
              </a:rPr>
              <a:t> </a:t>
            </a:r>
            <a:r>
              <a:rPr lang="en-SG" dirty="0" smtClean="0"/>
              <a:t>(employee))</a:t>
            </a:r>
          </a:p>
          <a:p>
            <a:endParaRPr lang="en-US" dirty="0" smtClean="0"/>
          </a:p>
          <a:p>
            <a:pPr>
              <a:buNone/>
            </a:pPr>
            <a:r>
              <a:rPr lang="en-US" dirty="0" smtClean="0"/>
              <a:t>SELECT DISTINCT name, salary</a:t>
            </a:r>
          </a:p>
          <a:p>
            <a:pPr>
              <a:buNone/>
            </a:pPr>
            <a:r>
              <a:rPr lang="en-US" dirty="0" smtClean="0"/>
              <a:t>FROM employee</a:t>
            </a:r>
          </a:p>
          <a:p>
            <a:pPr>
              <a:buNone/>
            </a:pPr>
            <a:r>
              <a:rPr lang="en-US" dirty="0" smtClean="0"/>
              <a:t>WHERE salary &lt; 50000</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
        <p:nvSpPr>
          <p:cNvPr id="5" name="TextBox 4"/>
          <p:cNvSpPr txBox="1"/>
          <p:nvPr/>
        </p:nvSpPr>
        <p:spPr>
          <a:xfrm>
            <a:off x="4648200" y="5029200"/>
            <a:ext cx="1871025" cy="584775"/>
          </a:xfrm>
          <a:prstGeom prst="rect">
            <a:avLst/>
          </a:prstGeom>
          <a:noFill/>
        </p:spPr>
        <p:txBody>
          <a:bodyPr wrap="none" rtlCol="0">
            <a:spAutoFit/>
          </a:bodyPr>
          <a:lstStyle/>
          <a:p>
            <a:r>
              <a:rPr lang="en-US" sz="3200" baseline="0" dirty="0" smtClean="0">
                <a:solidFill>
                  <a:schemeClr val="bg1"/>
                </a:solidFill>
              </a:rPr>
              <a:t>Selection</a:t>
            </a:r>
            <a:endParaRPr lang="en-SG" sz="3200" baseline="0" dirty="0">
              <a:solidFill>
                <a:schemeClr val="bg1"/>
              </a:solidFill>
            </a:endParaRPr>
          </a:p>
        </p:txBody>
      </p:sp>
      <p:sp>
        <p:nvSpPr>
          <p:cNvPr id="8" name="TextBox 7"/>
          <p:cNvSpPr txBox="1"/>
          <p:nvPr/>
        </p:nvSpPr>
        <p:spPr>
          <a:xfrm>
            <a:off x="6172200" y="3810000"/>
            <a:ext cx="2007281" cy="584775"/>
          </a:xfrm>
          <a:prstGeom prst="rect">
            <a:avLst/>
          </a:prstGeom>
          <a:noFill/>
        </p:spPr>
        <p:txBody>
          <a:bodyPr wrap="none" rtlCol="0">
            <a:spAutoFit/>
          </a:bodyPr>
          <a:lstStyle/>
          <a:p>
            <a:r>
              <a:rPr lang="en-US" sz="3200" baseline="0" dirty="0" smtClean="0">
                <a:solidFill>
                  <a:schemeClr val="bg1"/>
                </a:solidFill>
              </a:rPr>
              <a:t>Projection</a:t>
            </a:r>
            <a:endParaRPr lang="en-SG" sz="3200" baseline="0" dirty="0">
              <a:solidFill>
                <a:schemeClr val="bg1"/>
              </a:solidFill>
            </a:endParaRPr>
          </a:p>
        </p:txBody>
      </p:sp>
      <p:cxnSp>
        <p:nvCxnSpPr>
          <p:cNvPr id="10" name="Straight Arrow Connector 9"/>
          <p:cNvCxnSpPr>
            <a:stCxn id="8" idx="0"/>
          </p:cNvCxnSpPr>
          <p:nvPr/>
        </p:nvCxnSpPr>
        <p:spPr bwMode="auto">
          <a:xfrm flipH="1" flipV="1">
            <a:off x="4038600" y="2743200"/>
            <a:ext cx="3137241" cy="1066800"/>
          </a:xfrm>
          <a:prstGeom prst="straightConnector1">
            <a:avLst/>
          </a:prstGeom>
          <a:ln w="38100">
            <a:solidFill>
              <a:schemeClr val="bg1"/>
            </a:solidFill>
            <a:headEnd type="none" w="med" len="med"/>
            <a:tailEnd type="arrow"/>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a:stCxn id="5" idx="0"/>
          </p:cNvCxnSpPr>
          <p:nvPr/>
        </p:nvCxnSpPr>
        <p:spPr bwMode="auto">
          <a:xfrm flipH="1" flipV="1">
            <a:off x="2743200" y="3962400"/>
            <a:ext cx="2840513" cy="1066800"/>
          </a:xfrm>
          <a:prstGeom prst="straightConnector1">
            <a:avLst/>
          </a:prstGeom>
          <a:ln w="38100">
            <a:solidFill>
              <a:schemeClr val="bg1"/>
            </a:solidFill>
            <a:headEnd type="none" w="med" len="med"/>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GB" sz="3200" dirty="0"/>
              <a:t>Union, Intersection, Set-difference</a:t>
            </a:r>
          </a:p>
        </p:txBody>
      </p:sp>
      <p:sp>
        <p:nvSpPr>
          <p:cNvPr id="334851" name="Rectangle 3"/>
          <p:cNvSpPr>
            <a:spLocks noGrp="1" noChangeArrowheads="1"/>
          </p:cNvSpPr>
          <p:nvPr>
            <p:ph type="body" idx="1"/>
          </p:nvPr>
        </p:nvSpPr>
        <p:spPr>
          <a:xfrm>
            <a:off x="609600" y="1447800"/>
            <a:ext cx="8077200" cy="4648200"/>
          </a:xfrm>
        </p:spPr>
        <p:txBody>
          <a:bodyPr/>
          <a:lstStyle/>
          <a:p>
            <a:pPr>
              <a:lnSpc>
                <a:spcPct val="90000"/>
              </a:lnSpc>
            </a:pPr>
            <a:r>
              <a:rPr lang="en-GB" sz="3200" dirty="0"/>
              <a:t>R</a:t>
            </a:r>
            <a:r>
              <a:rPr lang="en-GB" sz="3200" baseline="-25000" dirty="0"/>
              <a:t>1</a:t>
            </a:r>
            <a:r>
              <a:rPr lang="en-GB" sz="3200" dirty="0"/>
              <a:t> </a:t>
            </a:r>
            <a:r>
              <a:rPr lang="en-GB" sz="3200" dirty="0">
                <a:sym typeface="Symbol" pitchFamily="18" charset="2"/>
              </a:rPr>
              <a:t></a:t>
            </a:r>
            <a:r>
              <a:rPr lang="en-GB" sz="3200" dirty="0"/>
              <a:t> R</a:t>
            </a:r>
            <a:r>
              <a:rPr lang="en-GB" sz="3200" baseline="-25000" dirty="0"/>
              <a:t>2</a:t>
            </a:r>
            <a:r>
              <a:rPr lang="en-GB" sz="3200" dirty="0"/>
              <a:t> = { t | t </a:t>
            </a:r>
            <a:r>
              <a:rPr lang="en-GB" sz="3200" dirty="0">
                <a:sym typeface="Symbol" pitchFamily="18" charset="2"/>
              </a:rPr>
              <a:t></a:t>
            </a:r>
            <a:r>
              <a:rPr lang="en-GB" sz="3200" dirty="0"/>
              <a:t> R</a:t>
            </a:r>
            <a:r>
              <a:rPr lang="en-GB" sz="3200" baseline="-25000" dirty="0"/>
              <a:t>1</a:t>
            </a:r>
            <a:r>
              <a:rPr lang="en-GB" sz="3200" dirty="0"/>
              <a:t> </a:t>
            </a:r>
            <a:r>
              <a:rPr lang="en-GB" sz="3200" dirty="0" smtClean="0">
                <a:sym typeface="Symbol"/>
              </a:rPr>
              <a:t></a:t>
            </a:r>
            <a:r>
              <a:rPr lang="en-GB" sz="3200" dirty="0" smtClean="0"/>
              <a:t> </a:t>
            </a:r>
            <a:r>
              <a:rPr lang="en-GB" sz="3200" dirty="0"/>
              <a:t>t </a:t>
            </a:r>
            <a:r>
              <a:rPr lang="en-GB" sz="3200" dirty="0">
                <a:sym typeface="Symbol" pitchFamily="18" charset="2"/>
              </a:rPr>
              <a:t></a:t>
            </a:r>
            <a:r>
              <a:rPr lang="en-GB" sz="3200" dirty="0"/>
              <a:t> R</a:t>
            </a:r>
            <a:r>
              <a:rPr lang="en-GB" sz="3200" baseline="-25000" dirty="0"/>
              <a:t>2</a:t>
            </a:r>
            <a:r>
              <a:rPr lang="en-GB" sz="3200" dirty="0"/>
              <a:t>}</a:t>
            </a:r>
          </a:p>
          <a:p>
            <a:pPr>
              <a:lnSpc>
                <a:spcPct val="90000"/>
              </a:lnSpc>
            </a:pPr>
            <a:r>
              <a:rPr lang="en-GB" sz="3200" dirty="0"/>
              <a:t>R</a:t>
            </a:r>
            <a:r>
              <a:rPr lang="en-GB" sz="3200" baseline="-25000" dirty="0"/>
              <a:t>1</a:t>
            </a:r>
            <a:r>
              <a:rPr lang="en-GB" sz="3200" dirty="0"/>
              <a:t> </a:t>
            </a:r>
            <a:r>
              <a:rPr lang="en-GB" sz="3200" dirty="0">
                <a:sym typeface="Symbol" pitchFamily="18" charset="2"/>
              </a:rPr>
              <a:t></a:t>
            </a:r>
            <a:r>
              <a:rPr lang="en-GB" sz="3200" dirty="0"/>
              <a:t> R</a:t>
            </a:r>
            <a:r>
              <a:rPr lang="en-GB" sz="3200" baseline="-25000" dirty="0"/>
              <a:t>2</a:t>
            </a:r>
            <a:r>
              <a:rPr lang="en-GB" sz="3200" dirty="0"/>
              <a:t> = { t | t </a:t>
            </a:r>
            <a:r>
              <a:rPr lang="en-GB" sz="3200" dirty="0">
                <a:sym typeface="Symbol" pitchFamily="18" charset="2"/>
              </a:rPr>
              <a:t></a:t>
            </a:r>
            <a:r>
              <a:rPr lang="en-GB" sz="3200" dirty="0"/>
              <a:t> R</a:t>
            </a:r>
            <a:r>
              <a:rPr lang="en-GB" sz="3200" baseline="-25000" dirty="0"/>
              <a:t>1</a:t>
            </a:r>
            <a:r>
              <a:rPr lang="en-GB" sz="3200" dirty="0"/>
              <a:t> </a:t>
            </a:r>
            <a:r>
              <a:rPr lang="en-GB" sz="3200" dirty="0" smtClean="0">
                <a:sym typeface="Symbol"/>
              </a:rPr>
              <a:t></a:t>
            </a:r>
            <a:r>
              <a:rPr lang="en-GB" sz="3200" dirty="0" smtClean="0"/>
              <a:t> </a:t>
            </a:r>
            <a:r>
              <a:rPr lang="en-GB" sz="3200" dirty="0"/>
              <a:t>t </a:t>
            </a:r>
            <a:r>
              <a:rPr lang="en-GB" sz="3200" dirty="0">
                <a:sym typeface="Symbol" pitchFamily="18" charset="2"/>
              </a:rPr>
              <a:t></a:t>
            </a:r>
            <a:r>
              <a:rPr lang="en-GB" sz="3200" dirty="0"/>
              <a:t> R</a:t>
            </a:r>
            <a:r>
              <a:rPr lang="en-GB" sz="3200" baseline="-25000" dirty="0"/>
              <a:t>2</a:t>
            </a:r>
            <a:r>
              <a:rPr lang="en-GB" sz="3200" dirty="0"/>
              <a:t>}</a:t>
            </a:r>
          </a:p>
          <a:p>
            <a:pPr>
              <a:lnSpc>
                <a:spcPct val="90000"/>
              </a:lnSpc>
            </a:pPr>
            <a:r>
              <a:rPr lang="en-GB" sz="3200" dirty="0"/>
              <a:t>R</a:t>
            </a:r>
            <a:r>
              <a:rPr lang="en-GB" sz="3200" baseline="-25000" dirty="0"/>
              <a:t>1</a:t>
            </a:r>
            <a:r>
              <a:rPr lang="en-GB" sz="3200" dirty="0"/>
              <a:t> — R</a:t>
            </a:r>
            <a:r>
              <a:rPr lang="en-GB" sz="3200" baseline="-25000" dirty="0"/>
              <a:t>2</a:t>
            </a:r>
            <a:r>
              <a:rPr lang="en-GB" sz="3200" dirty="0"/>
              <a:t> = { t | t </a:t>
            </a:r>
            <a:r>
              <a:rPr lang="en-GB" sz="3200" dirty="0">
                <a:sym typeface="Symbol" pitchFamily="18" charset="2"/>
              </a:rPr>
              <a:t></a:t>
            </a:r>
            <a:r>
              <a:rPr lang="en-GB" sz="3200" dirty="0"/>
              <a:t> R</a:t>
            </a:r>
            <a:r>
              <a:rPr lang="en-GB" sz="3200" baseline="-25000" dirty="0"/>
              <a:t>1</a:t>
            </a:r>
            <a:r>
              <a:rPr lang="en-GB" sz="3200" dirty="0"/>
              <a:t> and </a:t>
            </a:r>
            <a:r>
              <a:rPr lang="en-GB" sz="3200" dirty="0" smtClean="0">
                <a:sym typeface="Symbol"/>
              </a:rPr>
              <a:t>(</a:t>
            </a:r>
            <a:r>
              <a:rPr lang="en-GB" sz="3200" dirty="0" smtClean="0"/>
              <a:t>t </a:t>
            </a:r>
            <a:r>
              <a:rPr lang="en-GB" dirty="0" smtClean="0">
                <a:sym typeface="Symbol" pitchFamily="18" charset="2"/>
              </a:rPr>
              <a:t> </a:t>
            </a:r>
            <a:r>
              <a:rPr lang="en-GB" sz="3200" dirty="0" smtClean="0"/>
              <a:t>R</a:t>
            </a:r>
            <a:r>
              <a:rPr lang="en-GB" sz="3200" baseline="-25000" dirty="0" smtClean="0"/>
              <a:t>2</a:t>
            </a:r>
            <a:r>
              <a:rPr lang="en-GB" dirty="0" smtClean="0"/>
              <a:t>)}</a:t>
            </a:r>
            <a:endParaRPr lang="en-GB" sz="3200" dirty="0"/>
          </a:p>
          <a:p>
            <a:pPr>
              <a:lnSpc>
                <a:spcPct val="90000"/>
              </a:lnSpc>
              <a:buFont typeface="Wingdings" pitchFamily="2" charset="2"/>
              <a:buNone/>
            </a:pPr>
            <a:r>
              <a:rPr lang="en-GB" dirty="0"/>
              <a:t> </a:t>
            </a:r>
          </a:p>
          <a:p>
            <a:pPr>
              <a:lnSpc>
                <a:spcPct val="90000"/>
              </a:lnSpc>
              <a:buNone/>
            </a:pPr>
            <a:r>
              <a:rPr lang="en-GB" dirty="0"/>
              <a:t>The relations R</a:t>
            </a:r>
            <a:r>
              <a:rPr lang="en-GB" baseline="-25000" dirty="0"/>
              <a:t>1</a:t>
            </a:r>
            <a:r>
              <a:rPr lang="en-GB" dirty="0"/>
              <a:t> and R</a:t>
            </a:r>
            <a:r>
              <a:rPr lang="en-GB" baseline="-25000" dirty="0"/>
              <a:t>2</a:t>
            </a:r>
            <a:r>
              <a:rPr lang="en-GB" dirty="0"/>
              <a:t>  must be </a:t>
            </a:r>
            <a:endParaRPr lang="en-GB" dirty="0" smtClean="0"/>
          </a:p>
          <a:p>
            <a:pPr algn="ctr">
              <a:lnSpc>
                <a:spcPct val="90000"/>
              </a:lnSpc>
              <a:buNone/>
            </a:pPr>
            <a:r>
              <a:rPr lang="en-GB" b="1" dirty="0" smtClean="0"/>
              <a:t>union compatible:</a:t>
            </a:r>
          </a:p>
          <a:p>
            <a:pPr algn="ctr">
              <a:lnSpc>
                <a:spcPct val="90000"/>
              </a:lnSpc>
              <a:buNone/>
            </a:pPr>
            <a:endParaRPr lang="en-GB" b="1" dirty="0"/>
          </a:p>
          <a:p>
            <a:pPr lvl="1">
              <a:lnSpc>
                <a:spcPct val="90000"/>
              </a:lnSpc>
            </a:pPr>
            <a:r>
              <a:rPr lang="en-GB" dirty="0"/>
              <a:t>Same number of attributes</a:t>
            </a:r>
          </a:p>
          <a:p>
            <a:pPr lvl="1">
              <a:lnSpc>
                <a:spcPct val="90000"/>
              </a:lnSpc>
            </a:pPr>
            <a:r>
              <a:rPr lang="en-GB" dirty="0"/>
              <a:t>Corresponding attributes have the same type (but not necessarily the same name)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(Example)</a:t>
            </a:r>
            <a:endParaRPr lang="en-SG" dirty="0"/>
          </a:p>
        </p:txBody>
      </p:sp>
      <p:sp>
        <p:nvSpPr>
          <p:cNvPr id="3" name="Content Placeholder 2"/>
          <p:cNvSpPr>
            <a:spLocks noGrp="1"/>
          </p:cNvSpPr>
          <p:nvPr>
            <p:ph idx="1"/>
          </p:nvPr>
        </p:nvSpPr>
        <p:spPr/>
        <p:txBody>
          <a:bodyPr/>
          <a:lstStyle/>
          <a:p>
            <a:pPr>
              <a:buNone/>
            </a:pPr>
            <a:r>
              <a:rPr lang="en-GB" dirty="0" smtClean="0"/>
              <a:t>plane</a:t>
            </a:r>
            <a:r>
              <a:rPr lang="en-GB" baseline="-25000" dirty="0" smtClean="0"/>
              <a:t>1</a:t>
            </a:r>
            <a:r>
              <a:rPr lang="en-GB" dirty="0" smtClean="0"/>
              <a:t> </a:t>
            </a:r>
            <a:r>
              <a:rPr lang="en-GB" dirty="0" smtClean="0">
                <a:sym typeface="Symbol" pitchFamily="18" charset="2"/>
              </a:rPr>
              <a:t></a:t>
            </a:r>
            <a:r>
              <a:rPr lang="en-GB" dirty="0" smtClean="0"/>
              <a:t> plane</a:t>
            </a:r>
            <a:r>
              <a:rPr lang="en-GB" baseline="-25000" dirty="0" smtClean="0"/>
              <a:t>2</a:t>
            </a:r>
            <a:endParaRPr lang="en-GB"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228600" y="3733800"/>
          <a:ext cx="4114800" cy="2225040"/>
        </p:xfrm>
        <a:graphic>
          <a:graphicData uri="http://schemas.openxmlformats.org/drawingml/2006/table">
            <a:tbl>
              <a:tblPr firstRow="1" bandRow="1">
                <a:tableStyleId>{21E4AEA4-8DFA-4A89-87EB-49C32662AFE0}</a:tableStyleId>
              </a:tblPr>
              <a:tblGrid>
                <a:gridCol w="2057400"/>
                <a:gridCol w="20574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bl>
          </a:graphicData>
        </a:graphic>
      </p:graphicFrame>
      <p:graphicFrame>
        <p:nvGraphicFramePr>
          <p:cNvPr id="6" name="Table 5"/>
          <p:cNvGraphicFramePr>
            <a:graphicFrameLocks noGrp="1"/>
          </p:cNvGraphicFramePr>
          <p:nvPr/>
        </p:nvGraphicFramePr>
        <p:xfrm>
          <a:off x="4953000" y="3733800"/>
          <a:ext cx="3657600" cy="2595880"/>
        </p:xfrm>
        <a:graphic>
          <a:graphicData uri="http://schemas.openxmlformats.org/drawingml/2006/table">
            <a:tbl>
              <a:tblPr firstRow="1" bandRow="1">
                <a:tableStyleId>{21E4AEA4-8DFA-4A89-87EB-49C32662AFE0}</a:tableStyleId>
              </a:tblPr>
              <a:tblGrid>
                <a:gridCol w="1828800"/>
                <a:gridCol w="18288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sp>
        <p:nvSpPr>
          <p:cNvPr id="7" name="TextBox 6"/>
          <p:cNvSpPr txBox="1"/>
          <p:nvPr/>
        </p:nvSpPr>
        <p:spPr>
          <a:xfrm>
            <a:off x="228600" y="3048000"/>
            <a:ext cx="1385316"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plane</a:t>
            </a:r>
            <a:r>
              <a:rPr lang="en-GB" sz="3200" kern="0" dirty="0" smtClean="0">
                <a:solidFill>
                  <a:srgbClr val="FFFFFF"/>
                </a:solidFill>
                <a:latin typeface="Arial"/>
              </a:rPr>
              <a:t>1</a:t>
            </a:r>
            <a:endParaRPr lang="en-SG" dirty="0"/>
          </a:p>
        </p:txBody>
      </p:sp>
      <p:sp>
        <p:nvSpPr>
          <p:cNvPr id="8" name="TextBox 7"/>
          <p:cNvSpPr txBox="1"/>
          <p:nvPr/>
        </p:nvSpPr>
        <p:spPr>
          <a:xfrm>
            <a:off x="4953000" y="3124200"/>
            <a:ext cx="1385316"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plane</a:t>
            </a:r>
            <a:r>
              <a:rPr lang="en-GB" sz="3200" kern="0" noProof="0" dirty="0" smtClean="0">
                <a:solidFill>
                  <a:srgbClr val="FFFFFF"/>
                </a:solidFill>
                <a:latin typeface="Arial"/>
              </a:rPr>
              <a:t>2</a:t>
            </a:r>
            <a:endParaRPr lang="en-S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(Result)</a:t>
            </a:r>
            <a:endParaRPr lang="en-SG" dirty="0"/>
          </a:p>
        </p:txBody>
      </p:sp>
      <p:sp>
        <p:nvSpPr>
          <p:cNvPr id="3" name="Content Placeholder 2"/>
          <p:cNvSpPr>
            <a:spLocks noGrp="1"/>
          </p:cNvSpPr>
          <p:nvPr>
            <p:ph idx="1"/>
          </p:nvPr>
        </p:nvSpPr>
        <p:spPr/>
        <p:txBody>
          <a:bodyPr/>
          <a:lstStyle/>
          <a:p>
            <a:pPr>
              <a:buNone/>
            </a:pPr>
            <a:r>
              <a:rPr lang="en-GB" dirty="0" smtClean="0"/>
              <a:t>plane</a:t>
            </a:r>
            <a:r>
              <a:rPr lang="en-GB" baseline="-25000" dirty="0" smtClean="0"/>
              <a:t>1</a:t>
            </a:r>
            <a:r>
              <a:rPr lang="en-GB" dirty="0" smtClean="0"/>
              <a:t> </a:t>
            </a:r>
            <a:r>
              <a:rPr lang="en-GB" dirty="0" smtClean="0">
                <a:sym typeface="Symbol" pitchFamily="18" charset="2"/>
              </a:rPr>
              <a:t></a:t>
            </a:r>
            <a:r>
              <a:rPr lang="en-GB" dirty="0" smtClean="0"/>
              <a:t> plane</a:t>
            </a:r>
            <a:r>
              <a:rPr lang="en-GB" baseline="-25000" dirty="0" smtClean="0"/>
              <a:t>2</a:t>
            </a:r>
            <a:endParaRPr lang="en-GB"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1447800" y="1981200"/>
          <a:ext cx="6096000" cy="370840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(SQL)</a:t>
            </a:r>
            <a:endParaRPr lang="en-SG" dirty="0"/>
          </a:p>
        </p:txBody>
      </p:sp>
      <p:sp>
        <p:nvSpPr>
          <p:cNvPr id="3" name="Content Placeholder 2"/>
          <p:cNvSpPr>
            <a:spLocks noGrp="1"/>
          </p:cNvSpPr>
          <p:nvPr>
            <p:ph idx="1"/>
          </p:nvPr>
        </p:nvSpPr>
        <p:spPr/>
        <p:txBody>
          <a:bodyPr/>
          <a:lstStyle/>
          <a:p>
            <a:pPr>
              <a:buNone/>
            </a:pPr>
            <a:r>
              <a:rPr lang="en-SG" dirty="0" smtClean="0"/>
              <a:t>SELECT *</a:t>
            </a:r>
          </a:p>
          <a:p>
            <a:pPr>
              <a:buNone/>
            </a:pPr>
            <a:r>
              <a:rPr lang="en-SG" dirty="0" smtClean="0"/>
              <a:t>FROM plane1</a:t>
            </a:r>
          </a:p>
          <a:p>
            <a:pPr>
              <a:buNone/>
            </a:pPr>
            <a:r>
              <a:rPr lang="en-SG" dirty="0" smtClean="0"/>
              <a:t>UNION</a:t>
            </a:r>
          </a:p>
          <a:p>
            <a:pPr>
              <a:buNone/>
            </a:pPr>
            <a:r>
              <a:rPr lang="en-SG" dirty="0" smtClean="0"/>
              <a:t>SELECT *</a:t>
            </a:r>
          </a:p>
          <a:p>
            <a:pPr>
              <a:buNone/>
            </a:pPr>
            <a:r>
              <a:rPr lang="en-SG" dirty="0" smtClean="0"/>
              <a:t>FROM plane2</a:t>
            </a:r>
          </a:p>
          <a:p>
            <a:pPr>
              <a:buNone/>
            </a:pPr>
            <a:endParaRPr lang="en-US" dirty="0" smtClean="0"/>
          </a:p>
          <a:p>
            <a:pPr>
              <a:buNone/>
            </a:pPr>
            <a:r>
              <a:rPr lang="en-US" dirty="0" smtClean="0"/>
              <a:t>What about duplicates?</a:t>
            </a: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Union</a:t>
            </a:r>
            <a:endParaRPr lang="en-SG" smtClean="0"/>
          </a:p>
        </p:txBody>
      </p:sp>
      <p:sp>
        <p:nvSpPr>
          <p:cNvPr id="41987" name="Content Placeholder 2"/>
          <p:cNvSpPr>
            <a:spLocks noGrp="1"/>
          </p:cNvSpPr>
          <p:nvPr>
            <p:ph idx="1"/>
          </p:nvPr>
        </p:nvSpPr>
        <p:spPr>
          <a:xfrm>
            <a:off x="457200" y="762000"/>
            <a:ext cx="8229600" cy="5715000"/>
          </a:xfrm>
        </p:spPr>
        <p:txBody>
          <a:bodyPr/>
          <a:lstStyle/>
          <a:p>
            <a:pPr>
              <a:buNone/>
            </a:pPr>
            <a:r>
              <a:rPr lang="en-US" sz="2400" dirty="0">
                <a:solidFill>
                  <a:srgbClr val="FFFFFF"/>
                </a:solidFill>
                <a:sym typeface="Symbol" pitchFamily="18" charset="2"/>
              </a:rPr>
              <a:t>Find all the information about students in the computer science department or in the information systems </a:t>
            </a:r>
            <a:r>
              <a:rPr lang="en-US" sz="2400" dirty="0" smtClean="0">
                <a:solidFill>
                  <a:srgbClr val="FFFFFF"/>
                </a:solidFill>
                <a:sym typeface="Symbol" pitchFamily="18" charset="2"/>
              </a:rPr>
              <a:t>department.</a:t>
            </a:r>
            <a:endParaRPr lang="en-SG" sz="2400" dirty="0">
              <a:solidFill>
                <a:srgbClr val="FFFFFF"/>
              </a:solidFill>
              <a:sym typeface="Symbol" pitchFamily="18" charset="2"/>
            </a:endParaRPr>
          </a:p>
          <a:p>
            <a:pPr>
              <a:buFontTx/>
              <a:buNone/>
            </a:pPr>
            <a:endParaRPr lang="en-US" sz="2400" dirty="0" smtClean="0">
              <a:solidFill>
                <a:srgbClr val="FFFFFF"/>
              </a:solidFill>
              <a:latin typeface="Courier New" pitchFamily="49" charset="0"/>
              <a:cs typeface="Courier New" pitchFamily="49" charset="0"/>
              <a:sym typeface="Symbol" pitchFamily="18" charset="2"/>
            </a:endParaRPr>
          </a:p>
          <a:p>
            <a:pPr>
              <a:buFontTx/>
              <a:buNone/>
            </a:pPr>
            <a:r>
              <a:rPr lang="en-US" sz="2400" b="1" dirty="0" smtClean="0">
                <a:solidFill>
                  <a:srgbClr val="FFFFFF"/>
                </a:solidFill>
                <a:latin typeface="Courier New" pitchFamily="49" charset="0"/>
                <a:cs typeface="Courier New" pitchFamily="49" charset="0"/>
                <a:sym typeface="Symbol" pitchFamily="18" charset="2"/>
              </a:rPr>
              <a:t>SELECT *</a:t>
            </a:r>
            <a:endParaRPr lang="en-SG" sz="2400" b="1" dirty="0" smtClean="0">
              <a:solidFill>
                <a:srgbClr val="FFFFFF"/>
              </a:solidFill>
              <a:latin typeface="Courier New" pitchFamily="49" charset="0"/>
              <a:cs typeface="Courier New" pitchFamily="49" charset="0"/>
              <a:sym typeface="Symbol" pitchFamily="18" charset="2"/>
            </a:endParaRPr>
          </a:p>
          <a:p>
            <a:pPr>
              <a:buFontTx/>
              <a:buNone/>
            </a:pPr>
            <a:r>
              <a:rPr lang="en-US" sz="2400" b="1" dirty="0" smtClean="0">
                <a:solidFill>
                  <a:srgbClr val="FFFFFF"/>
                </a:solidFill>
                <a:latin typeface="Courier New" pitchFamily="49" charset="0"/>
                <a:cs typeface="Courier New" pitchFamily="49" charset="0"/>
                <a:sym typeface="Symbol" pitchFamily="18" charset="2"/>
              </a:rPr>
              <a:t>FROM student T</a:t>
            </a:r>
          </a:p>
          <a:p>
            <a:pPr>
              <a:buFontTx/>
              <a:buNone/>
            </a:pPr>
            <a:r>
              <a:rPr lang="en-US" sz="2400" b="1" dirty="0" smtClean="0">
                <a:solidFill>
                  <a:srgbClr val="FFFFFF"/>
                </a:solidFill>
                <a:latin typeface="Courier New" pitchFamily="49" charset="0"/>
                <a:cs typeface="Courier New" pitchFamily="49" charset="0"/>
                <a:sym typeface="Symbol" pitchFamily="18" charset="2"/>
              </a:rPr>
              <a:t>WHERE </a:t>
            </a:r>
            <a:r>
              <a:rPr lang="en-US" sz="2400" b="1" dirty="0" err="1" smtClean="0">
                <a:solidFill>
                  <a:srgbClr val="FFFFFF"/>
                </a:solidFill>
                <a:latin typeface="Courier New" pitchFamily="49" charset="0"/>
                <a:cs typeface="Courier New" pitchFamily="49" charset="0"/>
                <a:sym typeface="Symbol" pitchFamily="18" charset="2"/>
              </a:rPr>
              <a:t>T.department</a:t>
            </a:r>
            <a:r>
              <a:rPr lang="en-US" sz="2400" b="1" dirty="0" smtClean="0">
                <a:solidFill>
                  <a:srgbClr val="FFFFFF"/>
                </a:solidFill>
                <a:latin typeface="Courier New" pitchFamily="49" charset="0"/>
                <a:cs typeface="Courier New" pitchFamily="49" charset="0"/>
                <a:sym typeface="Symbol" pitchFamily="18" charset="2"/>
              </a:rPr>
              <a:t>=</a:t>
            </a:r>
            <a:r>
              <a:rPr lang="en-SG" sz="2400" b="1" dirty="0">
                <a:latin typeface="Courier New" pitchFamily="49" charset="0"/>
                <a:cs typeface="Courier New" pitchFamily="49" charset="0"/>
              </a:rPr>
              <a:t>'</a:t>
            </a:r>
            <a:r>
              <a:rPr lang="en-US" sz="2400" b="1" dirty="0" smtClean="0">
                <a:solidFill>
                  <a:srgbClr val="FFFFFF"/>
                </a:solidFill>
                <a:latin typeface="Courier New" pitchFamily="49" charset="0"/>
                <a:cs typeface="Courier New" pitchFamily="49" charset="0"/>
                <a:sym typeface="Symbol" pitchFamily="18" charset="2"/>
              </a:rPr>
              <a:t>CS</a:t>
            </a:r>
            <a:r>
              <a:rPr lang="en-SG" sz="2400" b="1" dirty="0">
                <a:latin typeface="Courier New" pitchFamily="49" charset="0"/>
                <a:cs typeface="Courier New" pitchFamily="49" charset="0"/>
              </a:rPr>
              <a:t>'</a:t>
            </a:r>
            <a:endParaRPr lang="en-US" sz="2400" b="1" dirty="0" smtClean="0">
              <a:solidFill>
                <a:srgbClr val="FFFFFF"/>
              </a:solidFill>
              <a:latin typeface="Courier New" pitchFamily="49" charset="0"/>
              <a:cs typeface="Courier New" pitchFamily="49" charset="0"/>
              <a:sym typeface="Symbol" pitchFamily="18" charset="2"/>
            </a:endParaRPr>
          </a:p>
          <a:p>
            <a:pPr>
              <a:buFontTx/>
              <a:buNone/>
            </a:pPr>
            <a:r>
              <a:rPr lang="en-US" sz="2400" b="1" dirty="0" smtClean="0">
                <a:solidFill>
                  <a:srgbClr val="FFFFFF"/>
                </a:solidFill>
                <a:latin typeface="Courier New" pitchFamily="49" charset="0"/>
                <a:cs typeface="Courier New" pitchFamily="49" charset="0"/>
                <a:sym typeface="Symbol" pitchFamily="18" charset="2"/>
              </a:rPr>
              <a:t>UNION</a:t>
            </a:r>
          </a:p>
          <a:p>
            <a:pPr>
              <a:buFontTx/>
              <a:buNone/>
            </a:pPr>
            <a:r>
              <a:rPr lang="en-US" sz="2400" b="1" dirty="0" smtClean="0">
                <a:solidFill>
                  <a:srgbClr val="FFFFFF"/>
                </a:solidFill>
                <a:latin typeface="Courier New" pitchFamily="49" charset="0"/>
                <a:cs typeface="Courier New" pitchFamily="49" charset="0"/>
                <a:sym typeface="Symbol" pitchFamily="18" charset="2"/>
              </a:rPr>
              <a:t>SELECT *</a:t>
            </a:r>
            <a:endParaRPr lang="en-SG" sz="2400" b="1" dirty="0" smtClean="0">
              <a:solidFill>
                <a:srgbClr val="FFFFFF"/>
              </a:solidFill>
              <a:latin typeface="Courier New" pitchFamily="49" charset="0"/>
              <a:cs typeface="Courier New" pitchFamily="49" charset="0"/>
              <a:sym typeface="Symbol" pitchFamily="18" charset="2"/>
            </a:endParaRPr>
          </a:p>
          <a:p>
            <a:pPr>
              <a:buFontTx/>
              <a:buNone/>
            </a:pPr>
            <a:r>
              <a:rPr lang="en-US" sz="2400" b="1" dirty="0" smtClean="0">
                <a:solidFill>
                  <a:srgbClr val="FFFFFF"/>
                </a:solidFill>
                <a:latin typeface="Courier New" pitchFamily="49" charset="0"/>
                <a:cs typeface="Courier New" pitchFamily="49" charset="0"/>
                <a:sym typeface="Symbol" pitchFamily="18" charset="2"/>
              </a:rPr>
              <a:t>FROM student T</a:t>
            </a:r>
          </a:p>
          <a:p>
            <a:pPr>
              <a:buFontTx/>
              <a:buNone/>
            </a:pPr>
            <a:r>
              <a:rPr lang="en-US" sz="2400" b="1" dirty="0" smtClean="0">
                <a:solidFill>
                  <a:srgbClr val="FFFFFF"/>
                </a:solidFill>
                <a:latin typeface="Courier New" pitchFamily="49" charset="0"/>
                <a:cs typeface="Courier New" pitchFamily="49" charset="0"/>
                <a:sym typeface="Symbol" pitchFamily="18" charset="2"/>
              </a:rPr>
              <a:t>WHERE </a:t>
            </a:r>
            <a:r>
              <a:rPr lang="en-US" sz="2400" b="1" dirty="0" err="1" smtClean="0">
                <a:solidFill>
                  <a:srgbClr val="FFFFFF"/>
                </a:solidFill>
                <a:latin typeface="Courier New" pitchFamily="49" charset="0"/>
                <a:cs typeface="Courier New" pitchFamily="49" charset="0"/>
                <a:sym typeface="Symbol" pitchFamily="18" charset="2"/>
              </a:rPr>
              <a:t>T.department</a:t>
            </a:r>
            <a:r>
              <a:rPr lang="en-US" sz="2400" b="1" dirty="0" smtClean="0">
                <a:solidFill>
                  <a:srgbClr val="FFFFFF"/>
                </a:solidFill>
                <a:latin typeface="Courier New" pitchFamily="49" charset="0"/>
                <a:cs typeface="Courier New" pitchFamily="49" charset="0"/>
                <a:sym typeface="Symbol" pitchFamily="18" charset="2"/>
              </a:rPr>
              <a:t>=</a:t>
            </a:r>
            <a:r>
              <a:rPr lang="en-SG" sz="2400" b="1" dirty="0">
                <a:latin typeface="Courier New" pitchFamily="49" charset="0"/>
                <a:cs typeface="Courier New" pitchFamily="49" charset="0"/>
              </a:rPr>
              <a:t>'</a:t>
            </a:r>
            <a:r>
              <a:rPr lang="en-US" sz="2400" b="1" dirty="0" smtClean="0">
                <a:solidFill>
                  <a:srgbClr val="FFFFFF"/>
                </a:solidFill>
                <a:latin typeface="Courier New" pitchFamily="49" charset="0"/>
                <a:cs typeface="Courier New" pitchFamily="49" charset="0"/>
                <a:sym typeface="Symbol" pitchFamily="18" charset="2"/>
              </a:rPr>
              <a:t>IS</a:t>
            </a:r>
            <a:r>
              <a:rPr lang="en-SG" sz="2400" b="1" dirty="0" smtClean="0">
                <a:latin typeface="Courier New" pitchFamily="49" charset="0"/>
                <a:cs typeface="Courier New" pitchFamily="49" charset="0"/>
              </a:rPr>
              <a:t>';</a:t>
            </a:r>
            <a:endParaRPr lang="en-US" sz="2400" b="1" dirty="0" smtClean="0">
              <a:solidFill>
                <a:srgbClr val="FFFFFF"/>
              </a:solidFill>
              <a:latin typeface="Courier New" pitchFamily="49" charset="0"/>
              <a:cs typeface="Courier New" pitchFamily="49" charset="0"/>
              <a:sym typeface="Symbol" pitchFamily="18" charset="2"/>
            </a:endParaRPr>
          </a:p>
          <a:p>
            <a:pPr>
              <a:buFontTx/>
              <a:buNone/>
            </a:pPr>
            <a:endParaRPr lang="en-US" sz="2400" dirty="0" smtClean="0">
              <a:solidFill>
                <a:srgbClr val="FFFFFF"/>
              </a:solidFill>
              <a:latin typeface="Courier New" pitchFamily="49" charset="0"/>
              <a:cs typeface="Courier New" pitchFamily="49" charset="0"/>
              <a:sym typeface="Symbol" pitchFamily="18" charset="2"/>
            </a:endParaRPr>
          </a:p>
          <a:p>
            <a:pPr>
              <a:buFontTx/>
              <a:buNone/>
            </a:pPr>
            <a:endParaRPr lang="en-SG" sz="3600" dirty="0" smtClean="0"/>
          </a:p>
        </p:txBody>
      </p:sp>
      <p:sp>
        <p:nvSpPr>
          <p:cNvPr id="41988" name="Footer Placeholder 3"/>
          <p:cNvSpPr>
            <a:spLocks noGrp="1"/>
          </p:cNvSpPr>
          <p:nvPr>
            <p:ph type="ftr" sz="quarter" idx="11"/>
          </p:nvPr>
        </p:nvSpPr>
        <p:spPr>
          <a:noFill/>
        </p:spPr>
        <p:txBody>
          <a:bodyPr/>
          <a:lstStyle/>
          <a:p>
            <a:r>
              <a:rPr lang="en-US" smtClean="0"/>
              <a:t>Introduction to Database Systems</a:t>
            </a:r>
          </a:p>
        </p:txBody>
      </p:sp>
    </p:spTree>
    <p:extLst>
      <p:ext uri="{BB962C8B-B14F-4D97-AF65-F5344CB8AC3E}">
        <p14:creationId xmlns:p14="http://schemas.microsoft.com/office/powerpoint/2010/main" val="167048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(Example)</a:t>
            </a:r>
            <a:endParaRPr lang="en-SG" dirty="0"/>
          </a:p>
        </p:txBody>
      </p:sp>
      <p:sp>
        <p:nvSpPr>
          <p:cNvPr id="3" name="Content Placeholder 2"/>
          <p:cNvSpPr>
            <a:spLocks noGrp="1"/>
          </p:cNvSpPr>
          <p:nvPr>
            <p:ph idx="1"/>
          </p:nvPr>
        </p:nvSpPr>
        <p:spPr/>
        <p:txBody>
          <a:bodyPr/>
          <a:lstStyle/>
          <a:p>
            <a:pPr>
              <a:buNone/>
            </a:pPr>
            <a:r>
              <a:rPr lang="en-GB" dirty="0" smtClean="0"/>
              <a:t>plane</a:t>
            </a:r>
            <a:r>
              <a:rPr lang="en-GB" baseline="-25000" dirty="0" smtClean="0"/>
              <a:t>1</a:t>
            </a:r>
            <a:r>
              <a:rPr lang="en-GB" dirty="0" smtClean="0"/>
              <a:t> </a:t>
            </a:r>
            <a:r>
              <a:rPr lang="en-GB" dirty="0" smtClean="0">
                <a:sym typeface="Symbol"/>
              </a:rPr>
              <a:t></a:t>
            </a:r>
            <a:r>
              <a:rPr lang="en-GB" dirty="0" smtClean="0"/>
              <a:t> plane</a:t>
            </a:r>
            <a:r>
              <a:rPr lang="en-GB" baseline="-25000" dirty="0" smtClean="0"/>
              <a:t>2</a:t>
            </a:r>
            <a:endParaRPr lang="en-GB"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228600" y="3733800"/>
          <a:ext cx="4114800" cy="2225040"/>
        </p:xfrm>
        <a:graphic>
          <a:graphicData uri="http://schemas.openxmlformats.org/drawingml/2006/table">
            <a:tbl>
              <a:tblPr firstRow="1" bandRow="1">
                <a:tableStyleId>{21E4AEA4-8DFA-4A89-87EB-49C32662AFE0}</a:tableStyleId>
              </a:tblPr>
              <a:tblGrid>
                <a:gridCol w="2057400"/>
                <a:gridCol w="20574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bl>
          </a:graphicData>
        </a:graphic>
      </p:graphicFrame>
      <p:graphicFrame>
        <p:nvGraphicFramePr>
          <p:cNvPr id="6" name="Table 5"/>
          <p:cNvGraphicFramePr>
            <a:graphicFrameLocks noGrp="1"/>
          </p:cNvGraphicFramePr>
          <p:nvPr/>
        </p:nvGraphicFramePr>
        <p:xfrm>
          <a:off x="4953000" y="3733800"/>
          <a:ext cx="3657600" cy="2595880"/>
        </p:xfrm>
        <a:graphic>
          <a:graphicData uri="http://schemas.openxmlformats.org/drawingml/2006/table">
            <a:tbl>
              <a:tblPr firstRow="1" bandRow="1">
                <a:tableStyleId>{21E4AEA4-8DFA-4A89-87EB-49C32662AFE0}</a:tableStyleId>
              </a:tblPr>
              <a:tblGrid>
                <a:gridCol w="1828800"/>
                <a:gridCol w="18288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sp>
        <p:nvSpPr>
          <p:cNvPr id="7" name="TextBox 6"/>
          <p:cNvSpPr txBox="1"/>
          <p:nvPr/>
        </p:nvSpPr>
        <p:spPr>
          <a:xfrm>
            <a:off x="228600" y="3048000"/>
            <a:ext cx="1385316"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Plane</a:t>
            </a:r>
            <a:r>
              <a:rPr lang="en-GB" sz="3200" kern="0" dirty="0">
                <a:solidFill>
                  <a:srgbClr val="FFFFFF"/>
                </a:solidFill>
                <a:latin typeface="Arial"/>
              </a:rPr>
              <a:t>1</a:t>
            </a:r>
            <a:endParaRPr lang="en-SG" dirty="0"/>
          </a:p>
        </p:txBody>
      </p:sp>
      <p:sp>
        <p:nvSpPr>
          <p:cNvPr id="8" name="TextBox 7"/>
          <p:cNvSpPr txBox="1"/>
          <p:nvPr/>
        </p:nvSpPr>
        <p:spPr>
          <a:xfrm>
            <a:off x="4953000" y="3124200"/>
            <a:ext cx="1385316"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Plane</a:t>
            </a:r>
            <a:r>
              <a:rPr lang="en-GB" sz="3200" kern="0" noProof="0" dirty="0" smtClean="0">
                <a:solidFill>
                  <a:srgbClr val="FFFFFF"/>
                </a:solidFill>
                <a:latin typeface="Arial"/>
              </a:rPr>
              <a:t>2</a:t>
            </a:r>
            <a:endParaRPr lang="en-S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(Result)</a:t>
            </a:r>
            <a:endParaRPr lang="en-SG" dirty="0"/>
          </a:p>
        </p:txBody>
      </p:sp>
      <p:sp>
        <p:nvSpPr>
          <p:cNvPr id="3" name="Content Placeholder 2"/>
          <p:cNvSpPr>
            <a:spLocks noGrp="1"/>
          </p:cNvSpPr>
          <p:nvPr>
            <p:ph idx="1"/>
          </p:nvPr>
        </p:nvSpPr>
        <p:spPr/>
        <p:txBody>
          <a:bodyPr/>
          <a:lstStyle/>
          <a:p>
            <a:pPr>
              <a:buNone/>
            </a:pPr>
            <a:r>
              <a:rPr lang="en-GB" dirty="0" smtClean="0"/>
              <a:t>plane</a:t>
            </a:r>
            <a:r>
              <a:rPr lang="en-GB" baseline="-25000" dirty="0" smtClean="0"/>
              <a:t>1</a:t>
            </a:r>
            <a:r>
              <a:rPr lang="en-GB" dirty="0" smtClean="0"/>
              <a:t> </a:t>
            </a:r>
            <a:r>
              <a:rPr lang="en-GB" dirty="0" smtClean="0">
                <a:sym typeface="Symbol"/>
              </a:rPr>
              <a:t></a:t>
            </a:r>
            <a:r>
              <a:rPr lang="en-GB" dirty="0" smtClean="0"/>
              <a:t> plane</a:t>
            </a:r>
            <a:r>
              <a:rPr lang="en-GB" baseline="-25000" dirty="0" smtClean="0"/>
              <a:t>2</a:t>
            </a:r>
            <a:endParaRPr lang="en-GB"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1447800" y="1981200"/>
          <a:ext cx="6096000" cy="111252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(SQL)</a:t>
            </a:r>
            <a:endParaRPr lang="en-SG" dirty="0"/>
          </a:p>
        </p:txBody>
      </p:sp>
      <p:sp>
        <p:nvSpPr>
          <p:cNvPr id="3" name="Content Placeholder 2"/>
          <p:cNvSpPr>
            <a:spLocks noGrp="1"/>
          </p:cNvSpPr>
          <p:nvPr>
            <p:ph idx="1"/>
          </p:nvPr>
        </p:nvSpPr>
        <p:spPr/>
        <p:txBody>
          <a:bodyPr/>
          <a:lstStyle/>
          <a:p>
            <a:pPr>
              <a:buNone/>
            </a:pPr>
            <a:r>
              <a:rPr lang="en-SG" dirty="0" smtClean="0"/>
              <a:t>SELECT *</a:t>
            </a:r>
          </a:p>
          <a:p>
            <a:pPr>
              <a:buNone/>
            </a:pPr>
            <a:r>
              <a:rPr lang="en-SG" dirty="0" smtClean="0"/>
              <a:t>FROM plane1</a:t>
            </a:r>
          </a:p>
          <a:p>
            <a:pPr>
              <a:buNone/>
            </a:pPr>
            <a:r>
              <a:rPr lang="en-SG" dirty="0" smtClean="0"/>
              <a:t>INTERSECT</a:t>
            </a:r>
          </a:p>
          <a:p>
            <a:pPr>
              <a:buNone/>
            </a:pPr>
            <a:r>
              <a:rPr lang="en-SG" dirty="0" smtClean="0"/>
              <a:t>SELECT *</a:t>
            </a:r>
          </a:p>
          <a:p>
            <a:pPr>
              <a:buNone/>
            </a:pPr>
            <a:r>
              <a:rPr lang="en-SG" dirty="0" smtClean="0"/>
              <a:t>FROM plane2</a:t>
            </a:r>
          </a:p>
          <a:p>
            <a:pPr>
              <a:buNone/>
            </a:pPr>
            <a:endParaRPr lang="en-US" dirty="0" smtClean="0"/>
          </a:p>
          <a:p>
            <a:pPr>
              <a:buNone/>
            </a:pPr>
            <a:r>
              <a:rPr lang="en-US" dirty="0" smtClean="0"/>
              <a:t>What about duplicates?</a:t>
            </a: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(Operators)</a:t>
            </a:r>
            <a:endParaRPr lang="en-SG" dirty="0"/>
          </a:p>
        </p:txBody>
      </p:sp>
      <p:sp>
        <p:nvSpPr>
          <p:cNvPr id="3" name="Content Placeholder 2"/>
          <p:cNvSpPr>
            <a:spLocks noGrp="1"/>
          </p:cNvSpPr>
          <p:nvPr>
            <p:ph idx="1"/>
          </p:nvPr>
        </p:nvSpPr>
        <p:spPr/>
        <p:txBody>
          <a:bodyPr/>
          <a:lstStyle/>
          <a:p>
            <a:r>
              <a:rPr lang="en-SG" sz="2800" dirty="0" smtClean="0"/>
              <a:t>Operations on a single relation</a:t>
            </a:r>
          </a:p>
          <a:p>
            <a:pPr lvl="1"/>
            <a:r>
              <a:rPr lang="en-SG" dirty="0" smtClean="0">
                <a:solidFill>
                  <a:srgbClr val="FFFF00"/>
                </a:solidFill>
              </a:rPr>
              <a:t>selection </a:t>
            </a:r>
            <a:r>
              <a:rPr lang="en-SG" dirty="0" smtClean="0">
                <a:solidFill>
                  <a:srgbClr val="FFFF00"/>
                </a:solidFill>
                <a:sym typeface="Symbol"/>
              </a:rPr>
              <a:t></a:t>
            </a:r>
            <a:r>
              <a:rPr lang="en-SG" dirty="0" smtClean="0">
                <a:solidFill>
                  <a:srgbClr val="FFFF00"/>
                </a:solidFill>
              </a:rPr>
              <a:t>, projection </a:t>
            </a:r>
            <a:r>
              <a:rPr lang="en-SG" dirty="0" smtClean="0">
                <a:solidFill>
                  <a:srgbClr val="FFFF00"/>
                </a:solidFill>
                <a:sym typeface="Symbol"/>
              </a:rPr>
              <a:t></a:t>
            </a:r>
            <a:endParaRPr lang="en-SG" dirty="0" smtClean="0">
              <a:solidFill>
                <a:srgbClr val="FFFF00"/>
              </a:solidFill>
            </a:endParaRPr>
          </a:p>
          <a:p>
            <a:r>
              <a:rPr lang="en-SG" sz="2800" dirty="0" smtClean="0"/>
              <a:t>Usual set operations (relations are sets):</a:t>
            </a:r>
          </a:p>
          <a:p>
            <a:pPr lvl="1"/>
            <a:r>
              <a:rPr lang="en-SG" dirty="0" smtClean="0">
                <a:solidFill>
                  <a:srgbClr val="FFFF00"/>
                </a:solidFill>
              </a:rPr>
              <a:t>union </a:t>
            </a:r>
            <a:r>
              <a:rPr lang="en-SG" dirty="0" smtClean="0">
                <a:solidFill>
                  <a:srgbClr val="FFFF00"/>
                </a:solidFill>
                <a:sym typeface="Symbol"/>
              </a:rPr>
              <a:t></a:t>
            </a:r>
            <a:r>
              <a:rPr lang="en-SG" dirty="0" smtClean="0">
                <a:solidFill>
                  <a:srgbClr val="FFFF00"/>
                </a:solidFill>
              </a:rPr>
              <a:t>, intersection </a:t>
            </a:r>
            <a:r>
              <a:rPr lang="en-SG" dirty="0" smtClean="0">
                <a:solidFill>
                  <a:srgbClr val="FFFF00"/>
                </a:solidFill>
                <a:sym typeface="Symbol"/>
              </a:rPr>
              <a:t></a:t>
            </a:r>
            <a:r>
              <a:rPr lang="en-SG" dirty="0" smtClean="0">
                <a:solidFill>
                  <a:srgbClr val="FFFF00"/>
                </a:solidFill>
              </a:rPr>
              <a:t>, and difference </a:t>
            </a:r>
            <a:r>
              <a:rPr lang="en-SG" dirty="0" smtClean="0">
                <a:solidFill>
                  <a:srgbClr val="FFFF00"/>
                </a:solidFill>
                <a:sym typeface="Symbol"/>
              </a:rPr>
              <a:t> </a:t>
            </a:r>
            <a:r>
              <a:rPr lang="en-SG" dirty="0" smtClean="0">
                <a:sym typeface="Symbol"/>
              </a:rPr>
              <a:t>(non-symmetric)</a:t>
            </a:r>
            <a:endParaRPr lang="en-SG" dirty="0" smtClean="0"/>
          </a:p>
          <a:p>
            <a:r>
              <a:rPr lang="en-SG" sz="2800" dirty="0" smtClean="0"/>
              <a:t>Operations combining two or more relations</a:t>
            </a:r>
          </a:p>
          <a:p>
            <a:pPr lvl="1"/>
            <a:r>
              <a:rPr lang="en-SG" dirty="0" smtClean="0">
                <a:solidFill>
                  <a:srgbClr val="FFFF00"/>
                </a:solidFill>
              </a:rPr>
              <a:t>Cartesian product </a:t>
            </a:r>
            <a:r>
              <a:rPr lang="en-SG" dirty="0" smtClean="0">
                <a:solidFill>
                  <a:srgbClr val="FFFF00"/>
                </a:solidFill>
                <a:sym typeface="Symbol"/>
              </a:rPr>
              <a:t></a:t>
            </a:r>
            <a:r>
              <a:rPr lang="en-SG" dirty="0" smtClean="0"/>
              <a:t>, join </a:t>
            </a:r>
            <a:r>
              <a:rPr lang="en-SG" dirty="0"/>
              <a:t>⨝</a:t>
            </a:r>
            <a:r>
              <a:rPr lang="en-SG" dirty="0" smtClean="0">
                <a:sym typeface="Mathematica3"/>
              </a:rPr>
              <a:t>, </a:t>
            </a:r>
            <a:r>
              <a:rPr lang="en-SG" dirty="0" err="1" smtClean="0">
                <a:sym typeface="Mathematica3"/>
              </a:rPr>
              <a:t>equi</a:t>
            </a:r>
            <a:r>
              <a:rPr lang="en-SG" dirty="0" smtClean="0">
                <a:sym typeface="Mathematica3"/>
              </a:rPr>
              <a:t>-join </a:t>
            </a:r>
            <a:r>
              <a:rPr lang="en-SG" dirty="0"/>
              <a:t>⨝</a:t>
            </a:r>
            <a:r>
              <a:rPr lang="en-SG" baseline="-25000" dirty="0" smtClean="0"/>
              <a:t>E</a:t>
            </a:r>
            <a:r>
              <a:rPr lang="en-SG" dirty="0" smtClean="0">
                <a:sym typeface="Mathematica3"/>
              </a:rPr>
              <a:t> </a:t>
            </a:r>
            <a:r>
              <a:rPr lang="en-SG" dirty="0" smtClean="0"/>
              <a:t>and natural join </a:t>
            </a:r>
            <a:r>
              <a:rPr lang="en-SG" dirty="0"/>
              <a:t>⨝</a:t>
            </a:r>
            <a:r>
              <a:rPr lang="en-SG" baseline="-25000" dirty="0" smtClean="0"/>
              <a:t>n</a:t>
            </a:r>
            <a:endParaRPr lang="en-SG" dirty="0" smtClean="0"/>
          </a:p>
          <a:p>
            <a:r>
              <a:rPr lang="en-SG" sz="2800" dirty="0" smtClean="0"/>
              <a:t>A renaming operation </a:t>
            </a:r>
            <a:r>
              <a:rPr lang="en-SG" sz="2800" dirty="0" smtClean="0">
                <a:sym typeface="Symbol"/>
              </a:rPr>
              <a:t></a:t>
            </a:r>
          </a:p>
          <a:p>
            <a:r>
              <a:rPr lang="en-US" sz="2800" dirty="0" smtClean="0">
                <a:solidFill>
                  <a:srgbClr val="66FF66"/>
                </a:solidFill>
                <a:sym typeface="Symbol"/>
              </a:rPr>
              <a:t>A division operation / (for self-study)</a:t>
            </a:r>
          </a:p>
          <a:p>
            <a:pPr>
              <a:buNone/>
            </a:pP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Intersection</a:t>
            </a:r>
            <a:endParaRPr lang="en-SG" smtClean="0"/>
          </a:p>
        </p:txBody>
      </p:sp>
      <p:sp>
        <p:nvSpPr>
          <p:cNvPr id="43011" name="Content Placeholder 2"/>
          <p:cNvSpPr>
            <a:spLocks noGrp="1"/>
          </p:cNvSpPr>
          <p:nvPr>
            <p:ph idx="1"/>
          </p:nvPr>
        </p:nvSpPr>
        <p:spPr/>
        <p:txBody>
          <a:bodyPr/>
          <a:lstStyle/>
          <a:p>
            <a:pPr>
              <a:buNone/>
            </a:pPr>
            <a:r>
              <a:rPr lang="en-US" sz="2000" dirty="0">
                <a:solidFill>
                  <a:srgbClr val="FFFFFF"/>
                </a:solidFill>
                <a:sym typeface="Symbol" pitchFamily="18" charset="2"/>
              </a:rPr>
              <a:t>Find the emails of students in the computer science department owning a book with ISBN14 ‘978-0684801520</a:t>
            </a:r>
            <a:r>
              <a:rPr lang="en-US" sz="2000" dirty="0" smtClean="0">
                <a:solidFill>
                  <a:srgbClr val="FFFFFF"/>
                </a:solidFill>
                <a:sym typeface="Symbol" pitchFamily="18" charset="2"/>
              </a:rPr>
              <a:t>’.</a:t>
            </a:r>
            <a:endParaRPr lang="en-US" sz="2000" dirty="0">
              <a:solidFill>
                <a:srgbClr val="FFFFFF"/>
              </a:solidFill>
              <a:sym typeface="Symbol" pitchFamily="18" charset="2"/>
            </a:endParaRPr>
          </a:p>
          <a:p>
            <a:pPr>
              <a:buFontTx/>
              <a:buNone/>
            </a:pPr>
            <a:endParaRPr lang="en-US" sz="2000" dirty="0" smtClean="0">
              <a:solidFill>
                <a:srgbClr val="FFFFFF"/>
              </a:solidFill>
              <a:latin typeface="Courier New" pitchFamily="49" charset="0"/>
              <a:cs typeface="Courier New" pitchFamily="49" charset="0"/>
              <a:sym typeface="Symbol" pitchFamily="18" charset="2"/>
            </a:endParaRPr>
          </a:p>
          <a:p>
            <a:pPr>
              <a:buFontTx/>
              <a:buNone/>
            </a:pPr>
            <a:r>
              <a:rPr lang="en-US" sz="2000" dirty="0" smtClean="0">
                <a:solidFill>
                  <a:srgbClr val="FFFFFF"/>
                </a:solidFill>
                <a:latin typeface="Courier New" pitchFamily="49" charset="0"/>
                <a:cs typeface="Courier New" pitchFamily="49" charset="0"/>
                <a:sym typeface="Symbol" pitchFamily="18" charset="2"/>
              </a:rPr>
              <a:t>SELECT T1.email</a:t>
            </a:r>
            <a:endParaRPr lang="en-SG" sz="2000" dirty="0" smtClean="0">
              <a:solidFill>
                <a:srgbClr val="FFFFFF"/>
              </a:solidFill>
              <a:latin typeface="Courier New" pitchFamily="49" charset="0"/>
              <a:cs typeface="Courier New" pitchFamily="49" charset="0"/>
              <a:sym typeface="Symbol" pitchFamily="18" charset="2"/>
            </a:endParaRPr>
          </a:p>
          <a:p>
            <a:pPr>
              <a:buFontTx/>
              <a:buNone/>
            </a:pPr>
            <a:r>
              <a:rPr lang="en-US" sz="2000" dirty="0" smtClean="0">
                <a:solidFill>
                  <a:srgbClr val="FFFFFF"/>
                </a:solidFill>
                <a:latin typeface="Courier New" pitchFamily="49" charset="0"/>
                <a:cs typeface="Courier New" pitchFamily="49" charset="0"/>
                <a:sym typeface="Symbol" pitchFamily="18" charset="2"/>
              </a:rPr>
              <a:t>FROM student T1</a:t>
            </a:r>
          </a:p>
          <a:p>
            <a:pPr>
              <a:buFontTx/>
              <a:buNone/>
            </a:pPr>
            <a:r>
              <a:rPr lang="en-US" sz="2000" dirty="0" smtClean="0">
                <a:solidFill>
                  <a:srgbClr val="FFFFFF"/>
                </a:solidFill>
                <a:latin typeface="Courier New" pitchFamily="49" charset="0"/>
                <a:cs typeface="Courier New" pitchFamily="49" charset="0"/>
                <a:sym typeface="Symbol" pitchFamily="18" charset="2"/>
              </a:rPr>
              <a:t>WHERE T1.department=</a:t>
            </a:r>
            <a:r>
              <a:rPr lang="en-SG" sz="2000" dirty="0">
                <a:latin typeface="Courier New" pitchFamily="49" charset="0"/>
                <a:cs typeface="Courier New" pitchFamily="49" charset="0"/>
              </a:rPr>
              <a:t>'</a:t>
            </a:r>
            <a:r>
              <a:rPr lang="en-US" sz="2000" dirty="0" smtClean="0">
                <a:solidFill>
                  <a:srgbClr val="FFFFFF"/>
                </a:solidFill>
                <a:latin typeface="Courier New" pitchFamily="49" charset="0"/>
                <a:cs typeface="Courier New" pitchFamily="49" charset="0"/>
                <a:sym typeface="Symbol" pitchFamily="18" charset="2"/>
              </a:rPr>
              <a:t>CS</a:t>
            </a:r>
            <a:r>
              <a:rPr lang="en-SG" sz="2000" dirty="0">
                <a:latin typeface="Courier New" pitchFamily="49" charset="0"/>
                <a:cs typeface="Courier New" pitchFamily="49" charset="0"/>
              </a:rPr>
              <a:t>'</a:t>
            </a:r>
            <a:endParaRPr lang="en-SG" sz="2000" dirty="0" smtClean="0">
              <a:latin typeface="Courier New" pitchFamily="49" charset="0"/>
              <a:cs typeface="Courier New" pitchFamily="49" charset="0"/>
            </a:endParaRPr>
          </a:p>
          <a:p>
            <a:pPr>
              <a:buFontTx/>
              <a:buNone/>
            </a:pPr>
            <a:r>
              <a:rPr lang="en-US" sz="2000" dirty="0" smtClean="0">
                <a:solidFill>
                  <a:srgbClr val="FFFFFF"/>
                </a:solidFill>
                <a:latin typeface="Courier New" pitchFamily="49" charset="0"/>
                <a:cs typeface="Courier New" pitchFamily="49" charset="0"/>
                <a:sym typeface="Symbol" pitchFamily="18" charset="2"/>
              </a:rPr>
              <a:t>INTERSECT</a:t>
            </a:r>
          </a:p>
          <a:p>
            <a:pPr>
              <a:buFontTx/>
              <a:buNone/>
            </a:pPr>
            <a:r>
              <a:rPr lang="en-SG" sz="2000" dirty="0" smtClean="0">
                <a:solidFill>
                  <a:srgbClr val="FFFFFF"/>
                </a:solidFill>
                <a:latin typeface="Courier New" pitchFamily="49" charset="0"/>
                <a:cs typeface="Courier New" pitchFamily="49" charset="0"/>
                <a:sym typeface="Symbol" pitchFamily="18" charset="2"/>
              </a:rPr>
              <a:t>SELECT T2.owner AS email</a:t>
            </a:r>
          </a:p>
          <a:p>
            <a:pPr>
              <a:buFontTx/>
              <a:buNone/>
            </a:pPr>
            <a:r>
              <a:rPr lang="en-SG" sz="2000" dirty="0" smtClean="0">
                <a:solidFill>
                  <a:srgbClr val="FFFFFF"/>
                </a:solidFill>
                <a:latin typeface="Courier New" pitchFamily="49" charset="0"/>
                <a:cs typeface="Courier New" pitchFamily="49" charset="0"/>
                <a:sym typeface="Symbol" pitchFamily="18" charset="2"/>
              </a:rPr>
              <a:t>FROM copy T2 </a:t>
            </a:r>
          </a:p>
          <a:p>
            <a:pPr>
              <a:buFontTx/>
              <a:buNone/>
            </a:pPr>
            <a:r>
              <a:rPr lang="en-SG" sz="2000" dirty="0" smtClean="0">
                <a:solidFill>
                  <a:srgbClr val="FFFFFF"/>
                </a:solidFill>
                <a:latin typeface="Courier New" pitchFamily="49" charset="0"/>
                <a:cs typeface="Courier New" pitchFamily="49" charset="0"/>
                <a:sym typeface="Symbol" pitchFamily="18" charset="2"/>
              </a:rPr>
              <a:t>WHERE T2.book=</a:t>
            </a:r>
            <a:r>
              <a:rPr lang="en-SG" sz="2000" dirty="0">
                <a:solidFill>
                  <a:srgbClr val="FFFFFF"/>
                </a:solidFill>
                <a:latin typeface="Courier New" pitchFamily="49" charset="0"/>
                <a:cs typeface="Courier New" pitchFamily="49" charset="0"/>
                <a:sym typeface="Symbol" pitchFamily="18" charset="2"/>
              </a:rPr>
              <a:t>'978-0684801520</a:t>
            </a:r>
            <a:r>
              <a:rPr lang="en-SG" sz="2000" dirty="0" smtClean="0">
                <a:latin typeface="Courier New" pitchFamily="49" charset="0"/>
                <a:cs typeface="Courier New" pitchFamily="49" charset="0"/>
              </a:rPr>
              <a:t>';</a:t>
            </a:r>
          </a:p>
          <a:p>
            <a:pPr>
              <a:buFontTx/>
              <a:buNone/>
            </a:pPr>
            <a:endParaRPr lang="en-US" sz="2000" dirty="0" smtClean="0">
              <a:solidFill>
                <a:srgbClr val="FFFFFF"/>
              </a:solidFill>
              <a:latin typeface="Courier New" pitchFamily="49" charset="0"/>
              <a:cs typeface="Courier New" pitchFamily="49" charset="0"/>
              <a:sym typeface="Symbol" pitchFamily="18" charset="2"/>
            </a:endParaRPr>
          </a:p>
          <a:p>
            <a:pPr>
              <a:buFontTx/>
              <a:buNone/>
            </a:pPr>
            <a:endParaRPr lang="en-US" sz="2000" dirty="0">
              <a:solidFill>
                <a:srgbClr val="FFFFFF"/>
              </a:solidFill>
              <a:latin typeface="Courier New" pitchFamily="49" charset="0"/>
              <a:cs typeface="Courier New" pitchFamily="49" charset="0"/>
              <a:sym typeface="Symbol" pitchFamily="18" charset="2"/>
            </a:endParaRPr>
          </a:p>
          <a:p>
            <a:pPr>
              <a:buFontTx/>
              <a:buNone/>
            </a:pPr>
            <a:endParaRPr lang="en-US" sz="2000" dirty="0" smtClean="0">
              <a:solidFill>
                <a:srgbClr val="FFFFFF"/>
              </a:solidFill>
              <a:latin typeface="Courier New" pitchFamily="49" charset="0"/>
              <a:cs typeface="Courier New" pitchFamily="49" charset="0"/>
              <a:sym typeface="Symbol" pitchFamily="18" charset="2"/>
            </a:endParaRPr>
          </a:p>
          <a:p>
            <a:pPr>
              <a:buFontTx/>
              <a:buNone/>
            </a:pPr>
            <a:endParaRPr lang="en-SG" dirty="0" smtClean="0"/>
          </a:p>
        </p:txBody>
      </p:sp>
      <p:sp>
        <p:nvSpPr>
          <p:cNvPr id="43012" name="Footer Placeholder 3"/>
          <p:cNvSpPr>
            <a:spLocks noGrp="1"/>
          </p:cNvSpPr>
          <p:nvPr>
            <p:ph type="ftr" sz="quarter" idx="11"/>
          </p:nvPr>
        </p:nvSpPr>
        <p:spPr>
          <a:noFill/>
        </p:spPr>
        <p:txBody>
          <a:bodyPr/>
          <a:lstStyle/>
          <a:p>
            <a:r>
              <a:rPr lang="en-US" smtClean="0"/>
              <a:t>Introduction to Database Systems</a:t>
            </a:r>
          </a:p>
        </p:txBody>
      </p:sp>
    </p:spTree>
    <p:extLst>
      <p:ext uri="{BB962C8B-B14F-4D97-AF65-F5344CB8AC3E}">
        <p14:creationId xmlns:p14="http://schemas.microsoft.com/office/powerpoint/2010/main" val="47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(Example)</a:t>
            </a:r>
            <a:endParaRPr lang="en-SG" dirty="0"/>
          </a:p>
        </p:txBody>
      </p:sp>
      <p:sp>
        <p:nvSpPr>
          <p:cNvPr id="3" name="Content Placeholder 2"/>
          <p:cNvSpPr>
            <a:spLocks noGrp="1"/>
          </p:cNvSpPr>
          <p:nvPr>
            <p:ph idx="1"/>
          </p:nvPr>
        </p:nvSpPr>
        <p:spPr/>
        <p:txBody>
          <a:bodyPr/>
          <a:lstStyle/>
          <a:p>
            <a:pPr>
              <a:buNone/>
            </a:pPr>
            <a:r>
              <a:rPr lang="en-GB" dirty="0" smtClean="0"/>
              <a:t>plane</a:t>
            </a:r>
            <a:r>
              <a:rPr lang="en-GB" baseline="-25000" dirty="0" smtClean="0"/>
              <a:t>1</a:t>
            </a:r>
            <a:r>
              <a:rPr lang="en-GB" dirty="0" smtClean="0"/>
              <a:t> </a:t>
            </a:r>
            <a:r>
              <a:rPr lang="en-GB" dirty="0" smtClean="0">
                <a:sym typeface="Symbol"/>
              </a:rPr>
              <a:t></a:t>
            </a:r>
            <a:r>
              <a:rPr lang="en-GB" dirty="0" smtClean="0"/>
              <a:t> plane</a:t>
            </a:r>
            <a:r>
              <a:rPr lang="en-GB" baseline="-25000" dirty="0" smtClean="0"/>
              <a:t>2</a:t>
            </a:r>
            <a:endParaRPr lang="en-GB"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228600" y="3733800"/>
          <a:ext cx="4114800" cy="2225040"/>
        </p:xfrm>
        <a:graphic>
          <a:graphicData uri="http://schemas.openxmlformats.org/drawingml/2006/table">
            <a:tbl>
              <a:tblPr firstRow="1" bandRow="1">
                <a:tableStyleId>{21E4AEA4-8DFA-4A89-87EB-49C32662AFE0}</a:tableStyleId>
              </a:tblPr>
              <a:tblGrid>
                <a:gridCol w="2057400"/>
                <a:gridCol w="20574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bl>
          </a:graphicData>
        </a:graphic>
      </p:graphicFrame>
      <p:graphicFrame>
        <p:nvGraphicFramePr>
          <p:cNvPr id="6" name="Table 5"/>
          <p:cNvGraphicFramePr>
            <a:graphicFrameLocks noGrp="1"/>
          </p:cNvGraphicFramePr>
          <p:nvPr/>
        </p:nvGraphicFramePr>
        <p:xfrm>
          <a:off x="4953000" y="3733800"/>
          <a:ext cx="3657600" cy="2595880"/>
        </p:xfrm>
        <a:graphic>
          <a:graphicData uri="http://schemas.openxmlformats.org/drawingml/2006/table">
            <a:tbl>
              <a:tblPr firstRow="1" bandRow="1">
                <a:tableStyleId>{21E4AEA4-8DFA-4A89-87EB-49C32662AFE0}</a:tableStyleId>
              </a:tblPr>
              <a:tblGrid>
                <a:gridCol w="1828800"/>
                <a:gridCol w="18288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sp>
        <p:nvSpPr>
          <p:cNvPr id="7" name="TextBox 6"/>
          <p:cNvSpPr txBox="1"/>
          <p:nvPr/>
        </p:nvSpPr>
        <p:spPr>
          <a:xfrm>
            <a:off x="228600" y="3048000"/>
            <a:ext cx="1385316"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Plane</a:t>
            </a:r>
            <a:r>
              <a:rPr lang="en-GB" sz="3200" kern="0" dirty="0">
                <a:solidFill>
                  <a:srgbClr val="FFFFFF"/>
                </a:solidFill>
                <a:latin typeface="Arial"/>
              </a:rPr>
              <a:t>1</a:t>
            </a:r>
            <a:endParaRPr lang="en-SG" dirty="0"/>
          </a:p>
        </p:txBody>
      </p:sp>
      <p:sp>
        <p:nvSpPr>
          <p:cNvPr id="8" name="TextBox 7"/>
          <p:cNvSpPr txBox="1"/>
          <p:nvPr/>
        </p:nvSpPr>
        <p:spPr>
          <a:xfrm>
            <a:off x="4953000" y="3124200"/>
            <a:ext cx="1385316"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Plane</a:t>
            </a:r>
            <a:r>
              <a:rPr lang="en-GB" sz="3200" kern="0" noProof="0" dirty="0" smtClean="0">
                <a:solidFill>
                  <a:srgbClr val="FFFFFF"/>
                </a:solidFill>
                <a:latin typeface="Arial"/>
              </a:rPr>
              <a:t>2</a:t>
            </a:r>
            <a:endParaRPr lang="en-SG"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(Result)</a:t>
            </a:r>
            <a:endParaRPr lang="en-SG" dirty="0"/>
          </a:p>
        </p:txBody>
      </p:sp>
      <p:sp>
        <p:nvSpPr>
          <p:cNvPr id="3" name="Content Placeholder 2"/>
          <p:cNvSpPr>
            <a:spLocks noGrp="1"/>
          </p:cNvSpPr>
          <p:nvPr>
            <p:ph idx="1"/>
          </p:nvPr>
        </p:nvSpPr>
        <p:spPr/>
        <p:txBody>
          <a:bodyPr/>
          <a:lstStyle/>
          <a:p>
            <a:pPr>
              <a:buNone/>
            </a:pPr>
            <a:r>
              <a:rPr lang="en-GB" dirty="0" smtClean="0"/>
              <a:t>plane</a:t>
            </a:r>
            <a:r>
              <a:rPr lang="en-GB" baseline="-25000" dirty="0" smtClean="0"/>
              <a:t>1</a:t>
            </a:r>
            <a:r>
              <a:rPr lang="en-GB" dirty="0" smtClean="0"/>
              <a:t> </a:t>
            </a:r>
            <a:r>
              <a:rPr lang="en-GB" dirty="0" smtClean="0">
                <a:sym typeface="Symbol"/>
              </a:rPr>
              <a:t></a:t>
            </a:r>
            <a:r>
              <a:rPr lang="en-GB" dirty="0" smtClean="0"/>
              <a:t> plane</a:t>
            </a:r>
            <a:r>
              <a:rPr lang="en-GB" baseline="-25000" dirty="0" smtClean="0"/>
              <a:t>2</a:t>
            </a:r>
            <a:endParaRPr lang="en-GB"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1447800" y="1981200"/>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(SQL)</a:t>
            </a:r>
            <a:endParaRPr lang="en-SG" dirty="0"/>
          </a:p>
        </p:txBody>
      </p:sp>
      <p:sp>
        <p:nvSpPr>
          <p:cNvPr id="3" name="Content Placeholder 2"/>
          <p:cNvSpPr>
            <a:spLocks noGrp="1"/>
          </p:cNvSpPr>
          <p:nvPr>
            <p:ph idx="1"/>
          </p:nvPr>
        </p:nvSpPr>
        <p:spPr/>
        <p:txBody>
          <a:bodyPr/>
          <a:lstStyle/>
          <a:p>
            <a:pPr>
              <a:buNone/>
            </a:pPr>
            <a:r>
              <a:rPr lang="en-SG" dirty="0" smtClean="0"/>
              <a:t>SELECT *</a:t>
            </a:r>
          </a:p>
          <a:p>
            <a:pPr>
              <a:buNone/>
            </a:pPr>
            <a:r>
              <a:rPr lang="en-SG" dirty="0" smtClean="0"/>
              <a:t>FROM plane1</a:t>
            </a:r>
          </a:p>
          <a:p>
            <a:pPr>
              <a:buNone/>
            </a:pPr>
            <a:r>
              <a:rPr lang="en-SG" dirty="0" smtClean="0"/>
              <a:t>MINUS (EXCEPT)</a:t>
            </a:r>
          </a:p>
          <a:p>
            <a:pPr>
              <a:buNone/>
            </a:pPr>
            <a:r>
              <a:rPr lang="en-SG" dirty="0" smtClean="0"/>
              <a:t>SELECT *</a:t>
            </a:r>
          </a:p>
          <a:p>
            <a:pPr>
              <a:buNone/>
            </a:pPr>
            <a:r>
              <a:rPr lang="en-SG" dirty="0" smtClean="0"/>
              <a:t>FROM plane2</a:t>
            </a:r>
          </a:p>
          <a:p>
            <a:pPr>
              <a:buNone/>
            </a:pPr>
            <a:endParaRPr lang="en-US" dirty="0" smtClean="0"/>
          </a:p>
          <a:p>
            <a:pPr>
              <a:buNone/>
            </a:pPr>
            <a:r>
              <a:rPr lang="en-US" dirty="0" smtClean="0"/>
              <a:t>What about duplicates?</a:t>
            </a: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(Non-Symmetric) Difference</a:t>
            </a:r>
            <a:endParaRPr lang="en-SG" smtClean="0"/>
          </a:p>
        </p:txBody>
      </p:sp>
      <p:sp>
        <p:nvSpPr>
          <p:cNvPr id="44035" name="Content Placeholder 2"/>
          <p:cNvSpPr>
            <a:spLocks noGrp="1"/>
          </p:cNvSpPr>
          <p:nvPr>
            <p:ph idx="1"/>
          </p:nvPr>
        </p:nvSpPr>
        <p:spPr/>
        <p:txBody>
          <a:bodyPr/>
          <a:lstStyle/>
          <a:p>
            <a:pPr>
              <a:buNone/>
            </a:pPr>
            <a:r>
              <a:rPr lang="en-US" sz="2000" dirty="0">
                <a:solidFill>
                  <a:srgbClr val="FFFFFF"/>
                </a:solidFill>
                <a:sym typeface="Symbol" pitchFamily="18" charset="2"/>
              </a:rPr>
              <a:t>Find </a:t>
            </a:r>
            <a:r>
              <a:rPr lang="en-US" sz="2000" dirty="0" smtClean="0">
                <a:solidFill>
                  <a:srgbClr val="FFFFFF"/>
                </a:solidFill>
                <a:sym typeface="Symbol" pitchFamily="18" charset="2"/>
              </a:rPr>
              <a:t>the </a:t>
            </a:r>
            <a:r>
              <a:rPr lang="en-US" sz="2000" dirty="0">
                <a:solidFill>
                  <a:srgbClr val="FFFFFF"/>
                </a:solidFill>
                <a:sym typeface="Symbol" pitchFamily="18" charset="2"/>
              </a:rPr>
              <a:t>mails of students in the computer science department </a:t>
            </a:r>
            <a:r>
              <a:rPr lang="en-US" sz="2000" dirty="0" smtClean="0">
                <a:solidFill>
                  <a:srgbClr val="FFFFFF"/>
                </a:solidFill>
                <a:sym typeface="Symbol" pitchFamily="18" charset="2"/>
              </a:rPr>
              <a:t>except those </a:t>
            </a:r>
            <a:r>
              <a:rPr lang="en-US" sz="2000" dirty="0">
                <a:solidFill>
                  <a:srgbClr val="FFFFFF"/>
                </a:solidFill>
                <a:sym typeface="Symbol" pitchFamily="18" charset="2"/>
              </a:rPr>
              <a:t>owning a book with ISBN14 ‘</a:t>
            </a:r>
            <a:r>
              <a:rPr lang="en-SG" sz="2000" dirty="0">
                <a:solidFill>
                  <a:srgbClr val="FFFFFF"/>
                </a:solidFill>
                <a:sym typeface="Symbol" pitchFamily="18" charset="2"/>
              </a:rPr>
              <a:t>978-0684801520</a:t>
            </a:r>
            <a:r>
              <a:rPr lang="en-US" sz="2000" dirty="0" smtClean="0">
                <a:solidFill>
                  <a:srgbClr val="FFFFFF"/>
                </a:solidFill>
                <a:sym typeface="Symbol" pitchFamily="18" charset="2"/>
              </a:rPr>
              <a:t>’.</a:t>
            </a:r>
            <a:endParaRPr lang="en-US" sz="2000" dirty="0">
              <a:solidFill>
                <a:srgbClr val="FFFFFF"/>
              </a:solidFill>
              <a:sym typeface="Symbol" pitchFamily="18" charset="2"/>
            </a:endParaRPr>
          </a:p>
          <a:p>
            <a:pPr>
              <a:buFontTx/>
              <a:buNone/>
            </a:pPr>
            <a:endParaRPr lang="en-US" sz="2000" dirty="0" smtClean="0">
              <a:solidFill>
                <a:srgbClr val="FFFFFF"/>
              </a:solidFill>
              <a:latin typeface="Courier New" pitchFamily="49" charset="0"/>
              <a:cs typeface="Courier New" pitchFamily="49" charset="0"/>
              <a:sym typeface="Symbol" pitchFamily="18" charset="2"/>
            </a:endParaRPr>
          </a:p>
          <a:p>
            <a:pPr>
              <a:buFontTx/>
              <a:buNone/>
            </a:pPr>
            <a:r>
              <a:rPr lang="en-US" sz="2000" dirty="0" smtClean="0">
                <a:solidFill>
                  <a:srgbClr val="FFFFFF"/>
                </a:solidFill>
                <a:latin typeface="Courier New" pitchFamily="49" charset="0"/>
                <a:cs typeface="Courier New" pitchFamily="49" charset="0"/>
                <a:sym typeface="Symbol" pitchFamily="18" charset="2"/>
              </a:rPr>
              <a:t>SELECT T1.email</a:t>
            </a:r>
            <a:endParaRPr lang="en-SG" sz="2000" dirty="0" smtClean="0">
              <a:solidFill>
                <a:srgbClr val="FFFFFF"/>
              </a:solidFill>
              <a:latin typeface="Courier New" pitchFamily="49" charset="0"/>
              <a:cs typeface="Courier New" pitchFamily="49" charset="0"/>
              <a:sym typeface="Symbol" pitchFamily="18" charset="2"/>
            </a:endParaRPr>
          </a:p>
          <a:p>
            <a:pPr>
              <a:buFontTx/>
              <a:buNone/>
            </a:pPr>
            <a:r>
              <a:rPr lang="en-US" sz="2000" dirty="0" smtClean="0">
                <a:solidFill>
                  <a:srgbClr val="FFFFFF"/>
                </a:solidFill>
                <a:latin typeface="Courier New" pitchFamily="49" charset="0"/>
                <a:cs typeface="Courier New" pitchFamily="49" charset="0"/>
                <a:sym typeface="Symbol" pitchFamily="18" charset="2"/>
              </a:rPr>
              <a:t>FROM student T1</a:t>
            </a:r>
          </a:p>
          <a:p>
            <a:pPr>
              <a:buFontTx/>
              <a:buNone/>
            </a:pPr>
            <a:r>
              <a:rPr lang="en-US" sz="2000" dirty="0" smtClean="0">
                <a:solidFill>
                  <a:srgbClr val="FFFFFF"/>
                </a:solidFill>
                <a:latin typeface="Courier New" pitchFamily="49" charset="0"/>
                <a:cs typeface="Courier New" pitchFamily="49" charset="0"/>
                <a:sym typeface="Symbol" pitchFamily="18" charset="2"/>
              </a:rPr>
              <a:t>WHERE T1.department=</a:t>
            </a:r>
            <a:r>
              <a:rPr lang="en-SG" sz="2000" dirty="0">
                <a:solidFill>
                  <a:srgbClr val="FFFFFF"/>
                </a:solidFill>
                <a:latin typeface="Courier New" pitchFamily="49" charset="0"/>
                <a:cs typeface="Courier New" pitchFamily="49" charset="0"/>
                <a:sym typeface="Symbol" pitchFamily="18" charset="2"/>
              </a:rPr>
              <a:t>'</a:t>
            </a:r>
            <a:r>
              <a:rPr lang="en-US" sz="2000" dirty="0" smtClean="0">
                <a:solidFill>
                  <a:srgbClr val="FFFFFF"/>
                </a:solidFill>
                <a:latin typeface="Courier New" pitchFamily="49" charset="0"/>
                <a:cs typeface="Courier New" pitchFamily="49" charset="0"/>
                <a:sym typeface="Symbol" pitchFamily="18" charset="2"/>
              </a:rPr>
              <a:t>CS</a:t>
            </a:r>
            <a:r>
              <a:rPr lang="en-SG" sz="2000" dirty="0">
                <a:solidFill>
                  <a:srgbClr val="FFFFFF"/>
                </a:solidFill>
                <a:latin typeface="Courier New" pitchFamily="49" charset="0"/>
                <a:cs typeface="Courier New" pitchFamily="49" charset="0"/>
                <a:sym typeface="Symbol" pitchFamily="18" charset="2"/>
              </a:rPr>
              <a:t>'</a:t>
            </a:r>
            <a:endParaRPr lang="en-US" sz="2000" dirty="0" smtClean="0">
              <a:solidFill>
                <a:srgbClr val="FFFFFF"/>
              </a:solidFill>
              <a:latin typeface="Courier New" pitchFamily="49" charset="0"/>
              <a:cs typeface="Courier New" pitchFamily="49" charset="0"/>
              <a:sym typeface="Symbol" pitchFamily="18" charset="2"/>
            </a:endParaRPr>
          </a:p>
          <a:p>
            <a:pPr>
              <a:buFontTx/>
              <a:buNone/>
            </a:pPr>
            <a:r>
              <a:rPr lang="en-US" sz="2000" dirty="0" smtClean="0">
                <a:solidFill>
                  <a:srgbClr val="FFFFFF"/>
                </a:solidFill>
                <a:latin typeface="Courier New" pitchFamily="49" charset="0"/>
                <a:cs typeface="Courier New" pitchFamily="49" charset="0"/>
                <a:sym typeface="Symbol" pitchFamily="18" charset="2"/>
              </a:rPr>
              <a:t>EXCEPT</a:t>
            </a:r>
          </a:p>
          <a:p>
            <a:pPr>
              <a:buFontTx/>
              <a:buNone/>
            </a:pPr>
            <a:r>
              <a:rPr lang="en-SG" sz="2000" dirty="0" smtClean="0">
                <a:solidFill>
                  <a:srgbClr val="FFFFFF"/>
                </a:solidFill>
                <a:latin typeface="Courier New" pitchFamily="49" charset="0"/>
                <a:cs typeface="Courier New" pitchFamily="49" charset="0"/>
                <a:sym typeface="Symbol" pitchFamily="18" charset="2"/>
              </a:rPr>
              <a:t>SELECT T2.owner AS email</a:t>
            </a:r>
          </a:p>
          <a:p>
            <a:pPr>
              <a:buFontTx/>
              <a:buNone/>
            </a:pPr>
            <a:r>
              <a:rPr lang="en-SG" sz="2000" dirty="0" smtClean="0">
                <a:solidFill>
                  <a:srgbClr val="FFFFFF"/>
                </a:solidFill>
                <a:latin typeface="Courier New" pitchFamily="49" charset="0"/>
                <a:cs typeface="Courier New" pitchFamily="49" charset="0"/>
                <a:sym typeface="Symbol" pitchFamily="18" charset="2"/>
              </a:rPr>
              <a:t>FROM copy T2 </a:t>
            </a:r>
          </a:p>
          <a:p>
            <a:pPr>
              <a:buFontTx/>
              <a:buNone/>
            </a:pPr>
            <a:r>
              <a:rPr lang="en-SG" sz="2000" dirty="0" smtClean="0">
                <a:solidFill>
                  <a:srgbClr val="FFFFFF"/>
                </a:solidFill>
                <a:latin typeface="Courier New" pitchFamily="49" charset="0"/>
                <a:cs typeface="Courier New" pitchFamily="49" charset="0"/>
                <a:sym typeface="Symbol" pitchFamily="18" charset="2"/>
              </a:rPr>
              <a:t>WHERE T2.book='978-0684801520';</a:t>
            </a:r>
          </a:p>
          <a:p>
            <a:pPr>
              <a:buFontTx/>
              <a:buNone/>
            </a:pPr>
            <a:endParaRPr lang="en-SG" sz="2000" dirty="0">
              <a:solidFill>
                <a:srgbClr val="FFFFFF"/>
              </a:solidFill>
              <a:latin typeface="Courier New" pitchFamily="49" charset="0"/>
              <a:cs typeface="Courier New" pitchFamily="49" charset="0"/>
              <a:sym typeface="Symbol" pitchFamily="18" charset="2"/>
            </a:endParaRPr>
          </a:p>
          <a:p>
            <a:pPr>
              <a:buFontTx/>
              <a:buNone/>
            </a:pPr>
            <a:endParaRPr lang="en-SG" sz="2000" dirty="0" smtClean="0">
              <a:solidFill>
                <a:srgbClr val="FFFFFF"/>
              </a:solidFill>
              <a:latin typeface="Courier New" pitchFamily="49" charset="0"/>
              <a:cs typeface="Courier New" pitchFamily="49" charset="0"/>
              <a:sym typeface="Symbol" pitchFamily="18" charset="2"/>
            </a:endParaRPr>
          </a:p>
          <a:p>
            <a:pPr>
              <a:buFontTx/>
              <a:buNone/>
            </a:pPr>
            <a:endParaRPr lang="en-SG" sz="2000" dirty="0">
              <a:solidFill>
                <a:srgbClr val="FFFFFF"/>
              </a:solidFill>
              <a:latin typeface="Courier New" pitchFamily="49" charset="0"/>
              <a:cs typeface="Courier New" pitchFamily="49" charset="0"/>
              <a:sym typeface="Symbol" pitchFamily="18" charset="2"/>
            </a:endParaRPr>
          </a:p>
          <a:p>
            <a:pPr>
              <a:buFontTx/>
              <a:buNone/>
            </a:pPr>
            <a:endParaRPr lang="en-US" sz="2000" dirty="0">
              <a:solidFill>
                <a:srgbClr val="FFFFFF"/>
              </a:solidFill>
              <a:sym typeface="Symbol" pitchFamily="18" charset="2"/>
            </a:endParaRPr>
          </a:p>
          <a:p>
            <a:pPr>
              <a:buFontTx/>
              <a:buNone/>
            </a:pPr>
            <a:r>
              <a:rPr lang="en-US" sz="2000" dirty="0" smtClean="0">
                <a:solidFill>
                  <a:srgbClr val="FFFFFF"/>
                </a:solidFill>
                <a:sym typeface="Symbol" pitchFamily="18" charset="2"/>
              </a:rPr>
              <a:t>Oracle uses ``MINUS’’</a:t>
            </a:r>
            <a:endParaRPr lang="en-SG" sz="2000" dirty="0" smtClean="0">
              <a:solidFill>
                <a:srgbClr val="FFFFFF"/>
              </a:solidFill>
              <a:sym typeface="Symbol" pitchFamily="18" charset="2"/>
            </a:endParaRPr>
          </a:p>
          <a:p>
            <a:pPr>
              <a:buFontTx/>
              <a:buNone/>
            </a:pPr>
            <a:endParaRPr lang="en-SG" dirty="0" smtClean="0"/>
          </a:p>
        </p:txBody>
      </p:sp>
      <p:sp>
        <p:nvSpPr>
          <p:cNvPr id="44036" name="Footer Placeholder 3"/>
          <p:cNvSpPr>
            <a:spLocks noGrp="1"/>
          </p:cNvSpPr>
          <p:nvPr>
            <p:ph type="ftr" sz="quarter" idx="11"/>
          </p:nvPr>
        </p:nvSpPr>
        <p:spPr>
          <a:noFill/>
        </p:spPr>
        <p:txBody>
          <a:bodyPr/>
          <a:lstStyle/>
          <a:p>
            <a:r>
              <a:rPr lang="en-US" smtClean="0"/>
              <a:t>Introduction to Database Systems</a:t>
            </a:r>
          </a:p>
        </p:txBody>
      </p:sp>
    </p:spTree>
    <p:extLst>
      <p:ext uri="{BB962C8B-B14F-4D97-AF65-F5344CB8AC3E}">
        <p14:creationId xmlns:p14="http://schemas.microsoft.com/office/powerpoint/2010/main" val="21961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a:t>
            </a:r>
            <a:endParaRPr lang="en-SG" dirty="0"/>
          </a:p>
        </p:txBody>
      </p:sp>
      <p:sp>
        <p:nvSpPr>
          <p:cNvPr id="3" name="Content Placeholder 2"/>
          <p:cNvSpPr>
            <a:spLocks noGrp="1"/>
          </p:cNvSpPr>
          <p:nvPr>
            <p:ph idx="1"/>
          </p:nvPr>
        </p:nvSpPr>
        <p:spPr/>
        <p:txBody>
          <a:bodyPr/>
          <a:lstStyle/>
          <a:p>
            <a:pPr>
              <a:buNone/>
            </a:pPr>
            <a:r>
              <a:rPr lang="en-US" dirty="0" smtClean="0"/>
              <a:t>Combines the tuples of two relations in all possible ways</a:t>
            </a:r>
          </a:p>
          <a:p>
            <a:pPr>
              <a:buNone/>
            </a:pPr>
            <a:endParaRPr lang="en-US" dirty="0" smtClean="0"/>
          </a:p>
          <a:p>
            <a:pPr>
              <a:buFont typeface="Wingdings" pitchFamily="2" charset="2"/>
              <a:buNone/>
            </a:pPr>
            <a:r>
              <a:rPr lang="en-US" dirty="0" smtClean="0"/>
              <a:t>R1 </a:t>
            </a:r>
            <a:r>
              <a:rPr lang="en-US" dirty="0" smtClean="0">
                <a:sym typeface="Symbol"/>
              </a:rPr>
              <a:t> R2 = </a:t>
            </a:r>
            <a:r>
              <a:rPr lang="en-GB" dirty="0" smtClean="0">
                <a:sym typeface="Symbol" pitchFamily="18" charset="2"/>
              </a:rPr>
              <a:t>{t | </a:t>
            </a:r>
            <a:r>
              <a:rPr lang="en-GB" dirty="0" smtClean="0">
                <a:sym typeface="Symbol"/>
              </a:rPr>
              <a:t> t</a:t>
            </a:r>
            <a:r>
              <a:rPr lang="en-GB" baseline="-25000" dirty="0" smtClean="0">
                <a:sym typeface="Symbol"/>
              </a:rPr>
              <a:t>1</a:t>
            </a:r>
            <a:r>
              <a:rPr lang="en-GB" dirty="0" smtClean="0">
                <a:sym typeface="Symbol"/>
              </a:rPr>
              <a:t>  t</a:t>
            </a:r>
            <a:r>
              <a:rPr lang="en-GB" baseline="-25000" dirty="0" smtClean="0">
                <a:sym typeface="Symbol"/>
              </a:rPr>
              <a:t>2</a:t>
            </a:r>
            <a:r>
              <a:rPr lang="en-GB" dirty="0" smtClean="0">
                <a:sym typeface="Symbol"/>
              </a:rPr>
              <a:t> </a:t>
            </a:r>
          </a:p>
          <a:p>
            <a:pPr>
              <a:buFont typeface="Wingdings" pitchFamily="2" charset="2"/>
              <a:buNone/>
            </a:pPr>
            <a:r>
              <a:rPr lang="en-GB" dirty="0" smtClean="0">
                <a:sym typeface="Symbol"/>
              </a:rPr>
              <a:t>               (t</a:t>
            </a:r>
            <a:r>
              <a:rPr lang="en-GB" baseline="-25000" dirty="0" smtClean="0">
                <a:sym typeface="Symbol"/>
              </a:rPr>
              <a:t>1 </a:t>
            </a:r>
            <a:r>
              <a:rPr lang="en-GB" dirty="0" smtClean="0">
                <a:sym typeface="Symbol"/>
              </a:rPr>
              <a:t> R</a:t>
            </a:r>
            <a:r>
              <a:rPr lang="en-GB" baseline="-25000" dirty="0" smtClean="0">
                <a:sym typeface="Symbol"/>
              </a:rPr>
              <a:t>1</a:t>
            </a:r>
            <a:r>
              <a:rPr lang="en-GB" dirty="0" smtClean="0">
                <a:sym typeface="Symbol"/>
              </a:rPr>
              <a:t>  t</a:t>
            </a:r>
            <a:r>
              <a:rPr lang="en-GB" baseline="-25000" dirty="0" smtClean="0">
                <a:sym typeface="Symbol"/>
              </a:rPr>
              <a:t>2</a:t>
            </a:r>
            <a:r>
              <a:rPr lang="en-GB" dirty="0" smtClean="0">
                <a:sym typeface="Symbol"/>
              </a:rPr>
              <a:t>  R</a:t>
            </a:r>
            <a:r>
              <a:rPr lang="en-GB" baseline="-25000" dirty="0" smtClean="0">
                <a:sym typeface="Symbol"/>
              </a:rPr>
              <a:t>2</a:t>
            </a:r>
            <a:r>
              <a:rPr lang="en-GB" dirty="0" smtClean="0">
                <a:sym typeface="Symbol"/>
              </a:rPr>
              <a:t> </a:t>
            </a:r>
          </a:p>
          <a:p>
            <a:pPr>
              <a:buFont typeface="Wingdings" pitchFamily="2" charset="2"/>
              <a:buNone/>
            </a:pPr>
            <a:r>
              <a:rPr lang="en-GB" dirty="0" smtClean="0">
                <a:sym typeface="Symbol"/>
              </a:rPr>
              <a:t>                </a:t>
            </a:r>
            <a:r>
              <a:rPr lang="en-GB" baseline="-25000" dirty="0" smtClean="0">
                <a:sym typeface="Symbol"/>
              </a:rPr>
              <a:t>A  R1</a:t>
            </a:r>
            <a:r>
              <a:rPr lang="en-GB" dirty="0" smtClean="0">
                <a:sym typeface="Symbol"/>
              </a:rPr>
              <a:t>  </a:t>
            </a:r>
            <a:r>
              <a:rPr lang="en-GB" dirty="0" err="1" smtClean="0">
                <a:sym typeface="Symbol"/>
              </a:rPr>
              <a:t>t.A</a:t>
            </a:r>
            <a:r>
              <a:rPr lang="en-GB" dirty="0" smtClean="0">
                <a:sym typeface="Symbol"/>
              </a:rPr>
              <a:t> = t</a:t>
            </a:r>
            <a:r>
              <a:rPr lang="en-GB" baseline="-25000" dirty="0" smtClean="0">
                <a:sym typeface="Symbol"/>
              </a:rPr>
              <a:t>1</a:t>
            </a:r>
            <a:r>
              <a:rPr lang="en-GB" dirty="0" smtClean="0">
                <a:sym typeface="Symbol"/>
              </a:rPr>
              <a:t>.A </a:t>
            </a:r>
          </a:p>
          <a:p>
            <a:pPr>
              <a:buFont typeface="Wingdings" pitchFamily="2" charset="2"/>
              <a:buNone/>
            </a:pPr>
            <a:r>
              <a:rPr lang="en-GB" dirty="0" smtClean="0">
                <a:sym typeface="Symbol"/>
              </a:rPr>
              <a:t>                </a:t>
            </a:r>
            <a:r>
              <a:rPr lang="en-GB" baseline="-25000" dirty="0" smtClean="0">
                <a:sym typeface="Symbol"/>
              </a:rPr>
              <a:t>A  R2</a:t>
            </a:r>
            <a:r>
              <a:rPr lang="en-GB" dirty="0" smtClean="0">
                <a:sym typeface="Symbol"/>
              </a:rPr>
              <a:t>  </a:t>
            </a:r>
            <a:r>
              <a:rPr lang="en-GB" dirty="0" err="1" smtClean="0">
                <a:sym typeface="Symbol"/>
              </a:rPr>
              <a:t>t.A</a:t>
            </a:r>
            <a:r>
              <a:rPr lang="en-GB" dirty="0" smtClean="0">
                <a:sym typeface="Symbol"/>
              </a:rPr>
              <a:t> = t</a:t>
            </a:r>
            <a:r>
              <a:rPr lang="en-GB" baseline="-25000" dirty="0" smtClean="0">
                <a:sym typeface="Symbol"/>
              </a:rPr>
              <a:t>2</a:t>
            </a:r>
            <a:r>
              <a:rPr lang="en-GB" dirty="0" smtClean="0">
                <a:sym typeface="Symbol"/>
              </a:rPr>
              <a:t>.A)}</a:t>
            </a:r>
            <a:endParaRPr lang="en-GB" dirty="0" smtClean="0">
              <a:sym typeface="Symbol" pitchFamily="18" charset="2"/>
            </a:endParaRPr>
          </a:p>
          <a:p>
            <a:pPr>
              <a:buNone/>
            </a:pP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(Example)</a:t>
            </a:r>
            <a:endParaRPr lang="en-SG" dirty="0"/>
          </a:p>
        </p:txBody>
      </p:sp>
      <p:sp>
        <p:nvSpPr>
          <p:cNvPr id="3" name="Content Placeholder 2"/>
          <p:cNvSpPr>
            <a:spLocks noGrp="1"/>
          </p:cNvSpPr>
          <p:nvPr>
            <p:ph idx="1"/>
          </p:nvPr>
        </p:nvSpPr>
        <p:spPr/>
        <p:txBody>
          <a:bodyPr/>
          <a:lstStyle/>
          <a:p>
            <a:pPr>
              <a:buNone/>
            </a:pPr>
            <a:r>
              <a:rPr lang="en-US" dirty="0" err="1" smtClean="0"/>
              <a:t>canFly</a:t>
            </a:r>
            <a:r>
              <a:rPr lang="en-US" dirty="0" smtClean="0"/>
              <a:t> </a:t>
            </a:r>
            <a:r>
              <a:rPr lang="en-US" dirty="0" smtClean="0">
                <a:sym typeface="Symbol"/>
              </a:rPr>
              <a:t> plane</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4876800" y="2209800"/>
          <a:ext cx="3048000" cy="3708400"/>
        </p:xfrm>
        <a:graphic>
          <a:graphicData uri="http://schemas.openxmlformats.org/drawingml/2006/table">
            <a:tbl>
              <a:tblPr firstRow="1" bandRow="1">
                <a:tableStyleId>{21E4AEA4-8DFA-4A89-87EB-49C32662AFE0}</a:tableStyleId>
              </a:tblPr>
              <a:tblGrid>
                <a:gridCol w="1524000"/>
                <a:gridCol w="1524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graphicFrame>
        <p:nvGraphicFramePr>
          <p:cNvPr id="6" name="Table 5"/>
          <p:cNvGraphicFramePr>
            <a:graphicFrameLocks noGrp="1"/>
          </p:cNvGraphicFramePr>
          <p:nvPr/>
        </p:nvGraphicFramePr>
        <p:xfrm>
          <a:off x="838200" y="2209800"/>
          <a:ext cx="2971800" cy="407924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(Result)</a:t>
            </a:r>
            <a:endParaRPr lang="en-SG" dirty="0"/>
          </a:p>
        </p:txBody>
      </p:sp>
      <p:sp>
        <p:nvSpPr>
          <p:cNvPr id="3" name="Content Placeholder 2"/>
          <p:cNvSpPr>
            <a:spLocks noGrp="1"/>
          </p:cNvSpPr>
          <p:nvPr>
            <p:ph idx="1"/>
          </p:nvPr>
        </p:nvSpPr>
        <p:spPr/>
        <p:txBody>
          <a:bodyPr/>
          <a:lstStyle/>
          <a:p>
            <a:pPr>
              <a:buNone/>
            </a:pPr>
            <a:r>
              <a:rPr lang="en-US" dirty="0" err="1" smtClean="0"/>
              <a:t>canFly</a:t>
            </a:r>
            <a:r>
              <a:rPr lang="en-US" dirty="0" smtClean="0"/>
              <a:t> </a:t>
            </a:r>
            <a:r>
              <a:rPr lang="en-US" dirty="0" smtClean="0">
                <a:sym typeface="Symbol"/>
              </a:rPr>
              <a:t> plane</a:t>
            </a:r>
          </a:p>
          <a:p>
            <a:pPr>
              <a:buNone/>
            </a:pPr>
            <a:endParaRPr lang="en-US" dirty="0" smtClean="0">
              <a:sym typeface="Symbol"/>
            </a:endParaRPr>
          </a:p>
          <a:p>
            <a:pPr>
              <a:buNone/>
            </a:pPr>
            <a:r>
              <a:rPr lang="en-US" dirty="0" smtClean="0">
                <a:sym typeface="Symbol"/>
              </a:rPr>
              <a:t>90 tuples</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7" name="Group 140"/>
          <p:cNvGraphicFramePr>
            <a:graphicFrameLocks/>
          </p:cNvGraphicFramePr>
          <p:nvPr/>
        </p:nvGraphicFramePr>
        <p:xfrm>
          <a:off x="5486400" y="1066800"/>
          <a:ext cx="3048000" cy="5248280"/>
        </p:xfrm>
        <a:graphic>
          <a:graphicData uri="http://schemas.openxmlformats.org/drawingml/2006/table">
            <a:tbl>
              <a:tblPr firstRow="1" bandRow="1">
                <a:tableStyleId>{21E4AEA4-8DFA-4A89-87EB-49C32662AFE0}</a:tableStyleId>
              </a:tblPr>
              <a:tblGrid>
                <a:gridCol w="762000"/>
                <a:gridCol w="762000"/>
                <a:gridCol w="762000"/>
                <a:gridCol w="762000"/>
              </a:tblGrid>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dirty="0" err="1" smtClean="0">
                          <a:ln>
                            <a:noFill/>
                          </a:ln>
                          <a:effectLst/>
                        </a:rPr>
                        <a:t>eNumber</a:t>
                      </a:r>
                      <a:endParaRPr kumimoji="0" lang="en-US" sz="9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dirty="0" err="1" smtClean="0">
                          <a:ln>
                            <a:noFill/>
                          </a:ln>
                          <a:effectLst/>
                        </a:rPr>
                        <a:t>mNumber</a:t>
                      </a:r>
                      <a:endParaRPr kumimoji="0" lang="en-US" sz="9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dirty="0" smtClean="0">
                          <a:ln>
                            <a:noFill/>
                          </a:ln>
                          <a:effectLst/>
                        </a:rPr>
                        <a:t>maker</a:t>
                      </a:r>
                      <a:endParaRPr kumimoji="0" lang="en-US" sz="9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dirty="0" err="1" smtClean="0">
                          <a:ln>
                            <a:noFill/>
                          </a:ln>
                          <a:effectLst/>
                        </a:rPr>
                        <a:t>mNumber</a:t>
                      </a:r>
                      <a:endParaRPr kumimoji="0" lang="en-US" sz="900" b="0" i="0" u="none" strike="noStrike" cap="none" normalizeH="0" baseline="0" dirty="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dirty="0" smtClean="0">
                          <a:ln>
                            <a:noFill/>
                          </a:ln>
                          <a:effectLst/>
                        </a:rPr>
                        <a:t>Airbus</a:t>
                      </a:r>
                      <a:endParaRPr kumimoji="0" lang="en-US" sz="9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A310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A320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dirty="0" smtClean="0">
                          <a:ln>
                            <a:noFill/>
                          </a:ln>
                          <a:effectLst/>
                        </a:rPr>
                        <a:t>1001</a:t>
                      </a:r>
                      <a:endParaRPr kumimoji="0" lang="en-US" sz="9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A330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A340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Boeing</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Boeing</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Boeing</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B757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MD</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DC10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MD</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DC9</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12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A310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A320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A330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dirty="0" smtClean="0">
                          <a:ln>
                            <a:noFill/>
                          </a:ln>
                          <a:effectLst/>
                        </a:rPr>
                        <a:t>Airbus</a:t>
                      </a:r>
                      <a:endParaRPr kumimoji="0" lang="en-US" sz="9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A340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Boeing</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Boeing</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Boeing</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B757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MD</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DC10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B747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MD</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DC9</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A310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1001</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B727</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Airbus</a:t>
                      </a:r>
                      <a:endParaRPr kumimoji="0" lang="en-US" sz="9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900" u="none" strike="noStrike" cap="none" normalizeH="0" baseline="0" smtClean="0">
                          <a:ln>
                            <a:noFill/>
                          </a:ln>
                          <a:effectLst/>
                        </a:rPr>
                        <a:t>A320</a:t>
                      </a:r>
                      <a:endParaRPr kumimoji="0" lang="en-US" sz="900" b="0" i="0" u="none" strike="noStrike" cap="none" normalizeH="0" baseline="0" smtClean="0">
                        <a:ln>
                          <a:noFill/>
                        </a:ln>
                        <a:solidFill>
                          <a:schemeClr val="tx1"/>
                        </a:solidFill>
                        <a:effectLst/>
                        <a:latin typeface="Verdana" pitchFamily="34" charset="0"/>
                      </a:endParaRPr>
                    </a:p>
                  </a:txBody>
                  <a:tcPr horzOverflow="overflow"/>
                </a:tc>
              </a:tr>
              <a:tr h="242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u="none" strike="noStrike" cap="none" normalizeH="0" baseline="0" smtClean="0">
                          <a:ln>
                            <a:noFill/>
                          </a:ln>
                          <a:effectLst/>
                        </a:rPr>
                        <a:t>…</a:t>
                      </a:r>
                      <a:endParaRPr kumimoji="0" lang="en-US" sz="14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u="none" strike="noStrike" cap="none" normalizeH="0" baseline="0" smtClean="0">
                          <a:ln>
                            <a:noFill/>
                          </a:ln>
                          <a:effectLst/>
                        </a:rPr>
                        <a:t>…</a:t>
                      </a:r>
                      <a:endParaRPr kumimoji="0" lang="en-US" sz="14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u="none" strike="noStrike" cap="none" normalizeH="0" baseline="0" smtClean="0">
                          <a:ln>
                            <a:noFill/>
                          </a:ln>
                          <a:effectLst/>
                        </a:rPr>
                        <a:t>…</a:t>
                      </a:r>
                      <a:endParaRPr kumimoji="0" lang="en-US" sz="14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u="none" strike="noStrike" cap="none" normalizeH="0" baseline="0" dirty="0" smtClean="0">
                          <a:ln>
                            <a:noFill/>
                          </a:ln>
                          <a:effectLst/>
                        </a:rPr>
                        <a:t>…</a:t>
                      </a:r>
                      <a:endParaRPr kumimoji="0" lang="en-US" sz="1400" b="1" i="0" u="none" strike="noStrike" cap="none" normalizeH="0" baseline="0" dirty="0" smtClean="0">
                        <a:ln>
                          <a:noFill/>
                        </a:ln>
                        <a:solidFill>
                          <a:schemeClr val="tx1"/>
                        </a:solidFill>
                        <a:effectLst/>
                        <a:latin typeface="Verdana" pitchFamily="34"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(SQL)</a:t>
            </a:r>
            <a:endParaRPr lang="en-SG" dirty="0"/>
          </a:p>
        </p:txBody>
      </p:sp>
      <p:sp>
        <p:nvSpPr>
          <p:cNvPr id="3" name="Content Placeholder 2"/>
          <p:cNvSpPr>
            <a:spLocks noGrp="1"/>
          </p:cNvSpPr>
          <p:nvPr>
            <p:ph idx="1"/>
          </p:nvPr>
        </p:nvSpPr>
        <p:spPr/>
        <p:txBody>
          <a:bodyPr/>
          <a:lstStyle/>
          <a:p>
            <a:pPr>
              <a:buNone/>
            </a:pPr>
            <a:r>
              <a:rPr lang="en-SG" dirty="0" smtClean="0"/>
              <a:t>SELECT *</a:t>
            </a:r>
          </a:p>
          <a:p>
            <a:pPr>
              <a:buNone/>
            </a:pPr>
            <a:r>
              <a:rPr lang="en-SG" dirty="0" smtClean="0"/>
              <a:t>FROM </a:t>
            </a:r>
            <a:r>
              <a:rPr lang="en-SG" dirty="0" err="1" smtClean="0"/>
              <a:t>canFly</a:t>
            </a:r>
            <a:r>
              <a:rPr lang="en-SG" dirty="0" smtClean="0"/>
              <a:t>, plane</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Cartesian Product</a:t>
            </a:r>
            <a:endParaRPr lang="en-SG" dirty="0" smtClean="0"/>
          </a:p>
        </p:txBody>
      </p:sp>
      <p:sp>
        <p:nvSpPr>
          <p:cNvPr id="46083" name="Content Placeholder 2"/>
          <p:cNvSpPr>
            <a:spLocks noGrp="1"/>
          </p:cNvSpPr>
          <p:nvPr>
            <p:ph idx="1"/>
          </p:nvPr>
        </p:nvSpPr>
        <p:spPr/>
        <p:txBody>
          <a:bodyPr/>
          <a:lstStyle/>
          <a:p>
            <a:pPr>
              <a:buFontTx/>
              <a:buNone/>
            </a:pPr>
            <a:r>
              <a:rPr lang="en-US" b="1" dirty="0" smtClean="0">
                <a:solidFill>
                  <a:srgbClr val="FFFFFF"/>
                </a:solidFill>
                <a:latin typeface="Courier New" pitchFamily="49" charset="0"/>
                <a:cs typeface="Courier New" pitchFamily="49" charset="0"/>
                <a:sym typeface="Symbol" pitchFamily="18" charset="2"/>
              </a:rPr>
              <a:t>SELECT *</a:t>
            </a:r>
            <a:endParaRPr lang="en-SG" b="1" dirty="0" smtClean="0">
              <a:solidFill>
                <a:srgbClr val="FFFFFF"/>
              </a:solidFill>
              <a:latin typeface="Courier New" pitchFamily="49" charset="0"/>
              <a:cs typeface="Courier New" pitchFamily="49" charset="0"/>
              <a:sym typeface="Symbol" pitchFamily="18" charset="2"/>
            </a:endParaRPr>
          </a:p>
          <a:p>
            <a:pPr>
              <a:buFontTx/>
              <a:buNone/>
            </a:pPr>
            <a:r>
              <a:rPr lang="en-US" b="1" dirty="0" smtClean="0">
                <a:solidFill>
                  <a:srgbClr val="FFFFFF"/>
                </a:solidFill>
                <a:latin typeface="Courier New" pitchFamily="49" charset="0"/>
                <a:cs typeface="Courier New" pitchFamily="49" charset="0"/>
                <a:sym typeface="Symbol" pitchFamily="18" charset="2"/>
              </a:rPr>
              <a:t>FROM student T1 CROSS JOIN </a:t>
            </a:r>
            <a:r>
              <a:rPr lang="en-SG" b="1" dirty="0" smtClean="0">
                <a:solidFill>
                  <a:srgbClr val="FFFFFF"/>
                </a:solidFill>
                <a:latin typeface="Courier New" pitchFamily="49" charset="0"/>
                <a:cs typeface="Courier New" pitchFamily="49" charset="0"/>
                <a:sym typeface="Symbol" pitchFamily="18" charset="2"/>
              </a:rPr>
              <a:t>book T2;</a:t>
            </a:r>
          </a:p>
          <a:p>
            <a:pPr>
              <a:buFontTx/>
              <a:buNone/>
            </a:pPr>
            <a:endParaRPr lang="en-SG" b="1" dirty="0">
              <a:solidFill>
                <a:srgbClr val="FFFFFF"/>
              </a:solidFill>
              <a:latin typeface="Courier New" pitchFamily="49" charset="0"/>
              <a:cs typeface="Courier New" pitchFamily="49" charset="0"/>
              <a:sym typeface="Symbol" pitchFamily="18" charset="2"/>
            </a:endParaRPr>
          </a:p>
          <a:p>
            <a:pPr>
              <a:buFontTx/>
              <a:buNone/>
            </a:pPr>
            <a:r>
              <a:rPr lang="en-SG" b="1" dirty="0" smtClean="0">
                <a:solidFill>
                  <a:srgbClr val="FFFFFF"/>
                </a:solidFill>
                <a:latin typeface="Courier New" pitchFamily="49" charset="0"/>
                <a:cs typeface="Courier New" pitchFamily="49" charset="0"/>
                <a:sym typeface="Symbol" pitchFamily="18" charset="2"/>
              </a:rPr>
              <a:t>This is always equivalent to:</a:t>
            </a:r>
            <a:endParaRPr lang="en-SG" b="1" dirty="0">
              <a:solidFill>
                <a:srgbClr val="FFFFFF"/>
              </a:solidFill>
              <a:latin typeface="Courier New" pitchFamily="49" charset="0"/>
              <a:cs typeface="Courier New" pitchFamily="49" charset="0"/>
              <a:sym typeface="Symbol" pitchFamily="18" charset="2"/>
            </a:endParaRPr>
          </a:p>
          <a:p>
            <a:pPr>
              <a:buFontTx/>
              <a:buNone/>
            </a:pPr>
            <a:endParaRPr lang="en-SG" b="1" dirty="0">
              <a:solidFill>
                <a:srgbClr val="FFFFFF"/>
              </a:solidFill>
              <a:latin typeface="Courier New" pitchFamily="49" charset="0"/>
              <a:cs typeface="Courier New" pitchFamily="49" charset="0"/>
              <a:sym typeface="Symbol" pitchFamily="18" charset="2"/>
            </a:endParaRPr>
          </a:p>
          <a:p>
            <a:pPr>
              <a:buFontTx/>
              <a:buNone/>
            </a:pPr>
            <a:r>
              <a:rPr lang="en-US" b="1" dirty="0">
                <a:solidFill>
                  <a:srgbClr val="FFFFFF"/>
                </a:solidFill>
                <a:latin typeface="Courier New" pitchFamily="49" charset="0"/>
                <a:cs typeface="Courier New" pitchFamily="49" charset="0"/>
                <a:sym typeface="Symbol" pitchFamily="18" charset="2"/>
              </a:rPr>
              <a:t>SELECT *</a:t>
            </a:r>
            <a:endParaRPr lang="en-SG" b="1" dirty="0">
              <a:solidFill>
                <a:srgbClr val="FFFFFF"/>
              </a:solidFill>
              <a:latin typeface="Courier New" pitchFamily="49" charset="0"/>
              <a:cs typeface="Courier New" pitchFamily="49" charset="0"/>
              <a:sym typeface="Symbol" pitchFamily="18" charset="2"/>
            </a:endParaRPr>
          </a:p>
          <a:p>
            <a:pPr>
              <a:buFontTx/>
              <a:buNone/>
            </a:pPr>
            <a:r>
              <a:rPr lang="en-US" b="1" dirty="0">
                <a:solidFill>
                  <a:srgbClr val="FFFFFF"/>
                </a:solidFill>
                <a:latin typeface="Courier New" pitchFamily="49" charset="0"/>
                <a:cs typeface="Courier New" pitchFamily="49" charset="0"/>
                <a:sym typeface="Symbol" pitchFamily="18" charset="2"/>
              </a:rPr>
              <a:t>FROM student T1, </a:t>
            </a:r>
            <a:r>
              <a:rPr lang="en-SG" b="1" dirty="0">
                <a:solidFill>
                  <a:srgbClr val="FFFFFF"/>
                </a:solidFill>
                <a:latin typeface="Courier New" pitchFamily="49" charset="0"/>
                <a:cs typeface="Courier New" pitchFamily="49" charset="0"/>
                <a:sym typeface="Symbol" pitchFamily="18" charset="2"/>
              </a:rPr>
              <a:t>book T2;</a:t>
            </a:r>
          </a:p>
          <a:p>
            <a:pPr>
              <a:buFontTx/>
              <a:buNone/>
            </a:pPr>
            <a:endParaRPr lang="en-SG" b="1" dirty="0" smtClean="0">
              <a:solidFill>
                <a:srgbClr val="FFFFFF"/>
              </a:solidFill>
              <a:latin typeface="Courier New" pitchFamily="49" charset="0"/>
              <a:cs typeface="Courier New" pitchFamily="49" charset="0"/>
              <a:sym typeface="Symbol" pitchFamily="18" charset="2"/>
            </a:endParaRPr>
          </a:p>
          <a:p>
            <a:pPr>
              <a:buNone/>
            </a:pPr>
            <a:endParaRPr lang="en-SG" b="1" dirty="0">
              <a:solidFill>
                <a:srgbClr val="FFFFFF"/>
              </a:solidFill>
              <a:latin typeface="Courier New" pitchFamily="49" charset="0"/>
              <a:cs typeface="Courier New" pitchFamily="49" charset="0"/>
              <a:sym typeface="Symbol" pitchFamily="18" charset="2"/>
            </a:endParaRPr>
          </a:p>
          <a:p>
            <a:pPr>
              <a:buFontTx/>
              <a:buNone/>
            </a:pPr>
            <a:endParaRPr lang="en-US" b="1" dirty="0" smtClean="0">
              <a:solidFill>
                <a:srgbClr val="FFFFFF"/>
              </a:solidFill>
              <a:latin typeface="Courier New" pitchFamily="49" charset="0"/>
              <a:cs typeface="Courier New" pitchFamily="49" charset="0"/>
              <a:sym typeface="Symbol" pitchFamily="18" charset="2"/>
            </a:endParaRPr>
          </a:p>
          <a:p>
            <a:pPr>
              <a:buFontTx/>
              <a:buNone/>
            </a:pPr>
            <a:endParaRPr lang="en-SG" sz="4400" b="1" dirty="0" smtClean="0"/>
          </a:p>
        </p:txBody>
      </p:sp>
      <p:sp>
        <p:nvSpPr>
          <p:cNvPr id="46084" name="Footer Placeholder 3"/>
          <p:cNvSpPr>
            <a:spLocks noGrp="1"/>
          </p:cNvSpPr>
          <p:nvPr>
            <p:ph type="ftr" sz="quarter" idx="11"/>
          </p:nvPr>
        </p:nvSpPr>
        <p:spPr>
          <a:noFill/>
        </p:spPr>
        <p:txBody>
          <a:bodyPr/>
          <a:lstStyle/>
          <a:p>
            <a:r>
              <a:rPr lang="en-US" smtClean="0"/>
              <a:t>Introduction to Database Systems</a:t>
            </a:r>
          </a:p>
        </p:txBody>
      </p:sp>
    </p:spTree>
    <p:extLst>
      <p:ext uri="{BB962C8B-B14F-4D97-AF65-F5344CB8AC3E}">
        <p14:creationId xmlns:p14="http://schemas.microsoft.com/office/powerpoint/2010/main" val="10131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employee</a:t>
            </a:r>
            <a:endParaRPr lang="en-SG" dirty="0"/>
          </a:p>
        </p:txBody>
      </p:sp>
      <p:sp>
        <p:nvSpPr>
          <p:cNvPr id="3" name="Footer Placeholder 2"/>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4" name="Table 3"/>
          <p:cNvGraphicFramePr>
            <a:graphicFrameLocks noGrp="1"/>
          </p:cNvGraphicFramePr>
          <p:nvPr/>
        </p:nvGraphicFramePr>
        <p:xfrm>
          <a:off x="1524000" y="1397000"/>
          <a:ext cx="6096000" cy="296672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r>
                        <a:rPr lang="en-US" dirty="0" smtClean="0"/>
                        <a:t>name</a:t>
                      </a:r>
                      <a:endParaRPr lang="en-SG" dirty="0"/>
                    </a:p>
                  </a:txBody>
                  <a:tcPr/>
                </a:tc>
                <a:tc>
                  <a:txBody>
                    <a:bodyPr/>
                    <a:lstStyle/>
                    <a:p>
                      <a:r>
                        <a:rPr lang="en-US" dirty="0" smtClean="0"/>
                        <a:t>salary</a:t>
                      </a:r>
                      <a:endParaRPr lang="en-SG" dirty="0"/>
                    </a:p>
                  </a:txBody>
                  <a:tcPr/>
                </a:tc>
                <a:tc>
                  <a:txBody>
                    <a:bodyPr/>
                    <a:lstStyle/>
                    <a:p>
                      <a:r>
                        <a:rPr lang="en-US" dirty="0" err="1" smtClean="0"/>
                        <a:t>eNumber</a:t>
                      </a:r>
                      <a:endParaRPr lang="en-SG" dirty="0"/>
                    </a:p>
                  </a:txBody>
                  <a:tcPr/>
                </a:tc>
              </a:tr>
              <a:tr h="370840">
                <a:tc>
                  <a:txBody>
                    <a:bodyPr/>
                    <a:lstStyle/>
                    <a:p>
                      <a:r>
                        <a:rPr lang="en-US" dirty="0" smtClean="0"/>
                        <a:t>Clark</a:t>
                      </a:r>
                    </a:p>
                  </a:txBody>
                  <a:tcPr/>
                </a:tc>
                <a:tc>
                  <a:txBody>
                    <a:bodyPr/>
                    <a:lstStyle/>
                    <a:p>
                      <a:r>
                        <a:rPr lang="en-US" dirty="0" smtClean="0"/>
                        <a:t>150000</a:t>
                      </a:r>
                      <a:endParaRPr lang="en-SG" dirty="0"/>
                    </a:p>
                  </a:txBody>
                  <a:tcPr/>
                </a:tc>
                <a:tc>
                  <a:txBody>
                    <a:bodyPr/>
                    <a:lstStyle/>
                    <a:p>
                      <a:r>
                        <a:rPr lang="en-US" dirty="0" smtClean="0"/>
                        <a:t>1006</a:t>
                      </a:r>
                      <a:endParaRPr lang="en-SG" dirty="0"/>
                    </a:p>
                  </a:txBody>
                  <a:tcPr/>
                </a:tc>
              </a:tr>
              <a:tr h="370840">
                <a:tc>
                  <a:txBody>
                    <a:bodyPr/>
                    <a:lstStyle/>
                    <a:p>
                      <a:r>
                        <a:rPr lang="en-US" dirty="0" smtClean="0"/>
                        <a:t>Gates</a:t>
                      </a:r>
                      <a:endParaRPr lang="en-SG" dirty="0"/>
                    </a:p>
                  </a:txBody>
                  <a:tcPr/>
                </a:tc>
                <a:tc>
                  <a:txBody>
                    <a:bodyPr/>
                    <a:lstStyle/>
                    <a:p>
                      <a:r>
                        <a:rPr lang="en-US" dirty="0" smtClean="0"/>
                        <a:t>5000000</a:t>
                      </a:r>
                      <a:endParaRPr lang="en-SG" dirty="0"/>
                    </a:p>
                  </a:txBody>
                  <a:tcPr/>
                </a:tc>
                <a:tc>
                  <a:txBody>
                    <a:bodyPr/>
                    <a:lstStyle/>
                    <a:p>
                      <a:r>
                        <a:rPr lang="en-US" dirty="0" smtClean="0"/>
                        <a:t>1005</a:t>
                      </a:r>
                      <a:endParaRPr lang="en-SG" dirty="0"/>
                    </a:p>
                  </a:txBody>
                  <a:tcPr/>
                </a:tc>
              </a:tr>
              <a:tr h="370840">
                <a:tc>
                  <a:txBody>
                    <a:bodyPr/>
                    <a:lstStyle/>
                    <a:p>
                      <a:r>
                        <a:rPr lang="en-US" dirty="0" smtClean="0"/>
                        <a:t>Jones</a:t>
                      </a:r>
                      <a:endParaRPr lang="en-SG" dirty="0"/>
                    </a:p>
                  </a:txBody>
                  <a:tcPr/>
                </a:tc>
                <a:tc>
                  <a:txBody>
                    <a:bodyPr/>
                    <a:lstStyle/>
                    <a:p>
                      <a:r>
                        <a:rPr lang="en-US" dirty="0" smtClean="0"/>
                        <a:t>50000</a:t>
                      </a:r>
                      <a:endParaRPr lang="en-SG" dirty="0"/>
                    </a:p>
                  </a:txBody>
                  <a:tcPr/>
                </a:tc>
                <a:tc>
                  <a:txBody>
                    <a:bodyPr/>
                    <a:lstStyle/>
                    <a:p>
                      <a:r>
                        <a:rPr lang="en-US" dirty="0" smtClean="0"/>
                        <a:t>1001</a:t>
                      </a:r>
                      <a:endParaRPr lang="en-SG" dirty="0"/>
                    </a:p>
                  </a:txBody>
                  <a:tcPr/>
                </a:tc>
              </a:tr>
              <a:tr h="370840">
                <a:tc>
                  <a:txBody>
                    <a:bodyPr/>
                    <a:lstStyle/>
                    <a:p>
                      <a:r>
                        <a:rPr lang="en-US" dirty="0" smtClean="0"/>
                        <a:t>Peter</a:t>
                      </a:r>
                      <a:endParaRPr lang="en-SG" dirty="0"/>
                    </a:p>
                  </a:txBody>
                  <a:tcPr/>
                </a:tc>
                <a:tc>
                  <a:txBody>
                    <a:bodyPr/>
                    <a:lstStyle/>
                    <a:p>
                      <a:r>
                        <a:rPr lang="en-US" dirty="0" smtClean="0"/>
                        <a:t>45000</a:t>
                      </a:r>
                      <a:endParaRPr lang="en-SG" dirty="0"/>
                    </a:p>
                  </a:txBody>
                  <a:tcPr/>
                </a:tc>
                <a:tc>
                  <a:txBody>
                    <a:bodyPr/>
                    <a:lstStyle/>
                    <a:p>
                      <a:r>
                        <a:rPr lang="en-US" dirty="0" smtClean="0"/>
                        <a:t>1002</a:t>
                      </a:r>
                      <a:endParaRPr lang="en-SG" dirty="0"/>
                    </a:p>
                  </a:txBody>
                  <a:tcPr/>
                </a:tc>
              </a:tr>
              <a:tr h="370840">
                <a:tc>
                  <a:txBody>
                    <a:bodyPr/>
                    <a:lstStyle/>
                    <a:p>
                      <a:r>
                        <a:rPr lang="en-US" dirty="0" smtClean="0"/>
                        <a:t>Phillips</a:t>
                      </a:r>
                      <a:endParaRPr lang="en-SG" dirty="0"/>
                    </a:p>
                  </a:txBody>
                  <a:tcPr/>
                </a:tc>
                <a:tc>
                  <a:txBody>
                    <a:bodyPr/>
                    <a:lstStyle/>
                    <a:p>
                      <a:r>
                        <a:rPr lang="en-US" dirty="0" smtClean="0"/>
                        <a:t>25000</a:t>
                      </a:r>
                      <a:endParaRPr lang="en-SG" dirty="0"/>
                    </a:p>
                  </a:txBody>
                  <a:tcPr/>
                </a:tc>
                <a:tc>
                  <a:txBody>
                    <a:bodyPr/>
                    <a:lstStyle/>
                    <a:p>
                      <a:r>
                        <a:rPr lang="en-US" dirty="0" smtClean="0"/>
                        <a:t>1004</a:t>
                      </a:r>
                      <a:endParaRPr lang="en-SG" dirty="0"/>
                    </a:p>
                  </a:txBody>
                  <a:tcPr/>
                </a:tc>
              </a:tr>
              <a:tr h="370840">
                <a:tc>
                  <a:txBody>
                    <a:bodyPr/>
                    <a:lstStyle/>
                    <a:p>
                      <a:r>
                        <a:rPr lang="en-US" dirty="0" smtClean="0"/>
                        <a:t>Rowe</a:t>
                      </a:r>
                      <a:endParaRPr lang="en-SG" dirty="0"/>
                    </a:p>
                  </a:txBody>
                  <a:tcPr/>
                </a:tc>
                <a:tc>
                  <a:txBody>
                    <a:bodyPr/>
                    <a:lstStyle/>
                    <a:p>
                      <a:r>
                        <a:rPr lang="en-US" dirty="0" smtClean="0"/>
                        <a:t>35000</a:t>
                      </a:r>
                      <a:endParaRPr lang="en-SG" dirty="0"/>
                    </a:p>
                  </a:txBody>
                  <a:tcPr/>
                </a:tc>
                <a:tc>
                  <a:txBody>
                    <a:bodyPr/>
                    <a:lstStyle/>
                    <a:p>
                      <a:r>
                        <a:rPr lang="en-US" dirty="0" smtClean="0"/>
                        <a:t>1003</a:t>
                      </a:r>
                      <a:endParaRPr lang="en-SG" dirty="0"/>
                    </a:p>
                  </a:txBody>
                  <a:tcPr/>
                </a:tc>
              </a:tr>
              <a:tr h="370840">
                <a:tc>
                  <a:txBody>
                    <a:bodyPr/>
                    <a:lstStyle/>
                    <a:p>
                      <a:r>
                        <a:rPr lang="en-US" dirty="0" smtClean="0"/>
                        <a:t>Warnock</a:t>
                      </a:r>
                      <a:endParaRPr lang="en-SG" dirty="0"/>
                    </a:p>
                  </a:txBody>
                  <a:tcPr/>
                </a:tc>
                <a:tc>
                  <a:txBody>
                    <a:bodyPr/>
                    <a:lstStyle/>
                    <a:p>
                      <a:r>
                        <a:rPr lang="en-US" dirty="0" smtClean="0"/>
                        <a:t>500000</a:t>
                      </a:r>
                      <a:endParaRPr lang="en-SG" dirty="0"/>
                    </a:p>
                  </a:txBody>
                  <a:tcPr/>
                </a:tc>
                <a:tc>
                  <a:txBody>
                    <a:bodyPr/>
                    <a:lstStyle/>
                    <a:p>
                      <a:r>
                        <a:rPr lang="en-US" dirty="0" smtClean="0"/>
                        <a:t>1007</a:t>
                      </a:r>
                      <a:endParaRPr lang="en-SG"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a:t>
            </a:r>
            <a:r>
              <a:rPr lang="en-US" dirty="0" smtClean="0">
                <a:sym typeface="Symbol"/>
              </a:rPr>
              <a:t></a:t>
            </a:r>
            <a:r>
              <a:rPr lang="en-US" dirty="0" smtClean="0"/>
              <a:t>-Join)</a:t>
            </a:r>
            <a:endParaRPr lang="en-SG" dirty="0"/>
          </a:p>
        </p:txBody>
      </p:sp>
      <p:sp>
        <p:nvSpPr>
          <p:cNvPr id="3" name="Content Placeholder 2"/>
          <p:cNvSpPr>
            <a:spLocks noGrp="1"/>
          </p:cNvSpPr>
          <p:nvPr>
            <p:ph idx="1"/>
          </p:nvPr>
        </p:nvSpPr>
        <p:spPr/>
        <p:txBody>
          <a:bodyPr/>
          <a:lstStyle/>
          <a:p>
            <a:pPr>
              <a:buNone/>
            </a:pPr>
            <a:r>
              <a:rPr lang="en-US" dirty="0" smtClean="0"/>
              <a:t>Combines the tuples of two relations that verify a condition</a:t>
            </a:r>
          </a:p>
          <a:p>
            <a:pPr>
              <a:buNone/>
            </a:pPr>
            <a:endParaRPr lang="en-US" dirty="0" smtClean="0"/>
          </a:p>
          <a:p>
            <a:pPr>
              <a:buFont typeface="Wingdings" pitchFamily="2" charset="2"/>
              <a:buNone/>
            </a:pPr>
            <a:r>
              <a:rPr lang="en-GB" dirty="0" smtClean="0">
                <a:sym typeface="Symbol"/>
              </a:rPr>
              <a:t>R</a:t>
            </a:r>
            <a:r>
              <a:rPr lang="en-GB" baseline="-25000" dirty="0" smtClean="0">
                <a:sym typeface="Symbol"/>
              </a:rPr>
              <a:t>1</a:t>
            </a:r>
            <a:r>
              <a:rPr lang="en-US" dirty="0" smtClean="0"/>
              <a:t> </a:t>
            </a:r>
            <a:r>
              <a:rPr lang="en-SG" dirty="0"/>
              <a:t>⨝</a:t>
            </a:r>
            <a:r>
              <a:rPr lang="en-SG" baseline="-25000" dirty="0" smtClean="0"/>
              <a:t>c</a:t>
            </a:r>
            <a:r>
              <a:rPr lang="en-US" dirty="0" smtClean="0">
                <a:sym typeface="Symbol"/>
              </a:rPr>
              <a:t> </a:t>
            </a:r>
            <a:r>
              <a:rPr lang="en-GB" dirty="0" smtClean="0">
                <a:sym typeface="Symbol"/>
              </a:rPr>
              <a:t>R</a:t>
            </a:r>
            <a:r>
              <a:rPr lang="en-GB" baseline="-25000" dirty="0" smtClean="0">
                <a:sym typeface="Symbol"/>
              </a:rPr>
              <a:t>2</a:t>
            </a:r>
            <a:r>
              <a:rPr lang="en-US" dirty="0" smtClean="0">
                <a:sym typeface="Symbol"/>
              </a:rPr>
              <a:t> = </a:t>
            </a:r>
            <a:r>
              <a:rPr lang="en-GB" dirty="0" smtClean="0">
                <a:sym typeface="Symbol" pitchFamily="18" charset="2"/>
              </a:rPr>
              <a:t>{t | </a:t>
            </a:r>
            <a:r>
              <a:rPr lang="en-GB" dirty="0" smtClean="0">
                <a:sym typeface="Symbol"/>
              </a:rPr>
              <a:t> t</a:t>
            </a:r>
            <a:r>
              <a:rPr lang="en-GB" baseline="-25000" dirty="0" smtClean="0">
                <a:sym typeface="Symbol"/>
              </a:rPr>
              <a:t>1</a:t>
            </a:r>
            <a:r>
              <a:rPr lang="en-GB" dirty="0" smtClean="0">
                <a:sym typeface="Symbol"/>
              </a:rPr>
              <a:t>  t</a:t>
            </a:r>
            <a:r>
              <a:rPr lang="en-GB" baseline="-25000" dirty="0" smtClean="0">
                <a:sym typeface="Symbol"/>
              </a:rPr>
              <a:t>2</a:t>
            </a:r>
            <a:r>
              <a:rPr lang="en-GB" dirty="0" smtClean="0">
                <a:sym typeface="Symbol"/>
              </a:rPr>
              <a:t> </a:t>
            </a:r>
          </a:p>
          <a:p>
            <a:pPr>
              <a:buFont typeface="Wingdings" pitchFamily="2" charset="2"/>
              <a:buNone/>
            </a:pPr>
            <a:r>
              <a:rPr lang="en-GB" dirty="0" smtClean="0">
                <a:sym typeface="Symbol"/>
              </a:rPr>
              <a:t>               (t</a:t>
            </a:r>
            <a:r>
              <a:rPr lang="en-GB" baseline="-25000" dirty="0" smtClean="0">
                <a:sym typeface="Symbol"/>
              </a:rPr>
              <a:t>1 </a:t>
            </a:r>
            <a:r>
              <a:rPr lang="en-GB" dirty="0" smtClean="0">
                <a:sym typeface="Symbol"/>
              </a:rPr>
              <a:t> R</a:t>
            </a:r>
            <a:r>
              <a:rPr lang="en-GB" baseline="-25000" dirty="0" smtClean="0">
                <a:sym typeface="Symbol"/>
              </a:rPr>
              <a:t>1</a:t>
            </a:r>
            <a:r>
              <a:rPr lang="en-GB" dirty="0" smtClean="0">
                <a:sym typeface="Symbol"/>
              </a:rPr>
              <a:t>  t</a:t>
            </a:r>
            <a:r>
              <a:rPr lang="en-GB" baseline="-25000" dirty="0" smtClean="0">
                <a:sym typeface="Symbol"/>
              </a:rPr>
              <a:t>2</a:t>
            </a:r>
            <a:r>
              <a:rPr lang="en-GB" dirty="0" smtClean="0">
                <a:sym typeface="Symbol"/>
              </a:rPr>
              <a:t>  R</a:t>
            </a:r>
            <a:r>
              <a:rPr lang="en-GB" baseline="-25000" dirty="0" smtClean="0">
                <a:sym typeface="Symbol"/>
              </a:rPr>
              <a:t>2</a:t>
            </a:r>
            <a:r>
              <a:rPr lang="en-GB" dirty="0" smtClean="0">
                <a:sym typeface="Symbol"/>
              </a:rPr>
              <a:t> </a:t>
            </a:r>
            <a:r>
              <a:rPr lang="en-GB" dirty="0" smtClean="0">
                <a:solidFill>
                  <a:srgbClr val="FFFF00"/>
                </a:solidFill>
                <a:sym typeface="Symbol"/>
              </a:rPr>
              <a:t> c</a:t>
            </a:r>
          </a:p>
          <a:p>
            <a:pPr>
              <a:buFont typeface="Wingdings" pitchFamily="2" charset="2"/>
              <a:buNone/>
            </a:pPr>
            <a:r>
              <a:rPr lang="en-GB" dirty="0" smtClean="0">
                <a:sym typeface="Symbol"/>
              </a:rPr>
              <a:t>                </a:t>
            </a:r>
            <a:r>
              <a:rPr lang="en-GB" baseline="-25000" dirty="0" smtClean="0">
                <a:sym typeface="Symbol"/>
              </a:rPr>
              <a:t>A  R1</a:t>
            </a:r>
            <a:r>
              <a:rPr lang="en-GB" dirty="0" smtClean="0">
                <a:sym typeface="Symbol"/>
              </a:rPr>
              <a:t>  </a:t>
            </a:r>
            <a:r>
              <a:rPr lang="en-GB" dirty="0" err="1" smtClean="0">
                <a:sym typeface="Symbol"/>
              </a:rPr>
              <a:t>t.A</a:t>
            </a:r>
            <a:r>
              <a:rPr lang="en-GB" dirty="0" smtClean="0">
                <a:sym typeface="Symbol"/>
              </a:rPr>
              <a:t> = t</a:t>
            </a:r>
            <a:r>
              <a:rPr lang="en-GB" baseline="-25000" dirty="0" smtClean="0">
                <a:sym typeface="Symbol"/>
              </a:rPr>
              <a:t>1</a:t>
            </a:r>
            <a:r>
              <a:rPr lang="en-GB" dirty="0" smtClean="0">
                <a:sym typeface="Symbol"/>
              </a:rPr>
              <a:t>.A </a:t>
            </a:r>
          </a:p>
          <a:p>
            <a:pPr>
              <a:buFont typeface="Wingdings" pitchFamily="2" charset="2"/>
              <a:buNone/>
            </a:pPr>
            <a:r>
              <a:rPr lang="en-GB" dirty="0" smtClean="0">
                <a:sym typeface="Symbol"/>
              </a:rPr>
              <a:t>                </a:t>
            </a:r>
            <a:r>
              <a:rPr lang="en-GB" baseline="-25000" dirty="0" smtClean="0">
                <a:sym typeface="Symbol"/>
              </a:rPr>
              <a:t>A  R2</a:t>
            </a:r>
            <a:r>
              <a:rPr lang="en-GB" dirty="0" smtClean="0">
                <a:sym typeface="Symbol"/>
              </a:rPr>
              <a:t>  </a:t>
            </a:r>
            <a:r>
              <a:rPr lang="en-GB" dirty="0" err="1" smtClean="0">
                <a:sym typeface="Symbol"/>
              </a:rPr>
              <a:t>t.A</a:t>
            </a:r>
            <a:r>
              <a:rPr lang="en-GB" dirty="0" smtClean="0">
                <a:sym typeface="Symbol"/>
              </a:rPr>
              <a:t> = t2.A)}</a:t>
            </a:r>
          </a:p>
          <a:p>
            <a:pPr>
              <a:buFont typeface="Wingdings" pitchFamily="2" charset="2"/>
              <a:buNone/>
            </a:pPr>
            <a:endParaRPr lang="en-GB" dirty="0" smtClean="0">
              <a:sym typeface="Symbol"/>
            </a:endParaRPr>
          </a:p>
          <a:p>
            <a:pPr>
              <a:buFont typeface="Wingdings" pitchFamily="2" charset="2"/>
              <a:buNone/>
            </a:pPr>
            <a:r>
              <a:rPr lang="en-GB" dirty="0" smtClean="0">
                <a:sym typeface="Symbol"/>
              </a:rPr>
              <a:t>                = </a:t>
            </a:r>
            <a:r>
              <a:rPr lang="en-SG" baseline="-25000" dirty="0" smtClean="0"/>
              <a:t>c</a:t>
            </a:r>
            <a:r>
              <a:rPr lang="en-GB" dirty="0" smtClean="0">
                <a:sym typeface="Symbol"/>
              </a:rPr>
              <a:t> (R</a:t>
            </a:r>
            <a:r>
              <a:rPr lang="en-GB" baseline="-25000" dirty="0" smtClean="0">
                <a:sym typeface="Symbol"/>
              </a:rPr>
              <a:t>1 </a:t>
            </a:r>
            <a:r>
              <a:rPr lang="en-GB" dirty="0" smtClean="0">
                <a:sym typeface="Symbol"/>
              </a:rPr>
              <a:t> R</a:t>
            </a:r>
            <a:r>
              <a:rPr lang="en-GB" baseline="-25000" dirty="0" smtClean="0">
                <a:sym typeface="Symbol"/>
              </a:rPr>
              <a:t>2</a:t>
            </a:r>
            <a:r>
              <a:rPr lang="en-GB" dirty="0" smtClean="0">
                <a:sym typeface="Symbol"/>
              </a:rPr>
              <a:t>)</a:t>
            </a:r>
            <a:endParaRPr lang="en-GB" dirty="0" smtClean="0">
              <a:sym typeface="Symbol" pitchFamily="18" charset="2"/>
            </a:endParaRPr>
          </a:p>
          <a:p>
            <a:pPr>
              <a:buNone/>
            </a:pP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a:t>
            </a:r>
            <a:r>
              <a:rPr lang="en-US" dirty="0" smtClean="0">
                <a:sym typeface="Symbol"/>
              </a:rPr>
              <a:t></a:t>
            </a:r>
            <a:r>
              <a:rPr lang="en-US" dirty="0" smtClean="0"/>
              <a:t>-Join) (Example)</a:t>
            </a:r>
            <a:endParaRPr lang="en-SG" dirty="0"/>
          </a:p>
        </p:txBody>
      </p:sp>
      <p:sp>
        <p:nvSpPr>
          <p:cNvPr id="3" name="Content Placeholder 2"/>
          <p:cNvSpPr>
            <a:spLocks noGrp="1"/>
          </p:cNvSpPr>
          <p:nvPr>
            <p:ph idx="1"/>
          </p:nvPr>
        </p:nvSpPr>
        <p:spPr/>
        <p:txBody>
          <a:bodyPr/>
          <a:lstStyle/>
          <a:p>
            <a:pPr>
              <a:buNone/>
            </a:pPr>
            <a:r>
              <a:rPr lang="en-US" dirty="0" err="1" smtClean="0"/>
              <a:t>canFly</a:t>
            </a:r>
            <a:r>
              <a:rPr lang="en-US" dirty="0" smtClean="0"/>
              <a:t> </a:t>
            </a:r>
            <a:r>
              <a:rPr lang="en-SG" dirty="0"/>
              <a:t>⨝</a:t>
            </a:r>
            <a:r>
              <a:rPr lang="en-SG" baseline="-25000" dirty="0" err="1" smtClean="0"/>
              <a:t>canFly.mNnumber</a:t>
            </a:r>
            <a:r>
              <a:rPr lang="en-SG" baseline="-25000" dirty="0" smtClean="0"/>
              <a:t>=</a:t>
            </a:r>
            <a:r>
              <a:rPr lang="en-SG" baseline="-25000" dirty="0" err="1" smtClean="0"/>
              <a:t>plane.mNumber</a:t>
            </a:r>
            <a:r>
              <a:rPr lang="en-US" dirty="0" smtClean="0">
                <a:sym typeface="Symbol"/>
              </a:rPr>
              <a:t> plane</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4876800" y="2209800"/>
          <a:ext cx="3048000" cy="3708400"/>
        </p:xfrm>
        <a:graphic>
          <a:graphicData uri="http://schemas.openxmlformats.org/drawingml/2006/table">
            <a:tbl>
              <a:tblPr firstRow="1" bandRow="1">
                <a:tableStyleId>{21E4AEA4-8DFA-4A89-87EB-49C32662AFE0}</a:tableStyleId>
              </a:tblPr>
              <a:tblGrid>
                <a:gridCol w="1524000"/>
                <a:gridCol w="1524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graphicFrame>
        <p:nvGraphicFramePr>
          <p:cNvPr id="6" name="Table 5"/>
          <p:cNvGraphicFramePr>
            <a:graphicFrameLocks noGrp="1"/>
          </p:cNvGraphicFramePr>
          <p:nvPr/>
        </p:nvGraphicFramePr>
        <p:xfrm>
          <a:off x="838200" y="2209800"/>
          <a:ext cx="2971800" cy="407924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(Result)</a:t>
            </a:r>
            <a:endParaRPr lang="en-SG" dirty="0"/>
          </a:p>
        </p:txBody>
      </p:sp>
      <p:sp>
        <p:nvSpPr>
          <p:cNvPr id="3" name="Content Placeholder 2"/>
          <p:cNvSpPr>
            <a:spLocks noGrp="1"/>
          </p:cNvSpPr>
          <p:nvPr>
            <p:ph idx="1"/>
          </p:nvPr>
        </p:nvSpPr>
        <p:spPr/>
        <p:txBody>
          <a:bodyPr/>
          <a:lstStyle/>
          <a:p>
            <a:pPr>
              <a:buNone/>
            </a:pPr>
            <a:r>
              <a:rPr lang="en-US" dirty="0" err="1" smtClean="0"/>
              <a:t>canFly</a:t>
            </a:r>
            <a:r>
              <a:rPr lang="en-US" dirty="0" smtClean="0"/>
              <a:t> </a:t>
            </a:r>
            <a:r>
              <a:rPr lang="en-SG" dirty="0"/>
              <a:t>⨝</a:t>
            </a:r>
            <a:r>
              <a:rPr lang="en-SG" baseline="-25000" dirty="0" err="1" smtClean="0"/>
              <a:t>canFly.mNnumber</a:t>
            </a:r>
            <a:r>
              <a:rPr lang="en-SG" baseline="-25000" dirty="0" smtClean="0"/>
              <a:t>=</a:t>
            </a:r>
            <a:r>
              <a:rPr lang="en-SG" baseline="-25000" dirty="0" err="1" smtClean="0"/>
              <a:t>plane.mNumber</a:t>
            </a:r>
            <a:r>
              <a:rPr lang="en-US" dirty="0" smtClean="0">
                <a:sym typeface="Symbol"/>
              </a:rPr>
              <a:t> plane</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8" name="Table 7"/>
          <p:cNvGraphicFramePr>
            <a:graphicFrameLocks noGrp="1"/>
          </p:cNvGraphicFramePr>
          <p:nvPr/>
        </p:nvGraphicFramePr>
        <p:xfrm>
          <a:off x="1676400" y="2286000"/>
          <a:ext cx="5334000" cy="4079240"/>
        </p:xfrm>
        <a:graphic>
          <a:graphicData uri="http://schemas.openxmlformats.org/drawingml/2006/table">
            <a:tbl>
              <a:tblPr firstRow="1" bandRow="1">
                <a:tableStyleId>{21E4AEA4-8DFA-4A89-87EB-49C32662AFE0}</a:tableStyleId>
              </a:tblPr>
              <a:tblGrid>
                <a:gridCol w="1333500"/>
                <a:gridCol w="1333500"/>
                <a:gridCol w="1333500"/>
                <a:gridCol w="13335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Boeing</a:t>
                      </a:r>
                      <a:endParaRPr lang="en-SG" dirty="0" smtClean="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c>
                  <a:txBody>
                    <a:bodyPr/>
                    <a:lstStyle/>
                    <a:p>
                      <a:r>
                        <a:rPr lang="en-US" dirty="0" smtClean="0"/>
                        <a:t>MD</a:t>
                      </a:r>
                      <a:endParaRPr lang="en-SG" dirty="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c>
                  <a:txBody>
                    <a:bodyPr/>
                    <a:lstStyle/>
                    <a:p>
                      <a:r>
                        <a:rPr lang="en-US" dirty="0" smtClean="0"/>
                        <a:t>MD</a:t>
                      </a:r>
                      <a:endParaRPr lang="en-SG" dirty="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c>
                  <a:txBody>
                    <a:bodyPr/>
                    <a:lstStyle/>
                    <a:p>
                      <a:r>
                        <a:rPr lang="en-SG" dirty="0" smtClean="0"/>
                        <a:t>MD</a:t>
                      </a:r>
                      <a:endParaRPr lang="en-SG" dirty="0"/>
                    </a:p>
                  </a:txBody>
                  <a:tcPr/>
                </a:tc>
                <a:tc>
                  <a:txBody>
                    <a:bodyPr/>
                    <a:lstStyle/>
                    <a:p>
                      <a:r>
                        <a:rPr lang="en-SG"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(SQL)</a:t>
            </a:r>
            <a:endParaRPr lang="en-SG" dirty="0"/>
          </a:p>
        </p:txBody>
      </p:sp>
      <p:sp>
        <p:nvSpPr>
          <p:cNvPr id="3" name="Content Placeholder 2"/>
          <p:cNvSpPr>
            <a:spLocks noGrp="1"/>
          </p:cNvSpPr>
          <p:nvPr>
            <p:ph idx="1"/>
          </p:nvPr>
        </p:nvSpPr>
        <p:spPr/>
        <p:txBody>
          <a:bodyPr/>
          <a:lstStyle/>
          <a:p>
            <a:pPr>
              <a:buNone/>
            </a:pPr>
            <a:r>
              <a:rPr lang="en-SG" dirty="0" smtClean="0"/>
              <a:t>SELECT *</a:t>
            </a:r>
          </a:p>
          <a:p>
            <a:pPr>
              <a:buNone/>
            </a:pPr>
            <a:r>
              <a:rPr lang="en-SG" dirty="0" smtClean="0"/>
              <a:t>FROM </a:t>
            </a:r>
            <a:r>
              <a:rPr lang="en-SG" dirty="0" err="1" smtClean="0"/>
              <a:t>canFly</a:t>
            </a:r>
            <a:r>
              <a:rPr lang="en-SG" dirty="0" smtClean="0"/>
              <a:t> c, plane p</a:t>
            </a:r>
          </a:p>
          <a:p>
            <a:pPr>
              <a:buNone/>
            </a:pPr>
            <a:r>
              <a:rPr lang="en-US" dirty="0" smtClean="0"/>
              <a:t>WHERE </a:t>
            </a:r>
            <a:r>
              <a:rPr lang="en-US" dirty="0" err="1" smtClean="0"/>
              <a:t>c.mNumber</a:t>
            </a:r>
            <a:r>
              <a:rPr lang="en-US" dirty="0" smtClean="0"/>
              <a:t> = </a:t>
            </a:r>
            <a:r>
              <a:rPr lang="en-US" dirty="0" err="1" smtClean="0"/>
              <a:t>p.mNumber</a:t>
            </a:r>
            <a:endParaRPr lang="en-SG" dirty="0" smtClean="0"/>
          </a:p>
          <a:p>
            <a:pPr>
              <a:buNone/>
            </a:pP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Inner Join</a:t>
            </a:r>
            <a:endParaRPr lang="en-SG" smtClean="0"/>
          </a:p>
        </p:txBody>
      </p:sp>
      <p:sp>
        <p:nvSpPr>
          <p:cNvPr id="46083" name="Content Placeholder 2"/>
          <p:cNvSpPr>
            <a:spLocks noGrp="1"/>
          </p:cNvSpPr>
          <p:nvPr>
            <p:ph idx="1"/>
          </p:nvPr>
        </p:nvSpPr>
        <p:spPr/>
        <p:txBody>
          <a:bodyPr/>
          <a:lstStyle/>
          <a:p>
            <a:pPr>
              <a:buNone/>
            </a:pPr>
            <a:r>
              <a:rPr lang="en-US" sz="2800" b="1" dirty="0">
                <a:solidFill>
                  <a:srgbClr val="FFFFFF"/>
                </a:solidFill>
                <a:sym typeface="Symbol" pitchFamily="18" charset="2"/>
              </a:rPr>
              <a:t>Find the </a:t>
            </a:r>
            <a:r>
              <a:rPr lang="en-US" sz="2800" b="1" dirty="0" smtClean="0">
                <a:solidFill>
                  <a:srgbClr val="FFFFFF"/>
                </a:solidFill>
                <a:sym typeface="Symbol" pitchFamily="18" charset="2"/>
              </a:rPr>
              <a:t>emails </a:t>
            </a:r>
            <a:r>
              <a:rPr lang="en-US" sz="2800" b="1" dirty="0">
                <a:solidFill>
                  <a:srgbClr val="FFFFFF"/>
                </a:solidFill>
                <a:sym typeface="Symbol" pitchFamily="18" charset="2"/>
              </a:rPr>
              <a:t>of students </a:t>
            </a:r>
            <a:r>
              <a:rPr lang="en-US" sz="2800" b="1" dirty="0" smtClean="0">
                <a:solidFill>
                  <a:srgbClr val="FFFFFF"/>
                </a:solidFill>
                <a:sym typeface="Symbol" pitchFamily="18" charset="2"/>
              </a:rPr>
              <a:t>owning </a:t>
            </a:r>
            <a:r>
              <a:rPr lang="en-US" sz="2800" b="1" dirty="0">
                <a:solidFill>
                  <a:srgbClr val="FFFFFF"/>
                </a:solidFill>
                <a:sym typeface="Symbol" pitchFamily="18" charset="2"/>
              </a:rPr>
              <a:t>a book with ISBN14 ‘978-0262033848’</a:t>
            </a:r>
            <a:endParaRPr lang="en-SG" sz="2800" b="1" dirty="0">
              <a:solidFill>
                <a:srgbClr val="FFFFFF"/>
              </a:solidFill>
              <a:sym typeface="Symbol" pitchFamily="18" charset="2"/>
            </a:endParaRPr>
          </a:p>
          <a:p>
            <a:pPr>
              <a:buFontTx/>
              <a:buNone/>
            </a:pPr>
            <a:endParaRPr lang="en-US" sz="2800" b="1" dirty="0" smtClean="0">
              <a:solidFill>
                <a:srgbClr val="FFFFFF"/>
              </a:solidFill>
              <a:latin typeface="Courier New" pitchFamily="49" charset="0"/>
              <a:cs typeface="Courier New" pitchFamily="49" charset="0"/>
              <a:sym typeface="Symbol" pitchFamily="18" charset="2"/>
            </a:endParaRPr>
          </a:p>
          <a:p>
            <a:pPr>
              <a:buFontTx/>
              <a:buNone/>
            </a:pPr>
            <a:r>
              <a:rPr lang="en-US" sz="2800" b="1" dirty="0" smtClean="0">
                <a:solidFill>
                  <a:srgbClr val="FFFFFF"/>
                </a:solidFill>
                <a:latin typeface="Courier New" pitchFamily="49" charset="0"/>
                <a:cs typeface="Courier New" pitchFamily="49" charset="0"/>
                <a:sym typeface="Symbol" pitchFamily="18" charset="2"/>
              </a:rPr>
              <a:t>SELECT T1.email</a:t>
            </a:r>
            <a:endParaRPr lang="en-SG" sz="2800" b="1" dirty="0" smtClean="0">
              <a:solidFill>
                <a:srgbClr val="FFFFFF"/>
              </a:solidFill>
              <a:latin typeface="Courier New" pitchFamily="49" charset="0"/>
              <a:cs typeface="Courier New" pitchFamily="49" charset="0"/>
              <a:sym typeface="Symbol" pitchFamily="18" charset="2"/>
            </a:endParaRPr>
          </a:p>
          <a:p>
            <a:pPr>
              <a:buFontTx/>
              <a:buNone/>
            </a:pPr>
            <a:r>
              <a:rPr lang="en-US" sz="2800" b="1" dirty="0" smtClean="0">
                <a:solidFill>
                  <a:srgbClr val="FFFFFF"/>
                </a:solidFill>
                <a:latin typeface="Courier New" pitchFamily="49" charset="0"/>
                <a:cs typeface="Courier New" pitchFamily="49" charset="0"/>
                <a:sym typeface="Symbol" pitchFamily="18" charset="2"/>
              </a:rPr>
              <a:t>FROM student T1 INNER JOIN </a:t>
            </a:r>
            <a:r>
              <a:rPr lang="en-SG" sz="2800" b="1" dirty="0" smtClean="0">
                <a:solidFill>
                  <a:srgbClr val="FFFFFF"/>
                </a:solidFill>
                <a:latin typeface="Courier New" pitchFamily="49" charset="0"/>
                <a:cs typeface="Courier New" pitchFamily="49" charset="0"/>
                <a:sym typeface="Symbol" pitchFamily="18" charset="2"/>
              </a:rPr>
              <a:t>copy T2 </a:t>
            </a:r>
          </a:p>
          <a:p>
            <a:pPr>
              <a:buFontTx/>
              <a:buNone/>
            </a:pPr>
            <a:r>
              <a:rPr lang="en-US" sz="2800" b="1" dirty="0" smtClean="0">
                <a:solidFill>
                  <a:srgbClr val="FFFFFF"/>
                </a:solidFill>
                <a:latin typeface="Courier New" pitchFamily="49" charset="0"/>
                <a:cs typeface="Courier New" pitchFamily="49" charset="0"/>
                <a:sym typeface="Symbol" pitchFamily="18" charset="2"/>
              </a:rPr>
              <a:t>ON</a:t>
            </a:r>
            <a:r>
              <a:rPr lang="en-SG" sz="2800" b="1" dirty="0" smtClean="0">
                <a:solidFill>
                  <a:srgbClr val="FFFFFF"/>
                </a:solidFill>
                <a:latin typeface="Courier New" pitchFamily="49" charset="0"/>
                <a:cs typeface="Courier New" pitchFamily="49" charset="0"/>
                <a:sym typeface="Symbol" pitchFamily="18" charset="2"/>
              </a:rPr>
              <a:t> T2.owner=T1.email</a:t>
            </a:r>
            <a:endParaRPr lang="en-US" sz="2800" b="1" dirty="0" smtClean="0">
              <a:solidFill>
                <a:srgbClr val="FFFFFF"/>
              </a:solidFill>
              <a:latin typeface="Courier New" pitchFamily="49" charset="0"/>
              <a:cs typeface="Courier New" pitchFamily="49" charset="0"/>
              <a:sym typeface="Symbol" pitchFamily="18" charset="2"/>
            </a:endParaRPr>
          </a:p>
          <a:p>
            <a:pPr>
              <a:buNone/>
            </a:pPr>
            <a:r>
              <a:rPr lang="en-SG" sz="2800" b="1" dirty="0" smtClean="0">
                <a:solidFill>
                  <a:srgbClr val="FFFFFF"/>
                </a:solidFill>
                <a:latin typeface="Courier New" pitchFamily="49" charset="0"/>
                <a:cs typeface="Courier New" pitchFamily="49" charset="0"/>
                <a:sym typeface="Symbol" pitchFamily="18" charset="2"/>
              </a:rPr>
              <a:t>WHERE T2.book</a:t>
            </a:r>
            <a:r>
              <a:rPr lang="en-SG" sz="2800" b="1" dirty="0">
                <a:solidFill>
                  <a:srgbClr val="FFFFFF"/>
                </a:solidFill>
                <a:latin typeface="Courier New" pitchFamily="49" charset="0"/>
                <a:cs typeface="Courier New" pitchFamily="49" charset="0"/>
                <a:sym typeface="Symbol" pitchFamily="18" charset="2"/>
              </a:rPr>
              <a:t>='978-0684801520</a:t>
            </a:r>
            <a:r>
              <a:rPr lang="en-SG" sz="2800" b="1" dirty="0" smtClean="0">
                <a:solidFill>
                  <a:srgbClr val="FFFFFF"/>
                </a:solidFill>
                <a:latin typeface="Courier New" pitchFamily="49" charset="0"/>
                <a:cs typeface="Courier New" pitchFamily="49" charset="0"/>
                <a:sym typeface="Symbol" pitchFamily="18" charset="2"/>
              </a:rPr>
              <a:t>';</a:t>
            </a:r>
          </a:p>
          <a:p>
            <a:pPr>
              <a:buNone/>
            </a:pPr>
            <a:endParaRPr lang="en-SG" sz="2800" b="1" dirty="0">
              <a:solidFill>
                <a:srgbClr val="FFFFFF"/>
              </a:solidFill>
              <a:latin typeface="Courier New" pitchFamily="49" charset="0"/>
              <a:cs typeface="Courier New" pitchFamily="49" charset="0"/>
              <a:sym typeface="Symbol" pitchFamily="18" charset="2"/>
            </a:endParaRPr>
          </a:p>
          <a:p>
            <a:pPr>
              <a:buNone/>
            </a:pPr>
            <a:endParaRPr lang="en-SG" sz="2800" b="1" dirty="0" smtClean="0">
              <a:solidFill>
                <a:srgbClr val="FFFFFF"/>
              </a:solidFill>
              <a:latin typeface="Courier New" pitchFamily="49" charset="0"/>
              <a:cs typeface="Courier New" pitchFamily="49" charset="0"/>
              <a:sym typeface="Symbol" pitchFamily="18" charset="2"/>
            </a:endParaRPr>
          </a:p>
          <a:p>
            <a:pPr>
              <a:buNone/>
            </a:pPr>
            <a:r>
              <a:rPr lang="en-SG" sz="2800" b="1" dirty="0">
                <a:solidFill>
                  <a:srgbClr val="FFFFFF"/>
                </a:solidFill>
                <a:sym typeface="Symbol" pitchFamily="18" charset="2"/>
              </a:rPr>
              <a:t>Why would one want to do that?</a:t>
            </a:r>
          </a:p>
          <a:p>
            <a:pPr>
              <a:buFontTx/>
              <a:buNone/>
            </a:pPr>
            <a:endParaRPr lang="en-US" sz="2800" b="1" dirty="0" smtClean="0">
              <a:solidFill>
                <a:srgbClr val="FFFFFF"/>
              </a:solidFill>
              <a:latin typeface="Courier New" pitchFamily="49" charset="0"/>
              <a:cs typeface="Courier New" pitchFamily="49" charset="0"/>
              <a:sym typeface="Symbol" pitchFamily="18" charset="2"/>
            </a:endParaRPr>
          </a:p>
          <a:p>
            <a:pPr>
              <a:buFontTx/>
              <a:buNone/>
            </a:pPr>
            <a:endParaRPr lang="en-SG" sz="4000" b="1" dirty="0" smtClean="0"/>
          </a:p>
        </p:txBody>
      </p:sp>
      <p:sp>
        <p:nvSpPr>
          <p:cNvPr id="46084" name="Footer Placeholder 3"/>
          <p:cNvSpPr>
            <a:spLocks noGrp="1"/>
          </p:cNvSpPr>
          <p:nvPr>
            <p:ph type="ftr" sz="quarter" idx="11"/>
          </p:nvPr>
        </p:nvSpPr>
        <p:spPr>
          <a:noFill/>
        </p:spPr>
        <p:txBody>
          <a:bodyPr/>
          <a:lstStyle/>
          <a:p>
            <a:r>
              <a:rPr lang="en-US" smtClean="0"/>
              <a:t>Introduction to Database Systems</a:t>
            </a:r>
          </a:p>
        </p:txBody>
      </p:sp>
    </p:spTree>
    <p:extLst>
      <p:ext uri="{BB962C8B-B14F-4D97-AF65-F5344CB8AC3E}">
        <p14:creationId xmlns:p14="http://schemas.microsoft.com/office/powerpoint/2010/main" val="41648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Join</a:t>
            </a:r>
            <a:endParaRPr lang="en-SG" dirty="0"/>
          </a:p>
        </p:txBody>
      </p:sp>
      <p:sp>
        <p:nvSpPr>
          <p:cNvPr id="3" name="Content Placeholder 2"/>
          <p:cNvSpPr>
            <a:spLocks noGrp="1"/>
          </p:cNvSpPr>
          <p:nvPr>
            <p:ph idx="1"/>
          </p:nvPr>
        </p:nvSpPr>
        <p:spPr/>
        <p:txBody>
          <a:bodyPr/>
          <a:lstStyle/>
          <a:p>
            <a:r>
              <a:rPr lang="en-SG" dirty="0" smtClean="0"/>
              <a:t>Combines two relations on a condition composed only of equalities of attributes with the same name in the first and second relation</a:t>
            </a:r>
          </a:p>
          <a:p>
            <a:r>
              <a:rPr lang="en-SG" dirty="0" smtClean="0"/>
              <a:t>Projects only one of the redundant attributes (since they are equal)</a:t>
            </a:r>
          </a:p>
          <a:p>
            <a:endParaRPr lang="en-SG" dirty="0" smtClean="0"/>
          </a:p>
          <a:p>
            <a:pPr>
              <a:buNone/>
            </a:pPr>
            <a:r>
              <a:rPr lang="en-SG" dirty="0" smtClean="0"/>
              <a:t>                       R</a:t>
            </a:r>
            <a:r>
              <a:rPr lang="en-SG" baseline="-25000" dirty="0" smtClean="0"/>
              <a:t>1</a:t>
            </a:r>
            <a:r>
              <a:rPr lang="en-SG" dirty="0" smtClean="0"/>
              <a:t> </a:t>
            </a:r>
            <a:r>
              <a:rPr lang="en-SG" dirty="0"/>
              <a:t>⨝</a:t>
            </a:r>
            <a:r>
              <a:rPr lang="en-SG" baseline="-25000" dirty="0" smtClean="0"/>
              <a:t>N</a:t>
            </a:r>
            <a:r>
              <a:rPr lang="en-SG" dirty="0" smtClean="0"/>
              <a:t> R</a:t>
            </a:r>
            <a:r>
              <a:rPr lang="en-SG" baseline="-25000" dirty="0" smtClean="0"/>
              <a:t>2</a:t>
            </a:r>
          </a:p>
          <a:p>
            <a:endParaRPr lang="en-SG" baseline="-25000" dirty="0" smtClean="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Natural Join</a:t>
            </a:r>
            <a:r>
              <a:rPr lang="en-US" dirty="0" smtClean="0"/>
              <a:t> (Example)</a:t>
            </a:r>
            <a:endParaRPr lang="en-SG" dirty="0"/>
          </a:p>
        </p:txBody>
      </p:sp>
      <p:sp>
        <p:nvSpPr>
          <p:cNvPr id="3" name="Content Placeholder 2"/>
          <p:cNvSpPr>
            <a:spLocks noGrp="1"/>
          </p:cNvSpPr>
          <p:nvPr>
            <p:ph idx="1"/>
          </p:nvPr>
        </p:nvSpPr>
        <p:spPr/>
        <p:txBody>
          <a:bodyPr/>
          <a:lstStyle/>
          <a:p>
            <a:pPr>
              <a:buNone/>
            </a:pPr>
            <a:r>
              <a:rPr lang="en-US" dirty="0" err="1" smtClean="0"/>
              <a:t>canFly</a:t>
            </a:r>
            <a:r>
              <a:rPr lang="en-US" dirty="0" smtClean="0"/>
              <a:t> </a:t>
            </a:r>
            <a:r>
              <a:rPr lang="en-SG" dirty="0"/>
              <a:t>⨝</a:t>
            </a:r>
            <a:r>
              <a:rPr lang="en-SG" baseline="-25000" dirty="0" smtClean="0"/>
              <a:t>N</a:t>
            </a:r>
            <a:r>
              <a:rPr lang="en-US" dirty="0" smtClean="0">
                <a:sym typeface="Symbol"/>
              </a:rPr>
              <a:t> plane</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4876800" y="2209800"/>
          <a:ext cx="3048000" cy="3708400"/>
        </p:xfrm>
        <a:graphic>
          <a:graphicData uri="http://schemas.openxmlformats.org/drawingml/2006/table">
            <a:tbl>
              <a:tblPr firstRow="1" bandRow="1">
                <a:tableStyleId>{21E4AEA4-8DFA-4A89-87EB-49C32662AFE0}</a:tableStyleId>
              </a:tblPr>
              <a:tblGrid>
                <a:gridCol w="1524000"/>
                <a:gridCol w="1524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graphicFrame>
        <p:nvGraphicFramePr>
          <p:cNvPr id="6" name="Table 5"/>
          <p:cNvGraphicFramePr>
            <a:graphicFrameLocks noGrp="1"/>
          </p:cNvGraphicFramePr>
          <p:nvPr/>
        </p:nvGraphicFramePr>
        <p:xfrm>
          <a:off x="838200" y="2209800"/>
          <a:ext cx="2971800" cy="407924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Natural Join</a:t>
            </a:r>
            <a:r>
              <a:rPr lang="en-US" dirty="0" smtClean="0"/>
              <a:t> (Result)</a:t>
            </a:r>
            <a:endParaRPr lang="en-SG" dirty="0"/>
          </a:p>
        </p:txBody>
      </p:sp>
      <p:sp>
        <p:nvSpPr>
          <p:cNvPr id="3" name="Content Placeholder 2"/>
          <p:cNvSpPr>
            <a:spLocks noGrp="1"/>
          </p:cNvSpPr>
          <p:nvPr>
            <p:ph idx="1"/>
          </p:nvPr>
        </p:nvSpPr>
        <p:spPr/>
        <p:txBody>
          <a:bodyPr/>
          <a:lstStyle/>
          <a:p>
            <a:pPr>
              <a:buNone/>
            </a:pPr>
            <a:r>
              <a:rPr lang="en-US" dirty="0" err="1" smtClean="0"/>
              <a:t>canFly</a:t>
            </a:r>
            <a:r>
              <a:rPr lang="en-US" dirty="0" smtClean="0"/>
              <a:t> </a:t>
            </a:r>
            <a:r>
              <a:rPr lang="en-SG" dirty="0"/>
              <a:t>⨝</a:t>
            </a:r>
            <a:r>
              <a:rPr lang="en-SG" baseline="-25000" dirty="0" smtClean="0"/>
              <a:t>N</a:t>
            </a:r>
            <a:r>
              <a:rPr lang="en-SG" dirty="0" smtClean="0"/>
              <a:t> </a:t>
            </a:r>
            <a:r>
              <a:rPr lang="en-US" dirty="0" smtClean="0">
                <a:sym typeface="Symbol"/>
              </a:rPr>
              <a:t>plane</a:t>
            </a:r>
            <a:endParaRPr lang="en-SG" dirty="0" smtClean="0"/>
          </a:p>
          <a:p>
            <a:pPr>
              <a:buNone/>
            </a:pP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8" name="Table 7"/>
          <p:cNvGraphicFramePr>
            <a:graphicFrameLocks noGrp="1"/>
          </p:cNvGraphicFramePr>
          <p:nvPr/>
        </p:nvGraphicFramePr>
        <p:xfrm>
          <a:off x="2438400" y="2286000"/>
          <a:ext cx="4000500" cy="3708400"/>
        </p:xfrm>
        <a:graphic>
          <a:graphicData uri="http://schemas.openxmlformats.org/drawingml/2006/table">
            <a:tbl>
              <a:tblPr firstRow="1" bandRow="1">
                <a:tableStyleId>{21E4AEA4-8DFA-4A89-87EB-49C32662AFE0}</a:tableStyleId>
              </a:tblPr>
              <a:tblGrid>
                <a:gridCol w="1333500"/>
                <a:gridCol w="1333500"/>
                <a:gridCol w="13335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c>
                  <a:txBody>
                    <a:bodyPr/>
                    <a:lstStyle/>
                    <a:p>
                      <a:r>
                        <a:rPr lang="en-US" dirty="0" smtClean="0"/>
                        <a:t>maker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c>
                  <a:txBody>
                    <a:bodyPr/>
                    <a:lstStyle/>
                    <a:p>
                      <a:r>
                        <a:rPr lang="en-US" dirty="0" smtClean="0"/>
                        <a:t>Boeing</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Boeing</a:t>
                      </a:r>
                      <a:endParaRPr lang="en-SG" dirty="0" smtClean="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c>
                  <a:txBody>
                    <a:bodyPr/>
                    <a:lstStyle/>
                    <a:p>
                      <a:r>
                        <a:rPr lang="en-US" dirty="0" smtClean="0"/>
                        <a:t>MD</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c>
                  <a:txBody>
                    <a:bodyPr/>
                    <a:lstStyle/>
                    <a:p>
                      <a:r>
                        <a:rPr lang="en-US" dirty="0" smtClean="0"/>
                        <a:t>Airbus</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c>
                  <a:txBody>
                    <a:bodyPr/>
                    <a:lstStyle/>
                    <a:p>
                      <a:r>
                        <a:rPr lang="en-US" dirty="0" smtClean="0"/>
                        <a:t>Airbus</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c>
                  <a:txBody>
                    <a:bodyPr/>
                    <a:lstStyle/>
                    <a:p>
                      <a:r>
                        <a:rPr lang="en-US" dirty="0" smtClean="0"/>
                        <a:t>Boeing</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c>
                  <a:txBody>
                    <a:bodyPr/>
                    <a:lstStyle/>
                    <a:p>
                      <a:r>
                        <a:rPr lang="en-US" dirty="0" smtClean="0"/>
                        <a:t>MD</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c>
                  <a:txBody>
                    <a:bodyPr/>
                    <a:lstStyle/>
                    <a:p>
                      <a:r>
                        <a:rPr lang="en-US" dirty="0" smtClean="0"/>
                        <a:t>Airbus</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c>
                  <a:txBody>
                    <a:bodyPr/>
                    <a:lstStyle/>
                    <a:p>
                      <a:r>
                        <a:rPr lang="en-US" dirty="0" smtClean="0"/>
                        <a:t>MD</a:t>
                      </a:r>
                      <a:endParaRPr lang="en-SG"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Natural Join</a:t>
            </a:r>
            <a:endParaRPr lang="en-SG" dirty="0" smtClean="0"/>
          </a:p>
        </p:txBody>
      </p:sp>
      <p:sp>
        <p:nvSpPr>
          <p:cNvPr id="46083" name="Content Placeholder 2"/>
          <p:cNvSpPr>
            <a:spLocks noGrp="1"/>
          </p:cNvSpPr>
          <p:nvPr>
            <p:ph idx="1"/>
          </p:nvPr>
        </p:nvSpPr>
        <p:spPr/>
        <p:txBody>
          <a:bodyPr/>
          <a:lstStyle/>
          <a:p>
            <a:pPr>
              <a:buNone/>
            </a:pPr>
            <a:r>
              <a:rPr lang="en-US" sz="2000" dirty="0">
                <a:solidFill>
                  <a:srgbClr val="FFFFFF"/>
                </a:solidFill>
                <a:sym typeface="Symbol" pitchFamily="18" charset="2"/>
              </a:rPr>
              <a:t>Find the </a:t>
            </a:r>
            <a:r>
              <a:rPr lang="en-US" sz="2000" dirty="0" smtClean="0">
                <a:solidFill>
                  <a:srgbClr val="FFFFFF"/>
                </a:solidFill>
                <a:sym typeface="Symbol" pitchFamily="18" charset="2"/>
              </a:rPr>
              <a:t>emails </a:t>
            </a:r>
            <a:r>
              <a:rPr lang="en-US" sz="2000" dirty="0">
                <a:solidFill>
                  <a:srgbClr val="FFFFFF"/>
                </a:solidFill>
                <a:sym typeface="Symbol" pitchFamily="18" charset="2"/>
              </a:rPr>
              <a:t>of students </a:t>
            </a:r>
            <a:r>
              <a:rPr lang="en-US" sz="2000" dirty="0" smtClean="0">
                <a:solidFill>
                  <a:srgbClr val="FFFFFF"/>
                </a:solidFill>
                <a:sym typeface="Symbol" pitchFamily="18" charset="2"/>
              </a:rPr>
              <a:t>lending a </a:t>
            </a:r>
            <a:r>
              <a:rPr lang="en-US" sz="2000" dirty="0" err="1" smtClean="0">
                <a:solidFill>
                  <a:srgbClr val="FFFFFF"/>
                </a:solidFill>
                <a:sym typeface="Symbol" pitchFamily="18" charset="2"/>
              </a:rPr>
              <a:t>a</a:t>
            </a:r>
            <a:r>
              <a:rPr lang="en-US" sz="2000" dirty="0" smtClean="0">
                <a:solidFill>
                  <a:srgbClr val="FFFFFF"/>
                </a:solidFill>
                <a:sym typeface="Symbol" pitchFamily="18" charset="2"/>
              </a:rPr>
              <a:t> </a:t>
            </a:r>
            <a:r>
              <a:rPr lang="en-US" sz="2000" dirty="0">
                <a:solidFill>
                  <a:srgbClr val="FFFFFF"/>
                </a:solidFill>
                <a:sym typeface="Symbol" pitchFamily="18" charset="2"/>
              </a:rPr>
              <a:t>book </a:t>
            </a:r>
            <a:r>
              <a:rPr lang="en-US" sz="2000" dirty="0" smtClean="0">
                <a:solidFill>
                  <a:srgbClr val="FFFFFF"/>
                </a:solidFill>
                <a:sym typeface="Symbol" pitchFamily="18" charset="2"/>
              </a:rPr>
              <a:t>and the ISBN of the book</a:t>
            </a:r>
            <a:endParaRPr lang="en-SG" sz="2000" dirty="0">
              <a:solidFill>
                <a:srgbClr val="FFFFFF"/>
              </a:solidFill>
              <a:sym typeface="Symbol" pitchFamily="18" charset="2"/>
            </a:endParaRPr>
          </a:p>
          <a:p>
            <a:pPr>
              <a:buFontTx/>
              <a:buNone/>
            </a:pPr>
            <a:endParaRPr lang="en-US" sz="2000" dirty="0" smtClean="0">
              <a:solidFill>
                <a:srgbClr val="FFFFFF"/>
              </a:solidFill>
              <a:latin typeface="Courier New" pitchFamily="49" charset="0"/>
              <a:cs typeface="Courier New" pitchFamily="49" charset="0"/>
              <a:sym typeface="Symbol" pitchFamily="18" charset="2"/>
            </a:endParaRPr>
          </a:p>
          <a:p>
            <a:pPr>
              <a:buFontTx/>
              <a:buNone/>
            </a:pPr>
            <a:r>
              <a:rPr lang="en-US" sz="2400" b="1" dirty="0" smtClean="0">
                <a:solidFill>
                  <a:srgbClr val="FFFFFF"/>
                </a:solidFill>
                <a:latin typeface="Courier New" pitchFamily="49" charset="0"/>
                <a:cs typeface="Courier New" pitchFamily="49" charset="0"/>
                <a:sym typeface="Symbol" pitchFamily="18" charset="2"/>
              </a:rPr>
              <a:t>SELECT T1.owner, T2.book</a:t>
            </a:r>
            <a:endParaRPr lang="en-SG" sz="2400" b="1" dirty="0" smtClean="0">
              <a:solidFill>
                <a:srgbClr val="FFFFFF"/>
              </a:solidFill>
              <a:latin typeface="Courier New" pitchFamily="49" charset="0"/>
              <a:cs typeface="Courier New" pitchFamily="49" charset="0"/>
              <a:sym typeface="Symbol" pitchFamily="18" charset="2"/>
            </a:endParaRPr>
          </a:p>
          <a:p>
            <a:pPr>
              <a:buFontTx/>
              <a:buNone/>
            </a:pPr>
            <a:r>
              <a:rPr lang="en-US" sz="2400" b="1" dirty="0" smtClean="0">
                <a:solidFill>
                  <a:srgbClr val="FFFFFF"/>
                </a:solidFill>
                <a:latin typeface="Courier New" pitchFamily="49" charset="0"/>
                <a:cs typeface="Courier New" pitchFamily="49" charset="0"/>
                <a:sym typeface="Symbol" pitchFamily="18" charset="2"/>
              </a:rPr>
              <a:t>FROM copy T1 NATURAL JOIN </a:t>
            </a:r>
            <a:r>
              <a:rPr lang="en-SG" sz="2400" b="1" dirty="0" smtClean="0">
                <a:solidFill>
                  <a:srgbClr val="FFFFFF"/>
                </a:solidFill>
                <a:latin typeface="Courier New" pitchFamily="49" charset="0"/>
                <a:cs typeface="Courier New" pitchFamily="49" charset="0"/>
                <a:sym typeface="Symbol" pitchFamily="18" charset="2"/>
              </a:rPr>
              <a:t>loan T2;</a:t>
            </a:r>
          </a:p>
          <a:p>
            <a:pPr>
              <a:buFontTx/>
              <a:buNone/>
            </a:pPr>
            <a:endParaRPr lang="en-SG" sz="2400" b="1" dirty="0">
              <a:solidFill>
                <a:srgbClr val="FFFFFF"/>
              </a:solidFill>
              <a:latin typeface="Courier New" pitchFamily="49" charset="0"/>
              <a:cs typeface="Courier New" pitchFamily="49" charset="0"/>
              <a:sym typeface="Symbol" pitchFamily="18" charset="2"/>
            </a:endParaRPr>
          </a:p>
          <a:p>
            <a:pPr>
              <a:buFontTx/>
              <a:buNone/>
            </a:pPr>
            <a:r>
              <a:rPr lang="en-SG" sz="2400" b="1" dirty="0" smtClean="0">
                <a:solidFill>
                  <a:srgbClr val="FFFFFF"/>
                </a:solidFill>
                <a:latin typeface="Courier New" pitchFamily="49" charset="0"/>
                <a:cs typeface="Courier New" pitchFamily="49" charset="0"/>
                <a:sym typeface="Symbol" pitchFamily="18" charset="2"/>
              </a:rPr>
              <a:t>(incidentally this query is equivalent to the following because of the foreign key constraint)</a:t>
            </a:r>
          </a:p>
          <a:p>
            <a:pPr>
              <a:buFontTx/>
              <a:buNone/>
            </a:pPr>
            <a:endParaRPr lang="en-SG" sz="2400" b="1" dirty="0">
              <a:solidFill>
                <a:srgbClr val="FFFFFF"/>
              </a:solidFill>
              <a:latin typeface="Courier New" pitchFamily="49" charset="0"/>
              <a:cs typeface="Courier New" pitchFamily="49" charset="0"/>
              <a:sym typeface="Symbol" pitchFamily="18" charset="2"/>
            </a:endParaRPr>
          </a:p>
          <a:p>
            <a:pPr>
              <a:buFontTx/>
              <a:buNone/>
            </a:pPr>
            <a:r>
              <a:rPr lang="en-US" sz="2400" b="1" dirty="0">
                <a:solidFill>
                  <a:srgbClr val="FFFFFF"/>
                </a:solidFill>
                <a:latin typeface="Courier New" pitchFamily="49" charset="0"/>
                <a:cs typeface="Courier New" pitchFamily="49" charset="0"/>
                <a:sym typeface="Symbol" pitchFamily="18" charset="2"/>
              </a:rPr>
              <a:t>SELECT </a:t>
            </a:r>
            <a:r>
              <a:rPr lang="en-US" sz="2400" b="1" dirty="0" smtClean="0">
                <a:solidFill>
                  <a:srgbClr val="FFFFFF"/>
                </a:solidFill>
                <a:latin typeface="Courier New" pitchFamily="49" charset="0"/>
                <a:cs typeface="Courier New" pitchFamily="49" charset="0"/>
                <a:sym typeface="Symbol" pitchFamily="18" charset="2"/>
              </a:rPr>
              <a:t>T2.owner</a:t>
            </a:r>
            <a:r>
              <a:rPr lang="en-US" sz="2400" b="1" dirty="0">
                <a:solidFill>
                  <a:srgbClr val="FFFFFF"/>
                </a:solidFill>
                <a:latin typeface="Courier New" pitchFamily="49" charset="0"/>
                <a:cs typeface="Courier New" pitchFamily="49" charset="0"/>
                <a:sym typeface="Symbol" pitchFamily="18" charset="2"/>
              </a:rPr>
              <a:t>, </a:t>
            </a:r>
            <a:r>
              <a:rPr lang="en-US" sz="2400" b="1" dirty="0" smtClean="0">
                <a:solidFill>
                  <a:srgbClr val="FFFFFF"/>
                </a:solidFill>
                <a:latin typeface="Courier New" pitchFamily="49" charset="0"/>
                <a:cs typeface="Courier New" pitchFamily="49" charset="0"/>
                <a:sym typeface="Symbol" pitchFamily="18" charset="2"/>
              </a:rPr>
              <a:t>T2.book</a:t>
            </a:r>
            <a:endParaRPr lang="en-SG" sz="2400" b="1" dirty="0">
              <a:solidFill>
                <a:srgbClr val="FFFFFF"/>
              </a:solidFill>
              <a:latin typeface="Courier New" pitchFamily="49" charset="0"/>
              <a:cs typeface="Courier New" pitchFamily="49" charset="0"/>
              <a:sym typeface="Symbol" pitchFamily="18" charset="2"/>
            </a:endParaRPr>
          </a:p>
          <a:p>
            <a:pPr>
              <a:buFontTx/>
              <a:buNone/>
            </a:pPr>
            <a:r>
              <a:rPr lang="en-US" sz="2400" b="1" dirty="0">
                <a:solidFill>
                  <a:srgbClr val="FFFFFF"/>
                </a:solidFill>
                <a:latin typeface="Courier New" pitchFamily="49" charset="0"/>
                <a:cs typeface="Courier New" pitchFamily="49" charset="0"/>
                <a:sym typeface="Symbol" pitchFamily="18" charset="2"/>
              </a:rPr>
              <a:t>FROM </a:t>
            </a:r>
            <a:r>
              <a:rPr lang="en-SG" sz="2400" b="1" dirty="0" smtClean="0">
                <a:solidFill>
                  <a:srgbClr val="FFFFFF"/>
                </a:solidFill>
                <a:latin typeface="Courier New" pitchFamily="49" charset="0"/>
                <a:cs typeface="Courier New" pitchFamily="49" charset="0"/>
                <a:sym typeface="Symbol" pitchFamily="18" charset="2"/>
              </a:rPr>
              <a:t>loan </a:t>
            </a:r>
            <a:r>
              <a:rPr lang="en-SG" sz="2400" b="1" dirty="0">
                <a:solidFill>
                  <a:srgbClr val="FFFFFF"/>
                </a:solidFill>
                <a:latin typeface="Courier New" pitchFamily="49" charset="0"/>
                <a:cs typeface="Courier New" pitchFamily="49" charset="0"/>
                <a:sym typeface="Symbol" pitchFamily="18" charset="2"/>
              </a:rPr>
              <a:t>T2;</a:t>
            </a:r>
          </a:p>
          <a:p>
            <a:pPr>
              <a:buFontTx/>
              <a:buNone/>
            </a:pPr>
            <a:endParaRPr lang="en-SG" sz="2400" b="1" dirty="0" smtClean="0">
              <a:solidFill>
                <a:srgbClr val="FFFFFF"/>
              </a:solidFill>
              <a:latin typeface="Courier New" pitchFamily="49" charset="0"/>
              <a:cs typeface="Courier New" pitchFamily="49" charset="0"/>
              <a:sym typeface="Symbol" pitchFamily="18" charset="2"/>
            </a:endParaRPr>
          </a:p>
          <a:p>
            <a:pPr>
              <a:buNone/>
            </a:pPr>
            <a:endParaRPr lang="en-SG" sz="2000" dirty="0">
              <a:solidFill>
                <a:srgbClr val="FFFFFF"/>
              </a:solidFill>
              <a:latin typeface="Courier New" pitchFamily="49" charset="0"/>
              <a:cs typeface="Courier New" pitchFamily="49" charset="0"/>
              <a:sym typeface="Symbol" pitchFamily="18" charset="2"/>
            </a:endParaRPr>
          </a:p>
          <a:p>
            <a:pPr>
              <a:buFontTx/>
              <a:buNone/>
            </a:pPr>
            <a:endParaRPr lang="en-US" sz="2000" dirty="0" smtClean="0">
              <a:solidFill>
                <a:srgbClr val="FFFFFF"/>
              </a:solidFill>
              <a:latin typeface="Courier New" pitchFamily="49" charset="0"/>
              <a:cs typeface="Courier New" pitchFamily="49" charset="0"/>
              <a:sym typeface="Symbol" pitchFamily="18" charset="2"/>
            </a:endParaRPr>
          </a:p>
          <a:p>
            <a:pPr>
              <a:buFontTx/>
              <a:buNone/>
            </a:pPr>
            <a:endParaRPr lang="en-SG" dirty="0" smtClean="0"/>
          </a:p>
        </p:txBody>
      </p:sp>
      <p:sp>
        <p:nvSpPr>
          <p:cNvPr id="46084" name="Footer Placeholder 3"/>
          <p:cNvSpPr>
            <a:spLocks noGrp="1"/>
          </p:cNvSpPr>
          <p:nvPr>
            <p:ph type="ftr" sz="quarter" idx="11"/>
          </p:nvPr>
        </p:nvSpPr>
        <p:spPr>
          <a:noFill/>
        </p:spPr>
        <p:txBody>
          <a:bodyPr/>
          <a:lstStyle/>
          <a:p>
            <a:r>
              <a:rPr lang="en-US" smtClean="0"/>
              <a:t>Introduction to Database Systems</a:t>
            </a:r>
          </a:p>
        </p:txBody>
      </p:sp>
    </p:spTree>
    <p:extLst>
      <p:ext uri="{BB962C8B-B14F-4D97-AF65-F5344CB8AC3E}">
        <p14:creationId xmlns:p14="http://schemas.microsoft.com/office/powerpoint/2010/main" val="78667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a:t>
            </a:r>
            <a:endParaRPr lang="en-SG" dirty="0"/>
          </a:p>
        </p:txBody>
      </p:sp>
      <p:sp>
        <p:nvSpPr>
          <p:cNvPr id="3" name="Content Placeholder 2"/>
          <p:cNvSpPr>
            <a:spLocks noGrp="1"/>
          </p:cNvSpPr>
          <p:nvPr>
            <p:ph idx="1"/>
          </p:nvPr>
        </p:nvSpPr>
        <p:spPr/>
        <p:txBody>
          <a:bodyPr/>
          <a:lstStyle/>
          <a:p>
            <a:pPr>
              <a:buNone/>
            </a:pPr>
            <a:r>
              <a:rPr lang="en-US" dirty="0" smtClean="0"/>
              <a:t>Renaming a relation or its attributes:</a:t>
            </a:r>
          </a:p>
          <a:p>
            <a:pPr>
              <a:buNone/>
            </a:pPr>
            <a:endParaRPr lang="en-US" sz="3600" b="1" dirty="0" smtClean="0">
              <a:sym typeface="Symbol" pitchFamily="18" charset="2"/>
            </a:endParaRPr>
          </a:p>
          <a:p>
            <a:pPr>
              <a:buNone/>
            </a:pPr>
            <a:r>
              <a:rPr lang="en-GB" sz="3600" b="1" dirty="0" smtClean="0">
                <a:sym typeface="Symbol" pitchFamily="18" charset="2"/>
              </a:rPr>
              <a:t></a:t>
            </a:r>
            <a:r>
              <a:rPr lang="en-GB" sz="3600" dirty="0" smtClean="0">
                <a:sym typeface="Symbol" pitchFamily="18" charset="2"/>
              </a:rPr>
              <a:t>(</a:t>
            </a:r>
            <a:r>
              <a:rPr lang="en-GB" sz="3600" dirty="0" smtClean="0">
                <a:solidFill>
                  <a:srgbClr val="FF0000"/>
                </a:solidFill>
                <a:sym typeface="Symbol" pitchFamily="18" charset="2"/>
              </a:rPr>
              <a:t>R’</a:t>
            </a:r>
            <a:r>
              <a:rPr lang="en-GB" sz="3600" dirty="0" smtClean="0">
                <a:sym typeface="Symbol" pitchFamily="18" charset="2"/>
              </a:rPr>
              <a:t>(N</a:t>
            </a:r>
            <a:r>
              <a:rPr lang="en-GB" sz="3600" baseline="-25000" dirty="0" smtClean="0">
                <a:sym typeface="Symbol" pitchFamily="18" charset="2"/>
              </a:rPr>
              <a:t>1</a:t>
            </a:r>
            <a:r>
              <a:rPr lang="en-GB" sz="3600" dirty="0" smtClean="0">
                <a:sym typeface="Symbol" pitchFamily="18" charset="2"/>
              </a:rPr>
              <a:t> </a:t>
            </a:r>
            <a:r>
              <a:rPr lang="en-GB" sz="3600" dirty="0" smtClean="0">
                <a:sym typeface="Symbol"/>
              </a:rPr>
              <a:t></a:t>
            </a:r>
            <a:r>
              <a:rPr lang="en-GB" sz="3600" dirty="0" smtClean="0">
                <a:sym typeface="Symbol" pitchFamily="18" charset="2"/>
              </a:rPr>
              <a:t> </a:t>
            </a:r>
            <a:r>
              <a:rPr lang="en-GB" sz="3600" dirty="0" smtClean="0">
                <a:solidFill>
                  <a:srgbClr val="FF0000"/>
                </a:solidFill>
                <a:sym typeface="Symbol" pitchFamily="18" charset="2"/>
              </a:rPr>
              <a:t>N’</a:t>
            </a:r>
            <a:r>
              <a:rPr lang="en-GB" sz="3600" baseline="-25000" dirty="0" smtClean="0">
                <a:solidFill>
                  <a:srgbClr val="FF0000"/>
                </a:solidFill>
                <a:sym typeface="Symbol" pitchFamily="18" charset="2"/>
              </a:rPr>
              <a:t>1</a:t>
            </a:r>
            <a:r>
              <a:rPr lang="en-GB" sz="3600" dirty="0" smtClean="0">
                <a:sym typeface="Symbol" pitchFamily="18" charset="2"/>
              </a:rPr>
              <a:t>, …, </a:t>
            </a:r>
            <a:r>
              <a:rPr lang="en-GB" sz="3600" dirty="0" err="1" smtClean="0">
                <a:sym typeface="Symbol" pitchFamily="18" charset="2"/>
              </a:rPr>
              <a:t>N</a:t>
            </a:r>
            <a:r>
              <a:rPr lang="en-GB" sz="3600" baseline="-25000" dirty="0" err="1" smtClean="0">
                <a:sym typeface="Symbol" pitchFamily="18" charset="2"/>
              </a:rPr>
              <a:t>n</a:t>
            </a:r>
            <a:r>
              <a:rPr lang="en-GB" sz="3600" dirty="0" smtClean="0">
                <a:sym typeface="Symbol" pitchFamily="18" charset="2"/>
              </a:rPr>
              <a:t> </a:t>
            </a:r>
            <a:r>
              <a:rPr lang="en-GB" sz="3600" dirty="0" smtClean="0">
                <a:sym typeface="Symbol"/>
              </a:rPr>
              <a:t></a:t>
            </a:r>
            <a:r>
              <a:rPr lang="en-GB" sz="3600" dirty="0" smtClean="0">
                <a:sym typeface="Symbol" pitchFamily="18" charset="2"/>
              </a:rPr>
              <a:t> </a:t>
            </a:r>
            <a:r>
              <a:rPr lang="en-GB" sz="3600" dirty="0" err="1" smtClean="0">
                <a:solidFill>
                  <a:srgbClr val="FF0000"/>
                </a:solidFill>
                <a:sym typeface="Symbol" pitchFamily="18" charset="2"/>
              </a:rPr>
              <a:t>N’</a:t>
            </a:r>
            <a:r>
              <a:rPr lang="en-GB" sz="3600" baseline="-25000" dirty="0" err="1" smtClean="0">
                <a:solidFill>
                  <a:srgbClr val="FF0000"/>
                </a:solidFill>
                <a:sym typeface="Symbol" pitchFamily="18" charset="2"/>
              </a:rPr>
              <a:t>n</a:t>
            </a:r>
            <a:r>
              <a:rPr lang="en-GB" sz="3600" dirty="0" smtClean="0">
                <a:sym typeface="Symbol" pitchFamily="18" charset="2"/>
              </a:rPr>
              <a:t>), R)</a:t>
            </a:r>
          </a:p>
          <a:p>
            <a:pPr>
              <a:buNone/>
            </a:pPr>
            <a:endParaRPr lang="en-GB" dirty="0" smtClean="0">
              <a:sym typeface="Symbol" pitchFamily="18" charset="2"/>
            </a:endParaRPr>
          </a:p>
          <a:p>
            <a:pPr>
              <a:buNone/>
            </a:pPr>
            <a:r>
              <a:rPr lang="en-GB" dirty="0" smtClean="0">
                <a:sym typeface="Symbol" pitchFamily="18" charset="2"/>
              </a:rPr>
              <a:t>The new relation </a:t>
            </a:r>
            <a:r>
              <a:rPr lang="en-GB" dirty="0" smtClean="0">
                <a:solidFill>
                  <a:srgbClr val="FF0000"/>
                </a:solidFill>
                <a:sym typeface="Symbol" pitchFamily="18" charset="2"/>
              </a:rPr>
              <a:t>R’</a:t>
            </a:r>
            <a:r>
              <a:rPr lang="en-GB" dirty="0" smtClean="0">
                <a:solidFill>
                  <a:srgbClr val="92D050"/>
                </a:solidFill>
                <a:sym typeface="Symbol" pitchFamily="18" charset="2"/>
              </a:rPr>
              <a:t> </a:t>
            </a:r>
            <a:r>
              <a:rPr lang="en-GB" dirty="0" smtClean="0">
                <a:sym typeface="Symbol" pitchFamily="18" charset="2"/>
              </a:rPr>
              <a:t>has the same instance as R, but its schema  has attribute </a:t>
            </a:r>
            <a:r>
              <a:rPr lang="en-GB" dirty="0" err="1" smtClean="0">
                <a:solidFill>
                  <a:srgbClr val="FF0000"/>
                </a:solidFill>
                <a:sym typeface="Symbol" pitchFamily="18" charset="2"/>
              </a:rPr>
              <a:t>N’</a:t>
            </a:r>
            <a:r>
              <a:rPr lang="en-GB" baseline="-25000" dirty="0" err="1" smtClean="0">
                <a:solidFill>
                  <a:srgbClr val="FF0000"/>
                </a:solidFill>
                <a:sym typeface="Symbol" pitchFamily="18" charset="2"/>
              </a:rPr>
              <a:t>i</a:t>
            </a:r>
            <a:r>
              <a:rPr lang="en-GB" dirty="0" smtClean="0">
                <a:sym typeface="Symbol" pitchFamily="18" charset="2"/>
              </a:rPr>
              <a:t> instead of attribute N</a:t>
            </a:r>
            <a:r>
              <a:rPr lang="en-GB" baseline="-25000" dirty="0" smtClean="0">
                <a:sym typeface="Symbol" pitchFamily="18" charset="2"/>
              </a:rPr>
              <a:t>i</a:t>
            </a:r>
            <a:endParaRPr lang="en-GB" dirty="0" smtClean="0">
              <a:sym typeface="Symbol" pitchFamily="18" charset="2"/>
            </a:endParaRPr>
          </a:p>
          <a:p>
            <a:pPr>
              <a:buNone/>
            </a:pP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plane</a:t>
            </a:r>
            <a:endParaRPr lang="en-SG" dirty="0"/>
          </a:p>
        </p:txBody>
      </p:sp>
      <p:sp>
        <p:nvSpPr>
          <p:cNvPr id="3" name="Footer Placeholder 2"/>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4" name="Table 3"/>
          <p:cNvGraphicFramePr>
            <a:graphicFrameLocks noGrp="1"/>
          </p:cNvGraphicFramePr>
          <p:nvPr/>
        </p:nvGraphicFramePr>
        <p:xfrm>
          <a:off x="1524000" y="1397000"/>
          <a:ext cx="6096000" cy="370840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(Example)</a:t>
            </a:r>
            <a:endParaRPr lang="en-SG" dirty="0"/>
          </a:p>
        </p:txBody>
      </p:sp>
      <p:sp>
        <p:nvSpPr>
          <p:cNvPr id="3" name="Content Placeholder 2"/>
          <p:cNvSpPr>
            <a:spLocks noGrp="1"/>
          </p:cNvSpPr>
          <p:nvPr>
            <p:ph idx="1"/>
          </p:nvPr>
        </p:nvSpPr>
        <p:spPr/>
        <p:txBody>
          <a:bodyPr/>
          <a:lstStyle/>
          <a:p>
            <a:pPr>
              <a:buNone/>
            </a:pPr>
            <a:r>
              <a:rPr lang="pt-BR" dirty="0" smtClean="0">
                <a:sym typeface="Symbol" pitchFamily="18" charset="2"/>
              </a:rPr>
              <a:t>(staff(salary  wages), employee)</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1447800" y="3048000"/>
          <a:ext cx="6096000" cy="2926080"/>
        </p:xfrm>
        <a:graphic>
          <a:graphicData uri="http://schemas.openxmlformats.org/drawingml/2006/table">
            <a:tbl>
              <a:tblPr firstRow="1" bandRow="1">
                <a:tableStyleId>{21E4AEA4-8DFA-4A89-87EB-49C32662AFE0}</a:tableStyleId>
              </a:tblPr>
              <a:tblGrid>
                <a:gridCol w="2032000"/>
                <a:gridCol w="2032000"/>
                <a:gridCol w="2032000"/>
              </a:tblGrid>
              <a:tr h="0">
                <a:tc>
                  <a:txBody>
                    <a:bodyPr/>
                    <a:lstStyle/>
                    <a:p>
                      <a:r>
                        <a:rPr lang="en-US" dirty="0" smtClean="0"/>
                        <a:t>name</a:t>
                      </a:r>
                      <a:endParaRPr lang="en-SG" dirty="0"/>
                    </a:p>
                  </a:txBody>
                  <a:tcPr/>
                </a:tc>
                <a:tc>
                  <a:txBody>
                    <a:bodyPr/>
                    <a:lstStyle/>
                    <a:p>
                      <a:r>
                        <a:rPr lang="en-US" dirty="0" smtClean="0"/>
                        <a:t>salary</a:t>
                      </a:r>
                      <a:endParaRPr lang="en-SG" dirty="0"/>
                    </a:p>
                  </a:txBody>
                  <a:tcPr/>
                </a:tc>
                <a:tc>
                  <a:txBody>
                    <a:bodyPr/>
                    <a:lstStyle/>
                    <a:p>
                      <a:r>
                        <a:rPr lang="en-US" dirty="0" err="1" smtClean="0"/>
                        <a:t>eNumber</a:t>
                      </a:r>
                      <a:endParaRPr lang="en-SG" dirty="0"/>
                    </a:p>
                  </a:txBody>
                  <a:tcPr/>
                </a:tc>
              </a:tr>
              <a:tr h="351790">
                <a:tc>
                  <a:txBody>
                    <a:bodyPr/>
                    <a:lstStyle/>
                    <a:p>
                      <a:r>
                        <a:rPr lang="en-US" dirty="0" smtClean="0"/>
                        <a:t>Clark</a:t>
                      </a:r>
                    </a:p>
                  </a:txBody>
                  <a:tcPr/>
                </a:tc>
                <a:tc>
                  <a:txBody>
                    <a:bodyPr/>
                    <a:lstStyle/>
                    <a:p>
                      <a:r>
                        <a:rPr lang="en-US" dirty="0" smtClean="0"/>
                        <a:t>150000</a:t>
                      </a:r>
                      <a:endParaRPr lang="en-SG" dirty="0"/>
                    </a:p>
                  </a:txBody>
                  <a:tcPr/>
                </a:tc>
                <a:tc>
                  <a:txBody>
                    <a:bodyPr/>
                    <a:lstStyle/>
                    <a:p>
                      <a:r>
                        <a:rPr lang="en-US" dirty="0" smtClean="0"/>
                        <a:t>1006</a:t>
                      </a:r>
                      <a:endParaRPr lang="en-SG" dirty="0"/>
                    </a:p>
                  </a:txBody>
                  <a:tcPr/>
                </a:tc>
              </a:tr>
              <a:tr h="351790">
                <a:tc>
                  <a:txBody>
                    <a:bodyPr/>
                    <a:lstStyle/>
                    <a:p>
                      <a:r>
                        <a:rPr lang="en-US" dirty="0" smtClean="0"/>
                        <a:t>Gates</a:t>
                      </a:r>
                      <a:endParaRPr lang="en-SG" dirty="0"/>
                    </a:p>
                  </a:txBody>
                  <a:tcPr/>
                </a:tc>
                <a:tc>
                  <a:txBody>
                    <a:bodyPr/>
                    <a:lstStyle/>
                    <a:p>
                      <a:r>
                        <a:rPr lang="en-US" dirty="0" smtClean="0"/>
                        <a:t>5000000</a:t>
                      </a:r>
                      <a:endParaRPr lang="en-SG" dirty="0"/>
                    </a:p>
                  </a:txBody>
                  <a:tcPr/>
                </a:tc>
                <a:tc>
                  <a:txBody>
                    <a:bodyPr/>
                    <a:lstStyle/>
                    <a:p>
                      <a:r>
                        <a:rPr lang="en-US" dirty="0" smtClean="0"/>
                        <a:t>1005</a:t>
                      </a:r>
                      <a:endParaRPr lang="en-SG" dirty="0"/>
                    </a:p>
                  </a:txBody>
                  <a:tcPr/>
                </a:tc>
              </a:tr>
              <a:tr h="351790">
                <a:tc>
                  <a:txBody>
                    <a:bodyPr/>
                    <a:lstStyle/>
                    <a:p>
                      <a:r>
                        <a:rPr lang="en-US" dirty="0" smtClean="0"/>
                        <a:t>Jones</a:t>
                      </a:r>
                      <a:endParaRPr lang="en-SG" dirty="0"/>
                    </a:p>
                  </a:txBody>
                  <a:tcPr/>
                </a:tc>
                <a:tc>
                  <a:txBody>
                    <a:bodyPr/>
                    <a:lstStyle/>
                    <a:p>
                      <a:r>
                        <a:rPr lang="en-US" dirty="0" smtClean="0"/>
                        <a:t>50000</a:t>
                      </a:r>
                      <a:endParaRPr lang="en-SG" dirty="0"/>
                    </a:p>
                  </a:txBody>
                  <a:tcPr/>
                </a:tc>
                <a:tc>
                  <a:txBody>
                    <a:bodyPr/>
                    <a:lstStyle/>
                    <a:p>
                      <a:r>
                        <a:rPr lang="en-US" dirty="0" smtClean="0"/>
                        <a:t>1001</a:t>
                      </a:r>
                      <a:endParaRPr lang="en-SG" dirty="0"/>
                    </a:p>
                  </a:txBody>
                  <a:tcPr/>
                </a:tc>
              </a:tr>
              <a:tr h="351790">
                <a:tc>
                  <a:txBody>
                    <a:bodyPr/>
                    <a:lstStyle/>
                    <a:p>
                      <a:r>
                        <a:rPr lang="en-US" dirty="0" smtClean="0"/>
                        <a:t>Peter</a:t>
                      </a:r>
                      <a:endParaRPr lang="en-SG" dirty="0"/>
                    </a:p>
                  </a:txBody>
                  <a:tcPr/>
                </a:tc>
                <a:tc>
                  <a:txBody>
                    <a:bodyPr/>
                    <a:lstStyle/>
                    <a:p>
                      <a:r>
                        <a:rPr lang="en-US" dirty="0" smtClean="0"/>
                        <a:t>45000</a:t>
                      </a:r>
                      <a:endParaRPr lang="en-SG" dirty="0"/>
                    </a:p>
                  </a:txBody>
                  <a:tcPr/>
                </a:tc>
                <a:tc>
                  <a:txBody>
                    <a:bodyPr/>
                    <a:lstStyle/>
                    <a:p>
                      <a:r>
                        <a:rPr lang="en-US" dirty="0" smtClean="0"/>
                        <a:t>1002</a:t>
                      </a:r>
                      <a:endParaRPr lang="en-SG" dirty="0"/>
                    </a:p>
                  </a:txBody>
                  <a:tcPr/>
                </a:tc>
              </a:tr>
              <a:tr h="351790">
                <a:tc>
                  <a:txBody>
                    <a:bodyPr/>
                    <a:lstStyle/>
                    <a:p>
                      <a:r>
                        <a:rPr lang="en-US" dirty="0" smtClean="0"/>
                        <a:t>Phillips</a:t>
                      </a:r>
                      <a:endParaRPr lang="en-SG" dirty="0"/>
                    </a:p>
                  </a:txBody>
                  <a:tcPr/>
                </a:tc>
                <a:tc>
                  <a:txBody>
                    <a:bodyPr/>
                    <a:lstStyle/>
                    <a:p>
                      <a:r>
                        <a:rPr lang="en-US" dirty="0" smtClean="0"/>
                        <a:t>25000</a:t>
                      </a:r>
                      <a:endParaRPr lang="en-SG" dirty="0"/>
                    </a:p>
                  </a:txBody>
                  <a:tcPr/>
                </a:tc>
                <a:tc>
                  <a:txBody>
                    <a:bodyPr/>
                    <a:lstStyle/>
                    <a:p>
                      <a:r>
                        <a:rPr lang="en-US" dirty="0" smtClean="0"/>
                        <a:t>1004</a:t>
                      </a:r>
                      <a:endParaRPr lang="en-SG" dirty="0"/>
                    </a:p>
                  </a:txBody>
                  <a:tcPr/>
                </a:tc>
              </a:tr>
              <a:tr h="351790">
                <a:tc>
                  <a:txBody>
                    <a:bodyPr/>
                    <a:lstStyle/>
                    <a:p>
                      <a:r>
                        <a:rPr lang="en-US" dirty="0" smtClean="0"/>
                        <a:t>Rowe</a:t>
                      </a:r>
                      <a:endParaRPr lang="en-SG" dirty="0"/>
                    </a:p>
                  </a:txBody>
                  <a:tcPr/>
                </a:tc>
                <a:tc>
                  <a:txBody>
                    <a:bodyPr/>
                    <a:lstStyle/>
                    <a:p>
                      <a:r>
                        <a:rPr lang="en-US" dirty="0" smtClean="0"/>
                        <a:t>35000</a:t>
                      </a:r>
                      <a:endParaRPr lang="en-SG" dirty="0"/>
                    </a:p>
                  </a:txBody>
                  <a:tcPr/>
                </a:tc>
                <a:tc>
                  <a:txBody>
                    <a:bodyPr/>
                    <a:lstStyle/>
                    <a:p>
                      <a:r>
                        <a:rPr lang="en-US" dirty="0" smtClean="0"/>
                        <a:t>1003</a:t>
                      </a:r>
                      <a:endParaRPr lang="en-SG" dirty="0"/>
                    </a:p>
                  </a:txBody>
                  <a:tcPr/>
                </a:tc>
              </a:tr>
              <a:tr h="351790">
                <a:tc>
                  <a:txBody>
                    <a:bodyPr/>
                    <a:lstStyle/>
                    <a:p>
                      <a:r>
                        <a:rPr lang="en-US" dirty="0" smtClean="0"/>
                        <a:t>Warnock</a:t>
                      </a:r>
                      <a:endParaRPr lang="en-SG" dirty="0"/>
                    </a:p>
                  </a:txBody>
                  <a:tcPr/>
                </a:tc>
                <a:tc>
                  <a:txBody>
                    <a:bodyPr/>
                    <a:lstStyle/>
                    <a:p>
                      <a:r>
                        <a:rPr lang="en-US" dirty="0" smtClean="0"/>
                        <a:t>500000</a:t>
                      </a:r>
                      <a:endParaRPr lang="en-SG" dirty="0"/>
                    </a:p>
                  </a:txBody>
                  <a:tcPr/>
                </a:tc>
                <a:tc>
                  <a:txBody>
                    <a:bodyPr/>
                    <a:lstStyle/>
                    <a:p>
                      <a:r>
                        <a:rPr lang="en-US" dirty="0" smtClean="0"/>
                        <a:t>1007</a:t>
                      </a:r>
                      <a:endParaRPr lang="en-SG" dirty="0"/>
                    </a:p>
                  </a:txBody>
                  <a:tcPr/>
                </a:tc>
              </a:tr>
            </a:tbl>
          </a:graphicData>
        </a:graphic>
      </p:graphicFrame>
      <p:sp>
        <p:nvSpPr>
          <p:cNvPr id="6" name="TextBox 5"/>
          <p:cNvSpPr txBox="1"/>
          <p:nvPr/>
        </p:nvSpPr>
        <p:spPr>
          <a:xfrm>
            <a:off x="1143000" y="2286000"/>
            <a:ext cx="1960793"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employee</a:t>
            </a:r>
            <a:endParaRPr lang="en-SG"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(Result)</a:t>
            </a:r>
            <a:endParaRPr lang="en-SG" dirty="0"/>
          </a:p>
        </p:txBody>
      </p:sp>
      <p:sp>
        <p:nvSpPr>
          <p:cNvPr id="3" name="Content Placeholder 2"/>
          <p:cNvSpPr>
            <a:spLocks noGrp="1"/>
          </p:cNvSpPr>
          <p:nvPr>
            <p:ph idx="1"/>
          </p:nvPr>
        </p:nvSpPr>
        <p:spPr/>
        <p:txBody>
          <a:bodyPr/>
          <a:lstStyle/>
          <a:p>
            <a:pPr>
              <a:buNone/>
            </a:pPr>
            <a:r>
              <a:rPr lang="pt-BR" dirty="0" smtClean="0">
                <a:sym typeface="Symbol" pitchFamily="18" charset="2"/>
              </a:rPr>
              <a:t>(staff(salary  wages), employee)</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1447800" y="3048000"/>
          <a:ext cx="6096000" cy="2926080"/>
        </p:xfrm>
        <a:graphic>
          <a:graphicData uri="http://schemas.openxmlformats.org/drawingml/2006/table">
            <a:tbl>
              <a:tblPr firstRow="1" bandRow="1">
                <a:tableStyleId>{21E4AEA4-8DFA-4A89-87EB-49C32662AFE0}</a:tableStyleId>
              </a:tblPr>
              <a:tblGrid>
                <a:gridCol w="2032000"/>
                <a:gridCol w="2032000"/>
                <a:gridCol w="2032000"/>
              </a:tblGrid>
              <a:tr h="0">
                <a:tc>
                  <a:txBody>
                    <a:bodyPr/>
                    <a:lstStyle/>
                    <a:p>
                      <a:r>
                        <a:rPr lang="en-US" dirty="0" smtClean="0"/>
                        <a:t>name</a:t>
                      </a:r>
                      <a:endParaRPr lang="en-SG" dirty="0"/>
                    </a:p>
                  </a:txBody>
                  <a:tcPr/>
                </a:tc>
                <a:tc>
                  <a:txBody>
                    <a:bodyPr/>
                    <a:lstStyle/>
                    <a:p>
                      <a:r>
                        <a:rPr lang="en-US" dirty="0" smtClean="0"/>
                        <a:t>wages</a:t>
                      </a:r>
                      <a:endParaRPr lang="en-SG" dirty="0"/>
                    </a:p>
                  </a:txBody>
                  <a:tcPr/>
                </a:tc>
                <a:tc>
                  <a:txBody>
                    <a:bodyPr/>
                    <a:lstStyle/>
                    <a:p>
                      <a:r>
                        <a:rPr lang="en-US" dirty="0" err="1" smtClean="0"/>
                        <a:t>eNumber</a:t>
                      </a:r>
                      <a:endParaRPr lang="en-SG" dirty="0"/>
                    </a:p>
                  </a:txBody>
                  <a:tcPr/>
                </a:tc>
              </a:tr>
              <a:tr h="351790">
                <a:tc>
                  <a:txBody>
                    <a:bodyPr/>
                    <a:lstStyle/>
                    <a:p>
                      <a:r>
                        <a:rPr lang="en-US" dirty="0" smtClean="0"/>
                        <a:t>Clark</a:t>
                      </a:r>
                    </a:p>
                  </a:txBody>
                  <a:tcPr/>
                </a:tc>
                <a:tc>
                  <a:txBody>
                    <a:bodyPr/>
                    <a:lstStyle/>
                    <a:p>
                      <a:r>
                        <a:rPr lang="en-US" dirty="0" smtClean="0"/>
                        <a:t>150000</a:t>
                      </a:r>
                      <a:endParaRPr lang="en-SG" dirty="0"/>
                    </a:p>
                  </a:txBody>
                  <a:tcPr/>
                </a:tc>
                <a:tc>
                  <a:txBody>
                    <a:bodyPr/>
                    <a:lstStyle/>
                    <a:p>
                      <a:r>
                        <a:rPr lang="en-US" dirty="0" smtClean="0"/>
                        <a:t>1006</a:t>
                      </a:r>
                      <a:endParaRPr lang="en-SG" dirty="0"/>
                    </a:p>
                  </a:txBody>
                  <a:tcPr/>
                </a:tc>
              </a:tr>
              <a:tr h="351790">
                <a:tc>
                  <a:txBody>
                    <a:bodyPr/>
                    <a:lstStyle/>
                    <a:p>
                      <a:r>
                        <a:rPr lang="en-US" dirty="0" smtClean="0"/>
                        <a:t>Gates</a:t>
                      </a:r>
                      <a:endParaRPr lang="en-SG" dirty="0"/>
                    </a:p>
                  </a:txBody>
                  <a:tcPr/>
                </a:tc>
                <a:tc>
                  <a:txBody>
                    <a:bodyPr/>
                    <a:lstStyle/>
                    <a:p>
                      <a:r>
                        <a:rPr lang="en-US" dirty="0" smtClean="0"/>
                        <a:t>5000000</a:t>
                      </a:r>
                      <a:endParaRPr lang="en-SG" dirty="0"/>
                    </a:p>
                  </a:txBody>
                  <a:tcPr/>
                </a:tc>
                <a:tc>
                  <a:txBody>
                    <a:bodyPr/>
                    <a:lstStyle/>
                    <a:p>
                      <a:r>
                        <a:rPr lang="en-US" dirty="0" smtClean="0"/>
                        <a:t>1005</a:t>
                      </a:r>
                      <a:endParaRPr lang="en-SG" dirty="0"/>
                    </a:p>
                  </a:txBody>
                  <a:tcPr/>
                </a:tc>
              </a:tr>
              <a:tr h="351790">
                <a:tc>
                  <a:txBody>
                    <a:bodyPr/>
                    <a:lstStyle/>
                    <a:p>
                      <a:r>
                        <a:rPr lang="en-US" dirty="0" smtClean="0"/>
                        <a:t>Jones</a:t>
                      </a:r>
                      <a:endParaRPr lang="en-SG" dirty="0"/>
                    </a:p>
                  </a:txBody>
                  <a:tcPr/>
                </a:tc>
                <a:tc>
                  <a:txBody>
                    <a:bodyPr/>
                    <a:lstStyle/>
                    <a:p>
                      <a:r>
                        <a:rPr lang="en-US" dirty="0" smtClean="0"/>
                        <a:t>50000</a:t>
                      </a:r>
                      <a:endParaRPr lang="en-SG" dirty="0"/>
                    </a:p>
                  </a:txBody>
                  <a:tcPr/>
                </a:tc>
                <a:tc>
                  <a:txBody>
                    <a:bodyPr/>
                    <a:lstStyle/>
                    <a:p>
                      <a:r>
                        <a:rPr lang="en-US" dirty="0" smtClean="0"/>
                        <a:t>1001</a:t>
                      </a:r>
                      <a:endParaRPr lang="en-SG" dirty="0"/>
                    </a:p>
                  </a:txBody>
                  <a:tcPr/>
                </a:tc>
              </a:tr>
              <a:tr h="351790">
                <a:tc>
                  <a:txBody>
                    <a:bodyPr/>
                    <a:lstStyle/>
                    <a:p>
                      <a:r>
                        <a:rPr lang="en-US" dirty="0" smtClean="0"/>
                        <a:t>Peter</a:t>
                      </a:r>
                      <a:endParaRPr lang="en-SG" dirty="0"/>
                    </a:p>
                  </a:txBody>
                  <a:tcPr/>
                </a:tc>
                <a:tc>
                  <a:txBody>
                    <a:bodyPr/>
                    <a:lstStyle/>
                    <a:p>
                      <a:r>
                        <a:rPr lang="en-US" dirty="0" smtClean="0"/>
                        <a:t>45000</a:t>
                      </a:r>
                      <a:endParaRPr lang="en-SG" dirty="0"/>
                    </a:p>
                  </a:txBody>
                  <a:tcPr/>
                </a:tc>
                <a:tc>
                  <a:txBody>
                    <a:bodyPr/>
                    <a:lstStyle/>
                    <a:p>
                      <a:r>
                        <a:rPr lang="en-US" dirty="0" smtClean="0"/>
                        <a:t>1002</a:t>
                      </a:r>
                      <a:endParaRPr lang="en-SG" dirty="0"/>
                    </a:p>
                  </a:txBody>
                  <a:tcPr/>
                </a:tc>
              </a:tr>
              <a:tr h="351790">
                <a:tc>
                  <a:txBody>
                    <a:bodyPr/>
                    <a:lstStyle/>
                    <a:p>
                      <a:r>
                        <a:rPr lang="en-US" dirty="0" smtClean="0"/>
                        <a:t>Phillips</a:t>
                      </a:r>
                      <a:endParaRPr lang="en-SG" dirty="0"/>
                    </a:p>
                  </a:txBody>
                  <a:tcPr/>
                </a:tc>
                <a:tc>
                  <a:txBody>
                    <a:bodyPr/>
                    <a:lstStyle/>
                    <a:p>
                      <a:r>
                        <a:rPr lang="en-US" dirty="0" smtClean="0"/>
                        <a:t>25000</a:t>
                      </a:r>
                      <a:endParaRPr lang="en-SG" dirty="0"/>
                    </a:p>
                  </a:txBody>
                  <a:tcPr/>
                </a:tc>
                <a:tc>
                  <a:txBody>
                    <a:bodyPr/>
                    <a:lstStyle/>
                    <a:p>
                      <a:r>
                        <a:rPr lang="en-US" dirty="0" smtClean="0"/>
                        <a:t>1004</a:t>
                      </a:r>
                      <a:endParaRPr lang="en-SG" dirty="0"/>
                    </a:p>
                  </a:txBody>
                  <a:tcPr/>
                </a:tc>
              </a:tr>
              <a:tr h="351790">
                <a:tc>
                  <a:txBody>
                    <a:bodyPr/>
                    <a:lstStyle/>
                    <a:p>
                      <a:r>
                        <a:rPr lang="en-US" dirty="0" smtClean="0"/>
                        <a:t>Rowe</a:t>
                      </a:r>
                      <a:endParaRPr lang="en-SG" dirty="0"/>
                    </a:p>
                  </a:txBody>
                  <a:tcPr/>
                </a:tc>
                <a:tc>
                  <a:txBody>
                    <a:bodyPr/>
                    <a:lstStyle/>
                    <a:p>
                      <a:r>
                        <a:rPr lang="en-US" dirty="0" smtClean="0"/>
                        <a:t>35000</a:t>
                      </a:r>
                      <a:endParaRPr lang="en-SG" dirty="0"/>
                    </a:p>
                  </a:txBody>
                  <a:tcPr/>
                </a:tc>
                <a:tc>
                  <a:txBody>
                    <a:bodyPr/>
                    <a:lstStyle/>
                    <a:p>
                      <a:r>
                        <a:rPr lang="en-US" dirty="0" smtClean="0"/>
                        <a:t>1003</a:t>
                      </a:r>
                      <a:endParaRPr lang="en-SG" dirty="0"/>
                    </a:p>
                  </a:txBody>
                  <a:tcPr/>
                </a:tc>
              </a:tr>
              <a:tr h="351790">
                <a:tc>
                  <a:txBody>
                    <a:bodyPr/>
                    <a:lstStyle/>
                    <a:p>
                      <a:r>
                        <a:rPr lang="en-US" dirty="0" smtClean="0"/>
                        <a:t>Warnock</a:t>
                      </a:r>
                      <a:endParaRPr lang="en-SG" dirty="0"/>
                    </a:p>
                  </a:txBody>
                  <a:tcPr/>
                </a:tc>
                <a:tc>
                  <a:txBody>
                    <a:bodyPr/>
                    <a:lstStyle/>
                    <a:p>
                      <a:r>
                        <a:rPr lang="en-US" dirty="0" smtClean="0"/>
                        <a:t>500000</a:t>
                      </a:r>
                      <a:endParaRPr lang="en-SG" dirty="0"/>
                    </a:p>
                  </a:txBody>
                  <a:tcPr/>
                </a:tc>
                <a:tc>
                  <a:txBody>
                    <a:bodyPr/>
                    <a:lstStyle/>
                    <a:p>
                      <a:r>
                        <a:rPr lang="en-US" dirty="0" smtClean="0"/>
                        <a:t>1007</a:t>
                      </a:r>
                      <a:endParaRPr lang="en-SG" dirty="0"/>
                    </a:p>
                  </a:txBody>
                  <a:tcPr/>
                </a:tc>
              </a:tr>
            </a:tbl>
          </a:graphicData>
        </a:graphic>
      </p:graphicFrame>
      <p:sp>
        <p:nvSpPr>
          <p:cNvPr id="6" name="TextBox 5"/>
          <p:cNvSpPr txBox="1"/>
          <p:nvPr/>
        </p:nvSpPr>
        <p:spPr>
          <a:xfrm>
            <a:off x="1143000" y="2286000"/>
            <a:ext cx="958917" cy="584775"/>
          </a:xfrm>
          <a:prstGeom prst="rect">
            <a:avLst/>
          </a:prstGeom>
          <a:noFill/>
        </p:spPr>
        <p:txBody>
          <a:bodyPr wrap="none" rtlCol="0">
            <a:spAutoFit/>
          </a:bodyPr>
          <a:lstStyle/>
          <a:p>
            <a:r>
              <a:rPr kumimoji="0" lang="en-GB" sz="3200" b="0" i="0" u="none" strike="noStrike" kern="0" cap="none" spc="0" normalizeH="0" baseline="0" noProof="0" dirty="0" smtClean="0">
                <a:ln>
                  <a:noFill/>
                </a:ln>
                <a:solidFill>
                  <a:srgbClr val="FFFFFF"/>
                </a:solidFill>
                <a:effectLst/>
                <a:uLnTx/>
                <a:uFillTx/>
                <a:latin typeface="Arial"/>
                <a:ea typeface="+mn-ea"/>
                <a:cs typeface="+mn-cs"/>
              </a:rPr>
              <a:t>staff</a:t>
            </a:r>
            <a:endParaRPr lang="en-SG"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(SQL)</a:t>
            </a:r>
            <a:endParaRPr lang="en-SG" dirty="0"/>
          </a:p>
        </p:txBody>
      </p:sp>
      <p:sp>
        <p:nvSpPr>
          <p:cNvPr id="3" name="Content Placeholder 2"/>
          <p:cNvSpPr>
            <a:spLocks noGrp="1"/>
          </p:cNvSpPr>
          <p:nvPr>
            <p:ph idx="1"/>
          </p:nvPr>
        </p:nvSpPr>
        <p:spPr/>
        <p:txBody>
          <a:bodyPr/>
          <a:lstStyle/>
          <a:p>
            <a:pPr>
              <a:buNone/>
            </a:pPr>
            <a:r>
              <a:rPr lang="pt-BR" dirty="0" smtClean="0">
                <a:sym typeface="Symbol" pitchFamily="18" charset="2"/>
              </a:rPr>
              <a:t>SELECT name, salary AS wages, eNumber</a:t>
            </a:r>
          </a:p>
          <a:p>
            <a:pPr>
              <a:buNone/>
            </a:pPr>
            <a:r>
              <a:rPr lang="pt-BR" dirty="0" smtClean="0">
                <a:sym typeface="Symbol" pitchFamily="18" charset="2"/>
              </a:rPr>
              <a:t>FROM employee</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pPr>
              <a:buNone/>
            </a:pPr>
            <a:r>
              <a:rPr lang="en-US" dirty="0" smtClean="0"/>
              <a:t>Find for each employee, her name and the model numbers of the planes she can fly</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10" name="Table 9"/>
          <p:cNvGraphicFramePr>
            <a:graphicFrameLocks noGrp="1"/>
          </p:cNvGraphicFramePr>
          <p:nvPr/>
        </p:nvGraphicFramePr>
        <p:xfrm>
          <a:off x="5638800" y="2438400"/>
          <a:ext cx="2971800" cy="370840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bl>
          </a:graphicData>
        </a:graphic>
      </p:graphicFrame>
      <p:graphicFrame>
        <p:nvGraphicFramePr>
          <p:cNvPr id="11" name="Table 10"/>
          <p:cNvGraphicFramePr>
            <a:graphicFrameLocks noGrp="1"/>
          </p:cNvGraphicFramePr>
          <p:nvPr/>
        </p:nvGraphicFramePr>
        <p:xfrm>
          <a:off x="304800" y="2514600"/>
          <a:ext cx="4953000" cy="2966720"/>
        </p:xfrm>
        <a:graphic>
          <a:graphicData uri="http://schemas.openxmlformats.org/drawingml/2006/table">
            <a:tbl>
              <a:tblPr firstRow="1" bandRow="1">
                <a:tableStyleId>{21E4AEA4-8DFA-4A89-87EB-49C32662AFE0}</a:tableStyleId>
              </a:tblPr>
              <a:tblGrid>
                <a:gridCol w="1651000"/>
                <a:gridCol w="1651000"/>
                <a:gridCol w="1651000"/>
              </a:tblGrid>
              <a:tr h="370840">
                <a:tc>
                  <a:txBody>
                    <a:bodyPr/>
                    <a:lstStyle/>
                    <a:p>
                      <a:r>
                        <a:rPr lang="en-US" dirty="0" smtClean="0"/>
                        <a:t>name</a:t>
                      </a:r>
                      <a:endParaRPr lang="en-SG" dirty="0"/>
                    </a:p>
                  </a:txBody>
                  <a:tcPr/>
                </a:tc>
                <a:tc>
                  <a:txBody>
                    <a:bodyPr/>
                    <a:lstStyle/>
                    <a:p>
                      <a:r>
                        <a:rPr lang="en-US" dirty="0" smtClean="0"/>
                        <a:t>salary</a:t>
                      </a:r>
                      <a:endParaRPr lang="en-SG" dirty="0"/>
                    </a:p>
                  </a:txBody>
                  <a:tcPr/>
                </a:tc>
                <a:tc>
                  <a:txBody>
                    <a:bodyPr/>
                    <a:lstStyle/>
                    <a:p>
                      <a:r>
                        <a:rPr lang="en-US" dirty="0" err="1" smtClean="0"/>
                        <a:t>eNumber</a:t>
                      </a:r>
                      <a:endParaRPr lang="en-SG" dirty="0"/>
                    </a:p>
                  </a:txBody>
                  <a:tcPr/>
                </a:tc>
              </a:tr>
              <a:tr h="370840">
                <a:tc>
                  <a:txBody>
                    <a:bodyPr/>
                    <a:lstStyle/>
                    <a:p>
                      <a:r>
                        <a:rPr lang="en-US" dirty="0" smtClean="0"/>
                        <a:t>Clark</a:t>
                      </a:r>
                    </a:p>
                  </a:txBody>
                  <a:tcPr/>
                </a:tc>
                <a:tc>
                  <a:txBody>
                    <a:bodyPr/>
                    <a:lstStyle/>
                    <a:p>
                      <a:r>
                        <a:rPr lang="en-US" dirty="0" smtClean="0"/>
                        <a:t>150000</a:t>
                      </a:r>
                      <a:endParaRPr lang="en-SG" dirty="0"/>
                    </a:p>
                  </a:txBody>
                  <a:tcPr/>
                </a:tc>
                <a:tc>
                  <a:txBody>
                    <a:bodyPr/>
                    <a:lstStyle/>
                    <a:p>
                      <a:r>
                        <a:rPr lang="en-US" dirty="0" smtClean="0"/>
                        <a:t>1006</a:t>
                      </a:r>
                      <a:endParaRPr lang="en-SG" dirty="0"/>
                    </a:p>
                  </a:txBody>
                  <a:tcPr/>
                </a:tc>
              </a:tr>
              <a:tr h="370840">
                <a:tc>
                  <a:txBody>
                    <a:bodyPr/>
                    <a:lstStyle/>
                    <a:p>
                      <a:r>
                        <a:rPr lang="en-US" dirty="0" smtClean="0"/>
                        <a:t>Gates</a:t>
                      </a:r>
                      <a:endParaRPr lang="en-SG" dirty="0"/>
                    </a:p>
                  </a:txBody>
                  <a:tcPr/>
                </a:tc>
                <a:tc>
                  <a:txBody>
                    <a:bodyPr/>
                    <a:lstStyle/>
                    <a:p>
                      <a:r>
                        <a:rPr lang="en-US" dirty="0" smtClean="0"/>
                        <a:t>5000000</a:t>
                      </a:r>
                      <a:endParaRPr lang="en-SG" dirty="0"/>
                    </a:p>
                  </a:txBody>
                  <a:tcPr/>
                </a:tc>
                <a:tc>
                  <a:txBody>
                    <a:bodyPr/>
                    <a:lstStyle/>
                    <a:p>
                      <a:r>
                        <a:rPr lang="en-US" dirty="0" smtClean="0"/>
                        <a:t>1005</a:t>
                      </a:r>
                      <a:endParaRPr lang="en-SG" dirty="0"/>
                    </a:p>
                  </a:txBody>
                  <a:tcPr/>
                </a:tc>
              </a:tr>
              <a:tr h="370840">
                <a:tc>
                  <a:txBody>
                    <a:bodyPr/>
                    <a:lstStyle/>
                    <a:p>
                      <a:r>
                        <a:rPr lang="en-US" dirty="0" smtClean="0"/>
                        <a:t>Jones</a:t>
                      </a:r>
                      <a:endParaRPr lang="en-SG" dirty="0"/>
                    </a:p>
                  </a:txBody>
                  <a:tcPr/>
                </a:tc>
                <a:tc>
                  <a:txBody>
                    <a:bodyPr/>
                    <a:lstStyle/>
                    <a:p>
                      <a:r>
                        <a:rPr lang="en-US" dirty="0" smtClean="0"/>
                        <a:t>50000</a:t>
                      </a:r>
                      <a:endParaRPr lang="en-SG" dirty="0"/>
                    </a:p>
                  </a:txBody>
                  <a:tcPr/>
                </a:tc>
                <a:tc>
                  <a:txBody>
                    <a:bodyPr/>
                    <a:lstStyle/>
                    <a:p>
                      <a:r>
                        <a:rPr lang="en-US" dirty="0" smtClean="0"/>
                        <a:t>1001</a:t>
                      </a:r>
                      <a:endParaRPr lang="en-SG" dirty="0"/>
                    </a:p>
                  </a:txBody>
                  <a:tcPr/>
                </a:tc>
              </a:tr>
              <a:tr h="370840">
                <a:tc>
                  <a:txBody>
                    <a:bodyPr/>
                    <a:lstStyle/>
                    <a:p>
                      <a:r>
                        <a:rPr lang="en-US" dirty="0" smtClean="0"/>
                        <a:t>Peter</a:t>
                      </a:r>
                      <a:endParaRPr lang="en-SG" dirty="0"/>
                    </a:p>
                  </a:txBody>
                  <a:tcPr/>
                </a:tc>
                <a:tc>
                  <a:txBody>
                    <a:bodyPr/>
                    <a:lstStyle/>
                    <a:p>
                      <a:r>
                        <a:rPr lang="en-US" dirty="0" smtClean="0"/>
                        <a:t>45000</a:t>
                      </a:r>
                      <a:endParaRPr lang="en-SG" dirty="0"/>
                    </a:p>
                  </a:txBody>
                  <a:tcPr/>
                </a:tc>
                <a:tc>
                  <a:txBody>
                    <a:bodyPr/>
                    <a:lstStyle/>
                    <a:p>
                      <a:r>
                        <a:rPr lang="en-US" dirty="0" smtClean="0"/>
                        <a:t>1002</a:t>
                      </a:r>
                      <a:endParaRPr lang="en-SG" dirty="0"/>
                    </a:p>
                  </a:txBody>
                  <a:tcPr/>
                </a:tc>
              </a:tr>
              <a:tr h="370840">
                <a:tc>
                  <a:txBody>
                    <a:bodyPr/>
                    <a:lstStyle/>
                    <a:p>
                      <a:r>
                        <a:rPr lang="en-US" dirty="0" smtClean="0"/>
                        <a:t>Phillips</a:t>
                      </a:r>
                      <a:endParaRPr lang="en-SG" dirty="0"/>
                    </a:p>
                  </a:txBody>
                  <a:tcPr/>
                </a:tc>
                <a:tc>
                  <a:txBody>
                    <a:bodyPr/>
                    <a:lstStyle/>
                    <a:p>
                      <a:r>
                        <a:rPr lang="en-US" dirty="0" smtClean="0"/>
                        <a:t>25000</a:t>
                      </a:r>
                      <a:endParaRPr lang="en-SG" dirty="0"/>
                    </a:p>
                  </a:txBody>
                  <a:tcPr/>
                </a:tc>
                <a:tc>
                  <a:txBody>
                    <a:bodyPr/>
                    <a:lstStyle/>
                    <a:p>
                      <a:r>
                        <a:rPr lang="en-US" dirty="0" smtClean="0"/>
                        <a:t>1004</a:t>
                      </a:r>
                      <a:endParaRPr lang="en-SG" dirty="0"/>
                    </a:p>
                  </a:txBody>
                  <a:tcPr/>
                </a:tc>
              </a:tr>
              <a:tr h="370840">
                <a:tc>
                  <a:txBody>
                    <a:bodyPr/>
                    <a:lstStyle/>
                    <a:p>
                      <a:r>
                        <a:rPr lang="en-US" dirty="0" smtClean="0"/>
                        <a:t>Rowe</a:t>
                      </a:r>
                      <a:endParaRPr lang="en-SG" dirty="0"/>
                    </a:p>
                  </a:txBody>
                  <a:tcPr/>
                </a:tc>
                <a:tc>
                  <a:txBody>
                    <a:bodyPr/>
                    <a:lstStyle/>
                    <a:p>
                      <a:r>
                        <a:rPr lang="en-US" dirty="0" smtClean="0"/>
                        <a:t>35000</a:t>
                      </a:r>
                      <a:endParaRPr lang="en-SG" dirty="0"/>
                    </a:p>
                  </a:txBody>
                  <a:tcPr/>
                </a:tc>
                <a:tc>
                  <a:txBody>
                    <a:bodyPr/>
                    <a:lstStyle/>
                    <a:p>
                      <a:r>
                        <a:rPr lang="en-US" dirty="0" smtClean="0"/>
                        <a:t>1003</a:t>
                      </a:r>
                      <a:endParaRPr lang="en-SG" dirty="0"/>
                    </a:p>
                  </a:txBody>
                  <a:tcPr/>
                </a:tc>
              </a:tr>
              <a:tr h="370840">
                <a:tc>
                  <a:txBody>
                    <a:bodyPr/>
                    <a:lstStyle/>
                    <a:p>
                      <a:r>
                        <a:rPr lang="en-US" dirty="0" smtClean="0"/>
                        <a:t>Warnock</a:t>
                      </a:r>
                      <a:endParaRPr lang="en-SG" dirty="0"/>
                    </a:p>
                  </a:txBody>
                  <a:tcPr/>
                </a:tc>
                <a:tc>
                  <a:txBody>
                    <a:bodyPr/>
                    <a:lstStyle/>
                    <a:p>
                      <a:r>
                        <a:rPr lang="en-US" dirty="0" smtClean="0"/>
                        <a:t>500000</a:t>
                      </a:r>
                      <a:endParaRPr lang="en-SG" dirty="0"/>
                    </a:p>
                  </a:txBody>
                  <a:tcPr/>
                </a:tc>
                <a:tc>
                  <a:txBody>
                    <a:bodyPr/>
                    <a:lstStyle/>
                    <a:p>
                      <a:r>
                        <a:rPr lang="en-US" dirty="0" smtClean="0"/>
                        <a:t>1007</a:t>
                      </a:r>
                      <a:endParaRPr lang="en-SG" dirty="0"/>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pPr>
              <a:buNone/>
            </a:pPr>
            <a:r>
              <a:rPr lang="en-US" dirty="0" smtClean="0"/>
              <a:t>Find for each employee, her name and the model numbers of the planes she can fly</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Diagram 4"/>
          <p:cNvGraphicFramePr/>
          <p:nvPr/>
        </p:nvGraphicFramePr>
        <p:xfrm>
          <a:off x="16002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 Project-Select-Join</a:t>
            </a:r>
            <a:endParaRPr lang="en-SG" dirty="0"/>
          </a:p>
        </p:txBody>
      </p:sp>
      <p:sp>
        <p:nvSpPr>
          <p:cNvPr id="3" name="Content Placeholder 2"/>
          <p:cNvSpPr>
            <a:spLocks noGrp="1"/>
          </p:cNvSpPr>
          <p:nvPr>
            <p:ph idx="1"/>
          </p:nvPr>
        </p:nvSpPr>
        <p:spPr/>
        <p:txBody>
          <a:bodyPr/>
          <a:lstStyle/>
          <a:p>
            <a:pPr>
              <a:buNone/>
            </a:pPr>
            <a:r>
              <a:rPr lang="en-US" dirty="0" smtClean="0"/>
              <a:t>Project-Select-Join (PSJ) queries correspond to simple SQL queries:</a:t>
            </a:r>
          </a:p>
          <a:p>
            <a:pPr>
              <a:buNone/>
            </a:pPr>
            <a:endParaRPr lang="en-US" dirty="0" smtClean="0"/>
          </a:p>
          <a:p>
            <a:pPr>
              <a:buNone/>
            </a:pPr>
            <a:r>
              <a:rPr lang="en-US" dirty="0" smtClean="0"/>
              <a:t>SELECT name, </a:t>
            </a:r>
            <a:r>
              <a:rPr lang="en-US" dirty="0" err="1" smtClean="0"/>
              <a:t>mNumber</a:t>
            </a:r>
            <a:endParaRPr lang="en-US" dirty="0" smtClean="0"/>
          </a:p>
          <a:p>
            <a:pPr>
              <a:buNone/>
            </a:pPr>
            <a:r>
              <a:rPr lang="en-US" dirty="0" smtClean="0"/>
              <a:t>FROM employee, </a:t>
            </a:r>
            <a:r>
              <a:rPr lang="en-US" dirty="0" err="1" smtClean="0"/>
              <a:t>canFly</a:t>
            </a:r>
            <a:endParaRPr lang="en-US" dirty="0" smtClean="0"/>
          </a:p>
          <a:p>
            <a:pPr>
              <a:buNone/>
            </a:pPr>
            <a:r>
              <a:rPr lang="en-US" dirty="0" smtClean="0"/>
              <a:t>WHERE </a:t>
            </a:r>
            <a:r>
              <a:rPr lang="en-US" dirty="0" err="1" smtClean="0"/>
              <a:t>employee.eNumber</a:t>
            </a:r>
            <a:r>
              <a:rPr lang="en-US" dirty="0" smtClean="0"/>
              <a:t>=</a:t>
            </a:r>
            <a:r>
              <a:rPr lang="en-US" dirty="0" err="1" smtClean="0"/>
              <a:t>canFly.eNumber</a:t>
            </a:r>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
        <p:nvSpPr>
          <p:cNvPr id="5" name="TextBox 4"/>
          <p:cNvSpPr txBox="1"/>
          <p:nvPr/>
        </p:nvSpPr>
        <p:spPr>
          <a:xfrm>
            <a:off x="4191000" y="5715000"/>
            <a:ext cx="1871025" cy="584775"/>
          </a:xfrm>
          <a:prstGeom prst="rect">
            <a:avLst/>
          </a:prstGeom>
          <a:noFill/>
        </p:spPr>
        <p:txBody>
          <a:bodyPr wrap="square" rtlCol="0">
            <a:spAutoFit/>
          </a:bodyPr>
          <a:lstStyle/>
          <a:p>
            <a:r>
              <a:rPr lang="en-US" sz="3200" baseline="0" dirty="0" smtClean="0">
                <a:solidFill>
                  <a:schemeClr val="bg1"/>
                </a:solidFill>
              </a:rPr>
              <a:t>Selection</a:t>
            </a:r>
            <a:endParaRPr lang="en-SG" sz="3200" baseline="0" dirty="0">
              <a:solidFill>
                <a:schemeClr val="bg1"/>
              </a:solidFill>
            </a:endParaRPr>
          </a:p>
        </p:txBody>
      </p:sp>
      <p:sp>
        <p:nvSpPr>
          <p:cNvPr id="6" name="TextBox 5"/>
          <p:cNvSpPr txBox="1"/>
          <p:nvPr/>
        </p:nvSpPr>
        <p:spPr>
          <a:xfrm>
            <a:off x="7136719" y="2514600"/>
            <a:ext cx="2007281" cy="584775"/>
          </a:xfrm>
          <a:prstGeom prst="rect">
            <a:avLst/>
          </a:prstGeom>
          <a:noFill/>
        </p:spPr>
        <p:txBody>
          <a:bodyPr wrap="square" rtlCol="0">
            <a:spAutoFit/>
          </a:bodyPr>
          <a:lstStyle/>
          <a:p>
            <a:r>
              <a:rPr lang="en-US" sz="3200" baseline="0" dirty="0" smtClean="0">
                <a:solidFill>
                  <a:schemeClr val="bg1"/>
                </a:solidFill>
              </a:rPr>
              <a:t>Projection</a:t>
            </a:r>
            <a:endParaRPr lang="en-SG" sz="3200" baseline="0" dirty="0">
              <a:solidFill>
                <a:schemeClr val="bg1"/>
              </a:solidFill>
            </a:endParaRPr>
          </a:p>
        </p:txBody>
      </p:sp>
      <p:cxnSp>
        <p:nvCxnSpPr>
          <p:cNvPr id="7" name="Straight Arrow Connector 6"/>
          <p:cNvCxnSpPr>
            <a:stCxn id="6" idx="1"/>
          </p:cNvCxnSpPr>
          <p:nvPr/>
        </p:nvCxnSpPr>
        <p:spPr bwMode="auto">
          <a:xfrm flipH="1">
            <a:off x="5334000" y="2806988"/>
            <a:ext cx="1802719" cy="164812"/>
          </a:xfrm>
          <a:prstGeom prst="straightConnector1">
            <a:avLst/>
          </a:prstGeom>
          <a:ln w="38100">
            <a:solidFill>
              <a:schemeClr val="bg1"/>
            </a:solidFill>
            <a:headEnd type="none" w="med" len="med"/>
            <a:tailEnd type="arrow"/>
          </a:ln>
        </p:spPr>
        <p:style>
          <a:lnRef idx="1">
            <a:schemeClr val="accent3"/>
          </a:lnRef>
          <a:fillRef idx="0">
            <a:schemeClr val="accent3"/>
          </a:fillRef>
          <a:effectRef idx="0">
            <a:schemeClr val="accent3"/>
          </a:effectRef>
          <a:fontRef idx="minor">
            <a:schemeClr val="tx1"/>
          </a:fontRef>
        </p:style>
      </p:cxnSp>
      <p:cxnSp>
        <p:nvCxnSpPr>
          <p:cNvPr id="8" name="Straight Arrow Connector 7"/>
          <p:cNvCxnSpPr>
            <a:stCxn id="5" idx="0"/>
          </p:cNvCxnSpPr>
          <p:nvPr/>
        </p:nvCxnSpPr>
        <p:spPr bwMode="auto">
          <a:xfrm flipH="1" flipV="1">
            <a:off x="3733801" y="4953000"/>
            <a:ext cx="1392712" cy="762000"/>
          </a:xfrm>
          <a:prstGeom prst="straightConnector1">
            <a:avLst/>
          </a:prstGeom>
          <a:ln w="38100">
            <a:solidFill>
              <a:schemeClr val="bg1"/>
            </a:solidFill>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6629400" y="3352800"/>
            <a:ext cx="2514600" cy="1077218"/>
          </a:xfrm>
          <a:prstGeom prst="rect">
            <a:avLst/>
          </a:prstGeom>
          <a:noFill/>
        </p:spPr>
        <p:txBody>
          <a:bodyPr wrap="square" rtlCol="0">
            <a:spAutoFit/>
          </a:bodyPr>
          <a:lstStyle/>
          <a:p>
            <a:r>
              <a:rPr lang="en-US" sz="3200" baseline="0" dirty="0" smtClean="0">
                <a:solidFill>
                  <a:schemeClr val="bg1"/>
                </a:solidFill>
              </a:rPr>
              <a:t>Cartesian Product</a:t>
            </a:r>
            <a:endParaRPr lang="en-SG" sz="3200" baseline="0" dirty="0">
              <a:solidFill>
                <a:schemeClr val="bg1"/>
              </a:solidFill>
            </a:endParaRPr>
          </a:p>
        </p:txBody>
      </p:sp>
      <p:cxnSp>
        <p:nvCxnSpPr>
          <p:cNvPr id="14" name="Straight Arrow Connector 13"/>
          <p:cNvCxnSpPr>
            <a:stCxn id="13" idx="1"/>
          </p:cNvCxnSpPr>
          <p:nvPr/>
        </p:nvCxnSpPr>
        <p:spPr bwMode="auto">
          <a:xfrm flipH="1" flipV="1">
            <a:off x="5257800" y="3581400"/>
            <a:ext cx="1371600" cy="310009"/>
          </a:xfrm>
          <a:prstGeom prst="straightConnector1">
            <a:avLst/>
          </a:prstGeom>
          <a:ln w="38100">
            <a:solidFill>
              <a:schemeClr val="bg1"/>
            </a:solidFill>
            <a:headEnd type="none" w="med" len="med"/>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pPr>
              <a:buNone/>
            </a:pPr>
            <a:r>
              <a:rPr lang="en-US" dirty="0" smtClean="0"/>
              <a:t>Find the employee numbers of employees who can fly Airbus planes</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4876800" y="2514600"/>
          <a:ext cx="3048000" cy="3708400"/>
        </p:xfrm>
        <a:graphic>
          <a:graphicData uri="http://schemas.openxmlformats.org/drawingml/2006/table">
            <a:tbl>
              <a:tblPr firstRow="1" bandRow="1">
                <a:tableStyleId>{21E4AEA4-8DFA-4A89-87EB-49C32662AFE0}</a:tableStyleId>
              </a:tblPr>
              <a:tblGrid>
                <a:gridCol w="1524000"/>
                <a:gridCol w="1524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graphicFrame>
        <p:nvGraphicFramePr>
          <p:cNvPr id="6" name="Table 5"/>
          <p:cNvGraphicFramePr>
            <a:graphicFrameLocks noGrp="1"/>
          </p:cNvGraphicFramePr>
          <p:nvPr/>
        </p:nvGraphicFramePr>
        <p:xfrm>
          <a:off x="838200" y="2286000"/>
          <a:ext cx="2971800" cy="407924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pPr>
              <a:buNone/>
            </a:pPr>
            <a:r>
              <a:rPr lang="en-US" dirty="0" smtClean="0"/>
              <a:t>Find the employee numbers of employees who can fly Airbus planes</a:t>
            </a: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Diagram 4"/>
          <p:cNvGraphicFramePr/>
          <p:nvPr/>
        </p:nvGraphicFramePr>
        <p:xfrm>
          <a:off x="16002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GB" dirty="0" smtClean="0"/>
              <a:t>Remark: Rewriting </a:t>
            </a:r>
            <a:r>
              <a:rPr lang="en-GB" dirty="0"/>
              <a:t>Algebra Expressions</a:t>
            </a:r>
          </a:p>
        </p:txBody>
      </p:sp>
      <p:sp>
        <p:nvSpPr>
          <p:cNvPr id="361475" name="Rectangle 3"/>
          <p:cNvSpPr>
            <a:spLocks noGrp="1" noChangeArrowheads="1"/>
          </p:cNvSpPr>
          <p:nvPr>
            <p:ph type="body" idx="1"/>
          </p:nvPr>
        </p:nvSpPr>
        <p:spPr>
          <a:xfrm>
            <a:off x="457200" y="1295400"/>
            <a:ext cx="8229600" cy="5257800"/>
          </a:xfrm>
        </p:spPr>
        <p:txBody>
          <a:bodyPr/>
          <a:lstStyle/>
          <a:p>
            <a:pPr lvl="0">
              <a:lnSpc>
                <a:spcPct val="90000"/>
              </a:lnSpc>
            </a:pPr>
            <a:r>
              <a:rPr lang="en-GB" dirty="0" smtClean="0">
                <a:sym typeface="Symbol" pitchFamily="18" charset="2"/>
              </a:rPr>
              <a:t></a:t>
            </a:r>
            <a:r>
              <a:rPr lang="en-GB" baseline="-25000" dirty="0" err="1" smtClean="0">
                <a:sym typeface="Math1" pitchFamily="2" charset="2"/>
              </a:rPr>
              <a:t>eNumber</a:t>
            </a:r>
            <a:r>
              <a:rPr lang="en-GB" baseline="-25000" dirty="0" smtClean="0">
                <a:sym typeface="Math1" pitchFamily="2" charset="2"/>
              </a:rPr>
              <a:t> </a:t>
            </a:r>
            <a:r>
              <a:rPr lang="en-GB" dirty="0" smtClean="0">
                <a:sym typeface="Math1" pitchFamily="2" charset="2"/>
              </a:rPr>
              <a:t>(</a:t>
            </a:r>
            <a:r>
              <a:rPr lang="en-GB" dirty="0" smtClean="0">
                <a:sym typeface="Symbol" pitchFamily="18" charset="2"/>
              </a:rPr>
              <a:t></a:t>
            </a:r>
            <a:r>
              <a:rPr lang="en-SG" baseline="-25000" dirty="0" err="1" smtClean="0">
                <a:sym typeface="Symbol"/>
              </a:rPr>
              <a:t>canFly.mNumber</a:t>
            </a:r>
            <a:r>
              <a:rPr lang="en-SG" baseline="-25000" dirty="0" smtClean="0">
                <a:sym typeface="Symbol"/>
              </a:rPr>
              <a:t>=</a:t>
            </a:r>
            <a:r>
              <a:rPr lang="en-SG" baseline="-25000" dirty="0" err="1" smtClean="0">
                <a:sym typeface="Symbol"/>
              </a:rPr>
              <a:t>plane.mNumber</a:t>
            </a:r>
            <a:r>
              <a:rPr lang="en-SG" baseline="-25000" dirty="0" smtClean="0">
                <a:sym typeface="Symbol"/>
              </a:rPr>
              <a:t>  maker=‘Airbus’</a:t>
            </a:r>
            <a:r>
              <a:rPr lang="en-GB" sz="2000" baseline="-25000" dirty="0" smtClean="0"/>
              <a:t/>
            </a:r>
            <a:br>
              <a:rPr lang="en-GB" sz="2000" baseline="-25000" dirty="0" smtClean="0"/>
            </a:br>
            <a:r>
              <a:rPr lang="en-GB" sz="2000" baseline="-25000" dirty="0" smtClean="0"/>
              <a:t>		</a:t>
            </a:r>
            <a:r>
              <a:rPr lang="en-GB" dirty="0" smtClean="0">
                <a:sym typeface="Math1" pitchFamily="2" charset="2"/>
              </a:rPr>
              <a:t>(</a:t>
            </a:r>
            <a:r>
              <a:rPr lang="en-GB" dirty="0" err="1" smtClean="0">
                <a:sym typeface="Math1" pitchFamily="2" charset="2"/>
              </a:rPr>
              <a:t>canFly</a:t>
            </a:r>
            <a:r>
              <a:rPr lang="en-GB" dirty="0" smtClean="0">
                <a:sym typeface="Math1" pitchFamily="2" charset="2"/>
              </a:rPr>
              <a:t> </a:t>
            </a:r>
            <a:r>
              <a:rPr lang="en-GB" dirty="0" smtClean="0">
                <a:sym typeface="Symbol" pitchFamily="18" charset="2"/>
              </a:rPr>
              <a:t></a:t>
            </a:r>
            <a:r>
              <a:rPr lang="en-GB" dirty="0" smtClean="0">
                <a:sym typeface="Math1" pitchFamily="2" charset="2"/>
              </a:rPr>
              <a:t> plane))</a:t>
            </a:r>
          </a:p>
          <a:p>
            <a:pPr lvl="0">
              <a:lnSpc>
                <a:spcPct val="90000"/>
              </a:lnSpc>
            </a:pPr>
            <a:endParaRPr lang="en-GB" sz="1800" dirty="0" smtClean="0">
              <a:sym typeface="Math1" pitchFamily="2" charset="2"/>
            </a:endParaRPr>
          </a:p>
          <a:p>
            <a:pPr lvl="0">
              <a:lnSpc>
                <a:spcPct val="90000"/>
              </a:lnSpc>
            </a:pPr>
            <a:r>
              <a:rPr lang="en-GB" dirty="0" smtClean="0">
                <a:sym typeface="Symbol" pitchFamily="18" charset="2"/>
              </a:rPr>
              <a:t></a:t>
            </a:r>
            <a:r>
              <a:rPr lang="en-GB" baseline="-25000" dirty="0" err="1" smtClean="0">
                <a:sym typeface="Math1" pitchFamily="2" charset="2"/>
              </a:rPr>
              <a:t>eNumber</a:t>
            </a:r>
            <a:r>
              <a:rPr lang="en-GB" baseline="-25000" dirty="0" smtClean="0">
                <a:sym typeface="Math1" pitchFamily="2" charset="2"/>
              </a:rPr>
              <a:t> </a:t>
            </a:r>
            <a:r>
              <a:rPr lang="en-GB" dirty="0" smtClean="0">
                <a:sym typeface="Math1" pitchFamily="2" charset="2"/>
              </a:rPr>
              <a:t>(</a:t>
            </a:r>
            <a:r>
              <a:rPr lang="en-GB" dirty="0" smtClean="0">
                <a:sym typeface="Symbol" pitchFamily="18" charset="2"/>
              </a:rPr>
              <a:t></a:t>
            </a:r>
            <a:r>
              <a:rPr lang="en-SG" baseline="-25000" dirty="0" err="1" smtClean="0">
                <a:sym typeface="Symbol"/>
              </a:rPr>
              <a:t>canFly.mNumber</a:t>
            </a:r>
            <a:r>
              <a:rPr lang="en-SG" baseline="-25000" dirty="0" smtClean="0">
                <a:sym typeface="Symbol"/>
              </a:rPr>
              <a:t>=</a:t>
            </a:r>
            <a:r>
              <a:rPr lang="en-SG" baseline="-25000" dirty="0" err="1" smtClean="0">
                <a:sym typeface="Symbol"/>
              </a:rPr>
              <a:t>plane.mNumber</a:t>
            </a:r>
            <a:r>
              <a:rPr lang="en-SG" baseline="-25000" dirty="0" smtClean="0">
                <a:sym typeface="Symbol"/>
              </a:rPr>
              <a:t> </a:t>
            </a:r>
            <a:r>
              <a:rPr lang="en-GB" sz="2000" baseline="-25000" dirty="0" smtClean="0"/>
              <a:t/>
            </a:r>
            <a:br>
              <a:rPr lang="en-GB" sz="2000" baseline="-25000" dirty="0" smtClean="0"/>
            </a:br>
            <a:r>
              <a:rPr lang="en-GB" sz="2000" baseline="-25000" dirty="0" smtClean="0"/>
              <a:t>		</a:t>
            </a:r>
            <a:r>
              <a:rPr lang="en-GB" dirty="0" smtClean="0">
                <a:sym typeface="Math1" pitchFamily="2" charset="2"/>
              </a:rPr>
              <a:t>(</a:t>
            </a:r>
            <a:r>
              <a:rPr lang="en-GB" dirty="0" err="1" smtClean="0">
                <a:sym typeface="Math1" pitchFamily="2" charset="2"/>
              </a:rPr>
              <a:t>canFly</a:t>
            </a:r>
            <a:r>
              <a:rPr lang="en-GB" dirty="0" smtClean="0">
                <a:sym typeface="Math1" pitchFamily="2" charset="2"/>
              </a:rPr>
              <a:t> </a:t>
            </a:r>
            <a:r>
              <a:rPr lang="en-GB" dirty="0" smtClean="0">
                <a:sym typeface="Symbol" pitchFamily="18" charset="2"/>
              </a:rPr>
              <a:t></a:t>
            </a:r>
            <a:r>
              <a:rPr lang="en-GB" dirty="0" smtClean="0">
                <a:sym typeface="Math1" pitchFamily="2" charset="2"/>
              </a:rPr>
              <a:t> </a:t>
            </a:r>
            <a:r>
              <a:rPr lang="en-GB" dirty="0" smtClean="0">
                <a:sym typeface="Symbol" pitchFamily="18" charset="2"/>
              </a:rPr>
              <a:t></a:t>
            </a:r>
            <a:r>
              <a:rPr lang="en-SG" baseline="-25000" dirty="0" smtClean="0">
                <a:sym typeface="Symbol"/>
              </a:rPr>
              <a:t> maker=‘Airbus’</a:t>
            </a:r>
            <a:r>
              <a:rPr lang="en-GB" dirty="0" smtClean="0">
                <a:sym typeface="Symbol" pitchFamily="18" charset="2"/>
              </a:rPr>
              <a:t>(</a:t>
            </a:r>
            <a:r>
              <a:rPr lang="en-GB" dirty="0" smtClean="0">
                <a:sym typeface="Math1" pitchFamily="2" charset="2"/>
              </a:rPr>
              <a:t>plane)))</a:t>
            </a:r>
          </a:p>
          <a:p>
            <a:pPr lvl="0">
              <a:lnSpc>
                <a:spcPct val="90000"/>
              </a:lnSpc>
            </a:pPr>
            <a:endParaRPr lang="en-GB" sz="1800" dirty="0" smtClean="0">
              <a:sym typeface="Math1" pitchFamily="2" charset="2"/>
            </a:endParaRPr>
          </a:p>
          <a:p>
            <a:pPr lvl="0">
              <a:lnSpc>
                <a:spcPct val="90000"/>
              </a:lnSpc>
            </a:pPr>
            <a:r>
              <a:rPr lang="en-GB" dirty="0" smtClean="0">
                <a:sym typeface="Symbol" pitchFamily="18" charset="2"/>
              </a:rPr>
              <a:t></a:t>
            </a:r>
            <a:r>
              <a:rPr lang="en-GB" baseline="-25000" dirty="0" err="1" smtClean="0">
                <a:sym typeface="Math1" pitchFamily="2" charset="2"/>
              </a:rPr>
              <a:t>eNumber</a:t>
            </a:r>
            <a:r>
              <a:rPr lang="en-GB" baseline="-25000" dirty="0" smtClean="0">
                <a:sym typeface="Math1" pitchFamily="2" charset="2"/>
              </a:rPr>
              <a:t> </a:t>
            </a:r>
            <a:r>
              <a:rPr lang="en-GB" dirty="0" smtClean="0">
                <a:sym typeface="Math1" pitchFamily="2" charset="2"/>
              </a:rPr>
              <a:t>((</a:t>
            </a:r>
            <a:r>
              <a:rPr lang="en-GB" dirty="0" err="1" smtClean="0">
                <a:sym typeface="Math1" pitchFamily="2" charset="2"/>
              </a:rPr>
              <a:t>canFly</a:t>
            </a:r>
            <a:r>
              <a:rPr lang="en-GB" dirty="0" smtClean="0">
                <a:sym typeface="Math1" pitchFamily="2" charset="2"/>
              </a:rPr>
              <a:t> </a:t>
            </a:r>
            <a:r>
              <a:rPr lang="en-SG" dirty="0"/>
              <a:t>⨝</a:t>
            </a:r>
            <a:r>
              <a:rPr lang="en-SG" baseline="-25000" dirty="0" err="1" smtClean="0">
                <a:sym typeface="Symbol"/>
              </a:rPr>
              <a:t>canFly.mNumber</a:t>
            </a:r>
            <a:r>
              <a:rPr lang="en-SG" baseline="-25000" dirty="0" smtClean="0">
                <a:sym typeface="Symbol"/>
              </a:rPr>
              <a:t>=</a:t>
            </a:r>
            <a:r>
              <a:rPr lang="en-SG" baseline="-25000" dirty="0" err="1" smtClean="0">
                <a:sym typeface="Symbol"/>
              </a:rPr>
              <a:t>plane.mNumber</a:t>
            </a:r>
            <a:r>
              <a:rPr lang="en-GB" dirty="0" smtClean="0">
                <a:sym typeface="Math1" pitchFamily="2" charset="2"/>
              </a:rPr>
              <a:t> </a:t>
            </a:r>
            <a:r>
              <a:rPr lang="en-GB" dirty="0" smtClean="0">
                <a:sym typeface="Symbol" pitchFamily="18" charset="2"/>
              </a:rPr>
              <a:t></a:t>
            </a:r>
            <a:r>
              <a:rPr lang="en-SG" baseline="-25000" dirty="0" smtClean="0">
                <a:sym typeface="Symbol"/>
              </a:rPr>
              <a:t> maker=‘Airbus’</a:t>
            </a:r>
            <a:r>
              <a:rPr lang="en-GB" dirty="0" smtClean="0">
                <a:sym typeface="Symbol" pitchFamily="18" charset="2"/>
              </a:rPr>
              <a:t>(</a:t>
            </a:r>
            <a:r>
              <a:rPr lang="en-GB" dirty="0" smtClean="0">
                <a:sym typeface="Math1" pitchFamily="2" charset="2"/>
              </a:rPr>
              <a:t>plane)))</a:t>
            </a:r>
          </a:p>
          <a:p>
            <a:pPr lvl="0">
              <a:lnSpc>
                <a:spcPct val="90000"/>
              </a:lnSpc>
            </a:pPr>
            <a:endParaRPr lang="en-GB" sz="1800" dirty="0" smtClean="0">
              <a:sym typeface="Math1" pitchFamily="2" charset="2"/>
            </a:endParaRPr>
          </a:p>
          <a:p>
            <a:pPr lvl="0">
              <a:lnSpc>
                <a:spcPct val="90000"/>
              </a:lnSpc>
            </a:pPr>
            <a:r>
              <a:rPr lang="en-GB" dirty="0" smtClean="0">
                <a:sym typeface="Symbol" pitchFamily="18" charset="2"/>
              </a:rPr>
              <a:t></a:t>
            </a:r>
            <a:r>
              <a:rPr lang="en-GB" baseline="-25000" dirty="0" err="1" smtClean="0">
                <a:sym typeface="Math1" pitchFamily="2" charset="2"/>
              </a:rPr>
              <a:t>eNumber</a:t>
            </a:r>
            <a:r>
              <a:rPr lang="en-GB" baseline="-25000" dirty="0" smtClean="0">
                <a:sym typeface="Math1" pitchFamily="2" charset="2"/>
              </a:rPr>
              <a:t> </a:t>
            </a:r>
            <a:r>
              <a:rPr lang="en-GB" dirty="0" smtClean="0">
                <a:sym typeface="Math1" pitchFamily="2" charset="2"/>
              </a:rPr>
              <a:t>(</a:t>
            </a:r>
            <a:r>
              <a:rPr lang="en-GB" dirty="0" err="1" smtClean="0">
                <a:sym typeface="Math1" pitchFamily="2" charset="2"/>
              </a:rPr>
              <a:t>canFly</a:t>
            </a:r>
            <a:r>
              <a:rPr lang="en-GB" dirty="0" smtClean="0">
                <a:sym typeface="Math1" pitchFamily="2" charset="2"/>
              </a:rPr>
              <a:t> </a:t>
            </a:r>
            <a:r>
              <a:rPr lang="en-SG" dirty="0"/>
              <a:t>⨝</a:t>
            </a:r>
            <a:r>
              <a:rPr lang="en-SG" baseline="-25000" dirty="0" err="1" smtClean="0">
                <a:sym typeface="Symbol"/>
              </a:rPr>
              <a:t>canFly.mNumber</a:t>
            </a:r>
            <a:r>
              <a:rPr lang="en-SG" baseline="-25000" dirty="0" smtClean="0">
                <a:sym typeface="Symbol"/>
              </a:rPr>
              <a:t>=</a:t>
            </a:r>
            <a:r>
              <a:rPr lang="en-SG" baseline="-25000" dirty="0" err="1" smtClean="0">
                <a:sym typeface="Symbol"/>
              </a:rPr>
              <a:t>plane.mNumber</a:t>
            </a:r>
            <a:r>
              <a:rPr lang="en-SG" baseline="-25000" dirty="0" smtClean="0">
                <a:sym typeface="Symbol"/>
              </a:rPr>
              <a:t>  maker=‘Airbus’</a:t>
            </a:r>
            <a:r>
              <a:rPr lang="en-GB" dirty="0" smtClean="0">
                <a:sym typeface="Math1" pitchFamily="2" charset="2"/>
              </a:rPr>
              <a:t> plane)</a:t>
            </a:r>
          </a:p>
          <a:p>
            <a:pPr>
              <a:lnSpc>
                <a:spcPct val="90000"/>
              </a:lnSpc>
            </a:pPr>
            <a:endParaRPr lang="en-GB" dirty="0">
              <a:sym typeface="Math1" pitchFamily="2" charset="2"/>
            </a:endParaRPr>
          </a:p>
        </p:txBody>
      </p:sp>
      <p:sp>
        <p:nvSpPr>
          <p:cNvPr id="361476" name="Text Box 4"/>
          <p:cNvSpPr txBox="1">
            <a:spLocks noChangeArrowheads="1"/>
          </p:cNvSpPr>
          <p:nvPr/>
        </p:nvSpPr>
        <p:spPr bwMode="auto">
          <a:xfrm>
            <a:off x="5029200" y="2438400"/>
            <a:ext cx="3441700" cy="366713"/>
          </a:xfrm>
          <a:prstGeom prst="rect">
            <a:avLst/>
          </a:prstGeom>
          <a:noFill/>
          <a:ln w="9525" algn="ctr">
            <a:noFill/>
            <a:miter lim="800000"/>
            <a:headEnd/>
            <a:tailEnd/>
          </a:ln>
          <a:effectLst/>
        </p:spPr>
        <p:txBody>
          <a:bodyPr wrap="none">
            <a:spAutoFit/>
          </a:bodyPr>
          <a:lstStyle/>
          <a:p>
            <a:pPr>
              <a:buFont typeface="Wingdings" pitchFamily="2" charset="2"/>
              <a:buNone/>
            </a:pPr>
            <a:r>
              <a:rPr lang="en-US">
                <a:solidFill>
                  <a:schemeClr val="accent2"/>
                </a:solidFill>
              </a:rPr>
              <a:t>Which one is more efficient?</a:t>
            </a:r>
          </a:p>
        </p:txBody>
      </p:sp>
      <p:sp>
        <p:nvSpPr>
          <p:cNvPr id="361477" name="Line 5"/>
          <p:cNvSpPr>
            <a:spLocks noChangeShapeType="1"/>
          </p:cNvSpPr>
          <p:nvPr/>
        </p:nvSpPr>
        <p:spPr bwMode="auto">
          <a:xfrm flipH="1" flipV="1">
            <a:off x="4495800" y="1981200"/>
            <a:ext cx="762000" cy="457200"/>
          </a:xfrm>
          <a:prstGeom prst="line">
            <a:avLst/>
          </a:prstGeom>
          <a:noFill/>
          <a:ln w="9525">
            <a:solidFill>
              <a:schemeClr val="accent2"/>
            </a:solidFill>
            <a:round/>
            <a:headEnd/>
            <a:tailEnd type="triangle" w="med" len="med"/>
          </a:ln>
          <a:effectLst/>
        </p:spPr>
        <p:txBody>
          <a:bodyPr/>
          <a:lstStyle/>
          <a:p>
            <a:endParaRPr lang="en-SG"/>
          </a:p>
        </p:txBody>
      </p:sp>
      <p:sp>
        <p:nvSpPr>
          <p:cNvPr id="361478" name="Line 6"/>
          <p:cNvSpPr>
            <a:spLocks noChangeShapeType="1"/>
          </p:cNvSpPr>
          <p:nvPr/>
        </p:nvSpPr>
        <p:spPr bwMode="auto">
          <a:xfrm flipH="1">
            <a:off x="4648200" y="2743200"/>
            <a:ext cx="838200" cy="228600"/>
          </a:xfrm>
          <a:prstGeom prst="line">
            <a:avLst/>
          </a:prstGeom>
          <a:noFill/>
          <a:ln w="9525">
            <a:solidFill>
              <a:schemeClr val="accent2"/>
            </a:solidFill>
            <a:round/>
            <a:headEnd/>
            <a:tailEnd type="triangle" w="med" len="med"/>
          </a:ln>
          <a:effectLst/>
        </p:spPr>
        <p:txBody>
          <a:bodyPr/>
          <a:lstStyle/>
          <a:p>
            <a:endParaRPr lang="en-SG"/>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SG" dirty="0"/>
          </a:p>
        </p:txBody>
      </p:sp>
      <p:sp>
        <p:nvSpPr>
          <p:cNvPr id="3" name="Content Placeholder 2"/>
          <p:cNvSpPr>
            <a:spLocks noGrp="1"/>
          </p:cNvSpPr>
          <p:nvPr>
            <p:ph idx="1"/>
          </p:nvPr>
        </p:nvSpPr>
        <p:spPr/>
        <p:txBody>
          <a:bodyPr/>
          <a:lstStyle/>
          <a:p>
            <a:r>
              <a:rPr lang="en-US" sz="2800" dirty="0" smtClean="0"/>
              <a:t>Consider two relations, </a:t>
            </a:r>
            <a:r>
              <a:rPr lang="en-SG" sz="2800" dirty="0" smtClean="0"/>
              <a:t>R</a:t>
            </a:r>
            <a:r>
              <a:rPr lang="en-SG" sz="2800" baseline="-25000" dirty="0" smtClean="0"/>
              <a:t>1</a:t>
            </a:r>
            <a:r>
              <a:rPr lang="en-US" sz="2800" dirty="0" smtClean="0"/>
              <a:t> with two attributes x and y, and </a:t>
            </a:r>
            <a:r>
              <a:rPr lang="en-SG" sz="2800" dirty="0" smtClean="0"/>
              <a:t>R</a:t>
            </a:r>
            <a:r>
              <a:rPr lang="en-SG" sz="2800" baseline="-25000" dirty="0" smtClean="0"/>
              <a:t>2</a:t>
            </a:r>
            <a:r>
              <a:rPr lang="en-US" sz="2800" dirty="0">
                <a:sym typeface="Symbol" pitchFamily="18" charset="2"/>
              </a:rPr>
              <a:t> </a:t>
            </a:r>
            <a:r>
              <a:rPr lang="en-US" sz="2800" dirty="0" smtClean="0">
                <a:sym typeface="Symbol" pitchFamily="18" charset="2"/>
              </a:rPr>
              <a:t>with one attribute y </a:t>
            </a:r>
          </a:p>
          <a:p>
            <a:endParaRPr lang="en-US" sz="2800" dirty="0" smtClean="0">
              <a:sym typeface="Symbol" pitchFamily="18" charset="2"/>
            </a:endParaRPr>
          </a:p>
          <a:p>
            <a:r>
              <a:rPr lang="en-SG" sz="2800" dirty="0"/>
              <a:t>R</a:t>
            </a:r>
            <a:r>
              <a:rPr lang="en-SG" sz="2800" baseline="-25000" dirty="0"/>
              <a:t>1 </a:t>
            </a:r>
            <a:r>
              <a:rPr lang="en-US" sz="2800" dirty="0">
                <a:sym typeface="Symbol" pitchFamily="18" charset="2"/>
              </a:rPr>
              <a:t>/</a:t>
            </a:r>
            <a:r>
              <a:rPr lang="en-SG" sz="2800" dirty="0"/>
              <a:t> </a:t>
            </a:r>
            <a:r>
              <a:rPr lang="en-SG" sz="2800" dirty="0" smtClean="0"/>
              <a:t>R</a:t>
            </a:r>
            <a:r>
              <a:rPr lang="en-SG" sz="2800" baseline="-25000" dirty="0" smtClean="0"/>
              <a:t>2 </a:t>
            </a:r>
            <a:r>
              <a:rPr lang="en-US" sz="2800" dirty="0" smtClean="0">
                <a:sym typeface="Symbol" pitchFamily="18" charset="2"/>
              </a:rPr>
              <a:t>is the set of all x values such that for every y value in B, there is a tuple (</a:t>
            </a:r>
            <a:r>
              <a:rPr lang="en-US" sz="2800" dirty="0" err="1" smtClean="0">
                <a:sym typeface="Symbol" pitchFamily="18" charset="2"/>
              </a:rPr>
              <a:t>x,y</a:t>
            </a:r>
            <a:r>
              <a:rPr lang="en-US" sz="2800" dirty="0" smtClean="0">
                <a:sym typeface="Symbol" pitchFamily="18" charset="2"/>
              </a:rPr>
              <a:t>) in A</a:t>
            </a:r>
          </a:p>
          <a:p>
            <a:endParaRPr lang="en-US" sz="2800" dirty="0">
              <a:sym typeface="Symbol" pitchFamily="18" charset="2"/>
            </a:endParaRPr>
          </a:p>
          <a:p>
            <a:r>
              <a:rPr lang="en-US" sz="2800" dirty="0" smtClean="0">
                <a:sym typeface="Symbol" pitchFamily="18" charset="2"/>
              </a:rPr>
              <a:t>Find all x which are related to every y in B.</a:t>
            </a:r>
          </a:p>
          <a:p>
            <a:pPr lvl="1"/>
            <a:r>
              <a:rPr lang="en-US" sz="2400" dirty="0" smtClean="0">
                <a:sym typeface="Symbol" pitchFamily="18" charset="2"/>
              </a:rPr>
              <a:t>Find the employees who can fly all MD planes</a:t>
            </a:r>
          </a:p>
          <a:p>
            <a:pPr lvl="1"/>
            <a:r>
              <a:rPr lang="en-US" sz="2400" dirty="0" smtClean="0">
                <a:sym typeface="Symbol" pitchFamily="18" charset="2"/>
              </a:rPr>
              <a:t>Find the students who have read all books by "Charles Dickens"</a:t>
            </a:r>
          </a:p>
          <a:p>
            <a:pPr lvl="1"/>
            <a:r>
              <a:rPr lang="en-US" sz="2400" dirty="0" smtClean="0">
                <a:sym typeface="Symbol" pitchFamily="18" charset="2"/>
              </a:rPr>
              <a:t>Find the actors who have acted in all movies by "Angelina Jolie"</a:t>
            </a:r>
          </a:p>
        </p:txBody>
      </p:sp>
      <p:sp>
        <p:nvSpPr>
          <p:cNvPr id="4" name="Footer Placeholder 3"/>
          <p:cNvSpPr>
            <a:spLocks noGrp="1"/>
          </p:cNvSpPr>
          <p:nvPr>
            <p:ph type="ftr" sz="quarter" idx="11"/>
          </p:nvPr>
        </p:nvSpPr>
        <p:spPr/>
        <p:txBody>
          <a:bodyPr/>
          <a:lstStyle/>
          <a:p>
            <a:pPr>
              <a:defRPr/>
            </a:pPr>
            <a:r>
              <a:rPr lang="en-US" dirty="0" smtClean="0"/>
              <a:t>Introduction to Database Systems</a:t>
            </a:r>
            <a:endParaRPr lang="en-US" dirty="0"/>
          </a:p>
        </p:txBody>
      </p:sp>
    </p:spTree>
    <p:extLst>
      <p:ext uri="{BB962C8B-B14F-4D97-AF65-F5344CB8AC3E}">
        <p14:creationId xmlns:p14="http://schemas.microsoft.com/office/powerpoint/2010/main" val="2916229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canFly</a:t>
            </a:r>
            <a:endParaRPr lang="en-SG" dirty="0"/>
          </a:p>
        </p:txBody>
      </p:sp>
      <p:sp>
        <p:nvSpPr>
          <p:cNvPr id="3" name="Footer Placeholder 2"/>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4" name="Table 3"/>
          <p:cNvGraphicFramePr>
            <a:graphicFrameLocks noGrp="1"/>
          </p:cNvGraphicFramePr>
          <p:nvPr/>
        </p:nvGraphicFramePr>
        <p:xfrm>
          <a:off x="1524000" y="1397000"/>
          <a:ext cx="6096000" cy="407924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DC9</a:t>
                      </a:r>
                      <a:endParaRPr lang="en-SG" dirty="0"/>
                    </a:p>
                  </a:txBody>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SG" dirty="0"/>
          </a:p>
        </p:txBody>
      </p:sp>
      <p:sp>
        <p:nvSpPr>
          <p:cNvPr id="4" name="Footer Placeholder 3"/>
          <p:cNvSpPr>
            <a:spLocks noGrp="1"/>
          </p:cNvSpPr>
          <p:nvPr>
            <p:ph type="ftr" sz="quarter" idx="11"/>
          </p:nvPr>
        </p:nvSpPr>
        <p:spPr/>
        <p:txBody>
          <a:bodyPr/>
          <a:lstStyle/>
          <a:p>
            <a:pPr>
              <a:defRPr/>
            </a:pPr>
            <a:r>
              <a:rPr lang="en-US" dirty="0" smtClean="0"/>
              <a:t>Introduction to Database Systems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528645"/>
              </p:ext>
            </p:extLst>
          </p:nvPr>
        </p:nvGraphicFramePr>
        <p:xfrm>
          <a:off x="1143000" y="1676400"/>
          <a:ext cx="2971800" cy="407924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15134366"/>
              </p:ext>
            </p:extLst>
          </p:nvPr>
        </p:nvGraphicFramePr>
        <p:xfrm>
          <a:off x="4724400" y="1791899"/>
          <a:ext cx="1524000" cy="741680"/>
        </p:xfrm>
        <a:graphic>
          <a:graphicData uri="http://schemas.openxmlformats.org/drawingml/2006/table">
            <a:tbl>
              <a:tblPr firstRow="1" bandRow="1">
                <a:tableStyleId>{21E4AEA4-8DFA-4A89-87EB-49C32662AFE0}</a:tableStyleId>
              </a:tblPr>
              <a:tblGrid>
                <a:gridCol w="1524000"/>
              </a:tblGrid>
              <a:tr h="370840">
                <a:tc>
                  <a:txBody>
                    <a:bodyPr/>
                    <a:lstStyle/>
                    <a:p>
                      <a:r>
                        <a:rPr lang="en-US" dirty="0" err="1" smtClean="0"/>
                        <a:t>mNumber</a:t>
                      </a:r>
                      <a:endParaRPr lang="en-SG" dirty="0"/>
                    </a:p>
                  </a:txBody>
                  <a:tcPr/>
                </a:tc>
              </a:tr>
              <a:tr h="370840">
                <a:tc>
                  <a:txBody>
                    <a:bodyPr/>
                    <a:lstStyle/>
                    <a:p>
                      <a:r>
                        <a:rPr lang="en-US" dirty="0" smtClean="0"/>
                        <a:t>DC9</a:t>
                      </a:r>
                      <a:endParaRPr lang="en-SG"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23064269"/>
              </p:ext>
            </p:extLst>
          </p:nvPr>
        </p:nvGraphicFramePr>
        <p:xfrm>
          <a:off x="4724400" y="4008120"/>
          <a:ext cx="1524000" cy="1097280"/>
        </p:xfrm>
        <a:graphic>
          <a:graphicData uri="http://schemas.openxmlformats.org/drawingml/2006/table">
            <a:tbl>
              <a:tblPr firstRow="1" bandRow="1">
                <a:tableStyleId>{21E4AEA4-8DFA-4A89-87EB-49C32662AFE0}</a:tableStyleId>
              </a:tblPr>
              <a:tblGrid>
                <a:gridCol w="1524000"/>
              </a:tblGrid>
              <a:tr h="302260">
                <a:tc>
                  <a:txBody>
                    <a:bodyPr/>
                    <a:lstStyle/>
                    <a:p>
                      <a:r>
                        <a:rPr lang="en-US" dirty="0" err="1" smtClean="0"/>
                        <a:t>mNumber</a:t>
                      </a:r>
                      <a:endParaRPr lang="en-SG" dirty="0"/>
                    </a:p>
                  </a:txBody>
                  <a:tcPr/>
                </a:tc>
              </a:tr>
              <a:tr h="302260">
                <a:tc>
                  <a:txBody>
                    <a:bodyPr/>
                    <a:lstStyle/>
                    <a:p>
                      <a:r>
                        <a:rPr lang="en-US" dirty="0" smtClean="0"/>
                        <a:t>A320</a:t>
                      </a:r>
                      <a:endParaRPr lang="en-SG" dirty="0"/>
                    </a:p>
                  </a:txBody>
                  <a:tcPr/>
                </a:tc>
              </a:tr>
              <a:tr h="302260">
                <a:tc>
                  <a:txBody>
                    <a:bodyPr/>
                    <a:lstStyle/>
                    <a:p>
                      <a:r>
                        <a:rPr lang="en-US" dirty="0" smtClean="0"/>
                        <a:t>A340</a:t>
                      </a:r>
                      <a:endParaRPr lang="en-SG" dirty="0"/>
                    </a:p>
                  </a:txBody>
                  <a:tcPr/>
                </a:tc>
              </a:tr>
            </a:tbl>
          </a:graphicData>
        </a:graphic>
      </p:graphicFrame>
      <p:sp>
        <p:nvSpPr>
          <p:cNvPr id="9" name="TextBox 8"/>
          <p:cNvSpPr txBox="1"/>
          <p:nvPr/>
        </p:nvSpPr>
        <p:spPr>
          <a:xfrm>
            <a:off x="381000" y="1219200"/>
            <a:ext cx="1143000" cy="461665"/>
          </a:xfrm>
          <a:prstGeom prst="rect">
            <a:avLst/>
          </a:prstGeom>
          <a:noFill/>
        </p:spPr>
        <p:txBody>
          <a:bodyPr wrap="square" rtlCol="0">
            <a:spAutoFit/>
          </a:bodyPr>
          <a:lstStyle/>
          <a:p>
            <a:r>
              <a:rPr lang="en-US" sz="2400" baseline="0" dirty="0" err="1" smtClean="0">
                <a:solidFill>
                  <a:schemeClr val="bg1"/>
                </a:solidFill>
              </a:rPr>
              <a:t>canFly</a:t>
            </a:r>
            <a:endParaRPr lang="en-SG" sz="2400" baseline="0" dirty="0">
              <a:solidFill>
                <a:schemeClr val="bg1"/>
              </a:solidFill>
            </a:endParaRPr>
          </a:p>
        </p:txBody>
      </p:sp>
      <p:sp>
        <p:nvSpPr>
          <p:cNvPr id="11" name="TextBox 10"/>
          <p:cNvSpPr txBox="1"/>
          <p:nvPr/>
        </p:nvSpPr>
        <p:spPr>
          <a:xfrm>
            <a:off x="4419600" y="1290935"/>
            <a:ext cx="1143000" cy="461665"/>
          </a:xfrm>
          <a:prstGeom prst="rect">
            <a:avLst/>
          </a:prstGeom>
          <a:noFill/>
        </p:spPr>
        <p:txBody>
          <a:bodyPr wrap="square" rtlCol="0">
            <a:spAutoFit/>
          </a:bodyPr>
          <a:lstStyle/>
          <a:p>
            <a:r>
              <a:rPr lang="en-US" sz="2400" baseline="0" dirty="0" smtClean="0">
                <a:solidFill>
                  <a:schemeClr val="bg1"/>
                </a:solidFill>
              </a:rPr>
              <a:t>p1</a:t>
            </a:r>
            <a:endParaRPr lang="en-SG" sz="2400" baseline="0" dirty="0">
              <a:solidFill>
                <a:schemeClr val="bg1"/>
              </a:solidFill>
            </a:endParaRPr>
          </a:p>
        </p:txBody>
      </p:sp>
      <p:sp>
        <p:nvSpPr>
          <p:cNvPr id="12" name="TextBox 11"/>
          <p:cNvSpPr txBox="1"/>
          <p:nvPr/>
        </p:nvSpPr>
        <p:spPr>
          <a:xfrm>
            <a:off x="4495800" y="3505200"/>
            <a:ext cx="1143000" cy="461665"/>
          </a:xfrm>
          <a:prstGeom prst="rect">
            <a:avLst/>
          </a:prstGeom>
          <a:noFill/>
        </p:spPr>
        <p:txBody>
          <a:bodyPr wrap="square" rtlCol="0">
            <a:spAutoFit/>
          </a:bodyPr>
          <a:lstStyle/>
          <a:p>
            <a:r>
              <a:rPr lang="en-US" sz="2400" baseline="0" dirty="0" smtClean="0">
                <a:solidFill>
                  <a:schemeClr val="bg1"/>
                </a:solidFill>
              </a:rPr>
              <a:t>p2</a:t>
            </a:r>
            <a:endParaRPr lang="en-SG" sz="2400" baseline="0" dirty="0">
              <a:solidFill>
                <a:schemeClr val="bg1"/>
              </a:solidFill>
            </a:endParaRPr>
          </a:p>
        </p:txBody>
      </p:sp>
      <p:sp>
        <p:nvSpPr>
          <p:cNvPr id="13" name="TextBox 12"/>
          <p:cNvSpPr txBox="1"/>
          <p:nvPr/>
        </p:nvSpPr>
        <p:spPr>
          <a:xfrm>
            <a:off x="6477000" y="1283678"/>
            <a:ext cx="1524000" cy="461665"/>
          </a:xfrm>
          <a:prstGeom prst="rect">
            <a:avLst/>
          </a:prstGeom>
          <a:noFill/>
        </p:spPr>
        <p:txBody>
          <a:bodyPr wrap="square" rtlCol="0">
            <a:spAutoFit/>
          </a:bodyPr>
          <a:lstStyle/>
          <a:p>
            <a:r>
              <a:rPr lang="en-US" sz="2400" baseline="0" dirty="0" err="1" smtClean="0">
                <a:solidFill>
                  <a:schemeClr val="bg1"/>
                </a:solidFill>
              </a:rPr>
              <a:t>canFly</a:t>
            </a:r>
            <a:r>
              <a:rPr lang="en-US" sz="2400" baseline="0" dirty="0" smtClean="0">
                <a:solidFill>
                  <a:schemeClr val="bg1"/>
                </a:solidFill>
              </a:rPr>
              <a:t>/p1</a:t>
            </a:r>
            <a:endParaRPr lang="en-SG" sz="2400" baseline="0" dirty="0">
              <a:solidFill>
                <a:schemeClr val="bg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707265114"/>
              </p:ext>
            </p:extLst>
          </p:nvPr>
        </p:nvGraphicFramePr>
        <p:xfrm>
          <a:off x="6858000" y="1774371"/>
          <a:ext cx="1485900" cy="1122219"/>
        </p:xfrm>
        <a:graphic>
          <a:graphicData uri="http://schemas.openxmlformats.org/drawingml/2006/table">
            <a:tbl>
              <a:tblPr firstRow="1" bandRow="1">
                <a:tableStyleId>{21E4AEA4-8DFA-4A89-87EB-49C32662AFE0}</a:tableStyleId>
              </a:tblPr>
              <a:tblGrid>
                <a:gridCol w="1485900"/>
              </a:tblGrid>
              <a:tr h="374073">
                <a:tc>
                  <a:txBody>
                    <a:bodyPr/>
                    <a:lstStyle/>
                    <a:p>
                      <a:r>
                        <a:rPr lang="en-US" dirty="0" err="1" smtClean="0"/>
                        <a:t>eNumber</a:t>
                      </a:r>
                      <a:endParaRPr lang="en-SG" dirty="0"/>
                    </a:p>
                  </a:txBody>
                  <a:tcPr/>
                </a:tc>
              </a:tr>
              <a:tr h="374073">
                <a:tc>
                  <a:txBody>
                    <a:bodyPr/>
                    <a:lstStyle/>
                    <a:p>
                      <a:r>
                        <a:rPr lang="en-US" dirty="0" smtClean="0"/>
                        <a:t>1002</a:t>
                      </a:r>
                      <a:endParaRPr lang="en-SG" dirty="0"/>
                    </a:p>
                  </a:txBody>
                  <a:tcPr/>
                </a:tc>
              </a:tr>
              <a:tr h="374073">
                <a:tc>
                  <a:txBody>
                    <a:bodyPr/>
                    <a:lstStyle/>
                    <a:p>
                      <a:r>
                        <a:rPr lang="en-US" dirty="0" smtClean="0"/>
                        <a:t>1003</a:t>
                      </a:r>
                      <a:endParaRPr lang="en-SG" dirty="0"/>
                    </a:p>
                  </a:txBody>
                  <a:tcPr/>
                </a:tc>
              </a:tr>
            </a:tbl>
          </a:graphicData>
        </a:graphic>
      </p:graphicFrame>
      <p:sp>
        <p:nvSpPr>
          <p:cNvPr id="15" name="TextBox 14"/>
          <p:cNvSpPr txBox="1"/>
          <p:nvPr/>
        </p:nvSpPr>
        <p:spPr>
          <a:xfrm>
            <a:off x="6437086" y="3507002"/>
            <a:ext cx="1524000" cy="461665"/>
          </a:xfrm>
          <a:prstGeom prst="rect">
            <a:avLst/>
          </a:prstGeom>
          <a:noFill/>
        </p:spPr>
        <p:txBody>
          <a:bodyPr wrap="square" rtlCol="0">
            <a:spAutoFit/>
          </a:bodyPr>
          <a:lstStyle/>
          <a:p>
            <a:r>
              <a:rPr lang="en-US" sz="2400" baseline="0" dirty="0" err="1" smtClean="0">
                <a:solidFill>
                  <a:schemeClr val="bg1"/>
                </a:solidFill>
              </a:rPr>
              <a:t>canFly</a:t>
            </a:r>
            <a:r>
              <a:rPr lang="en-US" sz="2400" baseline="0" dirty="0" smtClean="0">
                <a:solidFill>
                  <a:schemeClr val="bg1"/>
                </a:solidFill>
              </a:rPr>
              <a:t>/p2</a:t>
            </a:r>
            <a:endParaRPr lang="en-SG" sz="2400" baseline="0" dirty="0">
              <a:solidFill>
                <a:schemeClr val="bg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51660642"/>
              </p:ext>
            </p:extLst>
          </p:nvPr>
        </p:nvGraphicFramePr>
        <p:xfrm>
          <a:off x="6818086" y="4012209"/>
          <a:ext cx="1485900" cy="748146"/>
        </p:xfrm>
        <a:graphic>
          <a:graphicData uri="http://schemas.openxmlformats.org/drawingml/2006/table">
            <a:tbl>
              <a:tblPr firstRow="1" bandRow="1">
                <a:tableStyleId>{21E4AEA4-8DFA-4A89-87EB-49C32662AFE0}</a:tableStyleId>
              </a:tblPr>
              <a:tblGrid>
                <a:gridCol w="1485900"/>
              </a:tblGrid>
              <a:tr h="374073">
                <a:tc>
                  <a:txBody>
                    <a:bodyPr/>
                    <a:lstStyle/>
                    <a:p>
                      <a:r>
                        <a:rPr lang="en-US" dirty="0" err="1" smtClean="0"/>
                        <a:t>eNumber</a:t>
                      </a:r>
                      <a:endParaRPr lang="en-SG" dirty="0"/>
                    </a:p>
                  </a:txBody>
                  <a:tcPr/>
                </a:tc>
              </a:tr>
              <a:tr h="374073">
                <a:tc>
                  <a:txBody>
                    <a:bodyPr/>
                    <a:lstStyle/>
                    <a:p>
                      <a:r>
                        <a:rPr lang="en-US" dirty="0" smtClean="0"/>
                        <a:t>1002</a:t>
                      </a:r>
                      <a:endParaRPr lang="en-SG" dirty="0"/>
                    </a:p>
                  </a:txBody>
                  <a:tcPr/>
                </a:tc>
              </a:tr>
            </a:tbl>
          </a:graphicData>
        </a:graphic>
      </p:graphicFrame>
    </p:spTree>
    <p:extLst>
      <p:ext uri="{BB962C8B-B14F-4D97-AF65-F5344CB8AC3E}">
        <p14:creationId xmlns:p14="http://schemas.microsoft.com/office/powerpoint/2010/main" val="28416205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SG" dirty="0"/>
          </a:p>
        </p:txBody>
      </p:sp>
      <p:sp>
        <p:nvSpPr>
          <p:cNvPr id="3" name="Content Placeholder 2"/>
          <p:cNvSpPr>
            <a:spLocks noGrp="1"/>
          </p:cNvSpPr>
          <p:nvPr>
            <p:ph idx="1"/>
          </p:nvPr>
        </p:nvSpPr>
        <p:spPr/>
        <p:txBody>
          <a:bodyPr/>
          <a:lstStyle/>
          <a:p>
            <a:r>
              <a:rPr lang="en-US" sz="2800" dirty="0" smtClean="0">
                <a:solidFill>
                  <a:srgbClr val="FFFF66"/>
                </a:solidFill>
              </a:rPr>
              <a:t>Compute </a:t>
            </a:r>
            <a:r>
              <a:rPr lang="en-US" sz="2800" dirty="0" smtClean="0">
                <a:solidFill>
                  <a:srgbClr val="FFFF66"/>
                </a:solidFill>
                <a:sym typeface="Symbol" pitchFamily="18" charset="2"/>
              </a:rPr>
              <a:t>all possible combinations of column x of </a:t>
            </a:r>
            <a:r>
              <a:rPr lang="en-SG" sz="2800" dirty="0" smtClean="0">
                <a:solidFill>
                  <a:srgbClr val="FFFF66"/>
                </a:solidFill>
              </a:rPr>
              <a:t>R</a:t>
            </a:r>
            <a:r>
              <a:rPr lang="en-SG" sz="2800" baseline="-25000" dirty="0" smtClean="0">
                <a:solidFill>
                  <a:srgbClr val="FFFF66"/>
                </a:solidFill>
              </a:rPr>
              <a:t>1</a:t>
            </a:r>
            <a:r>
              <a:rPr lang="en-US" sz="2800" dirty="0" smtClean="0">
                <a:solidFill>
                  <a:srgbClr val="FFFF66"/>
                </a:solidFill>
                <a:sym typeface="Symbol" pitchFamily="18" charset="2"/>
              </a:rPr>
              <a:t> and </a:t>
            </a:r>
            <a:r>
              <a:rPr lang="en-SG" sz="2800" dirty="0" smtClean="0">
                <a:solidFill>
                  <a:srgbClr val="FFFF66"/>
                </a:solidFill>
              </a:rPr>
              <a:t>R</a:t>
            </a:r>
            <a:r>
              <a:rPr lang="en-SG" sz="2800" baseline="-25000" dirty="0" smtClean="0">
                <a:solidFill>
                  <a:srgbClr val="FFFF66"/>
                </a:solidFill>
              </a:rPr>
              <a:t>2</a:t>
            </a:r>
            <a:r>
              <a:rPr lang="en-US" sz="2800" dirty="0" smtClean="0">
                <a:solidFill>
                  <a:srgbClr val="FFFF66"/>
                </a:solidFill>
                <a:sym typeface="Symbol" pitchFamily="18" charset="2"/>
              </a:rPr>
              <a:t>. </a:t>
            </a:r>
          </a:p>
          <a:p>
            <a:pPr algn="ctr">
              <a:buNone/>
            </a:pPr>
            <a:r>
              <a:rPr lang="en-US" sz="2800" dirty="0" smtClean="0">
                <a:solidFill>
                  <a:srgbClr val="FFFF00"/>
                </a:solidFill>
                <a:sym typeface="Symbol" pitchFamily="18" charset="2"/>
              </a:rPr>
              <a:t>(</a:t>
            </a:r>
            <a:r>
              <a:rPr lang="en-US" altLang="zh-CN" sz="2800" baseline="-25000" dirty="0" smtClean="0">
                <a:solidFill>
                  <a:srgbClr val="FFFF00"/>
                </a:solidFill>
                <a:sym typeface="Symbol" pitchFamily="18" charset="2"/>
              </a:rPr>
              <a:t>x</a:t>
            </a:r>
            <a:r>
              <a:rPr lang="en-US" sz="2800" dirty="0" smtClean="0">
                <a:solidFill>
                  <a:srgbClr val="FFFF00"/>
                </a:solidFill>
                <a:sym typeface="Symbol" pitchFamily="18" charset="2"/>
              </a:rPr>
              <a:t>(</a:t>
            </a:r>
            <a:r>
              <a:rPr lang="en-SG" sz="2800" dirty="0" smtClean="0">
                <a:solidFill>
                  <a:srgbClr val="FFFF00"/>
                </a:solidFill>
              </a:rPr>
              <a:t>R</a:t>
            </a:r>
            <a:r>
              <a:rPr lang="en-SG" sz="2800" baseline="-25000" dirty="0" smtClean="0">
                <a:solidFill>
                  <a:srgbClr val="FFFF00"/>
                </a:solidFill>
              </a:rPr>
              <a:t>1</a:t>
            </a:r>
            <a:r>
              <a:rPr lang="en-US" sz="2800" dirty="0" smtClean="0">
                <a:solidFill>
                  <a:srgbClr val="FFFF00"/>
                </a:solidFill>
                <a:sym typeface="Symbol" pitchFamily="18" charset="2"/>
              </a:rPr>
              <a:t>) </a:t>
            </a:r>
            <a:r>
              <a:rPr lang="en-SG" sz="2800" dirty="0" smtClean="0">
                <a:solidFill>
                  <a:srgbClr val="FFFF00"/>
                </a:solidFill>
              </a:rPr>
              <a:t> R</a:t>
            </a:r>
            <a:r>
              <a:rPr lang="en-SG" sz="2800" baseline="-25000" dirty="0" smtClean="0">
                <a:solidFill>
                  <a:srgbClr val="FFFF00"/>
                </a:solidFill>
              </a:rPr>
              <a:t>2</a:t>
            </a:r>
            <a:r>
              <a:rPr lang="en-US" sz="2800" dirty="0" smtClean="0">
                <a:solidFill>
                  <a:srgbClr val="FFFF00"/>
                </a:solidFill>
                <a:sym typeface="Symbol" pitchFamily="18" charset="2"/>
              </a:rPr>
              <a:t>)</a:t>
            </a:r>
          </a:p>
          <a:p>
            <a:r>
              <a:rPr lang="en-US" sz="2800" dirty="0" smtClean="0">
                <a:sym typeface="Symbol" pitchFamily="18" charset="2"/>
              </a:rPr>
              <a:t>Then </a:t>
            </a:r>
            <a:r>
              <a:rPr lang="en-US" sz="2800" dirty="0" smtClean="0">
                <a:solidFill>
                  <a:srgbClr val="66FF66"/>
                </a:solidFill>
                <a:sym typeface="Symbol" pitchFamily="18" charset="2"/>
              </a:rPr>
              <a:t>remove those rows that exist in </a:t>
            </a:r>
            <a:r>
              <a:rPr lang="en-SG" sz="2800" dirty="0" smtClean="0">
                <a:solidFill>
                  <a:srgbClr val="66FF66"/>
                </a:solidFill>
                <a:sym typeface="Symbol" pitchFamily="18" charset="2"/>
              </a:rPr>
              <a:t>R</a:t>
            </a:r>
            <a:r>
              <a:rPr lang="en-SG" sz="2800" baseline="-25000" dirty="0" smtClean="0">
                <a:solidFill>
                  <a:srgbClr val="66FF66"/>
                </a:solidFill>
                <a:sym typeface="Symbol" pitchFamily="18" charset="2"/>
              </a:rPr>
              <a:t>1</a:t>
            </a:r>
          </a:p>
          <a:p>
            <a:pPr algn="ctr">
              <a:buNone/>
            </a:pPr>
            <a:r>
              <a:rPr lang="en-US" sz="2800" dirty="0" smtClean="0">
                <a:solidFill>
                  <a:srgbClr val="66FF66"/>
                </a:solidFill>
                <a:sym typeface="Symbol" pitchFamily="18" charset="2"/>
              </a:rPr>
              <a:t>(</a:t>
            </a:r>
            <a:r>
              <a:rPr lang="en-US" altLang="zh-CN" sz="2800" baseline="-25000" dirty="0" smtClean="0">
                <a:solidFill>
                  <a:srgbClr val="66FF66"/>
                </a:solidFill>
                <a:sym typeface="Symbol" pitchFamily="18" charset="2"/>
              </a:rPr>
              <a:t>x</a:t>
            </a:r>
            <a:r>
              <a:rPr lang="en-US" sz="2800" dirty="0" smtClean="0">
                <a:solidFill>
                  <a:srgbClr val="66FF66"/>
                </a:solidFill>
                <a:sym typeface="Symbol" pitchFamily="18" charset="2"/>
              </a:rPr>
              <a:t>(</a:t>
            </a:r>
            <a:r>
              <a:rPr lang="en-SG" sz="2800" dirty="0" smtClean="0">
                <a:solidFill>
                  <a:srgbClr val="66FF66"/>
                </a:solidFill>
              </a:rPr>
              <a:t>R</a:t>
            </a:r>
            <a:r>
              <a:rPr lang="en-SG" sz="2800" baseline="-25000" dirty="0" smtClean="0">
                <a:solidFill>
                  <a:srgbClr val="66FF66"/>
                </a:solidFill>
              </a:rPr>
              <a:t>1</a:t>
            </a:r>
            <a:r>
              <a:rPr lang="en-US" sz="2800" dirty="0" smtClean="0">
                <a:solidFill>
                  <a:srgbClr val="66FF66"/>
                </a:solidFill>
                <a:sym typeface="Symbol" pitchFamily="18" charset="2"/>
              </a:rPr>
              <a:t>) </a:t>
            </a:r>
            <a:r>
              <a:rPr lang="en-SG" sz="2800" dirty="0" smtClean="0">
                <a:solidFill>
                  <a:srgbClr val="66FF66"/>
                </a:solidFill>
              </a:rPr>
              <a:t> R</a:t>
            </a:r>
            <a:r>
              <a:rPr lang="en-SG" sz="2800" baseline="-25000" dirty="0" smtClean="0">
                <a:solidFill>
                  <a:srgbClr val="66FF66"/>
                </a:solidFill>
              </a:rPr>
              <a:t>2</a:t>
            </a:r>
            <a:r>
              <a:rPr lang="en-US" sz="2800" dirty="0" smtClean="0">
                <a:solidFill>
                  <a:srgbClr val="66FF66"/>
                </a:solidFill>
                <a:sym typeface="Symbol" pitchFamily="18" charset="2"/>
              </a:rPr>
              <a:t>) </a:t>
            </a:r>
            <a:r>
              <a:rPr lang="en-US" sz="2800" dirty="0" smtClean="0">
                <a:solidFill>
                  <a:srgbClr val="FFFF00"/>
                </a:solidFill>
                <a:sym typeface="Symbol" pitchFamily="18" charset="2"/>
              </a:rPr>
              <a:t> </a:t>
            </a:r>
            <a:r>
              <a:rPr lang="en-SG" sz="2800" dirty="0" smtClean="0">
                <a:solidFill>
                  <a:srgbClr val="FFFF00"/>
                </a:solidFill>
              </a:rPr>
              <a:t>R</a:t>
            </a:r>
            <a:r>
              <a:rPr lang="en-SG" sz="2800" baseline="-25000" dirty="0" smtClean="0">
                <a:solidFill>
                  <a:srgbClr val="FFFF00"/>
                </a:solidFill>
              </a:rPr>
              <a:t>1</a:t>
            </a:r>
            <a:endParaRPr lang="en-US" sz="2800" dirty="0" smtClean="0">
              <a:solidFill>
                <a:srgbClr val="FFFF00"/>
              </a:solidFill>
              <a:sym typeface="Symbol" pitchFamily="18" charset="2"/>
            </a:endParaRPr>
          </a:p>
          <a:p>
            <a:r>
              <a:rPr lang="en-US" sz="2800" dirty="0" smtClean="0">
                <a:sym typeface="Symbol" pitchFamily="18" charset="2"/>
              </a:rPr>
              <a:t>Keep only the first column of the result. These are the </a:t>
            </a:r>
            <a:r>
              <a:rPr lang="en-US" sz="2800" b="1" i="1" dirty="0" smtClean="0">
                <a:sym typeface="Symbol" pitchFamily="18" charset="2"/>
              </a:rPr>
              <a:t>disqualified</a:t>
            </a:r>
            <a:r>
              <a:rPr lang="en-US" sz="2800" dirty="0" smtClean="0">
                <a:sym typeface="Symbol" pitchFamily="18" charset="2"/>
              </a:rPr>
              <a:t> values</a:t>
            </a:r>
            <a:endParaRPr lang="en-US" sz="2800" dirty="0" smtClean="0"/>
          </a:p>
          <a:p>
            <a:pPr algn="ctr">
              <a:buFont typeface="Wingdings" pitchFamily="2" charset="2"/>
              <a:buNone/>
            </a:pPr>
            <a:r>
              <a:rPr lang="en-US" sz="2800" dirty="0" smtClean="0">
                <a:sym typeface="Symbol" pitchFamily="18" charset="2"/>
              </a:rPr>
              <a:t></a:t>
            </a:r>
            <a:r>
              <a:rPr lang="en-US" sz="2800" baseline="-25000" dirty="0" smtClean="0">
                <a:sym typeface="Symbol" pitchFamily="18" charset="2"/>
              </a:rPr>
              <a:t>x</a:t>
            </a:r>
            <a:r>
              <a:rPr lang="en-US" sz="2800" dirty="0" smtClean="0">
                <a:sym typeface="Symbol" pitchFamily="18" charset="2"/>
              </a:rPr>
              <a:t>( </a:t>
            </a:r>
            <a:r>
              <a:rPr lang="en-US" sz="2800" dirty="0" smtClean="0">
                <a:solidFill>
                  <a:srgbClr val="66FF66"/>
                </a:solidFill>
                <a:sym typeface="Symbol" pitchFamily="18" charset="2"/>
              </a:rPr>
              <a:t>(</a:t>
            </a:r>
            <a:r>
              <a:rPr lang="en-US" altLang="zh-CN" sz="2800" baseline="-25000" dirty="0" smtClean="0">
                <a:solidFill>
                  <a:srgbClr val="66FF66"/>
                </a:solidFill>
                <a:sym typeface="Symbol" pitchFamily="18" charset="2"/>
              </a:rPr>
              <a:t>x</a:t>
            </a:r>
            <a:r>
              <a:rPr lang="en-US" sz="2800" dirty="0" smtClean="0">
                <a:solidFill>
                  <a:srgbClr val="66FF66"/>
                </a:solidFill>
                <a:sym typeface="Symbol" pitchFamily="18" charset="2"/>
              </a:rPr>
              <a:t>(</a:t>
            </a:r>
            <a:r>
              <a:rPr lang="en-SG" sz="2800" dirty="0" smtClean="0">
                <a:solidFill>
                  <a:srgbClr val="66FF66"/>
                </a:solidFill>
              </a:rPr>
              <a:t>R</a:t>
            </a:r>
            <a:r>
              <a:rPr lang="en-SG" sz="2800" baseline="-25000" dirty="0" smtClean="0">
                <a:solidFill>
                  <a:srgbClr val="66FF66"/>
                </a:solidFill>
              </a:rPr>
              <a:t>1</a:t>
            </a:r>
            <a:r>
              <a:rPr lang="en-US" sz="2800" dirty="0" smtClean="0">
                <a:solidFill>
                  <a:srgbClr val="66FF66"/>
                </a:solidFill>
                <a:sym typeface="Symbol" pitchFamily="18" charset="2"/>
              </a:rPr>
              <a:t>) </a:t>
            </a:r>
            <a:r>
              <a:rPr lang="en-SG" sz="2800" dirty="0" smtClean="0">
                <a:solidFill>
                  <a:srgbClr val="66FF66"/>
                </a:solidFill>
              </a:rPr>
              <a:t> R</a:t>
            </a:r>
            <a:r>
              <a:rPr lang="en-SG" sz="2800" baseline="-25000" dirty="0" smtClean="0">
                <a:solidFill>
                  <a:srgbClr val="66FF66"/>
                </a:solidFill>
              </a:rPr>
              <a:t>2</a:t>
            </a:r>
            <a:r>
              <a:rPr lang="en-US" sz="2800" dirty="0" smtClean="0">
                <a:solidFill>
                  <a:srgbClr val="66FF66"/>
                </a:solidFill>
                <a:sym typeface="Symbol" pitchFamily="18" charset="2"/>
              </a:rPr>
              <a:t>) </a:t>
            </a:r>
            <a:r>
              <a:rPr lang="en-US" sz="2800" dirty="0" smtClean="0">
                <a:solidFill>
                  <a:srgbClr val="FFFF00"/>
                </a:solidFill>
                <a:sym typeface="Symbol" pitchFamily="18" charset="2"/>
              </a:rPr>
              <a:t> </a:t>
            </a:r>
            <a:r>
              <a:rPr lang="en-SG" sz="2800" dirty="0" smtClean="0">
                <a:solidFill>
                  <a:srgbClr val="FFFF00"/>
                </a:solidFill>
              </a:rPr>
              <a:t>R</a:t>
            </a:r>
            <a:r>
              <a:rPr lang="en-SG" sz="2800" baseline="-25000" dirty="0" smtClean="0">
                <a:solidFill>
                  <a:srgbClr val="FFFF00"/>
                </a:solidFill>
              </a:rPr>
              <a:t>1</a:t>
            </a:r>
            <a:r>
              <a:rPr lang="en-US" sz="2800" dirty="0" smtClean="0">
                <a:sym typeface="Symbol" pitchFamily="18" charset="2"/>
              </a:rPr>
              <a:t>)</a:t>
            </a:r>
          </a:p>
          <a:p>
            <a:r>
              <a:rPr lang="en-US" sz="2800" dirty="0" smtClean="0">
                <a:sym typeface="Symbol" pitchFamily="18" charset="2"/>
              </a:rPr>
              <a:t>R</a:t>
            </a:r>
            <a:r>
              <a:rPr lang="en-US" sz="2800" baseline="-25000" dirty="0" smtClean="0">
                <a:sym typeface="Symbol" pitchFamily="18" charset="2"/>
              </a:rPr>
              <a:t>1</a:t>
            </a:r>
            <a:r>
              <a:rPr lang="en-US" sz="2800" dirty="0" smtClean="0">
                <a:sym typeface="Symbol" pitchFamily="18" charset="2"/>
              </a:rPr>
              <a:t>/R</a:t>
            </a:r>
            <a:r>
              <a:rPr lang="en-US" sz="2800" baseline="-25000" dirty="0" smtClean="0">
                <a:sym typeface="Symbol" pitchFamily="18" charset="2"/>
              </a:rPr>
              <a:t>2</a:t>
            </a:r>
            <a:r>
              <a:rPr lang="en-US" sz="2800" dirty="0" smtClean="0">
                <a:sym typeface="Symbol" pitchFamily="18" charset="2"/>
              </a:rPr>
              <a:t> is the column x of </a:t>
            </a:r>
            <a:r>
              <a:rPr lang="en-SG" sz="2800" dirty="0" smtClean="0"/>
              <a:t>R</a:t>
            </a:r>
            <a:r>
              <a:rPr lang="en-SG" sz="2800" baseline="-25000" dirty="0" smtClean="0"/>
              <a:t>1</a:t>
            </a:r>
            <a:r>
              <a:rPr lang="en-US" sz="2800" dirty="0" smtClean="0">
                <a:sym typeface="Symbol" pitchFamily="18" charset="2"/>
              </a:rPr>
              <a:t> </a:t>
            </a:r>
            <a:r>
              <a:rPr lang="en-US" sz="2800" b="1" dirty="0" smtClean="0">
                <a:sym typeface="Symbol" pitchFamily="18" charset="2"/>
              </a:rPr>
              <a:t>except</a:t>
            </a:r>
            <a:r>
              <a:rPr lang="en-US" sz="2800" dirty="0" smtClean="0">
                <a:sym typeface="Symbol" pitchFamily="18" charset="2"/>
              </a:rPr>
              <a:t> the disqualified values</a:t>
            </a:r>
          </a:p>
          <a:p>
            <a:pPr algn="ctr">
              <a:buNone/>
            </a:pPr>
            <a:r>
              <a:rPr lang="en-SG" sz="2800" dirty="0" smtClean="0"/>
              <a:t>R</a:t>
            </a:r>
            <a:r>
              <a:rPr lang="en-SG" sz="2800" baseline="-25000" dirty="0" smtClean="0"/>
              <a:t>1 </a:t>
            </a:r>
            <a:r>
              <a:rPr lang="en-US" sz="2800" dirty="0" smtClean="0">
                <a:sym typeface="Symbol" pitchFamily="18" charset="2"/>
              </a:rPr>
              <a:t>/</a:t>
            </a:r>
            <a:r>
              <a:rPr lang="en-SG" sz="2800" dirty="0" smtClean="0"/>
              <a:t> R</a:t>
            </a:r>
            <a:r>
              <a:rPr lang="en-SG" sz="2800" baseline="-25000" dirty="0" smtClean="0"/>
              <a:t>2</a:t>
            </a:r>
            <a:r>
              <a:rPr lang="en-US" sz="2800" dirty="0" smtClean="0">
                <a:sym typeface="Symbol" pitchFamily="18" charset="2"/>
              </a:rPr>
              <a:t> = </a:t>
            </a:r>
            <a:r>
              <a:rPr lang="en-US" sz="2800" baseline="-25000" dirty="0" smtClean="0">
                <a:sym typeface="Symbol" pitchFamily="18" charset="2"/>
              </a:rPr>
              <a:t>x</a:t>
            </a:r>
            <a:r>
              <a:rPr lang="en-US" sz="2800" dirty="0" smtClean="0">
                <a:sym typeface="Symbol" pitchFamily="18" charset="2"/>
              </a:rPr>
              <a:t>(</a:t>
            </a:r>
            <a:r>
              <a:rPr lang="en-SG" sz="2800" dirty="0" smtClean="0"/>
              <a:t>R</a:t>
            </a:r>
            <a:r>
              <a:rPr lang="en-SG" sz="2800" baseline="-25000" dirty="0" smtClean="0"/>
              <a:t>1</a:t>
            </a:r>
            <a:r>
              <a:rPr lang="en-US" sz="2800" dirty="0" smtClean="0">
                <a:sym typeface="Symbol" pitchFamily="18" charset="2"/>
              </a:rPr>
              <a:t>)  </a:t>
            </a:r>
            <a:r>
              <a:rPr lang="en-US" sz="2800" i="1" dirty="0" smtClean="0">
                <a:sym typeface="Symbol" pitchFamily="18" charset="2"/>
              </a:rPr>
              <a:t></a:t>
            </a:r>
            <a:r>
              <a:rPr lang="en-US" sz="2800" i="1" baseline="-25000" dirty="0" smtClean="0">
                <a:sym typeface="Symbol" pitchFamily="18" charset="2"/>
              </a:rPr>
              <a:t>x</a:t>
            </a:r>
            <a:r>
              <a:rPr lang="en-US" sz="2800" i="1" dirty="0" smtClean="0">
                <a:sym typeface="Symbol" pitchFamily="18" charset="2"/>
              </a:rPr>
              <a:t>( </a:t>
            </a:r>
            <a:r>
              <a:rPr lang="en-US" sz="2800" i="1" dirty="0" smtClean="0">
                <a:solidFill>
                  <a:srgbClr val="66FF66"/>
                </a:solidFill>
                <a:sym typeface="Symbol" pitchFamily="18" charset="2"/>
              </a:rPr>
              <a:t>(</a:t>
            </a:r>
            <a:r>
              <a:rPr lang="en-US" sz="2800" i="1" baseline="-25000" dirty="0" smtClean="0">
                <a:solidFill>
                  <a:srgbClr val="66FF66"/>
                </a:solidFill>
                <a:sym typeface="Symbol" pitchFamily="18" charset="2"/>
              </a:rPr>
              <a:t>x</a:t>
            </a:r>
            <a:r>
              <a:rPr lang="en-US" sz="2800" i="1" dirty="0" smtClean="0">
                <a:solidFill>
                  <a:srgbClr val="66FF66"/>
                </a:solidFill>
                <a:sym typeface="Symbol" pitchFamily="18" charset="2"/>
              </a:rPr>
              <a:t>(</a:t>
            </a:r>
            <a:r>
              <a:rPr lang="en-SG" sz="2800" i="1" dirty="0" smtClean="0">
                <a:solidFill>
                  <a:srgbClr val="66FF66"/>
                </a:solidFill>
              </a:rPr>
              <a:t>R</a:t>
            </a:r>
            <a:r>
              <a:rPr lang="en-SG" sz="2800" i="1" baseline="-25000" dirty="0" smtClean="0">
                <a:solidFill>
                  <a:srgbClr val="66FF66"/>
                </a:solidFill>
              </a:rPr>
              <a:t>1</a:t>
            </a:r>
            <a:r>
              <a:rPr lang="en-US" sz="2800" i="1" dirty="0" smtClean="0">
                <a:solidFill>
                  <a:srgbClr val="66FF66"/>
                </a:solidFill>
                <a:sym typeface="Symbol" pitchFamily="18" charset="2"/>
              </a:rPr>
              <a:t>) </a:t>
            </a:r>
            <a:r>
              <a:rPr lang="en-SG" sz="2800" i="1" dirty="0" smtClean="0">
                <a:solidFill>
                  <a:srgbClr val="66FF66"/>
                </a:solidFill>
              </a:rPr>
              <a:t> R</a:t>
            </a:r>
            <a:r>
              <a:rPr lang="en-SG" sz="2800" i="1" baseline="-25000" dirty="0" smtClean="0">
                <a:solidFill>
                  <a:srgbClr val="66FF66"/>
                </a:solidFill>
              </a:rPr>
              <a:t>2</a:t>
            </a:r>
            <a:r>
              <a:rPr lang="en-US" sz="2800" i="1" dirty="0" smtClean="0">
                <a:solidFill>
                  <a:srgbClr val="66FF66"/>
                </a:solidFill>
                <a:sym typeface="Symbol" pitchFamily="18" charset="2"/>
              </a:rPr>
              <a:t>) </a:t>
            </a:r>
            <a:r>
              <a:rPr lang="en-US" sz="2800" i="1" dirty="0" smtClean="0">
                <a:solidFill>
                  <a:srgbClr val="FFFF00"/>
                </a:solidFill>
                <a:sym typeface="Symbol" pitchFamily="18" charset="2"/>
              </a:rPr>
              <a:t> </a:t>
            </a:r>
            <a:r>
              <a:rPr lang="en-SG" sz="2800" i="1" dirty="0" smtClean="0">
                <a:solidFill>
                  <a:srgbClr val="FFFF00"/>
                </a:solidFill>
              </a:rPr>
              <a:t>R</a:t>
            </a:r>
            <a:r>
              <a:rPr lang="en-SG" sz="2800" i="1" baseline="-25000" dirty="0" smtClean="0">
                <a:solidFill>
                  <a:srgbClr val="FFFF00"/>
                </a:solidFill>
              </a:rPr>
              <a:t>1</a:t>
            </a:r>
            <a:r>
              <a:rPr lang="en-US" sz="2800" i="1" dirty="0" smtClean="0">
                <a:sym typeface="Symbol" pitchFamily="18" charset="2"/>
              </a:rPr>
              <a:t>)</a:t>
            </a:r>
          </a:p>
          <a:p>
            <a:pPr algn="ctr">
              <a:buFont typeface="Wingdings" pitchFamily="2" charset="2"/>
              <a:buNone/>
            </a:pPr>
            <a:endParaRPr lang="en-US" sz="2800" dirty="0" smtClean="0">
              <a:sym typeface="Symbol" pitchFamily="18" charset="2"/>
            </a:endParaRPr>
          </a:p>
          <a:p>
            <a:pPr>
              <a:buNone/>
            </a:pPr>
            <a:endParaRPr lang="en-SG" dirty="0"/>
          </a:p>
        </p:txBody>
      </p:sp>
      <p:sp>
        <p:nvSpPr>
          <p:cNvPr id="4" name="Footer Placeholder 3"/>
          <p:cNvSpPr>
            <a:spLocks noGrp="1"/>
          </p:cNvSpPr>
          <p:nvPr>
            <p:ph type="ftr" sz="quarter" idx="11"/>
          </p:nvPr>
        </p:nvSpPr>
        <p:spPr/>
        <p:txBody>
          <a:bodyPr/>
          <a:lstStyle/>
          <a:p>
            <a:pPr>
              <a:defRPr/>
            </a:pPr>
            <a:r>
              <a:rPr lang="en-US" dirty="0" smtClean="0"/>
              <a:t>Introduction to Database Systems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pPr>
              <a:buNone/>
            </a:pPr>
            <a:r>
              <a:rPr lang="en-US" dirty="0" smtClean="0"/>
              <a:t>Find the employment numbers of employees who can fly </a:t>
            </a:r>
            <a:r>
              <a:rPr lang="en-US" b="1" dirty="0" smtClean="0"/>
              <a:t>all</a:t>
            </a:r>
            <a:r>
              <a:rPr lang="en-US" dirty="0" smtClean="0"/>
              <a:t> MD planes</a:t>
            </a:r>
          </a:p>
          <a:p>
            <a:pPr>
              <a:buNone/>
            </a:pP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nvGraphicFramePr>
        <p:xfrm>
          <a:off x="4876800" y="2514600"/>
          <a:ext cx="3048000" cy="3708400"/>
        </p:xfrm>
        <a:graphic>
          <a:graphicData uri="http://schemas.openxmlformats.org/drawingml/2006/table">
            <a:tbl>
              <a:tblPr firstRow="1" bandRow="1">
                <a:tableStyleId>{21E4AEA4-8DFA-4A89-87EB-49C32662AFE0}</a:tableStyleId>
              </a:tblPr>
              <a:tblGrid>
                <a:gridCol w="1524000"/>
                <a:gridCol w="1524000"/>
              </a:tblGrid>
              <a:tr h="370840">
                <a:tc>
                  <a:txBody>
                    <a:bodyPr/>
                    <a:lstStyle/>
                    <a:p>
                      <a:r>
                        <a:rPr lang="en-US" dirty="0" smtClean="0"/>
                        <a:t>maker</a:t>
                      </a:r>
                      <a:endParaRPr lang="en-SG" dirty="0"/>
                    </a:p>
                  </a:txBody>
                  <a:tcPr/>
                </a:tc>
                <a:tc>
                  <a:txBody>
                    <a:bodyPr/>
                    <a:lstStyle/>
                    <a:p>
                      <a:r>
                        <a:rPr lang="en-US" dirty="0" err="1" smtClean="0"/>
                        <a:t>mNumber</a:t>
                      </a:r>
                      <a:endParaRPr lang="en-SG" dirty="0"/>
                    </a:p>
                  </a:txBody>
                  <a:tcPr/>
                </a:tc>
              </a:tr>
              <a:tr h="370840">
                <a:tc>
                  <a:txBody>
                    <a:bodyPr/>
                    <a:lstStyle/>
                    <a:p>
                      <a:r>
                        <a:rPr lang="en-US" dirty="0" smtClean="0"/>
                        <a:t>Airbus</a:t>
                      </a:r>
                      <a:endParaRPr lang="en-SG" dirty="0"/>
                    </a:p>
                  </a:txBody>
                  <a:tcPr/>
                </a:tc>
                <a:tc>
                  <a:txBody>
                    <a:bodyPr/>
                    <a:lstStyle/>
                    <a:p>
                      <a:r>
                        <a:rPr lang="en-US" dirty="0" smtClean="0"/>
                        <a:t>A310</a:t>
                      </a:r>
                      <a:endParaRPr lang="en-SG" dirty="0"/>
                    </a:p>
                  </a:txBody>
                  <a:tcPr/>
                </a:tc>
              </a:tr>
              <a:tr h="370840">
                <a:tc>
                  <a:txBody>
                    <a:bodyPr/>
                    <a:lstStyle/>
                    <a:p>
                      <a:r>
                        <a:rPr lang="en-US" dirty="0" smtClean="0"/>
                        <a:t>Airbus</a:t>
                      </a:r>
                      <a:endParaRPr lang="en-SG" dirty="0"/>
                    </a:p>
                  </a:txBody>
                  <a:tcPr/>
                </a:tc>
                <a:tc>
                  <a:txBody>
                    <a:bodyPr/>
                    <a:lstStyle/>
                    <a:p>
                      <a:r>
                        <a:rPr lang="en-US" dirty="0" smtClean="0"/>
                        <a:t>A320</a:t>
                      </a:r>
                      <a:endParaRPr lang="en-SG" dirty="0"/>
                    </a:p>
                  </a:txBody>
                  <a:tcPr/>
                </a:tc>
              </a:tr>
              <a:tr h="370840">
                <a:tc>
                  <a:txBody>
                    <a:bodyPr/>
                    <a:lstStyle/>
                    <a:p>
                      <a:r>
                        <a:rPr lang="en-US" dirty="0" smtClean="0"/>
                        <a:t>Airbus</a:t>
                      </a:r>
                      <a:endParaRPr lang="en-SG" dirty="0"/>
                    </a:p>
                  </a:txBody>
                  <a:tcPr/>
                </a:tc>
                <a:tc>
                  <a:txBody>
                    <a:bodyPr/>
                    <a:lstStyle/>
                    <a:p>
                      <a:r>
                        <a:rPr lang="en-US" dirty="0" smtClean="0"/>
                        <a:t>A330</a:t>
                      </a:r>
                      <a:endParaRPr lang="en-SG" dirty="0"/>
                    </a:p>
                  </a:txBody>
                  <a:tcPr/>
                </a:tc>
              </a:tr>
              <a:tr h="370840">
                <a:tc>
                  <a:txBody>
                    <a:bodyPr/>
                    <a:lstStyle/>
                    <a:p>
                      <a:r>
                        <a:rPr lang="en-US" dirty="0" smtClean="0"/>
                        <a:t>Airbus</a:t>
                      </a:r>
                      <a:endParaRPr lang="en-SG" dirty="0"/>
                    </a:p>
                  </a:txBody>
                  <a:tcPr/>
                </a:tc>
                <a:tc>
                  <a:txBody>
                    <a:bodyPr/>
                    <a:lstStyle/>
                    <a:p>
                      <a:r>
                        <a:rPr lang="en-US" dirty="0" smtClean="0"/>
                        <a:t>A340</a:t>
                      </a:r>
                      <a:endParaRPr lang="en-SG" dirty="0"/>
                    </a:p>
                  </a:txBody>
                  <a:tcPr/>
                </a:tc>
              </a:tr>
              <a:tr h="370840">
                <a:tc>
                  <a:txBody>
                    <a:bodyPr/>
                    <a:lstStyle/>
                    <a:p>
                      <a:r>
                        <a:rPr lang="en-US" dirty="0" smtClean="0"/>
                        <a:t>Boeing</a:t>
                      </a:r>
                      <a:endParaRPr lang="en-SG" dirty="0"/>
                    </a:p>
                  </a:txBody>
                  <a:tcPr/>
                </a:tc>
                <a:tc>
                  <a:txBody>
                    <a:bodyPr/>
                    <a:lstStyle/>
                    <a:p>
                      <a:r>
                        <a:rPr lang="en-US" dirty="0" smtClean="0"/>
                        <a:t>B727</a:t>
                      </a:r>
                      <a:endParaRPr lang="en-SG" dirty="0"/>
                    </a:p>
                  </a:txBody>
                  <a:tcPr/>
                </a:tc>
              </a:tr>
              <a:tr h="370840">
                <a:tc>
                  <a:txBody>
                    <a:bodyPr/>
                    <a:lstStyle/>
                    <a:p>
                      <a:r>
                        <a:rPr lang="en-US" dirty="0" smtClean="0"/>
                        <a:t>Boeing</a:t>
                      </a:r>
                      <a:endParaRPr lang="en-SG" dirty="0"/>
                    </a:p>
                  </a:txBody>
                  <a:tcPr/>
                </a:tc>
                <a:tc>
                  <a:txBody>
                    <a:bodyPr/>
                    <a:lstStyle/>
                    <a:p>
                      <a:r>
                        <a:rPr lang="en-US" dirty="0" smtClean="0"/>
                        <a:t>B747</a:t>
                      </a:r>
                      <a:endParaRPr lang="en-SG" dirty="0"/>
                    </a:p>
                  </a:txBody>
                  <a:tcPr/>
                </a:tc>
              </a:tr>
              <a:tr h="370840">
                <a:tc>
                  <a:txBody>
                    <a:bodyPr/>
                    <a:lstStyle/>
                    <a:p>
                      <a:r>
                        <a:rPr lang="en-US" dirty="0" smtClean="0"/>
                        <a:t>Boeing</a:t>
                      </a:r>
                      <a:endParaRPr lang="en-SG" dirty="0"/>
                    </a:p>
                  </a:txBody>
                  <a:tcPr/>
                </a:tc>
                <a:tc>
                  <a:txBody>
                    <a:bodyPr/>
                    <a:lstStyle/>
                    <a:p>
                      <a:r>
                        <a:rPr lang="en-US" dirty="0" smtClean="0"/>
                        <a:t>B757</a:t>
                      </a:r>
                      <a:endParaRPr lang="en-SG" dirty="0"/>
                    </a:p>
                  </a:txBody>
                  <a:tcPr/>
                </a:tc>
              </a:tr>
              <a:tr h="370840">
                <a:tc>
                  <a:txBody>
                    <a:bodyPr/>
                    <a:lstStyle/>
                    <a:p>
                      <a:r>
                        <a:rPr lang="en-US" dirty="0" smtClean="0"/>
                        <a:t>MD</a:t>
                      </a:r>
                      <a:endParaRPr lang="en-SG" dirty="0"/>
                    </a:p>
                  </a:txBody>
                  <a:tcPr/>
                </a:tc>
                <a:tc>
                  <a:txBody>
                    <a:bodyPr/>
                    <a:lstStyle/>
                    <a:p>
                      <a:r>
                        <a:rPr lang="en-US" dirty="0" smtClean="0"/>
                        <a:t>DC10</a:t>
                      </a:r>
                      <a:endParaRPr lang="en-SG" dirty="0"/>
                    </a:p>
                  </a:txBody>
                  <a:tcPr/>
                </a:tc>
              </a:tr>
              <a:tr h="370840">
                <a:tc>
                  <a:txBody>
                    <a:bodyPr/>
                    <a:lstStyle/>
                    <a:p>
                      <a:r>
                        <a:rPr lang="en-US" dirty="0" smtClean="0"/>
                        <a:t>MD</a:t>
                      </a:r>
                      <a:endParaRPr lang="en-SG" dirty="0"/>
                    </a:p>
                  </a:txBody>
                  <a:tcPr/>
                </a:tc>
                <a:tc>
                  <a:txBody>
                    <a:bodyPr/>
                    <a:lstStyle/>
                    <a:p>
                      <a:r>
                        <a:rPr lang="en-US" dirty="0" smtClean="0"/>
                        <a:t>DC9</a:t>
                      </a:r>
                      <a:endParaRPr lang="en-SG" dirty="0"/>
                    </a:p>
                  </a:txBody>
                  <a:tcPr/>
                </a:tc>
              </a:tr>
            </a:tbl>
          </a:graphicData>
        </a:graphic>
      </p:graphicFrame>
      <p:graphicFrame>
        <p:nvGraphicFramePr>
          <p:cNvPr id="7" name="Table 6"/>
          <p:cNvGraphicFramePr>
            <a:graphicFrameLocks noGrp="1"/>
          </p:cNvGraphicFramePr>
          <p:nvPr/>
        </p:nvGraphicFramePr>
        <p:xfrm>
          <a:off x="990600" y="2209800"/>
          <a:ext cx="2971800" cy="407924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pPr>
              <a:buNone/>
            </a:pPr>
            <a:r>
              <a:rPr lang="en-US" dirty="0" smtClean="0"/>
              <a:t>Find the employment numbers of employees who can fly </a:t>
            </a:r>
            <a:r>
              <a:rPr lang="en-US" b="1" dirty="0" smtClean="0"/>
              <a:t>all</a:t>
            </a:r>
            <a:r>
              <a:rPr lang="en-US" dirty="0" smtClean="0"/>
              <a:t> MD planes</a:t>
            </a:r>
          </a:p>
          <a:p>
            <a:pPr>
              <a:buNone/>
            </a:pP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91576486"/>
              </p:ext>
            </p:extLst>
          </p:nvPr>
        </p:nvGraphicFramePr>
        <p:xfrm>
          <a:off x="5638800" y="3383280"/>
          <a:ext cx="1524000" cy="1112520"/>
        </p:xfrm>
        <a:graphic>
          <a:graphicData uri="http://schemas.openxmlformats.org/drawingml/2006/table">
            <a:tbl>
              <a:tblPr firstRow="1" bandRow="1">
                <a:tableStyleId>{21E4AEA4-8DFA-4A89-87EB-49C32662AFE0}</a:tableStyleId>
              </a:tblPr>
              <a:tblGrid>
                <a:gridCol w="1524000"/>
              </a:tblGrid>
              <a:tr h="370840">
                <a:tc>
                  <a:txBody>
                    <a:bodyPr/>
                    <a:lstStyle/>
                    <a:p>
                      <a:r>
                        <a:rPr lang="en-US" dirty="0" err="1" smtClean="0"/>
                        <a:t>mNumber</a:t>
                      </a:r>
                      <a:endParaRPr lang="en-SG" dirty="0"/>
                    </a:p>
                  </a:txBody>
                  <a:tcPr/>
                </a:tc>
              </a:tr>
              <a:tr h="370840">
                <a:tc>
                  <a:txBody>
                    <a:bodyPr/>
                    <a:lstStyle/>
                    <a:p>
                      <a:r>
                        <a:rPr lang="en-US" dirty="0" smtClean="0"/>
                        <a:t>DC10</a:t>
                      </a:r>
                      <a:endParaRPr lang="en-SG" dirty="0"/>
                    </a:p>
                  </a:txBody>
                  <a:tcPr/>
                </a:tc>
              </a:tr>
              <a:tr h="370840">
                <a:tc>
                  <a:txBody>
                    <a:bodyPr/>
                    <a:lstStyle/>
                    <a:p>
                      <a:r>
                        <a:rPr lang="en-US" dirty="0" smtClean="0"/>
                        <a:t>DC9</a:t>
                      </a:r>
                      <a:endParaRPr lang="en-SG" dirty="0"/>
                    </a:p>
                  </a:txBody>
                  <a:tcPr/>
                </a:tc>
              </a:tr>
            </a:tbl>
          </a:graphicData>
        </a:graphic>
      </p:graphicFrame>
      <p:graphicFrame>
        <p:nvGraphicFramePr>
          <p:cNvPr id="7" name="Table 6"/>
          <p:cNvGraphicFramePr>
            <a:graphicFrameLocks noGrp="1"/>
          </p:cNvGraphicFramePr>
          <p:nvPr/>
        </p:nvGraphicFramePr>
        <p:xfrm>
          <a:off x="990600" y="2209800"/>
          <a:ext cx="2971800" cy="407924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B727</a:t>
                      </a:r>
                      <a:endParaRPr lang="en-SG" dirty="0"/>
                    </a:p>
                  </a:txBody>
                  <a:tcPr/>
                </a:tc>
              </a:tr>
              <a:tr h="370840">
                <a:tc>
                  <a:txBody>
                    <a:bodyPr/>
                    <a:lstStyle/>
                    <a:p>
                      <a:r>
                        <a:rPr lang="en-US" dirty="0" smtClean="0"/>
                        <a:t>1001</a:t>
                      </a:r>
                      <a:endParaRPr lang="en-SG" dirty="0"/>
                    </a:p>
                  </a:txBody>
                  <a:tcPr/>
                </a:tc>
                <a:tc>
                  <a:txBody>
                    <a:bodyPr/>
                    <a:lstStyle/>
                    <a:p>
                      <a:r>
                        <a:rPr lang="en-US" dirty="0" smtClean="0"/>
                        <a:t>B747</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A320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A340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B757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A310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1003</a:t>
                      </a:r>
                    </a:p>
                  </a:txBody>
                  <a:tcPr/>
                </a:tc>
                <a:tc>
                  <a:txBody>
                    <a:bodyPr/>
                    <a:lstStyle/>
                    <a:p>
                      <a:r>
                        <a:rPr lang="en-SG" dirty="0" smtClean="0"/>
                        <a:t>DC10</a:t>
                      </a:r>
                      <a:endParaRPr lang="en-SG" dirty="0"/>
                    </a:p>
                  </a:txBody>
                  <a:tcPr/>
                </a:tc>
              </a:tr>
            </a:tbl>
          </a:graphicData>
        </a:graphic>
      </p:graphicFrame>
      <p:sp>
        <p:nvSpPr>
          <p:cNvPr id="8" name="Content Placeholder 2"/>
          <p:cNvSpPr txBox="1">
            <a:spLocks/>
          </p:cNvSpPr>
          <p:nvPr/>
        </p:nvSpPr>
        <p:spPr bwMode="auto">
          <a:xfrm>
            <a:off x="4343400" y="2164080"/>
            <a:ext cx="4495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0" indent="0">
              <a:buNone/>
            </a:pPr>
            <a:r>
              <a:rPr lang="en-US" sz="2800" kern="0" baseline="0" dirty="0" err="1" smtClean="0">
                <a:cs typeface="Arial" charset="0"/>
                <a:sym typeface="Symbol" pitchFamily="18" charset="2"/>
              </a:rPr>
              <a:t>allMDPlanes</a:t>
            </a:r>
            <a:r>
              <a:rPr lang="en-US" sz="2800" kern="0" baseline="0" dirty="0" smtClean="0">
                <a:cs typeface="Arial" charset="0"/>
                <a:sym typeface="Symbol" pitchFamily="18" charset="2"/>
              </a:rPr>
              <a:t>:</a:t>
            </a:r>
          </a:p>
          <a:p>
            <a:pPr marL="0" indent="0">
              <a:buNone/>
            </a:pPr>
            <a:r>
              <a:rPr lang="en-US" sz="2800" kern="0" baseline="0" dirty="0" smtClean="0">
                <a:cs typeface="Arial" charset="0"/>
                <a:sym typeface="Symbol" pitchFamily="18" charset="2"/>
              </a:rPr>
              <a:t></a:t>
            </a:r>
            <a:r>
              <a:rPr lang="en-US" sz="2800" kern="0" dirty="0" err="1">
                <a:cs typeface="Arial" charset="0"/>
                <a:sym typeface="Symbol" pitchFamily="18" charset="2"/>
              </a:rPr>
              <a:t>mNumber</a:t>
            </a:r>
            <a:r>
              <a:rPr lang="en-US" sz="2800" kern="0" baseline="0" dirty="0">
                <a:cs typeface="Arial" charset="0"/>
                <a:sym typeface="Symbol" pitchFamily="18" charset="2"/>
              </a:rPr>
              <a:t>(</a:t>
            </a:r>
            <a:r>
              <a:rPr lang="en-US" sz="2800" kern="0" dirty="0">
                <a:cs typeface="Arial" charset="0"/>
                <a:sym typeface="Symbol" pitchFamily="18" charset="2"/>
              </a:rPr>
              <a:t>maker=‘MD’ </a:t>
            </a:r>
            <a:r>
              <a:rPr lang="en-US" sz="2800" kern="0" baseline="0" dirty="0">
                <a:cs typeface="Arial" charset="0"/>
                <a:sym typeface="Symbol" pitchFamily="18" charset="2"/>
              </a:rPr>
              <a:t>(plane</a:t>
            </a:r>
            <a:r>
              <a:rPr lang="en-US" sz="2800" kern="0" baseline="0" dirty="0" smtClean="0">
                <a:cs typeface="Arial" charset="0"/>
                <a:sym typeface="Symbol" pitchFamily="18" charset="2"/>
              </a:rPr>
              <a:t>))</a:t>
            </a:r>
            <a:endParaRPr lang="en-US" sz="2000" kern="0" baseline="0" dirty="0" smtClean="0">
              <a:cs typeface="Arial" charset="0"/>
              <a:sym typeface="Symbol" pitchFamily="18" charset="2"/>
            </a:endParaRPr>
          </a:p>
          <a:p>
            <a:pPr>
              <a:buFontTx/>
              <a:buNone/>
            </a:pPr>
            <a:endParaRPr lang="en-US" sz="2800" kern="0" baseline="0" dirty="0" smtClean="0"/>
          </a:p>
          <a:p>
            <a:endParaRPr lang="en-SG" sz="2800" kern="0" baseline="0" dirty="0"/>
          </a:p>
        </p:txBody>
      </p:sp>
      <p:sp>
        <p:nvSpPr>
          <p:cNvPr id="9" name="Content Placeholder 2"/>
          <p:cNvSpPr txBox="1">
            <a:spLocks/>
          </p:cNvSpPr>
          <p:nvPr/>
        </p:nvSpPr>
        <p:spPr bwMode="auto">
          <a:xfrm>
            <a:off x="4343400" y="4953000"/>
            <a:ext cx="4114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a:buFontTx/>
              <a:buNone/>
            </a:pPr>
            <a:r>
              <a:rPr lang="en-US" kern="0" baseline="0" dirty="0" err="1" smtClean="0">
                <a:cs typeface="Arial" charset="0"/>
                <a:sym typeface="Symbol" pitchFamily="18" charset="2"/>
              </a:rPr>
              <a:t>canFly</a:t>
            </a:r>
            <a:r>
              <a:rPr lang="en-US" kern="0" baseline="0" dirty="0" smtClean="0">
                <a:cs typeface="Arial" charset="0"/>
                <a:sym typeface="Symbol" pitchFamily="18" charset="2"/>
              </a:rPr>
              <a:t> / </a:t>
            </a:r>
            <a:r>
              <a:rPr lang="en-US" kern="0" baseline="0" dirty="0" err="1" smtClean="0">
                <a:cs typeface="Arial" charset="0"/>
                <a:sym typeface="Symbol" pitchFamily="18" charset="2"/>
              </a:rPr>
              <a:t>allMDPlanes</a:t>
            </a:r>
            <a:r>
              <a:rPr lang="en-US" kern="0" baseline="0" dirty="0" smtClean="0">
                <a:cs typeface="Arial" charset="0"/>
                <a:sym typeface="Symbol" pitchFamily="18" charset="2"/>
              </a:rPr>
              <a:t> = ?</a:t>
            </a:r>
            <a:endParaRPr lang="en-US" sz="2400" kern="0" baseline="0" dirty="0" smtClean="0">
              <a:cs typeface="Arial" charset="0"/>
              <a:sym typeface="Symbol" pitchFamily="18" charset="2"/>
            </a:endParaRPr>
          </a:p>
          <a:p>
            <a:pPr>
              <a:buFontTx/>
              <a:buNone/>
            </a:pPr>
            <a:endParaRPr lang="en-US" kern="0" baseline="0" dirty="0" smtClean="0"/>
          </a:p>
          <a:p>
            <a:endParaRPr lang="en-SG" kern="0" baseline="0" dirty="0"/>
          </a:p>
        </p:txBody>
      </p:sp>
    </p:spTree>
    <p:extLst>
      <p:ext uri="{BB962C8B-B14F-4D97-AF65-F5344CB8AC3E}">
        <p14:creationId xmlns:p14="http://schemas.microsoft.com/office/powerpoint/2010/main" val="17039278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(Example)</a:t>
            </a:r>
            <a:endParaRPr lang="en-SG" dirty="0"/>
          </a:p>
        </p:txBody>
      </p:sp>
      <p:sp>
        <p:nvSpPr>
          <p:cNvPr id="3" name="Content Placeholder 2"/>
          <p:cNvSpPr>
            <a:spLocks noGrp="1"/>
          </p:cNvSpPr>
          <p:nvPr>
            <p:ph idx="1"/>
          </p:nvPr>
        </p:nvSpPr>
        <p:spPr/>
        <p:txBody>
          <a:bodyPr/>
          <a:lstStyle/>
          <a:p>
            <a:pPr>
              <a:buNone/>
            </a:pPr>
            <a:r>
              <a:rPr lang="en-US" dirty="0" smtClean="0"/>
              <a:t>Find the employment numbers of employees who can fly </a:t>
            </a:r>
            <a:r>
              <a:rPr lang="en-US" b="1" dirty="0" smtClean="0"/>
              <a:t>all</a:t>
            </a:r>
            <a:r>
              <a:rPr lang="en-US" dirty="0" smtClean="0"/>
              <a:t> MD planes</a:t>
            </a:r>
          </a:p>
          <a:p>
            <a:pPr>
              <a:buNone/>
            </a:pPr>
            <a:endParaRPr lang="en-US" dirty="0" smtClean="0"/>
          </a:p>
          <a:p>
            <a:pPr>
              <a:buNone/>
            </a:pPr>
            <a:r>
              <a:rPr lang="en-US" dirty="0" err="1">
                <a:cs typeface="Arial" charset="0"/>
                <a:sym typeface="Symbol" pitchFamily="18" charset="2"/>
              </a:rPr>
              <a:t>canFly</a:t>
            </a:r>
            <a:r>
              <a:rPr lang="en-US" dirty="0">
                <a:cs typeface="Arial" charset="0"/>
                <a:sym typeface="Symbol" pitchFamily="18" charset="2"/>
              </a:rPr>
              <a:t> / </a:t>
            </a:r>
            <a:r>
              <a:rPr lang="en-US" dirty="0" err="1">
                <a:cs typeface="Arial" charset="0"/>
                <a:sym typeface="Symbol" pitchFamily="18" charset="2"/>
              </a:rPr>
              <a:t>allMDPlanes</a:t>
            </a:r>
            <a:r>
              <a:rPr lang="en-US" dirty="0">
                <a:cs typeface="Arial" charset="0"/>
                <a:sym typeface="Symbol" pitchFamily="18" charset="2"/>
              </a:rPr>
              <a:t> = </a:t>
            </a:r>
            <a:endParaRPr lang="en-US" sz="4400" dirty="0">
              <a:cs typeface="Arial" charset="0"/>
              <a:sym typeface="Symbol" pitchFamily="18" charset="2"/>
            </a:endParaRPr>
          </a:p>
          <a:p>
            <a:pPr>
              <a:buNone/>
            </a:pPr>
            <a:endParaRPr lang="en-US" dirty="0" smtClean="0">
              <a:cs typeface="Arial" charset="0"/>
              <a:sym typeface="Symbol" pitchFamily="18" charset="2"/>
            </a:endParaRPr>
          </a:p>
          <a:p>
            <a:pPr>
              <a:buNone/>
            </a:pPr>
            <a:r>
              <a:rPr lang="en-US" dirty="0" err="1" smtClean="0">
                <a:cs typeface="Arial" charset="0"/>
                <a:sym typeface="Symbol" pitchFamily="18" charset="2"/>
              </a:rPr>
              <a:t>canFly</a:t>
            </a:r>
            <a:r>
              <a:rPr lang="en-US" dirty="0" smtClean="0">
                <a:cs typeface="Arial" charset="0"/>
                <a:sym typeface="Symbol" pitchFamily="18" charset="2"/>
              </a:rPr>
              <a:t> / </a:t>
            </a:r>
            <a:r>
              <a:rPr lang="en-US" baseline="-25000" dirty="0" err="1" smtClean="0">
                <a:cs typeface="Arial" charset="0"/>
                <a:sym typeface="Symbol" pitchFamily="18" charset="2"/>
              </a:rPr>
              <a:t>mNumber</a:t>
            </a:r>
            <a:r>
              <a:rPr lang="en-US" dirty="0" smtClean="0">
                <a:cs typeface="Arial" charset="0"/>
                <a:sym typeface="Symbol" pitchFamily="18" charset="2"/>
              </a:rPr>
              <a:t>(</a:t>
            </a:r>
            <a:r>
              <a:rPr lang="en-US" baseline="-25000" dirty="0" smtClean="0">
                <a:cs typeface="Arial" charset="0"/>
                <a:sym typeface="Symbol" pitchFamily="18" charset="2"/>
              </a:rPr>
              <a:t>maker=‘MD’ </a:t>
            </a:r>
            <a:r>
              <a:rPr lang="en-US" dirty="0" smtClean="0">
                <a:cs typeface="Arial" charset="0"/>
                <a:sym typeface="Symbol" pitchFamily="18" charset="2"/>
              </a:rPr>
              <a:t>(plane)) = </a:t>
            </a:r>
          </a:p>
          <a:p>
            <a:pPr>
              <a:buNone/>
            </a:pPr>
            <a:endParaRPr lang="en-US" sz="2400" dirty="0" smtClean="0">
              <a:cs typeface="Arial" charset="0"/>
              <a:sym typeface="Symbol" pitchFamily="18" charset="2"/>
            </a:endParaRPr>
          </a:p>
          <a:p>
            <a:pPr>
              <a:buFont typeface="Wingdings" pitchFamily="2" charset="2"/>
              <a:buNone/>
            </a:pPr>
            <a:r>
              <a:rPr lang="en-US" sz="2400" dirty="0" smtClean="0">
                <a:sym typeface="Symbol" pitchFamily="18" charset="2"/>
              </a:rPr>
              <a:t></a:t>
            </a:r>
            <a:r>
              <a:rPr lang="en-US" sz="2400" baseline="-25000" dirty="0" err="1" smtClean="0">
                <a:sym typeface="Symbol" pitchFamily="18" charset="2"/>
              </a:rPr>
              <a:t>eNumber</a:t>
            </a:r>
            <a:r>
              <a:rPr lang="en-US" sz="2400" dirty="0" smtClean="0">
                <a:sym typeface="Symbol" pitchFamily="18" charset="2"/>
              </a:rPr>
              <a:t>(</a:t>
            </a:r>
            <a:r>
              <a:rPr lang="en-US" sz="2400" dirty="0" err="1" smtClean="0">
                <a:cs typeface="Arial" charset="0"/>
                <a:sym typeface="Symbol" pitchFamily="18" charset="2"/>
              </a:rPr>
              <a:t>canFly</a:t>
            </a:r>
            <a:r>
              <a:rPr lang="en-US" sz="2400" dirty="0" smtClean="0">
                <a:sym typeface="Symbol" pitchFamily="18" charset="2"/>
              </a:rPr>
              <a:t>)  </a:t>
            </a:r>
          </a:p>
          <a:p>
            <a:pPr>
              <a:buFont typeface="Wingdings" pitchFamily="2" charset="2"/>
              <a:buNone/>
            </a:pPr>
            <a:r>
              <a:rPr lang="en-US" sz="2400" dirty="0" smtClean="0">
                <a:sym typeface="Symbol" pitchFamily="18" charset="2"/>
              </a:rPr>
              <a:t>          </a:t>
            </a:r>
            <a:r>
              <a:rPr lang="en-US" sz="2400" baseline="-25000" dirty="0" err="1" smtClean="0">
                <a:sym typeface="Symbol" pitchFamily="18" charset="2"/>
              </a:rPr>
              <a:t>eNumber</a:t>
            </a:r>
            <a:r>
              <a:rPr lang="en-US" sz="2400" dirty="0" smtClean="0">
                <a:sym typeface="Symbol" pitchFamily="18" charset="2"/>
              </a:rPr>
              <a:t>((</a:t>
            </a:r>
            <a:r>
              <a:rPr lang="en-US" sz="2400" baseline="-25000" dirty="0" err="1" smtClean="0">
                <a:sym typeface="Symbol" pitchFamily="18" charset="2"/>
              </a:rPr>
              <a:t>eNumber</a:t>
            </a:r>
            <a:r>
              <a:rPr lang="en-US" sz="2400" dirty="0" smtClean="0">
                <a:sym typeface="Symbol" pitchFamily="18" charset="2"/>
              </a:rPr>
              <a:t>(</a:t>
            </a:r>
            <a:r>
              <a:rPr lang="en-US" sz="2400" dirty="0" err="1" smtClean="0">
                <a:cs typeface="Arial" charset="0"/>
                <a:sym typeface="Symbol" pitchFamily="18" charset="2"/>
              </a:rPr>
              <a:t>canFly</a:t>
            </a:r>
            <a:r>
              <a:rPr lang="en-US" sz="2400" dirty="0" smtClean="0">
                <a:sym typeface="Symbol" pitchFamily="18" charset="2"/>
              </a:rPr>
              <a:t>)</a:t>
            </a:r>
          </a:p>
          <a:p>
            <a:pPr>
              <a:buFont typeface="Wingdings" pitchFamily="2" charset="2"/>
              <a:buNone/>
            </a:pPr>
            <a:r>
              <a:rPr lang="en-US" sz="2400" dirty="0" smtClean="0">
                <a:sym typeface="Symbol" pitchFamily="18" charset="2"/>
              </a:rPr>
              <a:t>                     </a:t>
            </a:r>
            <a:r>
              <a:rPr lang="en-US" sz="2400" dirty="0" smtClean="0">
                <a:cs typeface="Arial" charset="0"/>
                <a:sym typeface="Symbol" pitchFamily="18" charset="2"/>
              </a:rPr>
              <a:t> </a:t>
            </a:r>
            <a:r>
              <a:rPr lang="en-US" sz="2400" baseline="-25000" dirty="0" err="1" smtClean="0">
                <a:cs typeface="Arial" charset="0"/>
                <a:sym typeface="Symbol" pitchFamily="18" charset="2"/>
              </a:rPr>
              <a:t>mNumber</a:t>
            </a:r>
            <a:r>
              <a:rPr lang="en-US" sz="2400" dirty="0" smtClean="0">
                <a:cs typeface="Arial" charset="0"/>
                <a:sym typeface="Symbol" pitchFamily="18" charset="2"/>
              </a:rPr>
              <a:t>(</a:t>
            </a:r>
            <a:r>
              <a:rPr lang="en-US" sz="2400" baseline="-25000" dirty="0" smtClean="0">
                <a:cs typeface="Arial" charset="0"/>
                <a:sym typeface="Symbol" pitchFamily="18" charset="2"/>
              </a:rPr>
              <a:t>Maker=‘MD’</a:t>
            </a:r>
            <a:r>
              <a:rPr lang="en-US" sz="2400" dirty="0" smtClean="0">
                <a:cs typeface="Arial" charset="0"/>
                <a:sym typeface="Symbol" pitchFamily="18" charset="2"/>
              </a:rPr>
              <a:t>(plane))</a:t>
            </a:r>
            <a:r>
              <a:rPr lang="en-US" sz="2400" dirty="0" smtClean="0">
                <a:sym typeface="Symbol" pitchFamily="18" charset="2"/>
              </a:rPr>
              <a:t>) </a:t>
            </a:r>
            <a:r>
              <a:rPr lang="en-US" sz="2400" dirty="0" err="1" smtClean="0">
                <a:cs typeface="Arial" charset="0"/>
                <a:sym typeface="Symbol" pitchFamily="18" charset="2"/>
              </a:rPr>
              <a:t>canFly</a:t>
            </a:r>
            <a:r>
              <a:rPr lang="en-US" sz="2400" dirty="0" smtClean="0">
                <a:sym typeface="Symbol" pitchFamily="18" charset="2"/>
              </a:rPr>
              <a:t>)</a:t>
            </a:r>
            <a:endParaRPr lang="el-GR" sz="2400" dirty="0" smtClean="0">
              <a:cs typeface="Arial" charset="0"/>
              <a:sym typeface="Symbol" pitchFamily="18" charset="2"/>
            </a:endParaRPr>
          </a:p>
          <a:p>
            <a:pPr>
              <a:buNone/>
            </a:pPr>
            <a:endParaRPr lang="en-US" sz="2400" dirty="0" smtClean="0"/>
          </a:p>
          <a:p>
            <a:pPr>
              <a:buNone/>
            </a:pPr>
            <a:endParaRPr lang="en-US"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step-by-step</a:t>
            </a:r>
            <a:endParaRPr lang="en-SG" dirty="0"/>
          </a:p>
        </p:txBody>
      </p:sp>
      <p:sp>
        <p:nvSpPr>
          <p:cNvPr id="3" name="Content Placeholder 2"/>
          <p:cNvSpPr>
            <a:spLocks noGrp="1"/>
          </p:cNvSpPr>
          <p:nvPr>
            <p:ph idx="1"/>
          </p:nvPr>
        </p:nvSpPr>
        <p:spPr/>
        <p:txBody>
          <a:bodyPr/>
          <a:lstStyle/>
          <a:p>
            <a:pPr>
              <a:buFont typeface="Wingdings" pitchFamily="2" charset="2"/>
              <a:buNone/>
            </a:pPr>
            <a:r>
              <a:rPr lang="en-US" dirty="0" smtClean="0">
                <a:sym typeface="Symbol" pitchFamily="18" charset="2"/>
              </a:rPr>
              <a:t></a:t>
            </a:r>
            <a:r>
              <a:rPr lang="en-US" baseline="-25000" dirty="0" err="1" smtClean="0">
                <a:sym typeface="Symbol" pitchFamily="18" charset="2"/>
              </a:rPr>
              <a:t>eNumber</a:t>
            </a:r>
            <a:r>
              <a:rPr lang="en-US" dirty="0" smtClean="0">
                <a:sym typeface="Symbol" pitchFamily="18" charset="2"/>
              </a:rPr>
              <a:t>(</a:t>
            </a:r>
            <a:r>
              <a:rPr lang="en-US" dirty="0" err="1" smtClean="0">
                <a:cs typeface="Arial" charset="0"/>
                <a:sym typeface="Symbol" pitchFamily="18" charset="2"/>
              </a:rPr>
              <a:t>canFly</a:t>
            </a:r>
            <a:r>
              <a:rPr lang="en-US" dirty="0" smtClean="0">
                <a:sym typeface="Symbol" pitchFamily="18" charset="2"/>
              </a:rPr>
              <a:t>) </a:t>
            </a:r>
            <a:r>
              <a:rPr lang="en-US" dirty="0" smtClean="0">
                <a:cs typeface="Arial" charset="0"/>
                <a:sym typeface="Symbol" pitchFamily="18" charset="2"/>
              </a:rPr>
              <a:t> </a:t>
            </a:r>
            <a:r>
              <a:rPr lang="en-US" baseline="-25000" dirty="0" err="1" smtClean="0">
                <a:cs typeface="Arial" charset="0"/>
                <a:sym typeface="Symbol" pitchFamily="18" charset="2"/>
              </a:rPr>
              <a:t>mNumber</a:t>
            </a:r>
            <a:r>
              <a:rPr lang="en-US" dirty="0" smtClean="0">
                <a:cs typeface="Arial" charset="0"/>
                <a:sym typeface="Symbol" pitchFamily="18" charset="2"/>
              </a:rPr>
              <a:t>(</a:t>
            </a:r>
            <a:r>
              <a:rPr lang="en-US" baseline="-25000" dirty="0" smtClean="0">
                <a:cs typeface="Arial" charset="0"/>
                <a:sym typeface="Symbol" pitchFamily="18" charset="2"/>
              </a:rPr>
              <a:t>Maker=‘MD’</a:t>
            </a:r>
            <a:r>
              <a:rPr lang="en-US" dirty="0" smtClean="0">
                <a:cs typeface="Arial" charset="0"/>
                <a:sym typeface="Symbol" pitchFamily="18" charset="2"/>
              </a:rPr>
              <a:t>(plane))</a:t>
            </a:r>
            <a:endParaRPr lang="en-US" dirty="0" smtClean="0">
              <a:sym typeface="Symbol" pitchFamily="18" charset="2"/>
            </a:endParaRPr>
          </a:p>
          <a:p>
            <a:pPr>
              <a:buFont typeface="Wingdings" pitchFamily="2" charset="2"/>
              <a:buNone/>
            </a:pP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7" name="Table 6"/>
          <p:cNvGraphicFramePr>
            <a:graphicFrameLocks noGrp="1"/>
          </p:cNvGraphicFramePr>
          <p:nvPr/>
        </p:nvGraphicFramePr>
        <p:xfrm>
          <a:off x="2895600" y="2590800"/>
          <a:ext cx="2971800" cy="259588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DC9</a:t>
                      </a:r>
                      <a:endParaRPr lang="en-SG" dirty="0"/>
                    </a:p>
                  </a:txBody>
                  <a:tcPr/>
                </a:tc>
              </a:tr>
              <a:tr h="370840">
                <a:tc>
                  <a:txBody>
                    <a:bodyPr/>
                    <a:lstStyle/>
                    <a:p>
                      <a:r>
                        <a:rPr lang="en-US" dirty="0" smtClean="0"/>
                        <a:t>1001</a:t>
                      </a:r>
                      <a:endParaRPr lang="en-SG" dirty="0"/>
                    </a:p>
                  </a:txBody>
                  <a:tcPr/>
                </a:tc>
                <a:tc>
                  <a:txBody>
                    <a:bodyPr/>
                    <a:lstStyle/>
                    <a:p>
                      <a:r>
                        <a:rPr lang="en-US" dirty="0" smtClean="0"/>
                        <a:t>DC10</a:t>
                      </a:r>
                      <a:endParaRPr lang="en-SG" dirty="0"/>
                    </a:p>
                  </a:txBody>
                  <a:tcPr/>
                </a:tc>
              </a:tr>
              <a:tr h="370840">
                <a:tc>
                  <a:txBody>
                    <a:bodyPr/>
                    <a:lstStyle/>
                    <a:p>
                      <a:r>
                        <a:rPr lang="en-US" dirty="0" smtClean="0"/>
                        <a:t>1002</a:t>
                      </a:r>
                      <a:endParaRPr lang="en-SG" dirty="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DC10</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1003</a:t>
                      </a:r>
                      <a:endParaRPr lang="en-SG" dirty="0" smtClean="0"/>
                    </a:p>
                  </a:txBody>
                  <a:tcPr/>
                </a:tc>
                <a:tc>
                  <a:txBody>
                    <a:bodyPr/>
                    <a:lstStyle/>
                    <a:p>
                      <a:r>
                        <a:rPr lang="en-US"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step-by-step</a:t>
            </a:r>
            <a:endParaRPr lang="en-SG" dirty="0"/>
          </a:p>
        </p:txBody>
      </p:sp>
      <p:sp>
        <p:nvSpPr>
          <p:cNvPr id="3" name="Content Placeholder 2"/>
          <p:cNvSpPr>
            <a:spLocks noGrp="1"/>
          </p:cNvSpPr>
          <p:nvPr>
            <p:ph idx="1"/>
          </p:nvPr>
        </p:nvSpPr>
        <p:spPr/>
        <p:txBody>
          <a:bodyPr/>
          <a:lstStyle/>
          <a:p>
            <a:pPr>
              <a:buFont typeface="Wingdings" pitchFamily="2" charset="2"/>
              <a:buNone/>
            </a:pPr>
            <a:r>
              <a:rPr lang="en-US" dirty="0" smtClean="0">
                <a:sym typeface="Symbol" pitchFamily="18" charset="2"/>
              </a:rPr>
              <a:t>(</a:t>
            </a:r>
            <a:r>
              <a:rPr lang="en-US" baseline="-25000" dirty="0" err="1" smtClean="0">
                <a:sym typeface="Symbol" pitchFamily="18" charset="2"/>
              </a:rPr>
              <a:t>eNumber</a:t>
            </a:r>
            <a:r>
              <a:rPr lang="en-US" dirty="0" smtClean="0">
                <a:sym typeface="Symbol" pitchFamily="18" charset="2"/>
              </a:rPr>
              <a:t>(</a:t>
            </a:r>
            <a:r>
              <a:rPr lang="en-US" dirty="0" err="1" smtClean="0">
                <a:cs typeface="Arial" charset="0"/>
                <a:sym typeface="Symbol" pitchFamily="18" charset="2"/>
              </a:rPr>
              <a:t>canFly</a:t>
            </a:r>
            <a:r>
              <a:rPr lang="en-US" dirty="0" smtClean="0">
                <a:sym typeface="Symbol" pitchFamily="18" charset="2"/>
              </a:rPr>
              <a:t>) </a:t>
            </a:r>
            <a:r>
              <a:rPr lang="en-US" dirty="0" smtClean="0">
                <a:cs typeface="Arial" charset="0"/>
                <a:sym typeface="Symbol" pitchFamily="18" charset="2"/>
              </a:rPr>
              <a:t> </a:t>
            </a:r>
            <a:r>
              <a:rPr lang="en-US" baseline="-25000" dirty="0" err="1" smtClean="0">
                <a:cs typeface="Arial" charset="0"/>
                <a:sym typeface="Symbol" pitchFamily="18" charset="2"/>
              </a:rPr>
              <a:t>mNumber</a:t>
            </a:r>
            <a:r>
              <a:rPr lang="en-US" dirty="0" smtClean="0">
                <a:cs typeface="Arial" charset="0"/>
                <a:sym typeface="Symbol" pitchFamily="18" charset="2"/>
              </a:rPr>
              <a:t>(</a:t>
            </a:r>
            <a:r>
              <a:rPr lang="en-US" baseline="-25000" dirty="0" smtClean="0">
                <a:cs typeface="Arial" charset="0"/>
                <a:sym typeface="Symbol" pitchFamily="18" charset="2"/>
              </a:rPr>
              <a:t>Maker=‘MD’</a:t>
            </a:r>
            <a:r>
              <a:rPr lang="en-US" dirty="0" smtClean="0">
                <a:cs typeface="Arial" charset="0"/>
                <a:sym typeface="Symbol" pitchFamily="18" charset="2"/>
              </a:rPr>
              <a:t>(plane))</a:t>
            </a:r>
            <a:r>
              <a:rPr lang="en-US" dirty="0" smtClean="0">
                <a:sym typeface="Symbol" pitchFamily="18" charset="2"/>
              </a:rPr>
              <a:t>)  </a:t>
            </a:r>
            <a:r>
              <a:rPr lang="en-US" dirty="0" err="1" smtClean="0">
                <a:cs typeface="Arial" charset="0"/>
                <a:sym typeface="Symbol" pitchFamily="18" charset="2"/>
              </a:rPr>
              <a:t>canFly</a:t>
            </a:r>
            <a:endParaRPr lang="en-SG" dirty="0" smtClean="0"/>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7" name="Table 6"/>
          <p:cNvGraphicFramePr>
            <a:graphicFrameLocks noGrp="1"/>
          </p:cNvGraphicFramePr>
          <p:nvPr/>
        </p:nvGraphicFramePr>
        <p:xfrm>
          <a:off x="2971800" y="3733800"/>
          <a:ext cx="2971800" cy="1112520"/>
        </p:xfrm>
        <a:graphic>
          <a:graphicData uri="http://schemas.openxmlformats.org/drawingml/2006/table">
            <a:tbl>
              <a:tblPr firstRow="1" bandRow="1">
                <a:tableStyleId>{21E4AEA4-8DFA-4A89-87EB-49C32662AFE0}</a:tableStyleId>
              </a:tblPr>
              <a:tblGrid>
                <a:gridCol w="1485900"/>
                <a:gridCol w="1485900"/>
              </a:tblGrid>
              <a:tr h="370840">
                <a:tc>
                  <a:txBody>
                    <a:bodyPr/>
                    <a:lstStyle/>
                    <a:p>
                      <a:r>
                        <a:rPr lang="en-US" dirty="0" err="1" smtClean="0"/>
                        <a:t>eNumber</a:t>
                      </a:r>
                      <a:endParaRPr lang="en-SG" dirty="0"/>
                    </a:p>
                  </a:txBody>
                  <a:tcPr/>
                </a:tc>
                <a:tc>
                  <a:txBody>
                    <a:bodyPr/>
                    <a:lstStyle/>
                    <a:p>
                      <a:r>
                        <a:rPr lang="en-US" dirty="0" err="1" smtClean="0"/>
                        <a:t>mNumber</a:t>
                      </a:r>
                      <a:endParaRPr lang="en-SG" dirty="0"/>
                    </a:p>
                  </a:txBody>
                  <a:tcPr/>
                </a:tc>
              </a:tr>
              <a:tr h="370840">
                <a:tc>
                  <a:txBody>
                    <a:bodyPr/>
                    <a:lstStyle/>
                    <a:p>
                      <a:r>
                        <a:rPr lang="en-US" dirty="0" smtClean="0"/>
                        <a:t>1001</a:t>
                      </a:r>
                      <a:endParaRPr lang="en-SG" dirty="0"/>
                    </a:p>
                  </a:txBody>
                  <a:tcPr/>
                </a:tc>
                <a:tc>
                  <a:txBody>
                    <a:bodyPr/>
                    <a:lstStyle/>
                    <a:p>
                      <a:r>
                        <a:rPr lang="en-US" dirty="0" smtClean="0"/>
                        <a:t>DC9</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c>
                  <a:txBody>
                    <a:bodyPr/>
                    <a:lstStyle/>
                    <a:p>
                      <a:r>
                        <a:rPr lang="en-US" dirty="0" smtClean="0"/>
                        <a:t>DC10</a:t>
                      </a:r>
                      <a:endParaRPr lang="en-SG" dirty="0"/>
                    </a:p>
                  </a:txBody>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step-by-step</a:t>
            </a:r>
            <a:endParaRPr lang="en-SG" dirty="0"/>
          </a:p>
        </p:txBody>
      </p:sp>
      <p:sp>
        <p:nvSpPr>
          <p:cNvPr id="3" name="Content Placeholder 2"/>
          <p:cNvSpPr>
            <a:spLocks noGrp="1"/>
          </p:cNvSpPr>
          <p:nvPr>
            <p:ph idx="1"/>
          </p:nvPr>
        </p:nvSpPr>
        <p:spPr/>
        <p:txBody>
          <a:bodyPr/>
          <a:lstStyle/>
          <a:p>
            <a:pPr>
              <a:buFont typeface="Wingdings" pitchFamily="2" charset="2"/>
              <a:buNone/>
            </a:pPr>
            <a:r>
              <a:rPr lang="en-US" dirty="0" smtClean="0">
                <a:sym typeface="Symbol" pitchFamily="18" charset="2"/>
              </a:rPr>
              <a:t></a:t>
            </a:r>
            <a:r>
              <a:rPr lang="en-US" baseline="-25000" dirty="0" err="1" smtClean="0">
                <a:sym typeface="Symbol" pitchFamily="18" charset="2"/>
              </a:rPr>
              <a:t>eNumber</a:t>
            </a:r>
            <a:r>
              <a:rPr lang="en-US" dirty="0" smtClean="0">
                <a:sym typeface="Symbol" pitchFamily="18" charset="2"/>
              </a:rPr>
              <a:t>((</a:t>
            </a:r>
            <a:r>
              <a:rPr lang="en-US" baseline="-25000" dirty="0" err="1" smtClean="0">
                <a:sym typeface="Symbol" pitchFamily="18" charset="2"/>
              </a:rPr>
              <a:t>eNumber</a:t>
            </a:r>
            <a:r>
              <a:rPr lang="en-US" dirty="0" smtClean="0">
                <a:sym typeface="Symbol" pitchFamily="18" charset="2"/>
              </a:rPr>
              <a:t>(</a:t>
            </a:r>
            <a:r>
              <a:rPr lang="en-US" dirty="0" err="1" smtClean="0">
                <a:cs typeface="Arial" charset="0"/>
                <a:sym typeface="Symbol" pitchFamily="18" charset="2"/>
              </a:rPr>
              <a:t>canFly</a:t>
            </a:r>
            <a:r>
              <a:rPr lang="en-US" dirty="0" smtClean="0">
                <a:sym typeface="Symbol" pitchFamily="18" charset="2"/>
              </a:rPr>
              <a:t>)</a:t>
            </a:r>
          </a:p>
          <a:p>
            <a:pPr>
              <a:buFont typeface="Wingdings" pitchFamily="2" charset="2"/>
              <a:buNone/>
            </a:pPr>
            <a:r>
              <a:rPr lang="en-US" dirty="0" smtClean="0">
                <a:sym typeface="Symbol" pitchFamily="18" charset="2"/>
              </a:rPr>
              <a:t>                     </a:t>
            </a:r>
            <a:r>
              <a:rPr lang="en-US" dirty="0" smtClean="0">
                <a:cs typeface="Arial" charset="0"/>
                <a:sym typeface="Symbol" pitchFamily="18" charset="2"/>
              </a:rPr>
              <a:t> </a:t>
            </a:r>
            <a:r>
              <a:rPr lang="en-US" baseline="-25000" dirty="0" err="1" smtClean="0">
                <a:cs typeface="Arial" charset="0"/>
                <a:sym typeface="Symbol" pitchFamily="18" charset="2"/>
              </a:rPr>
              <a:t>mNumber</a:t>
            </a:r>
            <a:r>
              <a:rPr lang="en-US" dirty="0" smtClean="0">
                <a:cs typeface="Arial" charset="0"/>
                <a:sym typeface="Symbol" pitchFamily="18" charset="2"/>
              </a:rPr>
              <a:t>(</a:t>
            </a:r>
            <a:r>
              <a:rPr lang="en-US" baseline="-25000" dirty="0" smtClean="0">
                <a:cs typeface="Arial" charset="0"/>
                <a:sym typeface="Symbol" pitchFamily="18" charset="2"/>
              </a:rPr>
              <a:t>Maker=‘MD’</a:t>
            </a:r>
            <a:r>
              <a:rPr lang="en-US" dirty="0" smtClean="0">
                <a:cs typeface="Arial" charset="0"/>
                <a:sym typeface="Symbol" pitchFamily="18" charset="2"/>
              </a:rPr>
              <a:t>(plane))</a:t>
            </a:r>
            <a:r>
              <a:rPr lang="en-US" dirty="0" smtClean="0">
                <a:sym typeface="Symbol" pitchFamily="18" charset="2"/>
              </a:rPr>
              <a:t>) </a:t>
            </a:r>
            <a:r>
              <a:rPr lang="en-US" dirty="0" err="1" smtClean="0">
                <a:cs typeface="Arial" charset="0"/>
                <a:sym typeface="Symbol" pitchFamily="18" charset="2"/>
              </a:rPr>
              <a:t>canFly</a:t>
            </a:r>
            <a:r>
              <a:rPr lang="en-US" dirty="0" smtClean="0">
                <a:sym typeface="Symbol" pitchFamily="18" charset="2"/>
              </a:rPr>
              <a:t>)</a:t>
            </a:r>
            <a:endParaRPr lang="el-GR" dirty="0" smtClean="0">
              <a:cs typeface="Arial" charset="0"/>
              <a:sym typeface="Symbol" pitchFamily="18" charset="2"/>
            </a:endParaRP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7" name="Table 6"/>
          <p:cNvGraphicFramePr>
            <a:graphicFrameLocks noGrp="1"/>
          </p:cNvGraphicFramePr>
          <p:nvPr/>
        </p:nvGraphicFramePr>
        <p:xfrm>
          <a:off x="3657600" y="3962400"/>
          <a:ext cx="1485900" cy="1107440"/>
        </p:xfrm>
        <a:graphic>
          <a:graphicData uri="http://schemas.openxmlformats.org/drawingml/2006/table">
            <a:tbl>
              <a:tblPr firstRow="1" bandRow="1">
                <a:tableStyleId>{21E4AEA4-8DFA-4A89-87EB-49C32662AFE0}</a:tableStyleId>
              </a:tblPr>
              <a:tblGrid>
                <a:gridCol w="1485900"/>
              </a:tblGrid>
              <a:tr h="142240">
                <a:tc>
                  <a:txBody>
                    <a:bodyPr/>
                    <a:lstStyle/>
                    <a:p>
                      <a:r>
                        <a:rPr lang="en-US" dirty="0" err="1" smtClean="0"/>
                        <a:t>eNumber</a:t>
                      </a:r>
                      <a:endParaRPr lang="en-SG" dirty="0"/>
                    </a:p>
                  </a:txBody>
                  <a:tcPr/>
                </a:tc>
              </a:tr>
              <a:tr h="370840">
                <a:tc>
                  <a:txBody>
                    <a:bodyPr/>
                    <a:lstStyle/>
                    <a:p>
                      <a:r>
                        <a:rPr lang="en-US" dirty="0" smtClean="0"/>
                        <a:t>1001</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1002</a:t>
                      </a:r>
                      <a:endParaRPr lang="en-SG" dirty="0" smtClean="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step-by-step</a:t>
            </a:r>
            <a:endParaRPr lang="en-SG" dirty="0"/>
          </a:p>
        </p:txBody>
      </p:sp>
      <p:sp>
        <p:nvSpPr>
          <p:cNvPr id="3" name="Content Placeholder 2"/>
          <p:cNvSpPr>
            <a:spLocks noGrp="1"/>
          </p:cNvSpPr>
          <p:nvPr>
            <p:ph idx="1"/>
          </p:nvPr>
        </p:nvSpPr>
        <p:spPr/>
        <p:txBody>
          <a:bodyPr/>
          <a:lstStyle/>
          <a:p>
            <a:pPr>
              <a:buFont typeface="Wingdings" pitchFamily="2" charset="2"/>
              <a:buNone/>
            </a:pPr>
            <a:r>
              <a:rPr lang="en-US" dirty="0" smtClean="0">
                <a:sym typeface="Symbol" pitchFamily="18" charset="2"/>
              </a:rPr>
              <a:t></a:t>
            </a:r>
            <a:r>
              <a:rPr lang="en-US" baseline="-25000" dirty="0" err="1" smtClean="0">
                <a:sym typeface="Symbol" pitchFamily="18" charset="2"/>
              </a:rPr>
              <a:t>eNumber</a:t>
            </a:r>
            <a:r>
              <a:rPr lang="en-US" dirty="0" smtClean="0">
                <a:sym typeface="Symbol" pitchFamily="18" charset="2"/>
              </a:rPr>
              <a:t>(</a:t>
            </a:r>
            <a:r>
              <a:rPr lang="en-US" dirty="0" err="1" smtClean="0">
                <a:cs typeface="Arial" charset="0"/>
                <a:sym typeface="Symbol" pitchFamily="18" charset="2"/>
              </a:rPr>
              <a:t>canFly</a:t>
            </a:r>
            <a:r>
              <a:rPr lang="en-US" dirty="0" smtClean="0">
                <a:sym typeface="Symbol" pitchFamily="18" charset="2"/>
              </a:rPr>
              <a:t>)  </a:t>
            </a:r>
          </a:p>
          <a:p>
            <a:pPr>
              <a:buFont typeface="Wingdings" pitchFamily="2" charset="2"/>
              <a:buNone/>
            </a:pPr>
            <a:r>
              <a:rPr lang="en-US" dirty="0" smtClean="0">
                <a:sym typeface="Symbol" pitchFamily="18" charset="2"/>
              </a:rPr>
              <a:t>          </a:t>
            </a:r>
            <a:r>
              <a:rPr lang="en-US" baseline="-25000" dirty="0" err="1" smtClean="0">
                <a:sym typeface="Symbol" pitchFamily="18" charset="2"/>
              </a:rPr>
              <a:t>eNumber</a:t>
            </a:r>
            <a:r>
              <a:rPr lang="en-US" dirty="0" smtClean="0">
                <a:sym typeface="Symbol" pitchFamily="18" charset="2"/>
              </a:rPr>
              <a:t>((</a:t>
            </a:r>
            <a:r>
              <a:rPr lang="en-US" baseline="-25000" dirty="0" err="1" smtClean="0">
                <a:sym typeface="Symbol" pitchFamily="18" charset="2"/>
              </a:rPr>
              <a:t>eNumber</a:t>
            </a:r>
            <a:r>
              <a:rPr lang="en-US" dirty="0" smtClean="0">
                <a:sym typeface="Symbol" pitchFamily="18" charset="2"/>
              </a:rPr>
              <a:t>(</a:t>
            </a:r>
            <a:r>
              <a:rPr lang="en-US" dirty="0" err="1" smtClean="0">
                <a:cs typeface="Arial" charset="0"/>
                <a:sym typeface="Symbol" pitchFamily="18" charset="2"/>
              </a:rPr>
              <a:t>canFly</a:t>
            </a:r>
            <a:r>
              <a:rPr lang="en-US" dirty="0" smtClean="0">
                <a:sym typeface="Symbol" pitchFamily="18" charset="2"/>
              </a:rPr>
              <a:t>)</a:t>
            </a:r>
          </a:p>
          <a:p>
            <a:pPr>
              <a:buFont typeface="Wingdings" pitchFamily="2" charset="2"/>
              <a:buNone/>
            </a:pPr>
            <a:r>
              <a:rPr lang="en-US" dirty="0" smtClean="0">
                <a:sym typeface="Symbol" pitchFamily="18" charset="2"/>
              </a:rPr>
              <a:t>                     </a:t>
            </a:r>
            <a:r>
              <a:rPr lang="en-US" dirty="0" smtClean="0">
                <a:cs typeface="Arial" charset="0"/>
                <a:sym typeface="Symbol" pitchFamily="18" charset="2"/>
              </a:rPr>
              <a:t> </a:t>
            </a:r>
            <a:r>
              <a:rPr lang="en-US" baseline="-25000" dirty="0" err="1" smtClean="0">
                <a:cs typeface="Arial" charset="0"/>
                <a:sym typeface="Symbol" pitchFamily="18" charset="2"/>
              </a:rPr>
              <a:t>mNumber</a:t>
            </a:r>
            <a:r>
              <a:rPr lang="en-US" dirty="0" smtClean="0">
                <a:cs typeface="Arial" charset="0"/>
                <a:sym typeface="Symbol" pitchFamily="18" charset="2"/>
              </a:rPr>
              <a:t>(</a:t>
            </a:r>
            <a:r>
              <a:rPr lang="en-US" baseline="-25000" dirty="0" smtClean="0">
                <a:cs typeface="Arial" charset="0"/>
                <a:sym typeface="Symbol" pitchFamily="18" charset="2"/>
              </a:rPr>
              <a:t>Maker=‘MD’</a:t>
            </a:r>
            <a:r>
              <a:rPr lang="en-US" dirty="0" smtClean="0">
                <a:cs typeface="Arial" charset="0"/>
                <a:sym typeface="Symbol" pitchFamily="18" charset="2"/>
              </a:rPr>
              <a:t>(plane))</a:t>
            </a:r>
            <a:r>
              <a:rPr lang="en-US" dirty="0" smtClean="0">
                <a:sym typeface="Symbol" pitchFamily="18" charset="2"/>
              </a:rPr>
              <a:t>) </a:t>
            </a:r>
            <a:r>
              <a:rPr lang="en-US" dirty="0" err="1" smtClean="0">
                <a:cs typeface="Arial" charset="0"/>
                <a:sym typeface="Symbol" pitchFamily="18" charset="2"/>
              </a:rPr>
              <a:t>canFly</a:t>
            </a:r>
            <a:r>
              <a:rPr lang="en-US" dirty="0" smtClean="0">
                <a:sym typeface="Symbol" pitchFamily="18" charset="2"/>
              </a:rPr>
              <a:t>)</a:t>
            </a:r>
            <a:endParaRPr lang="el-GR" dirty="0" smtClean="0">
              <a:cs typeface="Arial" charset="0"/>
              <a:sym typeface="Symbol" pitchFamily="18" charset="2"/>
            </a:endParaRPr>
          </a:p>
          <a:p>
            <a:endParaRPr lang="en-SG" dirty="0"/>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7" name="Table 6"/>
          <p:cNvGraphicFramePr>
            <a:graphicFrameLocks noGrp="1"/>
          </p:cNvGraphicFramePr>
          <p:nvPr/>
        </p:nvGraphicFramePr>
        <p:xfrm>
          <a:off x="3657600" y="3962400"/>
          <a:ext cx="1485900" cy="736600"/>
        </p:xfrm>
        <a:graphic>
          <a:graphicData uri="http://schemas.openxmlformats.org/drawingml/2006/table">
            <a:tbl>
              <a:tblPr firstRow="1" bandRow="1">
                <a:tableStyleId>{21E4AEA4-8DFA-4A89-87EB-49C32662AFE0}</a:tableStyleId>
              </a:tblPr>
              <a:tblGrid>
                <a:gridCol w="1485900"/>
              </a:tblGrid>
              <a:tr h="142240">
                <a:tc>
                  <a:txBody>
                    <a:bodyPr/>
                    <a:lstStyle/>
                    <a:p>
                      <a:r>
                        <a:rPr lang="en-US" dirty="0" err="1" smtClean="0"/>
                        <a:t>eNumber</a:t>
                      </a:r>
                      <a:endParaRPr lang="en-SG" dirty="0"/>
                    </a:p>
                  </a:txBody>
                  <a:tcPr/>
                </a:tc>
              </a:tr>
              <a:tr h="370840">
                <a:tc>
                  <a:txBody>
                    <a:bodyPr/>
                    <a:lstStyle/>
                    <a:p>
                      <a:r>
                        <a:rPr lang="en-US" dirty="0" smtClean="0"/>
                        <a:t>1003</a:t>
                      </a:r>
                      <a:endParaRPr lang="en-SG" dirty="0"/>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(SQL)</a:t>
            </a:r>
            <a:endParaRPr lang="en-SG" dirty="0"/>
          </a:p>
        </p:txBody>
      </p:sp>
      <p:sp>
        <p:nvSpPr>
          <p:cNvPr id="3" name="Content Placeholder 2"/>
          <p:cNvSpPr>
            <a:spLocks noGrp="1"/>
          </p:cNvSpPr>
          <p:nvPr>
            <p:ph idx="1"/>
          </p:nvPr>
        </p:nvSpPr>
        <p:spPr/>
        <p:txBody>
          <a:bodyPr/>
          <a:lstStyle/>
          <a:p>
            <a:pPr>
              <a:buNone/>
            </a:pPr>
            <a:r>
              <a:rPr lang="en-US" sz="2800" dirty="0" smtClean="0"/>
              <a:t>SELECT DISTINCT c1.eNumber</a:t>
            </a:r>
          </a:p>
          <a:p>
            <a:pPr>
              <a:buNone/>
            </a:pPr>
            <a:r>
              <a:rPr lang="en-US" sz="2800" dirty="0" smtClean="0"/>
              <a:t>FROM </a:t>
            </a:r>
            <a:r>
              <a:rPr lang="en-US" sz="2800" dirty="0" err="1" smtClean="0"/>
              <a:t>canFly</a:t>
            </a:r>
            <a:r>
              <a:rPr lang="en-US" sz="2800" dirty="0" smtClean="0"/>
              <a:t> c1	</a:t>
            </a:r>
          </a:p>
          <a:p>
            <a:pPr>
              <a:buNone/>
            </a:pPr>
            <a:r>
              <a:rPr lang="en-US" sz="2800" dirty="0" smtClean="0"/>
              <a:t>WHERE NOT EXISTS (</a:t>
            </a:r>
          </a:p>
          <a:p>
            <a:pPr>
              <a:buNone/>
            </a:pPr>
            <a:r>
              <a:rPr lang="en-US" sz="2800" dirty="0" smtClean="0"/>
              <a:t>   </a:t>
            </a:r>
            <a:r>
              <a:rPr lang="en-US" sz="1600" dirty="0" smtClean="0"/>
              <a:t> </a:t>
            </a:r>
            <a:r>
              <a:rPr lang="en-US" sz="2800" dirty="0" smtClean="0"/>
              <a:t>SELECT </a:t>
            </a:r>
            <a:r>
              <a:rPr lang="en-US" sz="2800" dirty="0" err="1" smtClean="0"/>
              <a:t>c.eNumber</a:t>
            </a:r>
            <a:r>
              <a:rPr lang="en-US" sz="2800" dirty="0" smtClean="0"/>
              <a:t>, </a:t>
            </a:r>
            <a:r>
              <a:rPr lang="en-US" sz="2800" dirty="0" err="1" smtClean="0"/>
              <a:t>p.mNumber</a:t>
            </a:r>
            <a:r>
              <a:rPr lang="en-US" sz="2800" dirty="0" smtClean="0"/>
              <a:t>	</a:t>
            </a:r>
          </a:p>
          <a:p>
            <a:pPr>
              <a:buNone/>
            </a:pPr>
            <a:r>
              <a:rPr lang="en-US" sz="2800" dirty="0"/>
              <a:t> </a:t>
            </a:r>
            <a:r>
              <a:rPr lang="en-US" sz="2800" dirty="0" smtClean="0"/>
              <a:t>  </a:t>
            </a:r>
            <a:r>
              <a:rPr lang="en-US" sz="1600" dirty="0" smtClean="0"/>
              <a:t> </a:t>
            </a:r>
            <a:r>
              <a:rPr lang="en-US" sz="2800" dirty="0" smtClean="0"/>
              <a:t>FROM </a:t>
            </a:r>
            <a:r>
              <a:rPr lang="en-US" sz="2800" dirty="0" err="1" smtClean="0"/>
              <a:t>canFly</a:t>
            </a:r>
            <a:r>
              <a:rPr lang="en-US" sz="2800" dirty="0" smtClean="0"/>
              <a:t> c, plane p</a:t>
            </a:r>
          </a:p>
          <a:p>
            <a:pPr>
              <a:buNone/>
            </a:pPr>
            <a:r>
              <a:rPr lang="en-US" sz="2800" dirty="0" smtClean="0"/>
              <a:t>	WHERE  </a:t>
            </a:r>
            <a:r>
              <a:rPr lang="en-US" sz="2800" dirty="0" err="1" smtClean="0"/>
              <a:t>p.maker</a:t>
            </a:r>
            <a:r>
              <a:rPr lang="en-US" sz="2800" dirty="0" smtClean="0"/>
              <a:t>='MD'  AND   </a:t>
            </a:r>
            <a:br>
              <a:rPr lang="en-US" sz="2800" dirty="0" smtClean="0"/>
            </a:br>
            <a:r>
              <a:rPr lang="en-US" sz="2800" dirty="0" smtClean="0"/>
              <a:t>               c1.eNumber=</a:t>
            </a:r>
            <a:r>
              <a:rPr lang="en-US" sz="2800" dirty="0" err="1" smtClean="0"/>
              <a:t>c.eNumber</a:t>
            </a:r>
            <a:endParaRPr lang="en-US" sz="2800" dirty="0" smtClean="0"/>
          </a:p>
          <a:p>
            <a:pPr>
              <a:buNone/>
            </a:pPr>
            <a:r>
              <a:rPr lang="en-US" sz="2800" dirty="0" smtClean="0"/>
              <a:t>			EXCEPT </a:t>
            </a:r>
          </a:p>
          <a:p>
            <a:pPr>
              <a:buNone/>
            </a:pPr>
            <a:r>
              <a:rPr lang="en-US" sz="2800" dirty="0" smtClean="0"/>
              <a:t>			SELECT </a:t>
            </a:r>
            <a:r>
              <a:rPr lang="en-US" sz="2800" dirty="0" err="1" smtClean="0"/>
              <a:t>enumber</a:t>
            </a:r>
            <a:r>
              <a:rPr lang="en-US" sz="2800" dirty="0" smtClean="0"/>
              <a:t>, </a:t>
            </a:r>
            <a:r>
              <a:rPr lang="en-US" sz="2800" dirty="0" err="1" smtClean="0"/>
              <a:t>mNumber</a:t>
            </a:r>
            <a:r>
              <a:rPr lang="en-US" sz="2800" dirty="0" smtClean="0"/>
              <a:t>	</a:t>
            </a:r>
          </a:p>
          <a:p>
            <a:pPr>
              <a:buNone/>
            </a:pPr>
            <a:r>
              <a:rPr lang="en-US" sz="2800" dirty="0" smtClean="0"/>
              <a:t>			FROM </a:t>
            </a:r>
            <a:r>
              <a:rPr lang="en-US" sz="2800" dirty="0" err="1" smtClean="0"/>
              <a:t>canFly</a:t>
            </a:r>
            <a:r>
              <a:rPr lang="en-US" sz="2800" dirty="0" smtClean="0"/>
              <a:t>)</a:t>
            </a:r>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assigned</a:t>
            </a:r>
            <a:endParaRPr lang="en-SG" dirty="0"/>
          </a:p>
        </p:txBody>
      </p:sp>
      <p:sp>
        <p:nvSpPr>
          <p:cNvPr id="3" name="Footer Placeholder 2"/>
          <p:cNvSpPr>
            <a:spLocks noGrp="1"/>
          </p:cNvSpPr>
          <p:nvPr>
            <p:ph type="ftr" sz="quarter" idx="11"/>
          </p:nvPr>
        </p:nvSpPr>
        <p:spPr/>
        <p:txBody>
          <a:bodyPr/>
          <a:lstStyle/>
          <a:p>
            <a:pPr>
              <a:defRPr/>
            </a:pPr>
            <a:r>
              <a:rPr lang="en-US" smtClean="0"/>
              <a:t>Introduction to Database Systems</a:t>
            </a:r>
            <a:endParaRPr lang="en-US"/>
          </a:p>
        </p:txBody>
      </p:sp>
      <p:graphicFrame>
        <p:nvGraphicFramePr>
          <p:cNvPr id="4" name="Table 3"/>
          <p:cNvGraphicFramePr>
            <a:graphicFrameLocks noGrp="1"/>
          </p:cNvGraphicFramePr>
          <p:nvPr/>
        </p:nvGraphicFramePr>
        <p:xfrm>
          <a:off x="1524000" y="1397000"/>
          <a:ext cx="6096000" cy="407924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r>
                        <a:rPr lang="en-US" dirty="0" err="1" smtClean="0"/>
                        <a:t>eNumber</a:t>
                      </a:r>
                      <a:endParaRPr lang="en-SG" dirty="0"/>
                    </a:p>
                  </a:txBody>
                  <a:tcPr/>
                </a:tc>
                <a:tc>
                  <a:txBody>
                    <a:bodyPr/>
                    <a:lstStyle/>
                    <a:p>
                      <a:r>
                        <a:rPr lang="en-US" dirty="0" smtClean="0"/>
                        <a:t>date</a:t>
                      </a:r>
                      <a:endParaRPr lang="en-SG" dirty="0"/>
                    </a:p>
                  </a:txBody>
                  <a:tcPr/>
                </a:tc>
                <a:tc>
                  <a:txBody>
                    <a:bodyPr/>
                    <a:lstStyle/>
                    <a:p>
                      <a:r>
                        <a:rPr lang="en-US" dirty="0" err="1" smtClean="0"/>
                        <a:t>fNumber</a:t>
                      </a:r>
                      <a:endParaRPr lang="en-SG" dirty="0"/>
                    </a:p>
                  </a:txBody>
                  <a:tcPr/>
                </a:tc>
              </a:tr>
              <a:tr h="370840">
                <a:tc>
                  <a:txBody>
                    <a:bodyPr/>
                    <a:lstStyle/>
                    <a:p>
                      <a:r>
                        <a:rPr lang="en-US" dirty="0" smtClean="0"/>
                        <a:t>1001</a:t>
                      </a:r>
                      <a:endParaRPr lang="en-SG" dirty="0"/>
                    </a:p>
                  </a:txBody>
                  <a:tcPr/>
                </a:tc>
                <a:tc>
                  <a:txBody>
                    <a:bodyPr/>
                    <a:lstStyle/>
                    <a:p>
                      <a:r>
                        <a:rPr lang="en-SG" sz="1800" kern="1200" dirty="0" smtClean="0"/>
                        <a:t>Nov 1</a:t>
                      </a:r>
                      <a:endParaRPr lang="en-SG" dirty="0"/>
                    </a:p>
                  </a:txBody>
                  <a:tcPr/>
                </a:tc>
                <a:tc>
                  <a:txBody>
                    <a:bodyPr/>
                    <a:lstStyle/>
                    <a:p>
                      <a:r>
                        <a:rPr lang="en-US" dirty="0" smtClean="0"/>
                        <a:t>100</a:t>
                      </a:r>
                      <a:endParaRPr lang="en-SG" dirty="0"/>
                    </a:p>
                  </a:txBody>
                  <a:tcPr/>
                </a:tc>
              </a:tr>
              <a:tr h="370840">
                <a:tc>
                  <a:txBody>
                    <a:bodyPr/>
                    <a:lstStyle/>
                    <a:p>
                      <a:r>
                        <a:rPr lang="en-US" dirty="0" smtClean="0"/>
                        <a:t>1001</a:t>
                      </a:r>
                      <a:endParaRPr lang="en-SG" dirty="0"/>
                    </a:p>
                  </a:txBody>
                  <a:tcPr/>
                </a:tc>
                <a:tc>
                  <a:txBody>
                    <a:bodyPr/>
                    <a:lstStyle/>
                    <a:p>
                      <a:r>
                        <a:rPr lang="en-SG" sz="1800" kern="1200" dirty="0" smtClean="0"/>
                        <a:t>Oct 31 </a:t>
                      </a:r>
                      <a:endParaRPr lang="en-SG" dirty="0"/>
                    </a:p>
                  </a:txBody>
                  <a:tcPr/>
                </a:tc>
                <a:tc>
                  <a:txBody>
                    <a:bodyPr/>
                    <a:lstStyle/>
                    <a:p>
                      <a:r>
                        <a:rPr lang="en-US" dirty="0" smtClean="0"/>
                        <a:t>100</a:t>
                      </a:r>
                      <a:endParaRPr lang="en-SG" dirty="0"/>
                    </a:p>
                  </a:txBody>
                  <a:tcPr/>
                </a:tc>
              </a:tr>
              <a:tr h="370840">
                <a:tc>
                  <a:txBody>
                    <a:bodyPr/>
                    <a:lstStyle/>
                    <a:p>
                      <a:r>
                        <a:rPr lang="en-US" dirty="0" smtClean="0"/>
                        <a:t>1002</a:t>
                      </a:r>
                      <a:endParaRPr lang="en-SG" dirty="0"/>
                    </a:p>
                  </a:txBody>
                  <a:tcPr/>
                </a:tc>
                <a:tc>
                  <a:txBody>
                    <a:bodyPr/>
                    <a:lstStyle/>
                    <a:p>
                      <a:r>
                        <a:rPr lang="en-SG" sz="1800" kern="1200" dirty="0" smtClean="0"/>
                        <a:t>Nov 1 </a:t>
                      </a:r>
                      <a:endParaRPr lang="en-SG" dirty="0"/>
                    </a:p>
                  </a:txBody>
                  <a:tcPr/>
                </a:tc>
                <a:tc>
                  <a:txBody>
                    <a:bodyPr/>
                    <a:lstStyle/>
                    <a:p>
                      <a:r>
                        <a:rPr lang="en-US" dirty="0" smtClean="0"/>
                        <a:t>100</a:t>
                      </a:r>
                      <a:endParaRPr lang="en-SG" dirty="0"/>
                    </a:p>
                  </a:txBody>
                  <a:tcPr/>
                </a:tc>
              </a:tr>
              <a:tr h="370840">
                <a:tc>
                  <a:txBody>
                    <a:bodyPr/>
                    <a:lstStyle/>
                    <a:p>
                      <a:r>
                        <a:rPr lang="en-US" dirty="0" smtClean="0"/>
                        <a:t>1002</a:t>
                      </a:r>
                      <a:endParaRPr lang="en-SG" dirty="0"/>
                    </a:p>
                  </a:txBody>
                  <a:tcPr/>
                </a:tc>
                <a:tc>
                  <a:txBody>
                    <a:bodyPr/>
                    <a:lstStyle/>
                    <a:p>
                      <a:r>
                        <a:rPr lang="en-SG" sz="1800" kern="1200" dirty="0" smtClean="0"/>
                        <a:t>Oct 31</a:t>
                      </a:r>
                      <a:endParaRPr lang="en-SG" dirty="0"/>
                    </a:p>
                  </a:txBody>
                  <a:tcPr/>
                </a:tc>
                <a:tc>
                  <a:txBody>
                    <a:bodyPr/>
                    <a:lstStyle/>
                    <a:p>
                      <a:r>
                        <a:rPr lang="en-US" dirty="0" smtClean="0"/>
                        <a:t>100</a:t>
                      </a:r>
                      <a:endParaRPr lang="en-SG" dirty="0"/>
                    </a:p>
                  </a:txBody>
                  <a:tcPr/>
                </a:tc>
              </a:tr>
              <a:tr h="370840">
                <a:tc>
                  <a:txBody>
                    <a:bodyPr/>
                    <a:lstStyle/>
                    <a:p>
                      <a:r>
                        <a:rPr lang="en-US" dirty="0" smtClean="0"/>
                        <a:t>1003</a:t>
                      </a:r>
                      <a:endParaRPr lang="en-SG" dirty="0"/>
                    </a:p>
                  </a:txBody>
                  <a:tcPr/>
                </a:tc>
                <a:tc>
                  <a:txBody>
                    <a:bodyPr/>
                    <a:lstStyle/>
                    <a:p>
                      <a:r>
                        <a:rPr lang="en-SG" sz="1800" kern="1200" dirty="0" smtClean="0"/>
                        <a:t>Oct 31</a:t>
                      </a:r>
                      <a:endParaRPr lang="en-SG" dirty="0"/>
                    </a:p>
                  </a:txBody>
                  <a:tcPr/>
                </a:tc>
                <a:tc>
                  <a:txBody>
                    <a:bodyPr/>
                    <a:lstStyle/>
                    <a:p>
                      <a:r>
                        <a:rPr lang="en-US" dirty="0" smtClean="0"/>
                        <a:t>100</a:t>
                      </a:r>
                      <a:endParaRPr lang="en-SG" dirty="0"/>
                    </a:p>
                  </a:txBody>
                  <a:tcPr/>
                </a:tc>
              </a:tr>
              <a:tr h="370840">
                <a:tc>
                  <a:txBody>
                    <a:bodyPr/>
                    <a:lstStyle/>
                    <a:p>
                      <a:r>
                        <a:rPr lang="en-US" dirty="0" smtClean="0"/>
                        <a:t>1003</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r h="370840">
                <a:tc>
                  <a:txBody>
                    <a:bodyPr/>
                    <a:lstStyle/>
                    <a:p>
                      <a:r>
                        <a:rPr lang="en-US" dirty="0" smtClean="0"/>
                        <a:t>1004</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r h="370840">
                <a:tc>
                  <a:txBody>
                    <a:bodyPr/>
                    <a:lstStyle/>
                    <a:p>
                      <a:r>
                        <a:rPr lang="en-US" dirty="0" smtClean="0"/>
                        <a:t>1005</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r h="370840">
                <a:tc>
                  <a:txBody>
                    <a:bodyPr/>
                    <a:lstStyle/>
                    <a:p>
                      <a:r>
                        <a:rPr lang="en-US" dirty="0" smtClean="0"/>
                        <a:t>1006</a:t>
                      </a:r>
                      <a:endParaRPr lang="en-SG" dirty="0"/>
                    </a:p>
                  </a:txBody>
                  <a:tcPr/>
                </a:tc>
                <a:tc>
                  <a:txBody>
                    <a:bodyPr/>
                    <a:lstStyle/>
                    <a:p>
                      <a:r>
                        <a:rPr lang="en-SG" sz="1800" kern="1200" dirty="0" smtClean="0"/>
                        <a:t>Nov 1</a:t>
                      </a:r>
                      <a:endParaRPr lang="en-SG" dirty="0"/>
                    </a:p>
                  </a:txBody>
                  <a:tcPr/>
                </a:tc>
                <a:tc>
                  <a:txBody>
                    <a:bodyPr/>
                    <a:lstStyle/>
                    <a:p>
                      <a:r>
                        <a:rPr lang="en-US" dirty="0" smtClean="0"/>
                        <a:t>991</a:t>
                      </a:r>
                      <a:endParaRPr lang="en-SG" dirty="0"/>
                    </a:p>
                  </a:txBody>
                  <a:tcPr/>
                </a:tc>
              </a:tr>
              <a:tr h="370840">
                <a:tc>
                  <a:txBody>
                    <a:bodyPr/>
                    <a:lstStyle/>
                    <a:p>
                      <a:r>
                        <a:rPr lang="en-US" dirty="0" smtClean="0"/>
                        <a:t>1006</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(SQL)</a:t>
            </a:r>
            <a:endParaRPr lang="en-SG" dirty="0"/>
          </a:p>
        </p:txBody>
      </p:sp>
      <p:sp>
        <p:nvSpPr>
          <p:cNvPr id="3" name="Content Placeholder 2"/>
          <p:cNvSpPr>
            <a:spLocks noGrp="1"/>
          </p:cNvSpPr>
          <p:nvPr>
            <p:ph idx="1"/>
          </p:nvPr>
        </p:nvSpPr>
        <p:spPr/>
        <p:txBody>
          <a:bodyPr/>
          <a:lstStyle/>
          <a:p>
            <a:pPr>
              <a:buNone/>
            </a:pPr>
            <a:r>
              <a:rPr lang="en-US" sz="2800" dirty="0" smtClean="0"/>
              <a:t>SELECT DISTINCT c1.eNumber</a:t>
            </a:r>
          </a:p>
          <a:p>
            <a:pPr>
              <a:buNone/>
            </a:pPr>
            <a:r>
              <a:rPr lang="en-US" sz="2800" dirty="0" smtClean="0"/>
              <a:t>FROM </a:t>
            </a:r>
            <a:r>
              <a:rPr lang="en-US" sz="2800" dirty="0" err="1" smtClean="0"/>
              <a:t>canFly</a:t>
            </a:r>
            <a:r>
              <a:rPr lang="en-US" sz="2800" dirty="0" smtClean="0"/>
              <a:t> c1</a:t>
            </a:r>
          </a:p>
          <a:p>
            <a:pPr>
              <a:buNone/>
            </a:pPr>
            <a:r>
              <a:rPr lang="en-US" sz="2800" dirty="0" smtClean="0"/>
              <a:t>WHERE NOT EXISTS (</a:t>
            </a:r>
          </a:p>
          <a:p>
            <a:pPr>
              <a:buNone/>
            </a:pPr>
            <a:r>
              <a:rPr lang="en-US" sz="2800" dirty="0" smtClean="0"/>
              <a:t>	SELECT *</a:t>
            </a:r>
          </a:p>
          <a:p>
            <a:pPr>
              <a:buNone/>
            </a:pPr>
            <a:r>
              <a:rPr lang="en-US" sz="2800" dirty="0" smtClean="0"/>
              <a:t>	FROM plane p</a:t>
            </a:r>
          </a:p>
          <a:p>
            <a:pPr>
              <a:buNone/>
            </a:pPr>
            <a:r>
              <a:rPr lang="en-US" sz="2800" dirty="0" smtClean="0"/>
              <a:t>	WHERE </a:t>
            </a:r>
            <a:r>
              <a:rPr lang="en-US" sz="2800" dirty="0" err="1" smtClean="0"/>
              <a:t>p.maker</a:t>
            </a:r>
            <a:r>
              <a:rPr lang="en-US" sz="2800" dirty="0" smtClean="0"/>
              <a:t>='MD' AND NOT EXISTS(</a:t>
            </a:r>
          </a:p>
          <a:p>
            <a:pPr>
              <a:buNone/>
            </a:pPr>
            <a:r>
              <a:rPr lang="en-US" sz="2800" dirty="0" smtClean="0"/>
              <a:t>		 SELECT * </a:t>
            </a:r>
          </a:p>
          <a:p>
            <a:pPr>
              <a:buNone/>
            </a:pPr>
            <a:r>
              <a:rPr lang="en-US" sz="2800" dirty="0" smtClean="0"/>
              <a:t>		FROM </a:t>
            </a:r>
            <a:r>
              <a:rPr lang="en-US" sz="2800" dirty="0" err="1" smtClean="0"/>
              <a:t>canFly</a:t>
            </a:r>
            <a:r>
              <a:rPr lang="en-US" sz="2800" dirty="0" smtClean="0"/>
              <a:t> c2</a:t>
            </a:r>
          </a:p>
          <a:p>
            <a:pPr>
              <a:buNone/>
            </a:pPr>
            <a:r>
              <a:rPr lang="en-US" sz="2800" dirty="0" smtClean="0"/>
              <a:t>		 WHERE c1.eNumber=c2.eNumber </a:t>
            </a:r>
          </a:p>
          <a:p>
            <a:pPr>
              <a:buNone/>
            </a:pPr>
            <a:r>
              <a:rPr lang="en-US" sz="2800" dirty="0" smtClean="0"/>
              <a:t>			AND </a:t>
            </a:r>
            <a:r>
              <a:rPr lang="en-US" sz="2800" dirty="0" err="1" smtClean="0"/>
              <a:t>p.mNumber</a:t>
            </a:r>
            <a:r>
              <a:rPr lang="en-US" sz="2800" dirty="0" smtClean="0"/>
              <a:t>=c2.mNumber))</a:t>
            </a:r>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smtClean="0"/>
              <a:t>Introduction to Database Systems</a:t>
            </a:r>
          </a:p>
        </p:txBody>
      </p:sp>
      <p:sp>
        <p:nvSpPr>
          <p:cNvPr id="324614" name="Rectangle 6"/>
          <p:cNvSpPr>
            <a:spLocks noChangeArrowheads="1"/>
          </p:cNvSpPr>
          <p:nvPr/>
        </p:nvSpPr>
        <p:spPr bwMode="auto">
          <a:xfrm>
            <a:off x="914400" y="381000"/>
            <a:ext cx="3200400" cy="5486400"/>
          </a:xfrm>
          <a:prstGeom prst="rect">
            <a:avLst/>
          </a:prstGeom>
          <a:noFill/>
          <a:ln w="9525">
            <a:noFill/>
            <a:miter lim="800000"/>
            <a:headEnd/>
            <a:tailEnd/>
          </a:ln>
        </p:spPr>
        <p:txBody>
          <a:bodyPr/>
          <a:lstStyle/>
          <a:p>
            <a:pPr marL="342900" indent="-342900" algn="ctr">
              <a:lnSpc>
                <a:spcPct val="80000"/>
              </a:lnSpc>
              <a:spcBef>
                <a:spcPct val="20000"/>
              </a:spcBef>
            </a:pPr>
            <a:r>
              <a:rPr lang="en-US" sz="1400" b="1" baseline="0" dirty="0">
                <a:solidFill>
                  <a:schemeClr val="bg1"/>
                </a:solidFill>
              </a:rPr>
              <a:t>Credits</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dirty="0">
                <a:solidFill>
                  <a:schemeClr val="bg1"/>
                </a:solidFill>
              </a:rPr>
              <a:t>The content of this lecture is based on chapter </a:t>
            </a:r>
            <a:r>
              <a:rPr lang="en-US" sz="1400" b="1" baseline="0" dirty="0" smtClean="0">
                <a:solidFill>
                  <a:schemeClr val="bg1"/>
                </a:solidFill>
              </a:rPr>
              <a:t>4 </a:t>
            </a:r>
            <a:r>
              <a:rPr lang="en-US" sz="1400" b="1" baseline="0" dirty="0">
                <a:solidFill>
                  <a:schemeClr val="bg1"/>
                </a:solidFill>
              </a:rPr>
              <a:t>of the book “Introduction to database Systems” </a:t>
            </a:r>
          </a:p>
          <a:p>
            <a:pPr marL="342900" indent="-342900" algn="ctr">
              <a:lnSpc>
                <a:spcPct val="80000"/>
              </a:lnSpc>
              <a:spcBef>
                <a:spcPct val="20000"/>
              </a:spcBef>
            </a:pPr>
            <a:r>
              <a:rPr lang="en-US" sz="1400" b="1" baseline="0" dirty="0">
                <a:solidFill>
                  <a:schemeClr val="bg1"/>
                </a:solidFill>
              </a:rPr>
              <a:t>By</a:t>
            </a:r>
            <a:br>
              <a:rPr lang="en-US" sz="1400" b="1" baseline="0" dirty="0">
                <a:solidFill>
                  <a:schemeClr val="bg1"/>
                </a:solidFill>
              </a:rPr>
            </a:br>
            <a:r>
              <a:rPr lang="en-US" sz="1400" b="1" baseline="0" dirty="0">
                <a:solidFill>
                  <a:schemeClr val="bg1"/>
                </a:solidFill>
              </a:rPr>
              <a:t> S. Bressan and B. Catania, McGraw Hill publisher</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smtClean="0">
                <a:solidFill>
                  <a:schemeClr val="bg1"/>
                </a:solidFill>
              </a:rPr>
              <a:t>Clipart </a:t>
            </a:r>
            <a:r>
              <a:rPr lang="en-US" sz="1400" b="1" baseline="0" dirty="0">
                <a:solidFill>
                  <a:schemeClr val="bg1"/>
                </a:solidFill>
              </a:rPr>
              <a:t>and media are licensed from Microsoft Office Online Clipart and Media</a:t>
            </a:r>
          </a:p>
          <a:p>
            <a:pPr marL="342900" indent="-342900" algn="ctr">
              <a:lnSpc>
                <a:spcPct val="80000"/>
              </a:lnSpc>
              <a:spcBef>
                <a:spcPct val="20000"/>
              </a:spcBef>
            </a:pPr>
            <a:endParaRPr lang="en-US" sz="1400" b="1" baseline="0" dirty="0">
              <a:solidFill>
                <a:schemeClr val="bg1"/>
              </a:solidFill>
            </a:endParaRPr>
          </a:p>
        </p:txBody>
      </p:sp>
      <p:pic>
        <p:nvPicPr>
          <p:cNvPr id="4100" name="Picture 8" descr="j0400323"/>
          <p:cNvPicPr>
            <a:picLocks noChangeAspect="1" noChangeArrowheads="1"/>
          </p:cNvPicPr>
          <p:nvPr/>
        </p:nvPicPr>
        <p:blipFill>
          <a:blip r:embed="rId3" cstate="print"/>
          <a:srcRect/>
          <a:stretch>
            <a:fillRect/>
          </a:stretch>
        </p:blipFill>
        <p:spPr bwMode="auto">
          <a:xfrm>
            <a:off x="4876800" y="2209800"/>
            <a:ext cx="3902075" cy="2600325"/>
          </a:xfrm>
          <a:prstGeom prst="rect">
            <a:avLst/>
          </a:prstGeom>
          <a:noFill/>
          <a:ln w="9525">
            <a:noFill/>
            <a:miter lim="800000"/>
            <a:headEnd/>
            <a:tailEnd/>
          </a:ln>
        </p:spPr>
      </p:pic>
      <p:sp>
        <p:nvSpPr>
          <p:cNvPr id="324617" name="Text Box 9"/>
          <p:cNvSpPr txBox="1">
            <a:spLocks noChangeArrowheads="1"/>
          </p:cNvSpPr>
          <p:nvPr/>
        </p:nvSpPr>
        <p:spPr bwMode="auto">
          <a:xfrm>
            <a:off x="838200" y="3962400"/>
            <a:ext cx="3528530" cy="307777"/>
          </a:xfrm>
          <a:prstGeom prst="rect">
            <a:avLst/>
          </a:prstGeom>
          <a:noFill/>
          <a:ln w="9525">
            <a:noFill/>
            <a:miter lim="800000"/>
            <a:headEnd/>
            <a:tailEnd/>
          </a:ln>
        </p:spPr>
        <p:txBody>
          <a:bodyPr wrap="none">
            <a:spAutoFit/>
          </a:bodyPr>
          <a:lstStyle/>
          <a:p>
            <a:r>
              <a:rPr lang="en-US" sz="1400" b="1" baseline="0" dirty="0">
                <a:solidFill>
                  <a:schemeClr val="bg1"/>
                </a:solidFill>
              </a:rPr>
              <a:t>Copyright © </a:t>
            </a:r>
            <a:r>
              <a:rPr lang="en-US" sz="1400" b="1" baseline="0" dirty="0" smtClean="0">
                <a:solidFill>
                  <a:schemeClr val="bg1"/>
                </a:solidFill>
              </a:rPr>
              <a:t>2016 by </a:t>
            </a:r>
            <a:r>
              <a:rPr lang="en-US" sz="1400" b="1" baseline="0" dirty="0" err="1">
                <a:solidFill>
                  <a:schemeClr val="bg1"/>
                </a:solidFill>
              </a:rPr>
              <a:t>St</a:t>
            </a:r>
            <a:r>
              <a:rPr lang="en-US" sz="1400" b="1" baseline="0" dirty="0" err="1">
                <a:solidFill>
                  <a:schemeClr val="bg1"/>
                </a:solidFill>
                <a:cs typeface="Arial" charset="0"/>
              </a:rPr>
              <a:t>é</a:t>
            </a:r>
            <a:r>
              <a:rPr lang="en-US" sz="1400" b="1" baseline="0" dirty="0" err="1">
                <a:solidFill>
                  <a:schemeClr val="bg1"/>
                </a:solidFill>
              </a:rPr>
              <a:t>phane</a:t>
            </a:r>
            <a:r>
              <a:rPr lang="en-US" sz="1400" b="1" baseline="0" dirty="0">
                <a:solidFill>
                  <a:schemeClr val="bg1"/>
                </a:solidFill>
              </a:rPr>
              <a:t> Bressan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nodeType="withEffect">
                                  <p:stCondLst>
                                    <p:cond delay="0"/>
                                  </p:stCondLst>
                                  <p:childTnLst>
                                    <p:set>
                                      <p:cBhvr>
                                        <p:cTn id="6" dur="1" fill="hold">
                                          <p:stCondLst>
                                            <p:cond delay="0"/>
                                          </p:stCondLst>
                                        </p:cTn>
                                        <p:tgtEl>
                                          <p:spTgt spid="324614">
                                            <p:txEl>
                                              <p:pRg st="0" end="0"/>
                                            </p:txEl>
                                          </p:spTgt>
                                        </p:tgtEl>
                                        <p:attrNameLst>
                                          <p:attrName>style.visibility</p:attrName>
                                        </p:attrNameLst>
                                      </p:cBhvr>
                                      <p:to>
                                        <p:strVal val="visible"/>
                                      </p:to>
                                    </p:set>
                                    <p:anim calcmode="lin" valueType="num">
                                      <p:cBhvr>
                                        <p:cTn id="7" dur="30000" fill="hold"/>
                                        <p:tgtEl>
                                          <p:spTgt spid="324614">
                                            <p:txEl>
                                              <p:pRg st="0" end="0"/>
                                            </p:txEl>
                                          </p:spTgt>
                                        </p:tgtEl>
                                        <p:attrNameLst>
                                          <p:attrName>ppt_x</p:attrName>
                                        </p:attrNameLst>
                                      </p:cBhvr>
                                      <p:tavLst>
                                        <p:tav tm="0">
                                          <p:val>
                                            <p:strVal val="#ppt_x"/>
                                          </p:val>
                                        </p:tav>
                                        <p:tav tm="100000">
                                          <p:val>
                                            <p:strVal val="#ppt_x"/>
                                          </p:val>
                                        </p:tav>
                                      </p:tavLst>
                                    </p:anim>
                                    <p:anim calcmode="lin" valueType="num">
                                      <p:cBhvr>
                                        <p:cTn id="8" dur="30000" fill="hold"/>
                                        <p:tgtEl>
                                          <p:spTgt spid="324614">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324614">
                                            <p:txEl>
                                              <p:pRg st="3" end="3"/>
                                            </p:txEl>
                                          </p:spTgt>
                                        </p:tgtEl>
                                        <p:attrNameLst>
                                          <p:attrName>style.visibility</p:attrName>
                                        </p:attrNameLst>
                                      </p:cBhvr>
                                      <p:to>
                                        <p:strVal val="visible"/>
                                      </p:to>
                                    </p:set>
                                    <p:anim calcmode="lin" valueType="num">
                                      <p:cBhvr>
                                        <p:cTn id="11" dur="30000" fill="hold"/>
                                        <p:tgtEl>
                                          <p:spTgt spid="324614">
                                            <p:txEl>
                                              <p:pRg st="3" end="3"/>
                                            </p:txEl>
                                          </p:spTgt>
                                        </p:tgtEl>
                                        <p:attrNameLst>
                                          <p:attrName>ppt_x</p:attrName>
                                        </p:attrNameLst>
                                      </p:cBhvr>
                                      <p:tavLst>
                                        <p:tav tm="0">
                                          <p:val>
                                            <p:strVal val="#ppt_x"/>
                                          </p:val>
                                        </p:tav>
                                        <p:tav tm="100000">
                                          <p:val>
                                            <p:strVal val="#ppt_x"/>
                                          </p:val>
                                        </p:tav>
                                      </p:tavLst>
                                    </p:anim>
                                    <p:anim calcmode="lin" valueType="num">
                                      <p:cBhvr>
                                        <p:cTn id="12" dur="30000" fill="hold"/>
                                        <p:tgtEl>
                                          <p:spTgt spid="324614">
                                            <p:txEl>
                                              <p:pRg st="3" end="3"/>
                                            </p:txEl>
                                          </p:spTgt>
                                        </p:tgtEl>
                                        <p:attrNameLst>
                                          <p:attrName>ppt_y</p:attrName>
                                        </p:attrNameLst>
                                      </p:cBhvr>
                                      <p:tavLst>
                                        <p:tav tm="0">
                                          <p:val>
                                            <p:strVal val="#ppt_y+1"/>
                                          </p:val>
                                        </p:tav>
                                        <p:tav tm="100000">
                                          <p:val>
                                            <p:strVal val="#ppt_y-1"/>
                                          </p:val>
                                        </p:tav>
                                      </p:tavLst>
                                    </p:anim>
                                  </p:childTnLst>
                                </p:cTn>
                              </p:par>
                              <p:par>
                                <p:cTn id="13" presetID="28" presetClass="entr" presetSubtype="0" fill="hold" nodeType="withEffect">
                                  <p:stCondLst>
                                    <p:cond delay="0"/>
                                  </p:stCondLst>
                                  <p:childTnLst>
                                    <p:set>
                                      <p:cBhvr>
                                        <p:cTn id="14" dur="1" fill="hold">
                                          <p:stCondLst>
                                            <p:cond delay="0"/>
                                          </p:stCondLst>
                                        </p:cTn>
                                        <p:tgtEl>
                                          <p:spTgt spid="324614">
                                            <p:txEl>
                                              <p:pRg st="4" end="4"/>
                                            </p:txEl>
                                          </p:spTgt>
                                        </p:tgtEl>
                                        <p:attrNameLst>
                                          <p:attrName>style.visibility</p:attrName>
                                        </p:attrNameLst>
                                      </p:cBhvr>
                                      <p:to>
                                        <p:strVal val="visible"/>
                                      </p:to>
                                    </p:set>
                                    <p:anim calcmode="lin" valueType="num">
                                      <p:cBhvr>
                                        <p:cTn id="15" dur="30000" fill="hold"/>
                                        <p:tgtEl>
                                          <p:spTgt spid="324614">
                                            <p:txEl>
                                              <p:pRg st="4" end="4"/>
                                            </p:txEl>
                                          </p:spTgt>
                                        </p:tgtEl>
                                        <p:attrNameLst>
                                          <p:attrName>ppt_x</p:attrName>
                                        </p:attrNameLst>
                                      </p:cBhvr>
                                      <p:tavLst>
                                        <p:tav tm="0">
                                          <p:val>
                                            <p:strVal val="#ppt_x"/>
                                          </p:val>
                                        </p:tav>
                                        <p:tav tm="100000">
                                          <p:val>
                                            <p:strVal val="#ppt_x"/>
                                          </p:val>
                                        </p:tav>
                                      </p:tavLst>
                                    </p:anim>
                                    <p:anim calcmode="lin" valueType="num">
                                      <p:cBhvr>
                                        <p:cTn id="16" dur="30000" fill="hold"/>
                                        <p:tgtEl>
                                          <p:spTgt spid="324614">
                                            <p:txEl>
                                              <p:pRg st="4" end="4"/>
                                            </p:txEl>
                                          </p:spTgt>
                                        </p:tgtEl>
                                        <p:attrNameLst>
                                          <p:attrName>ppt_y</p:attrName>
                                        </p:attrNameLst>
                                      </p:cBhvr>
                                      <p:tavLst>
                                        <p:tav tm="0">
                                          <p:val>
                                            <p:strVal val="#ppt_y+1"/>
                                          </p:val>
                                        </p:tav>
                                        <p:tav tm="100000">
                                          <p:val>
                                            <p:strVal val="#ppt_y-1"/>
                                          </p:val>
                                        </p:tav>
                                      </p:tavLst>
                                    </p:anim>
                                  </p:childTnLst>
                                </p:cTn>
                              </p:par>
                              <p:par>
                                <p:cTn id="17" presetID="28" presetClass="entr" presetSubtype="0" fill="hold" nodeType="withEffect">
                                  <p:stCondLst>
                                    <p:cond delay="0"/>
                                  </p:stCondLst>
                                  <p:childTnLst>
                                    <p:set>
                                      <p:cBhvr>
                                        <p:cTn id="18" dur="1" fill="hold">
                                          <p:stCondLst>
                                            <p:cond delay="0"/>
                                          </p:stCondLst>
                                        </p:cTn>
                                        <p:tgtEl>
                                          <p:spTgt spid="324614">
                                            <p:txEl>
                                              <p:pRg st="6" end="6"/>
                                            </p:txEl>
                                          </p:spTgt>
                                        </p:tgtEl>
                                        <p:attrNameLst>
                                          <p:attrName>style.visibility</p:attrName>
                                        </p:attrNameLst>
                                      </p:cBhvr>
                                      <p:to>
                                        <p:strVal val="visible"/>
                                      </p:to>
                                    </p:set>
                                    <p:anim calcmode="lin" valueType="num">
                                      <p:cBhvr>
                                        <p:cTn id="19" dur="30000" fill="hold"/>
                                        <p:tgtEl>
                                          <p:spTgt spid="324614">
                                            <p:txEl>
                                              <p:pRg st="6" end="6"/>
                                            </p:txEl>
                                          </p:spTgt>
                                        </p:tgtEl>
                                        <p:attrNameLst>
                                          <p:attrName>ppt_x</p:attrName>
                                        </p:attrNameLst>
                                      </p:cBhvr>
                                      <p:tavLst>
                                        <p:tav tm="0">
                                          <p:val>
                                            <p:strVal val="#ppt_x"/>
                                          </p:val>
                                        </p:tav>
                                        <p:tav tm="100000">
                                          <p:val>
                                            <p:strVal val="#ppt_x"/>
                                          </p:val>
                                        </p:tav>
                                      </p:tavLst>
                                    </p:anim>
                                    <p:anim calcmode="lin" valueType="num">
                                      <p:cBhvr>
                                        <p:cTn id="20" dur="30000" fill="hold"/>
                                        <p:tgtEl>
                                          <p:spTgt spid="324614">
                                            <p:txEl>
                                              <p:pRg st="6" end="6"/>
                                            </p:txEl>
                                          </p:spTgt>
                                        </p:tgtEl>
                                        <p:attrNameLst>
                                          <p:attrName>ppt_y</p:attrName>
                                        </p:attrNameLst>
                                      </p:cBhvr>
                                      <p:tavLst>
                                        <p:tav tm="0">
                                          <p:val>
                                            <p:strVal val="#ppt_y+1"/>
                                          </p:val>
                                        </p:tav>
                                        <p:tav tm="100000">
                                          <p:val>
                                            <p:strVal val="#ppt_y-1"/>
                                          </p:val>
                                        </p:tav>
                                      </p:tavLst>
                                    </p:anim>
                                  </p:childTnLst>
                                </p:cTn>
                              </p:par>
                              <p:par>
                                <p:cTn id="21" presetID="10" presetClass="entr" presetSubtype="0" fill="hold" grpId="0" nodeType="withEffect">
                                  <p:stCondLst>
                                    <p:cond delay="24200"/>
                                  </p:stCondLst>
                                  <p:childTnLst>
                                    <p:set>
                                      <p:cBhvr>
                                        <p:cTn id="22" dur="1" fill="hold">
                                          <p:stCondLst>
                                            <p:cond delay="0"/>
                                          </p:stCondLst>
                                        </p:cTn>
                                        <p:tgtEl>
                                          <p:spTgt spid="324617"/>
                                        </p:tgtEl>
                                        <p:attrNameLst>
                                          <p:attrName>style.visibility</p:attrName>
                                        </p:attrNameLst>
                                      </p:cBhvr>
                                      <p:to>
                                        <p:strVal val="visible"/>
                                      </p:to>
                                    </p:set>
                                    <p:animEffect transition="in" filter="fade">
                                      <p:cBhvr>
                                        <p:cTn id="23" dur="50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GB"/>
              <a:t>Projection</a:t>
            </a:r>
          </a:p>
        </p:txBody>
      </p:sp>
      <p:sp>
        <p:nvSpPr>
          <p:cNvPr id="323587" name="Rectangle 3"/>
          <p:cNvSpPr>
            <a:spLocks noGrp="1" noChangeArrowheads="1"/>
          </p:cNvSpPr>
          <p:nvPr>
            <p:ph type="body" idx="1"/>
          </p:nvPr>
        </p:nvSpPr>
        <p:spPr/>
        <p:txBody>
          <a:bodyPr/>
          <a:lstStyle/>
          <a:p>
            <a:pPr>
              <a:buNone/>
            </a:pPr>
            <a:r>
              <a:rPr lang="en-GB" dirty="0" smtClean="0"/>
              <a:t>Keeps </a:t>
            </a:r>
            <a:r>
              <a:rPr lang="en-GB" dirty="0"/>
              <a:t>vertical slices of a </a:t>
            </a:r>
            <a:r>
              <a:rPr lang="en-GB" dirty="0" smtClean="0"/>
              <a:t>relation according to a </a:t>
            </a:r>
            <a:r>
              <a:rPr lang="en-GB" dirty="0"/>
              <a:t>list </a:t>
            </a:r>
            <a:r>
              <a:rPr lang="en-GB" dirty="0" smtClean="0"/>
              <a:t>L of </a:t>
            </a:r>
            <a:r>
              <a:rPr lang="en-GB" dirty="0"/>
              <a:t>attributes (i.e. </a:t>
            </a:r>
            <a:r>
              <a:rPr lang="en-GB" i="1" dirty="0"/>
              <a:t>a list of columns</a:t>
            </a:r>
            <a:r>
              <a:rPr lang="en-GB" dirty="0"/>
              <a:t>) of the relation </a:t>
            </a:r>
            <a:r>
              <a:rPr lang="en-GB" dirty="0" smtClean="0"/>
              <a:t>R:</a:t>
            </a:r>
          </a:p>
          <a:p>
            <a:endParaRPr lang="en-GB" dirty="0"/>
          </a:p>
          <a:p>
            <a:pPr>
              <a:buFont typeface="Wingdings" pitchFamily="2" charset="2"/>
              <a:buNone/>
            </a:pPr>
            <a:r>
              <a:rPr lang="en-GB" sz="4000" dirty="0">
                <a:sym typeface="Symbol" pitchFamily="18" charset="2"/>
              </a:rPr>
              <a:t></a:t>
            </a:r>
            <a:r>
              <a:rPr lang="en-GB" sz="4000" baseline="-25000" dirty="0">
                <a:sym typeface="Symbol" pitchFamily="18" charset="2"/>
              </a:rPr>
              <a:t>L</a:t>
            </a:r>
            <a:r>
              <a:rPr lang="en-GB" sz="4000" dirty="0">
                <a:sym typeface="Symbol" pitchFamily="18" charset="2"/>
              </a:rPr>
              <a:t>(R</a:t>
            </a:r>
            <a:r>
              <a:rPr lang="en-GB" sz="4000" dirty="0" smtClean="0">
                <a:sym typeface="Symbol" pitchFamily="18" charset="2"/>
              </a:rPr>
              <a:t>) = {t | </a:t>
            </a:r>
            <a:r>
              <a:rPr lang="en-GB" sz="4000" dirty="0" smtClean="0">
                <a:sym typeface="Symbol"/>
              </a:rPr>
              <a:t> t</a:t>
            </a:r>
            <a:r>
              <a:rPr lang="en-GB" sz="4000" baseline="-25000" dirty="0" smtClean="0">
                <a:sym typeface="Symbol"/>
              </a:rPr>
              <a:t>1</a:t>
            </a:r>
            <a:r>
              <a:rPr lang="en-GB" sz="4000" dirty="0" smtClean="0">
                <a:sym typeface="Symbol"/>
              </a:rPr>
              <a:t> </a:t>
            </a:r>
          </a:p>
          <a:p>
            <a:pPr>
              <a:buFont typeface="Wingdings" pitchFamily="2" charset="2"/>
              <a:buNone/>
            </a:pPr>
            <a:r>
              <a:rPr lang="en-GB" sz="4000" dirty="0" smtClean="0">
                <a:sym typeface="Symbol"/>
              </a:rPr>
              <a:t>               (t</a:t>
            </a:r>
            <a:r>
              <a:rPr lang="en-GB" sz="4000" baseline="-25000" dirty="0" smtClean="0">
                <a:sym typeface="Symbol"/>
              </a:rPr>
              <a:t>1 </a:t>
            </a:r>
            <a:r>
              <a:rPr lang="en-GB" sz="4000" dirty="0" smtClean="0">
                <a:sym typeface="Symbol"/>
              </a:rPr>
              <a:t> R </a:t>
            </a:r>
            <a:r>
              <a:rPr lang="en-GB" sz="4000" baseline="-25000" dirty="0" smtClean="0">
                <a:sym typeface="Symbol"/>
              </a:rPr>
              <a:t>A  L</a:t>
            </a:r>
            <a:r>
              <a:rPr lang="en-GB" sz="4000" dirty="0" smtClean="0">
                <a:sym typeface="Symbol"/>
              </a:rPr>
              <a:t>  </a:t>
            </a:r>
            <a:r>
              <a:rPr lang="en-GB" sz="4000" dirty="0" err="1" smtClean="0">
                <a:sym typeface="Symbol"/>
              </a:rPr>
              <a:t>t.A</a:t>
            </a:r>
            <a:r>
              <a:rPr lang="en-GB" sz="4000" dirty="0" smtClean="0">
                <a:sym typeface="Symbol"/>
              </a:rPr>
              <a:t> = t</a:t>
            </a:r>
            <a:r>
              <a:rPr lang="en-GB" sz="4000" baseline="-25000" dirty="0" smtClean="0">
                <a:sym typeface="Symbol"/>
              </a:rPr>
              <a:t>1</a:t>
            </a:r>
            <a:r>
              <a:rPr lang="en-GB" sz="4000" dirty="0" smtClean="0">
                <a:sym typeface="Symbol"/>
              </a:rPr>
              <a:t>.A)}</a:t>
            </a:r>
            <a:endParaRPr lang="en-GB" sz="4000" dirty="0">
              <a:sym typeface="Symbol" pitchFamily="18"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GB" dirty="0" smtClean="0"/>
              <a:t>Projection (Example)</a:t>
            </a:r>
            <a:endParaRPr lang="en-GB" dirty="0"/>
          </a:p>
        </p:txBody>
      </p:sp>
      <p:sp>
        <p:nvSpPr>
          <p:cNvPr id="324611" name="Rectangle 3"/>
          <p:cNvSpPr>
            <a:spLocks noGrp="1" noChangeArrowheads="1"/>
          </p:cNvSpPr>
          <p:nvPr>
            <p:ph type="body" idx="1"/>
          </p:nvPr>
        </p:nvSpPr>
        <p:spPr/>
        <p:txBody>
          <a:bodyPr/>
          <a:lstStyle/>
          <a:p>
            <a:pPr>
              <a:buNone/>
            </a:pPr>
            <a:r>
              <a:rPr lang="en-GB" b="1" dirty="0" smtClean="0">
                <a:sym typeface="Symbol" pitchFamily="18" charset="2"/>
              </a:rPr>
              <a:t></a:t>
            </a:r>
            <a:r>
              <a:rPr lang="en-GB" sz="2000" b="1" baseline="-25000" dirty="0" err="1" smtClean="0">
                <a:sym typeface="Symbol" pitchFamily="18" charset="2"/>
              </a:rPr>
              <a:t>eNumber</a:t>
            </a:r>
            <a:r>
              <a:rPr lang="en-GB" sz="2000" b="1" baseline="-25000" dirty="0" smtClean="0">
                <a:sym typeface="Symbol" pitchFamily="18" charset="2"/>
              </a:rPr>
              <a:t>,</a:t>
            </a:r>
            <a:r>
              <a:rPr lang="en-GB" sz="1200" b="1" dirty="0" smtClean="0">
                <a:sym typeface="Symbol" pitchFamily="18" charset="2"/>
              </a:rPr>
              <a:t> </a:t>
            </a:r>
            <a:r>
              <a:rPr lang="en-GB" sz="2000" b="1" baseline="-25000" dirty="0" err="1" smtClean="0">
                <a:sym typeface="Symbol" pitchFamily="18" charset="2"/>
              </a:rPr>
              <a:t>fNumber</a:t>
            </a:r>
            <a:r>
              <a:rPr lang="en-GB" b="1" dirty="0" smtClean="0">
                <a:sym typeface="Symbol" pitchFamily="18" charset="2"/>
              </a:rPr>
              <a:t>(assigned)</a:t>
            </a:r>
            <a:endParaRPr lang="en-GB" b="1" dirty="0">
              <a:sym typeface="Symbol" pitchFamily="18" charset="2"/>
            </a:endParaRPr>
          </a:p>
        </p:txBody>
      </p:sp>
      <p:graphicFrame>
        <p:nvGraphicFramePr>
          <p:cNvPr id="181" name="Table 180"/>
          <p:cNvGraphicFramePr>
            <a:graphicFrameLocks noGrp="1"/>
          </p:cNvGraphicFramePr>
          <p:nvPr/>
        </p:nvGraphicFramePr>
        <p:xfrm>
          <a:off x="1600200" y="2057400"/>
          <a:ext cx="6096000" cy="407924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r>
                        <a:rPr lang="en-US" dirty="0" err="1" smtClean="0"/>
                        <a:t>eNumber</a:t>
                      </a:r>
                      <a:endParaRPr lang="en-SG" dirty="0"/>
                    </a:p>
                  </a:txBody>
                  <a:tcPr/>
                </a:tc>
                <a:tc>
                  <a:txBody>
                    <a:bodyPr/>
                    <a:lstStyle/>
                    <a:p>
                      <a:r>
                        <a:rPr lang="en-US" dirty="0" smtClean="0"/>
                        <a:t>date</a:t>
                      </a:r>
                      <a:endParaRPr lang="en-SG" dirty="0"/>
                    </a:p>
                  </a:txBody>
                  <a:tcPr/>
                </a:tc>
                <a:tc>
                  <a:txBody>
                    <a:bodyPr/>
                    <a:lstStyle/>
                    <a:p>
                      <a:r>
                        <a:rPr lang="en-US" dirty="0" err="1" smtClean="0"/>
                        <a:t>fNumber</a:t>
                      </a:r>
                      <a:endParaRPr lang="en-SG" dirty="0"/>
                    </a:p>
                  </a:txBody>
                  <a:tcPr/>
                </a:tc>
              </a:tr>
              <a:tr h="370840">
                <a:tc>
                  <a:txBody>
                    <a:bodyPr/>
                    <a:lstStyle/>
                    <a:p>
                      <a:r>
                        <a:rPr lang="en-US" dirty="0" smtClean="0"/>
                        <a:t>1001</a:t>
                      </a:r>
                      <a:endParaRPr lang="en-SG" dirty="0"/>
                    </a:p>
                  </a:txBody>
                  <a:tcPr/>
                </a:tc>
                <a:tc>
                  <a:txBody>
                    <a:bodyPr/>
                    <a:lstStyle/>
                    <a:p>
                      <a:r>
                        <a:rPr lang="en-SG" sz="1800" kern="1200" dirty="0" smtClean="0"/>
                        <a:t>Nov 1</a:t>
                      </a:r>
                      <a:endParaRPr lang="en-SG" dirty="0"/>
                    </a:p>
                  </a:txBody>
                  <a:tcPr/>
                </a:tc>
                <a:tc>
                  <a:txBody>
                    <a:bodyPr/>
                    <a:lstStyle/>
                    <a:p>
                      <a:r>
                        <a:rPr lang="en-US" dirty="0" smtClean="0"/>
                        <a:t>100</a:t>
                      </a:r>
                      <a:endParaRPr lang="en-SG" dirty="0"/>
                    </a:p>
                  </a:txBody>
                  <a:tcPr/>
                </a:tc>
              </a:tr>
              <a:tr h="370840">
                <a:tc>
                  <a:txBody>
                    <a:bodyPr/>
                    <a:lstStyle/>
                    <a:p>
                      <a:r>
                        <a:rPr lang="en-US" dirty="0" smtClean="0"/>
                        <a:t>1001</a:t>
                      </a:r>
                      <a:endParaRPr lang="en-SG" dirty="0"/>
                    </a:p>
                  </a:txBody>
                  <a:tcPr/>
                </a:tc>
                <a:tc>
                  <a:txBody>
                    <a:bodyPr/>
                    <a:lstStyle/>
                    <a:p>
                      <a:r>
                        <a:rPr lang="en-SG" sz="1800" kern="1200" dirty="0" smtClean="0"/>
                        <a:t>Oct 31 </a:t>
                      </a:r>
                      <a:endParaRPr lang="en-SG" dirty="0"/>
                    </a:p>
                  </a:txBody>
                  <a:tcPr/>
                </a:tc>
                <a:tc>
                  <a:txBody>
                    <a:bodyPr/>
                    <a:lstStyle/>
                    <a:p>
                      <a:r>
                        <a:rPr lang="en-US" dirty="0" smtClean="0"/>
                        <a:t>100</a:t>
                      </a:r>
                      <a:endParaRPr lang="en-SG" dirty="0"/>
                    </a:p>
                  </a:txBody>
                  <a:tcPr/>
                </a:tc>
              </a:tr>
              <a:tr h="370840">
                <a:tc>
                  <a:txBody>
                    <a:bodyPr/>
                    <a:lstStyle/>
                    <a:p>
                      <a:r>
                        <a:rPr lang="en-US" dirty="0" smtClean="0"/>
                        <a:t>1002</a:t>
                      </a:r>
                      <a:endParaRPr lang="en-SG" dirty="0"/>
                    </a:p>
                  </a:txBody>
                  <a:tcPr/>
                </a:tc>
                <a:tc>
                  <a:txBody>
                    <a:bodyPr/>
                    <a:lstStyle/>
                    <a:p>
                      <a:r>
                        <a:rPr lang="en-SG" sz="1800" kern="1200" dirty="0" smtClean="0"/>
                        <a:t>Nov 1 </a:t>
                      </a:r>
                      <a:endParaRPr lang="en-SG" dirty="0"/>
                    </a:p>
                  </a:txBody>
                  <a:tcPr/>
                </a:tc>
                <a:tc>
                  <a:txBody>
                    <a:bodyPr/>
                    <a:lstStyle/>
                    <a:p>
                      <a:r>
                        <a:rPr lang="en-US" dirty="0" smtClean="0"/>
                        <a:t>100</a:t>
                      </a:r>
                      <a:endParaRPr lang="en-SG" dirty="0"/>
                    </a:p>
                  </a:txBody>
                  <a:tcPr/>
                </a:tc>
              </a:tr>
              <a:tr h="370840">
                <a:tc>
                  <a:txBody>
                    <a:bodyPr/>
                    <a:lstStyle/>
                    <a:p>
                      <a:r>
                        <a:rPr lang="en-US" dirty="0" smtClean="0"/>
                        <a:t>1002</a:t>
                      </a:r>
                      <a:endParaRPr lang="en-SG" dirty="0"/>
                    </a:p>
                  </a:txBody>
                  <a:tcPr/>
                </a:tc>
                <a:tc>
                  <a:txBody>
                    <a:bodyPr/>
                    <a:lstStyle/>
                    <a:p>
                      <a:r>
                        <a:rPr lang="en-SG" sz="1800" kern="1200" dirty="0" smtClean="0"/>
                        <a:t>Oct 31</a:t>
                      </a:r>
                      <a:endParaRPr lang="en-SG" dirty="0"/>
                    </a:p>
                  </a:txBody>
                  <a:tcPr/>
                </a:tc>
                <a:tc>
                  <a:txBody>
                    <a:bodyPr/>
                    <a:lstStyle/>
                    <a:p>
                      <a:r>
                        <a:rPr lang="en-US" dirty="0" smtClean="0"/>
                        <a:t>100</a:t>
                      </a:r>
                      <a:endParaRPr lang="en-SG" dirty="0"/>
                    </a:p>
                  </a:txBody>
                  <a:tcPr/>
                </a:tc>
              </a:tr>
              <a:tr h="370840">
                <a:tc>
                  <a:txBody>
                    <a:bodyPr/>
                    <a:lstStyle/>
                    <a:p>
                      <a:r>
                        <a:rPr lang="en-US" dirty="0" smtClean="0"/>
                        <a:t>1003</a:t>
                      </a:r>
                      <a:endParaRPr lang="en-SG" dirty="0"/>
                    </a:p>
                  </a:txBody>
                  <a:tcPr/>
                </a:tc>
                <a:tc>
                  <a:txBody>
                    <a:bodyPr/>
                    <a:lstStyle/>
                    <a:p>
                      <a:r>
                        <a:rPr lang="en-SG" sz="1800" kern="1200" dirty="0" smtClean="0"/>
                        <a:t>Oct 31</a:t>
                      </a:r>
                      <a:endParaRPr lang="en-SG" dirty="0"/>
                    </a:p>
                  </a:txBody>
                  <a:tcPr/>
                </a:tc>
                <a:tc>
                  <a:txBody>
                    <a:bodyPr/>
                    <a:lstStyle/>
                    <a:p>
                      <a:r>
                        <a:rPr lang="en-US" dirty="0" smtClean="0"/>
                        <a:t>100</a:t>
                      </a:r>
                      <a:endParaRPr lang="en-SG" dirty="0"/>
                    </a:p>
                  </a:txBody>
                  <a:tcPr/>
                </a:tc>
              </a:tr>
              <a:tr h="370840">
                <a:tc>
                  <a:txBody>
                    <a:bodyPr/>
                    <a:lstStyle/>
                    <a:p>
                      <a:r>
                        <a:rPr lang="en-US" dirty="0" smtClean="0"/>
                        <a:t>1003</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r h="370840">
                <a:tc>
                  <a:txBody>
                    <a:bodyPr/>
                    <a:lstStyle/>
                    <a:p>
                      <a:r>
                        <a:rPr lang="en-US" dirty="0" smtClean="0"/>
                        <a:t>1004</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r h="370840">
                <a:tc>
                  <a:txBody>
                    <a:bodyPr/>
                    <a:lstStyle/>
                    <a:p>
                      <a:r>
                        <a:rPr lang="en-US" dirty="0" smtClean="0"/>
                        <a:t>1005</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r h="370840">
                <a:tc>
                  <a:txBody>
                    <a:bodyPr/>
                    <a:lstStyle/>
                    <a:p>
                      <a:r>
                        <a:rPr lang="en-US" dirty="0" smtClean="0"/>
                        <a:t>1006</a:t>
                      </a:r>
                      <a:endParaRPr lang="en-SG" dirty="0"/>
                    </a:p>
                  </a:txBody>
                  <a:tcPr/>
                </a:tc>
                <a:tc>
                  <a:txBody>
                    <a:bodyPr/>
                    <a:lstStyle/>
                    <a:p>
                      <a:r>
                        <a:rPr lang="en-SG" sz="1800" kern="1200" dirty="0" smtClean="0"/>
                        <a:t>Nov 1</a:t>
                      </a:r>
                      <a:endParaRPr lang="en-SG" dirty="0"/>
                    </a:p>
                  </a:txBody>
                  <a:tcPr/>
                </a:tc>
                <a:tc>
                  <a:txBody>
                    <a:bodyPr/>
                    <a:lstStyle/>
                    <a:p>
                      <a:r>
                        <a:rPr lang="en-US" dirty="0" smtClean="0"/>
                        <a:t>991</a:t>
                      </a:r>
                      <a:endParaRPr lang="en-SG" dirty="0"/>
                    </a:p>
                  </a:txBody>
                  <a:tcPr/>
                </a:tc>
              </a:tr>
              <a:tr h="370840">
                <a:tc>
                  <a:txBody>
                    <a:bodyPr/>
                    <a:lstStyle/>
                    <a:p>
                      <a:r>
                        <a:rPr lang="en-US" dirty="0" smtClean="0"/>
                        <a:t>1006</a:t>
                      </a:r>
                      <a:endParaRPr lang="en-SG" dirty="0"/>
                    </a:p>
                  </a:txBody>
                  <a:tcPr/>
                </a:tc>
                <a:tc>
                  <a:txBody>
                    <a:bodyPr/>
                    <a:lstStyle/>
                    <a:p>
                      <a:r>
                        <a:rPr lang="en-SG" sz="1800" kern="1200" dirty="0" smtClean="0"/>
                        <a:t>Oct 31</a:t>
                      </a:r>
                      <a:endParaRPr lang="en-SG" dirty="0"/>
                    </a:p>
                  </a:txBody>
                  <a:tcPr/>
                </a:tc>
                <a:tc>
                  <a:txBody>
                    <a:bodyPr/>
                    <a:lstStyle/>
                    <a:p>
                      <a:r>
                        <a:rPr lang="en-US" dirty="0" smtClean="0"/>
                        <a:t>337</a:t>
                      </a:r>
                      <a:endParaRPr lang="en-SG" dirty="0"/>
                    </a:p>
                  </a:txBody>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10006PHOTO" val="iVBORw0KGgoAAAANSUhEUgAAAGQAAACACAMAAAG97gxkAAAACXBIWXMAAAsTAAALEwEAmpwYAAAABGdBTUEAALGOfPtRkwAAACBjSFJNAAB6JQAAgIMAAPn/AACA6QAAdTAAAOpgAAA6mAAAF2+SX8VGAAADAFBMVEX//////8z//5n//2b//zP//wD/zP//zMz/zJn/zGb/zDP/zAD/mf//mcz/mZn/mWb/mTP/mQD/Zv//Zsz/Zpn/Zmb/ZjP/ZgD/M///M8z/M5n/M2b/MzP/MwD/AP//AMz/AJn/AGb/ADP/AADM///M/8zM/5nM/2bM/zPM/wDMzP/MzMzMzJnMzGbMzDPMzADMmf/MmczMmZnMmWbMmTPMmQDMZv/MZszMZpnMZmbMZjPMZgDMM//MM8zMM5nMM2bMMzPMMwDMAP/MAMzMAJnMAGbMADPMAACZ//+Z/8yZ/5mZ/2aZ/zOZ/wCZzP+ZzMyZzJmZzGaZzDOZzACZmf+ZmcyZmZmZmWaZmTOZmQCZZv+ZZsyZZpmZZmaZZjOZZgCZM/+ZM8yZM5mZM2aZMzOZMwCZAP+ZAMyZAJmZAGaZADOZAABm//9m/8xm/5lm/2Zm/zNm/wBmzP9mzMxmzJlmzGZmzDNmzABmmf9mmcxmmZlmmWZmmTNmmQBmZv9mZsxmZplmZmZmZjNmZgBmM/9mM8xmM5lmM2ZmMzNmMwBmAP9mAMxmAJlmAGZmADNmAAAz//8z/8wz/5kz/2Yz/zMz/wAzzP8zzMwzzJkzzGYzzDMzzAAzmf8zmcwzmZkzmWYzmTMzmQAzZv8zZswzZpkzZmYzZjMzZgAzM/8zM8wzM5kzM2YzMzMzMwAzAP8zAMwzAJkzAGYzADMzAAAA//8A/8wA/5kA/2YA/zMA/wAAzP8AzMwAzJkAzGYAzDMAzAAAmf8AmcwAmZkAmWYAmTMAmQAAZv8AZswAZpkAZmYAZjMAZgAAM/8AM8wAM5kAM2YAMzMAMwAAAP8AAMwAAJkAAGYAADMAAAAkJScUGyc3UHRGYYpYZno5W4ggLT8yQlV5nbO21+uItc8VFhX7+eTo4bghIBzMuoOxmlu9qG9aUTuih0+Ze0OCaj6PeE1MQS4lHRBaV1JxVSo1LyY0JxiFe3CkfmLNoIHYrIzitZe4lHu7hWLpv6X3zLNaJBb////oCGMSAAABAHRSTlP///////////////////////////////////////////////////////////////////////////////////////////////////////////////////////////////////////////////////////////////////////////////////////////////////////////////////////////////////////////////////////////////////////////////////////////////////////////////////////////////////////////////////8AU/cHJQAALVxJREFUeNpiePfu3ZvwN69fv3nzmuEJQAAxMfzM/D/lPyP3zx+/3nICBBCTndR0ZubfB95+nsfxixUggFjCGP7/YJTw/b8k5TcrM0AAMT9hYVEUYmJiMv/+h5EBIIBYjv1h+CTEwJB49cRdwb8AAcT0l4GBy9H0z88T/9T+MQAEEMOLF2+//f7D/pPdyOhfB0AAMXz52PD4559vf37+vPHlA0AAMd75I87A80ZA/DXT/X8MAAHExML5+jOziOBnxiQGdj6AAGL6LcJa8uV7WMzn2cz/vgMEENOl3p/aP/7Pncf95M9iBoAAYmZv5v8k8O09H7+VtP4/gABi/MTA8PI/6y/mfwzM//4DBBDTl7//GZj/MP6vBvEBAojxHQPD33/MfEAlf8UBAojp389fDEwM7xlEfjC9BQggph/sbEwH37z/9YWDOQsggJjmTfnNbB6l4vPn86//AAHEoN30/sufv3/+vHv88jVAADG+YMy7c/Xr/39/HwowAAQQE+O/eQzv//2xYBQVYQAIIIYXOo9///ph9Pfv79gPAAHEsObzfeO/ln/+/Ph94wNAADGd+8xdaXbU7C9DEsc3gABi8L83L+z9j79/Y3/dvQEQQIwP/r1SY/nNUD75MSMTQAAxsQn0TWH4xDnNlJPxOEAAMb5ifCv0iUGO6dEfBmaAAGLiYGf5wMB0/ycjM/M/gABi+fKNkeEfI+OLf0z/mAACiPEtAyMwoBkYnnAxMPz7w8zIwPSL8d8/huIpAAHECBZlBwYBwzQtl1+/GBg8DoKE/jkCBBDTy7dv3nIyMU1hPxBuxczKxv9/zSegnv9MRgABBDTt/2+pJ4x/2fmZGRgZ/v/9NzGaYX46E/N/gABi/Mjw5y/DjESJv4wsDP8ZGH8zMHz//pmfgYEZIICYvjv9+f/36jeLD4y//zP8+8vExOwsIQ+UYQAIIGBQ/f/PwPBR6U/63D/sf5n+8H/7zfSPkfXbb4AAYmJmYmDkYL5tKbSAWYKBwfz/p9/vLRlZGZ6yAgQQE9t7dnbWQwba2n9+vzaz1JrIzCCo9fLJV95PAAHE8pHjw//j5nNlQq2OMrBt5mX58z995k3u1xwMAAHE+MiDQafl1CrGeawMLEwMTL///PnDs97yr/hLgABiYtxaE8Zybb4RK8OE35/TktnYuIXXWx5nfMMMEECMjxk4+X/8YQJ68jVD4yym/yxmy0Ghw8AIEEBM/NUe7/4zMr18PYHhgvuTN6xRK76xsDCxMDECBBDjp2lZPz79Z7hwNf4381/GC6r8Ry0Z/jEw/GcECCCmLwGMH///Z/wZ/Zv5OPP/n7x/zMGGMTABBBAwvf3/z8Tw7/8/ZqBC7m/AsAMG7A+ZJ7IAAcT0/7+diJCQiKggUJ75B0j1378OjLqcsQABBFTO+PLF6zevPzL8BQn//yn6589uDkOGfoAAYmR4IsOgsx9oxP//bMzsrxhkX4Oj+ZcrQAAAGgDl/wLlAFfuwgMDAgXB7ui5+QwCqwP////++gfDAoiJg3PaPyB7/3MGRj73P7/+6u5lzvnPwP7/L0AAABoA5f8A7YKC7Vcs8PPm4+74/Pn4XfDYrPbr61eCVgIImA5+Sz4Wesvgf5wBFN1/mN78ZWZiZGJmAAggRlX2oyDnKf5nATvt778/H5g5fjMx/wMIIKYzYT8n/v4sZgnyIlCCgZGd+RMbkPkHIIAYX/8DJtU/3JyMAl+5vv1gsD3KsNXlMxsT4x+AAGIC+4+hgOH/u/9fTZnMTzIzO7OLMuT+ZwAIABoA5f8A6efn6OfY7Pb75/r59u31+jL4+vgy/vRY6AKI4cXL569fvv/0u+OL0fc/Ot+BGfPXH/Z/Hz59BAggYMny/PWrx3G/fv/49ZP9D8dfoMy3v/8+/PsIEEBMLMBAn85w9S8j63+Gr0Jff/8xe/8jYeK3T7wAAcR4Q5zhJYfAXy7Br78d9zEx/2Zk/P/vEYMEAzNAADExfWCQ+cH8jeX9b4arNqmJwDBn+rGQneXbZ4AAABoA5f8Aenrj8+/q7/T7+Pdk+fj3/Pf77l3gevDY5gKI0X/y9//M8xnKc64d+wey8/f/7xxPOb7xMQAEEBPDf2b2zxkZ0zt3WEnwMr1k+J/Htw0Y658YAAKI6SqDBwNDzv9Unv/az9+bFn2bNOnPTwZmSaafAAHEtGd+LDCqRRl/c0zJS9/NNi2P0cSS4fgb5t8AAcR4g41//8eIHwysEzIYixlm2B5hfPL/JIMlAwNAADF+YPjD/pZrRgbHjw/iXL9Z/rIy3OX6/RdYygEEENPnv/+//5wOlPjE9NKCCZjo7gJz4j8ORgaAAGISPsDN8b+Aq/8j0Dbf/wx8X1kZGRlZfv39BxBATN82fvop/ulFJDCVMap0sjC8ZPx9igFYvPwHCCBQGcvQHwMsNP4Dc4DEa47ff4CRCUqMAAHE8nfm73+RoKIWlPlfsv7+zfgPJMHEABBATO/j/gGLDmDy/sfMDCyXfgeeBOtg+AsQQEyiDAzR4HTDwHAcJL0BqBykhRkggIApEQimZmdNcN35XwZcpDEK/vjLCFT7j/crIyjz/WcE5ylgkuP7ygxkAgQQMGP9+yeS9L1X8gpQx5Onz99xsCf9Y2RgZGTOA2ez3P+Ooj9//vzxQ+Tnn8/A7Pn/P0AAMWX//vXrCcT012/Y2Vj+MvyfDJT5kw1SDnTy/xydN5yc8+ZxNs3jZGFiBZoFEECMT913AyOVIX8K0AHAyAWn+UNAUueKM+PEqzMZfjPMYGDILuyflsXw3/EKw2MGWYAAYgQZz8YE9Sc4SF5yg9lA3aCcwPzzrBXv739goSKVXOZvfwECiPEFKwMUTC0AKmL89omRi5dlShoPWOw7MFKZP11hcP0FKbr+M0xlAAggJpAOYNBP/SOS9Onfvy+f/8q0iHBylPAxA0sHpv/sLCJCvNzm5s85/wIBA0cW0JEAAcT4lSFxfhLD9MxpLBNzvzAw8HAAw4oRau9/kNP+/QLaxMDM9QPkVWagGEAAMf3ondKrPfnP5J3/Mr58Y+BygejgBlkN1AFUwsjZxwd08ctZ4AKK4d9vgABimvKf+epVHpZc54xcYIPA7ch7hr9A9V8ZQKH5l/EXsJr+W5b5lfkrb14+yDfAJAQQQIwvQOH0D5higNXaN1HFl0ArIA7TP/fXhIGRjeEEw5dZcX+rrp749Pc/81+2v38BAoiJwRuoE1jgujHwMIsXqHzrSPmS+PfX7///tRhYYo/sC9P+8487X0R63mkm3iPsxYxAzwEEELCeAtWLwAzOwML6UpT3/3uv4xYMDCf+skUuYGICBvp/Vh6GD0x/0q8ynGb89mdmEvN/gAACFjUvXoKKqJfP337+3Pn6V9zb39+N/nz/Dmwl/AGGKzs7+9+fz3/9Mvrzx+gfsAT6928pQAAxvgZaBayM/3P3FXySsP8JTOhASwU+sHAzfGMQfAWsVhn+/P//Sei3zSlg2v/0mZflN0AAMb5imJENdBXrLuOffH9FWP6ygBz6G5RcfqfPYWb4A0r5VkdtdggzAM14wsDH9R8ggBiXsTEYcwPrwb5zvcC63/fEX0ZmYAQCkyiz0DtIafuP8b3wnx/v/s/X9vvDACzeAQKI4datW/efPXu/5gsI/Hsf99v4+48f340tfxsDS9HvoJrh+/fv397GPgp9dOfzl2fPPnwACCDGByBzfv+Xfspwxf0pA5sQE6vNUWCmYQI6hOHtX9b/f4AOS5vAybDVhPnfT+lPnxj4AAKI8UE+2y/tFEaGhT8Z0hlm3pnD/Oe3B8NRUKCDUw5QC0vyf4a5Hz4A8wWTGLB44QMIIMbKDAYGz+3/hF5e+GXHwDCjgmFCzv///BbHGFj+A1OG74nkCay/ORmZH4OKENazOkAtAAHEpAI0SvW30DtWOZW0/8XVwJCawsqWrP3l87tPHzk5dn+eysrCxWj9/fhxhuOnfusB26tfAQKI8cYVYwGGjFAG4/c8NfN/ACObgWFCwd88xn7W36xFwJQ7A1h0sES1H7c8zmD5D5zRAQKI8eNP1t/MjCy7GM7enT2hYEImAwfQA+9+KjMwJPf5HgLWfdYMp6LagA0CBoaTwOYNMD4BAgjY3mAQdL12l5nl9TlXoAagjgn5DK//scpYbANmE0YWg7PMUc3AbPEN2I4DltfAsgEggJiYBfmm7PQH5gpWq595rKwM/f+VgW0Spn/3j/MxMbGyMFywvNPBynrpBCMweoDlMNM/BoAAYnwNTGAMjFlT/3HuZPD4MzESaM7SaKDbTprVLAIGM9e3R79ZGT5wg5IEMzBfAYtjgABi/PITXF8XT2HoL3kOKjhAJS/zL64/f4BVRNVGhqv/WCAFFlA5w0lzpr+MAAEELvtB4CUTSOw/w7IYoKY/DBeNQYnzkuE/1jNGx4F10V9mkAaQ4YwAAcT07+PHf38n9L9k+AgspIDmBQCdAGyW6wNtYWExAlaU5/+B6hVQcwqqAyCAmL59A1a+/yP/M/L/BRYFzMy8oOYlMC6AOv+BMg+khgDVJ0D1wFYn01+AAGL6JM3H1VfAyHjiH8Op/2AnM4BjAKQOqIPxhNbJOyA7/oHSGDAM/jECBBDjG5DcP8bCCSBBhv85k/6BM9l/bpY/wDyFBP7/AtUmsgwMAAHE+A5k9NSc3847gT4B1klPGFh5v4LrsfyJLNB2319IjcQMavUxMAAEELgWy+qVgRr1ROYpG6TSAjWAgAECVMP89y+wpHPdycDgvp8RqBcggJiAheIfoA5grfQECDzCOUE1GCPI9TngGiT3z/eff37/lrwi/V9mL0iCASCAgA77/8eFYTfQQBZYJQO2BZggmbm/5k6UeCwDNE72CYPoF4g0A0AAMYZf3Ql2oQzjCyZYtQQsSBlypv9iA9WxOUCBqVOzpxb8BlbC4IgBCCBGsAeegBomn4AqwYHF/IeVkeEb768fYGNln4ODkDWHoX/qtYn/GFwBAghSV+ZNZAbV1cxga/6wMuxl0GFgZ+dNnv1vrx2oqgRp+c36zeUqSB4ggJgYrkr9/jeFmQHU5gS649/kP4deftexYrjy89PTWZ++WHFqFQFLh0JgrPwCdoXC3rxsBAggpv+PGZjZga1UULsDmPemaR8y52bg/sttzsfH9xkYOzsZdvwB1jMgWRZDztms/5MAAojxNRMigll//+V8ynbOCsjk+/+H4Tf7bqu/DN8uMzA4/fsPDhhQ0DABBBBCw9SprBP+vvvA8Ev3LxcfNyM7N7sA50YWQQYuKwZjViZIjQ5qN00BCCAmpqkg5QysDFdTrYrZGAT5GLkEmdjYWf4DO1b/Zgn85GH4a/VzJ7AqYv6bw/STkYE3HSCAWMDBcYfh94/ev//ffeV7zyDGbXEKmFQZgWUfsCfGy8Dw5S+3DuvkNAaGyX+FvzC0MwIEELBdUVj4/6qIiIysRxMz92cGYa5/p0B1K7Rb8+/fJAHmb9yfwhhBTvsCanICBBDj1ySQ3Pz/P6ZmcL1n4AW2TVgYeL5AdAATDcP/fz+///3CwzwnHRjH4IwGEECMqvvddeYBUzsry5/vn7m4uKD1/ldwMgfq+f/vyztgrc7M9R3YEwMm8H//AQKI6QTbEW1w/vjD8vk/LxcoB4MBUNnfP8CmAgMjzwYg+ZkB1DT68//f/78AAcTEwg5sqQAbUJOB/UzuvzZAg3lALSXur8B2KTPIZYyMeZ94mRm+zQSVsaAsDBBALH8YGa6lAdswk4AigkwM4i8ZvgAbSWDP/Dc78QdUiDGKf2b+/wkYhn/BkQMQQIyvGf7yfwDnEd73Ag5H3wsygGphYBn8/99v1hiGJf+AyfXzO76/zDzfQIqABQ9AADEBm0wfoeUBsBdu7SMO8gwXw7f/Zgy2TLfvGAGbw984+bjERYAtMh+wOoAAYmJggDWlIPRrYFPn91fu/8CqRdVM9cS5z6ysXMl/nRj/8QozbAG3BQECCFwigdUKMQBj+sSuz5/T/zD9BnamzjEsORj24UPB/7+MS9hPmDMw93GzgwtNgABiglniZrwDmNYZOHl5u4AV8kuzqH+WSUyrBDxmAk38y/PlFCvDfy5gT5vhrw9AAIGbPf/ACUR0nYvz8T+fBf8xvS68e5Lhl80JYNkNrAiBJSTzDw5gRDJ82msPVAcQQCAt/xmF3zL8czv4SoL9P+vv72x9Zf9Z+L6aMvw8y/SfD1hi/v/N/IcN1FL59ofvy9+3AAEEjFMvoJ+BcaTFKH74NwvDH072SkaWv18Zjh+/yMrMd4/lBdAaoIuYubomAkvc6awsAAHEAg0qlr8zvgha/OT4ywls6YAaMdzf/gu9ZvnG9UQClMV/M1t+ZWL4xvWtlIEBIIBADUVgWfSPe5fnO17uZGARcoT5LyvPB2AqBbYsgDkPmJz/g4KV4RcPw7f3DNIMEQABADMAzP8CBAMD/QP/BPtDAAPzYgDExsYFAwYB8AH/+zX6/AQA+vz8/f/v7wD8/gGdAAC/AADyAJkCCJhduWYxc01n+rD9L7P/XBsGflCRYM30/7c2yz8GVkZQ05eBH1S4ARuwjl+ByZMZIICYWA79yf3DVMTEeI7hL7sIgxU4ko4wfGSZ848NUkhbCYIEgY2wr6DKhIERIICY/hgBS5Xf/3czXGVmNnh2guHDn/9/gL0rXmFmBjOzv6Ba4CgDw7t0ZuZFK94w/Ob8/5sBIIAYbwG9KADE/3cyuHy+0HDiD9N/0BgRgzUwzaho5zEz//nPaLWTkRMYc2c8GJ5IfGMACCDGO/9Os3v83+kO7kP9m1ZswXAEWHLaHGb9y//tNyju/wHL6i8F09/+Y/or8hnYgmMACCCmJctuGz/5YLXz27ff33//zXjLsO2DKANLGLDxri0ItA9Yof//9Idhxp+foDY/Fx/fJz6AAAI1FIFFtDTjJ1CD7hMfF7cFwzHmP9a3gR74DQoxYEORJbmfszuOMS/cWAbUUAQIIBamXAbtlF9PGYCd9iUMv5L4fh6xeSfEeNT6BIMtsGYEBRnzRzZO1oKXDEbmfxg+AVtPAAEESjBX/7ExMswGhWj6LD5tc2DmO8p47C/DYUYGrq+gCortF8vvl1+5o4BKZf5/ZgAIIGBamMRQDOQkhzBkZk5mT3dk23UC1PoRAKZcrm9AvwB79cA0wwxsKwELuCdPGRgAAogp5zbD1avAvPYR1NvKz5z1jbXw0w6W//+BZcz/r///MP74zso4l/kPMAcz/2YFVpCfPgEEEBPDL2cGBo9jZ38xXM3J+c+dMuPvFFb2j18//v7z+9+/X99+sLBm8/61eAlunRxnYpdkkQQIICZt7b17tWOtjIBdYobJM38yFPyeAOwNFrJ8+fsv+fN3liKG7Ll/GQ8zgNpJzKYMv1/+ew0QQEyM2v9nGmWeFf37X5uxtIZ9ygRWhgmgmprp+3fGwsLffdnzgMXdc6AdTMePM4OaUowAAcQSJ/7ByPMPw05lRkaOeT/+5zD8BnYvJ/0t6C9k6GcoBNvBwPqPGdIeYwYV0gABxPj4MJvOyry9Rn/m1wBbyVOzQf3MCWHKHxmY8hkZegX+gwYZYtuPmzMdNz9pDq4mAQKI8RUrsIXD8vclE8f8HHAVWDCBIeOrMCfDR2A7l/UPA6PJWZYvr/4z/4OVlAwAAcTExvh9z39gALP+K2CZOhUYs0Ad7Ay7GD7ws4J0MDBeYDZ9/vsPGzMwnk6eBGo8DhBAjI+/cbF7/d+/S4dNGFxw/OD4MT2amYGf1+IIyESg2/WPfAG1q4E1wp8/S2MZGAACCNihZGfecSLH/QrHBIafP4CFOlAHw+9/H38fYTRlBbafDPRjXv1m+AYETL9//YsEugwggJiYrwLbFsDaQoch7x8n0F/s7MCG9XKG3902DGwMQNfsPBbEevYSIwj8Z2EClgcMAAHE+O274HpHjm8H3Z9edmbl+vwamEeWxIAa4xGMR0HV5oufDIwfuL/wg5rK4BD4CxBATKyF7+z/M3C5cl022vvn6+t/0GacOaPf0Y9AHVw8Zxn/czMwQnpy4JYsQAAxfgIGbe8/hlLt7D8Mv6bFgquO/4x/mU+YL9vw6xLX3RP/VbhBUQiqJUBDxgz/AAKIaRpDH0MxMBlk9k3s+hQDGbcBmvnXmjFypbYeg7uxyh1mcE30HzQcw/DvLwNAAIHa/BPzGXInM7wCmw+KrP9/f/D9BlaWLAyi1lqhJr+ZoW5igHQLAAKI8dN0YD9nemb//yjGU2YMF/SBNrMw/r5o/IsNmPWFXzMz/AY3KRj+QdvMDP8AAojx01+GWZkM/SpmwN4MqGfICGwnAsPmL7C79fei8Q9Ohn/HwUkLrAXsG4AAYvn3hTmdYQK4DwOMOGbQ6BITaJgA2HI4ZQksyP/+N2eCWgFsAwG7L38BAojpBahhHxVtxnARZOvxf3/A+Q9Yw5z+b8lwivl3MTvTP0hyBGkE2s8IEEDgQZsf/xjhjT+Qy5lAgxGmQK3AHgvbz8VM/5iQ+wsAAcT45T/jJ+7X/0AjJucM/p8yBw0g/oOMqDCeBHYlGUCdI+igGcht/5kBAghYaH9ieA1qTzEfNwAG/0lGkMOYTjKBamBzYP+TYSlIIUQHEzgOAAII2OYHt/FBJITx/z934vxEholC74HdCQZQF0UWmLAZoRYDHcORuDh2Ss4UhF/gA2jgkSwgAgaIDHg0jMGdAdidYAAIIBZQl21q9v+pDBksmVd3gqstUYaVwGT3SuYJsM6SBvZSnrzmh/Y5QBQ4fTIj2QF2ISO0Fc0I4gFj6jkDuHF/AGR/EUAAAXti4CDNXGy4UwahD2Q+qBPEIPusYPq//5DuCaTAABqTOYX5LwOSLaD+mytIO2hMgAHkuCfA/g4LMGUW9YHsBwgg0PQPMA3kTJACqZAFyirfB1sLat5BIho8oA/BkDSWufgd219uUJIp+sXQL8r6GNl14O4UCxPIW/+LQEOihf0MAAHEAoqKTIaJoEYJw7/Qa+4MKq47mSA9H0Zm6IgapF8IjhIGcC7Pn84AGs9k6Pv/z/mONrDLxLAbGMf5U0CNFIY34EFQIMEGtEEVWET/BwggRu2doEhCcYus9l4mRKePEeIPYLv5x/+pGcDuDQNz1uL3/5hcGPa4AFXsBOlhYS4CuhjoZuwAIIAYkfwJ5jIJfwQHOKi/CppcgzS+QQOfVp/4oMMCfFz/M3rBHURw2mJhYv6PYfC0zP9//kGjCSCAWF6DyzFXYN4Fdt5AMfuJ8R8juLEGznDM4GmGQwxGDEafpD8zSO/UucLAYHxMp//4lz+gcS/ez8eBjZjfUxjuAGuufmgyB1blTjuAVejjJwzuzEx50wACiPEJJEXL/n7NwgzKqKCyA2w8WC3Tf2CBDeyQApso4Lj5ynBFh4HvL5KLmXl3Mrg/lfnfnwMuTBj/gwcl/zNMy2eYmDMrbUr+76yrAAEErBuAccaQN/3/f3iS/49InSz/9jIA+7xXQN1KLpixoN4DaKABYhfzpytG5xjc/+x1/Zs1BZajGYsY+hiBdedvYNH2zxUggBifA4MUHLuQXA+NcAZQnc+QwfkU2F05BrQF3NxiAHUf/sxMAuXFnCl3VAqAZQeod8D8meE/MBCh48bwuGaEJjKGqQABxMQGas1O/T+FYSqQBPV1p7JMZWVl+P0nOzfvz2cGYNfLSpePm5ubS4aTXYDd3p5rCT8/P89G7rK5ZZzseYzsAry8XLy8DDo6DK67Oaf/zQUPNv/9+x882JvNMJUxi+MKQAAxvoXYxsA6Aeg3YGe++89/8IBH8QxGcJAA0xiDwB+mnF+LgenN4ALUo+CwAhV+jL/Te7k+gUZVgb0JBun+nF/wMM25upvvB7B4YPgPEECQ0RpGSP3w7y9ohAVohztDWB7QClCgX3D4xcnICO2UAju//xkY4YUYqNxjZkjuPaTDDXILKLJ+gUeMQcIMzNAy9T8jQABBZilAuR3YBxHiAKVq2ScSfz+z//kGjld2gb+gbhbECnBXGDTQB54MhAzO/v/PnNzL+RlabgJ7Cv9cd0OYkOEtUJYDCCBGbYZf+x3ZVNkYGKeBBhQyGPZ4ggLvPSgvMrDz2BxlZOT/AnE991dEkcgACzMGy6P/MoC2cH0GpT/mT9ynVk8EF3zgnA3OrP8AAogx7BfQ/Hk9DJmgAZEZGay/D/3yBNnxDZhOeXiATTYGgY/8ENPhlnB/YeD5CG3BMPy3OvEbags4J8n8+v2f0WsbE7iJwwgacmQACCAWnXyGn6DSbnoBkAYNGtqBpzmAdgj+/mPBcFT81Uf+j6CcAzQZQjECWQxf/kLSBBAc+8c098/3Yx68n0HauN/z5E1k2AbyJHhgExR5AAHElD9hAjs7+/+rJcAuCTvDDOYZzP//TwKFPPMUdo8jDP9f/gd25Xn+g5pT4IL3K+P/r6AxNpa///4x/gOPUv5n+GfD6/r/G7DJDMzSzIyzGRhcwFEPiai/DAABxPj1Z+b0zMXv+T4wgEoTxn+g6rkgzIyBQTDzGgMDsJ/GIPgeFCs8sLDiAob9VzNQvwTcwwV2WkFlhNWRL4eABQ4wVfzlZfrGCBkQBJb2/0B1BUAAMb5g/gseaAOZDmwjgCs/4V/AOJH+5cpw1BoIGfk/wqIeEulmJ5JnMLBaHDf+f8747D9whQvsy394x/ifj+8bM8tP0CCK11ZQn/k/G3g4BCCAmGCeYmL6B2uRMcT+h7aB/t/5f/Q9w0fmL/D0xP3/vxmDxWxWViMGy9PajFqW8X//paR++fntC4OMuES5HS8nqwAXvxfDNh+Ym4CmAwQQaMwV5EpBSBkKEZ/OyPyNl6EINMP4/x//n5TWjx8Tf//6DZrFB02Aqx4BOv3ciRP/FySzn2T/wTBvHhfbL06BTAaWqyeATdj/1v92s+btAler/8DuBgjAkRnbAAgCAbBkGSvYBW20chE7nNNE3gSRGOHxQaJ4xeV2uP/NCK03XWmhugnXuizFCJHsaXsijoiEuGG8M5NfpWGk45i8DN5buuOHRtqV5w/LnOW5OOeUgfrlO4BXAAHrdu9toFoEGPPglgjIav6fL6+YC/4ANppOANu2zKDGJ7BYNjvxh/UPE7PZCQsgBFf1zH+tjwGbdOC0DMz5DMnaxf8Y+L6C6hSGF1wswK4hIziYAQKICdYw/gRmCYM5n37L6Lx9z3jkyIkPDLagSaO+zz8S/6nEMFgw8vOctmCwOMXEyMrIyPqf8eh/JmZGFkZmZob3QI1zr/75Z/kJaG46A4MEyx9GQfYiRvb//9kAAggyxwZu8ICHxf+Bm76sfw7pSMzI+87J+IX7D88Xlu8Fsz4IM/xm/QvqlgMTJSODxQmGv6DBWS6Ge0oM316IG5wB+oTxNzPLH2YG7k+swM7Ctz/AFJ3ey/Px7TyAAAKXLv//wwpwYFHMyM7C/ZLNvTU3K4M3kZmfNfsvJ6vbPAYhJgvGvzaM/JD5UebTzMxswGqGBWQH0Nl/zoJbA6yMpkDqGyMkP33+xqDCw8C6NA0ggMDtLXCpCfZD3uy/LH8Y9upyCbLbqfa5b2Pgszn+FxywoB7a3/8sQKd/A6dn0DQYKIO+kACPE1ltFQAVib9tjlmdSlwINvHTZ16gXxi+/X0PEEBMzFDACBqhB1aQLH8mpQPbLn++H7pdxMDHx3gUVG0wsbKxsgj8BTUwfn178Z+LkfEvMHx/v//D/V8cNMpg+Z5BABiI734znBA79Zt9IqT0Y3j57cXWb1xMggABxATqpOcAs+UfYM+SmYVpwh+GzNlMXJ8/P/20/w4DqBcqyAa0ADQk+uG/4P/ff37/Ef74vfufAwMLKyvjvw9//4Jyz1FBYCAyvxP6xPDZ///EWflgO76BGrK2Oz/++QcQQEBjWD5xMv1knZzByv/t/x+GST/ZYi6Aevu8f9xPWNx5ycgMDBQu8JCezYnkKUUMv27vAyYAyHTQXwZYbFr9Yjv6Seg3wx+eb/9BI7Sggd5vwPDiAqrkBgggxvfAZpURsNL4zf6TE6j+33tg4vol8hlYbkv/ZGGwOMIIHnIGG8fwHxhfwCQFHm0Amf4XMu4OseXYf2bG3z/+gAd0f4vuddnrzgBr/AAEEDB1GRsDg3cPwzvWP78ZdzGf4f/1b+keXmD3/Skwbk98smb48/cLsPXxnxE0Ig1siv/+K/pHyPbXP9CqJ2vQygBQmnzPsNWK4ePv9AJuYNTOmrXgAwOzE7S4e/L0M0AAMd75J/4SmJ1FnkoDEwwLyGGfPkn/YQFSXAx8bz1OAD3zQRDeRvlv80iF4RDD/z/AKo/lc8FMYJT+BWeAD8DE9QVYcLC/BU9sH2VncAf2+j7zgpuBAAHEeAvkI8Z/rOygioz3D9garo+gxQQZzKz/9voxvPXexsfIIPaKwZrhROavuYyML2SeSPw3A9Y04q+ZeT7+hxbQzIxJEwpnMPx+wzyLIY3pF5Mo2Ll8YKcBBBB49paBYVbCP0ZeUANxp/tO570MzmC7GJ5w8/7/4wGSPwpuGbMk3fnFtg8oI/bu7z+nfeLvwfkFSHwSZPwNzIKMHAy/710zZ8udPE/V+IrHn2/gEblPfAABBCzf8oEwjYmN4TPD0507dZ7qvDQy2vvmzZvXr1+f/cPMeGI/yBLr/8zA9P1v1i+2XxISYv9f/nZg2M8EarKBJ5aYvRh+fy9iKOBgTWfgNmX+Zchw1RScij8xgIYKGQACiPEBE0MuUGDiLxaGX1eA6ezvkl+g9kIa2IOif0BLjFgYbUAVMeM7IYb/1qCCmfWP+GsW+NKGf6BC6ztDwUQO1t/dcb+BvSQGRtY/wA7wJ74nQBuAnRqAAAKmrmJwsJUyMbIxANMZo4qW9v+fGTOZJjMBe+Z/gG2xfw9/7wD6xfqfDzCJHTv2758QI9t7FgYuLgZgkWQA7Osy/vn0vZBhJgcw78T9Bs/g//91EhxVfHxcQN/wAQQQ0CfgePNk+GXYBTTD8iPfa7YLLhPzwRXwCqDlwETA8buwj5/BgoHhCKilBwogUIkFNMWA7cQfhvSJLECT/wmYn2BojwTlIlD9ctrqJ9AX4J6Z9GeAAGIC2uHs4um8/RfD1YK5DFaMdxjYgM09kB05DKU/sxi+TAYGB+sU5k/JO3acsLF+9wGYZP/ri/83/W36+9+5w1++f58wiyGHkVPgz4m/DAXATHOKgfk4M4Pp77Nnf/4ENrauXNn5CSCAGCuvTgYmJwYG571eDFsF3wHd9I7t2qrJ4BAvnf8TNnKY+5sjBzS6x2G7jQ/cpAL6YAIwf/1mBTUIOVn/A5smzO2RpyxBa4Isj1tCWicX9UHjRAwAAcS4+NcdhsxchskMM4x0/18xBhadQK9I5TBMzlv2k53hB3iwkaEANJOfwwDu3RZO+Q3p5oJiGGhNzv+ZrH9ALa9TrZHMYPOPm5+0hDfAmYFtLYAAYrx/zOe1KMM7BiGWRG1to3Pur/+8Y2NYk8ZQNh/Yap2cA/TI76kFEwpAWn4zFvQxlncW9gP5oIgBdUULZ4A8AUo5xlpt/xlOWkKbVdDRUZC3GBgAAojxBt8nYFfslwVoWQDn63M67B+uqohKJM1j+ME4GTRKU/B7KtgGYIi9FP3vp/IfOlIDtBdIzWQFDXJ+AJX0RhsZ/wHTlCXQH5A1B+C2MNgWgABiueLMKcT+86uAK9B/f84BS6FrNsBm3rSenCk5oBne7AkFIDtAHUgGNqa/Bz9wf2Mo6gc2yf71+QLLsL9/jgAtFDQ5y2x26ikjw51oUISAPWAO6dSA2/YAAcT4mRG8nuQbeIXOH9aXjGzMuRMXFgCNLZiQM7XgBwfIioIJGew/2d+x82TPY2Cw31Q045vvZn7QTPlfBmAzFphT9C5GdULKsD+wFuJJBlDUgDzyFyCAGB/zfgZ1RQSzGPr+F2vlPGFg+8MgDlb1k4FjAsQShh8z8kFzTsxn7YrnWQDzPKQL9Qc01wXuprx0P/mS9Ru4E/aZ9xsoOTCC244n78SCpAECiBE8eiT4+x8fg/3Bj2w/Drk/ZWA86w10fSYDaGUdB9C/Pximg9asMYgC6wQhLmCmBBf+UBeDLOH2n/2cEdzR44V27sG9/t+MvyG9R4AAAqeBk38nsSb93vSb/zcrsMzl42X7yfBTm5U1F5gHfvz+/5+dPTo6GhwxjH9efvsNDHNBK0bw5DozaGUBo9nVpheMrEDwm/XHjxO/f/8+8ecE4+83vxk+sHy5CHIEQAAxsS9l57Jjyt896fsfW2B9xgCaB7di/cnqzLKPYfIP9umfGLa8fg123NJocaaTjC+7GY6w/D/2H2QBM8NLbkbuyOV/2YA9f4azwBbFn//6wALB6J/Rqf98///y/eExAIUaQAAxAkPwO2IUAdj6YQGGF6sgA8il36ZHA/Mr61+oHaCYAKb/ExsX/bc5AmpMgAoxJf/OMwwm4GwEDr2/zNCkC64hweOqfwECiPEtaHytz0+FgaGL8R8TU/EUoJF73T8DO7Lfp0eDemd/mRiWgmIEpI0V2HQ4eUf1ztVrDBcgccJiuJbh90UThjP6UBvAw27M/6BD4qBS5T8jQAAx/vvyC9QTYegDLVv12lE8BWgzCzAhvpVsZYsG98ngY7wnTf6x/1sCWrYIFAr9tVMZlCz9Qxn0WUG+YD5rfNYY3HcCLwIyB6+DAY2KM/8DCCCmL5BJ+X5g+7GMcz/7lIkMP9hevpz4huF5UjTYeKYlDAwg9O+vHQPTb/awyL8sICeuXP9N+znXXe0OfVAxyXiK4a8xg8FfSL8KDCxhDTMGBoAAAjYpclXyIdUHpK57zQAeigZWUKDRKWbIWPZ/5t+sEMYv8EgVK8MfJtAoc0l3/BkGBn0GxpNmzNCeLmRUH9ojgXgLIIDgC4HA4PcUhigG0PIgYGYCdmXO6TODbAStBASFOWiJIytkMOyM8W/WX/8YOP/+AxbnzAzHIe6GWYK85AZUCgMEEOMXYAMFtHYANBQ/KRrY0oaMnEJW2YCihPUXqCQHqYX1M8GxC5K9aPKbgfX/H+Z/oMWxYAXQsWOYR8CWMjABBBCwGrd88vQJAwPPhN/AiAZNSzJ/ZWaELp4AGfkblOjA2fbvX8j8AyhJMx1nPsWs/4+V9W+h12ImhjvHIZMycDtgcwiMoI4VQAAxPXnxiYGX7xvDx4wpz4FCS8FzLv8gZl0AZzgm6EIr0AJZ0PIJ0CrEf/8sGcyBtezv31VXtYElezTE3P8odjABS1Ampr//mAACiPEZqPX1lxcYw8B8fdLi/3/IygzwYiNgRQeMk3/AZsBJ0DQdJLyA2UD8FQNkcRes53/yTjR4CuQvIwhBRcFzDKD1kEwAAcT06RinNO/Xb9/+TRBlZjADBeFpZpB7QesMgTXQP0gUWYIrCOiyLlbwZBITyFJQswlkhwpswgi09AkypQOygxniLoAAYmJwYfz7WeLvJ5boLQLAQD0OGrUF2cIKUnscNrp1nAFU34HceJKJ8TfDaQaI3L/j/46fBK/9Aq+lQwoqsG++QotpgAADAG3kGn61JLZRAAAAAElFTkSuQmCC"/>
  <p:tag name="MMPROD_10006LOGO" val=""/>
  <p:tag name="MMPROD_NEXTUNIQUEID" val="20191"/>
  <p:tag name="MMPROD_THEME_BG_IMAGE" val=""/>
  <p:tag name="MMPROD_DATA" val="&lt;object type=&quot;10002&quot; unique_id=&quot;901&quot;&gt;&lt;property id=&quot;10007&quot; value=&quot;Next&quot;/&gt;&lt;property id=&quot;10008&quot; value=&quot;Back&quot;/&gt;&lt;property id=&quot;10009&quot; value=&quot;Submit&quot;/&gt;&lt;property id=&quot;10012&quot; value=&quot;0&quot;/&gt;&lt;property id=&quot;10022&quot; value=&quot;Try again&quot;/&gt;&lt;property id=&quot;10068&quot; value=&quot;Correct - Click anywhere to continue&quot;/&gt;&lt;property id=&quot;10069&quot; value=&quot;Incorrect - Click anywhere to continue&quot;/&gt;&lt;property id=&quot;10124&quot; value=&quot;Click to continue&quot;/&gt;&lt;property id=&quot;10125&quot; value=&quot;Click to submit answer&quot;/&gt;&lt;property id=&quot;10126&quot; value=&quot;Click to go back&quot;/&gt;&lt;property id=&quot;10127&quot; value=&quot;Clear&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You must answer the question before continuing&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20160&quot;&gt;&lt;property id=&quot;10002&quot; value=&quot;Quiz&quot;/&gt;&lt;property id=&quot;10003&quot; value=&quot;0&quot;/&gt;&lt;property id=&quot;10004&quot; value=&quot;1&quot;/&gt;&lt;property id=&quot;10005&quot; value=&quot;0&quot;/&gt;&lt;property id=&quot;10006&quot; value=&quot;0&quot;/&gt;&lt;property id=&quot;10010&quot; value=&quot;1&quot;/&gt;&lt;property id=&quot;10014&quot; value=&quot;1&quot;/&gt;&lt;property id=&quot;10015&quot; value=&quot;1&quot;/&gt;&lt;property id=&quot;10016&quot; value=&quot;0&quot;/&gt;&lt;property id=&quot;10017&quot; value=&quot;1&quot;/&gt;&lt;property id=&quot;10018&quot; value=&quot;0&quot;/&gt;&lt;property id=&quot;10029&quot; value=&quot;2&quot;/&gt;&lt;property id=&quot;10072&quot; value=&quot;Quiz20160&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object type=&quot;10050&quot; unique_id=&quot;20162&quot;&gt;&lt;property id=&quot;10020&quot; value=&quot;2&quot;/&gt;&lt;property id=&quot;10191&quot; value=&quot;-1&quot;/&gt;&lt;/object&gt;&lt;object type=&quot;10051&quot; unique_id=&quot;20163&quot;&gt;&lt;property id=&quot;10020&quot; value=&quot;2&quot;/&gt;&lt;property id=&quot;10191&quot; value=&quot;-1&quot;/&gt;&lt;/objec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100&quot;/&gt;&lt;/object&gt;&lt;/objec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7&quot; value=&quot;1&quot;/&gt;&lt;property id=&quot;10229&quot; value=&quot;0&quo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mYWxzZSIvPg0KCQk8dWlzaG93IG5hbWU9InByZXNlbnRlcm5hbWUiIHZhbHVlPSJmYWxzZSIvPg0KCQk8dWlzaG93IG5hbWU9InByZXNlbnRlcnRpdGxlIiB2YWx1ZT0iZmFsc2UiLz4NCgkJPHVpc2hvdyBuYW1lPSJwcmVzZW50ZXJlbWFpbCIgdmFsdWU9ImZhbHNlIi8+DQoJCTx1aXNob3cgbmFtZT0icHJlc2VudGVyYmlvIiB2YWx1ZT0iZmFsc2UiLz4NCgkJPHVpc2hvdyBuYW1lPSJjb21wYW55bG9nbyIgdmFsdWU9ImZhbHNlIi8+DQoJCTx1aXNob3cgbmFtZT0ic2lkZWJhciIgdmFsdWU9InRydWUiLz4NCgkJPHVpc2hvdyBuYW1lPSJvdXRsaW5lIiB2YWx1ZT0idHJ1ZSIvPg0KCQk8dWlzaG93IG5hbWU9InRodW1ibmFpbCIgdmFsdWU9ImZhbHNlIi8+DQoJCTx1aXNob3cgbmFtZT0ibm90ZXMiIHZhbHVlPSJ0cnVlIi8+DQoJCTx1aXNob3cgbmFtZT0ic2VhcmNoIiB2YWx1ZT0iZmFsc2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DQoJCTx1aXJlcGxhY2UgbmFtZT0iaW5pdGlhbHRhYiIgdmFsdWU9Im91dGxpbmUiLz4NCgkJPHVpc2hvdyBuYW1lPSJxdWl6IiB2YWx1ZT0idHJ1ZSIvPg0KCQk8dWlzaG93IG5hbWU9ImFsd2F5c1NjcnVuY2giIHZhbHVlPSJmYWxzZSIvPg0KCQk8dWlzaG93IG5hbWU9ImNjdGV4dGhpZ2hsaWdodGluZyIgdmFsdWU9InRydWUiLz4NCgk8L2xheW91dD4NCgk8cHJlbG9hZGVyPjxzZXRJbnQgbmFtZT0iYXVkaW9CdWZmZXJUaW1lIiB2YWx1ZT0iMCIvPjwvcHJlbG9hZGVyPj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lNob3cgc2lkZWJhciB0byBwYXJ0aWNpcGFudHM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F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09VVExJTkUiIHZhbHVlPSJQbGFuIi8+DQoJCTx1aXRleHQgbmFtZT0iVEFCX1RIVU1CIiB2YWx1ZT0iTWluaWF0dXJlIi8+DQoJCTx1aXRleHQgbmFtZT0iVEFCX05PVEVTIiB2YWx1ZT0iQ29tbS4iLz4NCgkJPHVpdGV4dCBuYW1lPSJUQUJfU0VBUkNIIiB2YWx1ZT0iQ2hlcmNoZSIvPg0KCQk8dWl0ZXh0IG5hbWU9IlNMSURFX0hFQURJTkciIHZhbHVlPSJUaXRyZSBkZSBsYSBkaWFwb3NpdGl2ZSIvPg0KCQk8dWl0ZXh0IG5hbWU9IkRVUkFUSU9OX0hFQURJTkciIHZhbHVlPSJEdXLDqWUiLz4NCgkJPHVpdGV4dCBuYW1lPSJTRUFSQ0hfSEVBRElORyIgdmFsdWU9IkNoZXJjaGVyIGxlIHRleHRlIDoiLz4NCgkJPHVpdGV4dCBuYW1lPSJUSFVNQl9IRUFESU5HIiB2YWx1ZT0iRGlhcG9zaXRpdmUg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TW9udHJlciBsJ2VuY2FkcsOpIGF1eCBwYXJ0aWNpcGFudHM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r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JCaW8gOiAlcCIvPg0KCQk8dWl0ZXh0IG5hbWU9IkJJT0JUTl9USVRMRSIgdmFsdWU9IkJpbyIvPg0KCQk8dWl0ZXh0IG5hbWU9IkRJVklERVJCVE5fVElUTEUiIHZhbHVlPSJ8Ii8+DQoJCTx1aXRleHQgbmFtZT0iQ09OVEFDVEJUTl9USVRMRSIgdmFsdWU9IuOBiuWVj+OBhOWQiOOCj+OBmyIvPg0KCQk8dWl0ZXh0IG5hbWU9IlRBQl9PVVRMSU5FIiB2YWx1ZT0i44Ki44Km44OI44Op44Kk44OzIi8+DQoJCTx1aXRleHQgbmFtZT0iVEFCX1RIVU1CIiB2YWx1ZT0i6LOb5ZCm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jg4bjgq3jgrnjg4jmpJzntKI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jgrXjgqTjg4njg5Djg7zjgpLlj4LliqDogIXjgavopovjgZvjgos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DQoJPC9sYW5ndWFnZT4NCjwvY29uZmlndXJhdGlvbj4NCiAg"/>
  <p:tag name="MMPROD_UIDATA" val="&lt;database version=&quot;10.0&quot;&gt;&lt;object type=&quot;1&quot; unique_id=&quot;10001&quot;&gt;&lt;property id=&quot;20141&quot; value=&quot;Presentation CS2102 and CS2102S&quot;/&gt;&lt;property id=&quot;20142&quot; value=&quot;In this presentation we introduce the CS2102 and CS2102S modules: aims and objectives, prequisites, teaching and learning modes, schedule, syllabus, practical work, assessment, and texts and readings.&quot;/&gt;&lt;property id=&quot;20144&quot; value=&quot;1&quot;/&gt;&lt;property id=&quot;20146&quot; value=&quot;0&quot;/&gt;&lt;property id=&quot;20147&quot; value=&quot;0&quot;/&gt;&lt;property id=&quot;20148&quot; value=&quot;10&quot;/&gt;&lt;property id=&quot;20180&quot; value=&quot;0&quot;/&gt;&lt;property id=&quot;20181&quot; value=&quot;1&quot;/&gt;&lt;property id=&quot;20191&quot; value=&quot;NUS&quot;/&gt;&lt;property id=&quot;20192&quot; value=&quot;http://breeze.nus.edu.sg&quot;/&gt;&lt;property id=&quot;20193&quot; value=&quot;0&quot;/&gt;&lt;property id=&quot;20221&quot; value=&quot;D:\Personal\Photographs\&quot;/&gt;&lt;property id=&quot;20222&quot; value=&quot;C:\Documents and Settings\dcssb\My Documents\My Breeze Presentations\Presentation cs2102-S\clipart\&quot;/&gt;&lt;property id=&quot;20224&quot; value=&quot;C:\Documents and Settings\dcssb\My Documents\My Breeze Presentations\Presentation cs2102-S\Presentation&quot;/&gt;&lt;property id=&quot;20225&quot; value=&quot;S:\Melvyn's pics\&quot;/&gt;&lt;property id=&quot;20250&quot; value=&quot;0&quot;/&gt;&lt;property id=&quot;20251&quot; value=&quot;0&quot;/&gt;&lt;property id=&quot;20259&quot; value=&quot;0&quot;/&gt;&lt;property id=&quot;20262&quot; value=&quot;811276&quot;/&gt;&lt;object type=&quot;8&quot; unique_id=&quot;10002&quot;&gt;&lt;/object&gt;&lt;object type=&quot;4&quot; unique_id=&quot;10005&quot;&gt;&lt;/object&gt;&lt;object type=&quot;2&quot; unique_id=&quot;10010&quot;&gt;&lt;object type=&quot;3&quot; unique_id=&quot;10148&quot;&gt;&lt;property id=&quot;20148&quot; value=&quot;5&quot;/&gt;&lt;property id=&quot;20300&quot; value=&quot;Slide 71&quot;/&gt;&lt;property id=&quot;20301&quot; value=&quot;SQL and Programing Languages&quot;/&gt;&lt;property id=&quot;20302&quot; value=&quot;0&quot;/&gt;&lt;property id=&quot;20303&quot; value=&quot;-1&quot;/&gt;&lt;property id=&quot;20304&quot; value=&quot;-1&quot;/&gt;&lt;property id=&quot;20307&quot; value=&quot;354&quot;/&gt;&lt;property id=&quot;20309&quot; value=&quot;-1&quot;/&gt;&lt;/object&gt;&lt;object type=&quot;3&quot; unique_id=&quot;12563&quot;&gt;&lt;property id=&quot;20148&quot; value=&quot;5&quot;/&gt;&lt;property id=&quot;20300&quot; value=&quot;Slide 1 - &amp;quot;In the Lecture Series Introduction to Database Systems&amp;quot;&quot;/&gt;&lt;property id=&quot;20302&quot; value=&quot;0&quot;/&gt;&lt;property id=&quot;20303&quot; value=&quot;-1&quot;/&gt;&lt;property id=&quot;20304&quot; value=&quot;-1&quot;/&gt;&lt;property id=&quot;20307&quot; value=&quot;367&quot;/&gt;&lt;property id=&quot;20309&quot; value=&quot;-1&quot;/&gt;&lt;/object&gt;&lt;object type=&quot;3&quot; unique_id=&quot;16690&quot;&gt;&lt;property id=&quot;20148&quot; value=&quot;5&quot;/&gt;&lt;property id=&quot;20300&quot; value=&quot;Slide 2 - &amp;quot;Relational Algebra&amp;quot;&quot;/&gt;&lt;property id=&quot;20307&quot; value=&quot;420&quot;/&gt;&lt;/object&gt;&lt;object type=&quot;3&quot; unique_id=&quot;16691&quot;&gt;&lt;property id=&quot;20148&quot; value=&quot;5&quot;/&gt;&lt;property id=&quot;20300&quot; value=&quot;Slide 3 - &amp;quot;Operations (Operators)&amp;quot;&quot;/&gt;&lt;property id=&quot;20307&quot; value=&quot;421&quot;/&gt;&lt;/object&gt;&lt;object type=&quot;3&quot; unique_id=&quot;16692&quot;&gt;&lt;property id=&quot;20148&quot; value=&quot;5&quot;/&gt;&lt;property id=&quot;20300&quot; value=&quot;Slide 4 - &amp;quot;Example: employee&amp;quot;&quot;/&gt;&lt;property id=&quot;20307&quot; value=&quot;425&quot;/&gt;&lt;/object&gt;&lt;object type=&quot;3&quot; unique_id=&quot;16693&quot;&gt;&lt;property id=&quot;20148&quot; value=&quot;5&quot;/&gt;&lt;property id=&quot;20300&quot; value=&quot;Slide 5 - &amp;quot;Example: plane&amp;quot;&quot;/&gt;&lt;property id=&quot;20307&quot; value=&quot;428&quot;/&gt;&lt;/object&gt;&lt;object type=&quot;3&quot; unique_id=&quot;16694&quot;&gt;&lt;property id=&quot;20148&quot; value=&quot;5&quot;/&gt;&lt;property id=&quot;20300&quot; value=&quot;Slide 6 - &amp;quot;Example: canFly&amp;quot;&quot;/&gt;&lt;property id=&quot;20307&quot; value=&quot;426&quot;/&gt;&lt;/object&gt;&lt;object type=&quot;3&quot; unique_id=&quot;16695&quot;&gt;&lt;property id=&quot;20148&quot; value=&quot;5&quot;/&gt;&lt;property id=&quot;20300&quot; value=&quot;Slide 7 - &amp;quot;Example: assigned&amp;quot;&quot;/&gt;&lt;property id=&quot;20307&quot; value=&quot;427&quot;/&gt;&lt;/object&gt;&lt;object type=&quot;3&quot; unique_id=&quot;16696&quot;&gt;&lt;property id=&quot;20148&quot; value=&quot;5&quot;/&gt;&lt;property id=&quot;20300&quot; value=&quot;Slide 8 - &amp;quot;Projection&amp;quot;&quot;/&gt;&lt;property id=&quot;20307&quot; value=&quot;370&quot;/&gt;&lt;/object&gt;&lt;object type=&quot;3&quot; unique_id=&quot;16697&quot;&gt;&lt;property id=&quot;20148&quot; value=&quot;5&quot;/&gt;&lt;property id=&quot;20300&quot; value=&quot;Slide 9 - &amp;quot;Projection (Example)&amp;quot;&quot;/&gt;&lt;property id=&quot;20307&quot; value=&quot;371&quot;/&gt;&lt;/object&gt;&lt;object type=&quot;3&quot; unique_id=&quot;16698&quot;&gt;&lt;property id=&quot;20148&quot; value=&quot;5&quot;/&gt;&lt;property id=&quot;20300&quot; value=&quot;Slide 10 - &amp;quot;Projection (Result)&amp;quot;&quot;/&gt;&lt;property id=&quot;20307&quot; value=&quot;434&quot;/&gt;&lt;/object&gt;&lt;object type=&quot;3&quot; unique_id=&quot;16699&quot;&gt;&lt;property id=&quot;20148&quot; value=&quot;5&quot;/&gt;&lt;property id=&quot;20300&quot; value=&quot;Slide 11 - &amp;quot;Projection (SQL)&amp;quot;&quot;/&gt;&lt;property id=&quot;20307&quot; value=&quot;430&quot;/&gt;&lt;/object&gt;&lt;object type=&quot;3&quot; unique_id=&quot;16700&quot;&gt;&lt;property id=&quot;20148&quot; value=&quot;5&quot;/&gt;&lt;property id=&quot;20300&quot; value=&quot;Slide 12 - &amp;quot;Selection&amp;quot;&quot;/&gt;&lt;property id=&quot;20307&quot; value=&quot;373&quot;/&gt;&lt;/object&gt;&lt;object type=&quot;3&quot; unique_id=&quot;16701&quot;&gt;&lt;property id=&quot;20148&quot; value=&quot;5&quot;/&gt;&lt;property id=&quot;20300&quot; value=&quot;Slide 13 - &amp;quot;Selection (Example)&amp;quot;&quot;/&gt;&lt;property id=&quot;20307&quot; value=&quot;374&quot;/&gt;&lt;/object&gt;&lt;object type=&quot;3&quot; unique_id=&quot;16702&quot;&gt;&lt;property id=&quot;20148&quot; value=&quot;5&quot;/&gt;&lt;property id=&quot;20300&quot; value=&quot;Slide 14 - &amp;quot;Selection (Result)&amp;quot;&quot;/&gt;&lt;property id=&quot;20307&quot; value=&quot;435&quot;/&gt;&lt;/object&gt;&lt;object type=&quot;3&quot; unique_id=&quot;16703&quot;&gt;&lt;property id=&quot;20148&quot; value=&quot;5&quot;/&gt;&lt;property id=&quot;20300&quot; value=&quot;Slide 15 - &amp;quot;Selection (SQL)&amp;quot;&quot;/&gt;&lt;property id=&quot;20307&quot; value=&quot;431&quot;/&gt;&lt;/object&gt;&lt;object type=&quot;3&quot; unique_id=&quot;16704&quot;&gt;&lt;property id=&quot;20148&quot; value=&quot;5&quot;/&gt;&lt;property id=&quot;20300&quot; value=&quot;Slide 16 - &amp;quot;Selection (Example)&amp;quot;&quot;/&gt;&lt;property id=&quot;20307&quot; value=&quot;432&quot;/&gt;&lt;/object&gt;&lt;object type=&quot;3&quot; unique_id=&quot;16705&quot;&gt;&lt;property id=&quot;20148&quot; value=&quot;5&quot;/&gt;&lt;property id=&quot;20300&quot; value=&quot;Slide 17 - &amp;quot;Selection (Result)&amp;quot;&quot;/&gt;&lt;property id=&quot;20307&quot; value=&quot;436&quot;/&gt;&lt;/object&gt;&lt;object type=&quot;3&quot; unique_id=&quot;16706&quot;&gt;&lt;property id=&quot;20148&quot; value=&quot;5&quot;/&gt;&lt;property id=&quot;20300&quot; value=&quot;Slide 18 - &amp;quot;Selection (SQL)&amp;quot;&quot;/&gt;&lt;property id=&quot;20307&quot; value=&quot;433&quot;/&gt;&lt;/object&gt;&lt;object type=&quot;3&quot; unique_id=&quot;16707&quot;&gt;&lt;property id=&quot;20148&quot; value=&quot;5&quot;/&gt;&lt;property id=&quot;20300&quot; value=&quot;Slide 19 - &amp;quot;Remark: Composability&amp;quot;&quot;/&gt;&lt;property id=&quot;20307&quot; value=&quot;437&quot;/&gt;&lt;/object&gt;&lt;object type=&quot;3&quot; unique_id=&quot;16708&quot;&gt;&lt;property id=&quot;20148&quot; value=&quot;5&quot;/&gt;&lt;property id=&quot;20300&quot; value=&quot;Slide 20 - &amp;quot;Remark: Commutativity&amp;quot;&quot;/&gt;&lt;property id=&quot;20307&quot; value=&quot;438&quot;/&gt;&lt;/object&gt;&lt;object type=&quot;3&quot; unique_id=&quot;16709&quot;&gt;&lt;property id=&quot;20148&quot; value=&quot;5&quot;/&gt;&lt;property id=&quot;20300&quot; value=&quot;Slide 21 - &amp;quot;Remark: SQL&amp;quot;&quot;/&gt;&lt;property id=&quot;20307&quot; value=&quot;439&quot;/&gt;&lt;/object&gt;&lt;object type=&quot;3&quot; unique_id=&quot;16710&quot;&gt;&lt;property id=&quot;20148&quot; value=&quot;5&quot;/&gt;&lt;property id=&quot;20300&quot; value=&quot;Slide 22 - &amp;quot;Union, Intersection, Set-difference&amp;quot;&quot;/&gt;&lt;property id=&quot;20307&quot; value=&quot;381&quot;/&gt;&lt;/object&gt;&lt;object type=&quot;3&quot; unique_id=&quot;16729&quot;&gt;&lt;property id=&quot;20148&quot; value=&quot;5&quot;/&gt;&lt;property id=&quot;20300&quot; value=&quot;Slide 49 - &amp;quot;Renaming&amp;quot;&quot;/&gt;&lt;property id=&quot;20307&quot; value=&quot;423&quot;/&gt;&lt;/object&gt;&lt;object type=&quot;3&quot; unique_id=&quot;16735&quot;&gt;&lt;property id=&quot;20148&quot; value=&quot;5&quot;/&gt;&lt;property id=&quot;20300&quot; value=&quot;Slide 58 - &amp;quot;Remark: Rewriting Algebra Expressions&amp;quot;&quot;/&gt;&lt;property id=&quot;20307&quot; value=&quot;407&quot;/&gt;&lt;/object&gt;&lt;object type=&quot;3&quot; unique_id=&quot;18827&quot;&gt;&lt;property id=&quot;20148&quot; value=&quot;5&quot;/&gt;&lt;property id=&quot;20300&quot; value=&quot;Slide 23 - &amp;quot;Union (Example)&amp;quot;&quot;/&gt;&lt;property id=&quot;20307&quot; value=&quot;440&quot;/&gt;&lt;/object&gt;&lt;object type=&quot;3&quot; unique_id=&quot;18828&quot;&gt;&lt;property id=&quot;20148&quot; value=&quot;5&quot;/&gt;&lt;property id=&quot;20300&quot; value=&quot;Slide 24 - &amp;quot;Union (Result)&amp;quot;&quot;/&gt;&lt;property id=&quot;20307&quot; value=&quot;441&quot;/&gt;&lt;/object&gt;&lt;object type=&quot;3&quot; unique_id=&quot;18829&quot;&gt;&lt;property id=&quot;20148&quot; value=&quot;5&quot;/&gt;&lt;property id=&quot;20300&quot; value=&quot;Slide 25 - &amp;quot;Union (SQL)&amp;quot;&quot;/&gt;&lt;property id=&quot;20307&quot; value=&quot;442&quot;/&gt;&lt;/object&gt;&lt;object type=&quot;3&quot; unique_id=&quot;18830&quot;&gt;&lt;property id=&quot;20148&quot; value=&quot;5&quot;/&gt;&lt;property id=&quot;20300&quot; value=&quot;Slide 27 - &amp;quot;Intersection (Example)&amp;quot;&quot;/&gt;&lt;property id=&quot;20307&quot; value=&quot;443&quot;/&gt;&lt;/object&gt;&lt;object type=&quot;3&quot; unique_id=&quot;18831&quot;&gt;&lt;property id=&quot;20148&quot; value=&quot;5&quot;/&gt;&lt;property id=&quot;20300&quot; value=&quot;Slide 28 - &amp;quot;Intersection (Result)&amp;quot;&quot;/&gt;&lt;property id=&quot;20307&quot; value=&quot;444&quot;/&gt;&lt;/object&gt;&lt;object type=&quot;3&quot; unique_id=&quot;18832&quot;&gt;&lt;property id=&quot;20148&quot; value=&quot;5&quot;/&gt;&lt;property id=&quot;20300&quot; value=&quot;Slide 29 - &amp;quot;Intersection (SQL)&amp;quot;&quot;/&gt;&lt;property id=&quot;20307&quot; value=&quot;445&quot;/&gt;&lt;/object&gt;&lt;object type=&quot;3&quot; unique_id=&quot;18833&quot;&gt;&lt;property id=&quot;20148&quot; value=&quot;5&quot;/&gt;&lt;property id=&quot;20300&quot; value=&quot;Slide 31 - &amp;quot;Difference (Example)&amp;quot;&quot;/&gt;&lt;property id=&quot;20307&quot; value=&quot;446&quot;/&gt;&lt;/object&gt;&lt;object type=&quot;3&quot; unique_id=&quot;18834&quot;&gt;&lt;property id=&quot;20148&quot; value=&quot;5&quot;/&gt;&lt;property id=&quot;20300&quot; value=&quot;Slide 32 - &amp;quot;Difference (Result)&amp;quot;&quot;/&gt;&lt;property id=&quot;20307&quot; value=&quot;447&quot;/&gt;&lt;/object&gt;&lt;object type=&quot;3&quot; unique_id=&quot;18835&quot;&gt;&lt;property id=&quot;20148&quot; value=&quot;5&quot;/&gt;&lt;property id=&quot;20300&quot; value=&quot;Slide 33 - &amp;quot;Difference (SQL)&amp;quot;&quot;/&gt;&lt;property id=&quot;20307&quot; value=&quot;448&quot;/&gt;&lt;/object&gt;&lt;object type=&quot;3&quot; unique_id=&quot;18836&quot;&gt;&lt;property id=&quot;20148&quot; value=&quot;5&quot;/&gt;&lt;property id=&quot;20300&quot; value=&quot;Slide 36 - &amp;quot;Cartesian Product (Example)&amp;quot;&quot;/&gt;&lt;property id=&quot;20307&quot; value=&quot;449&quot;/&gt;&lt;/object&gt;&lt;object type=&quot;3&quot; unique_id=&quot;18837&quot;&gt;&lt;property id=&quot;20148&quot; value=&quot;5&quot;/&gt;&lt;property id=&quot;20300&quot; value=&quot;Slide 37 - &amp;quot;Cartesian Product (Result)&amp;quot;&quot;/&gt;&lt;property id=&quot;20307&quot; value=&quot;451&quot;/&gt;&lt;/object&gt;&lt;object type=&quot;3&quot; unique_id=&quot;18838&quot;&gt;&lt;property id=&quot;20148&quot; value=&quot;5&quot;/&gt;&lt;property id=&quot;20300&quot; value=&quot;Slide 38 - &amp;quot;Cartesian Product (SQL)&amp;quot;&quot;/&gt;&lt;property id=&quot;20307&quot; value=&quot;452&quot;/&gt;&lt;/object&gt;&lt;object type=&quot;3&quot; unique_id=&quot;18839&quot;&gt;&lt;property id=&quot;20148&quot; value=&quot;5&quot;/&gt;&lt;property id=&quot;20300&quot; value=&quot;Slide 41 - &amp;quot;Join (-Join) (Example)&amp;quot;&quot;/&gt;&lt;property id=&quot;20307&quot; value=&quot;453&quot;/&gt;&lt;/object&gt;&lt;object type=&quot;3&quot; unique_id=&quot;18840&quot;&gt;&lt;property id=&quot;20148&quot; value=&quot;5&quot;/&gt;&lt;property id=&quot;20300&quot; value=&quot;Slide 42 - &amp;quot;Join (Result)&amp;quot;&quot;/&gt;&lt;property id=&quot;20307&quot; value=&quot;454&quot;/&gt;&lt;/object&gt;&lt;object type=&quot;3&quot; unique_id=&quot;18841&quot;&gt;&lt;property id=&quot;20148&quot; value=&quot;5&quot;/&gt;&lt;property id=&quot;20300&quot; value=&quot;Slide 43 - &amp;quot;Join (SQL)&amp;quot;&quot;/&gt;&lt;property id=&quot;20307&quot; value=&quot;455&quot;/&gt;&lt;/object&gt;&lt;object type=&quot;3&quot; unique_id=&quot;18845&quot;&gt;&lt;property id=&quot;20148&quot; value=&quot;5&quot;/&gt;&lt;property id=&quot;20300&quot; value=&quot;Slide 45 - &amp;quot;Natural Join&amp;quot;&quot;/&gt;&lt;property id=&quot;20307&quot; value=&quot;459&quot;/&gt;&lt;/object&gt;&lt;object type=&quot;3&quot; unique_id=&quot;18846&quot;&gt;&lt;property id=&quot;20148&quot; value=&quot;5&quot;/&gt;&lt;property id=&quot;20300&quot; value=&quot;Slide 46 - &amp;quot;Natural Join (Example)&amp;quot;&quot;/&gt;&lt;property id=&quot;20307&quot; value=&quot;460&quot;/&gt;&lt;/object&gt;&lt;object type=&quot;3&quot; unique_id=&quot;18847&quot;&gt;&lt;property id=&quot;20148&quot; value=&quot;5&quot;/&gt;&lt;property id=&quot;20300&quot; value=&quot;Slide 47 - &amp;quot;Natural Join (Result)&amp;quot;&quot;/&gt;&lt;property id=&quot;20307&quot; value=&quot;461&quot;/&gt;&lt;/object&gt;&lt;object type=&quot;3&quot; unique_id=&quot;18848&quot;&gt;&lt;property id=&quot;20148&quot; value=&quot;5&quot;/&gt;&lt;property id=&quot;20300&quot; value=&quot;Slide 50 - &amp;quot;Renaming (Example)&amp;quot;&quot;/&gt;&lt;property id=&quot;20307&quot; value=&quot;462&quot;/&gt;&lt;/object&gt;&lt;object type=&quot;3&quot; unique_id=&quot;18849&quot;&gt;&lt;property id=&quot;20148&quot; value=&quot;5&quot;/&gt;&lt;property id=&quot;20300&quot; value=&quot;Slide 51 - &amp;quot;Renaming (Result)&amp;quot;&quot;/&gt;&lt;property id=&quot;20307&quot; value=&quot;463&quot;/&gt;&lt;/object&gt;&lt;object type=&quot;3&quot; unique_id=&quot;18850&quot;&gt;&lt;property id=&quot;20148&quot; value=&quot;5&quot;/&gt;&lt;property id=&quot;20300&quot; value=&quot;Slide 52 - &amp;quot;Renaming (SQL)&amp;quot;&quot;/&gt;&lt;property id=&quot;20307&quot; value=&quot;464&quot;/&gt;&lt;/object&gt;&lt;object type=&quot;3&quot; unique_id=&quot;18851&quot;&gt;&lt;property id=&quot;20148&quot; value=&quot;5&quot;/&gt;&lt;property id=&quot;20300&quot; value=&quot;Slide 54 - &amp;quot;Example&amp;quot;&quot;/&gt;&lt;property id=&quot;20307&quot; value=&quot;465&quot;/&gt;&lt;/object&gt;&lt;object type=&quot;3&quot; unique_id=&quot;18852&quot;&gt;&lt;property id=&quot;20148&quot; value=&quot;5&quot;/&gt;&lt;property id=&quot;20300&quot; value=&quot;Slide 55 - &amp;quot;Remark: Project-Select-Join&amp;quot;&quot;/&gt;&lt;property id=&quot;20307&quot; value=&quot;466&quot;/&gt;&lt;/object&gt;&lt;object type=&quot;3&quot; unique_id=&quot;20302&quot;&gt;&lt;property id=&quot;20148&quot; value=&quot;5&quot;/&gt;&lt;property id=&quot;20300&quot; value=&quot;Slide 35 - &amp;quot;Cartesian Product&amp;quot;&quot;/&gt;&lt;property id=&quot;20307&quot; value=&quot;467&quot;/&gt;&lt;/object&gt;&lt;object type=&quot;3&quot; unique_id=&quot;20303&quot;&gt;&lt;property id=&quot;20148&quot; value=&quot;5&quot;/&gt;&lt;property id=&quot;20300&quot; value=&quot;Slide 40 - &amp;quot;Join (-Join)&amp;quot;&quot;/&gt;&lt;property id=&quot;20307&quot; value=&quot;468&quot;/&gt;&lt;/object&gt;&lt;object type=&quot;3&quot; unique_id=&quot;20306&quot;&gt;&lt;property id=&quot;20148&quot; value=&quot;5&quot;/&gt;&lt;property id=&quot;20300&quot; value=&quot;Slide 57 - &amp;quot;Example&amp;quot;&quot;/&gt;&lt;property id=&quot;20307&quot; value=&quot;475&quot;/&gt;&lt;/object&gt;&lt;object type=&quot;3&quot; unique_id=&quot;20310&quot;&gt;&lt;property id=&quot;20148&quot; value=&quot;5&quot;/&gt;&lt;property id=&quot;20300&quot; value=&quot;Slide 61 - &amp;quot;Division&amp;quot;&quot;/&gt;&lt;property id=&quot;20307&quot; value=&quot;470&quot;/&gt;&lt;/object&gt;&lt;object type=&quot;3&quot; unique_id=&quot;20311&quot;&gt;&lt;property id=&quot;20148&quot; value=&quot;5&quot;/&gt;&lt;property id=&quot;20300&quot; value=&quot;Slide 64 - &amp;quot;Division (Example)&amp;quot;&quot;/&gt;&lt;property id=&quot;20307&quot; value=&quot;471&quot;/&gt;&lt;/object&gt;&lt;object type=&quot;3&quot; unique_id=&quot;20312&quot;&gt;&lt;property id=&quot;20148&quot; value=&quot;5&quot;/&gt;&lt;property id=&quot;20300&quot; value=&quot;Slide 69 - &amp;quot;Division (SQL)&amp;quot;&quot;/&gt;&lt;property id=&quot;20307&quot; value=&quot;472&quot;/&gt;&lt;/object&gt;&lt;object type=&quot;3&quot; unique_id=&quot;21140&quot;&gt;&lt;property id=&quot;20148&quot; value=&quot;5&quot;/&gt;&lt;property id=&quot;20300&quot; value=&quot;Slide 53 - &amp;quot;Example&amp;quot;&quot;/&gt;&lt;property id=&quot;20307&quot; value=&quot;484&quot;/&gt;&lt;/object&gt;&lt;object type=&quot;3&quot; unique_id=&quot;21141&quot;&gt;&lt;property id=&quot;20148&quot; value=&quot;5&quot;/&gt;&lt;property id=&quot;20300&quot; value=&quot;Slide 56 - &amp;quot;Example&amp;quot;&quot;/&gt;&lt;property id=&quot;20307&quot; value=&quot;485&quot;/&gt;&lt;/object&gt;&lt;object type=&quot;3&quot; unique_id=&quot;21148&quot;&gt;&lt;property id=&quot;20148&quot; value=&quot;5&quot;/&gt;&lt;property id=&quot;20300&quot; value=&quot;Slide 62 - &amp;quot;Example&amp;quot;&quot;/&gt;&lt;property id=&quot;20307&quot; value=&quot;488&quot;/&gt;&lt;/object&gt;&lt;object type=&quot;3&quot; unique_id=&quot;21509&quot;&gt;&lt;property id=&quot;20148&quot; value=&quot;5&quot;/&gt;&lt;property id=&quot;20300&quot; value=&quot;Slide 65 - &amp;quot;Example: step-by-step&amp;quot;&quot;/&gt;&lt;property id=&quot;20307&quot; value=&quot;491&quot;/&gt;&lt;/object&gt;&lt;object type=&quot;3&quot; unique_id=&quot;21510&quot;&gt;&lt;property id=&quot;20148&quot; value=&quot;5&quot;/&gt;&lt;property id=&quot;20300&quot; value=&quot;Slide 66 - &amp;quot;Example: step-by-step&amp;quot;&quot;/&gt;&lt;property id=&quot;20307&quot; value=&quot;492&quot;/&gt;&lt;/object&gt;&lt;object type=&quot;3&quot; unique_id=&quot;21511&quot;&gt;&lt;property id=&quot;20148&quot; value=&quot;5&quot;/&gt;&lt;property id=&quot;20300&quot; value=&quot;Slide 67 - &amp;quot;Example: step-by-step&amp;quot;&quot;/&gt;&lt;property id=&quot;20307&quot; value=&quot;493&quot;/&gt;&lt;/object&gt;&lt;object type=&quot;3&quot; unique_id=&quot;21512&quot;&gt;&lt;property id=&quot;20148&quot; value=&quot;5&quot;/&gt;&lt;property id=&quot;20300&quot; value=&quot;Slide 68 - &amp;quot;Example: step-by-step&amp;quot;&quot;/&gt;&lt;property id=&quot;20307&quot; value=&quot;494&quot;/&gt;&lt;/object&gt;&lt;object type=&quot;3&quot; unique_id=&quot;21513&quot;&gt;&lt;property id=&quot;20148&quot; value=&quot;5&quot;/&gt;&lt;property id=&quot;20300&quot; value=&quot;Slide 70 - &amp;quot;Division (SQL)&amp;quot;&quot;/&gt;&lt;property id=&quot;20307&quot; value=&quot;490&quot;/&gt;&lt;/object&gt;&lt;object type=&quot;3&quot; unique_id=&quot;21515&quot;&gt;&lt;property id=&quot;20148&quot; value=&quot;5&quot;/&gt;&lt;property id=&quot;20300&quot; value=&quot;Slide 59 - &amp;quot;Division&amp;quot;&quot;/&gt;&lt;property id=&quot;20307&quot; value=&quot;497&quot;/&gt;&lt;/object&gt;&lt;object type=&quot;3&quot; unique_id=&quot;21516&quot;&gt;&lt;property id=&quot;20148&quot; value=&quot;5&quot;/&gt;&lt;property id=&quot;20300&quot; value=&quot;Slide 60 - &amp;quot;Division&amp;quot;&quot;/&gt;&lt;property id=&quot;20307&quot; value=&quot;496&quot;/&gt;&lt;/object&gt;&lt;object type=&quot;3&quot; unique_id=&quot;21517&quot;&gt;&lt;property id=&quot;20148&quot; value=&quot;5&quot;/&gt;&lt;property id=&quot;20300&quot; value=&quot;Slide 63 - &amp;quot;Example&amp;quot;&quot;/&gt;&lt;property id=&quot;20307&quot; value=&quot;495&quot;/&gt;&lt;/object&gt;&lt;object type=&quot;3&quot; unique_id=&quot;22317&quot;&gt;&lt;property id=&quot;20148&quot; value=&quot;5&quot;/&gt;&lt;property id=&quot;20300&quot; value=&quot;Slide 26 - &amp;quot;Union&amp;quot;&quot;/&gt;&lt;property id=&quot;20307&quot; value=&quot;499&quot;/&gt;&lt;/object&gt;&lt;object type=&quot;3&quot; unique_id=&quot;22318&quot;&gt;&lt;property id=&quot;20148&quot; value=&quot;5&quot;/&gt;&lt;property id=&quot;20300&quot; value=&quot;Slide 30 - &amp;quot;Intersection&amp;quot;&quot;/&gt;&lt;property id=&quot;20307&quot; value=&quot;500&quot;/&gt;&lt;/object&gt;&lt;object type=&quot;3&quot; unique_id=&quot;22319&quot;&gt;&lt;property id=&quot;20148&quot; value=&quot;5&quot;/&gt;&lt;property id=&quot;20300&quot; value=&quot;Slide 34 - &amp;quot;(Non-Symmetric) Difference&amp;quot;&quot;/&gt;&lt;property id=&quot;20307&quot; value=&quot;501&quot;/&gt;&lt;/object&gt;&lt;object type=&quot;3&quot; unique_id=&quot;23864&quot;&gt;&lt;property id=&quot;20148&quot; value=&quot;5&quot;/&gt;&lt;property id=&quot;20300&quot; value=&quot;Slide 39 - &amp;quot;Cartesian Product&amp;quot;&quot;/&gt;&lt;property id=&quot;20307&quot; value=&quot;504&quot;/&gt;&lt;/object&gt;&lt;object type=&quot;3&quot; unique_id=&quot;23865&quot;&gt;&lt;property id=&quot;20148&quot; value=&quot;5&quot;/&gt;&lt;property id=&quot;20300&quot; value=&quot;Slide 44 - &amp;quot;Inner Join&amp;quot;&quot;/&gt;&lt;property id=&quot;20307&quot; value=&quot;502&quot;/&gt;&lt;/object&gt;&lt;object type=&quot;3&quot; unique_id=&quot;23866&quot;&gt;&lt;property id=&quot;20148&quot; value=&quot;5&quot;/&gt;&lt;property id=&quot;20300&quot; value=&quot;Slide 48 - &amp;quot;Natural Join&amp;quot;&quot;/&gt;&lt;property id=&quot;20307&quot; value=&quot;503&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7297</TotalTime>
  <Words>5018</Words>
  <Application>Microsoft Office PowerPoint</Application>
  <PresentationFormat>On-screen Show (4:3)</PresentationFormat>
  <Paragraphs>1512</Paragraphs>
  <Slides>71</Slides>
  <Notes>57</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Default Design</vt:lpstr>
      <vt:lpstr>In the Lecture Series Introduction to Database Systems</vt:lpstr>
      <vt:lpstr>Relational Algebra</vt:lpstr>
      <vt:lpstr>Operations (Operators)</vt:lpstr>
      <vt:lpstr>Example: employee</vt:lpstr>
      <vt:lpstr>Example: plane</vt:lpstr>
      <vt:lpstr>Example: canFly</vt:lpstr>
      <vt:lpstr>Example: assigned</vt:lpstr>
      <vt:lpstr>Projection</vt:lpstr>
      <vt:lpstr>Projection (Example)</vt:lpstr>
      <vt:lpstr>Projection (Result)</vt:lpstr>
      <vt:lpstr>Projection (SQL)</vt:lpstr>
      <vt:lpstr>Selection</vt:lpstr>
      <vt:lpstr>Selection (Example)</vt:lpstr>
      <vt:lpstr>Selection (Result)</vt:lpstr>
      <vt:lpstr>Selection (SQL)</vt:lpstr>
      <vt:lpstr>Selection (Example)</vt:lpstr>
      <vt:lpstr>Selection (Result)</vt:lpstr>
      <vt:lpstr>Selection (SQL)</vt:lpstr>
      <vt:lpstr>Remark: Composability</vt:lpstr>
      <vt:lpstr>Remark: Commutativity</vt:lpstr>
      <vt:lpstr>Remark: SQL</vt:lpstr>
      <vt:lpstr>Union, Intersection, Set-difference</vt:lpstr>
      <vt:lpstr>Union (Example)</vt:lpstr>
      <vt:lpstr>Union (Result)</vt:lpstr>
      <vt:lpstr>Union (SQL)</vt:lpstr>
      <vt:lpstr>Union</vt:lpstr>
      <vt:lpstr>Intersection (Example)</vt:lpstr>
      <vt:lpstr>Intersection (Result)</vt:lpstr>
      <vt:lpstr>Intersection (SQL)</vt:lpstr>
      <vt:lpstr>Intersection</vt:lpstr>
      <vt:lpstr>Difference (Example)</vt:lpstr>
      <vt:lpstr>Difference (Result)</vt:lpstr>
      <vt:lpstr>Difference (SQL)</vt:lpstr>
      <vt:lpstr>(Non-Symmetric) Difference</vt:lpstr>
      <vt:lpstr>Cartesian Product</vt:lpstr>
      <vt:lpstr>Cartesian Product (Example)</vt:lpstr>
      <vt:lpstr>Cartesian Product (Result)</vt:lpstr>
      <vt:lpstr>Cartesian Product (SQL)</vt:lpstr>
      <vt:lpstr>Cartesian Product</vt:lpstr>
      <vt:lpstr>Join (-Join)</vt:lpstr>
      <vt:lpstr>Join (-Join) (Example)</vt:lpstr>
      <vt:lpstr>Join (Result)</vt:lpstr>
      <vt:lpstr>Join (SQL)</vt:lpstr>
      <vt:lpstr>Inner Join</vt:lpstr>
      <vt:lpstr>Natural Join</vt:lpstr>
      <vt:lpstr>Natural Join (Example)</vt:lpstr>
      <vt:lpstr>Natural Join (Result)</vt:lpstr>
      <vt:lpstr>Natural Join</vt:lpstr>
      <vt:lpstr>Renaming</vt:lpstr>
      <vt:lpstr>Renaming (Example)</vt:lpstr>
      <vt:lpstr>Renaming (Result)</vt:lpstr>
      <vt:lpstr>Renaming (SQL)</vt:lpstr>
      <vt:lpstr>Example</vt:lpstr>
      <vt:lpstr>Example</vt:lpstr>
      <vt:lpstr>Remark: Project-Select-Join</vt:lpstr>
      <vt:lpstr>Example</vt:lpstr>
      <vt:lpstr>Example</vt:lpstr>
      <vt:lpstr>Remark: Rewriting Algebra Expressions</vt:lpstr>
      <vt:lpstr>Division</vt:lpstr>
      <vt:lpstr>Division</vt:lpstr>
      <vt:lpstr>Division</vt:lpstr>
      <vt:lpstr>Example</vt:lpstr>
      <vt:lpstr>Example</vt:lpstr>
      <vt:lpstr>Division (Example)</vt:lpstr>
      <vt:lpstr>Example: step-by-step</vt:lpstr>
      <vt:lpstr>Example: step-by-step</vt:lpstr>
      <vt:lpstr>Example: step-by-step</vt:lpstr>
      <vt:lpstr>Example: step-by-step</vt:lpstr>
      <vt:lpstr>Division (SQL)</vt:lpstr>
      <vt:lpstr>Division (SQL)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 e-Learning Eco-Systems System Architecture Perspective</dc:title>
  <dc:creator>Melvyn Song</dc:creator>
  <cp:lastModifiedBy>Hong Nhung</cp:lastModifiedBy>
  <cp:revision>914</cp:revision>
  <cp:lastPrinted>2016-03-13T08:19:14Z</cp:lastPrinted>
  <dcterms:created xsi:type="dcterms:W3CDTF">2005-07-05T02:43:51Z</dcterms:created>
  <dcterms:modified xsi:type="dcterms:W3CDTF">2018-09-06T05:12:18Z</dcterms:modified>
</cp:coreProperties>
</file>