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58" r:id="rId2"/>
    <p:sldId id="337" r:id="rId3"/>
    <p:sldId id="365" r:id="rId4"/>
    <p:sldId id="336" r:id="rId5"/>
    <p:sldId id="372" r:id="rId6"/>
    <p:sldId id="363" r:id="rId7"/>
    <p:sldId id="370" r:id="rId8"/>
    <p:sldId id="371" r:id="rId9"/>
    <p:sldId id="344" r:id="rId10"/>
    <p:sldId id="338" r:id="rId11"/>
    <p:sldId id="368" r:id="rId12"/>
    <p:sldId id="373" r:id="rId13"/>
    <p:sldId id="390" r:id="rId14"/>
    <p:sldId id="391" r:id="rId15"/>
    <p:sldId id="369" r:id="rId16"/>
    <p:sldId id="342" r:id="rId17"/>
    <p:sldId id="341" r:id="rId18"/>
    <p:sldId id="374" r:id="rId19"/>
    <p:sldId id="343" r:id="rId20"/>
    <p:sldId id="375" r:id="rId21"/>
    <p:sldId id="388" r:id="rId22"/>
    <p:sldId id="389" r:id="rId23"/>
    <p:sldId id="345" r:id="rId24"/>
    <p:sldId id="364" r:id="rId25"/>
    <p:sldId id="383" r:id="rId26"/>
    <p:sldId id="380" r:id="rId27"/>
    <p:sldId id="384" r:id="rId28"/>
    <p:sldId id="381" r:id="rId29"/>
    <p:sldId id="385" r:id="rId30"/>
    <p:sldId id="382" r:id="rId31"/>
    <p:sldId id="386" r:id="rId32"/>
    <p:sldId id="376" r:id="rId33"/>
    <p:sldId id="387" r:id="rId34"/>
    <p:sldId id="349" r:id="rId35"/>
    <p:sldId id="377" r:id="rId36"/>
    <p:sldId id="350" r:id="rId37"/>
    <p:sldId id="351" r:id="rId38"/>
    <p:sldId id="378" r:id="rId39"/>
    <p:sldId id="352" r:id="rId40"/>
    <p:sldId id="379" r:id="rId41"/>
    <p:sldId id="353" r:id="rId42"/>
    <p:sldId id="354" r:id="rId43"/>
    <p:sldId id="355" r:id="rId44"/>
    <p:sldId id="356" r:id="rId45"/>
    <p:sldId id="309" r:id="rId46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000099"/>
    <a:srgbClr val="CC0000"/>
    <a:srgbClr val="FFFF99"/>
    <a:srgbClr val="3366CC"/>
    <a:srgbClr val="0066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A107856-5554-42FB-B03E-39F5DBC370B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001" autoAdjust="0"/>
    <p:restoredTop sz="69497" autoAdjust="0"/>
  </p:normalViewPr>
  <p:slideViewPr>
    <p:cSldViewPr>
      <p:cViewPr>
        <p:scale>
          <a:sx n="66" d="100"/>
          <a:sy n="66" d="100"/>
        </p:scale>
        <p:origin x="-117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97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4A51830-41A9-4EF9-A48B-84CBEAFF3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3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57FA7B-7AC2-4655-8B74-00E6E1513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3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71AC1-4CD0-4936-A0EE-9AFC8ABA40A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1072B-A2EC-451E-9ECC-E6B4AB03E98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30FAE-10FA-45F0-85A4-DB3DFF956B3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B4ED7-6ED0-45F1-9128-4624120D747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317E6-5882-480B-98B2-2797A04C5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60B1A-428A-490A-853C-EF3DE2C06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228600"/>
            <a:ext cx="205740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228600"/>
            <a:ext cx="601980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4FA5D-7387-42FA-B5C8-306001B32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A1D66-9FED-4E94-A7B2-DDB184ABC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40386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5DC4E-C31B-4F9E-9D42-A835CB984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7E48B-CC5F-426F-867B-751409934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F4876-40D6-45C9-A52A-435007E6C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6FD37-40E7-4AC8-B582-B2E6C8A23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38932-2F87-4302-9108-6266B21D8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207E2-6493-461C-8DB3-5827CB5BA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9670F-FECC-4B4C-AF51-737ECA197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DF4B2-2919-4F8E-96B9-E578EBE2A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6EE8-2A90-4F7B-B076-38730F0CA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7162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553200"/>
            <a:ext cx="411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  <a:latin typeface="Freestyle Script" pitchFamily="66" charset="0"/>
              </a:defRPr>
            </a:lvl1pPr>
          </a:lstStyle>
          <a:p>
            <a:pPr>
              <a:defRPr/>
            </a:pPr>
            <a:r>
              <a:rPr lang="en-US"/>
              <a:t>Introduction to Database Systems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7620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DD2D8BE-FACD-419D-986B-4BF6486F9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 u="none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0" i="0" u="none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457200"/>
          </a:xfr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0099"/>
                </a:solidFill>
              </a:rPr>
              <a:t>In the Lecture Series Introduction to Database Systems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1143000"/>
          </a:xfrm>
          <a:prstGeom prst="rect">
            <a:avLst/>
          </a:prstGeom>
          <a:gradFill rotWithShape="1">
            <a:gsLst>
              <a:gs pos="0">
                <a:srgbClr val="FF6600">
                  <a:alpha val="79999"/>
                </a:srgbClr>
              </a:gs>
              <a:gs pos="100000">
                <a:srgbClr val="FB6400">
                  <a:alpha val="70000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baseline="0" dirty="0" smtClean="0">
                <a:solidFill>
                  <a:schemeClr val="bg1"/>
                </a:solidFill>
              </a:rPr>
              <a:t>SQL</a:t>
            </a:r>
            <a:endParaRPr lang="en-US" sz="3600" b="1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Queries: Un-nesting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names of the students from whom anniechapman1991@yahoo.com borrowed a book and returned it after 2010-03-04.</a:t>
            </a:r>
          </a:p>
          <a:p>
            <a:pPr>
              <a:buFontTx/>
              <a:buNone/>
            </a:pPr>
            <a:r>
              <a:rPr lang="en-SG" sz="1800" dirty="0" smtClean="0"/>
              <a:t>Nested queries can sometimes be rewritten as simple queries. However, the simple query may behave slightly differently with respect to duplicates.</a:t>
            </a:r>
          </a:p>
          <a:p>
            <a:pPr>
              <a:buFontTx/>
              <a:buNone/>
            </a:pPr>
            <a:endParaRPr lang="en-SG" sz="1800" dirty="0" smtClean="0"/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s.name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l, student s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l.owner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l.returned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&gt; '2010-03-04'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= 'anniechapman1991@yahoo.com';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17399"/>
              </p:ext>
            </p:extLst>
          </p:nvPr>
        </p:nvGraphicFramePr>
        <p:xfrm>
          <a:off x="2743200" y="3124200"/>
          <a:ext cx="2895600" cy="133731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895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JENNY HUNT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JENNY HUNT</a:t>
                      </a: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JENNY HUNT</a:t>
                      </a: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QIN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WEI</a:t>
                      </a: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QIN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WEI</a:t>
                      </a: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names of the students from whom anniechapman1991@yahoo.com borrowed a book and returned it after 2010-03-04.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1800" dirty="0"/>
          </a:p>
          <a:p>
            <a:pPr>
              <a:buNone/>
            </a:pPr>
            <a:r>
              <a:rPr lang="en-US" sz="2800" dirty="0"/>
              <a:t>We could express this query with a simple query (but some duplication) and with nested queries using IN, = ANY and EXISTS (with correlation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5806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Queries: Correlated </a:t>
            </a:r>
            <a:r>
              <a:rPr lang="en-US" dirty="0" smtClean="0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Find the names of the students in Annie Chapman’s (anniechapman1991@yahoo.com) faculty from whom she borrowed a book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s1.name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FROM student s1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WHERE s1.email IN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l.owner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loan l, student s2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'anniechapman1991@yahoo.com'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=s2.email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s1.faculty=s2.faculty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/>
              <a:t>The inner query is correlated with the outer query. The inner </a:t>
            </a:r>
            <a:r>
              <a:rPr lang="en-US" sz="1800" dirty="0" smtClean="0"/>
              <a:t>query depends </a:t>
            </a:r>
            <a:r>
              <a:rPr lang="en-US" sz="1800" dirty="0"/>
              <a:t>on the faculty of the student in the inner query. The </a:t>
            </a:r>
            <a:r>
              <a:rPr lang="en-US" sz="1800" dirty="0" smtClean="0"/>
              <a:t>inner query </a:t>
            </a:r>
            <a:r>
              <a:rPr lang="en-US" sz="1800" dirty="0"/>
              <a:t>cannot be executed alone.</a:t>
            </a:r>
          </a:p>
          <a:p>
            <a:pPr marL="0" indent="0">
              <a:buNone/>
            </a:pPr>
            <a:r>
              <a:rPr lang="en-US" sz="1800" dirty="0" smtClean="0"/>
              <a:t>			Error</a:t>
            </a:r>
            <a:r>
              <a:rPr lang="en-US" sz="1800" dirty="0"/>
              <a:t>: no such column: s1.faculty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8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44"/>
              </p:ext>
            </p:extLst>
          </p:nvPr>
        </p:nvGraphicFramePr>
        <p:xfrm>
          <a:off x="2743200" y="3124200"/>
          <a:ext cx="2895600" cy="44577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895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JENNY HUNT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2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Queries: ALL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Find the names of the students who were the last ones to return the</a:t>
            </a:r>
          </a:p>
          <a:p>
            <a:pPr marL="0" indent="0">
              <a:buNone/>
            </a:pPr>
            <a:r>
              <a:rPr lang="en-US" sz="1800" dirty="0"/>
              <a:t>books that they borrowed</a:t>
            </a:r>
            <a:endParaRPr lang="en-SG" sz="1800" dirty="0" smtClean="0"/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s.name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FROM student s, loan l1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WHERE l1.borrower=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s.email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l1.returned &gt;= ALL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l2.returned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FROM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loan l2);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/>
              <a:t>"ALL” allows to compare, not to one, but to every result of </a:t>
            </a:r>
            <a:r>
              <a:rPr lang="en-US" sz="1800" dirty="0" smtClean="0"/>
              <a:t>the subquery.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“ALL” adds </a:t>
            </a:r>
            <a:r>
              <a:rPr lang="en-US" sz="1800" b="1" u="sng" dirty="0" smtClean="0"/>
              <a:t>expressive power</a:t>
            </a:r>
            <a:r>
              <a:rPr lang="en-US" sz="1800" dirty="0" smtClean="0"/>
              <a:t>: the query above cannot be expressed as a simple </a:t>
            </a:r>
            <a:r>
              <a:rPr lang="en-US" sz="1800" dirty="0"/>
              <a:t>(not </a:t>
            </a:r>
            <a:r>
              <a:rPr lang="en-US" sz="1800" dirty="0" smtClean="0"/>
              <a:t>nested) query.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“ALL” is not supported in SQLite.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5" name="Oval 4"/>
          <p:cNvSpPr/>
          <p:nvPr/>
        </p:nvSpPr>
        <p:spPr>
          <a:xfrm>
            <a:off x="2812143" y="2935514"/>
            <a:ext cx="1219200" cy="457200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6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Queries: &lt;&gt; ALL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different students from do not own a book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&lt;&gt; ALL (SELECT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FROM  copy c);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/>
              <a:t>“ALL” is not supported in SQLite</a:t>
            </a:r>
            <a:r>
              <a:rPr lang="en-US" sz="1800" dirty="0" smtClean="0"/>
              <a:t>.</a:t>
            </a:r>
          </a:p>
          <a:p>
            <a:pPr>
              <a:buFontTx/>
              <a:buNone/>
            </a:pPr>
            <a:r>
              <a:rPr lang="en-SG" sz="1800" dirty="0"/>
              <a:t>The nested queries using </a:t>
            </a:r>
            <a:r>
              <a:rPr lang="en-SG" sz="1800" dirty="0" smtClean="0"/>
              <a:t>“&lt;&gt;</a:t>
            </a:r>
            <a:r>
              <a:rPr lang="en-SG" sz="1800" dirty="0"/>
              <a:t>ALL’’ </a:t>
            </a:r>
            <a:r>
              <a:rPr lang="en-SG" sz="1800" dirty="0" smtClean="0"/>
              <a:t>cannot </a:t>
            </a:r>
            <a:r>
              <a:rPr lang="en-SG" sz="1800" dirty="0"/>
              <a:t>be rewritten into </a:t>
            </a:r>
            <a:r>
              <a:rPr lang="en-SG" sz="1800" dirty="0" smtClean="0"/>
              <a:t>simple </a:t>
            </a:r>
            <a:r>
              <a:rPr lang="en-SG" sz="1800" dirty="0"/>
              <a:t>queries.</a:t>
            </a:r>
          </a:p>
          <a:p>
            <a:pPr>
              <a:buFontTx/>
              <a:buNone/>
            </a:pPr>
            <a:r>
              <a:rPr lang="en-SG" sz="1800" dirty="0"/>
              <a:t>They add </a:t>
            </a:r>
            <a:r>
              <a:rPr lang="en-SG" sz="1800" b="1" u="sng" dirty="0"/>
              <a:t>expressive power</a:t>
            </a:r>
            <a:r>
              <a:rPr lang="en-SG" sz="1800" dirty="0" smtClean="0"/>
              <a:t>.</a:t>
            </a:r>
          </a:p>
          <a:p>
            <a:pPr>
              <a:buFontTx/>
              <a:buNone/>
            </a:pPr>
            <a:r>
              <a:rPr lang="en-SG" sz="1800" dirty="0"/>
              <a:t>“&lt;&gt;ALL</a:t>
            </a:r>
            <a:r>
              <a:rPr lang="en-SG" sz="1800" dirty="0" smtClean="0"/>
              <a:t>’’ is strictly the same as </a:t>
            </a:r>
            <a:r>
              <a:rPr lang="en-SG" sz="1800" dirty="0"/>
              <a:t>“NOT IN</a:t>
            </a:r>
            <a:r>
              <a:rPr lang="en-SG" sz="1800" dirty="0" smtClean="0"/>
              <a:t>”.</a:t>
            </a:r>
            <a:endParaRPr lang="en-US" sz="1800" dirty="0"/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6" name="Oval 5"/>
          <p:cNvSpPr/>
          <p:nvPr/>
        </p:nvSpPr>
        <p:spPr>
          <a:xfrm>
            <a:off x="2362200" y="2286000"/>
            <a:ext cx="1219200" cy="457200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Queries: NOT IN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/>
              <a:t>Find the different students from do not own a book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NOT IN (SELECT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FROM copy c);</a:t>
            </a:r>
          </a:p>
          <a:p>
            <a:pPr>
              <a:buFontTx/>
              <a:buNone/>
            </a:pP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/>
              <a:t>The nested queries using “</a:t>
            </a:r>
            <a:r>
              <a:rPr lang="en-SG" sz="1800" dirty="0" smtClean="0"/>
              <a:t>NOT IN” cannot </a:t>
            </a:r>
            <a:r>
              <a:rPr lang="en-SG" sz="1800" dirty="0"/>
              <a:t>be rewritten into simple queries.</a:t>
            </a:r>
          </a:p>
          <a:p>
            <a:pPr>
              <a:buFontTx/>
              <a:buNone/>
            </a:pPr>
            <a:r>
              <a:rPr lang="en-SG" sz="1800" dirty="0"/>
              <a:t>They add </a:t>
            </a:r>
            <a:r>
              <a:rPr lang="en-SG" sz="1800" b="1" u="sng" dirty="0"/>
              <a:t>expressive power</a:t>
            </a:r>
            <a:r>
              <a:rPr lang="en-SG" sz="1800" dirty="0" smtClean="0"/>
              <a:t>.</a:t>
            </a:r>
          </a:p>
          <a:p>
            <a:pPr>
              <a:buNone/>
            </a:pPr>
            <a:r>
              <a:rPr lang="en-SG" sz="1800" dirty="0" smtClean="0"/>
              <a:t>``&lt;&gt; ALL’’ </a:t>
            </a:r>
            <a:r>
              <a:rPr lang="en-SG" sz="1800" dirty="0"/>
              <a:t>is the same as </a:t>
            </a:r>
            <a:r>
              <a:rPr lang="en-SG" sz="1800" dirty="0" smtClean="0"/>
              <a:t>``NOT IN</a:t>
            </a:r>
            <a:r>
              <a:rPr lang="en-SG" sz="1800" dirty="0"/>
              <a:t>’’.</a:t>
            </a:r>
          </a:p>
          <a:p>
            <a:pPr>
              <a:buFontTx/>
              <a:buNone/>
            </a:pPr>
            <a:endParaRPr lang="en-SG" sz="1800" dirty="0"/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6" name="Oval 5"/>
          <p:cNvSpPr/>
          <p:nvPr/>
        </p:nvSpPr>
        <p:spPr>
          <a:xfrm>
            <a:off x="2213429" y="2209800"/>
            <a:ext cx="1219200" cy="457200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15368"/>
              </p:ext>
            </p:extLst>
          </p:nvPr>
        </p:nvGraphicFramePr>
        <p:xfrm>
          <a:off x="2438400" y="2438400"/>
          <a:ext cx="3581400" cy="178308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581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email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angjiayi1990@hotmail.com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anniechapman1991@yahoo.com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chnghuiling1992@gmail.com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choyyiting1992@hotmail.com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davidchapman1989@msn.com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dennisbeckham1989@msn.com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1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Queries: NOT EXISTS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different students from whom anniechapman1991@yahoo.com never borrowed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NOT EXISTS (SELECT 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*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FROM copy c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c.owner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/>
              <a:t>The inner query is correlated to the outer query.</a:t>
            </a:r>
          </a:p>
          <a:p>
            <a:pPr>
              <a:buFontTx/>
              <a:buNone/>
            </a:pPr>
            <a:endParaRPr lang="en-SG" sz="1800" dirty="0" smtClean="0"/>
          </a:p>
          <a:p>
            <a:pPr>
              <a:buFontTx/>
              <a:buNone/>
            </a:pPr>
            <a:r>
              <a:rPr lang="en-SG" sz="1800" dirty="0" smtClean="0"/>
              <a:t>The </a:t>
            </a:r>
            <a:r>
              <a:rPr lang="en-SG" sz="1800" dirty="0"/>
              <a:t>nested queries using “NOT </a:t>
            </a:r>
            <a:r>
              <a:rPr lang="en-SG" sz="1800" dirty="0" smtClean="0"/>
              <a:t>EXISTS” </a:t>
            </a:r>
            <a:r>
              <a:rPr lang="en-SG" sz="1800" dirty="0"/>
              <a:t>cannot be rewritten into simple queries.</a:t>
            </a:r>
          </a:p>
          <a:p>
            <a:pPr>
              <a:buFontTx/>
              <a:buNone/>
            </a:pPr>
            <a:r>
              <a:rPr lang="en-SG" sz="1800" dirty="0"/>
              <a:t>They add </a:t>
            </a:r>
            <a:r>
              <a:rPr lang="en-SG" sz="1800" b="1" u="sng" dirty="0"/>
              <a:t>expressive power</a:t>
            </a:r>
            <a:r>
              <a:rPr lang="en-SG" sz="1800" dirty="0" smtClean="0"/>
              <a:t>.</a:t>
            </a:r>
          </a:p>
          <a:p>
            <a:pPr>
              <a:buFontTx/>
              <a:buNone/>
            </a:pPr>
            <a:endParaRPr lang="en-SG" sz="1800" dirty="0"/>
          </a:p>
          <a:p>
            <a:pPr>
              <a:buFontTx/>
              <a:buNone/>
            </a:pPr>
            <a:r>
              <a:rPr lang="en-SG" sz="1800" dirty="0" smtClean="0"/>
              <a:t>“NOT EXISTS” is slightly more general than “NOT IN” but generally equivalent, although it requires correlation.</a:t>
            </a:r>
            <a:endParaRPr lang="en-SG" sz="1800" dirty="0"/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6" name="Oval 5"/>
          <p:cNvSpPr/>
          <p:nvPr/>
        </p:nvSpPr>
        <p:spPr>
          <a:xfrm>
            <a:off x="1295400" y="2456542"/>
            <a:ext cx="1600200" cy="591457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7800" y="3200399"/>
            <a:ext cx="1600200" cy="591457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Queries: IN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names of the students from whom anniechapman1991@yahoo.com borrowed a book and returned it after 2010-03-04.</a:t>
            </a:r>
          </a:p>
          <a:p>
            <a:pPr>
              <a:buNone/>
            </a:pPr>
            <a:r>
              <a:rPr lang="en-SG" sz="1800" dirty="0"/>
              <a:t>There can be nested </a:t>
            </a:r>
            <a:r>
              <a:rPr lang="en-SG" sz="1800" dirty="0" smtClean="0"/>
              <a:t>queries using ``IN’’, ``=ANY’’, ``&gt;ALL’’ etc.</a:t>
            </a:r>
            <a:endParaRPr lang="en-SG" sz="1800" dirty="0"/>
          </a:p>
          <a:p>
            <a:pPr>
              <a:buFontTx/>
              <a:buNone/>
            </a:pPr>
            <a:endParaRPr lang="en-SG" sz="1800" dirty="0" smtClean="0"/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s.name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email IN </a:t>
            </a:r>
          </a:p>
          <a:p>
            <a:pPr>
              <a:buFontTx/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(SELECT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l.owner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FROM loan l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l.returned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&gt; '2010-03-04'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= 'anniechapman1991@yahoo.com');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1" y="2522639"/>
            <a:ext cx="2133600" cy="1055132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63547" y="320843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Inner 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211182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outer 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3577771"/>
            <a:ext cx="6400799" cy="1527629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51679"/>
              </p:ext>
            </p:extLst>
          </p:nvPr>
        </p:nvGraphicFramePr>
        <p:xfrm>
          <a:off x="2438400" y="2438400"/>
          <a:ext cx="3581400" cy="178308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581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email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angjiayi1990@hotmail.com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anniechapman1991@yahoo.com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chnghuiling1992@gmail.com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choyyiting1992@hotmail.com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davidchapman1989@msn.com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dennisbeckham1989@msn.com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9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Queries: in the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We can also use nested queries in the “HAVING” clause in conjunction</a:t>
            </a:r>
          </a:p>
          <a:p>
            <a:pPr marL="0" indent="0">
              <a:buNone/>
            </a:pPr>
            <a:r>
              <a:rPr lang="en-US" sz="1800" dirty="0"/>
              <a:t>with “GROUP BY” and aggregate functions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Find the email of the students who own </a:t>
            </a:r>
            <a:r>
              <a:rPr lang="en-US" sz="1800" dirty="0" smtClean="0"/>
              <a:t>strictly more </a:t>
            </a:r>
            <a:r>
              <a:rPr lang="en-US" sz="1800" dirty="0"/>
              <a:t>copies of books than</a:t>
            </a:r>
          </a:p>
          <a:p>
            <a:pPr marL="0" indent="0">
              <a:buNone/>
            </a:pPr>
            <a:r>
              <a:rPr lang="en-US" sz="1800" dirty="0" smtClean="0"/>
              <a:t>davidchapman1989@msn.com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l1.borrower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FROM loan l1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GROUP BY l1.borrower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HAVING COUNT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(*)&gt;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COUNT(*)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loan l2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l2.borrower='davidchapman1989@msn.com');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4420"/>
              </p:ext>
            </p:extLst>
          </p:nvPr>
        </p:nvGraphicFramePr>
        <p:xfrm>
          <a:off x="2438400" y="2438400"/>
          <a:ext cx="3581400" cy="66865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581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borrower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anniechapman1991@yahoo.com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dennispalmer1992@yahoo.com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0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Queries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can be multiple nested queries and multiple levels of nested queries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Nested queries can appear in the WHERE but also the HAVING clauses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Although it can be done, we shall </a:t>
            </a:r>
            <a:r>
              <a:rPr lang="en-US" b="1" u="sng" dirty="0" smtClean="0"/>
              <a:t>never</a:t>
            </a:r>
            <a:r>
              <a:rPr lang="en-US" dirty="0" smtClean="0"/>
              <a:t> use nested queries in the SELECT and WHERE clauses unless it is absolutely necessary…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In Summary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Nested </a:t>
            </a:r>
            <a:r>
              <a:rPr lang="en-US" sz="2000" dirty="0"/>
              <a:t>queries are introduced by "IN", "</a:t>
            </a:r>
            <a:r>
              <a:rPr lang="en-US" sz="2000" dirty="0" smtClean="0"/>
              <a:t>NOT </a:t>
            </a:r>
            <a:r>
              <a:rPr lang="en-US" sz="2000" dirty="0"/>
              <a:t>IN", "=ANY", "&gt;ANY</a:t>
            </a:r>
            <a:r>
              <a:rPr lang="en-US" sz="2000" dirty="0" smtClean="0"/>
              <a:t>", "</a:t>
            </a:r>
            <a:r>
              <a:rPr lang="en-US" sz="2000" dirty="0"/>
              <a:t>EXISTS", "NOT EXISTS" etc.</a:t>
            </a:r>
          </a:p>
          <a:p>
            <a:r>
              <a:rPr lang="en-US" sz="2000" dirty="0" smtClean="0"/>
              <a:t>Nested </a:t>
            </a:r>
            <a:r>
              <a:rPr lang="en-US" sz="2000" dirty="0"/>
              <a:t>queries can be used to </a:t>
            </a:r>
            <a:r>
              <a:rPr lang="en-US" sz="2000" dirty="0" smtClean="0"/>
              <a:t>improve the </a:t>
            </a:r>
            <a:r>
              <a:rPr lang="en-US" sz="2000" dirty="0"/>
              <a:t>modularity </a:t>
            </a:r>
            <a:r>
              <a:rPr lang="en-US" sz="2000" dirty="0" smtClean="0"/>
              <a:t>and readability </a:t>
            </a:r>
            <a:r>
              <a:rPr lang="en-US" sz="2000" dirty="0"/>
              <a:t>of </a:t>
            </a:r>
            <a:r>
              <a:rPr lang="en-US" sz="2000" dirty="0" smtClean="0"/>
              <a:t>queries.</a:t>
            </a:r>
          </a:p>
          <a:p>
            <a:r>
              <a:rPr lang="en-US" sz="2000" dirty="0"/>
              <a:t>Nested queries can be used to </a:t>
            </a:r>
            <a:r>
              <a:rPr lang="en-US" sz="2000" dirty="0" smtClean="0"/>
              <a:t>express </a:t>
            </a:r>
            <a:r>
              <a:rPr lang="en-US" sz="2000" dirty="0"/>
              <a:t>queries that could not </a:t>
            </a:r>
            <a:r>
              <a:rPr lang="en-US" sz="2000" dirty="0" smtClean="0"/>
              <a:t>otherwise be </a:t>
            </a:r>
            <a:r>
              <a:rPr lang="en-US" sz="2000" dirty="0"/>
              <a:t>expressed with simple queries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Nested queries do not necessarily increase the expressive power.</a:t>
            </a:r>
          </a:p>
          <a:p>
            <a:r>
              <a:rPr lang="en-US" sz="2000" dirty="0" smtClean="0"/>
              <a:t>Some </a:t>
            </a:r>
            <a:r>
              <a:rPr lang="en-US" sz="2000" dirty="0"/>
              <a:t>nested queries are equivalent to queries without </a:t>
            </a:r>
            <a:r>
              <a:rPr lang="en-US" sz="2000" dirty="0" smtClean="0"/>
              <a:t>nesting. However</a:t>
            </a:r>
            <a:r>
              <a:rPr lang="en-US" sz="2000" dirty="0"/>
              <a:t>, with such constructs as “NOT IN” and “NOT EXISTS” </a:t>
            </a:r>
            <a:r>
              <a:rPr lang="en-US" sz="2000" dirty="0" smtClean="0"/>
              <a:t>the expressive </a:t>
            </a:r>
            <a:r>
              <a:rPr lang="en-US" sz="2000" dirty="0"/>
              <a:t>power of SQL is increased. </a:t>
            </a:r>
          </a:p>
          <a:p>
            <a:r>
              <a:rPr lang="en-US" sz="2000" dirty="0" smtClean="0"/>
              <a:t>Nested </a:t>
            </a:r>
            <a:r>
              <a:rPr lang="en-US" sz="2000" dirty="0"/>
              <a:t>queries can be used in the "</a:t>
            </a:r>
            <a:r>
              <a:rPr lang="en-US" sz="2000" dirty="0" smtClean="0"/>
              <a:t>WHERE“ clause </a:t>
            </a:r>
            <a:r>
              <a:rPr lang="en-US" sz="2000" dirty="0"/>
              <a:t>and </a:t>
            </a:r>
            <a:r>
              <a:rPr lang="en-US" sz="2000" dirty="0" smtClean="0"/>
              <a:t>the </a:t>
            </a:r>
            <a:r>
              <a:rPr lang="en-US" sz="2000" dirty="0"/>
              <a:t>"</a:t>
            </a:r>
            <a:r>
              <a:rPr lang="en-US" sz="2000" dirty="0" smtClean="0"/>
              <a:t>HAVING</a:t>
            </a:r>
            <a:r>
              <a:rPr lang="en-US" sz="2000" dirty="0"/>
              <a:t>"</a:t>
            </a:r>
            <a:r>
              <a:rPr lang="en-US" sz="2000" dirty="0" smtClean="0"/>
              <a:t> clause. Recent versions of SQL allow them in the </a:t>
            </a:r>
            <a:r>
              <a:rPr lang="en-US" sz="2000" dirty="0"/>
              <a:t>" </a:t>
            </a:r>
            <a:r>
              <a:rPr lang="en-US" sz="2000" dirty="0" smtClean="0"/>
              <a:t>SELECT</a:t>
            </a:r>
            <a:r>
              <a:rPr lang="en-US" sz="2000" dirty="0"/>
              <a:t> "</a:t>
            </a:r>
            <a:r>
              <a:rPr lang="en-US" sz="2000" dirty="0" smtClean="0"/>
              <a:t> and </a:t>
            </a:r>
            <a:r>
              <a:rPr lang="en-US" sz="2000" dirty="0"/>
              <a:t>" </a:t>
            </a:r>
            <a:r>
              <a:rPr lang="en-US" sz="2000" dirty="0" smtClean="0"/>
              <a:t>FROM” clauses. We do not allow this!</a:t>
            </a:r>
            <a:endParaRPr lang="en-US" sz="2000" dirty="0"/>
          </a:p>
          <a:p>
            <a:r>
              <a:rPr lang="en-US" sz="2000" dirty="0" smtClean="0"/>
              <a:t>There can be multiple levels of nesting.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nner queries can be correlated to their outer query. That is attributes </a:t>
            </a:r>
            <a:r>
              <a:rPr lang="en-US" sz="2000" dirty="0"/>
              <a:t>of the outer query may be used in the inner queries at </a:t>
            </a:r>
            <a:r>
              <a:rPr lang="en-US" sz="2000" dirty="0" smtClean="0"/>
              <a:t>any level.</a:t>
            </a:r>
            <a:endParaRPr lang="en-US" sz="2000" dirty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Introduction to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30263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UNION, INTERSECT and EXCEPT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600" dirty="0" smtClean="0"/>
              <a:t>ALGEBRA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</a:t>
            </a:r>
            <a:endParaRPr lang="en-SG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Find all the information about students in the computer science department or in the information systems 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department.</a:t>
            </a:r>
            <a:endParaRPr lang="en-SG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*</a:t>
            </a:r>
            <a:endParaRPr lang="en-SG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FROM student T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WHERE </a:t>
            </a:r>
            <a:r>
              <a:rPr lang="en-US" sz="20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T.department</a:t>
            </a: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=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CS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UNION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*</a:t>
            </a:r>
            <a:endParaRPr lang="en-SG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FROM student T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WHERE </a:t>
            </a:r>
            <a:r>
              <a:rPr lang="en-US" sz="20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T.department</a:t>
            </a: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=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IS</a:t>
            </a:r>
            <a:r>
              <a:rPr lang="en-SG" sz="2000" dirty="0" smtClean="0">
                <a:latin typeface="Courier New" pitchFamily="49" charset="0"/>
                <a:cs typeface="Courier New" pitchFamily="49" charset="0"/>
              </a:rPr>
              <a:t>';</a:t>
            </a: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lvl="0">
              <a:buNone/>
            </a:pP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Can you write the same query without 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UNION?</a:t>
            </a:r>
            <a:endParaRPr lang="en-SG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SG" dirty="0" smtClean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3048000"/>
            <a:ext cx="1219200" cy="457200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24080"/>
              </p:ext>
            </p:extLst>
          </p:nvPr>
        </p:nvGraphicFramePr>
        <p:xfrm>
          <a:off x="609600" y="2133600"/>
          <a:ext cx="7924800" cy="306324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320800"/>
                <a:gridCol w="1879600"/>
                <a:gridCol w="762000"/>
                <a:gridCol w="1320800"/>
                <a:gridCol w="1320800"/>
                <a:gridCol w="1320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email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year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faculty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department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graduate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ANG JIA YI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angjiayi1990@hotmail.com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8/1/2009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School of Computing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DAVID CHAPMAN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davidchapman1989@msn.com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1/1/2008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School of Computing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DENNIS BECKHAM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dennisbeckham1989@msn.com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8/1/2010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School of Computing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DING WEI XIANG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dingweixiang1990@yahoo.com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1/1/2010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School of Computing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HUANG XUANTI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huangxuanti1992@msn.com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8/1/2007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School of Computing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IRIS BROWN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irisbrown1992@hotmail.com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8/1/2008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School of Computing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3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Intersection</a:t>
            </a:r>
            <a:endParaRPr lang="en-SG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Find the emails of students in the computer science department owning a book with ISBN14 ‘978-0684801520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’.</a:t>
            </a:r>
            <a:endParaRPr lang="en-US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T1.email</a:t>
            </a:r>
            <a:endParaRPr lang="en-SG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FROM student T1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WHERE T1.department=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CS</a:t>
            </a:r>
            <a:r>
              <a:rPr lang="en-SG" sz="2000" dirty="0">
                <a:latin typeface="Courier New" pitchFamily="49" charset="0"/>
                <a:cs typeface="Courier New" pitchFamily="49" charset="0"/>
              </a:rPr>
              <a:t>'</a:t>
            </a:r>
            <a:endParaRPr lang="en-SG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INTERSECT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T2.owner AS email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FROM copy T2 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WHERE T2.book=</a:t>
            </a:r>
            <a:r>
              <a:rPr lang="en-SG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'978-0684801520</a:t>
            </a:r>
            <a:r>
              <a:rPr lang="en-SG" sz="20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FontTx/>
              <a:buNone/>
            </a:pP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Can you write the same query without INTERSECT?</a:t>
            </a:r>
            <a:endParaRPr lang="en-SG" sz="2000" dirty="0" smtClean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SG" dirty="0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6" name="Oval 5"/>
          <p:cNvSpPr/>
          <p:nvPr/>
        </p:nvSpPr>
        <p:spPr>
          <a:xfrm>
            <a:off x="381000" y="3048000"/>
            <a:ext cx="1752600" cy="457200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4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41725"/>
              </p:ext>
            </p:extLst>
          </p:nvPr>
        </p:nvGraphicFramePr>
        <p:xfrm>
          <a:off x="3048000" y="2971800"/>
          <a:ext cx="2514600" cy="44577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email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liushaojun2010@msn.com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78711"/>
              </p:ext>
            </p:extLst>
          </p:nvPr>
        </p:nvGraphicFramePr>
        <p:xfrm>
          <a:off x="2743200" y="3124200"/>
          <a:ext cx="2895600" cy="66865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895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JENNY HUNT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QIN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WEI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5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(Non-Symmetric) Difference</a:t>
            </a:r>
            <a:endParaRPr lang="en-SG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Find 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the </a:t>
            </a: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mails of students in the computer science department 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except those </a:t>
            </a: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owning a book with ISBN14 ‘</a:t>
            </a:r>
            <a:r>
              <a:rPr lang="en-SG" sz="2000" dirty="0">
                <a:solidFill>
                  <a:srgbClr val="FFFFFF"/>
                </a:solidFill>
                <a:sym typeface="Symbol" pitchFamily="18" charset="2"/>
              </a:rPr>
              <a:t>978-0684801520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’.</a:t>
            </a:r>
            <a:endParaRPr lang="en-US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T1.email</a:t>
            </a:r>
            <a:endParaRPr lang="en-SG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FROM student T1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WHERE T1.department=</a:t>
            </a:r>
            <a:r>
              <a:rPr lang="en-SG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'</a:t>
            </a: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CS</a:t>
            </a:r>
            <a:r>
              <a:rPr lang="en-SG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'</a:t>
            </a: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EXCEPT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T2.owner AS email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FROM copy T2 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WHERE T2.book='978-0684801520';</a:t>
            </a:r>
            <a:endParaRPr lang="en-SG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Oracle uses ``MINUS’’</a:t>
            </a:r>
            <a:endParaRPr lang="en-SG" sz="2000" dirty="0" smtClean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SG" dirty="0" smtClean="0"/>
          </a:p>
          <a:p>
            <a:pPr lvl="0">
              <a:buNone/>
            </a:pP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Can you write the same query without 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EXCEPT?</a:t>
            </a:r>
            <a:endParaRPr lang="en-SG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SG" dirty="0" smtClean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6" name="Oval 5"/>
          <p:cNvSpPr/>
          <p:nvPr/>
        </p:nvSpPr>
        <p:spPr>
          <a:xfrm>
            <a:off x="381000" y="3048000"/>
            <a:ext cx="1219200" cy="457200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0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87401"/>
              </p:ext>
            </p:extLst>
          </p:nvPr>
        </p:nvGraphicFramePr>
        <p:xfrm>
          <a:off x="2895600" y="1752600"/>
          <a:ext cx="2819400" cy="2455069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819400"/>
              </a:tblGrid>
              <a:tr h="63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T1.email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731" marR="8731" marT="8731" marB="0" anchor="b"/>
                </a:tc>
              </a:tr>
              <a:tr h="169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angjiayi1990@hotmail.com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731" marR="8731" marT="8731" marB="0" anchor="b"/>
                </a:tc>
              </a:tr>
              <a:tr h="22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davidchapman1989@msn.com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731" marR="8731" marT="8731" marB="0" anchor="b"/>
                </a:tc>
              </a:tr>
              <a:tr h="169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irisbrown1992@hotmail.com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731" marR="8731" marT="8731" marB="0" anchor="b"/>
                </a:tc>
              </a:tr>
              <a:tr h="169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liuzhencai1990@msn.com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731" marR="8731" marT="8731" marB="0" anchor="b"/>
                </a:tc>
              </a:tr>
              <a:tr h="22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ngookaiting1991@yahoo.com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731" marR="8731" marT="8731" marB="0" anchor="b"/>
                </a:tc>
              </a:tr>
              <a:tr h="169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ngyanfen2010@msn.com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731" marR="8731" marT="8731" marB="0" anchor="b"/>
                </a:tc>
              </a:tr>
              <a:tr h="22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ngyongming2011@yahoo.com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731" marR="8731" marT="8731" marB="0" anchor="b"/>
                </a:tc>
              </a:tr>
              <a:tr h="169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qinyiyang2010@hotmail.com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731" marR="8731" marT="8731" marB="0" anchor="b"/>
                </a:tc>
              </a:tr>
              <a:tr h="169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qinyuwei2011@hotmail.com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731" marR="8731" marT="8731" marB="0" anchor="b"/>
                </a:tc>
              </a:tr>
              <a:tr h="22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siowcaokhoa1991@msn.com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731" marR="8731" marT="873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3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Avoid them if you can…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600" dirty="0" smtClean="0"/>
              <a:t>JOINS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 and 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UNION, INTERSECT and EXCEPT remove duplicates.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</a:t>
            </a:r>
            <a:endParaRPr lang="en-SG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Find </a:t>
            </a: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the 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emails </a:t>
            </a: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of students 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owning </a:t>
            </a: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a book with ISBN14 ‘978-0262033848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’.</a:t>
            </a:r>
            <a:endParaRPr lang="en-SG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T1.email</a:t>
            </a:r>
            <a:endParaRPr lang="en-SG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FROM student T1, </a:t>
            </a: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copy T2 </a:t>
            </a: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WHERE </a:t>
            </a: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T2.owner=T1.email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AND T2.book='978-0684801520</a:t>
            </a:r>
            <a:r>
              <a:rPr lang="en-SG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'</a:t>
            </a: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>
              <a:buFontTx/>
              <a:buNone/>
            </a:pPr>
            <a:endParaRPr lang="en-SG" dirty="0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46003"/>
              </p:ext>
            </p:extLst>
          </p:nvPr>
        </p:nvGraphicFramePr>
        <p:xfrm>
          <a:off x="2590800" y="2667000"/>
          <a:ext cx="3657600" cy="66865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657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email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liushaojun2010@msn.com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tayweiguo1989@msn.com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9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Inner Join</a:t>
            </a:r>
            <a:endParaRPr lang="en-SG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Find the 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emails </a:t>
            </a: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of students 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owning </a:t>
            </a: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a book with ISBN14 ‘978-0262033848’</a:t>
            </a:r>
            <a:endParaRPr lang="en-SG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T1.email</a:t>
            </a:r>
            <a:endParaRPr lang="en-SG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FROM student T1 INNER JOIN </a:t>
            </a: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copy T2 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ON</a:t>
            </a: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T2.owner=T1.email</a:t>
            </a: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WHERE T2.book</a:t>
            </a:r>
            <a:r>
              <a:rPr lang="en-SG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='978-0684801520</a:t>
            </a: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';</a:t>
            </a:r>
          </a:p>
          <a:p>
            <a:pPr>
              <a:buNone/>
            </a:pPr>
            <a:endParaRPr lang="en-SG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None/>
            </a:pPr>
            <a:endParaRPr lang="en-SG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None/>
            </a:pPr>
            <a:r>
              <a:rPr lang="en-SG" sz="2000" dirty="0">
                <a:solidFill>
                  <a:srgbClr val="FFFFFF"/>
                </a:solidFill>
                <a:sym typeface="Symbol" pitchFamily="18" charset="2"/>
              </a:rPr>
              <a:t>Why would one want to do that?</a:t>
            </a:r>
          </a:p>
          <a:p>
            <a:pPr>
              <a:buFontTx/>
              <a:buNone/>
            </a:pP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endParaRPr lang="en-SG" dirty="0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6" name="Oval 5"/>
          <p:cNvSpPr/>
          <p:nvPr/>
        </p:nvSpPr>
        <p:spPr>
          <a:xfrm>
            <a:off x="2819400" y="2213428"/>
            <a:ext cx="1828800" cy="682171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Left Outer Join</a:t>
            </a:r>
            <a:endParaRPr lang="en-SG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Find the names of the students and the titles of the books they own. If a student does not own any book, print a NULL 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value.</a:t>
            </a:r>
            <a:endParaRPr lang="en-SG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SG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T1.name,T2.book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FROM student T1, copy T2 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WHERE T1.email=T2.owner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UNION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T3.name, CAST(NULL AS </a:t>
            </a:r>
            <a:r>
              <a:rPr lang="en-SG" sz="2000" dirty="0" smtClean="0">
                <a:latin typeface="Courier New" pitchFamily="49" charset="0"/>
                <a:cs typeface="Courier New" pitchFamily="49" charset="0"/>
              </a:rPr>
              <a:t>CHAR(14)) AS book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FROM student T3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WHERE NOT EXISTS (SELECT * FROM copy T4 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				WHERE T3.email=T4.owner);</a:t>
            </a: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endParaRPr lang="en-SG" dirty="0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209828"/>
              </p:ext>
            </p:extLst>
          </p:nvPr>
        </p:nvGraphicFramePr>
        <p:xfrm>
          <a:off x="2667000" y="2438400"/>
          <a:ext cx="3657600" cy="200596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057400"/>
                <a:gridCol w="1600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T1.name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T2.book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ANG JIA YI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ANNIE CHAPMAN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CHNG HUI LING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097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CHOY YI TING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DAVID CHAPMAN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DAVID HALL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978-0321474049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DENNIS BECKHAM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5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Left Outer Join</a:t>
            </a:r>
            <a:endParaRPr lang="en-SG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Find the names of the students and the different titles of the books they own. If a student does not own any book, print a NULL 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value.</a:t>
            </a:r>
            <a:endParaRPr lang="en-SG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SG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DISTINCT T1.name, T2.book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FROM student T1 LEFT OUTER JOIN copy T2 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ON T1.email=T2.owner;</a:t>
            </a:r>
          </a:p>
          <a:p>
            <a:pPr>
              <a:buFontTx/>
              <a:buNone/>
            </a:pPr>
            <a:endParaRPr lang="en-SG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endParaRPr lang="en-SG" dirty="0" smtClean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6" name="Oval 5"/>
          <p:cNvSpPr/>
          <p:nvPr/>
        </p:nvSpPr>
        <p:spPr>
          <a:xfrm>
            <a:off x="2819400" y="2213428"/>
            <a:ext cx="2590800" cy="682171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Queries: ANY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names of the students from whom anniechapman1991@yahoo.com borrowed a book and returned it after 2010-03-04.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s.name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=  ANY (SELECT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l.owner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	</a:t>
            </a:r>
          </a:p>
          <a:p>
            <a:pPr>
              <a:buFontTx/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l.returned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&gt; '2010-03-04'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= 'anniechapman1991@yahoo.com');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/>
              <a:t>No ``ANY’’ in SQLite</a:t>
            </a:r>
          </a:p>
          <a:p>
            <a:pPr>
              <a:buFontTx/>
              <a:buNone/>
            </a:pPr>
            <a:r>
              <a:rPr lang="en-SG" sz="1800" dirty="0" smtClean="0"/>
              <a:t>“=“ without “ANY” is just comparing with one (or with the first result in SQLite).</a:t>
            </a:r>
          </a:p>
          <a:p>
            <a:pPr>
              <a:buNone/>
            </a:pPr>
            <a:r>
              <a:rPr lang="en-SG" sz="1800" dirty="0" smtClean="0"/>
              <a:t>``= ANY</a:t>
            </a:r>
            <a:r>
              <a:rPr lang="en-SG" sz="1800" dirty="0"/>
              <a:t>’’ </a:t>
            </a:r>
            <a:r>
              <a:rPr lang="en-SG" sz="1800" dirty="0" smtClean="0"/>
              <a:t>is the same as ``IN’’.</a:t>
            </a:r>
            <a:endParaRPr lang="en-SG" sz="1800" dirty="0"/>
          </a:p>
          <a:p>
            <a:pPr>
              <a:buNone/>
            </a:pPr>
            <a:endParaRPr lang="en-SG" sz="1800" dirty="0"/>
          </a:p>
          <a:p>
            <a:pPr>
              <a:buFontTx/>
              <a:buNone/>
            </a:pPr>
            <a:endParaRPr lang="en-SG" sz="1800" dirty="0"/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5" name="Oval 4"/>
          <p:cNvSpPr/>
          <p:nvPr/>
        </p:nvSpPr>
        <p:spPr>
          <a:xfrm>
            <a:off x="2231571" y="2514600"/>
            <a:ext cx="1219200" cy="457200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65017"/>
              </p:ext>
            </p:extLst>
          </p:nvPr>
        </p:nvGraphicFramePr>
        <p:xfrm>
          <a:off x="2819400" y="1066800"/>
          <a:ext cx="3581400" cy="156019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790700"/>
                <a:gridCol w="1790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book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GOH HUI YING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978-1449389673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TAY WEI GUO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978-0684801520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PENG JIAYUAN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HUANG ZHANPENG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978-1594487712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ZHENG ZHEMIN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645229" y="2895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SG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DISTINCT T1.name, T2.book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FROM student T1 LEFT OUTER JOIN copy T2 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ON T1.email=T2.owner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ORDER BY T1.name;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04230"/>
              </p:ext>
            </p:extLst>
          </p:nvPr>
        </p:nvGraphicFramePr>
        <p:xfrm>
          <a:off x="2819400" y="4405585"/>
          <a:ext cx="3657600" cy="200596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057400"/>
                <a:gridCol w="1600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T1.name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T2.book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ANG JIA YI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ANNIE CHAPMAN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CHNG HUI LING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097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CHOY YI TING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DAVID CHAPMAN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DAVID HALL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978-0321474049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DENNIS BECKHAM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56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Right Outer Join</a:t>
            </a:r>
            <a:endParaRPr lang="en-SG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Find the title of books and the emails of their owner. If a book does not have an owner , print a NULL </a:t>
            </a:r>
            <a:r>
              <a:rPr lang="en-US" sz="2000" dirty="0" smtClean="0">
                <a:solidFill>
                  <a:srgbClr val="FFFFFF"/>
                </a:solidFill>
                <a:sym typeface="Symbol" pitchFamily="18" charset="2"/>
              </a:rPr>
              <a:t>value.</a:t>
            </a:r>
            <a:endParaRPr lang="en-US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SG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T2.title, T1.owner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FROM copy T1 RIGHT OUTER JOIN book T2 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ON T1.book=T2.ISBN14;</a:t>
            </a:r>
          </a:p>
          <a:p>
            <a:pPr>
              <a:buFontTx/>
              <a:buNone/>
            </a:pP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Error: RIGHT and FULL OUTER JOINs are not currently supported</a:t>
            </a:r>
            <a:endParaRPr lang="en-SG" sz="2000" dirty="0" smtClean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SG" dirty="0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213428"/>
            <a:ext cx="2667000" cy="682171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 Outer Join</a:t>
            </a:r>
            <a:endParaRPr lang="en-SG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2000" dirty="0">
                <a:solidFill>
                  <a:srgbClr val="FFFFFF"/>
                </a:solidFill>
                <a:sym typeface="Symbol" pitchFamily="18" charset="2"/>
              </a:rPr>
              <a:t>A full outer join will pad both the left and right </a:t>
            </a:r>
            <a:r>
              <a:rPr lang="en-SG" sz="2000" dirty="0" smtClean="0">
                <a:solidFill>
                  <a:srgbClr val="FFFFFF"/>
                </a:solidFill>
                <a:sym typeface="Symbol" pitchFamily="18" charset="2"/>
              </a:rPr>
              <a:t>relations </a:t>
            </a:r>
            <a:r>
              <a:rPr lang="en-SG" sz="2000" dirty="0">
                <a:solidFill>
                  <a:srgbClr val="FFFFFF"/>
                </a:solidFill>
                <a:sym typeface="Symbol" pitchFamily="18" charset="2"/>
              </a:rPr>
              <a:t>with null </a:t>
            </a:r>
            <a:r>
              <a:rPr lang="en-SG" sz="2000" dirty="0" smtClean="0">
                <a:solidFill>
                  <a:srgbClr val="FFFFFF"/>
                </a:solidFill>
                <a:sym typeface="Symbol" pitchFamily="18" charset="2"/>
              </a:rPr>
              <a:t>values.</a:t>
            </a:r>
            <a:endParaRPr lang="en-SG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SG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None/>
            </a:pPr>
            <a:r>
              <a:rPr lang="en-SG" sz="2000" dirty="0">
                <a:solidFill>
                  <a:srgbClr val="FFFFFF"/>
                </a:solidFill>
                <a:sym typeface="Symbol" pitchFamily="18" charset="2"/>
              </a:rPr>
              <a:t>Create a </a:t>
            </a:r>
            <a:r>
              <a:rPr lang="en-SG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table table(a, b, c) </a:t>
            </a:r>
            <a:r>
              <a:rPr lang="en-SG" sz="2000" dirty="0">
                <a:solidFill>
                  <a:srgbClr val="FFFFFF"/>
                </a:solidFill>
                <a:sym typeface="Symbol" pitchFamily="18" charset="2"/>
              </a:rPr>
              <a:t>with 2 or 3 rows.</a:t>
            </a:r>
          </a:p>
          <a:p>
            <a:pPr>
              <a:buFontTx/>
              <a:buNone/>
            </a:pPr>
            <a:endParaRPr lang="en-SG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Select DISTINCT T1.a, T2.c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FROM table T1 FULL OUTER JOIN table T2 </a:t>
            </a:r>
          </a:p>
          <a:p>
            <a:pPr>
              <a:buFontTx/>
              <a:buNone/>
            </a:pPr>
            <a:r>
              <a:rPr lang="en-SG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ON T1.b=T2.b</a:t>
            </a:r>
          </a:p>
          <a:p>
            <a:pPr>
              <a:buFontTx/>
              <a:buNone/>
            </a:pPr>
            <a:endParaRPr lang="en-SG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FFFFFF"/>
                </a:solidFill>
                <a:sym typeface="Symbol" pitchFamily="18" charset="2"/>
              </a:rPr>
              <a:t>Error: RIGHT and FULL OUTER JOINs are not currently supported</a:t>
            </a:r>
            <a:endParaRPr lang="en-SG" sz="2000" dirty="0">
              <a:solidFill>
                <a:srgbClr val="FFFFFF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SG" sz="2000" dirty="0"/>
          </a:p>
          <a:p>
            <a:pPr>
              <a:buFontTx/>
              <a:buNone/>
            </a:pPr>
            <a:endParaRPr lang="en-SG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endParaRPr lang="en-SG" dirty="0" smtClean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5" name="Oval 4"/>
          <p:cNvSpPr/>
          <p:nvPr/>
        </p:nvSpPr>
        <p:spPr>
          <a:xfrm>
            <a:off x="2590800" y="2667000"/>
            <a:ext cx="2514600" cy="682171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Join</a:t>
            </a:r>
            <a:endParaRPr lang="en-SG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(EQUI) JOIN</a:t>
            </a:r>
          </a:p>
          <a:p>
            <a:r>
              <a:rPr lang="en-US" dirty="0" smtClean="0"/>
              <a:t>NATURAL JOIN USING</a:t>
            </a:r>
          </a:p>
          <a:p>
            <a:r>
              <a:rPr lang="en-US" dirty="0" smtClean="0"/>
              <a:t>CROSS JOIN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You will learn more about UNION, INTERSECT, EXCEPT and JOINs in the Relational Algebra lecture. </a:t>
            </a:r>
          </a:p>
          <a:p>
            <a:endParaRPr lang="en-SG" dirty="0" smtClean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dirty="0" smtClean="0"/>
              <a:t>FROM (JOIN)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WHERE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GROUP BY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HAVING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ORDER BY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SELECT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UNION, INTERSECT, EXCEPT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914400" y="381000"/>
            <a:ext cx="3200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Credits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The content of this lecture is based on chapter 5 of the book “Introduction to database Systems” 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By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 S. Bressan and B. Catania, McGraw Hill publisher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Clipart and media are licensed from Microsoft Office Online Clipart and Media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53252" name="Picture 8" descr="j04003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209800"/>
            <a:ext cx="39020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762000" y="4343400"/>
            <a:ext cx="3529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Copyright © </a:t>
            </a:r>
            <a:r>
              <a:rPr lang="en-US" sz="1400" b="1" dirty="0" smtClean="0">
                <a:solidFill>
                  <a:schemeClr val="bg1"/>
                </a:solidFill>
              </a:rPr>
              <a:t>2016 </a:t>
            </a:r>
            <a:r>
              <a:rPr lang="en-US" sz="1400" b="1" dirty="0">
                <a:solidFill>
                  <a:schemeClr val="bg1"/>
                </a:solidFill>
              </a:rPr>
              <a:t>by </a:t>
            </a:r>
            <a:r>
              <a:rPr lang="en-US" sz="1400" b="1" dirty="0" err="1">
                <a:solidFill>
                  <a:schemeClr val="bg1"/>
                </a:solidFill>
              </a:rPr>
              <a:t>St</a:t>
            </a:r>
            <a:r>
              <a:rPr lang="en-US" sz="1400" b="1" dirty="0" err="1">
                <a:solidFill>
                  <a:schemeClr val="bg1"/>
                </a:solidFill>
                <a:cs typeface="Arial" charset="0"/>
              </a:rPr>
              <a:t>é</a:t>
            </a:r>
            <a:r>
              <a:rPr lang="en-US" sz="1400" b="1" dirty="0" err="1">
                <a:solidFill>
                  <a:schemeClr val="bg1"/>
                </a:solidFill>
              </a:rPr>
              <a:t>phane</a:t>
            </a:r>
            <a:r>
              <a:rPr lang="en-US" sz="1400" b="1" dirty="0">
                <a:solidFill>
                  <a:schemeClr val="bg1"/>
                </a:solidFill>
              </a:rPr>
              <a:t> Bressan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0" fill="hold"/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0" fill="hold"/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0" fill="hold"/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0" fill="hold"/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0" fill="hold"/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0" fill="hold"/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0" fill="hold"/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0" fill="hold"/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4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Queries: EXISTS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 smtClean="0"/>
              <a:t>Is there a book more expensive than 30$ in the </a:t>
            </a:r>
            <a:r>
              <a:rPr lang="en-SG" sz="1800" dirty="0" err="1" smtClean="0"/>
              <a:t>catalog</a:t>
            </a:r>
            <a:r>
              <a:rPr lang="en-SG" sz="1800" dirty="0" smtClean="0"/>
              <a:t>?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SELECT 'YES'</a:t>
            </a:r>
          </a:p>
          <a:p>
            <a:pPr>
              <a:buFontTx/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c</a:t>
            </a:r>
          </a:p>
          <a:p>
            <a:pPr>
              <a:buFontTx/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c.price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&gt; 30;</a:t>
            </a: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800" dirty="0"/>
              <a:t>Is there a book more expensive than </a:t>
            </a:r>
            <a:r>
              <a:rPr lang="en-SG" sz="1800" dirty="0" smtClean="0"/>
              <a:t>100$ </a:t>
            </a:r>
            <a:r>
              <a:rPr lang="en-SG" sz="1800" dirty="0"/>
              <a:t>in the </a:t>
            </a:r>
            <a:r>
              <a:rPr lang="en-SG" sz="1800" dirty="0" err="1"/>
              <a:t>catalog</a:t>
            </a:r>
            <a:r>
              <a:rPr lang="en-SG" sz="1800" dirty="0" smtClean="0"/>
              <a:t>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SELECT 'YES'</a:t>
            </a:r>
          </a:p>
          <a:p>
            <a:pPr>
              <a:buFontTx/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catalog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c</a:t>
            </a:r>
          </a:p>
          <a:p>
            <a:pPr>
              <a:buFontTx/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c.price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100;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Let us make things more complicated than needed by using EXISTS. This will help us understand how EXISTS works.</a:t>
            </a:r>
            <a:endParaRPr lang="en-US" sz="1800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8887"/>
              </p:ext>
            </p:extLst>
          </p:nvPr>
        </p:nvGraphicFramePr>
        <p:xfrm>
          <a:off x="4953000" y="1600200"/>
          <a:ext cx="2971800" cy="381000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24400" y="32004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 result</a:t>
            </a:r>
          </a:p>
        </p:txBody>
      </p:sp>
    </p:spTree>
    <p:extLst>
      <p:ext uri="{BB962C8B-B14F-4D97-AF65-F5344CB8AC3E}">
        <p14:creationId xmlns:p14="http://schemas.microsoft.com/office/powerpoint/2010/main" val="1823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Queries: EXISTS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 smtClean="0"/>
              <a:t>Is there a book more expensive than 30$ in the </a:t>
            </a:r>
            <a:r>
              <a:rPr lang="en-SG" sz="1800" dirty="0" err="1" smtClean="0"/>
              <a:t>catalog</a:t>
            </a:r>
            <a:r>
              <a:rPr lang="en-SG" sz="1800" dirty="0" smtClean="0"/>
              <a:t>?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SELECT 'YES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'</a:t>
            </a:r>
            <a:endParaRPr lang="en-SG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c1</a:t>
            </a:r>
          </a:p>
          <a:p>
            <a:pPr>
              <a:buFontTx/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WHERE EXISTS (SELECT *</a:t>
            </a:r>
          </a:p>
          <a:p>
            <a:pPr>
              <a:buFontTx/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c2</a:t>
            </a:r>
          </a:p>
          <a:p>
            <a:pPr>
              <a:buFontTx/>
              <a:buNone/>
            </a:pP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	WHERE c2.price &gt; 30);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EXISTS </a:t>
            </a:r>
            <a:r>
              <a:rPr lang="en-US" sz="1800" dirty="0"/>
              <a:t>is true if and only if the inner query has some results. If it has no results, exists is false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800" dirty="0"/>
              <a:t>Is there a book more expensive than </a:t>
            </a:r>
            <a:r>
              <a:rPr lang="en-SG" sz="1800" dirty="0" smtClean="0"/>
              <a:t>100$ </a:t>
            </a:r>
            <a:r>
              <a:rPr lang="en-SG" sz="1800" dirty="0"/>
              <a:t>in the </a:t>
            </a:r>
            <a:r>
              <a:rPr lang="en-SG" sz="1800" dirty="0" err="1"/>
              <a:t>catalog</a:t>
            </a:r>
            <a:r>
              <a:rPr lang="en-SG" sz="1800" dirty="0" smtClean="0"/>
              <a:t>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SELECT 'YES'</a:t>
            </a:r>
          </a:p>
          <a:p>
            <a:pPr>
              <a:buFontTx/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catalog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c1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WHERE EXISTS (SELECT *</a:t>
            </a:r>
          </a:p>
          <a:p>
            <a:pPr>
              <a:buFontTx/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SG" sz="1600" dirty="0" err="1">
                <a:latin typeface="Courier New" pitchFamily="49" charset="0"/>
                <a:cs typeface="Courier New" pitchFamily="49" charset="0"/>
              </a:rPr>
              <a:t>catalog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c2</a:t>
            </a: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c2.price </a:t>
            </a:r>
            <a:r>
              <a:rPr lang="en-SG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100);</a:t>
            </a:r>
          </a:p>
          <a:p>
            <a:pPr>
              <a:buFontTx/>
              <a:buNone/>
            </a:pPr>
            <a:endParaRPr lang="en-SG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Change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c2.price</a:t>
            </a:r>
            <a:r>
              <a:rPr lang="en-US" sz="1800" dirty="0" smtClean="0"/>
              <a:t> </a:t>
            </a:r>
            <a:r>
              <a:rPr lang="en-US" sz="1800" dirty="0"/>
              <a:t>into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c1.price</a:t>
            </a:r>
            <a:r>
              <a:rPr lang="en-US" sz="1800" dirty="0"/>
              <a:t> and see what happens…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85378"/>
              </p:ext>
            </p:extLst>
          </p:nvPr>
        </p:nvGraphicFramePr>
        <p:xfrm>
          <a:off x="4953000" y="1600200"/>
          <a:ext cx="2971800" cy="952500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05400" y="509373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 result</a:t>
            </a:r>
          </a:p>
        </p:txBody>
      </p:sp>
      <p:sp>
        <p:nvSpPr>
          <p:cNvPr id="7" name="Oval 6"/>
          <p:cNvSpPr/>
          <p:nvPr/>
        </p:nvSpPr>
        <p:spPr>
          <a:xfrm>
            <a:off x="1143000" y="1828800"/>
            <a:ext cx="1219200" cy="457200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7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Queries: EXISTS, Correlated Subqueries</a:t>
            </a:r>
            <a:endParaRPr lang="en-S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SG" sz="1800" dirty="0" smtClean="0"/>
              <a:t>Find the names of the students from whom anniechapman1991@yahoo.com borrowed a book and returned it after 2010-03-04.</a:t>
            </a:r>
          </a:p>
          <a:p>
            <a:pPr>
              <a:buFontTx/>
              <a:buNone/>
            </a:pP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SELECT s.name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student s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WHERE EXISTS(SELECT *	</a:t>
            </a:r>
          </a:p>
          <a:p>
            <a:pPr>
              <a:buFontTx/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FROM loan l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l.owner</a:t>
            </a:r>
            <a:endParaRPr lang="en-SG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l.returned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 &gt; '2010-03-04' </a:t>
            </a:r>
          </a:p>
          <a:p>
            <a:pPr>
              <a:buFontTx/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l.borrower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= 'anniechapman1991@yahoo.com');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/>
              <a:t>EXISTS is true if and only if the inner query has some results. If it has no results, exists is false.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s.email</a:t>
            </a:r>
            <a:r>
              <a:rPr lang="en-SG" sz="1800" dirty="0" smtClean="0"/>
              <a:t> in the inner query is an attribute of the table 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student s </a:t>
            </a:r>
            <a:r>
              <a:rPr lang="en-SG" sz="1800" dirty="0" smtClean="0"/>
              <a:t>in the outer query. The inner query is correlated to the outer query.</a:t>
            </a:r>
          </a:p>
          <a:p>
            <a:pPr>
              <a:buFontTx/>
              <a:buNone/>
            </a:pPr>
            <a:endParaRPr lang="en-SG" sz="1800" dirty="0"/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2" name="Oval 1"/>
          <p:cNvSpPr/>
          <p:nvPr/>
        </p:nvSpPr>
        <p:spPr>
          <a:xfrm>
            <a:off x="1143000" y="2514600"/>
            <a:ext cx="1219200" cy="457200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3124200"/>
            <a:ext cx="1219200" cy="457200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4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Database Systems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1857"/>
              </p:ext>
            </p:extLst>
          </p:nvPr>
        </p:nvGraphicFramePr>
        <p:xfrm>
          <a:off x="2743200" y="3124200"/>
          <a:ext cx="2895600" cy="66865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895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JENNY HUNT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QIN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WEI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Database Systems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Queries (Scope of Correlation)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dirty="0"/>
              <a:t>An attribute of an </a:t>
            </a:r>
            <a:r>
              <a:rPr lang="en-US" dirty="0" smtClean="0"/>
              <a:t>outer query </a:t>
            </a:r>
            <a:r>
              <a:rPr lang="en-US" dirty="0"/>
              <a:t>can only be used within the SELECT and WHERE clauses of the query in which its relation is declared (FROM clause) and within </a:t>
            </a:r>
            <a:r>
              <a:rPr lang="en-US" dirty="0" smtClean="0"/>
              <a:t>inner queries </a:t>
            </a:r>
            <a:r>
              <a:rPr lang="en-US" dirty="0"/>
              <a:t>(subqueries) queries.</a:t>
            </a:r>
          </a:p>
          <a:p>
            <a:pPr eaLnBrk="1" hangingPunct="1">
              <a:buFontTx/>
              <a:buChar char="•"/>
            </a:pPr>
            <a:endParaRPr lang="en-US" dirty="0"/>
          </a:p>
          <a:p>
            <a:pPr eaLnBrk="1" hangingPunct="1">
              <a:buFontTx/>
              <a:buChar char="•"/>
            </a:pPr>
            <a:r>
              <a:rPr lang="en-US" dirty="0"/>
              <a:t>Attributes of the inner-queries cannot be used in the </a:t>
            </a:r>
            <a:r>
              <a:rPr lang="en-US" dirty="0" smtClean="0"/>
              <a:t>outer-queries!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10006PHOTO" val="iVBORw0KGgoAAAANSUhEUgAAAGQAAACACAMAAAG97gxkAAAACXBIWXMAAAsTAAALEwEAmpwYAAAABGdBTUEAALGOfPtRkwAAACBjSFJNAAB6JQAAgIMAAPn/AACA6QAAdTAAAOpgAAA6mAAAF2+SX8VGAAADAFBMVEX//////8z//5n//2b//zP//wD/zP//zMz/zJn/zGb/zDP/zAD/mf//mcz/mZn/mWb/mTP/mQD/Zv//Zsz/Zpn/Zmb/ZjP/ZgD/M///M8z/M5n/M2b/MzP/MwD/AP//AMz/AJn/AGb/ADP/AADM///M/8zM/5nM/2bM/zPM/wDMzP/MzMzMzJnMzGbMzDPMzADMmf/MmczMmZnMmWbMmTPMmQDMZv/MZszMZpnMZmbMZjPMZgDMM//MM8zMM5nMM2bMMzPMMwDMAP/MAMzMAJnMAGbMADPMAACZ//+Z/8yZ/5mZ/2aZ/zOZ/wCZzP+ZzMyZzJmZzGaZzDOZzACZmf+ZmcyZmZmZmWaZmTOZmQCZZv+ZZsyZZpmZZmaZZjOZZgCZM/+ZM8yZM5mZM2aZMzOZMwCZAP+ZAMyZAJmZAGaZADOZAABm//9m/8xm/5lm/2Zm/zNm/wBmzP9mzMxmzJlmzGZmzDNmzABmmf9mmcxmmZlmmWZmmTNmmQBmZv9mZsxmZplmZmZmZjNmZgBmM/9mM8xmM5lmM2ZmMzNmMwBmAP9mAMxmAJlmAGZmADNmAAAz//8z/8wz/5kz/2Yz/zMz/wAzzP8zzMwzzJkzzGYzzDMzzAAzmf8zmcwzmZkzmWYzmTMzmQAzZv8zZswzZpkzZmYzZjMzZgAzM/8zM8wzM5kzM2YzMzMzMwAzAP8zAMwzAJkzAGYzADMzAAAA//8A/8wA/5kA/2YA/zMA/wAAzP8AzMwAzJkAzGYAzDMAzAAAmf8AmcwAmZkAmWYAmTMAmQAAZv8AZswAZpkAZmYAZjMAZgAAM/8AM8wAM5kAM2YAMzMAMwAAAP8AAMwAAJkAAGYAADMAAAAkJScUGyc3UHRGYYpYZno5W4ggLT8yQlV5nbO21+uItc8VFhX7+eTo4bghIBzMuoOxmlu9qG9aUTuih0+Ze0OCaj6PeE1MQS4lHRBaV1JxVSo1LyY0JxiFe3CkfmLNoIHYrIzitZe4lHu7hWLpv6X3zLNaJBb////oCGMSAAABAHRSTl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AU/cHJQAALVxJREFUeNpiePfu3ZvwN69fv3nzmuEJQAAxMfzM/D/lPyP3zx+/3nICBBCTndR0ZubfB95+nsfxixUggFjCGP7/YJTw/b8k5TcrM0AAMT9hYVEUYmJiMv/+h5EBIIBYjv1h+CTEwJB49cRdwb8AAcT0l4GBy9H0z88T/9T+MQAEEMOLF2+//f7D/pPdyOhfB0AAMXz52PD4559vf37+vPHlA0AAMd75I87A80ZA/DXT/X8MAAHExML5+jOziOBnxiQGdj6AAGL6LcJa8uV7WMzn2cz/vgMEENOl3p/aP/7Pncf95M9iBoAAYmZv5v8k8O09H7+VtP4/gABi/MTA8PI/6y/mfwzM//4DBBDTl7//GZj/MP6vBvEBAojxHQPD33/MfEAlf8UBAojp389fDEwM7xlEfjC9BQggph/sbEwH37z/9YWDOQsggJjmTfnNbB6l4vPn86//AAHEoN30/sufv3/+vHv88jVAADG+YMy7c/Xr/39/HwowAAQQE+O/eQzv//2xYBQVYQAIIIYXOo9///ph9Pfv79gPAAHEsObzfeO/ln/+/Ph94wNAADGd+8xdaXbU7C9DEsc3gABi8L83L+z9j79/Y3/dvQEQQIwP/r1SY/nNUD75MSMTQAAxsQn0TWH4xDnNlJPxOEAAMb5ifCv0iUGO6dEfBmaAAGLiYGf5wMB0/ycjM/M/gABi+fKNkeEfI+OLf0z/mAACiPEtAyMwoBkYnnAxMPz7w8zIwPSL8d8/huIpAAHECBZlBwYBwzQtl1+/GBg8DoKE/jkCBBDTy7dv3nIyMU1hPxBuxczKxv9/zSegnv9MRgABBDTt/2+pJ4x/2fmZGRgZ/v/9NzGaYX46E/N/gABi/Mjw5y/DjESJv4wsDP8ZGH8zMHz//pmfgYEZIICYvjv9+f/36jeLD4y//zP8+8vExOwsIQ+UYQAIIGBQ/f/PwPBR6U/63D/sf5n+8H/7zfSPkfXbb4AAYmJmYmDkYL5tKbSAWYKBwfz/p9/vLRlZGZ6yAgQQE9t7dnbWQwba2n9+vzaz1JrIzCCo9fLJV95PAAHE8pHjw//j5nNlQq2OMrBt5mX58z995k3u1xwMAAHE+MiDQafl1CrGeawMLEwMTL///PnDs97yr/hLgABiYtxaE8Zybb4RK8OE35/TktnYuIXXWx5nfMMMEECMjxk4+X/8YQJ68jVD4yym/yxmy0Ghw8AIEEBM/NUe7/4zMr18PYHhgvuTN6xRK76xsDCxMDECBBDjp2lZPz79Z7hwNf4381/GC6r8Ry0Z/jEw/GcECCCmLwGMH///Z/wZ/Zv5OPP/n7x/zMGGMTABBBAwvf3/z8Tw7/8/ZqBC7m/AsAMG7A+ZJ7IAAcT0/7+diJCQiKggUJ75B0j1378OjLqcsQABBFTO+PLF6zevPzL8BQn//yn6589uDkOGfoAAYmR4IsOgsx9oxP//bMzsrxhkX4Oj+ZcrQAAAGgDl/wLlAFfuwgMDAgXB7ui5+QwCqwP////++gfDAoiJg3PaPyB7/3MGRj73P7/+6u5lzvnPwP7/L0AAABoA5f8A7YKC7Vcs8PPm4+74/Pn4XfDYrPbr61eCVgIImA5+Sz4Wesvgf5wBFN1/mN78ZWZiZGJmAAggRlX2oyDnKf5nATvt778/H5g5fjMx/wMIIKYzYT8n/v4sZgnyIlCCgZGd+RMbkPkHIIAYX/8DJtU/3JyMAl+5vv1gsD3KsNXlMxsT4x+AAGIC+4+hgOH/u/9fTZnMTzIzO7OLMuT+ZwAIABoA5f8A6efn6OfY7Pb75/r59u31+jL4+vgy/vRY6AKI4cXL569fvv/0u+OL0fc/Ot+BGfPXH/Z/Hz59BAggYMny/PWrx3G/fv/49ZP9D8dfoMy3v/8+/PsIEEBMLMBAn85w9S8j63+Gr0Jff/8xe/8jYeK3T7wAAcR4Q5zhJYfAXy7Br78d9zEx/2Zk/P/vEYMEAzNAADExfWCQ+cH8jeX9b4arNqmJwDBn+rGQneXbZ4AAABoA5f8Aenrj8+/q7/T7+Pdk+fj3/Pf77l3gevDY5gKI0X/y9//M8xnKc64d+wey8/f/7xxPOb7xMQAEEBPDf2b2zxkZ0zt3WEnwMr1k+J/Htw0Y658YAAKI6SqDBwNDzv9Unv/az9+bFn2bNOnPTwZmSaafAAHEtGd+LDCqRRl/c0zJS9/NNi2P0cSS4fgb5t8AAcR4g41//8eIHwysEzIYixlm2B5hfPL/JIMlAwNAADF+YPjD/pZrRgbHjw/iXL9Z/rIy3OX6/RdYygEEENPnv/+//5wOlPjE9NKCCZjo7gJz4j8ORgaAAGISPsDN8b+Aq/8j0Dbf/wx8X1kZGRlZfv39BxBATN82fvop/ulFJDCVMap0sjC8ZPx9igFYvPwHCCBQGcvQHwMsNP4Dc4DEa47ff4CRCUqMAAHE8nfm73+RoKIWlPlfsv7+zfgPJMHEABBATO/j/gGLDmDy/sfMDCyXfgeeBOtg+AsQQEyiDAzR4HTDwHAcJL0BqBykhRkggIApEQimZmdNcN35XwZcpDEK/vjLCFT7j/crIyjz/WcE5ylgkuP7ygxkAgQQMGP9+yeS9L1X8gpQx5Onz99xsCf9Y2RgZGTOA2ez3P+Ooj9//vzxQ+Tnn8/A7Pn/P0AAMWX//vXrCcT012/Y2Vj+MvyfDJT5kw1SDnTy/xydN5yc8+ZxNs3jZGFiBZoFEECMT913AyOVIX8K0AHAyAWn+UNAUueKM+PEqzMZfjPMYGDILuyflsXw3/EKw2MGWYAAYgQZz8YE9Sc4SF5yg9lA3aCcwPzzrBXv739goSKVXOZvfwECiPEFKwMUTC0AKmL89omRi5dlShoPWOw7MFKZP11hcP0FKbr+M0xlAAggJpAOYNBP/SOS9Onfvy+f/8q0iHBylPAxA0sHpv/sLCJCvNzm5s85/wIBA0cW0JEAAcT4lSFxfhLD9MxpLBNzvzAw8HAAw4oRau9/kNP+/QLaxMDM9QPkVWagGEAAMf3ondKrPfnP5J3/Mr58Y+BygejgBlkN1AFUwsjZxwd08ctZ4AKK4d9vgABimvKf+epVHpZc54xcYIPA7ch7hr9A9V8ZQKH5l/EXsJr+W5b5lfkrb14+yDfAJAQQQIwvQOH0D5higNXaN1HFl0ArIA7TP/fXhIGRjeEEw5dZcX+rrp749Pc/81+2v38BAoiJwRuoE1jgujHwMIsXqHzrSPmS+PfX7///tRhYYo/sC9P+8487X0R63mkm3iPsxYxAzwEEELCeAtWLwAzOwML6UpT3/3uv4xYMDCf+skUuYGICBvp/Vh6GD0x/0q8ynGb89mdmEvN/gAACFjUvXoKKqJfP337+3Pn6V9zb39+N/nz/Dmwl/AGGKzs7+9+fz3/9Mvrzx+gfsAT6928pQAAxvgZaBayM/3P3FXySsP8JTOhASwU+sHAzfGMQfAWsVhn+/P//Sei3zSlg2v/0mZflN0AAMb5imJENdBXrLuOffH9FWP6ygBz6G5RcfqfPYWb4A0r5VkdtdggzAM14wsDH9R8ggBiXsTEYcwPrwb5zvcC63/fEX0ZmYAQCkyiz0DtIafuP8b3wnx/v/s/X9vvDACzeAQKI4datW/efPXu/5gsI/Hsf99v4+48f340tfxsDS9HvoJrh+/fv397GPgp9dOfzl2fPPnwACCDGByBzfv+Xfspwxf0pA5sQE6vNUWCmYQI6hOHtX9b/f4AOS5vAybDVhPnfT+lPnxj4AAKI8UE+2y/tFEaGhT8Z0hlm3pnD/Oe3B8NRUKCDUw5QC0vyf4a5Hz4A8wWTGLB44QMIIMbKDAYGz+3/hF5e+GXHwDCjgmFCzv///BbHGFj+A1OG74nkCay/ORmZH4OKENazOkAtAAHEpAI0SvW30DtWOZW0/8XVwJCawsqWrP3l87tPHzk5dn+eysrCxWj9/fhxhuOnfusB26tfAQKI8cYVYwGGjFAG4/c8NfN/ACObgWFCwd88xn7W36xFwJQ7A1h0sES1H7c8zmD5D5zRAQKI8eNP1t/MjCy7GM7enT2hYEImAwfQA+9+KjMwJPf5HgLWfdYMp6LagA0CBoaTwOYNMD4BAgjY3mAQdL12l5nl9TlXoAagjgn5DK//scpYbANmE0YWg7PMUc3AbPEN2I4DltfAsgEggJiYBfmm7PQH5gpWq595rKwM/f+VgW0Spn/3j/MxMbGyMFywvNPBynrpBCMweoDlMNM/BoAAYnwNTGAMjFlT/3HuZPD4MzESaM7SaKDbTprVLAIGM9e3R79ZGT5wg5IEMzBfAYtjgABi/PITXF8XT2HoL3kOKjhAJS/zL64/f4BVRNVGhqv/WCAFFlA5w0lzpr+MAAEELvtB4CUTSOw/w7IYoKY/DBeNQYnzkuE/1jNGx4F10V9mkAaQ4YwAAcT07+PHf38n9L9k+AgspIDmBQCdAGyW6wNtYWExAlaU5/+B6hVQcwqqAyCAmL59A1a+/yP/M/L/BRYFzMy8oOYlMC6AOv+BMg+khgDVJ0D1wFYn01+AAGL6JM3H1VfAyHjiH8Op/2AnM4BjAKQOqIPxhNbJOyA7/oHSGDAM/jECBBDjG5DcP8bCCSBBhv85k/6BM9l/bpY/wDyFBP7/AtUmsgwMAAHE+A5k9NSc3847gT4B1klPGFh5v4LrsfyJLNB2319IjcQMavUxMAAEELgWy+qVgRr1ROYpG6TSAjWAgAECVMP89y+wpHPdycDgvp8RqBcggJiAheIfoA5grfQECDzCOUE1GCPI9TngGiT3z/eff37/lrwi/V9mL0iCASCAgA77/8eFYTfQQBZYJQO2BZggmbm/5k6UeCwDNE72CYPoF4g0A0AAMYZf3Ql2oQzjCyZYtQQsSBlypv9iA9WxOUCBqVOzpxb8BlbC4IgBCCBGsAeegBomn4AqwYHF/IeVkeEb768fYGNln4ODkDWHoX/qtYn/GFwBAghSV+ZNZAbV1cxga/6wMuxl0GFgZ+dNnv1vrx2oqgRp+c36zeUqSB4ggJgYrkr9/jeFmQHU5gS649/kP4deftexYrjy89PTWZ++WHFqFQFLh0JgrPwCdoXC3rxsBAggpv+PGZjZga1UULsDmPemaR8y52bg/sttzsfH9xkYOzsZdvwB1jMgWRZDztms/5MAAojxNRMigll//+V8ynbOCsjk+/+H4Tf7bqu/DN8uMzA4/fsPDhhQ0DABBBBCw9SprBP+vvvA8Ev3LxcfNyM7N7sA50YWQQYuKwZjViZIjQ5qN00BCCAmpqkg5QysDFdTrYrZGAT5GLkEmdjYWf4DO1b/Zgn85GH4a/VzJ7AqYv6bw/STkYE3HSCAWMDBcYfh94/ev//ffeV7zyDGbXEKmFQZgWUfsCfGy8Dw5S+3DuvkNAaGyX+FvzC0MwIEELBdUVj4/6qIiIysRxMz92cGYa5/p0B1K7Rb8+/fJAHmb9yfwhhBTvsCanICBBDj1ySQ3Pz/P6ZmcL1n4AW2TVgYeL5AdAATDcP/fz+///3CwzwnHRjH4IwGEECMqvvddeYBUzsry5/vn7m4uKD1/ldwMgfq+f/vyztgrc7M9R3YEwMm8H//AQKI6QTbEW1w/vjD8vk/LxcoB4MBUNnfP8CmAgMjzwYg+ZkB1DT68//f/78AAcTEwg5sqQAbUJOB/UzuvzZAg3lALSXur8B2KTPIZYyMeZ94mRm+zQSVsaAsDBBALH8YGa6lAdswk4AigkwM4i8ZvgAbSWDP/Dc78QdUiDGKf2b+/wkYhn/BkQMQQIyvGf7yfwDnEd73Ag5H3wsygGphYBn8/99v1hiGJf+AyfXzO76/zDzfQIqABQ9AADEBm0wfoeUBsBdu7SMO8gwXw7f/Zgy2TLfvGAGbw984+bjERYAtMh+wOoAAYmJggDWlIPRrYFPn91fu/8CqRdVM9cS5z6ysXMl/nRj/8QozbAG3BQECCFwigdUKMQBj+sSuz5/T/zD9BnamzjEsORj24UPB/7+MS9hPmDMw93GzgwtNgABiglniZrwDmNYZOHl5u4AV8kuzqH+WSUyrBDxmAk38y/PlFCvDfy5gT5vhrw9AAIGbPf/ACUR0nYvz8T+fBf8xvS68e5Lhl80JYNkNrAiBJSTzDw5gRDJ82msPVAcQQCAt/xmF3zL8czv4SoL9P+vv72x9Zf9Z+L6aMvw8y/SfD1hi/v/N/IcN1FL59ofvy9+3AAEEjFMvoJ+BcaTFKH74NwvDH072SkaWv18Zjh+/yMrMd4/lBdAaoIuYubomAkvc6awsAAHEAg0qlr8zvgha/OT4ywls6YAaMdzf/gu9ZvnG9UQClMV/M1t+ZWL4xvWtlIEBIIBADUVgWfSPe5fnO17uZGARcoT5LyvPB2AqBbYsgDkPmJz/g4KV4RcPw7f3DNIMEQABADMAzP8CBAMD/QP/BPtDAAPzYgDExsYFAwYB8AH/+zX6/AQA+vz8/f/v7wD8/gGdAAC/AADyAJkCCJhduWYxc01n+rD9L7P/XBsGflCRYM30/7c2yz8GVkZQ05eBH1S4ARuwjl+ByZMZIICYWA79yf3DVMTEeI7hL7sIgxU4ko4wfGSZ848NUkhbCYIEgY2wr6DKhIERIICY/hgBS5Xf/3czXGVmNnh2guHDn/9/gL0rXmFmBjOzv6Ba4CgDw7t0ZuZFK94w/Ob8/5sBIIAYbwG9KADE/3cyuHy+0HDiD9N/0BgRgzUwzaho5zEz//nPaLWTkRMYc2c8GJ5IfGMACCDGO/9Os3v83+kO7kP9m1ZswXAEWHLaHGb9y//tNyju/wHL6i8F09/+Y/or8hnYgmMACCCmJctuGz/5YLXz27ff33//zXjLsO2DKANLGLDxri0ItA9Yof//9Idhxp+foDY/Fx/fJz6AAAI1FIFFtDTjJ1CD7hMfF7cFwzHmP9a3gR74DQoxYEORJbmfszuOMS/cWAbUUAQIIBamXAbtlF9PGYCd9iUMv5L4fh6xeSfEeNT6BIMtsGYEBRnzRzZO1oKXDEbmfxg+AVtPAAEESjBX/7ExMswGhWj6LD5tc2DmO8p47C/DYUYGrq+gCortF8vvl1+5o4BKZf5/ZgAIIGBamMRQDOQkhzBkZk5mT3dk23UC1PoRAKZcrm9AvwB79cA0wwxsKwELuCdPGRgAAogp5zbD1avAvPYR1NvKz5z1jbXw0w6W//+BZcz/r///MP74zso4l/kPMAcz/2YFVpCfPgEEEBPDL2cGBo9jZ38xXM3J+c+dMuPvFFb2j18//v7z+9+/X99+sLBm8/61eAlunRxnYpdkkQQIICZt7b17tWOtjIBdYobJM38yFPyeAOwNFrJ8+fsv+fN3liKG7Ll/GQ8zgNpJzKYMv1/+ew0QQEyM2v9nGmWeFf37X5uxtIZ9ygRWhgmgmprp+3fGwsLffdnzgMXdc6AdTMePM4OaUowAAcQSJ/7ByPMPw05lRkaOeT/+5zD8BnYvJ/0t6C9k6GcoBNvBwPqPGdIeYwYV0gABxPj4MJvOyry9Rn/m1wBbyVOzQf3MCWHKHxmY8hkZegX+gwYZYtuPmzMdNz9pDq4mAQKI8RUrsIXD8vclE8f8HHAVWDCBIeOrMCfDR2A7l/UPA6PJWZYvr/4z/4OVlAwAAcTExvh9z39gALP+K2CZOhUYs0Ad7Ay7GD7ws4J0MDBeYDZ9/vsPGzMwnk6eBGo8DhBAjI+/cbF7/d+/S4dNGFxw/OD4MT2amYGf1+IIyESg2/WPfAG1q4E1wp8/S2MZGAACCNihZGfecSLH/QrHBIafP4CFOlAHw+9/H38fYTRlBbafDPRjXv1m+AYETL9//YsEugwggJiYrwLbFsDaQoch7x8n0F/s7MCG9XKG3902DGwMQNfsPBbEevYSIwj8Z2EClgcMAAHE+O274HpHjm8H3Z9edmbl+vwamEeWxIAa4xGMR0HV5oufDIwfuL/wg5rK4BD4CxBATKyF7+z/M3C5cl022vvn6+t/0GacOaPf0Y9AHVw8Zxn/czMwQnpy4JYsQAAxfgIGbe8/hlLt7D8Mv6bFgquO/4x/mU+YL9vw6xLX3RP/VbhBUQiqJUBDxgz/AAKIaRpDH0MxMBlk9k3s+hQDGbcBmvnXmjFypbYeg7uxyh1mcE30HzQcw/DvLwNAAIHa/BPzGXInM7wCmw+KrP9/f/D9BlaWLAyi1lqhJr+ZoW5igHQLAAKI8dN0YD9nemb//yjGU2YMF/SBNrMw/r5o/IsNmPWFXzMz/AY3KRj+QdvMDP8AAojx01+GWZkM/SpmwN4MqGfICGwnAsPmL7C79fei8Q9Ohn/HwUkLrAXsG4AAYvn3hTmdYQK4DwOMOGbQ6BITaJgA2HI4ZQksyP/+N2eCWgFsAwG7L38BAojpBahhHxVtxnARZOvxf3/A+Q9Yw5z+b8lwivl3MTvTP0hyBGkE2s8IEEDgQZsf/xjhjT+Qy5lAgxGmQK3AHgvbz8VM/5iQ+wsAAcT45T/jJ+7X/0AjJucM/p8yBw0g/oOMqDCeBHYlGUCdI+igGcht/5kBAghYaH9ieA1qTzEfNwAG/0lGkMOYTjKBamBzYP+TYSlIIUQHEzgOAAII2OYHt/FBJITx/z934vxEholC74HdCQZQF0UWmLAZoRYDHcORuDh2Ss4UhF/gA2jgkSwgAgaIDHg0jMGdAdidYAAIIBZQl21q9v+pDBksmVd3gqstUYaVwGT3SuYJsM6SBvZSnrzmh/Y5QBQ4fTIj2QF2ISO0Fc0I4gFj6jkDuHF/AGR/EUAAAXti4CDNXGy4UwahD2Q+qBPEIPusYPq//5DuCaTAABqTOYX5LwOSLaD+mytIO2hMgAHkuCfA/g4LMGUW9YHsBwgg0PQPMA3kTJACqZAFyirfB1sLat5BIho8oA/BkDSWufgd219uUJIp+sXQL8r6GNl14O4UCxPIW/+LQEOihf0MAAHEAoqKTIaJoEYJw7/Qa+4MKq47mSA9H0Zm6IgapF8IjhIGcC7Pn84AGs9k6Pv/z/mONrDLxLAbGMf5U0CNFIY34EFQIMEGtEEVWET/BwggRu2doEhCcYus9l4mRKePEeIPYLv5x/+pGcDuDQNz1uL3/5hcGPa4AFXsBOlhYS4CuhjoZuwAIIAYkfwJ5jIJfwQHOKi/CppcgzS+QQOfVp/4oMMCfFz/M3rBHURw2mJhYv6PYfC0zP9//kGjCSCAWF6DyzFXYN4Fdt5AMfuJ8R8juLEGznDM4GmGQwxGDEafpD8zSO/UucLAYHxMp//4lz+gcS/ez8eBjZjfUxjuAGuufmgyB1blTjuAVejjJwzuzEx50wACiPEJJEXL/n7NwgzKqKCyA2w8WC3Tf2CBDeyQApso4Lj5ynBFh4HvL5KLmXl3Mrg/lfnfnwMuTBj/gwcl/zNMy2eYmDMrbUr+76yrAAEErBuAccaQN/3/f3iS/49InSz/9jIA+7xXQN1KLpixoN4DaKABYhfzpytG5xjc/+x1/Zs1BZajGYsY+hiBdedvYNH2zxUggBifA4MUHLuQXA+NcAZQnc+QwfkU2F05BrQF3NxiAHUf/sxMAuXFnCl3VAqAZQeod8D8meE/MBCh48bwuGaEJjKGqQABxMQGas1O/T+FYSqQBPV1p7JMZWVl+P0nOzfvz2cGYNfLSpePm5ubS4aTXYDd3p5rCT8/P89G7rK5ZZzseYzsAry8XLy8DDo6DK67Oaf/zQUPNv/9+x882JvNMJUxi+MKQAAxvoXYxsA6Aeg3YGe++89/8IBH8QxGcJAA0xiDwB+mnF+LgenN4ALUo+CwAhV+jL/Te7k+gUZVgb0JBun+nF/wMM25upvvB7B4YPgPEECQ0RpGSP3w7y9ohAVohztDWB7QClCgX3D4xcnICO2UAju//xkY4YUYqNxjZkjuPaTDDXILKLJ+gUeMQcIMzNAy9T8jQABBZilAuR3YBxHiAKVq2ScSfz+z//kGjld2gb+gbhbECnBXGDTQB54MhAzO/v/PnNzL+RlabgJ7Cv9cd0OYkOEtUJYDCCBGbYZf+x3ZVNkYGKeBBhQyGPZ4ggLvPSgvMrDz2BxlZOT/AnE991dEkcgACzMGy6P/MoC2cH0GpT/mT9ynVk8EF3zgnA3OrP8AAogx7BfQ/Hk9DJmgAZEZGay/D/3yBNnxDZhOeXiATTYGgY/8ENPhlnB/YeD5CG3BMPy3OvEbags4J8n8+v2f0WsbE7iJwwgacmQACCAWnXyGn6DSbnoBkAYNGtqBpzmAdgj+/mPBcFT81Uf+j6CcAzQZQjECWQxf/kLSBBAc+8c098/3Yx68n0HauN/z5E1k2AbyJHhgExR5AAHElD9hAjs7+/+rJcAuCTvDDOYZzP//TwKFPPMUdo8jDP9f/gd25Xn+g5pT4IL3K+P/r6AxNpa///4x/gOPUv5n+GfD6/r/G7DJDMzSzIyzGRhcwFEPiai/DAABxPj1Z+b0zMXv+T4wgEoTxn+g6rkgzIyBQTDzGgMDsJ/GIPgeFCs8sLDiAob9VzNQvwTcwwV2WkFlhNWRL4eABQ4wVfzlZfrGCBkQBJb2/0B1BUAAMb5g/gseaAOZDmwjgCs/4V/AOJH+5cpw1BoIGfk/wqIeEulmJ5JnMLBaHDf+f8747D9whQvsy394x/ifj+8bM8tP0CCK11ZQn/k/G3g4BCCAmGCeYmL6B2uRMcT+h7aB/t/5f/Q9w0fmL/D0xP3/vxmDxWxWViMGy9PajFqW8X//paR++fntC4OMuES5HS8nqwAXvxfDNh+Ym4CmAwQQaMwV5EpBSBkKEZ/OyPyNl6EINMP4/x//n5TWjx8Tf//6DZrFB02Aqx4BOv3ciRP/FySzn2T/wTBvHhfbL06BTAaWqyeATdj/1v92s+btAler/8DuBgjAkRnbAAgCAbBkGSvYBW20chE7nNNE3gSRGOHxQaJ4xeV2uP/NCK03XWmhugnXuizFCJHsaXsijoiEuGG8M5NfpWGk45i8DN5buuOHRtqV5w/LnOW5OOeUgfrlO4BXAAHrdu9toFoEGPPglgjIav6fL6+YC/4ANppOANu2zKDGJ7BYNjvxh/UPE7PZCQsgBFf1zH+tjwGbdOC0DMz5DMnaxf8Y+L6C6hSGF1wswK4hIziYAQKICdYw/gRmCYM5n37L6Lx9z3jkyIkPDLagSaO+zz8S/6nEMFgw8vOctmCwOMXEyMrIyPqf8eh/JmZGFkZmZob3QI1zr/75Z/kJaG46A4MEyx9GQfYiRvb//9kAAggyxwZu8ICHxf+Bm76sfw7pSMzI+87J+IX7D88Xlu8Fsz4IM/xm/QvqlgMTJSODxQmGv6DBWS6Ge0oM316IG5wB+oTxNzPLH2YG7k+swM7Ctz/AFJ3ey/Px7TyAAAKXLv//wwpwYFHMyM7C/ZLNvTU3K4M3kZmfNfsvJ6vbPAYhJgvGvzaM/JD5UebTzMxswGqGBWQH0Nl/zoJbA6yMpkDqGyMkP33+xqDCw8C6NA0ggMDtLXCpCfZD3uy/LH8Y9upyCbLbqfa5b2Pgszn+FxywoB7a3/8sQKd/A6dn0DQYKIO+kACPE1ltFQAVib9tjlmdSlwINvHTZ16gXxi+/X0PEEBMzFDACBqhB1aQLH8mpQPbLn++H7pdxMDHx3gUVG0wsbKxsgj8BTUwfn178Z+LkfEvMHx/v//D/V8cNMpg+Z5BABiI734znBA79Zt9IqT0Y3j57cXWb1xMggABxATqpOcAs+UfYM+SmYVpwh+GzNlMXJ8/P/20/w4DqBcqyAa0ADQk+uG/4P/ff37/Ef74vfufAwMLKyvjvw9//4Jyz1FBYCAyvxP6xPDZ///EWflgO76BGrK2Oz/++QcQQEBjWD5xMv1knZzByv/t/x+GST/ZYi6Aevu8f9xPWNx5ycgMDBQu8JCezYnkKUUMv27vAyYAyHTQXwZYbFr9Yjv6Seg3wx+eb/9BI7Sggd5vwPDiAqrkBgggxvfAZpURsNL4zf6TE6j+33tg4vol8hlYbkv/ZGGwOMIIHnIGG8fwHxhfwCQFHm0Amf4XMu4OseXYf2bG3z/+gAd0f4vuddnrzgBr/AAEEDB1GRsDg3cPwzvWP78ZdzGf4f/1b+keXmD3/Skwbk98smb48/cLsPXxnxE0Ig1siv/+K/pHyPbXP9CqJ2vQygBQmnzPsNWK4ePv9AJuYNTOmrXgAwOzE7S4e/L0M0AAMd75J/4SmJ1FnkoDEwwLyGGfPkn/YQFSXAx8bz1OAD3zQRDeRvlv80iF4RDD/z/AKo/lc8FMYJT+BWeAD8DE9QVYcLC/BU9sH2VncAf2+j7zgpuBAAHEeAvkI8Z/rOygioz3D9garo+gxQQZzKz/9voxvPXexsfIIPaKwZrhROavuYyML2SeSPw3A9Y04q+ZeT7+hxbQzIxJEwpnMPx+wzyLIY3pF5Mo2Ll8YKcBBBB49paBYVbCP0ZeUANxp/tO570MzmC7GJ5w8/7/4wGSPwpuGbMk3fnFtg8oI/bu7z+nfeLvwfkFSHwSZPwNzIKMHAy/710zZ8udPE/V+IrHn2/gEblPfAABBCzf8oEwjYmN4TPD0507dZ7qvDQy2vvmzZvXr1+f/cPMeGI/yBLr/8zA9P1v1i+2XxISYv9f/nZg2M8EarKBJ5aYvRh+fy9iKOBgTWfgNmX+Zchw1RScij8xgIYKGQACiPEBE0MuUGDiLxaGX1eA6ezvkl+g9kIa2IOif0BLjFgYbUAVMeM7IYb/1qCCmfWP+GsW+NKGf6BC6ztDwUQO1t/dcb+BvSQGRtY/wA7wJ74nQBuAnRqAAAKmrmJwsJUyMbIxANMZo4qW9v+fGTOZJjMBe+Z/gG2xfw9/7wD6xfqfDzCJHTv2758QI9t7FgYuLgZgkWQA7Osy/vn0vZBhJgcw78T9Bs/g//91EhxVfHxcQN/wAQQQ0CfgePNk+GXYBTTD8iPfa7YLLhPzwRXwCqDlwETA8buwj5/BgoHhCKilBwogUIkFNMWA7cQfhvSJLECT/wmYn2BojwTlIlD9ctrqJ9AX4J6Z9GeAAGIC2uHs4um8/RfD1YK5DFaMdxjYgM09kB05DKU/sxi+TAYGB+sU5k/JO3acsLF+9wGYZP/ri/83/W36+9+5w1++f58wiyGHkVPgz4m/DAXATHOKgfk4M4Pp77Nnf/4ENrauXNn5CSCAGCuvTgYmJwYG571eDFsF3wHd9I7t2qrJ4BAvnf8TNnKY+5sjBzS6x2G7jQ/cpAL6YAIwf/1mBTUIOVn/A5smzO2RpyxBa4Isj1tCWicX9UHjRAwAAcS4+NcdhsxchskMM4x0/18xBhadQK9I5TBMzlv2k53hB3iwkaEANJOfwwDu3RZO+Q3p5oJiGGhNzv+ZrH9ALa9TrZHMYPOPm5+0hDfAmYFtLYAAYrx/zOe1KMM7BiGWRG1to3Pur/+8Y2NYk8ZQNh/Yap2cA/TI76kFEwpAWn4zFvQxlncW9gP5oIgBdUULZ4A8AUo5xlpt/xlOWkKbVdDRUZC3GBgAAojxBt8nYFfslwVoWQDn63M67B+uqohKJM1j+ME4GTRKU/B7KtgGYIi9FP3vp/IfOlIDtBdIzWQFDXJ+AJX0RhsZ/wHTlCXQH5A1B+C2MNgWgABiueLMKcT+86uAK9B/f84BS6FrNsBm3rSenCk5oBne7AkFIDtAHUgGNqa/Bz9wf2Mo6gc2yf71+QLLsL9/jgAtFDQ5y2x26ikjw51oUISAPWAO6dSA2/YAAcT4mRG8nuQbeIXOH9aXjGzMuRMXFgCNLZiQM7XgBwfIioIJGew/2d+x82TPY2Cw31Q045vvZn7QTPlfBmAzFphT9C5GdULKsD+wFuJJBlDUgDzyFyCAGB/zfgZ1RQSzGPr+F2vlPGFg+8MgDlb1k4FjAsQShh8z8kFzTsxn7YrnWQDzPKQL9Qc01wXuprx0P/mS9Ru4E/aZ9xsoOTCC244n78SCpAECiBE8eiT4+x8fg/3Bj2w/Drk/ZWA86w10fSYDaGUdB9C/Pximg9asMYgC6wQhLmCmBBf+UBeDLOH2n/2cEdzR44V27sG9/t+MvyG9R4AAAqeBk38nsSb93vSb/zcrsMzl42X7yfBTm5U1F5gHfvz+/5+dPTo6GhwxjH9efvsNDHNBK0bw5DozaGUBo9nVpheMrEDwm/XHjxO/f/8+8ecE4+83vxk+sHy5CHIEQAAxsS9l57Jjyt896fsfW2B9xgCaB7di/cnqzLKPYfIP9umfGLa8fg123NJocaaTjC+7GY6w/D/2H2QBM8NLbkbuyOV/2YA9f4azwBbFn//6wALB6J/Rqf98///y/eExAIUaQAAxAkPwO2IUAdj6YQGGF6sgA8il36ZHA/Mr61+oHaCYAKb/ExsX/bc5AmpMgAoxJf/OMwwm4GwEDr2/zNCkC64hweOqfwECiPEtaHytz0+FgaGL8R8TU/EUoJF73T8DO7Lfp0eDemd/mRiWgmIEpI0V2HQ4eUf1ztVrDBcgccJiuJbh90UThjP6UBvAw27M/6BD4qBS5T8jQAAx/vvyC9QTYegDLVv12lE8BWgzCzAhvpVsZYsG98ngY7wnTf6x/1sCWrYIFAr9tVMZlCz9Qxn0WUG+YD5rfNYY3HcCLwIyB6+DAY2KM/8DCCCmL5BJ+X5g+7GMcz/7lIkMP9hevpz4huF5UjTYeKYlDAwg9O+vHQPTb/awyL8sICeuXP9N+znXXe0OfVAxyXiK4a8xg8FfSL8KDCxhDTMGBoAAAjYpclXyIdUHpK57zQAeigZWUKDRKWbIWPZ/5t+sEMYv8EgVK8MfJtAoc0l3/BkGBn0GxpNmzNCeLmRUH9ojgXgLIIDgC4HA4PcUhigG0PIgYGYCdmXO6TODbAStBASFOWiJIytkMOyM8W/WX/8YOP/+AxbnzAzHIe6GWYK85AZUCgMEEOMXYAMFtHYANBQ/KRrY0oaMnEJW2YCihPUXqCQHqYX1M8GxC5K9aPKbgfX/H+Z/oMWxYAXQsWOYR8CWMjABBBCwGrd88vQJAwPPhN/AiAZNSzJ/ZWaELp4AGfkblOjA2fbvX8j8AyhJMx1nPsWs/4+V9W+h12ImhjvHIZMycDtgcwiMoI4VQAAxPXnxiYGX7xvDx4wpz4FCS8FzLv8gZl0AZzgm6EIr0AJZ0PIJ0CrEf/8sGcyBtezv31VXtYElezTE3P8odjABS1Ampr//mAACiPEZqPX1lxcYw8B8fdLi/3/IygzwYiNgRQeMk3/AZsBJ0DQdJLyA2UD8FQNkcRes53/yTjR4CuQvIwhBRcFzDKD1kEwAAcT06RinNO/Xb9/+TRBlZjADBeFpZpB7QesMgTXQP0gUWYIrCOiyLlbwZBITyFJQswlkhwpswgi09AkypQOygxniLoAAYmJwYfz7WeLvJ5boLQLAQD0OGrUF2cIKUnscNrp1nAFU34HceJKJ8TfDaQaI3L/j/46fBK/9Aq+lQwoqsG++QotpgAADAG3kGn61JLZRAAAAAElFTkSuQmCC"/>
  <p:tag name="MMPROD_10006LOGO" val=""/>
  <p:tag name="MMPROD_THEME_BG_IMAGE" val=""/>
  <p:tag name="MMPROD_NEXTUNIQUEID" val="20060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0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6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0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0&quot;/&gt;&lt;property id=&quot;10195&quot; value=&quot;1&quot;/&gt;&lt;property id=&quot;10196&quot; value=&quot;0&quot;/&gt;&lt;property id=&quot;10198&quot; value=&quot;100&quot;/&gt;&lt;object type=&quot;10054&quot; unique_id=&quot;10002&quot;&gt;&lt;property id=&quot;10139&quot; value=&quot;1.0&quot;/&gt;&lt;property id=&quot;10141&quot; value=&quot;80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/object&gt;&lt;object type=&quot;10042&quot; unique_id=&quot;903&quot;&gt;&lt;object type=&quot;10003&quot; unique_id=&quot;20044&quot;&gt;&lt;property id=&quot;10002&quot; value=&quot;Quiz&quot;/&gt;&lt;property id=&quot;10003&quot; value=&quot;0&quot;/&gt;&lt;property id=&quot;10004&quot; value=&quot;1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2004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046&quot;&gt;&lt;property id=&quot;10020&quot; value=&quot;2&quot;/&gt;&lt;property id=&quot;10191&quot; value=&quot;-1&quot;/&gt;&lt;/object&gt;&lt;object type=&quot;10051&quot; unique_id=&quot;20047&quot;&gt;&lt;property id=&quot;10020&quot; value=&quot;2&quot;/&gt;&lt;property id=&quot;10191&quot; value=&quot;-1&quot;/&gt;&lt;/object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100&quot;/&gt;&lt;/object&gt;&lt;/object&gt;&lt;property id=&quot;10200&quot; value=&quot;1&quot;/&gt;&lt;property id=&quot;10212&quot; value=&quot;1&quot;/&gt;&lt;property id=&quot;10213&quot; value=&quot;1&quot;/&gt;&lt;property id=&quot;10214&quot; value=&quot;0&quot;/&gt;&lt;property id=&quot;10215&quot; value=&quot;0&quot;/&gt;&lt;property id=&quot;10216&quot; value=&quot;0&quot;/&gt;&lt;property id=&quot;10217&quot; value=&quot;1&quot;/&gt;&lt;property id=&quot;10218&quot; value=&quot;0&quot;/&gt;&lt;property id=&quot;10219&quot; value=&quot;0&quot;/&gt;&lt;property id=&quot;10227&quot; value=&quot;1&quot;/&gt;&lt;property id=&quot;10229&quot; value=&quot;0&quot;/&gt;&lt;property id=&quot;10235&quot; value=&quot;0&quot;/&gt;&lt;property id=&quot;10236&quot; value=&quot;0&quot;/&gt;&lt;property id=&quot;10237&quot; value=&quot;0&quot;/&gt;&lt;property id=&quot;10238&quot; value=&quot;-1&quot;/&gt;&lt;property id=&quot;10239&quot; value=&quot;-1&quot;/&gt;&lt;property id=&quot;10240&quot; value=&quot;-1&quot;/&gt;&lt;property id=&quot;10241&quot; value=&quot;-1&quot;/&gt;&lt;property id=&quot;10242&quot; value=&quot;-1&quot;/&gt;&lt;property id=&quot;10243&quot; value=&quot;-1&quot;/&gt;&lt;property id=&quot;10244&quot; value=&quot;1&quot;/&gt;&lt;property id=&quot;10245&quot; value=&quot;0&quot;/&gt;&lt;/object&gt;&#10;"/>
  <p:tag name="MMPROD_TAG_VCONFIG" val="PD94bWwgdmVyc2lvbj0iMS4wIj8+DQo8Y29uZmlndXJhdGlvbj4NCgk8Y29sb3JzPg0KCQk8dWljb2xvciBuYW1lPSJwcmltYXJ5IiB2YWx1ZT0iMHg2Rjg0ODgiLz4NCgkJPHVpY29sb3IgbmFtZT0iZ2xvdyIgdmFsdWU9IjB4MzVEMzM0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DQoJCTx1aXNob3cgbmFtZT0icHJlc2VudGVycGhvdG8iIHZhbHVlPSJmYWxzZSIvPg0KCQk8dWlzaG93IG5hbWU9InByZXNlbnRlcm5hbWUiIHZhbHVlPSJmYWxzZSIvPg0KCQk8dWlzaG93IG5hbWU9InByZXNlbnRlcnRpdGxlIiB2YWx1ZT0iZmFsc2UiLz4NCgkJPHVpc2hvdyBuYW1lPSJwcmVzZW50ZXJlbWFpbCIgdmFsdWU9ImZhbHNlIi8+DQoJCTx1aXNob3cgbmFtZT0icHJlc2VudGVyYmlvIiB2YWx1ZT0iZmFsc2UiLz4NCgkJPHVpc2hvdyBuYW1lPSJjb21wYW55bG9nbyIgdmFsdWU9ImZhbHNlIi8+DQoJCTx1aXNob3cgbmFtZT0ic2lkZWJhciIgdmFsdWU9InRydWUiLz4NCgkJPHVpc2hvdyBuYW1lPSJvdXRsaW5lIiB2YWx1ZT0idHJ1ZSIvPg0KCQk8dWlzaG93IG5hbWU9InRodW1ibmFpbCIgdmFsdWU9InRydWUiLz4NCgkJPHVpc2hvdyBuYW1lPSJub3RlcyIgdmFsdWU9ImZhbHNlIi8+DQoJCTx1aXNob3cgbmFtZT0ic2VhcmNo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aW5pdGlhbGRpc3BsYXltb2RlaXNub3JtYWwiIHZhbHVlPSJ0cnVlIi8+DQoJCTx1aXJlcGxhY2UgbmFtZT0ibG9nbyIgdmFsdWU9IiIvPg0KCQk8dWlyZXBsYWNlIG5hbWU9ImJnaW1hZ2UiIHZhbHVlPSIiLz4NCgkJPHVpcmVwbGFjZSBuYW1lPSJpbml0aWFsdGFiIiB2YWx1ZT0idGh1bWJuYWlsIi8+DQoJCTx1aXNob3cgbmFtZT0icXVpeiIgdmFsdWU9InRydWUiLz4NCgkJPHVpc2hvdyBuYW1lPSJhbHdheXNTY3J1bmNoIiB2YWx1ZT0iZmFsc2UiLz4NCgkJ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+DQoJCTx1aXRleHQgbmFtZT0iU0NSVUJCQVJTVEFUVVNfTk9BVURJTyIgdmFsdWU9IktlaW4gQXVkaW8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RlbiBUZWlsbmVobWVybiBkaWUgU2VpdGVubGVpc3RlIGFuemVpZ2VuIi8+DQoJPC9sYW5ndWFnZT4NCgk8bGFuZ3VhZ2UgaWQ9ImZ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JNaW5pYXR1cmUiLz4NCgkJPHVpdGV4dCBuYW1lPSJUQUJfTk9URVMiIHZhbHVlPSJDb21tLiIvPg0KCQk8dWl0ZXh0IG5hbWU9IlRBQl9TRUFSQ0giIHZhbHVlPSJDaGVyY2hlIi8+DQoJCTx1aXRleHQgbmFtZT0iU0xJREVfSEVBRElORyIgdmFsdWU9IlRpdHJlIGRlIGxhIGRpYXBvc2l0aXZlIi8+DQoJCTx1aXRleHQgbmFtZT0iRFVSQVRJT05fSEVBRElORyIgdmFsdWU9IkR1csOpZSIvPg0KCQk8dWl0ZXh0IG5hbWU9IlNFQVJDSF9IRUFESU5HIiB2YWx1ZT0iQ2hlcmNoZXIgbGUgdGV4dGUgOiIvPg0KCQk8dWl0ZXh0IG5hbWU9IlRIVU1CX0hFQURJTkciIHZhbHVlPSJEaWFwb3NpdGl2ZSA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Nb250cmVyIGwnZW5jYWRyw6kgYXV4IHBhcnRpY2lwYW50cy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mYWxzZSxmYWxzZSx0cnVlIi8+DQoJCTx1aWZvbnQgbmFtZT0iRk9OVF9QUkVTRU5URVJUSVRMRSIgdmFsdWU9IlZlcmRhbmEsMTEsdHJ1ZSxmYWxzZSx0cnVlIi8+DQoJCTx1aWZvbnQgbmFtZT0iRk9OVF9CSU9CVE4iIHZhbHVlPSJWZXJkYW5hLDk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qu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kJpbyA6ICVwIi8+DQoJCTx1aXRleHQgbmFtZT0iQklPQlROX1RJVExFIiB2YWx1ZT0iQmlvIi8+DQoJCTx1aXRleHQgbmFtZT0iRElWSURFUkJUTl9USVRMRSIgdmFsdWU9InwiLz4NCgkJPHVpdGV4dCBuYW1lPSJDT05UQUNUQlROX1RJVExFIiB2YWx1ZT0i44GK5ZWP44GE5ZCI44KP44GbIi8+DQoJCTx1aXRleHQgbmFtZT0iVEFCX09VVExJTkUiIHZhbHVlPSLjgqLjgqbjg4jjg6njgqTjg7MiLz4NCgkJPHVpdGV4dCBuYW1lPSJUQUJfVEhVTUIiIHZhbHVlPSLos5vlkKY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ODhuOCreOCueODiOaknOe0oi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mYWxzZSxmYWxzZSx0cnVlIi8+DQoJCTx1aWZvbnQgbmFtZT0iRk9OVF9QUkVTRU5URVJUSVRMRSIgdmFsdWU9IlZlcmRhbmEsMTEsdHJ1ZSxmYWxzZSx0cnVlIi8+DQoJCTx1aWZvbnQgbmFtZT0iRk9OVF9CSU9CVE4iIHZhbHVlPSJWZXJkYW5hLDk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+DQoJCTx1aXRleHQgbmFtZT0iU0NSVUJCQVJTVEFUVVNfU0xJREVJTkZPIiB2YWx1ZT0i7Iqs65287J2065OcICVuIC8gJXQgfCAiLz4NCgkJPHVpdGV4dCBuYW1lPSJTQ1JVQkJBUlNUQVRVU19TVE9QUEVEIiB2YWx1ZT0i7KSR7KeA65CoIi8+DQoJCTx1aXRleHQgbmFtZT0iU0NSVUJCQVJTVEFUVVNfUExBWUlORyIgdmFsdWU9IuyerOyDnSIvPg0KCQk8dWl0ZXh0IG5hbWU9IlNDUlVCQkFSU1RBVFVTX05PQVVESU8iIHZhbHVlPSLsmKTrlJTsmKQg7JeG7J2MIi8+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+DQoJCTwhLS0gc3Vic3RpdHV0aW9uOiAlbSA9PSBtaW51dGVzIHJlbWFpbmluZyAtLT4NCgkJPCEtLSBzdWJzdGl0dXRpb246ICVzID09IHNlY29uZHMgcmVtYWluaW5nIC0tPg0KCQk8dWl0ZXh0IG5hbWU9IkVMQVBTRUQiIHZhbHVlPSIlbeu2hCAlc+y0iCDrgqjsnYwiLz4NCgkJPHVpdGV4dCBuYW1lPSJOT1RGT1VORCIgdmFsdWU9IuyXhuydjCIvPg0KCQk8dWl0ZXh0IG5hbWU9IkFUVEFDSE1FTlRTIiB2YWx1ZT0i7LKo67aAIO2MjOydvC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8L2xhbmd1YWdlPg0KPC9jb25maWd1cmF0aW9uPg0K"/>
  <p:tag name="MMPROD_UIDATA" val="&lt;database version=&quot;10.0&quot;&gt;&lt;object type=&quot;1&quot; unique_id=&quot;10001&quot;&gt;&lt;property id=&quot;20141&quot; value=&quot;Deploying The Flash Platform for Rich e-Learning&quot;/&gt;&lt;property id=&quot;20144&quot; value=&quot;1&quot;/&gt;&lt;property id=&quot;20146&quot; value=&quot;0&quot;/&gt;&lt;property id=&quot;20147&quot; value=&quot;0&quot;/&gt;&lt;property id=&quot;20148&quot; value=&quot;25&quot;/&gt;&lt;property id=&quot;20180&quot; value=&quot;1&quot;/&gt;&lt;property id=&quot;20181&quot; value=&quot;1&quot;/&gt;&lt;property id=&quot;20191&quot; value=&quot;Breeze@NUS&quot;/&gt;&lt;property id=&quot;20192&quot; value=&quot;http://breeze.nus.edu.sg&quot;/&gt;&lt;property id=&quot;20193&quot; value=&quot;0&quot;/&gt;&lt;property id=&quot;20221&quot; value=&quot;D:\Personal\Photographs\&quot;/&gt;&lt;property id=&quot;20222&quot; value=&quot;Z:\dev\Breeze5\FlashPlatform\&quot;/&gt;&lt;property id=&quot;20224&quot; value=&quot;C:\Documents and Settings\Melvyn\Desktop\FlashPlatform&quot;/&gt;&lt;property id=&quot;20225&quot; value=&quot;S:\Melvyn's pics\&quot;/&gt;&lt;property id=&quot;20250&quot; value=&quot;0&quot;/&gt;&lt;property id=&quot;20251&quot; value=&quot;0&quot;/&gt;&lt;property id=&quot;20259&quot; value=&quot;0&quot;/&gt;&lt;property id=&quot;20262&quot; value=&quot;422367&quot;/&gt;&lt;object type=&quot;8&quot; unique_id=&quot;10002&quot;&gt;&lt;/object&gt;&lt;object type=&quot;4&quot; unique_id=&quot;10005&quot;&gt;&lt;object type=&quot;5&quot; unique_id=&quot;10006&quot;&gt;&lt;property id=&quot;20000&quot; value=&quot;0&quot;/&gt;&lt;property id=&quot;20149&quot; value=&quot;Melvyn Song&quot;/&gt;&lt;property id=&quot;20150&quot; value=&quot;Instructor&quot;/&gt;&lt;property id=&quot;20151&quot; value=&quot;melvynsong.png&quot;/&gt;&lt;property id=&quot;20153&quot; value=&quot;citsongm@nus.edu.sg&quot;/&gt;&lt;/object&gt;&lt;/object&gt;&lt;object type=&quot;2&quot; unique_id=&quot;10010&quot;&gt;&lt;object type=&quot;3&quot; unique_id=&quot;10018&quot;&gt;&lt;property id=&quot;20148&quot; value=&quot;5&quot;/&gt;&lt;property id=&quot;20300&quot; value=&quot;Slide 45&quot;/&gt;&lt;property id=&quot;20303&quot; value=&quot;Song Kian Guan Melvyn&quot;/&gt;&lt;property id=&quot;20307&quot; value=&quot;309&quot;/&gt;&lt;property id=&quot;20309&quot; value=&quot;10006&quot;/&gt;&lt;/object&gt;&lt;object type=&quot;3&quot; unique_id=&quot;11309&quot;&gt;&lt;property id=&quot;20148&quot; value=&quot;5&quot;/&gt;&lt;property id=&quot;20300&quot; value=&quot;Slide 4 - &amp;quot;Nested Queries: ANY&amp;quot;&quot;/&gt;&lt;property id=&quot;20307&quot; value=&quot;336&quot;/&gt;&lt;/object&gt;&lt;object type=&quot;3&quot; unique_id=&quot;11310&quot;&gt;&lt;property id=&quot;20148&quot; value=&quot;5&quot;/&gt;&lt;property id=&quot;20300&quot; value=&quot;Slide 2 - &amp;quot;Nested Queries: IN&amp;quot;&quot;/&gt;&lt;property id=&quot;20307&quot; value=&quot;337&quot;/&gt;&lt;/object&gt;&lt;object type=&quot;3&quot; unique_id=&quot;11311&quot;&gt;&lt;property id=&quot;20148&quot; value=&quot;5&quot;/&gt;&lt;property id=&quot;20300&quot; value=&quot;Slide 10 - &amp;quot;Nested Queries: Un-nesting&amp;quot;&quot;/&gt;&lt;property id=&quot;20307&quot; value=&quot;338&quot;/&gt;&lt;/object&gt;&lt;object type=&quot;3&quot; unique_id=&quot;11314&quot;&gt;&lt;property id=&quot;20148&quot; value=&quot;5&quot;/&gt;&lt;property id=&quot;20300&quot; value=&quot;Slide 17 - &amp;quot;Nested Queries: NOT IN&amp;quot;&quot;/&gt;&lt;property id=&quot;20307&quot; value=&quot;341&quot;/&gt;&lt;/object&gt;&lt;object type=&quot;3&quot; unique_id=&quot;11315&quot;&gt;&lt;property id=&quot;20148&quot; value=&quot;5&quot;/&gt;&lt;property id=&quot;20300&quot; value=&quot;Slide 16 - &amp;quot;Nested Queries: &amp;lt;&amp;gt; ALL&amp;quot;&quot;/&gt;&lt;property id=&quot;20307&quot; value=&quot;342&quot;/&gt;&lt;/object&gt;&lt;object type=&quot;3&quot; unique_id=&quot;11316&quot;&gt;&lt;property id=&quot;20148&quot; value=&quot;5&quot;/&gt;&lt;property id=&quot;20300&quot; value=&quot;Slide 19 - &amp;quot;Nested Queries: NOT EXISTS&amp;quot;&quot;/&gt;&lt;property id=&quot;20307&quot; value=&quot;343&quot;/&gt;&lt;/object&gt;&lt;object type=&quot;3&quot; unique_id=&quot;11317&quot;&gt;&lt;property id=&quot;20148&quot; value=&quot;5&quot;/&gt;&lt;property id=&quot;20300&quot; value=&quot;Slide 9 - &amp;quot;Nested Queries (Scope of Correlation)&amp;quot;&quot;/&gt;&lt;property id=&quot;20307&quot; value=&quot;344&quot;/&gt;&lt;/object&gt;&lt;object type=&quot;3&quot; unique_id=&quot;11318&quot;&gt;&lt;property id=&quot;20148&quot; value=&quot;5&quot;/&gt;&lt;property id=&quot;20300&quot; value=&quot;Slide 23 - &amp;quot;Nested Queries&amp;quot;&quot;/&gt;&lt;property id=&quot;20307&quot; value=&quot;345&quot;/&gt;&lt;/object&gt;&lt;object type=&quot;3&quot; unique_id=&quot;11322&quot;&gt;&lt;property id=&quot;20148&quot; value=&quot;5&quot;/&gt;&lt;property id=&quot;20300&quot; value=&quot;Slide 34 - &amp;quot;Join&amp;quot;&quot;/&gt;&lt;property id=&quot;20307&quot; value=&quot;349&quot;/&gt;&lt;/object&gt;&lt;object type=&quot;3&quot; unique_id=&quot;11323&quot;&gt;&lt;property id=&quot;20148&quot; value=&quot;5&quot;/&gt;&lt;property id=&quot;20300&quot; value=&quot;Slide 36 - &amp;quot;Inner Join&amp;quot;&quot;/&gt;&lt;property id=&quot;20307&quot; value=&quot;350&quot;/&gt;&lt;/object&gt;&lt;object type=&quot;3&quot; unique_id=&quot;11324&quot;&gt;&lt;property id=&quot;20148&quot; value=&quot;5&quot;/&gt;&lt;property id=&quot;20300&quot; value=&quot;Slide 37 - &amp;quot;Left Outer Join&amp;quot;&quot;/&gt;&lt;property id=&quot;20307&quot; value=&quot;351&quot;/&gt;&lt;/object&gt;&lt;object type=&quot;3&quot; unique_id=&quot;11325&quot;&gt;&lt;property id=&quot;20148&quot; value=&quot;5&quot;/&gt;&lt;property id=&quot;20300&quot; value=&quot;Slide 39 - &amp;quot;Left Outer Join&amp;quot;&quot;/&gt;&lt;property id=&quot;20307&quot; value=&quot;352&quot;/&gt;&lt;/object&gt;&lt;object type=&quot;3&quot; unique_id=&quot;11326&quot;&gt;&lt;property id=&quot;20148&quot; value=&quot;5&quot;/&gt;&lt;property id=&quot;20300&quot; value=&quot;Slide 41 - &amp;quot;Right Outer Join&amp;quot;&quot;/&gt;&lt;property id=&quot;20307&quot; value=&quot;353&quot;/&gt;&lt;/object&gt;&lt;object type=&quot;3&quot; unique_id=&quot;11327&quot;&gt;&lt;property id=&quot;20148&quot; value=&quot;5&quot;/&gt;&lt;property id=&quot;20300&quot; value=&quot;Slide 42 - &amp;quot;Full Outer Join&amp;quot;&quot;/&gt;&lt;property id=&quot;20307&quot; value=&quot;354&quot;/&gt;&lt;/object&gt;&lt;object type=&quot;3&quot; unique_id=&quot;11328&quot;&gt;&lt;property id=&quot;20148&quot; value=&quot;5&quot;/&gt;&lt;property id=&quot;20300&quot; value=&quot;Slide 43 - &amp;quot;Other Join&amp;quot;&quot;/&gt;&lt;property id=&quot;20307&quot; value=&quot;355&quot;/&gt;&lt;/object&gt;&lt;object type=&quot;3&quot; unique_id=&quot;12830&quot;&gt;&lt;property id=&quot;20148&quot; value=&quot;5&quot;/&gt;&lt;property id=&quot;20300&quot; value=&quot;Slide 44 - &amp;quot;Summary&amp;quot;&quot;/&gt;&lt;property id=&quot;20307&quot; value=&quot;356&quot;/&gt;&lt;/object&gt;&lt;object type=&quot;3&quot; unique_id=&quot;13930&quot;&gt;&lt;property id=&quot;20148&quot; value=&quot;5&quot;/&gt;&lt;property id=&quot;20300&quot; value=&quot;Slide 1 - &amp;quot;In the Lecture Series Introduction to Database Systems&amp;quot;&quot;/&gt;&lt;property id=&quot;20307&quot; value=&quot;358&quot;/&gt;&lt;/object&gt;&lt;object type=&quot;3&quot; unique_id=&quot;13935&quot;&gt;&lt;property id=&quot;20148&quot; value=&quot;5&quot;/&gt;&lt;property id=&quot;20300&quot; value=&quot;Slide 6 - &amp;quot;Nested Queries: EXISTS&amp;quot;&quot;/&gt;&lt;property id=&quot;20307&quot; value=&quot;363&quot;/&gt;&lt;/object&gt;&lt;object type=&quot;3&quot; unique_id=&quot;13936&quot;&gt;&lt;property id=&quot;20148&quot; value=&quot;5&quot;/&gt;&lt;property id=&quot;20300&quot; value=&quot;Slide 24 - &amp;quot;In Summary&amp;quot;&quot;/&gt;&lt;property id=&quot;20307&quot; value=&quot;364&quot;/&gt;&lt;/object&gt;&lt;object type=&quot;3&quot; unique_id=&quot;14334&quot;&gt;&lt;property id=&quot;20148&quot; value=&quot;5&quot;/&gt;&lt;property id=&quot;20300&quot; value=&quot;Slide 3&quot;/&gt;&lt;property id=&quot;20307&quot; value=&quot;365&quot;/&gt;&lt;/object&gt;&lt;object type=&quot;3&quot; unique_id=&quot;23091&quot;&gt;&lt;property id=&quot;20148&quot; value=&quot;5&quot;/&gt;&lt;property id=&quot;20300&quot; value=&quot;Slide 5 - &amp;quot;Nested Queries: EXISTS&amp;quot;&quot;/&gt;&lt;property id=&quot;20307&quot; value=&quot;372&quot;/&gt;&lt;/object&gt;&lt;object type=&quot;3&quot; unique_id=&quot;23092&quot;&gt;&lt;property id=&quot;20148&quot; value=&quot;5&quot;/&gt;&lt;property id=&quot;20300&quot; value=&quot;Slide 7 - &amp;quot;Nested Queries: EXISTS, Correlated Subqueries&amp;quot;&quot;/&gt;&lt;property id=&quot;20307&quot; value=&quot;370&quot;/&gt;&lt;/object&gt;&lt;object type=&quot;3&quot; unique_id=&quot;23093&quot;&gt;&lt;property id=&quot;20148&quot; value=&quot;5&quot;/&gt;&lt;property id=&quot;20300&quot; value=&quot;Slide 8&quot;/&gt;&lt;property id=&quot;20307&quot; value=&quot;371&quot;/&gt;&lt;/object&gt;&lt;object type=&quot;3&quot; unique_id=&quot;23094&quot;&gt;&lt;property id=&quot;20148&quot; value=&quot;5&quot;/&gt;&lt;property id=&quot;20300&quot; value=&quot;Slide 11&quot;/&gt;&lt;property id=&quot;20307&quot; value=&quot;368&quot;/&gt;&lt;/object&gt;&lt;object type=&quot;3&quot; unique_id=&quot;23095&quot;&gt;&lt;property id=&quot;20148&quot; value=&quot;5&quot;/&gt;&lt;property id=&quot;20300&quot; value=&quot;Slide 12 - &amp;quot;Nested Queries&amp;quot;&quot;/&gt;&lt;property id=&quot;20307&quot; value=&quot;373&quot;/&gt;&lt;/object&gt;&lt;object type=&quot;3&quot; unique_id=&quot;23096&quot;&gt;&lt;property id=&quot;20148&quot; value=&quot;5&quot;/&gt;&lt;property id=&quot;20300&quot; value=&quot;Slide 15 - &amp;quot;Nested Queries: ALL&amp;quot;&quot;/&gt;&lt;property id=&quot;20307&quot; value=&quot;369&quot;/&gt;&lt;/object&gt;&lt;object type=&quot;3&quot; unique_id=&quot;23097&quot;&gt;&lt;property id=&quot;20148&quot; value=&quot;5&quot;/&gt;&lt;property id=&quot;20300&quot; value=&quot;Slide 18&quot;/&gt;&lt;property id=&quot;20307&quot; value=&quot;374&quot;/&gt;&lt;/object&gt;&lt;object type=&quot;3&quot; unique_id=&quot;23098&quot;&gt;&lt;property id=&quot;20148&quot; value=&quot;5&quot;/&gt;&lt;property id=&quot;20300&quot; value=&quot;Slide 20&quot;/&gt;&lt;property id=&quot;20307&quot; value=&quot;375&quot;/&gt;&lt;/object&gt;&lt;object type=&quot;3&quot; unique_id=&quot;23099&quot;&gt;&lt;property id=&quot;20148&quot; value=&quot;5&quot;/&gt;&lt;property id=&quot;20300&quot; value=&quot;Slide 25 - &amp;quot;UNION, INTERSECT and EXCEPT&amp;quot;&quot;/&gt;&lt;property id=&quot;20307&quot; value=&quot;383&quot;/&gt;&lt;/object&gt;&lt;object type=&quot;3&quot; unique_id=&quot;23100&quot;&gt;&lt;property id=&quot;20148&quot; value=&quot;5&quot;/&gt;&lt;property id=&quot;20300&quot; value=&quot;Slide 26 - &amp;quot;Union&amp;quot;&quot;/&gt;&lt;property id=&quot;20307&quot; value=&quot;380&quot;/&gt;&lt;/object&gt;&lt;object type=&quot;3&quot; unique_id=&quot;23101&quot;&gt;&lt;property id=&quot;20148&quot; value=&quot;5&quot;/&gt;&lt;property id=&quot;20300&quot; value=&quot;Slide 27&quot;/&gt;&lt;property id=&quot;20307&quot; value=&quot;384&quot;/&gt;&lt;/object&gt;&lt;object type=&quot;3&quot; unique_id=&quot;23102&quot;&gt;&lt;property id=&quot;20148&quot; value=&quot;5&quot;/&gt;&lt;property id=&quot;20300&quot; value=&quot;Slide 28 - &amp;quot;Intersection&amp;quot;&quot;/&gt;&lt;property id=&quot;20307&quot; value=&quot;381&quot;/&gt;&lt;/object&gt;&lt;object type=&quot;3&quot; unique_id=&quot;23103&quot;&gt;&lt;property id=&quot;20148&quot; value=&quot;5&quot;/&gt;&lt;property id=&quot;20300&quot; value=&quot;Slide 29&quot;/&gt;&lt;property id=&quot;20307&quot; value=&quot;385&quot;/&gt;&lt;/object&gt;&lt;object type=&quot;3&quot; unique_id=&quot;23104&quot;&gt;&lt;property id=&quot;20148&quot; value=&quot;5&quot;/&gt;&lt;property id=&quot;20300&quot; value=&quot;Slide 30 - &amp;quot;(Non-Symmetric) Difference&amp;quot;&quot;/&gt;&lt;property id=&quot;20307&quot; value=&quot;382&quot;/&gt;&lt;/object&gt;&lt;object type=&quot;3&quot; unique_id=&quot;23105&quot;&gt;&lt;property id=&quot;20148&quot; value=&quot;5&quot;/&gt;&lt;property id=&quot;20300&quot; value=&quot;Slide 31&quot;/&gt;&lt;property id=&quot;20307&quot; value=&quot;386&quot;/&gt;&lt;/object&gt;&lt;object type=&quot;3&quot; unique_id=&quot;23106&quot;&gt;&lt;property id=&quot;20148&quot; value=&quot;5&quot;/&gt;&lt;property id=&quot;20300&quot; value=&quot;Slide 32 - &amp;quot;Avoid them if you can…&amp;quot;&quot;/&gt;&lt;property id=&quot;20307&quot; value=&quot;376&quot;/&gt;&lt;/object&gt;&lt;object type=&quot;3&quot; unique_id=&quot;23107&quot;&gt;&lt;property id=&quot;20148&quot; value=&quot;5&quot;/&gt;&lt;property id=&quot;20300&quot; value=&quot;Slide 33 - &amp;quot;UNION, INTERSECT and EXCEPT&amp;quot;&quot;/&gt;&lt;property id=&quot;20307&quot; value=&quot;387&quot;/&gt;&lt;/object&gt;&lt;object type=&quot;3&quot; unique_id=&quot;23108&quot;&gt;&lt;property id=&quot;20148&quot; value=&quot;5&quot;/&gt;&lt;property id=&quot;20300&quot; value=&quot;Slide 35&quot;/&gt;&lt;property id=&quot;20307&quot; value=&quot;377&quot;/&gt;&lt;/object&gt;&lt;object type=&quot;3&quot; unique_id=&quot;23109&quot;&gt;&lt;property id=&quot;20148&quot; value=&quot;5&quot;/&gt;&lt;property id=&quot;20300&quot; value=&quot;Slide 38&quot;/&gt;&lt;property id=&quot;20307&quot; value=&quot;378&quot;/&gt;&lt;/object&gt;&lt;object type=&quot;3&quot; unique_id=&quot;23110&quot;&gt;&lt;property id=&quot;20148&quot; value=&quot;5&quot;/&gt;&lt;property id=&quot;20300&quot; value=&quot;Slide 40&quot;/&gt;&lt;property id=&quot;20307&quot; value=&quot;379&quot;/&gt;&lt;/object&gt;&lt;object type=&quot;3&quot; unique_id=&quot;23479&quot;&gt;&lt;property id=&quot;20148&quot; value=&quot;5&quot;/&gt;&lt;property id=&quot;20300&quot; value=&quot;Slide 13 - &amp;quot;Nested Queries: Correlated Subqueries&amp;quot;&quot;/&gt;&lt;property id=&quot;20307&quot; value=&quot;390&quot;/&gt;&lt;/object&gt;&lt;object type=&quot;3&quot; unique_id=&quot;23480&quot;&gt;&lt;property id=&quot;20148&quot; value=&quot;5&quot;/&gt;&lt;property id=&quot;20300&quot; value=&quot;Slide 14&quot;/&gt;&lt;property id=&quot;20307&quot; value=&quot;391&quot;/&gt;&lt;/object&gt;&lt;object type=&quot;3&quot; unique_id=&quot;23481&quot;&gt;&lt;property id=&quot;20148&quot; value=&quot;5&quot;/&gt;&lt;property id=&quot;20300&quot; value=&quot;Slide 21 - &amp;quot;Nested Queries: in the HAVING Clause&amp;quot;&quot;/&gt;&lt;property id=&quot;20307&quot; value=&quot;388&quot;/&gt;&lt;/object&gt;&lt;object type=&quot;3&quot; unique_id=&quot;23482&quot;&gt;&lt;property id=&quot;20148&quot; value=&quot;5&quot;/&gt;&lt;property id=&quot;20300&quot; value=&quot;Slide 22&quot;/&gt;&lt;property id=&quot;20307&quot; value=&quot;38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</TotalTime>
  <Words>1717</Words>
  <Application>Microsoft Office PowerPoint</Application>
  <PresentationFormat>On-screen Show (4:3)</PresentationFormat>
  <Paragraphs>506</Paragraphs>
  <Slides>45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In the Lecture Series Introduction to Database Systems</vt:lpstr>
      <vt:lpstr>Nested Queries: IN</vt:lpstr>
      <vt:lpstr>PowerPoint Presentation</vt:lpstr>
      <vt:lpstr>Nested Queries: ANY</vt:lpstr>
      <vt:lpstr>Nested Queries: EXISTS</vt:lpstr>
      <vt:lpstr>Nested Queries: EXISTS</vt:lpstr>
      <vt:lpstr>Nested Queries: EXISTS, Correlated Subqueries</vt:lpstr>
      <vt:lpstr>PowerPoint Presentation</vt:lpstr>
      <vt:lpstr>Nested Queries (Scope of Correlation)</vt:lpstr>
      <vt:lpstr>Nested Queries: Un-nesting</vt:lpstr>
      <vt:lpstr>PowerPoint Presentation</vt:lpstr>
      <vt:lpstr>Nested Queries</vt:lpstr>
      <vt:lpstr>Nested Queries: Correlated Subqueries</vt:lpstr>
      <vt:lpstr>PowerPoint Presentation</vt:lpstr>
      <vt:lpstr>Nested Queries: ALL</vt:lpstr>
      <vt:lpstr>Nested Queries: &lt;&gt; ALL</vt:lpstr>
      <vt:lpstr>Nested Queries: NOT IN</vt:lpstr>
      <vt:lpstr>PowerPoint Presentation</vt:lpstr>
      <vt:lpstr>Nested Queries: NOT EXISTS</vt:lpstr>
      <vt:lpstr>PowerPoint Presentation</vt:lpstr>
      <vt:lpstr>Nested Queries: in the HAVING Clause</vt:lpstr>
      <vt:lpstr>PowerPoint Presentation</vt:lpstr>
      <vt:lpstr>Nested Queries</vt:lpstr>
      <vt:lpstr>In Summary</vt:lpstr>
      <vt:lpstr>UNION, INTERSECT and EXCEPT</vt:lpstr>
      <vt:lpstr>Union</vt:lpstr>
      <vt:lpstr>PowerPoint Presentation</vt:lpstr>
      <vt:lpstr>Intersection</vt:lpstr>
      <vt:lpstr>PowerPoint Presentation</vt:lpstr>
      <vt:lpstr>(Non-Symmetric) Difference</vt:lpstr>
      <vt:lpstr>PowerPoint Presentation</vt:lpstr>
      <vt:lpstr>Avoid them if you can…</vt:lpstr>
      <vt:lpstr>UNION, INTERSECT and EXCEPT</vt:lpstr>
      <vt:lpstr>Join</vt:lpstr>
      <vt:lpstr>PowerPoint Presentation</vt:lpstr>
      <vt:lpstr>Inner Join</vt:lpstr>
      <vt:lpstr>Left Outer Join</vt:lpstr>
      <vt:lpstr>PowerPoint Presentation</vt:lpstr>
      <vt:lpstr>Left Outer Join</vt:lpstr>
      <vt:lpstr>PowerPoint Presentation</vt:lpstr>
      <vt:lpstr>Right Outer Join</vt:lpstr>
      <vt:lpstr>Full Outer Join</vt:lpstr>
      <vt:lpstr>Other Join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e-Learning Eco-Systems System Architecture Perspective </dc:title>
  <dc:creator>Melvyn Song</dc:creator>
  <cp:lastModifiedBy>Serenade</cp:lastModifiedBy>
  <cp:revision>362</cp:revision>
  <cp:lastPrinted>2016-01-30T06:22:32Z</cp:lastPrinted>
  <dcterms:created xsi:type="dcterms:W3CDTF">2005-07-05T02:43:51Z</dcterms:created>
  <dcterms:modified xsi:type="dcterms:W3CDTF">2016-04-08T11:01:08Z</dcterms:modified>
</cp:coreProperties>
</file>