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405" r:id="rId2"/>
    <p:sldId id="375" r:id="rId3"/>
    <p:sldId id="368" r:id="rId4"/>
    <p:sldId id="369" r:id="rId5"/>
    <p:sldId id="376" r:id="rId6"/>
    <p:sldId id="377" r:id="rId7"/>
    <p:sldId id="370" r:id="rId8"/>
    <p:sldId id="372" r:id="rId9"/>
    <p:sldId id="371" r:id="rId10"/>
    <p:sldId id="373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406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30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25" r:id="rId54"/>
    <p:sldId id="426" r:id="rId55"/>
    <p:sldId id="427" r:id="rId56"/>
    <p:sldId id="428" r:id="rId57"/>
    <p:sldId id="404" r:id="rId58"/>
    <p:sldId id="431" r:id="rId59"/>
    <p:sldId id="432" r:id="rId60"/>
  </p:sldIdLst>
  <p:sldSz cx="9144000" cy="6858000" type="screen4x3"/>
  <p:notesSz cx="6797675" cy="987425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99"/>
    <a:srgbClr val="CC0000"/>
    <a:srgbClr val="FFFF99"/>
    <a:srgbClr val="3366CC"/>
    <a:srgbClr val="0066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1581" autoAdjust="0"/>
  </p:normalViewPr>
  <p:slideViewPr>
    <p:cSldViewPr>
      <p:cViewPr>
        <p:scale>
          <a:sx n="100" d="100"/>
          <a:sy n="100" d="100"/>
        </p:scale>
        <p:origin x="-5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64" y="137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225B18AC-C322-4446-A0DA-632174FF9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17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2E674AC0-C1DC-497A-8E03-8D354480B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0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9E7D7-57FC-4A05-A016-F059F31D1F5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9E7D7-57FC-4A05-A016-F059F31D1F5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1D6A7-C10F-42BE-BAE7-C6E61CA2CD7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B66FE-335D-4DF9-9D88-21CFD555182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7C44B-F5B2-4286-BCAD-037E0F7AC6A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9E7D7-57FC-4A05-A016-F059F31D1F5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9E7D7-57FC-4A05-A016-F059F31D1F5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9E7D7-57FC-4A05-A016-F059F31D1F5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C6DBFE-0A68-4814-B9D3-E3CE36997D3A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29DF-7B7D-493A-8847-2572832CE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9AF28-B95F-415A-BD7D-8F3072E80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228600"/>
            <a:ext cx="205740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228600"/>
            <a:ext cx="601980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1BA5F-0122-4AE4-A75F-AA23DFFB8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A315A-FA6B-40F2-9978-7A784236B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58C70-C620-47E0-BAD8-B407B11F1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84702-A364-4AD3-B186-E59632CE9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Introduction to Database Systems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A19E3-54FD-4CFA-94E2-F041BA9C7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Introduction to Database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8CC89-C8CF-42A2-98CF-E1C8B7E92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Introduction to Database Systems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7D32-69C4-4289-87FF-B9322EB55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2264B-E3E7-4F08-8383-DA2B6735F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38FB0-8249-4397-9DC2-59736EDCE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7162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553200"/>
            <a:ext cx="411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aseline="0">
                <a:solidFill>
                  <a:schemeClr val="bg1"/>
                </a:solidFill>
                <a:latin typeface="Freestyle Script" pitchFamily="66" charset="0"/>
              </a:defRPr>
            </a:lvl1pPr>
          </a:lstStyle>
          <a:p>
            <a:r>
              <a:rPr lang="en-US" dirty="0" smtClean="0"/>
              <a:t>Introduction to Database Systems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7620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pPr>
              <a:defRPr/>
            </a:pPr>
            <a:fld id="{80B13F01-AD4C-496E-9C98-553DEEA34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481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457200"/>
          </a:xfr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99"/>
                </a:solidFill>
              </a:rPr>
              <a:t>In the Lecture Series Introduction to Database Systems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1143000"/>
          </a:xfrm>
          <a:prstGeom prst="rect">
            <a:avLst/>
          </a:prstGeo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baseline="0" dirty="0" smtClean="0">
                <a:solidFill>
                  <a:srgbClr val="000099"/>
                </a:solidFill>
              </a:rPr>
              <a:t>Advanced SQL</a:t>
            </a:r>
            <a:endParaRPr lang="en-US" sz="3600" b="1" baseline="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Views with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Views can be updated by triggers using INSTEAD OF.</a:t>
            </a:r>
            <a:endParaRPr lang="en-SG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Logical Data Independence is achieved by means of views</a:t>
            </a:r>
          </a:p>
          <a:p>
            <a:r>
              <a:rPr lang="en-US" smtClean="0"/>
              <a:t>Views can be pre-compiled</a:t>
            </a:r>
          </a:p>
          <a:p>
            <a:r>
              <a:rPr lang="en-US" smtClean="0"/>
              <a:t>However views may fool the optimizer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Database technology and Management</a:t>
            </a:r>
          </a:p>
        </p:txBody>
      </p:sp>
      <p:sp>
        <p:nvSpPr>
          <p:cNvPr id="3481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457200"/>
          </a:xfr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99"/>
                </a:solidFill>
              </a:rPr>
              <a:t>In the Lecture Series Introduction to Database Systems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1143000"/>
          </a:xfrm>
          <a:prstGeom prst="rect">
            <a:avLst/>
          </a:prstGeo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baseline="0" dirty="0" smtClean="0">
                <a:solidFill>
                  <a:srgbClr val="000099"/>
                </a:solidFill>
              </a:rPr>
              <a:t>PL/SQL</a:t>
            </a:r>
            <a:endParaRPr lang="en-US" sz="3600" b="1" baseline="0" dirty="0">
              <a:solidFill>
                <a:srgbClr val="000099"/>
              </a:solidFill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334000" y="5486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800" b="1" i="1" baseline="0">
                <a:solidFill>
                  <a:srgbClr val="000099"/>
                </a:solidFill>
              </a:rPr>
              <a:t>Presented by St</a:t>
            </a:r>
            <a:r>
              <a:rPr lang="en-US" sz="1800" b="1" i="1" baseline="0">
                <a:solidFill>
                  <a:srgbClr val="000099"/>
                </a:solidFill>
                <a:cs typeface="Arial" charset="0"/>
              </a:rPr>
              <a:t>é</a:t>
            </a:r>
            <a:r>
              <a:rPr lang="en-US" sz="1800" b="1" i="1" baseline="0">
                <a:solidFill>
                  <a:srgbClr val="000099"/>
                </a:solidFill>
              </a:rPr>
              <a:t>phane Bressan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Similar to procedures in programming languages</a:t>
            </a:r>
          </a:p>
          <a:p>
            <a:r>
              <a:rPr lang="en-SG" dirty="0" smtClean="0"/>
              <a:t>Stored inside the database</a:t>
            </a:r>
          </a:p>
          <a:p>
            <a:r>
              <a:rPr lang="en-SG" dirty="0" smtClean="0"/>
              <a:t>Can access database tables</a:t>
            </a:r>
          </a:p>
          <a:p>
            <a:r>
              <a:rPr lang="en-SG" dirty="0" smtClean="0"/>
              <a:t>May contain SQL statements</a:t>
            </a:r>
          </a:p>
          <a:p>
            <a:r>
              <a:rPr lang="en-SG" dirty="0" smtClean="0"/>
              <a:t>Additionally they support:</a:t>
            </a:r>
          </a:p>
          <a:p>
            <a:pPr lvl="1"/>
            <a:r>
              <a:rPr lang="en-SG" dirty="0" smtClean="0"/>
              <a:t>LOOP</a:t>
            </a:r>
          </a:p>
          <a:p>
            <a:pPr lvl="1"/>
            <a:r>
              <a:rPr lang="en-SG" dirty="0" smtClean="0"/>
              <a:t>IF-THEN-ELSE statement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A procedure has a name and a body.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OR REPLACE PROCEDURE test IS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DBMS_OUTPUT.PUT_LINE('Hello World');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END test;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Cursors are used to iterate over query results.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OR REPLACE PROCEDURE test2 IS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  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student.email%TYPE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  CURSOR c IS SELECT email FROM student;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OPEN c;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FETCH c INTO e;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EXIT WHEN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c%NOTFOUND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DBMS_OUTPUT.PUT_LINE('Email: '|| e);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END LOOP;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CLOSE c;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END;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Cursors are used to iterate over query results.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OR REPLACE PROCEDURE test3 IS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  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student.email%TYPE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 d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student.department%TYPE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  CURSOR c IS SELECT email, department FROM student;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OPEN c;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FETCH c INTO e, d;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EXIT WHEN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c%NOTFOUND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IF e='CS' THEN DBMS_OUTPUT.PUT_LINE('CS Email: '|| e);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ELSE DBMS_OUTPUT.PUT_LINE('Email: '|| e);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END IF;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END LOOP;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CLOSE c;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END;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Print the top ten results.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OR REPLACE PROCEDURE test4 IS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  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student.email%TYPE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NUMBER := 1;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CURSOR c IS SELECT email FROM student;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OPEN c;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FETCH c INTO e;</a:t>
            </a:r>
          </a:p>
          <a:p>
            <a:pPr>
              <a:buNone/>
            </a:pP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:= i+1;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EXIT WHEN (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&gt;10 OR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c%NOTFOUND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DBMS_OUTPUT.PUT_LINE('Email '||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|| ': ' || e);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END LOOP;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CLOSE c;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END;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Database technology and Management</a:t>
            </a:r>
          </a:p>
        </p:txBody>
      </p:sp>
      <p:sp>
        <p:nvSpPr>
          <p:cNvPr id="3481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457200"/>
          </a:xfr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99"/>
                </a:solidFill>
              </a:rPr>
              <a:t>In the Lecture Series Introduction to Database Systems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1143000"/>
          </a:xfrm>
          <a:prstGeom prst="rect">
            <a:avLst/>
          </a:prstGeo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baseline="0" dirty="0" smtClean="0">
                <a:solidFill>
                  <a:srgbClr val="000099"/>
                </a:solidFill>
              </a:rPr>
              <a:t>Triggers</a:t>
            </a:r>
            <a:endParaRPr lang="en-US" sz="3600" b="1" baseline="0" dirty="0">
              <a:solidFill>
                <a:srgbClr val="000099"/>
              </a:solidFill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334000" y="5486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800" b="1" i="1" baseline="0">
                <a:solidFill>
                  <a:srgbClr val="000099"/>
                </a:solidFill>
              </a:rPr>
              <a:t>Presented by St</a:t>
            </a:r>
            <a:r>
              <a:rPr lang="en-US" sz="1800" b="1" i="1" baseline="0">
                <a:solidFill>
                  <a:srgbClr val="000099"/>
                </a:solidFill>
                <a:cs typeface="Arial" charset="0"/>
              </a:rPr>
              <a:t>é</a:t>
            </a:r>
            <a:r>
              <a:rPr lang="en-US" sz="1800" b="1" i="1" baseline="0">
                <a:solidFill>
                  <a:srgbClr val="000099"/>
                </a:solidFill>
              </a:rPr>
              <a:t>phane Bressan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Triggers refer to an active mechanism that allows the programming of reaction to database events.</a:t>
            </a:r>
          </a:p>
          <a:p>
            <a:pPr lvl="1"/>
            <a:r>
              <a:rPr lang="en-US" dirty="0" smtClean="0"/>
              <a:t>Insertion, deletion, update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database trigger takes the general form:</a:t>
            </a:r>
          </a:p>
          <a:p>
            <a:pPr lvl="1"/>
            <a:r>
              <a:rPr lang="en-US" dirty="0" smtClean="0"/>
              <a:t>``When something happens and if some condition is met  do something’’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481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457200"/>
          </a:xfr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99"/>
                </a:solidFill>
              </a:rPr>
              <a:t>In the Lecture Series Introduction to Database Systems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1143000"/>
          </a:xfrm>
          <a:prstGeom prst="rect">
            <a:avLst/>
          </a:prstGeo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baseline="0" dirty="0" smtClean="0">
                <a:solidFill>
                  <a:srgbClr val="000099"/>
                </a:solidFill>
              </a:rPr>
              <a:t>Views</a:t>
            </a:r>
            <a:endParaRPr lang="en-US" sz="3600" b="1" baseline="0" dirty="0">
              <a:solidFill>
                <a:srgbClr val="000099"/>
              </a:solidFill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334000" y="5486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800" b="1" i="1" baseline="0">
                <a:solidFill>
                  <a:srgbClr val="000099"/>
                </a:solidFill>
              </a:rPr>
              <a:t>Presented by St</a:t>
            </a:r>
            <a:r>
              <a:rPr lang="en-US" sz="1800" b="1" i="1" baseline="0">
                <a:solidFill>
                  <a:srgbClr val="000099"/>
                </a:solidFill>
                <a:cs typeface="Arial" charset="0"/>
              </a:rPr>
              <a:t>é</a:t>
            </a:r>
            <a:r>
              <a:rPr lang="en-US" sz="1800" b="1" i="1" baseline="0">
                <a:solidFill>
                  <a:srgbClr val="000099"/>
                </a:solidFill>
              </a:rPr>
              <a:t>phane Bressan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(Example with Oracle)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OR REPLACE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say_something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BEFORE DELETE OR INSERT OR UPDATE ON student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EACH ROW WHEN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new.department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‘CS’ 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old.department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 ‘CS’)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BEGIN 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(‘Something happened to us’);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END;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(Applications)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more application logic into the database (good idea!)</a:t>
            </a:r>
          </a:p>
          <a:p>
            <a:r>
              <a:rPr lang="en-US" dirty="0" smtClean="0"/>
              <a:t>Implement integrity constraint checking (bad idea but no sometimes choice)</a:t>
            </a:r>
          </a:p>
          <a:p>
            <a:r>
              <a:rPr lang="en-US" dirty="0" smtClean="0"/>
              <a:t>Implement integrity constraint checking and propagation (not the best of theoretically possible ways idea but no sometimes choice)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Statement-level Trigger (Syntax)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[OR REPLACE] TRIGGER &lt;name&gt;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[BEFORE | AFTER]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[DELETE | INSERT | UPDATE [OF &lt;column&gt;[, column]*]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ON &lt;table&gt;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[WHEN (&lt;condition&gt;)]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&lt;PL/SQL block&gt;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Statement-level Trigger (Semantics)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statement trigger is fired once for the triggering statement, regardless of the number of rows affected and even if no row is affected. </a:t>
            </a:r>
          </a:p>
          <a:p>
            <a:r>
              <a:rPr lang="en-US" dirty="0" smtClean="0"/>
              <a:t>For example, if a DELETE statement deletes several rows from a table, a statement-level DELETE trigger is fired only once.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Statement-level Trigger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OR REPLACE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say_something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BEFORE DELETE OR INSERT OR UPDATE ON student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BEGIN 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(‘Something happened to us’);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Trigger (Syntax)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[OR REPLACE] TRIGGER &lt;name&gt;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[BEFORE | AFTER]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[DELETE | INSERT | UPDATE [OF &lt;column&gt;[, column]*]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ON &lt;table&gt;</a:t>
            </a:r>
          </a:p>
          <a:p>
            <a:pPr>
              <a:buNone/>
            </a:pPr>
            <a:r>
              <a:rPr lang="en-US" sz="2400" b="1" u="sng" dirty="0" smtClean="0">
                <a:latin typeface="Courier New" pitchFamily="49" charset="0"/>
                <a:cs typeface="Courier New" pitchFamily="49" charset="0"/>
              </a:rPr>
              <a:t>FOR EACH ROW</a:t>
            </a:r>
          </a:p>
          <a:p>
            <a:pPr>
              <a:buNone/>
            </a:pPr>
            <a:r>
              <a:rPr lang="en-US" sz="2400" b="1" u="sng" dirty="0" smtClean="0">
                <a:latin typeface="Courier New" pitchFamily="49" charset="0"/>
                <a:cs typeface="Courier New" pitchFamily="49" charset="0"/>
              </a:rPr>
              <a:t>[REFERENCING OLD|NEW AS &lt;name&gt;]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[WHEN (&lt;condition&gt;)]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&lt;PL/SQL block&gt;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Trigger (Semantics)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row trigger is fired each time the table is for each row affected by the triggering statement. </a:t>
            </a:r>
          </a:p>
          <a:p>
            <a:r>
              <a:rPr lang="en-US" dirty="0" smtClean="0"/>
              <a:t>If the triggering statement affects no rows then nothing happens.</a:t>
            </a:r>
          </a:p>
          <a:p>
            <a:r>
              <a:rPr lang="en-US" dirty="0" smtClean="0"/>
              <a:t>For example, if a UPDATE statement updates several rows from a table, a row-level UPDATE trigger is fired for each affected row.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Trigger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OR REPLACE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say_something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BEFORE DELETE OR INSERT OR UPDATE ON student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EACH ROW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WHEN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new.department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‘CS’ 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old.department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 ‘CS’)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BEGIN 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(‘Something happened to us’);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END;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Old/New in SQL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and NEW reference the </a:t>
            </a:r>
            <a:r>
              <a:rPr lang="en-US" dirty="0" err="1" smtClean="0"/>
              <a:t>afftected</a:t>
            </a:r>
            <a:r>
              <a:rPr lang="en-US" dirty="0" smtClean="0"/>
              <a:t> rows only not the rows in the new and old table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OLD ROW AS &lt;name&gt;</a:t>
            </a:r>
          </a:p>
          <a:p>
            <a:pPr lvl="1"/>
            <a:r>
              <a:rPr lang="en-US" dirty="0" smtClean="0"/>
              <a:t>NEW ROW AS &lt;name&gt;</a:t>
            </a:r>
          </a:p>
          <a:p>
            <a:pPr lvl="1"/>
            <a:r>
              <a:rPr lang="en-US" dirty="0" smtClean="0"/>
              <a:t>OLD TABLE AS &lt;name&gt;</a:t>
            </a:r>
          </a:p>
          <a:p>
            <a:pPr lvl="1"/>
            <a:r>
              <a:rPr lang="en-US" dirty="0" smtClean="0"/>
              <a:t>NEW TABLE AS &lt;name&gt;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CREATE OR REPLACE TRIGGER 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cascade_delete_student_to_copy_and_loan</a:t>
            </a:r>
            <a:endParaRPr lang="en-US" sz="2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BEFORE DELETE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ON student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FOR EACH ROW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DELETE FROM loan WHERE 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loan.owner</a:t>
            </a: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=: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old.email</a:t>
            </a: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DELETE FROM copy WHERE 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copy.owner</a:t>
            </a: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=: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old.email</a:t>
            </a: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0">
              <a:buNone/>
            </a:pPr>
            <a:endParaRPr lang="en-US" sz="2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cs typeface="Courier New" pitchFamily="49" charset="0"/>
              </a:rPr>
              <a:t>Why not so good?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Views are named  queries.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VIEW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cs_student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AS (SELECT email, name, year, graduate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  FROM student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  WHERE department ='CS');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CREATE OR REPLACE TRIGGER 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cascade_delete_student_to_copy</a:t>
            </a:r>
            <a:endParaRPr lang="en-US" sz="2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BEFORE DELETE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ON student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FOR EACH ROW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DELETE FROM copy WHERE 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copy.owner</a:t>
            </a: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=: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old.email</a:t>
            </a: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0">
              <a:buNone/>
            </a:pPr>
            <a:endParaRPr lang="en-US" sz="2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CREATE OR REPLACE TRIGGER 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cascade_delete_copy_to_loan</a:t>
            </a:r>
            <a:endParaRPr lang="en-US" sz="2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BEFORE DELETE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ON copy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FOR EACH ROW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DELETE FROM loan WHERE 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copy.owner</a:t>
            </a: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=: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old.owner</a:t>
            </a:r>
            <a:endParaRPr lang="en-US" sz="2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copy.book</a:t>
            </a: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=: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old.book</a:t>
            </a:r>
            <a:endParaRPr lang="en-US" sz="2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copy.copy</a:t>
            </a: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=: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old.copy</a:t>
            </a: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0">
              <a:buNone/>
            </a:pPr>
            <a:endParaRPr lang="en-US" sz="2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DELETE in SQL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CREATE OR REPLACE TRIGGER 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cascade_delete_student_to_copy</a:t>
            </a:r>
            <a:endParaRPr lang="en-US" sz="2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BEFORE DELETE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ON student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REFERENCING OLD TABLE AS OT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DELETE FROM copy WHERE </a:t>
            </a:r>
            <a:r>
              <a:rPr lang="en-US" sz="2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copy.owner</a:t>
            </a: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in (SELECT email FROM OT);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allows other types of triggers: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Schema triggers, monitoring modification to the schema (ALTER, CREATE, DROP, GRANT etc.)</a:t>
            </a:r>
          </a:p>
          <a:p>
            <a:pPr lvl="1"/>
            <a:r>
              <a:rPr lang="en-US" dirty="0" smtClean="0"/>
              <a:t>Database triggers, monitoring system events (login, logoff, shutdown, etc.)</a:t>
            </a:r>
          </a:p>
          <a:p>
            <a:pPr lvl="1"/>
            <a:r>
              <a:rPr lang="en-US" dirty="0" smtClean="0"/>
              <a:t>INSTEAD OF triggers for views (to define the update of a view)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Trigger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OR REPLACE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drop_student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BEFORE DROP 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my.SCHEMA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BEGIN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RAISE_APPLICATION_ERROR ( 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num =&gt; -20000,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=&gt; 'Cannot!');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END;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Database technology and Management</a:t>
            </a:r>
          </a:p>
        </p:txBody>
      </p:sp>
      <p:sp>
        <p:nvSpPr>
          <p:cNvPr id="3481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457200"/>
          </a:xfr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99"/>
                </a:solidFill>
              </a:rPr>
              <a:t>In the Lecture Series Introduction to Database Systems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1143000"/>
          </a:xfrm>
          <a:prstGeom prst="rect">
            <a:avLst/>
          </a:prstGeo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baseline="0" dirty="0" smtClean="0">
                <a:solidFill>
                  <a:srgbClr val="000099"/>
                </a:solidFill>
              </a:rPr>
              <a:t>Indexes</a:t>
            </a:r>
            <a:endParaRPr lang="en-US" sz="3600" b="1" baseline="0" dirty="0">
              <a:solidFill>
                <a:srgbClr val="000099"/>
              </a:solidFill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334000" y="5486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800" b="1" i="1" baseline="0">
                <a:solidFill>
                  <a:srgbClr val="000099"/>
                </a:solidFill>
              </a:rPr>
              <a:t>Presented by St</a:t>
            </a:r>
            <a:r>
              <a:rPr lang="en-US" sz="1800" b="1" i="1" baseline="0">
                <a:solidFill>
                  <a:srgbClr val="000099"/>
                </a:solidFill>
                <a:cs typeface="Arial" charset="0"/>
              </a:rPr>
              <a:t>é</a:t>
            </a:r>
            <a:r>
              <a:rPr lang="en-US" sz="1800" b="1" i="1" baseline="0">
                <a:solidFill>
                  <a:srgbClr val="000099"/>
                </a:solidFill>
              </a:rPr>
              <a:t>phane Bressan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in Oracle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An index is a data structure built and used for fast access. </a:t>
            </a:r>
          </a:p>
          <a:p>
            <a:r>
              <a:rPr lang="en-SG" dirty="0" smtClean="0"/>
              <a:t>Oracle creates B-tree indexes.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TABLE book (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title VARCHAR(255) NOT NULL,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format CHAR(9),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pages INT,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language VARCHAR(32),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authors VARCHAR(255),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publisher VARCHAR(64),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year DATE,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ISBN10 CHAR(10),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ISBN13 CHAR(14)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book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ISBN13 = '978-1449389673'</a:t>
            </a: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SELECT STATEMENT</a:t>
            </a:r>
          </a:p>
          <a:p>
            <a:pPr lvl="1">
              <a:buNone/>
            </a:pPr>
            <a:r>
              <a:rPr lang="en-SG" sz="1800" dirty="0" smtClean="0"/>
              <a:t>TABLE ACCESS BOOK FULL</a:t>
            </a:r>
          </a:p>
          <a:p>
            <a:pPr lvl="3">
              <a:buNone/>
            </a:pPr>
            <a:r>
              <a:rPr lang="en-SG" sz="1800" dirty="0" smtClean="0">
                <a:sym typeface="Symbol"/>
              </a:rPr>
              <a:t> </a:t>
            </a:r>
            <a:r>
              <a:rPr lang="en-SG" sz="1800" dirty="0" smtClean="0"/>
              <a:t>Filter Predicates </a:t>
            </a:r>
          </a:p>
          <a:p>
            <a:pPr lvl="4">
              <a:buNone/>
            </a:pPr>
            <a:r>
              <a:rPr lang="en-SG" sz="1800" dirty="0" smtClean="0"/>
              <a:t>ISBN13='978-1449389673‘</a:t>
            </a:r>
          </a:p>
          <a:p>
            <a:pPr lvl="4">
              <a:buNone/>
            </a:pPr>
            <a:endParaRPr lang="en-SG" sz="1800" dirty="0" smtClean="0"/>
          </a:p>
          <a:p>
            <a:pPr lvl="0">
              <a:buNone/>
            </a:pPr>
            <a:r>
              <a:rPr lang="en-SG" sz="1800" dirty="0" smtClean="0">
                <a:solidFill>
                  <a:srgbClr val="FFFFFF"/>
                </a:solidFill>
                <a:cs typeface="Courier New" pitchFamily="49" charset="0"/>
              </a:rPr>
              <a:t>The system performs a full table scan to find a row</a:t>
            </a:r>
            <a:endParaRPr lang="en-US" sz="1800" dirty="0" smtClean="0">
              <a:solidFill>
                <a:srgbClr val="FFFFFF"/>
              </a:solidFill>
              <a:cs typeface="Courier New" pitchFamily="49" charset="0"/>
            </a:endParaRPr>
          </a:p>
          <a:p>
            <a:pPr lvl="4">
              <a:buNone/>
            </a:pPr>
            <a:r>
              <a:rPr lang="en-SG" sz="1800" dirty="0" smtClean="0"/>
              <a:t> </a:t>
            </a:r>
            <a:endParaRPr lang="en-SG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TABLE book (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title VARCHAR(255) NOT NULL,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format CHAR(9),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pages INT,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language VARCHAR(32),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authors VARCHAR(255),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publisher VARCHAR(64),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year DATE,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ISBN10 CHAR(10),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ISBN13 CHAR(14) PRIMARY KEY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Views can be used as normal tables in queries.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cs_student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s, copy c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UNIQUE INDEX "STEPH"."SYS_C007097" ON "STEPH"."BOOK" ("ISBN13")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PCTFREE 10 INITRANS 2 MAXTRANS 255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STORAGE(INITIAL 65536 NEXT 1048576 MINEXTENTS 1 MAXEXTENTS 2147483645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PCTINCREASE 0 FREELISTS 1 FREELIST GROUPS 1 BUFFER_POOL DEFAULT FLASH_CACHE DEFAULT CELL_FLASH_CACHE DEFAULT)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TABLESPACE "USERS" 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cs typeface="Courier New" pitchFamily="49" charset="0"/>
              </a:rPr>
              <a:t>The system has created an index and can use it to find a row given the ISBN13</a:t>
            </a:r>
            <a:endParaRPr lang="en-US" sz="1800" dirty="0" smtClean="0"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book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ISBN13 = '978-1449389673'</a:t>
            </a: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SELECT STATEMENT</a:t>
            </a:r>
          </a:p>
          <a:p>
            <a:pPr lvl="1">
              <a:buNone/>
            </a:pPr>
            <a:r>
              <a:rPr lang="en-SG" sz="1800" dirty="0" smtClean="0"/>
              <a:t>TABLE ACCESS BOOK BY INDEX ROWID</a:t>
            </a:r>
          </a:p>
          <a:p>
            <a:pPr lvl="2">
              <a:buNone/>
            </a:pPr>
            <a:r>
              <a:rPr lang="en-SG" sz="1800" dirty="0" smtClean="0"/>
              <a:t>INDEX SYS_C007097 UNIQUE SCAN </a:t>
            </a:r>
          </a:p>
          <a:p>
            <a:pPr lvl="3">
              <a:buNone/>
            </a:pPr>
            <a:r>
              <a:rPr lang="en-SG" sz="1800" dirty="0" smtClean="0">
                <a:sym typeface="Symbol"/>
              </a:rPr>
              <a:t> </a:t>
            </a:r>
            <a:r>
              <a:rPr lang="en-SG" sz="1800" dirty="0" smtClean="0"/>
              <a:t>Access Predicates </a:t>
            </a:r>
          </a:p>
          <a:p>
            <a:pPr lvl="4">
              <a:buNone/>
            </a:pPr>
            <a:r>
              <a:rPr lang="en-SG" sz="1800" dirty="0" smtClean="0"/>
              <a:t>ISBN13='978-1449389673'</a:t>
            </a:r>
          </a:p>
          <a:p>
            <a:pPr lvl="4">
              <a:buNone/>
            </a:pPr>
            <a:endParaRPr lang="en-SG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TABLE book (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title VARCHAR(255) NOT NULL,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format CHAR(9),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pages INT,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language VARCHAR(32),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authors VARCHAR(255),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publisher VARCHAR(64),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year DATE,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ISBN10 CHAR(10) UNIQUE NOT NULL,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ISBN13 CHAR(14) PRIMARY KEY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book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ISBN10 = '1449389678'</a:t>
            </a: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SELECT STATEMENT</a:t>
            </a:r>
          </a:p>
          <a:p>
            <a:pPr lvl="1">
              <a:buNone/>
            </a:pPr>
            <a:r>
              <a:rPr lang="en-SG" sz="1800" dirty="0" smtClean="0"/>
              <a:t>TABLE ACCESS BOOK BY INDEX ROWID</a:t>
            </a:r>
          </a:p>
          <a:p>
            <a:pPr lvl="2">
              <a:buNone/>
            </a:pPr>
            <a:r>
              <a:rPr lang="en-SG" sz="1800" dirty="0" smtClean="0"/>
              <a:t>INDEX SYS_C007098 UNIQUE SCAN </a:t>
            </a:r>
          </a:p>
          <a:p>
            <a:pPr lvl="3">
              <a:buNone/>
            </a:pPr>
            <a:r>
              <a:rPr lang="en-SG" sz="1800" dirty="0" smtClean="0">
                <a:sym typeface="Symbol"/>
              </a:rPr>
              <a:t> </a:t>
            </a:r>
            <a:r>
              <a:rPr lang="en-SG" sz="1800" dirty="0" smtClean="0"/>
              <a:t>Access Predicates </a:t>
            </a:r>
          </a:p>
          <a:p>
            <a:pPr lvl="4">
              <a:buNone/>
            </a:pPr>
            <a:r>
              <a:rPr lang="en-SG" sz="1800" dirty="0" smtClean="0"/>
              <a:t>ISBN13= '1449389678' </a:t>
            </a:r>
          </a:p>
          <a:p>
            <a:pPr lvl="4">
              <a:buNone/>
            </a:pPr>
            <a:endParaRPr lang="en-US" sz="1800" dirty="0" smtClean="0"/>
          </a:p>
          <a:p>
            <a:pPr lvl="0">
              <a:buNone/>
            </a:pPr>
            <a:r>
              <a:rPr lang="en-SG" sz="1800" dirty="0" smtClean="0">
                <a:solidFill>
                  <a:srgbClr val="FFFFFF"/>
                </a:solidFill>
                <a:cs typeface="Courier New" pitchFamily="49" charset="0"/>
              </a:rPr>
              <a:t>The system creates an index and uses it to find a row given the ISBN10</a:t>
            </a:r>
            <a:endParaRPr lang="en-US" sz="1800" dirty="0" smtClean="0">
              <a:solidFill>
                <a:srgbClr val="FFFFFF"/>
              </a:solidFill>
              <a:cs typeface="Courier New" pitchFamily="49" charset="0"/>
            </a:endParaRPr>
          </a:p>
          <a:p>
            <a:pPr lvl="4">
              <a:buNone/>
            </a:pPr>
            <a:endParaRPr lang="en-SG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cs typeface="Courier New" pitchFamily="49" charset="0"/>
              </a:rPr>
              <a:t>We can create an index on frequently accessed attributes</a:t>
            </a:r>
            <a:endParaRPr lang="en-US" sz="1800" dirty="0" smtClean="0">
              <a:cs typeface="Courier New" pitchFamily="49" charset="0"/>
            </a:endParaRP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INDEX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student_name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ON student(name);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cs typeface="Courier New" pitchFamily="49" charset="0"/>
              </a:rPr>
              <a:t>The system has created an index and can use it to find a row given the name</a:t>
            </a:r>
          </a:p>
          <a:p>
            <a:pPr>
              <a:buNone/>
            </a:pPr>
            <a:endParaRPr lang="en-US" sz="1800" dirty="0" smtClean="0"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Index on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>
              <a:buNone/>
            </a:pP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s.name LIKE 'G%';</a:t>
            </a: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SELECT STATEMENT</a:t>
            </a:r>
          </a:p>
          <a:p>
            <a:pPr lvl="1">
              <a:buNone/>
            </a:pPr>
            <a:r>
              <a:rPr lang="en-SG" sz="1800" dirty="0" smtClean="0"/>
              <a:t>TABLE ACCESS STUDENT FULL</a:t>
            </a:r>
          </a:p>
          <a:p>
            <a:pPr lvl="2">
              <a:buFont typeface="Symbol"/>
              <a:buChar char="s"/>
            </a:pPr>
            <a:r>
              <a:rPr lang="en-SG" sz="1800" dirty="0" smtClean="0"/>
              <a:t>Filter Predicates S.NAME LIKE 'G%'</a:t>
            </a:r>
            <a:endParaRPr lang="en-US" sz="1800" dirty="0" smtClean="0"/>
          </a:p>
          <a:p>
            <a:pPr lvl="0">
              <a:buNone/>
            </a:pPr>
            <a:r>
              <a:rPr lang="en-SG" sz="1800" dirty="0" smtClean="0">
                <a:solidFill>
                  <a:srgbClr val="FFFFFF"/>
                </a:solidFill>
                <a:cs typeface="Courier New" pitchFamily="49" charset="0"/>
              </a:rPr>
              <a:t>!</a:t>
            </a:r>
          </a:p>
          <a:p>
            <a:pPr lvl="2">
              <a:buNone/>
            </a:pPr>
            <a:endParaRPr lang="en-SG" sz="1800" dirty="0" smtClean="0"/>
          </a:p>
          <a:p>
            <a:pPr lvl="4">
              <a:buNone/>
            </a:pPr>
            <a:endParaRPr lang="en-SG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>
              <a:buNone/>
            </a:pP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s.name LIKE 'G%';</a:t>
            </a: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SELECT STATEMENT</a:t>
            </a:r>
          </a:p>
          <a:p>
            <a:pPr lvl="1">
              <a:buNone/>
            </a:pPr>
            <a:r>
              <a:rPr lang="en-SG" sz="1800" dirty="0" smtClean="0"/>
              <a:t>TABLE ACCESS STUDENT BY INDEX ROWID</a:t>
            </a:r>
          </a:p>
          <a:p>
            <a:pPr lvl="2">
              <a:buNone/>
            </a:pPr>
            <a:r>
              <a:rPr lang="en-SG" sz="1800" dirty="0" smtClean="0"/>
              <a:t>INDEX SUDENT_NAME RANGE SCAN</a:t>
            </a:r>
          </a:p>
          <a:p>
            <a:pPr lvl="2">
              <a:buFont typeface="Symbol"/>
              <a:buChar char="s"/>
            </a:pPr>
            <a:r>
              <a:rPr lang="en-SG" sz="1800" dirty="0" smtClean="0"/>
              <a:t>Access Predicates S.NAME LIKE 'G%'</a:t>
            </a:r>
          </a:p>
          <a:p>
            <a:pPr lvl="2">
              <a:buNone/>
            </a:pPr>
            <a:r>
              <a:rPr lang="en-US" sz="1800" dirty="0" smtClean="0">
                <a:sym typeface="Symbol"/>
              </a:rPr>
              <a:t></a:t>
            </a:r>
            <a:r>
              <a:rPr lang="en-SG" sz="1800" dirty="0" smtClean="0"/>
              <a:t> Filter Predicates S.NAME LIKE 'G%'</a:t>
            </a:r>
            <a:endParaRPr lang="en-US" sz="1800" dirty="0" smtClean="0"/>
          </a:p>
          <a:p>
            <a:pPr lvl="2">
              <a:buFont typeface="Symbol"/>
              <a:buChar char="s"/>
            </a:pPr>
            <a:endParaRPr lang="en-US" sz="1800" dirty="0" smtClean="0"/>
          </a:p>
          <a:p>
            <a:pPr lvl="0">
              <a:buNone/>
            </a:pPr>
            <a:r>
              <a:rPr lang="en-SG" sz="1800" dirty="0" smtClean="0">
                <a:solidFill>
                  <a:srgbClr val="FFFFFF"/>
                </a:solidFill>
                <a:cs typeface="Courier New" pitchFamily="49" charset="0"/>
              </a:rPr>
              <a:t>!</a:t>
            </a:r>
          </a:p>
          <a:p>
            <a:pPr lvl="2">
              <a:buNone/>
            </a:pPr>
            <a:endParaRPr lang="en-SG" sz="1800" dirty="0" smtClean="0"/>
          </a:p>
          <a:p>
            <a:pPr lvl="4">
              <a:buNone/>
            </a:pPr>
            <a:endParaRPr lang="en-SG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cs typeface="Courier New" pitchFamily="49" charset="0"/>
              </a:rPr>
              <a:t>We can create an index on a foreign key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INDEX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copy_owner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ON copy(owner);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cs typeface="Courier New" pitchFamily="49" charset="0"/>
              </a:rPr>
              <a:t>The system has created an index and can use it to find a row given the owner</a:t>
            </a:r>
          </a:p>
          <a:p>
            <a:pPr>
              <a:buNone/>
            </a:pPr>
            <a:endParaRPr lang="en-US" sz="1800" dirty="0" smtClean="0"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Index on Foreign 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COUNT(*)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s, copy c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>
              <a:buNone/>
            </a:pP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SELECT STATEMENT</a:t>
            </a:r>
          </a:p>
          <a:p>
            <a:pPr lvl="1">
              <a:buNone/>
            </a:pPr>
            <a:r>
              <a:rPr lang="en-SG" sz="1800" dirty="0" smtClean="0"/>
              <a:t>HASH GROUP BY</a:t>
            </a:r>
          </a:p>
          <a:p>
            <a:pPr lvl="2">
              <a:buNone/>
            </a:pPr>
            <a:r>
              <a:rPr lang="en-SG" sz="1800" dirty="0" smtClean="0"/>
              <a:t>TABLE ACCESS COPY FULL</a:t>
            </a:r>
          </a:p>
          <a:p>
            <a:pPr lvl="2">
              <a:buNone/>
            </a:pPr>
            <a:endParaRPr lang="en-US" sz="1800" dirty="0" smtClean="0"/>
          </a:p>
          <a:p>
            <a:pPr lvl="0">
              <a:buNone/>
            </a:pPr>
            <a:r>
              <a:rPr lang="en-SG" sz="1800" dirty="0" smtClean="0">
                <a:solidFill>
                  <a:srgbClr val="FFFFFF"/>
                </a:solidFill>
                <a:cs typeface="Courier New" pitchFamily="49" charset="0"/>
              </a:rPr>
              <a:t>There is no need to access student!</a:t>
            </a:r>
          </a:p>
          <a:p>
            <a:pPr lvl="2">
              <a:buNone/>
            </a:pPr>
            <a:endParaRPr lang="en-SG" sz="1800" dirty="0" smtClean="0"/>
          </a:p>
          <a:p>
            <a:pPr lvl="4">
              <a:buNone/>
            </a:pPr>
            <a:endParaRPr lang="en-SG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Foreign 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COUNT(*)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s, copy c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>
              <a:buNone/>
            </a:pP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SELECT STATEMENT</a:t>
            </a:r>
          </a:p>
          <a:p>
            <a:pPr lvl="1">
              <a:buNone/>
            </a:pPr>
            <a:r>
              <a:rPr lang="en-SG" sz="1800" dirty="0" smtClean="0"/>
              <a:t>HASH GROUP BY</a:t>
            </a:r>
          </a:p>
          <a:p>
            <a:pPr lvl="2">
              <a:buNone/>
            </a:pPr>
            <a:r>
              <a:rPr lang="en-SG" sz="1800" dirty="0" smtClean="0"/>
              <a:t>INDEX COPY_OWNER FAST FULL SCAN</a:t>
            </a:r>
            <a:endParaRPr lang="en-US" sz="1800" dirty="0" smtClean="0"/>
          </a:p>
          <a:p>
            <a:pPr lvl="2">
              <a:buNone/>
            </a:pPr>
            <a:endParaRPr lang="en-SG" sz="1800" dirty="0" smtClean="0"/>
          </a:p>
          <a:p>
            <a:pPr lvl="4">
              <a:buNone/>
            </a:pPr>
            <a:endParaRPr lang="en-SG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</a:t>
            </a:r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 flipH="1" flipV="1">
            <a:off x="2819400" y="3657600"/>
            <a:ext cx="685800" cy="914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H="1">
            <a:off x="4572000" y="2743200"/>
            <a:ext cx="1828800" cy="1828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4572000" y="2133600"/>
            <a:ext cx="428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Changes: insert, delete, or update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971800" y="4648200"/>
            <a:ext cx="2438400" cy="1447800"/>
          </a:xfrm>
          <a:prstGeom prst="rect">
            <a:avLst/>
          </a:prstGeom>
          <a:solidFill>
            <a:srgbClr val="66CCFF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Table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762000" y="2819400"/>
            <a:ext cx="3505200" cy="762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View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>
                <a:solidFill>
                  <a:schemeClr val="bg1"/>
                </a:solidFill>
                <a:latin typeface="+mn-lt"/>
              </a:rPr>
              <a:t>Changes in the base table</a:t>
            </a:r>
            <a:r>
              <a:rPr lang="en-US" sz="3200" kern="0" dirty="0">
                <a:solidFill>
                  <a:srgbClr val="FF0000"/>
                </a:solidFill>
                <a:latin typeface="+mn-lt"/>
              </a:rPr>
              <a:t>s</a:t>
            </a:r>
            <a:r>
              <a:rPr lang="en-US" sz="3200" kern="0" dirty="0">
                <a:solidFill>
                  <a:schemeClr val="bg1"/>
                </a:solidFill>
                <a:latin typeface="+mn-lt"/>
              </a:rPr>
              <a:t> are propagated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3200" kern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Index on Foreign 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COUNT(*)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 RIGHT OUTER JOIN  copy c ON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SELECT STATEMENT</a:t>
            </a:r>
          </a:p>
          <a:p>
            <a:pPr lvl="1">
              <a:buNone/>
            </a:pPr>
            <a:r>
              <a:rPr lang="en-SG" sz="1800" dirty="0" smtClean="0"/>
              <a:t>HASH GROUP BY</a:t>
            </a:r>
          </a:p>
          <a:p>
            <a:pPr lvl="2">
              <a:buNone/>
            </a:pPr>
            <a:r>
              <a:rPr lang="en-SG" sz="1800" dirty="0" smtClean="0">
                <a:sym typeface="Wingdings 3"/>
              </a:rPr>
              <a:t></a:t>
            </a:r>
            <a:r>
              <a:rPr lang="en-SG" sz="1800" dirty="0" smtClean="0"/>
              <a:t> NESTED LOOPS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SG" sz="1800" dirty="0" smtClean="0"/>
              <a:t>TABLE ACCESS COPY FULL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SG" sz="1800" dirty="0" smtClean="0"/>
              <a:t> INDEX SYS_C007126 UNIQUE SCAN </a:t>
            </a:r>
          </a:p>
          <a:p>
            <a:pPr lvl="2">
              <a:buNone/>
            </a:pPr>
            <a:r>
              <a:rPr lang="en-US" sz="1800" dirty="0" smtClean="0">
                <a:sym typeface="Symbol"/>
              </a:rPr>
              <a:t>		</a:t>
            </a:r>
            <a:r>
              <a:rPr lang="en-SG" sz="1800" dirty="0" smtClean="0"/>
              <a:t> Access Predicates S.EMAIL(+)=C.OWNER</a:t>
            </a:r>
          </a:p>
          <a:p>
            <a:pPr lvl="2">
              <a:buNone/>
            </a:pPr>
            <a:r>
              <a:rPr lang="en-SG" sz="1800" dirty="0" smtClean="0"/>
              <a:t> </a:t>
            </a:r>
          </a:p>
          <a:p>
            <a:pPr lvl="2">
              <a:buNone/>
            </a:pPr>
            <a:endParaRPr lang="en-US" sz="1800" dirty="0" smtClean="0"/>
          </a:p>
          <a:p>
            <a:pPr lvl="2">
              <a:buNone/>
            </a:pPr>
            <a:endParaRPr lang="en-SG" sz="1800" dirty="0" smtClean="0"/>
          </a:p>
          <a:p>
            <a:pPr lvl="4">
              <a:buNone/>
            </a:pPr>
            <a:endParaRPr lang="en-SG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Foreign 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COUNT(*)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 RIGHT OUTER JOIN copy c ON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SELECT STATEMENT</a:t>
            </a:r>
          </a:p>
          <a:p>
            <a:pPr lvl="1">
              <a:buNone/>
            </a:pPr>
            <a:r>
              <a:rPr lang="en-SG" sz="1800" dirty="0" smtClean="0"/>
              <a:t>HASH GROUP BY</a:t>
            </a:r>
          </a:p>
          <a:p>
            <a:pPr lvl="2">
              <a:buNone/>
            </a:pPr>
            <a:r>
              <a:rPr lang="en-SG" sz="1800" dirty="0" smtClean="0">
                <a:sym typeface="Wingdings 3"/>
              </a:rPr>
              <a:t></a:t>
            </a:r>
            <a:r>
              <a:rPr lang="en-SG" sz="1800" dirty="0" smtClean="0"/>
              <a:t> NESTED LOOPS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SG" sz="1800" dirty="0" smtClean="0"/>
              <a:t> INDEX COPY_OWNER FAST FULL SCAN 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SG" sz="1800" dirty="0" smtClean="0"/>
              <a:t> INDEX SYS_C007126 UNIQUE SCAN </a:t>
            </a:r>
          </a:p>
          <a:p>
            <a:pPr lvl="2">
              <a:buNone/>
            </a:pPr>
            <a:r>
              <a:rPr lang="en-US" sz="1800" dirty="0" smtClean="0">
                <a:sym typeface="Symbol"/>
              </a:rPr>
              <a:t>		</a:t>
            </a:r>
            <a:r>
              <a:rPr lang="en-SG" sz="1800" dirty="0" smtClean="0"/>
              <a:t> Access Predicates S.EMAIL(+)=C.OWNER</a:t>
            </a:r>
          </a:p>
          <a:p>
            <a:pPr lvl="2">
              <a:buNone/>
            </a:pPr>
            <a:r>
              <a:rPr lang="en-SG" sz="1800" dirty="0" smtClean="0"/>
              <a:t> </a:t>
            </a:r>
          </a:p>
          <a:p>
            <a:pPr lvl="2">
              <a:buNone/>
            </a:pPr>
            <a:endParaRPr lang="en-US" sz="1800" dirty="0" smtClean="0"/>
          </a:p>
          <a:p>
            <a:pPr lvl="2">
              <a:buNone/>
            </a:pPr>
            <a:endParaRPr lang="en-SG" sz="1800" dirty="0" smtClean="0"/>
          </a:p>
          <a:p>
            <a:pPr lvl="4">
              <a:buNone/>
            </a:pPr>
            <a:endParaRPr lang="en-SG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Index on Foreign 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s.name, COUNT(*)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s, copy c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>
              <a:buNone/>
            </a:pP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s.name;</a:t>
            </a: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SELECT STATEMENT</a:t>
            </a:r>
          </a:p>
          <a:p>
            <a:pPr lvl="1">
              <a:buNone/>
            </a:pPr>
            <a:r>
              <a:rPr lang="en-SG" sz="1800" dirty="0" smtClean="0"/>
              <a:t>HASH GROUP BY</a:t>
            </a:r>
          </a:p>
          <a:p>
            <a:pPr lvl="2">
              <a:buNone/>
            </a:pPr>
            <a:r>
              <a:rPr lang="en-SG" sz="1800" dirty="0" smtClean="0">
                <a:sym typeface="Wingdings 3"/>
              </a:rPr>
              <a:t></a:t>
            </a:r>
            <a:r>
              <a:rPr lang="en-SG" sz="1800" dirty="0" smtClean="0"/>
              <a:t> HASH JOIN</a:t>
            </a:r>
          </a:p>
          <a:p>
            <a:pPr lvl="2">
              <a:buNone/>
            </a:pPr>
            <a:r>
              <a:rPr lang="en-US" sz="1800" dirty="0" smtClean="0">
                <a:sym typeface="Symbol"/>
              </a:rPr>
              <a:t>	</a:t>
            </a:r>
            <a:r>
              <a:rPr lang="en-SG" sz="1800" dirty="0" smtClean="0"/>
              <a:t> Access Predicates S.EMAIL=C.OWNER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SG" sz="1800" dirty="0" smtClean="0"/>
              <a:t>TABLE ACCESS STUDENT FULL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SG" sz="1800" dirty="0" smtClean="0"/>
              <a:t>TABLE ACCESS COPY FULL</a:t>
            </a:r>
          </a:p>
          <a:p>
            <a:pPr lvl="2">
              <a:buNone/>
            </a:pPr>
            <a:r>
              <a:rPr lang="en-US" sz="1800" dirty="0" smtClean="0"/>
              <a:t>		</a:t>
            </a:r>
          </a:p>
          <a:p>
            <a:pPr lvl="2">
              <a:buNone/>
            </a:pPr>
            <a:endParaRPr lang="en-SG" sz="1800" dirty="0" smtClean="0"/>
          </a:p>
          <a:p>
            <a:pPr lvl="4">
              <a:buNone/>
            </a:pPr>
            <a:endParaRPr lang="en-SG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Foreign 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s.name COUNT(*)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s, copy c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>
              <a:buNone/>
            </a:pP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s.name;</a:t>
            </a: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SELECT STATEMENT</a:t>
            </a:r>
          </a:p>
          <a:p>
            <a:pPr lvl="1">
              <a:buNone/>
            </a:pPr>
            <a:r>
              <a:rPr lang="en-SG" sz="1800" dirty="0" smtClean="0"/>
              <a:t>HASH GROUP BY</a:t>
            </a:r>
          </a:p>
          <a:p>
            <a:pPr lvl="2">
              <a:buNone/>
            </a:pPr>
            <a:r>
              <a:rPr lang="en-SG" sz="1800" dirty="0" smtClean="0">
                <a:sym typeface="Wingdings 3"/>
              </a:rPr>
              <a:t></a:t>
            </a:r>
            <a:r>
              <a:rPr lang="en-SG" sz="1800" dirty="0" smtClean="0"/>
              <a:t> HASH JOIN</a:t>
            </a:r>
          </a:p>
          <a:p>
            <a:pPr lvl="2">
              <a:buNone/>
            </a:pPr>
            <a:r>
              <a:rPr lang="en-US" sz="1800" dirty="0" smtClean="0">
                <a:sym typeface="Symbol"/>
              </a:rPr>
              <a:t>	</a:t>
            </a:r>
            <a:r>
              <a:rPr lang="en-SG" sz="1800" dirty="0" smtClean="0"/>
              <a:t> Access Predicates S.EMAIL=C.OWNER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SG" sz="1800" dirty="0" smtClean="0"/>
              <a:t>TABLE ACCESS STUDENT FULL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SG" sz="1800" dirty="0" smtClean="0"/>
              <a:t>INDEX COPY_OWNER FAST FULL SCAN </a:t>
            </a:r>
          </a:p>
          <a:p>
            <a:pPr lvl="2">
              <a:buNone/>
            </a:pPr>
            <a:r>
              <a:rPr lang="en-US" sz="1800" dirty="0" smtClean="0"/>
              <a:t>		</a:t>
            </a:r>
          </a:p>
          <a:p>
            <a:pPr lvl="2">
              <a:buNone/>
            </a:pPr>
            <a:endParaRPr lang="en-SG" sz="1800" dirty="0" smtClean="0"/>
          </a:p>
          <a:p>
            <a:pPr lvl="4">
              <a:buNone/>
            </a:pPr>
            <a:endParaRPr lang="en-SG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INDEX loan_owner_ISBN13_copy ON loan(owner, ISBN13, copy);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cs typeface="Courier New" pitchFamily="49" charset="0"/>
              </a:rPr>
              <a:t>The system has created a B-tree index and can use it to find a row given the owner, ISBN13 and copy (the book)</a:t>
            </a:r>
          </a:p>
          <a:p>
            <a:pPr>
              <a:buNone/>
            </a:pPr>
            <a:endParaRPr lang="en-US" sz="1800" dirty="0" smtClean="0"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Queries that access all three columns, only the owner column or only the owner and ISBN13 columns can use this index. </a:t>
            </a:r>
            <a:endParaRPr lang="en-SG" sz="1800" dirty="0" smtClean="0"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Index on Foreign 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COUNT(*)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s, loan l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SELECT STATEMENT</a:t>
            </a:r>
          </a:p>
          <a:p>
            <a:pPr lvl="1">
              <a:buNone/>
            </a:pPr>
            <a:r>
              <a:rPr lang="en-SG" sz="1800" dirty="0" smtClean="0"/>
              <a:t>HASH GROUP BY</a:t>
            </a:r>
          </a:p>
          <a:p>
            <a:pPr lvl="2">
              <a:buNone/>
            </a:pPr>
            <a:r>
              <a:rPr lang="en-SG" sz="1800" dirty="0" smtClean="0">
                <a:sym typeface="Wingdings 3"/>
              </a:rPr>
              <a:t></a:t>
            </a:r>
            <a:r>
              <a:rPr lang="en-SG" sz="1800" dirty="0" smtClean="0"/>
              <a:t> NESTED LOOPS 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SG" sz="1800" dirty="0" smtClean="0"/>
              <a:t>TABLE ACCESS LOAN FULL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SG" sz="1800" dirty="0" smtClean="0"/>
              <a:t>INDEX SYS_C007126 UNIQUE SCAN </a:t>
            </a:r>
          </a:p>
          <a:p>
            <a:pPr lvl="2"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ym typeface="Symbol"/>
              </a:rPr>
              <a:t></a:t>
            </a:r>
            <a:r>
              <a:rPr lang="en-SG" sz="1800" dirty="0" smtClean="0"/>
              <a:t> Access Predicates S.EMAIL=L.OWNER</a:t>
            </a:r>
          </a:p>
          <a:p>
            <a:pPr lvl="4">
              <a:buNone/>
            </a:pPr>
            <a:endParaRPr lang="en-SG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Foreign 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, COUNT(*)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s, loan l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SELECT STATEMENT</a:t>
            </a:r>
          </a:p>
          <a:p>
            <a:pPr lvl="1">
              <a:buNone/>
            </a:pPr>
            <a:r>
              <a:rPr lang="en-SG" sz="1800" dirty="0" smtClean="0"/>
              <a:t>HASH GROUP BY</a:t>
            </a:r>
          </a:p>
          <a:p>
            <a:pPr lvl="2">
              <a:buNone/>
            </a:pPr>
            <a:r>
              <a:rPr lang="en-SG" sz="1800" dirty="0" smtClean="0">
                <a:sym typeface="Wingdings 3"/>
              </a:rPr>
              <a:t></a:t>
            </a:r>
            <a:r>
              <a:rPr lang="en-SG" sz="1800" dirty="0" smtClean="0"/>
              <a:t> NESTED LOOPS 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SG" sz="1800" dirty="0" smtClean="0"/>
              <a:t>INDEX LOAN_OWNER_BOOK_COPY FAST FULL SCAN 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SG" sz="1800" dirty="0" smtClean="0"/>
              <a:t>INDEX SYS_C007126 UNIQUE SCAN </a:t>
            </a:r>
          </a:p>
          <a:p>
            <a:pPr lvl="2"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ym typeface="Symbol"/>
              </a:rPr>
              <a:t></a:t>
            </a:r>
            <a:r>
              <a:rPr lang="en-SG" sz="1800" dirty="0" smtClean="0"/>
              <a:t> Access Predicates S.EMAIL=L.OWNER</a:t>
            </a:r>
          </a:p>
          <a:p>
            <a:pPr lvl="4">
              <a:buNone/>
            </a:pPr>
            <a:endParaRPr lang="en-SG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Database Systems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914400" y="381000"/>
            <a:ext cx="3200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baseline="0" dirty="0">
                <a:solidFill>
                  <a:schemeClr val="bg1"/>
                </a:solidFill>
              </a:rPr>
              <a:t>Credits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baseline="0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baseline="0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baseline="0" dirty="0" smtClean="0">
                <a:solidFill>
                  <a:schemeClr val="bg1"/>
                </a:solidFill>
              </a:rPr>
              <a:t>Clipart </a:t>
            </a:r>
            <a:r>
              <a:rPr lang="en-US" sz="1400" b="1" baseline="0" dirty="0">
                <a:solidFill>
                  <a:schemeClr val="bg1"/>
                </a:solidFill>
              </a:rPr>
              <a:t>and media are licensed from Microsoft Office Online Clipart and Media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baseline="0" dirty="0">
              <a:solidFill>
                <a:schemeClr val="bg1"/>
              </a:solidFill>
            </a:endParaRPr>
          </a:p>
        </p:txBody>
      </p:sp>
      <p:pic>
        <p:nvPicPr>
          <p:cNvPr id="39940" name="Picture 8" descr="j04003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209800"/>
            <a:ext cx="39020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838200" y="4114800"/>
            <a:ext cx="35285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baseline="0" dirty="0">
                <a:solidFill>
                  <a:schemeClr val="bg1"/>
                </a:solidFill>
              </a:rPr>
              <a:t>Copyright © </a:t>
            </a:r>
            <a:r>
              <a:rPr lang="en-US" sz="1400" b="1" baseline="0" dirty="0" smtClean="0">
                <a:solidFill>
                  <a:schemeClr val="bg1"/>
                </a:solidFill>
              </a:rPr>
              <a:t>2014 by </a:t>
            </a:r>
            <a:r>
              <a:rPr lang="en-US" sz="1400" b="1" baseline="0" dirty="0" err="1">
                <a:solidFill>
                  <a:schemeClr val="bg1"/>
                </a:solidFill>
              </a:rPr>
              <a:t>St</a:t>
            </a:r>
            <a:r>
              <a:rPr lang="en-US" sz="1400" b="1" baseline="0" dirty="0" err="1">
                <a:solidFill>
                  <a:schemeClr val="bg1"/>
                </a:solidFill>
                <a:cs typeface="Arial" charset="0"/>
              </a:rPr>
              <a:t>é</a:t>
            </a:r>
            <a:r>
              <a:rPr lang="en-US" sz="1400" b="1" baseline="0" dirty="0" err="1">
                <a:solidFill>
                  <a:schemeClr val="bg1"/>
                </a:solidFill>
              </a:rPr>
              <a:t>phane</a:t>
            </a:r>
            <a:r>
              <a:rPr lang="en-US" sz="1400" b="1" baseline="0" dirty="0">
                <a:solidFill>
                  <a:schemeClr val="bg1"/>
                </a:solidFill>
              </a:rPr>
              <a:t> Bressan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0" fill="hold"/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0" fill="hold"/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0" fill="hold"/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0" fill="hold"/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KHACHHANG </a:t>
            </a:r>
            <a:r>
              <a:rPr lang="en-US" dirty="0"/>
              <a:t>(</a:t>
            </a:r>
            <a:r>
              <a:rPr lang="en-US" u="sng" dirty="0"/>
              <a:t>MAKH</a:t>
            </a:r>
            <a:r>
              <a:rPr lang="en-US" dirty="0"/>
              <a:t>, HOTEN, DCHI, SODT, NGSINH, DOANHSO, NGDK)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NHANVIEN </a:t>
            </a:r>
            <a:r>
              <a:rPr lang="en-US" dirty="0"/>
              <a:t>(</a:t>
            </a:r>
            <a:r>
              <a:rPr lang="en-US" u="sng" dirty="0"/>
              <a:t>MANV</a:t>
            </a:r>
            <a:r>
              <a:rPr lang="en-US" dirty="0"/>
              <a:t>,HOTEN, NGVL, SODT)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SANPHAM</a:t>
            </a:r>
            <a:r>
              <a:rPr lang="en-US" dirty="0"/>
              <a:t> (</a:t>
            </a:r>
            <a:r>
              <a:rPr lang="en-US" u="sng" dirty="0"/>
              <a:t>MASP</a:t>
            </a:r>
            <a:r>
              <a:rPr lang="en-US" dirty="0"/>
              <a:t>,TENSP, DVT, NUOCSX, GIA)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HOADON</a:t>
            </a:r>
            <a:r>
              <a:rPr lang="en-US" dirty="0"/>
              <a:t> (</a:t>
            </a:r>
            <a:r>
              <a:rPr lang="en-US" u="sng" dirty="0"/>
              <a:t>SOHD</a:t>
            </a:r>
            <a:r>
              <a:rPr lang="en-US" dirty="0"/>
              <a:t>, NGHD, MAKH, MANV, TRIGIA)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CTHD </a:t>
            </a:r>
            <a:r>
              <a:rPr lang="en-US" dirty="0"/>
              <a:t>(</a:t>
            </a:r>
            <a:r>
              <a:rPr lang="en-US" u="sng" dirty="0"/>
              <a:t>SOHD,MASP</a:t>
            </a:r>
            <a:r>
              <a:rPr lang="en-US" dirty="0"/>
              <a:t>,SL)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 Systems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5921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1600" b="1" dirty="0"/>
              <a:t>Ràng buộc: Ngày mua hàng (NGHD) của một khách hàng thành viên sẽ lớn hơn hoặc bằng ngày khách hàng đó đăng ký thành viên (NGDK).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CREATE TRIGGER CHECK_NGAYNV --</a:t>
            </a:r>
            <a:r>
              <a:rPr lang="en-US" sz="1200" dirty="0" err="1"/>
              <a:t>Tên</a:t>
            </a:r>
            <a:r>
              <a:rPr lang="en-US" sz="1200" dirty="0"/>
              <a:t> Trigger</a:t>
            </a:r>
          </a:p>
          <a:p>
            <a:r>
              <a:rPr lang="en-US" sz="1200" dirty="0"/>
              <a:t>ON HOADON</a:t>
            </a:r>
          </a:p>
          <a:p>
            <a:r>
              <a:rPr lang="en-US" sz="1200" dirty="0"/>
              <a:t>FOR UPDATE,INSERT</a:t>
            </a:r>
          </a:p>
          <a:p>
            <a:r>
              <a:rPr lang="en-US" sz="1200" dirty="0"/>
              <a:t>AS</a:t>
            </a:r>
          </a:p>
          <a:p>
            <a:r>
              <a:rPr lang="en-US" sz="1200" dirty="0"/>
              <a:t>    IF UPDATE(NGHD) --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cập</a:t>
            </a:r>
            <a:r>
              <a:rPr lang="en-US" sz="1200" dirty="0"/>
              <a:t> </a:t>
            </a:r>
            <a:r>
              <a:rPr lang="en-US" sz="1200" dirty="0" err="1"/>
              <a:t>nhật</a:t>
            </a:r>
            <a:r>
              <a:rPr lang="en-US" sz="1200" dirty="0"/>
              <a:t> </a:t>
            </a:r>
            <a:r>
              <a:rPr lang="en-US" sz="1200" dirty="0" err="1"/>
              <a:t>trên</a:t>
            </a:r>
            <a:r>
              <a:rPr lang="en-US" sz="1200" dirty="0"/>
              <a:t> </a:t>
            </a:r>
            <a:r>
              <a:rPr lang="en-US" sz="1200" dirty="0" err="1"/>
              <a:t>cột</a:t>
            </a:r>
            <a:endParaRPr lang="en-US" sz="1200" dirty="0"/>
          </a:p>
          <a:p>
            <a:r>
              <a:rPr lang="en-US" sz="1200" dirty="0"/>
              <a:t>    BEGIN</a:t>
            </a:r>
          </a:p>
          <a:p>
            <a:r>
              <a:rPr lang="en-US" sz="1200" dirty="0"/>
              <a:t>    DECLARE @NGHD SMALLDATETIME, @NGVL SMALLDATETIME</a:t>
            </a:r>
          </a:p>
          <a:p>
            <a:r>
              <a:rPr lang="en-US" sz="1200" dirty="0"/>
              <a:t>    SET @NGHD=(SELECT NGHD FROM INSERTED)</a:t>
            </a:r>
          </a:p>
          <a:p>
            <a:r>
              <a:rPr lang="en-US" sz="1200" dirty="0"/>
              <a:t>    SET @NGVL=(SELECT NGVL FROM NHANVIEN A,INSERTED B WHERE A.MANV=B.MANV)</a:t>
            </a:r>
          </a:p>
          <a:p>
            <a:r>
              <a:rPr lang="en-US" sz="1200" dirty="0"/>
              <a:t>    IF(@NGHD&lt;@NGVL)</a:t>
            </a:r>
          </a:p>
          <a:p>
            <a:r>
              <a:rPr lang="en-US" sz="1200" dirty="0"/>
              <a:t>        BEGIN</a:t>
            </a:r>
          </a:p>
          <a:p>
            <a:r>
              <a:rPr lang="en-US" sz="1200" dirty="0"/>
              <a:t>        PRINT 'NGHD PHAI LON HON NGVL'</a:t>
            </a:r>
          </a:p>
          <a:p>
            <a:r>
              <a:rPr lang="en-US" sz="1200" dirty="0"/>
              <a:t>        ROLLBACK TRAN -- </a:t>
            </a:r>
            <a:r>
              <a:rPr lang="en-US" sz="1200" dirty="0" err="1"/>
              <a:t>Câu</a:t>
            </a:r>
            <a:r>
              <a:rPr lang="en-US" sz="1200" dirty="0"/>
              <a:t> </a:t>
            </a:r>
            <a:r>
              <a:rPr lang="en-US" sz="1200" dirty="0" err="1"/>
              <a:t>lệnh</a:t>
            </a:r>
            <a:r>
              <a:rPr lang="en-US" sz="1200" dirty="0"/>
              <a:t> quay </a:t>
            </a:r>
            <a:r>
              <a:rPr lang="en-US" sz="1200" dirty="0" err="1"/>
              <a:t>lui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r>
              <a:rPr lang="en-US" sz="1200" dirty="0" err="1"/>
              <a:t>biến</a:t>
            </a:r>
            <a:r>
              <a:rPr lang="en-US" sz="1200" dirty="0"/>
              <a:t> </a:t>
            </a:r>
            <a:r>
              <a:rPr lang="en-US" sz="1200" dirty="0" err="1"/>
              <a:t>cố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công</a:t>
            </a:r>
            <a:endParaRPr lang="en-US" sz="1200" dirty="0"/>
          </a:p>
          <a:p>
            <a:r>
              <a:rPr lang="en-US" sz="1200" dirty="0"/>
              <a:t>        END</a:t>
            </a:r>
          </a:p>
          <a:p>
            <a:r>
              <a:rPr lang="en-US" sz="1200" dirty="0"/>
              <a:t>        END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Database Systems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97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Can we update the views?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667000" y="4495800"/>
            <a:ext cx="2438400" cy="1447800"/>
          </a:xfrm>
          <a:prstGeom prst="rect">
            <a:avLst/>
          </a:prstGeom>
          <a:solidFill>
            <a:srgbClr val="66CCFF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Table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533400" y="2819400"/>
            <a:ext cx="3505200" cy="762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View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 flipH="1">
            <a:off x="4038600" y="2667000"/>
            <a:ext cx="22860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2819400" y="3581400"/>
            <a:ext cx="914400" cy="914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59402" name="Text Box 9"/>
          <p:cNvSpPr txBox="1">
            <a:spLocks noChangeArrowheads="1"/>
          </p:cNvSpPr>
          <p:nvPr/>
        </p:nvSpPr>
        <p:spPr bwMode="auto">
          <a:xfrm>
            <a:off x="5927725" y="3271838"/>
            <a:ext cx="7937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600" b="1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486400" y="3733800"/>
            <a:ext cx="33909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Sometimes YES,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sometimes NO</a:t>
            </a:r>
          </a:p>
        </p:txBody>
      </p:sp>
      <p:sp>
        <p:nvSpPr>
          <p:cNvPr id="29707" name="Text Box 5"/>
          <p:cNvSpPr txBox="1">
            <a:spLocks noChangeArrowheads="1"/>
          </p:cNvSpPr>
          <p:nvPr/>
        </p:nvSpPr>
        <p:spPr bwMode="auto">
          <a:xfrm>
            <a:off x="4495800" y="2133600"/>
            <a:ext cx="428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Changes: insert, delete, or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Under certain circumstances views can be updated. 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cs_student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VALUES('GOH WEE SIONG', 'gohws1989@gmail.com', '2008-01-01', NULL);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/>
              <a:t>"cannot insert NULL into student"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/>
              <a:t>But not our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cs_student</a:t>
            </a:r>
            <a:r>
              <a:rPr lang="en-US" sz="1800" dirty="0" smtClean="0"/>
              <a:t> view because the faculty and department cannot be NULL (notice that the department at least should be understood)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Updatable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VIEW student1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AS (SELECT email, name, year, faculty, department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  FROM student);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INSERT INTO student1 VALUES('GOH WEE SIONG', 'gohws1989@gmail.com', '2008-01-01', 'School of Computing', 'CS');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graduate </a:t>
            </a:r>
            <a:r>
              <a:rPr lang="en-US" sz="1800" dirty="0" smtClean="0"/>
              <a:t>is NULL in the table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student.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Surely not Updatable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CREATE VIEW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total_student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(total)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AS (SELECT COUNT(*) FROM student);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total_student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VALUES(100);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/>
              <a:t>"data manipulation operation not legal on this view"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10006PHOTO" val="iVBORw0KGgoAAAANSUhEUgAAAGQAAACACAMAAAG97gxkAAAACXBIWXMAAAsTAAALEwEAmpwYAAAABGdBTUEAALGOfPtRkwAAACBjSFJNAAB6JQAAgIMAAPn/AACA6QAAdTAAAOpgAAA6mAAAF2+SX8VGAAADAFBMVEX//////8z//5n//2b//zP//wD/zP//zMz/zJn/zGb/zDP/zAD/mf//mcz/mZn/mWb/mTP/mQD/Zv//Zsz/Zpn/Zmb/ZjP/ZgD/M///M8z/M5n/M2b/MzP/MwD/AP//AMz/AJn/AGb/ADP/AADM///M/8zM/5nM/2bM/zPM/wDMzP/MzMzMzJnMzGbMzDPMzADMmf/MmczMmZnMmWbMmTPMmQDMZv/MZszMZpnMZmbMZjPMZgDMM//MM8zMM5nMM2bMMzPMMwDMAP/MAMzMAJnMAGbMADPMAACZ//+Z/8yZ/5mZ/2aZ/zOZ/wCZzP+ZzMyZzJmZzGaZzDOZzACZmf+ZmcyZmZmZmWaZmTOZmQCZZv+ZZsyZZpmZZmaZZjOZZgCZM/+ZM8yZM5mZM2aZMzOZMwCZAP+ZAMyZAJmZAGaZADOZAABm//9m/8xm/5lm/2Zm/zNm/wBmzP9mzMxmzJlmzGZmzDNmzABmmf9mmcxmmZlmmWZmmTNmmQBmZv9mZsxmZplmZmZmZjNmZgBmM/9mM8xmM5lmM2ZmMzNmMwBmAP9mAMxmAJlmAGZmADNmAAAz//8z/8wz/5kz/2Yz/zMz/wAzzP8zzMwzzJkzzGYzzDMzzAAzmf8zmcwzmZkzmWYzmTMzmQAzZv8zZswzZpkzZmYzZjMzZgAzM/8zM8wzM5kzM2YzMzMzMwAzAP8zAMwzAJkzAGYzADMzAAAA//8A/8wA/5kA/2YA/zMA/wAAzP8AzMwAzJkAzGYAzDMAzAAAmf8AmcwAmZkAmWYAmTMAmQAAZv8AZswAZpkAZmYAZjMAZgAAM/8AM8wAM5kAM2YAMzMAMwAAAP8AAMwAAJkAAGYAADMAAAAkJScUGyc3UHRGYYpYZno5W4ggLT8yQlV5nbO21+uItc8VFhX7+eTo4bghIBzMuoOxmlu9qG9aUTuih0+Ze0OCaj6PeE1MQS4lHRBaV1JxVSo1LyY0JxiFe3CkfmLNoIHYrIzitZe4lHu7hWLpv6X3zLNaJBb////oCGMSAAABAHRSTl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AU/cHJQAALVxJREFUeNpiePfu3ZvwN69fv3nzmuEJQAAxMfzM/D/lPyP3zx+/3nICBBCTndR0ZubfB95+nsfxixUggFjCGP7/YJTw/b8k5TcrM0AAMT9hYVEUYmJiMv/+h5EBIIBYjv1h+CTEwJB49cRdwb8AAcT0l4GBy9H0z88T/9T+MQAEEMOLF2+//f7D/pPdyOhfB0AAMXz52PD4559vf37+vPHlA0AAMd75I87A80ZA/DXT/X8MAAHExML5+jOziOBnxiQGdj6AAGL6LcJa8uV7WMzn2cz/vgMEENOl3p/aP/7Pncf95M9iBoAAYmZv5v8k8O09H7+VtP4/gABi/MTA8PI/6y/mfwzM//4DBBDTl7//GZj/MP6vBvEBAojxHQPD33/MfEAlf8UBAojp389fDEwM7xlEfjC9BQggph/sbEwH37z/9YWDOQsggJjmTfnNbB6l4vPn86//AAHEoN30/sufv3/+vHv88jVAADG+YMy7c/Xr/39/HwowAAQQE+O/eQzv//2xYBQVYQAIIIYXOo9///ph9Pfv79gPAAHEsObzfeO/ln/+/Ph94wNAADGd+8xdaXbU7C9DEsc3gABi8L83L+z9j79/Y3/dvQEQQIwP/r1SY/nNUD75MSMTQAAxsQn0TWH4xDnNlJPxOEAAMb5ifCv0iUGO6dEfBmaAAGLiYGf5wMB0/ycjM/M/gABi+fKNkeEfI+OLf0z/mAACiPEtAyMwoBkYnnAxMPz7w8zIwPSL8d8/huIpAAHECBZlBwYBwzQtl1+/GBg8DoKE/jkCBBDTy7dv3nIyMU1hPxBuxczKxv9/zSegnv9MRgABBDTt/2+pJ4x/2fmZGRgZ/v/9NzGaYX46E/N/gABi/Mjw5y/DjESJv4wsDP8ZGH8zMHz//pmfgYEZIICYvjv9+f/36jeLD4y//zP8+8vExOwsIQ+UYQAIIGBQ/f/PwPBR6U/63D/sf5n+8H/7zfSPkfXbb4AAYmJmYmDkYL5tKbSAWYKBwfz/p9/vLRlZGZ6yAgQQE9t7dnbWQwba2n9+vzaz1JrIzCCo9fLJV95PAAHE8pHjw//j5nNlQq2OMrBt5mX58z995k3u1xwMAAHE+MiDQafl1CrGeawMLEwMTL///PnDs97yr/hLgABiYtxaE8Zybb4RK8OE35/TktnYuIXXWx5nfMMMEECMjxk4+X/8YQJ68jVD4yym/yxmy0Ghw8AIEEBM/NUe7/4zMr18PYHhgvuTN6xRK76xsDCxMDECBBDjp2lZPz79Z7hwNf4381/GC6r8Ry0Z/jEw/GcECCCmLwGMH///Z/wZ/Zv5OPP/n7x/zMGGMTABBBAwvf3/z8Tw7/8/ZqBC7m/AsAMG7A+ZJ7IAAcT0/7+diJCQiKggUJ75B0j1378OjLqcsQABBFTO+PLF6zevPzL8BQn//yn6589uDkOGfoAAYmR4IsOgsx9oxP//bMzsrxhkX4Oj+ZcrQAAAGgDl/wLlAFfuwgMDAgXB7ui5+QwCqwP////++gfDAoiJg3PaPyB7/3MGRj73P7/+6u5lzvnPwP7/L0AAABoA5f8A7YKC7Vcs8PPm4+74/Pn4XfDYrPbr61eCVgIImA5+Sz4Wesvgf5wBFN1/mN78ZWZiZGJmAAggRlX2oyDnKf5nATvt778/H5g5fjMx/wMIIKYzYT8n/v4sZgnyIlCCgZGd+RMbkPkHIIAYX/8DJtU/3JyMAl+5vv1gsD3KsNXlMxsT4x+AAGIC+4+hgOH/u/9fTZnMTzIzO7OLMuT+ZwAIABoA5f8A6efn6OfY7Pb75/r59u31+jL4+vgy/vRY6AKI4cXL569fvv/0u+OL0fc/Ot+BGfPXH/Z/Hz59BAggYMny/PWrx3G/fv/49ZP9D8dfoMy3v/8+/PsIEEBMLMBAn85w9S8j63+Gr0Jff/8xe/8jYeK3T7wAAcR4Q5zhJYfAXy7Br78d9zEx/2Zk/P/vEYMEAzNAADExfWCQ+cH8jeX9b4arNqmJwDBn+rGQneXbZ4AAABoA5f8Aenrj8+/q7/T7+Pdk+fj3/Pf77l3gevDY5gKI0X/y9//M8xnKc64d+wey8/f/7xxPOb7xMQAEEBPDf2b2zxkZ0zt3WEnwMr1k+J/Htw0Y658YAAKI6SqDBwNDzv9Unv/az9+bFn2bNOnPTwZmSaafAAHEtGd+LDCqRRl/c0zJS9/NNi2P0cSS4fgb5t8AAcR4g41//8eIHwysEzIYixlm2B5hfPL/JIMlAwNAADF+YPjD/pZrRgbHjw/iXL9Z/rIy3OX6/RdYygEEENPnv/+//5wOlPjE9NKCCZjo7gJz4j8ORgaAAGISPsDN8b+Aq/8j0Dbf/wx8X1kZGRlZfv39BxBATN82fvop/ulFJDCVMap0sjC8ZPx9igFYvPwHCCBQGcvQHwMsNP4Dc4DEa47ff4CRCUqMAAHE8nfm73+RoKIWlPlfsv7+zfgPJMHEABBATO/j/gGLDmDy/sfMDCyXfgeeBOtg+AsQQEyiDAzR4HTDwHAcJL0BqBykhRkggIApEQimZmdNcN35XwZcpDEK/vjLCFT7j/crIyjz/WcE5ylgkuP7ygxkAgQQMGP9+yeS9L1X8gpQx5Onz99xsCf9Y2RgZGTOA2ez3P+Ooj9//vzxQ+Tnn8/A7Pn/P0AAMWX//vXrCcT012/Y2Vj+MvyfDJT5kw1SDnTy/xydN5yc8+ZxNs3jZGFiBZoFEECMT913AyOVIX8K0AHAyAWn+UNAUueKM+PEqzMZfjPMYGDILuyflsXw3/EKw2MGWYAAYgQZz8YE9Sc4SF5yg9lA3aCcwPzzrBXv739goSKVXOZvfwECiPEFKwMUTC0AKmL89omRi5dlShoPWOw7MFKZP11hcP0FKbr+M0xlAAggJpAOYNBP/SOS9Onfvy+f/8q0iHBylPAxA0sHpv/sLCJCvNzm5s85/wIBA0cW0JEAAcT4lSFxfhLD9MxpLBNzvzAw8HAAw4oRau9/kNP+/QLaxMDM9QPkVWagGEAAMf3ondKrPfnP5J3/Mr58Y+BygejgBlkN1AFUwsjZxwd08ctZ4AKK4d9vgABimvKf+epVHpZc54xcYIPA7ch7hr9A9V8ZQKH5l/EXsJr+W5b5lfkrb14+yDfAJAQQQIwvQOH0D5higNXaN1HFl0ArIA7TP/fXhIGRjeEEw5dZcX+rrp749Pc/81+2v38BAoiJwRuoE1jgujHwMIsXqHzrSPmS+PfX7///tRhYYo/sC9P+8487X0R63mkm3iPsxYxAzwEEELCeAtWLwAzOwML6UpT3/3uv4xYMDCf+skUuYGICBvp/Vh6GD0x/0q8ynGb89mdmEvN/gAACFjUvXoKKqJfP337+3Pn6V9zb39+N/nz/Dmwl/AGGKzs7+9+fz3/9Mvrzx+gfsAT6928pQAAxvgZaBayM/3P3FXySsP8JTOhASwU+sHAzfGMQfAWsVhn+/P//Sei3zSlg2v/0mZflN0AAMb5imJENdBXrLuOffH9FWP6ygBz6G5RcfqfPYWb4A0r5VkdtdggzAM14wsDH9R8ggBiXsTEYcwPrwb5zvcC63/fEX0ZmYAQCkyiz0DtIafuP8b3wnx/v/s/X9vvDACzeAQKI4datW/efPXu/5gsI/Hsf99v4+48f340tfxsDS9HvoJrh+/fv397GPgp9dOfzl2fPPnwACCDGByBzfv+Xfspwxf0pA5sQE6vNUWCmYQI6hOHtX9b/f4AOS5vAybDVhPnfT+lPnxj4AAKI8UE+2y/tFEaGhT8Z0hlm3pnD/Oe3B8NRUKCDUw5QC0vyf4a5Hz4A8wWTGLB44QMIIMbKDAYGz+3/hF5e+GXHwDCjgmFCzv///BbHGFj+A1OG74nkCay/ORmZH4OKENazOkAtAAHEpAI0SvW30DtWOZW0/8XVwJCawsqWrP3l87tPHzk5dn+eysrCxWj9/fhxhuOnfusB26tfAQKI8cYVYwGGjFAG4/c8NfN/ACObgWFCwd88xn7W36xFwJQ7A1h0sES1H7c8zmD5D5zRAQKI8eNP1t/MjCy7GM7enT2hYEImAwfQA+9+KjMwJPf5HgLWfdYMp6LagA0CBoaTwOYNMD4BAgjY3mAQdL12l5nl9TlXoAagjgn5DK//scpYbANmE0YWg7PMUc3AbPEN2I4DltfAsgEggJiYBfmm7PQH5gpWq595rKwM/f+VgW0Spn/3j/MxMbGyMFywvNPBynrpBCMweoDlMNM/BoAAYnwNTGAMjFlT/3HuZPD4MzESaM7SaKDbTprVLAIGM9e3R79ZGT5wg5IEMzBfAYtjgABi/PITXF8XT2HoL3kOKjhAJS/zL64/f4BVRNVGhqv/WCAFFlA5w0lzpr+MAAEELvtB4CUTSOw/w7IYoKY/DBeNQYnzkuE/1jNGx4F10V9mkAaQ4YwAAcT07+PHf38n9L9k+AgspIDmBQCdAGyW6wNtYWExAlaU5/+B6hVQcwqqAyCAmL59A1a+/yP/M/L/BRYFzMy8oOYlMC6AOv+BMg+khgDVJ0D1wFYn01+AAGL6JM3H1VfAyHjiH8Op/2AnM4BjAKQOqIPxhNbJOyA7/oHSGDAM/jECBBDjG5DcP8bCCSBBhv85k/6BM9l/bpY/wDyFBP7/AtUmsgwMAAHE+A5k9NSc3847gT4B1klPGFh5v4LrsfyJLNB2319IjcQMavUxMAAEELgWy+qVgRr1ROYpG6TSAjWAgAECVMP89y+wpHPdycDgvp8RqBcggJiAheIfoA5grfQECDzCOUE1GCPI9TngGiT3z/eff37/lrwi/V9mL0iCASCAgA77/8eFYTfQQBZYJQO2BZggmbm/5k6UeCwDNE72CYPoF4g0A0AAMYZf3Ql2oQzjCyZYtQQsSBlypv9iA9WxOUCBqVOzpxb8BlbC4IgBCCBGsAeegBomn4AqwYHF/IeVkeEb768fYGNln4ODkDWHoX/qtYn/GFwBAghSV+ZNZAbV1cxga/6wMuxl0GFgZ+dNnv1vrx2oqgRp+c36zeUqSB4ggJgYrkr9/jeFmQHU5gS649/kP4deftexYrjy89PTWZ++WHFqFQFLh0JgrPwCdoXC3rxsBAggpv+PGZjZga1UULsDmPemaR8y52bg/sttzsfH9xkYOzsZdvwB1jMgWRZDztms/5MAAojxNRMigll//+V8ynbOCsjk+/+H4Tf7bqu/DN8uMzA4/fsPDhhQ0DABBBBCw9SprBP+vvvA8Ev3LxcfNyM7N7sA50YWQQYuKwZjViZIjQ5qN00BCCAmpqkg5QysDFdTrYrZGAT5GLkEmdjYWf4DO1b/Zgn85GH4a/VzJ7AqYv6bw/STkYE3HSCAWMDBcYfh94/ev//ffeV7zyDGbXEKmFQZgWUfsCfGy8Dw5S+3DuvkNAaGyX+FvzC0MwIEELBdUVj4/6qIiIysRxMz92cGYa5/p0B1K7Rb8+/fJAHmb9yfwhhBTvsCanICBBDj1ySQ3Pz/P6ZmcL1n4AW2TVgYeL5AdAATDcP/fz+///3CwzwnHRjH4IwGEECMqvvddeYBUzsry5/vn7m4uKD1/ldwMgfq+f/vyztgrc7M9R3YEwMm8H//AQKI6QTbEW1w/vjD8vk/LxcoB4MBUNnfP8CmAgMjzwYg+ZkB1DT68//f/78AAcTEwg5sqQAbUJOB/UzuvzZAg3lALSXur8B2KTPIZYyMeZ94mRm+zQSVsaAsDBBALH8YGa6lAdswk4AigkwM4i8ZvgAbSWDP/Dc78QdUiDGKf2b+/wkYhn/BkQMQQIyvGf7yfwDnEd73Ag5H3wsygGphYBn8/99v1hiGJf+AyfXzO76/zDzfQIqABQ9AADEBm0wfoeUBsBdu7SMO8gwXw7f/Zgy2TLfvGAGbw984+bjERYAtMh+wOoAAYmJggDWlIPRrYFPn91fu/8CqRdVM9cS5z6ysXMl/nRj/8QozbAG3BQECCFwigdUKMQBj+sSuz5/T/zD9BnamzjEsORj24UPB/7+MS9hPmDMw93GzgwtNgABiglniZrwDmNYZOHl5u4AV8kuzqH+WSUyrBDxmAk38y/PlFCvDfy5gT5vhrw9AAIGbPf/ACUR0nYvz8T+fBf8xvS68e5Lhl80JYNkNrAiBJSTzDw5gRDJ82msPVAcQQCAt/xmF3zL8czv4SoL9P+vv72x9Zf9Z+L6aMvw8y/SfD1hi/v/N/IcN1FL59ofvy9+3AAEEjFMvoJ+BcaTFKH74NwvDH072SkaWv18Zjh+/yMrMd4/lBdAaoIuYubomAkvc6awsAAHEAg0qlr8zvgha/OT4ywls6YAaMdzf/gu9ZvnG9UQClMV/M1t+ZWL4xvWtlIEBIIBADUVgWfSPe5fnO17uZGARcoT5LyvPB2AqBbYsgDkPmJz/g4KV4RcPw7f3DNIMEQABADMAzP8CBAMD/QP/BPtDAAPzYgDExsYFAwYB8AH/+zX6/AQA+vz8/f/v7wD8/gGdAAC/AADyAJkCCJhduWYxc01n+rD9L7P/XBsGflCRYM30/7c2yz8GVkZQ05eBH1S4ARuwjl+ByZMZIICYWA79yf3DVMTEeI7hL7sIgxU4ko4wfGSZ848NUkhbCYIEgY2wr6DKhIERIICY/hgBS5Xf/3czXGVmNnh2guHDn/9/gL0rXmFmBjOzv6Ba4CgDw7t0ZuZFK94w/Ob8/5sBIIAYbwG9KADE/3cyuHy+0HDiD9N/0BgRgzUwzaho5zEz//nPaLWTkRMYc2c8GJ5IfGMACCDGO/9Os3v83+kO7kP9m1ZswXAEWHLaHGb9y//tNyju/wHL6i8F09/+Y/or8hnYgmMACCCmJctuGz/5YLXz27ff33//zXjLsO2DKANLGLDxri0ItA9Yof//9Idhxp+foDY/Fx/fJz6AAAI1FIFFtDTjJ1CD7hMfF7cFwzHmP9a3gR74DQoxYEORJbmfszuOMS/cWAbUUAQIIBamXAbtlF9PGYCd9iUMv5L4fh6xeSfEeNT6BIMtsGYEBRnzRzZO1oKXDEbmfxg+AVtPAAEESjBX/7ExMswGhWj6LD5tc2DmO8p47C/DYUYGrq+gCortF8vvl1+5o4BKZf5/ZgAIIGBamMRQDOQkhzBkZk5mT3dk23UC1PoRAKZcrm9AvwB79cA0wwxsKwELuCdPGRgAAogp5zbD1avAvPYR1NvKz5z1jbXw0w6W//+BZcz/r///MP74zso4l/kPMAcz/2YFVpCfPgEEEBPDL2cGBo9jZ38xXM3J+c+dMuPvFFb2j18//v7z+9+/X99+sLBm8/61eAlunRxnYpdkkQQIICZt7b17tWOtjIBdYobJM38yFPyeAOwNFrJ8+fsv+fN3liKG7Ll/GQ8zgNpJzKYMv1/+ew0QQEyM2v9nGmWeFf37X5uxtIZ9ygRWhgmgmprp+3fGwsLffdnzgMXdc6AdTMePM4OaUowAAcQSJ/7ByPMPw05lRkaOeT/+5zD8BnYvJ/0t6C9k6GcoBNvBwPqPGdIeYwYV0gABxPj4MJvOyry9Rn/m1wBbyVOzQf3MCWHKHxmY8hkZegX+gwYZYtuPmzMdNz9pDq4mAQKI8RUrsIXD8vclE8f8HHAVWDCBIeOrMCfDR2A7l/UPA6PJWZYvr/4z/4OVlAwAAcTExvh9z39gALP+K2CZOhUYs0Ad7Ay7GD7ws4J0MDBeYDZ9/vsPGzMwnk6eBGo8DhBAjI+/cbF7/d+/S4dNGFxw/OD4MT2amYGf1+IIyESg2/WPfAG1q4E1wp8/S2MZGAACCNihZGfecSLH/QrHBIafP4CFOlAHw+9/H38fYTRlBbafDPRjXv1m+AYETL9//YsEugwggJiYrwLbFsDaQoch7x8n0F/s7MCG9XKG3902DGwMQNfsPBbEevYSIwj8Z2EClgcMAAHE+O274HpHjm8H3Z9edmbl+vwamEeWxIAa4xGMR0HV5oufDIwfuL/wg5rK4BD4CxBATKyF7+z/M3C5cl022vvn6+t/0GacOaPf0Y9AHVw8Zxn/czMwQnpy4JYsQAAxfgIGbe8/hlLt7D8Mv6bFgquO/4x/mU+YL9vw6xLX3RP/VbhBUQiqJUBDxgz/AAKIaRpDH0MxMBlk9k3s+hQDGbcBmvnXmjFypbYeg7uxyh1mcE30HzQcw/DvLwNAAIHa/BPzGXInM7wCmw+KrP9/f/D9BlaWLAyi1lqhJr+ZoW5igHQLAAKI8dN0YD9nemb//yjGU2YMF/SBNrMw/r5o/IsNmPWFXzMz/AY3KRj+QdvMDP8AAojx01+GWZkM/SpmwN4MqGfICGwnAsPmL7C79fei8Q9Ohn/HwUkLrAXsG4AAYvn3hTmdYQK4DwOMOGbQ6BITaJgA2HI4ZQksyP/+N2eCWgFsAwG7L38BAojpBahhHxVtxnARZOvxf3/A+Q9Yw5z+b8lwivl3MTvTP0hyBGkE2s8IEEDgQZsf/xjhjT+Qy5lAgxGmQK3AHgvbz8VM/5iQ+wsAAcT45T/jJ+7X/0AjJucM/p8yBw0g/oOMqDCeBHYlGUCdI+igGcht/5kBAghYaH9ieA1qTzEfNwAG/0lGkMOYTjKBamBzYP+TYSlIIUQHEzgOAAII2OYHt/FBJITx/z934vxEholC74HdCQZQF0UWmLAZoRYDHcORuDh2Ss4UhF/gA2jgkSwgAgaIDHg0jMGdAdidYAAIIBZQl21q9v+pDBksmVd3gqstUYaVwGT3SuYJsM6SBvZSnrzmh/Y5QBQ4fTIj2QF2ISO0Fc0I4gFj6jkDuHF/AGR/EUAAAXti4CDNXGy4UwahD2Q+qBPEIPusYPq//5DuCaTAABqTOYX5LwOSLaD+mytIO2hMgAHkuCfA/g4LMGUW9YHsBwgg0PQPMA3kTJACqZAFyirfB1sLat5BIho8oA/BkDSWufgd219uUJIp+sXQL8r6GNl14O4UCxPIW/+LQEOihf0MAAHEAoqKTIaJoEYJw7/Qa+4MKq47mSA9H0Zm6IgapF8IjhIGcC7Pn84AGs9k6Pv/z/mONrDLxLAbGMf5U0CNFIY34EFQIMEGtEEVWET/BwggRu2doEhCcYus9l4mRKePEeIPYLv5x/+pGcDuDQNz1uL3/5hcGPa4AFXsBOlhYS4CuhjoZuwAIIAYkfwJ5jIJfwQHOKi/CppcgzS+QQOfVp/4oMMCfFz/M3rBHURw2mJhYv6PYfC0zP9//kGjCSCAWF6DyzFXYN4Fdt5AMfuJ8R8juLEGznDM4GmGQwxGDEafpD8zSO/UucLAYHxMp//4lz+gcS/ez8eBjZjfUxjuAGuufmgyB1blTjuAVejjJwzuzEx50wACiPEJJEXL/n7NwgzKqKCyA2w8WC3Tf2CBDeyQApso4Lj5ynBFh4HvL5KLmXl3Mrg/lfnfnwMuTBj/gwcl/zNMy2eYmDMrbUr+76yrAAEErBuAccaQN/3/f3iS/49InSz/9jIA+7xXQN1KLpixoN4DaKABYhfzpytG5xjc/+x1/Zs1BZajGYsY+hiBdedvYNH2zxUggBifA4MUHLuQXA+NcAZQnc+QwfkU2F05BrQF3NxiAHUf/sxMAuXFnCl3VAqAZQeod8D8meE/MBCh48bwuGaEJjKGqQABxMQGas1O/T+FYSqQBPV1p7JMZWVl+P0nOzfvz2cGYNfLSpePm5ubS4aTXYDd3p5rCT8/P89G7rK5ZZzseYzsAry8XLy8DDo6DK67Oaf/zQUPNv/9+x882JvNMJUxi+MKQAAxvoXYxsA6Aeg3YGe++89/8IBH8QxGcJAA0xiDwB+mnF+LgenN4ALUo+CwAhV+jL/Te7k+gUZVgb0JBun+nF/wMM25upvvB7B4YPgPEECQ0RpGSP3w7y9ohAVohztDWB7QClCgX3D4xcnICO2UAju//xkY4YUYqNxjZkjuPaTDDXILKLJ+gUeMQcIMzNAy9T8jQABBZilAuR3YBxHiAKVq2ScSfz+z//kGjld2gb+gbhbECnBXGDTQB54MhAzO/v/PnNzL+RlabgJ7Cv9cd0OYkOEtUJYDCCBGbYZf+x3ZVNkYGKeBBhQyGPZ4ggLvPSgvMrDz2BxlZOT/AnE991dEkcgACzMGy6P/MoC2cH0GpT/mT9ynVk8EF3zgnA3OrP8AAogx7BfQ/Hk9DJmgAZEZGay/D/3yBNnxDZhOeXiATTYGgY/8ENPhlnB/YeD5CG3BMPy3OvEbags4J8n8+v2f0WsbE7iJwwgacmQACCAWnXyGn6DSbnoBkAYNGtqBpzmAdgj+/mPBcFT81Uf+j6CcAzQZQjECWQxf/kLSBBAc+8c098/3Yx68n0HauN/z5E1k2AbyJHhgExR5AAHElD9hAjs7+/+rJcAuCTvDDOYZzP//TwKFPPMUdo8jDP9f/gd25Xn+g5pT4IL3K+P/r6AxNpa///4x/gOPUv5n+GfD6/r/G7DJDMzSzIyzGRhcwFEPiai/DAABxPj1Z+b0zMXv+T4wgEoTxn+g6rkgzIyBQTDzGgMDsJ/GIPgeFCs8sLDiAob9VzNQvwTcwwV2WkFlhNWRL4eABQ4wVfzlZfrGCBkQBJb2/0B1BUAAMb5g/gseaAOZDmwjgCs/4V/AOJH+5cpw1BoIGfk/wqIeEulmJ5JnMLBaHDf+f8747D9whQvsy394x/ifj+8bM8tP0CCK11ZQn/k/G3g4BCCAmGCeYmL6B2uRMcT+h7aB/t/5f/Q9w0fmL/D0xP3/vxmDxWxWViMGy9PajFqW8X//paR++fntC4OMuES5HS8nqwAXvxfDNh+Ym4CmAwQQaMwV5EpBSBkKEZ/OyPyNl6EINMP4/x//n5TWjx8Tf//6DZrFB02Aqx4BOv3ciRP/FySzn2T/wTBvHhfbL06BTAaWqyeATdj/1v92s+btAler/8DuBgjAkRnbAAgCAbBkGSvYBW20chE7nNNE3gSRGOHxQaJ4xeV2uP/NCK03XWmhugnXuizFCJHsaXsijoiEuGG8M5NfpWGk45i8DN5buuOHRtqV5w/LnOW5OOeUgfrlO4BXAAHrdu9toFoEGPPglgjIav6fL6+YC/4ANppOANu2zKDGJ7BYNjvxh/UPE7PZCQsgBFf1zH+tjwGbdOC0DMz5DMnaxf8Y+L6C6hSGF1wswK4hIziYAQKICdYw/gRmCYM5n37L6Lx9z3jkyIkPDLagSaO+zz8S/6nEMFgw8vOctmCwOMXEyMrIyPqf8eh/JmZGFkZmZob3QI1zr/75Z/kJaG46A4MEyx9GQfYiRvb//9kAAggyxwZu8ICHxf+Bm76sfw7pSMzI+87J+IX7D88Xlu8Fsz4IM/xm/QvqlgMTJSODxQmGv6DBWS6Ge0oM316IG5wB+oTxNzPLH2YG7k+swM7Ctz/AFJ3ey/Px7TyAAAKXLv//wwpwYFHMyM7C/ZLNvTU3K4M3kZmfNfsvJ6vbPAYhJgvGvzaM/JD5UebTzMxswGqGBWQH0Nl/zoJbA6yMpkDqGyMkP33+xqDCw8C6NA0ggMDtLXCpCfZD3uy/LH8Y9upyCbLbqfa5b2Pgszn+FxywoB7a3/8sQKd/A6dn0DQYKIO+kACPE1ltFQAVib9tjlmdSlwINvHTZ16gXxi+/X0PEEBMzFDACBqhB1aQLH8mpQPbLn++H7pdxMDHx3gUVG0wsbKxsgj8BTUwfn178Z+LkfEvMHx/v//D/V8cNMpg+Z5BABiI734znBA79Zt9IqT0Y3j57cXWb1xMggABxATqpOcAs+UfYM+SmYVpwh+GzNlMXJ8/P/20/w4DqBcqyAa0ADQk+uG/4P/ff37/Ef74vfufAwMLKyvjvw9//4Jyz1FBYCAyvxP6xPDZ///EWflgO76BGrK2Oz/++QcQQEBjWD5xMv1knZzByv/t/x+GST/ZYi6Aevu8f9xPWNx5ycgMDBQu8JCezYnkKUUMv27vAyYAyHTQXwZYbFr9Yjv6Seg3wx+eb/9BI7Sggd5vwPDiAqrkBgggxvfAZpURsNL4zf6TE6j+33tg4vol8hlYbkv/ZGGwOMIIHnIGG8fwHxhfwCQFHm0Amf4XMu4OseXYf2bG3z/+gAd0f4vuddnrzgBr/AAEEDB1GRsDg3cPwzvWP78ZdzGf4f/1b+keXmD3/Skwbk98smb48/cLsPXxnxE0Ig1siv/+K/pHyPbXP9CqJ2vQygBQmnzPsNWK4ePv9AJuYNTOmrXgAwOzE7S4e/L0M0AAMd75J/4SmJ1FnkoDEwwLyGGfPkn/YQFSXAx8bz1OAD3zQRDeRvlv80iF4RDD/z/AKo/lc8FMYJT+BWeAD8DE9QVYcLC/BU9sH2VncAf2+j7zgpuBAAHEeAvkI8Z/rOygioz3D9garo+gxQQZzKz/9voxvPXexsfIIPaKwZrhROavuYyML2SeSPw3A9Y04q+ZeT7+hxbQzIxJEwpnMPx+wzyLIY3pF5Mo2Ll8YKcBBBB49paBYVbCP0ZeUANxp/tO570MzmC7GJ5w8/7/4wGSPwpuGbMk3fnFtg8oI/bu7z+nfeLvwfkFSHwSZPwNzIKMHAy/710zZ8udPE/V+IrHn2/gEblPfAABBCzf8oEwjYmN4TPD0507dZ7qvDQy2vvmzZvXr1+f/cPMeGI/yBLr/8zA9P1v1i+2XxISYv9f/nZg2M8EarKBJ5aYvRh+fy9iKOBgTWfgNmX+Zchw1RScij8xgIYKGQACiPEBE0MuUGDiLxaGX1eA6ezvkl+g9kIa2IOif0BLjFgYbUAVMeM7IYb/1qCCmfWP+GsW+NKGf6BC6ztDwUQO1t/dcb+BvSQGRtY/wA7wJ74nQBuAnRqAAAKmrmJwsJUyMbIxANMZo4qW9v+fGTOZJjMBe+Z/gG2xfw9/7wD6xfqfDzCJHTv2758QI9t7FgYuLgZgkWQA7Osy/vn0vZBhJgcw78T9Bs/g//91EhxVfHxcQN/wAQQQ0CfgePNk+GXYBTTD8iPfa7YLLhPzwRXwCqDlwETA8buwj5/BgoHhCKilBwogUIkFNMWA7cQfhvSJLECT/wmYn2BojwTlIlD9ctrqJ9AX4J6Z9GeAAGIC2uHs4um8/RfD1YK5DFaMdxjYgM09kB05DKU/sxi+TAYGB+sU5k/JO3acsLF+9wGYZP/ri/83/W36+9+5w1++f58wiyGHkVPgz4m/DAXATHOKgfk4M4Pp77Nnf/4ENrauXNn5CSCAGCuvTgYmJwYG571eDFsF3wHd9I7t2qrJ4BAvnf8TNnKY+5sjBzS6x2G7jQ/cpAL6YAIwf/1mBTUIOVn/A5smzO2RpyxBa4Isj1tCWicX9UHjRAwAAcS4+NcdhsxchskMM4x0/18xBhadQK9I5TBMzlv2k53hB3iwkaEANJOfwwDu3RZO+Q3p5oJiGGhNzv+ZrH9ALa9TrZHMYPOPm5+0hDfAmYFtLYAAYrx/zOe1KMM7BiGWRG1to3Pur/+8Y2NYk8ZQNh/Yap2cA/TI76kFEwpAWn4zFvQxlncW9gP5oIgBdUULZ4A8AUo5xlpt/xlOWkKbVdDRUZC3GBgAAojxBt8nYFfslwVoWQDn63M67B+uqohKJM1j+ME4GTRKU/B7KtgGYIi9FP3vp/IfOlIDtBdIzWQFDXJ+AJX0RhsZ/wHTlCXQH5A1B+C2MNgWgABiueLMKcT+86uAK9B/f84BS6FrNsBm3rSenCk5oBne7AkFIDtAHUgGNqa/Bz9wf2Mo6gc2yf71+QLLsL9/jgAtFDQ5y2x26ikjw51oUISAPWAO6dSA2/YAAcT4mRG8nuQbeIXOH9aXjGzMuRMXFgCNLZiQM7XgBwfIioIJGew/2d+x82TPY2Cw31Q045vvZn7QTPlfBmAzFphT9C5GdULKsD+wFuJJBlDUgDzyFyCAGB/zfgZ1RQSzGPr+F2vlPGFg+8MgDlb1k4FjAsQShh8z8kFzTsxn7YrnWQDzPKQL9Qc01wXuprx0P/mS9Ru4E/aZ9xsoOTCC244n78SCpAECiBE8eiT4+x8fg/3Bj2w/Drk/ZWA86w10fSYDaGUdB9C/Pximg9asMYgC6wQhLmCmBBf+UBeDLOH2n/2cEdzR44V27sG9/t+MvyG9R4AAAqeBk38nsSb93vSb/zcrsMzl42X7yfBTm5U1F5gHfvz+/5+dPTo6GhwxjH9efvsNDHNBK0bw5DozaGUBo9nVpheMrEDwm/XHjxO/f/8+8ecE4+83vxk+sHy5CHIEQAAxsS9l57Jjyt896fsfW2B9xgCaB7di/cnqzLKPYfIP9umfGLa8fg123NJocaaTjC+7GY6w/D/2H2QBM8NLbkbuyOV/2YA9f4azwBbFn//6wALB6J/Rqf98///y/eExAIUaQAAxAkPwO2IUAdj6YQGGF6sgA8il36ZHA/Mr61+oHaCYAKb/ExsX/bc5AmpMgAoxJf/OMwwm4GwEDr2/zNCkC64hweOqfwECiPEtaHytz0+FgaGL8R8TU/EUoJF73T8DO7Lfp0eDemd/mRiWgmIEpI0V2HQ4eUf1ztVrDBcgccJiuJbh90UThjP6UBvAw27M/6BD4qBS5T8jQAAx/vvyC9QTYegDLVv12lE8BWgzCzAhvpVsZYsG98ngY7wnTf6x/1sCWrYIFAr9tVMZlCz9Qxn0WUG+YD5rfNYY3HcCLwIyB6+DAY2KM/8DCCCmL5BJ+X5g+7GMcz/7lIkMP9hevpz4huF5UjTYeKYlDAwg9O+vHQPTb/awyL8sICeuXP9N+znXXe0OfVAxyXiK4a8xg8FfSL8KDCxhDTMGBoAAAjYpclXyIdUHpK57zQAeigZWUKDRKWbIWPZ/5t+sEMYv8EgVK8MfJtAoc0l3/BkGBn0GxpNmzNCeLmRUH9ojgXgLIIDgC4HA4PcUhigG0PIgYGYCdmXO6TODbAStBASFOWiJIytkMOyM8W/WX/8YOP/+AxbnzAzHIe6GWYK85AZUCgMEEOMXYAMFtHYANBQ/KRrY0oaMnEJW2YCihPUXqCQHqYX1M8GxC5K9aPKbgfX/H+Z/oMWxYAXQsWOYR8CWMjABBBCwGrd88vQJAwPPhN/AiAZNSzJ/ZWaELp4AGfkblOjA2fbvX8j8AyhJMx1nPsWs/4+V9W+h12ImhjvHIZMycDtgcwiMoI4VQAAxPXnxiYGX7xvDx4wpz4FCS8FzLv8gZl0AZzgm6EIr0AJZ0PIJ0CrEf/8sGcyBtezv31VXtYElezTE3P8odjABS1Ampr//mAACiPEZqPX1lxcYw8B8fdLi/3/IygzwYiNgRQeMk3/AZsBJ0DQdJLyA2UD8FQNkcRes53/yTjR4CuQvIwhBRcFzDKD1kEwAAcT06RinNO/Xb9/+TRBlZjADBeFpZpB7QesMgTXQP0gUWYIrCOiyLlbwZBITyFJQswlkhwpswgi09AkypQOygxniLoAAYmJwYfz7WeLvJ5boLQLAQD0OGrUF2cIKUnscNrp1nAFU34HceJKJ8TfDaQaI3L/j/46fBK/9Aq+lQwoqsG++QotpgAADAG3kGn61JLZRAAAAAElFTkSuQmCC"/>
  <p:tag name="MMPROD_10006LOGO" val=""/>
  <p:tag name="MMPROD_NEXTUNIQUEID" val="20191"/>
  <p:tag name="MMPROD_THEME_BG_IMAGE" val="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0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6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0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0&quot;/&gt;&lt;property id=&quot;10195&quot; value=&quot;1&quot;/&gt;&lt;property id=&quot;10196&quot; value=&quot;0&quot;/&gt;&lt;property id=&quot;10198&quot; value=&quot;100&quot;/&gt;&lt;object type=&quot;10054&quot; unique_id=&quot;10002&quot;&gt;&lt;property id=&quot;10139&quot; value=&quot;1.0&quot;/&gt;&lt;property id=&quot;10141&quot; value=&quot;80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/object&gt;&lt;object type=&quot;10042&quot; unique_id=&quot;903&quot;&gt;&lt;object type=&quot;10003&quot; unique_id=&quot;20160&quot;&gt;&lt;property id=&quot;10002&quot; value=&quot;Quiz&quot;/&gt;&lt;property id=&quot;10003&quot; value=&quot;0&quot;/&gt;&lt;property id=&quot;10004&quot; value=&quot;1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160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162&quot;&gt;&lt;property id=&quot;10020&quot; value=&quot;2&quot;/&gt;&lt;property id=&quot;10191&quot; value=&quot;-1&quot;/&gt;&lt;/object&gt;&lt;object type=&quot;10051&quot; unique_id=&quot;20163&quot;&gt;&lt;property id=&quot;10020&quot; value=&quot;2&quot;/&gt;&lt;property id=&quot;10191&quot; value=&quot;-1&quot;/&gt;&lt;/object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100&quot;/&gt;&lt;/object&gt;&lt;/object&gt;&lt;property id=&quot;10200&quot; value=&quot;1&quot;/&gt;&lt;property id=&quot;10212&quot; value=&quot;1&quot;/&gt;&lt;property id=&quot;10213&quot; value=&quot;1&quot;/&gt;&lt;property id=&quot;10214&quot; value=&quot;0&quot;/&gt;&lt;property id=&quot;10215&quot; value=&quot;0&quot;/&gt;&lt;property id=&quot;10216&quot; value=&quot;0&quot;/&gt;&lt;property id=&quot;10217&quot; value=&quot;1&quot;/&gt;&lt;property id=&quot;10218&quot; value=&quot;0&quot;/&gt;&lt;property id=&quot;10219&quot; value=&quot;0&quot;/&gt;&lt;property id=&quot;10227&quot; value=&quot;1&quot;/&gt;&lt;property id=&quot;10229&quot; value=&quot;0&quot;/&gt;&lt;/object&gt;&#10;"/>
  <p:tag name="MMPROD_TAG_VCONFIG" val="PD94bWwgdmVyc2lvbj0iMS4wIj8+DQo8Y29uZmlndXJhdGlvbj4NCgk8Y29sb3JzPg0KCQk8dWljb2xvciBuYW1lPSJwcmltYXJ5IiB2YWx1ZT0iMHg2Rjg0ODgiLz4NCgkJPHVpY29sb3IgbmFtZT0iZ2xvdyIgdmFsdWU9IjB4MzVEMzM0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DQoJCTx1aXNob3cgbmFtZT0icHJlc2VudGVycGhvdG8iIHZhbHVlPSJmYWxzZSIvPg0KCQk8dWlzaG93IG5hbWU9InByZXNlbnRlcm5hbWUiIHZhbHVlPSJmYWxzZSIvPg0KCQk8dWlzaG93IG5hbWU9InByZXNlbnRlcnRpdGxlIiB2YWx1ZT0iZmFsc2UiLz4NCgkJPHVpc2hvdyBuYW1lPSJwcmVzZW50ZXJlbWFpbCIgdmFsdWU9ImZhbHNlIi8+DQoJCTx1aXNob3cgbmFtZT0icHJlc2VudGVyYmlvIiB2YWx1ZT0iZmFsc2UiLz4NCgkJPHVpc2hvdyBuYW1lPSJjb21wYW55bG9nbyIgdmFsdWU9ImZhbHNlIi8+DQoJCTx1aXNob3cgbmFtZT0ic2lkZWJhciIgdmFsdWU9InRydWUiLz4NCgkJPHVpc2hvdyBuYW1lPSJvdXRsaW5lIiB2YWx1ZT0idHJ1ZSIvPg0KCQk8dWlzaG93IG5hbWU9InRodW1ibmFpbCIgdmFsdWU9ImZhbHNlIi8+DQoJCTx1aXNob3cgbmFtZT0ibm90ZXMiIHZhbHVlPSJ0cnV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JPHVpc2hvdyBuYW1lPSJxdWl6IiB2YWx1ZT0idHJ1ZSIvPg0KCQk8dWlzaG93IG5hbWU9ImFsd2F5c1NjcnVuY2giIHZhbHVlPSJmYWxzZSIvPg0KCTwvbGF5b3V0Pg0KCTxwcmVsb2FkZXI+PHNldEludCBuYW1lPSJhdWRpb0J1ZmZlclRpbWUiIHZhbHVlPSIw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+DQoJCTx1aXRleHQgbmFtZT0iU0NSVUJCQVJTVEFUVVNfTk9BVURJTyIgdmFsdWU9IktlaW4gQXVkaW8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RlbiBUZWlsbmVobWVybiBkaWUgU2VpdGVubGVpc3RlIGFuemVpZ2VuIi8+DQoJPC9sYW5ndWFnZT4NCgk8bGFuZ3VhZ2UgaWQ9ImZ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JNaW5pYXR1cmUiLz4NCgkJPHVpdGV4dCBuYW1lPSJUQUJfTk9URVMiIHZhbHVlPSJDb21tLiIvPg0KCQk8dWl0ZXh0IG5hbWU9IlRBQl9TRUFSQ0giIHZhbHVlPSJDaGVyY2hlIi8+DQoJCTx1aXRleHQgbmFtZT0iU0xJREVfSEVBRElORyIgdmFsdWU9IlRpdHJlIGRlIGxhIGRpYXBvc2l0aXZlIi8+DQoJCTx1aXRleHQgbmFtZT0iRFVSQVRJT05fSEVBRElORyIgdmFsdWU9IkR1csOpZSIvPg0KCQk8dWl0ZXh0IG5hbWU9IlNFQVJDSF9IRUFESU5HIiB2YWx1ZT0iQ2hlcmNoZXIgbGUgdGV4dGUgOiIvPg0KCQk8dWl0ZXh0IG5hbWU9IlRIVU1CX0hFQURJTkciIHZhbHVlPSJEaWFwb3NpdGl2ZSA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Nb250cmVyIGwnZW5jYWRyw6kgYXV4IHBhcnRpY2lwYW50cy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mYWxzZSxmYWxzZSx0cnVlIi8+DQoJCTx1aWZvbnQgbmFtZT0iRk9OVF9QUkVTRU5URVJUSVRMRSIgdmFsdWU9IlZlcmRhbmEsMTEsdHJ1ZSxmYWxzZSx0cnVlIi8+DQoJCTx1aWZvbnQgbmFtZT0iRk9OVF9CSU9CVE4iIHZhbHVlPSJWZXJkYW5hLDk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qu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kJpbyA6ICVwIi8+DQoJCTx1aXRleHQgbmFtZT0iQklPQlROX1RJVExFIiB2YWx1ZT0iQmlvIi8+DQoJCTx1aXRleHQgbmFtZT0iRElWSURFUkJUTl9USVRMRSIgdmFsdWU9InwiLz4NCgkJPHVpdGV4dCBuYW1lPSJDT05UQUNUQlROX1RJVExFIiB2YWx1ZT0i44GK5ZWP44GE5ZCI44KP44GbIi8+DQoJCTx1aXRleHQgbmFtZT0iVEFCX09VVExJTkUiIHZhbHVlPSLjgqLjgqbjg4jjg6njgqTjg7MiLz4NCgkJPHVpdGV4dCBuYW1lPSJUQUJfVEhVTUIiIHZhbHVlPSLos5vlkKY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ODhuOCreOCueODiOaknOe0oi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mYWxzZSxmYWxzZSx0cnVlIi8+DQoJCTx1aWZvbnQgbmFtZT0iRk9OVF9QUkVTRU5URVJUSVRMRSIgdmFsdWU9IlZlcmRhbmEsMTEsdHJ1ZSxmYWxzZSx0cnVlIi8+DQoJCTx1aWZvbnQgbmFtZT0iRk9OVF9CSU9CVE4iIHZhbHVlPSJWZXJkYW5hLDk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+DQoJCTx1aXRleHQgbmFtZT0iU0NSVUJCQVJTVEFUVVNfU0xJREVJTkZPIiB2YWx1ZT0i7Iqs65287J2065OcICVuIC8gJXQgfCAiLz4NCgkJPHVpdGV4dCBuYW1lPSJTQ1JVQkJBUlNUQVRVU19TVE9QUEVEIiB2YWx1ZT0i7KSR7KeA65CoIi8+DQoJCTx1aXRleHQgbmFtZT0iU0NSVUJCQVJTVEFUVVNfUExBWUlORyIgdmFsdWU9IuyerOyDnSIvPg0KCQk8dWl0ZXh0IG5hbWU9IlNDUlVCQkFSU1RBVFVTX05PQVVESU8iIHZhbHVlPSLsmKTrlJTsmKQg7JeG7J2MIi8+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+DQoJCTwhLS0gc3Vic3RpdHV0aW9uOiAlbSA9PSBtaW51dGVzIHJlbWFpbmluZyAtLT4NCgkJPCEtLSBzdWJzdGl0dXRpb246ICVzID09IHNlY29uZHMgcmVtYWluaW5nIC0tPg0KCQk8dWl0ZXh0IG5hbWU9IkVMQVBTRUQiIHZhbHVlPSIlbeu2hCAlc+y0iCDrgqjsnYwiLz4NCgkJPHVpdGV4dCBuYW1lPSJOT1RGT1VORCIgdmFsdWU9IuyXhuydjCIvPg0KCQk8dWl0ZXh0IG5hbWU9IkFUVEFDSE1FTlRTIiB2YWx1ZT0i7LKo67aAIO2MjOydvC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8L2xhbmd1YWdlPg0KPC9jb25maWd1cmF0aW9uPg0="/>
  <p:tag name="MMPROD_UIDATA" val="&lt;database version=&quot;7.0&quot;&gt;&lt;object type=&quot;1&quot; unique_id=&quot;10001&quot;&gt;&lt;property id=&quot;20141&quot; value=&quot;Presentation CS2102 and CS2102S&quot;/&gt;&lt;property id=&quot;20142&quot; value=&quot;In this presentation we introduce the CS2102 and CS2102S modules: aims and objectives, prequisites, teaching and learning modes, schedule, syllabus, practical work, assessment, and texts and readings.&quot;/&gt;&lt;property id=&quot;20144&quot; value=&quot;1&quot;/&gt;&lt;property id=&quot;20146&quot; value=&quot;0&quot;/&gt;&lt;property id=&quot;20147&quot; value=&quot;0&quot;/&gt;&lt;property id=&quot;20148&quot; value=&quot;10&quot;/&gt;&lt;property id=&quot;20180&quot; value=&quot;0&quot;/&gt;&lt;property id=&quot;20181&quot; value=&quot;1&quot;/&gt;&lt;property id=&quot;20191&quot; value=&quot;NUS&quot;/&gt;&lt;property id=&quot;20192&quot; value=&quot;http://breeze.nus.edu.sg&quot;/&gt;&lt;property id=&quot;20193&quot; value=&quot;0&quot;/&gt;&lt;property id=&quot;20221&quot; value=&quot;D:\Personal\Photographs\&quot;/&gt;&lt;property id=&quot;20222&quot; value=&quot;C:\Documents and Settings\dcssb\My Documents\My Breeze Presentations\Presentation cs2102-S\clipart\&quot;/&gt;&lt;property id=&quot;20224&quot; value=&quot;C:\Documents and Settings\dcssb\My Documents\My Breeze Presentations\Presentation cs2102-S\Presentation&quot;/&gt;&lt;property id=&quot;20225&quot; value=&quot;S:\Melvyn's pics\&quot;/&gt;&lt;property id=&quot;20250&quot; value=&quot;0&quot;/&gt;&lt;property id=&quot;20251&quot; value=&quot;0&quot;/&gt;&lt;property id=&quot;20259&quot; value=&quot;0&quot;/&gt;&lt;property id=&quot;20262&quot; value=&quot;811276&quot;/&gt;&lt;object type=&quot;8&quot; unique_id=&quot;10002&quot;&gt;&lt;/object&gt;&lt;object type=&quot;4&quot; unique_id=&quot;10005&quot;&gt;&lt;/object&gt;&lt;object type=&quot;2&quot; unique_id=&quot;10010&quot;&gt;&lt;object type=&quot;3&quot; unique_id=&quot;16969&quot;&gt;&lt;property id=&quot;20148&quot; value=&quot;5&quot;/&gt;&lt;property id=&quot;20300&quot; value=&quot;Slide 3 - &amp;quot;Creating a View&amp;quot;&quot;/&gt;&lt;property id=&quot;20307&quot; value=&quot;368&quot;/&gt;&lt;/object&gt;&lt;object type=&quot;3&quot; unique_id=&quot;19353&quot;&gt;&lt;property id=&quot;20148&quot; value=&quot;5&quot;/&gt;&lt;property id=&quot;20300&quot; value=&quot;Slide 4 - &amp;quot;Querying a View&amp;quot;&quot;/&gt;&lt;property id=&quot;20307&quot; value=&quot;369&quot;/&gt;&lt;/object&gt;&lt;object type=&quot;3&quot; unique_id=&quot;19354&quot;&gt;&lt;property id=&quot;20148&quot; value=&quot;5&quot;/&gt;&lt;property id=&quot;20300&quot; value=&quot;Slide 7 - &amp;quot;Updating a View&amp;quot;&quot;/&gt;&lt;property id=&quot;20307&quot; value=&quot;370&quot;/&gt;&lt;/object&gt;&lt;object type=&quot;3&quot; unique_id=&quot;19355&quot;&gt;&lt;property id=&quot;20148&quot; value=&quot;5&quot;/&gt;&lt;property id=&quot;20300&quot; value=&quot;Slide 8 - &amp;quot;An Updatable View&amp;quot;&quot;/&gt;&lt;property id=&quot;20307&quot; value=&quot;372&quot;/&gt;&lt;/object&gt;&lt;object type=&quot;3&quot; unique_id=&quot;19356&quot;&gt;&lt;property id=&quot;20148&quot; value=&quot;5&quot;/&gt;&lt;property id=&quot;20300&quot; value=&quot;Slide 9 - &amp;quot;A Surely not Updatable View&amp;quot;&quot;/&gt;&lt;property id=&quot;20307&quot; value=&quot;371&quot;/&gt;&lt;/object&gt;&lt;object type=&quot;3&quot; unique_id=&quot;19357&quot;&gt;&lt;property id=&quot;20148&quot; value=&quot;5&quot;/&gt;&lt;property id=&quot;20300&quot; value=&quot;Slide 10 - &amp;quot;Updating Views with Triggers&amp;quot;&quot;/&gt;&lt;property id=&quot;20307&quot; value=&quot;373&quot;/&gt;&lt;/object&gt;&lt;object type=&quot;3&quot; unique_id=&quot;19391&quot;&gt;&lt;property id=&quot;20148&quot; value=&quot;5&quot;/&gt;&lt;property id=&quot;20300&quot; value=&quot;Slide 2 - &amp;quot;In the Lecture Series Introduction to Database Systems&amp;quot;&quot;/&gt;&lt;property id=&quot;20307&quot; value=&quot;375&quot;/&gt;&lt;/object&gt;&lt;object type=&quot;3&quot; unique_id=&quot;19463&quot;&gt;&lt;property id=&quot;20148&quot; value=&quot;5&quot;/&gt;&lt;property id=&quot;20300&quot; value=&quot;Slide 5 - &amp;quot;Views&amp;quot;&quot;/&gt;&lt;property id=&quot;20307&quot; value=&quot;376&quot;/&gt;&lt;/object&gt;&lt;object type=&quot;3&quot; unique_id=&quot;19464&quot;&gt;&lt;property id=&quot;20148&quot; value=&quot;5&quot;/&gt;&lt;property id=&quot;20300&quot; value=&quot;Slide 6 - &amp;quot;Views&amp;quot;&quot;/&gt;&lt;property id=&quot;20307&quot; value=&quot;377&quot;/&gt;&lt;/object&gt;&lt;object type=&quot;3&quot; unique_id=&quot;19465&quot;&gt;&lt;property id=&quot;20148&quot; value=&quot;5&quot;/&gt;&lt;property id=&quot;20300&quot; value=&quot;Slide 11 - &amp;quot;Views&amp;quot;&quot;/&gt;&lt;property id=&quot;20307&quot; value=&quot;378&quot;/&gt;&lt;/object&gt;&lt;object type=&quot;3&quot; unique_id=&quot;20488&quot;&gt;&lt;property id=&quot;20148&quot; value=&quot;5&quot;/&gt;&lt;property id=&quot;20300&quot; value=&quot;Slide 1 - &amp;quot;In the Lecture Series Introduction to Database Systems&amp;quot;&quot;/&gt;&lt;property id=&quot;20307&quot; value=&quot;405&quot;/&gt;&lt;/object&gt;&lt;object type=&quot;3&quot; unique_id=&quot;20489&quot;&gt;&lt;property id=&quot;20148&quot; value=&quot;5&quot;/&gt;&lt;property id=&quot;20300&quot; value=&quot;Slide 12 - &amp;quot;In the Lecture Series Introduction to Database Systems&amp;quot;&quot;/&gt;&lt;property id=&quot;20307&quot; value=&quot;379&quot;/&gt;&lt;/object&gt;&lt;object type=&quot;3&quot; unique_id=&quot;20490&quot;&gt;&lt;property id=&quot;20148&quot; value=&quot;5&quot;/&gt;&lt;property id=&quot;20300&quot; value=&quot;Slide 13 - &amp;quot;Stored Procedures&amp;quot;&quot;/&gt;&lt;property id=&quot;20307&quot; value=&quot;380&quot;/&gt;&lt;/object&gt;&lt;object type=&quot;3&quot; unique_id=&quot;20491&quot;&gt;&lt;property id=&quot;20148&quot; value=&quot;5&quot;/&gt;&lt;property id=&quot;20300&quot; value=&quot;Slide 14 - &amp;quot;Creating a Procedure&amp;quot;&quot;/&gt;&lt;property id=&quot;20307&quot; value=&quot;381&quot;/&gt;&lt;/object&gt;&lt;object type=&quot;3&quot; unique_id=&quot;20492&quot;&gt;&lt;property id=&quot;20148&quot; value=&quot;5&quot;/&gt;&lt;property id=&quot;20300&quot; value=&quot;Slide 15 - &amp;quot;Cursors&amp;quot;&quot;/&gt;&lt;property id=&quot;20307&quot; value=&quot;382&quot;/&gt;&lt;/object&gt;&lt;object type=&quot;3&quot; unique_id=&quot;20493&quot;&gt;&lt;property id=&quot;20148&quot; value=&quot;5&quot;/&gt;&lt;property id=&quot;20300&quot; value=&quot;Slide 16 - &amp;quot;Control Structures&amp;quot;&quot;/&gt;&lt;property id=&quot;20307&quot; value=&quot;383&quot;/&gt;&lt;/object&gt;&lt;object type=&quot;3&quot; unique_id=&quot;20494&quot;&gt;&lt;property id=&quot;20148&quot; value=&quot;5&quot;/&gt;&lt;property id=&quot;20300&quot; value=&quot;Slide 17 - &amp;quot;Control Structures&amp;quot;&quot;/&gt;&lt;property id=&quot;20307&quot; value=&quot;384&quot;/&gt;&lt;/object&gt;&lt;object type=&quot;3&quot; unique_id=&quot;20495&quot;&gt;&lt;property id=&quot;20148&quot; value=&quot;5&quot;/&gt;&lt;property id=&quot;20300&quot; value=&quot;Slide 18 - &amp;quot;In the Lecture Series Introduction to Database Systems&amp;quot;&quot;/&gt;&lt;property id=&quot;20307&quot; value=&quot;406&quot;/&gt;&lt;/object&gt;&lt;object type=&quot;3&quot; unique_id=&quot;20496&quot;&gt;&lt;property id=&quot;20148&quot; value=&quot;5&quot;/&gt;&lt;property id=&quot;20300&quot; value=&quot;Slide 19 - &amp;quot;Trigger&amp;quot;&quot;/&gt;&lt;property id=&quot;20307&quot; value=&quot;388&quot;/&gt;&lt;/object&gt;&lt;object type=&quot;3&quot; unique_id=&quot;20497&quot;&gt;&lt;property id=&quot;20148&quot; value=&quot;5&quot;/&gt;&lt;property id=&quot;20300&quot; value=&quot;Slide 20 - &amp;quot;Trigger (Example with Oracle)&amp;quot;&quot;/&gt;&lt;property id=&quot;20307&quot; value=&quot;389&quot;/&gt;&lt;/object&gt;&lt;object type=&quot;3&quot; unique_id=&quot;20498&quot;&gt;&lt;property id=&quot;20148&quot; value=&quot;5&quot;/&gt;&lt;property id=&quot;20300&quot; value=&quot;Slide 21 - &amp;quot;Trigger (Applications)&amp;quot;&quot;/&gt;&lt;property id=&quot;20307&quot; value=&quot;390&quot;/&gt;&lt;/object&gt;&lt;object type=&quot;3&quot; unique_id=&quot;20499&quot;&gt;&lt;property id=&quot;20148&quot; value=&quot;5&quot;/&gt;&lt;property id=&quot;20300&quot; value=&quot;Slide 22 - &amp;quot;Statement-level Trigger (Syntax)&amp;quot;&quot;/&gt;&lt;property id=&quot;20307&quot; value=&quot;391&quot;/&gt;&lt;/object&gt;&lt;object type=&quot;3&quot; unique_id=&quot;20500&quot;&gt;&lt;property id=&quot;20148&quot; value=&quot;5&quot;/&gt;&lt;property id=&quot;20300&quot; value=&quot;Slide 23 - &amp;quot;Statement-level Trigger (Semantics)&amp;quot;&quot;/&gt;&lt;property id=&quot;20307&quot; value=&quot;392&quot;/&gt;&lt;/object&gt;&lt;object type=&quot;3&quot; unique_id=&quot;20501&quot;&gt;&lt;property id=&quot;20148&quot; value=&quot;5&quot;/&gt;&lt;property id=&quot;20300&quot; value=&quot;Slide 24 - &amp;quot;Statement-level Trigger (Example)&amp;quot;&quot;/&gt;&lt;property id=&quot;20307&quot; value=&quot;393&quot;/&gt;&lt;/object&gt;&lt;object type=&quot;3&quot; unique_id=&quot;20502&quot;&gt;&lt;property id=&quot;20148&quot; value=&quot;5&quot;/&gt;&lt;property id=&quot;20300&quot; value=&quot;Slide 25 - &amp;quot;Row-level Trigger (Syntax)&amp;quot;&quot;/&gt;&lt;property id=&quot;20307&quot; value=&quot;394&quot;/&gt;&lt;/object&gt;&lt;object type=&quot;3&quot; unique_id=&quot;20503&quot;&gt;&lt;property id=&quot;20148&quot; value=&quot;5&quot;/&gt;&lt;property id=&quot;20300&quot; value=&quot;Slide 26 - &amp;quot;Row-level Trigger (Semantics)&amp;quot;&quot;/&gt;&lt;property id=&quot;20307&quot; value=&quot;395&quot;/&gt;&lt;/object&gt;&lt;object type=&quot;3&quot; unique_id=&quot;20504&quot;&gt;&lt;property id=&quot;20148&quot; value=&quot;5&quot;/&gt;&lt;property id=&quot;20300&quot; value=&quot;Slide 27 - &amp;quot;Row-level Trigger (Example)&amp;quot;&quot;/&gt;&lt;property id=&quot;20307&quot; value=&quot;396&quot;/&gt;&lt;/object&gt;&lt;object type=&quot;3&quot; unique_id=&quot;20505&quot;&gt;&lt;property id=&quot;20148&quot; value=&quot;5&quot;/&gt;&lt;property id=&quot;20300&quot; value=&quot;Slide 28 - &amp;quot;Old/New in SQL Standard&amp;quot;&quot;/&gt;&lt;property id=&quot;20307&quot; value=&quot;397&quot;/&gt;&lt;/object&gt;&lt;object type=&quot;3&quot; unique_id=&quot;20506&quot;&gt;&lt;property id=&quot;20148&quot; value=&quot;5&quot;/&gt;&lt;property id=&quot;20300&quot; value=&quot;Slide 29 - &amp;quot;CASCADE DELETE&amp;quot;&quot;/&gt;&lt;property id=&quot;20307&quot; value=&quot;398&quot;/&gt;&lt;/object&gt;&lt;object type=&quot;3&quot; unique_id=&quot;20507&quot;&gt;&lt;property id=&quot;20148&quot; value=&quot;5&quot;/&gt;&lt;property id=&quot;20300&quot; value=&quot;Slide 30 - &amp;quot;CASCADE DELETE&amp;quot;&quot;/&gt;&lt;property id=&quot;20307&quot; value=&quot;399&quot;/&gt;&lt;/object&gt;&lt;object type=&quot;3&quot; unique_id=&quot;20508&quot;&gt;&lt;property id=&quot;20148&quot; value=&quot;5&quot;/&gt;&lt;property id=&quot;20300&quot; value=&quot;Slide 31 - &amp;quot;CASCADE DELETE&amp;quot;&quot;/&gt;&lt;property id=&quot;20307&quot; value=&quot;400&quot;/&gt;&lt;/object&gt;&lt;object type=&quot;3&quot; unique_id=&quot;20509&quot;&gt;&lt;property id=&quot;20148&quot; value=&quot;5&quot;/&gt;&lt;property id=&quot;20300&quot; value=&quot;Slide 32 - &amp;quot;CASCADE DELETE in SQL Standard&amp;quot;&quot;/&gt;&lt;property id=&quot;20307&quot; value=&quot;401&quot;/&gt;&lt;/object&gt;&lt;object type=&quot;3&quot; unique_id=&quot;20510&quot;&gt;&lt;property id=&quot;20148&quot; value=&quot;5&quot;/&gt;&lt;property id=&quot;20300&quot; value=&quot;Slide 33 - &amp;quot;Other Triggers&amp;quot;&quot;/&gt;&lt;property id=&quot;20307&quot; value=&quot;402&quot;/&gt;&lt;/object&gt;&lt;object type=&quot;3&quot; unique_id=&quot;20511&quot;&gt;&lt;property id=&quot;20148&quot; value=&quot;5&quot;/&gt;&lt;property id=&quot;20300&quot; value=&quot;Slide 34 - &amp;quot;Schema Trigger (Example)&amp;quot;&quot;/&gt;&lt;property id=&quot;20307&quot; value=&quot;403&quot;/&gt;&lt;/object&gt;&lt;object type=&quot;3&quot; unique_id=&quot;20512&quot;&gt;&lt;property id=&quot;20148&quot; value=&quot;5&quot;/&gt;&lt;property id=&quot;20300&quot; value=&quot;Slide 35 - &amp;quot;In the Lecture Series Introduction to Database Systems&amp;quot;&quot;/&gt;&lt;property id=&quot;20307&quot; value=&quot;430&quot;/&gt;&lt;/object&gt;&lt;object type=&quot;3&quot; unique_id=&quot;20513&quot;&gt;&lt;property id=&quot;20148&quot; value=&quot;5&quot;/&gt;&lt;property id=&quot;20300&quot; value=&quot;Slide 36 - &amp;quot;Indexes in Oracle&amp;quot;&quot;/&gt;&lt;property id=&quot;20307&quot; value=&quot;408&quot;/&gt;&lt;/object&gt;&lt;object type=&quot;3&quot; unique_id=&quot;20514&quot;&gt;&lt;property id=&quot;20148&quot; value=&quot;5&quot;/&gt;&lt;property id=&quot;20300&quot; value=&quot;Slide 37 - &amp;quot;No Index&amp;quot;&quot;/&gt;&lt;property id=&quot;20307&quot; value=&quot;409&quot;/&gt;&lt;/object&gt;&lt;object type=&quot;3&quot; unique_id=&quot;20515&quot;&gt;&lt;property id=&quot;20148&quot; value=&quot;5&quot;/&gt;&lt;property id=&quot;20300&quot; value=&quot;Slide 38 - &amp;quot;Query Plan&amp;quot;&quot;/&gt;&lt;property id=&quot;20307&quot; value=&quot;410&quot;/&gt;&lt;/object&gt;&lt;object type=&quot;3&quot; unique_id=&quot;20516&quot;&gt;&lt;property id=&quot;20148&quot; value=&quot;5&quot;/&gt;&lt;property id=&quot;20300&quot; value=&quot;Slide 39 - &amp;quot;Primary Key&amp;quot;&quot;/&gt;&lt;property id=&quot;20307&quot; value=&quot;411&quot;/&gt;&lt;/object&gt;&lt;object type=&quot;3&quot; unique_id=&quot;20517&quot;&gt;&lt;property id=&quot;20148&quot; value=&quot;5&quot;/&gt;&lt;property id=&quot;20300&quot; value=&quot;Slide 40 - &amp;quot;Primary Key&amp;quot;&quot;/&gt;&lt;property id=&quot;20307&quot; value=&quot;412&quot;/&gt;&lt;/object&gt;&lt;object type=&quot;3&quot; unique_id=&quot;20518&quot;&gt;&lt;property id=&quot;20148&quot; value=&quot;5&quot;/&gt;&lt;property id=&quot;20300&quot; value=&quot;Slide 41 - &amp;quot;Query Plan&amp;quot;&quot;/&gt;&lt;property id=&quot;20307&quot; value=&quot;413&quot;/&gt;&lt;/object&gt;&lt;object type=&quot;3&quot; unique_id=&quot;20519&quot;&gt;&lt;property id=&quot;20148&quot; value=&quot;5&quot;/&gt;&lt;property id=&quot;20300&quot; value=&quot;Slide 42 - &amp;quot;UNIQUE&amp;quot;&quot;/&gt;&lt;property id=&quot;20307&quot; value=&quot;414&quot;/&gt;&lt;/object&gt;&lt;object type=&quot;3&quot; unique_id=&quot;20520&quot;&gt;&lt;property id=&quot;20148&quot; value=&quot;5&quot;/&gt;&lt;property id=&quot;20300&quot; value=&quot;Slide 43 - &amp;quot;Query Plan&amp;quot;&quot;/&gt;&lt;property id=&quot;20307&quot; value=&quot;415&quot;/&gt;&lt;/object&gt;&lt;object type=&quot;3&quot; unique_id=&quot;20521&quot;&gt;&lt;property id=&quot;20148&quot; value=&quot;5&quot;/&gt;&lt;property id=&quot;20300&quot; value=&quot;Slide 44 - &amp;quot;Index on Attribute&amp;quot;&quot;/&gt;&lt;property id=&quot;20307&quot; value=&quot;416&quot;/&gt;&lt;/object&gt;&lt;object type=&quot;3&quot; unique_id=&quot;20522&quot;&gt;&lt;property id=&quot;20148&quot; value=&quot;5&quot;/&gt;&lt;property id=&quot;20300&quot; value=&quot;Slide 45 - &amp;quot;No Index on Attribute&amp;quot;&quot;/&gt;&lt;property id=&quot;20307&quot; value=&quot;417&quot;/&gt;&lt;/object&gt;&lt;object type=&quot;3&quot; unique_id=&quot;20523&quot;&gt;&lt;property id=&quot;20148&quot; value=&quot;5&quot;/&gt;&lt;property id=&quot;20300&quot; value=&quot;Slide 46 - &amp;quot;Index on Attribute&amp;quot;&quot;/&gt;&lt;property id=&quot;20307&quot; value=&quot;418&quot;/&gt;&lt;/object&gt;&lt;object type=&quot;3&quot; unique_id=&quot;20524&quot;&gt;&lt;property id=&quot;20148&quot; value=&quot;5&quot;/&gt;&lt;property id=&quot;20300&quot; value=&quot;Slide 47 - &amp;quot;Index on Foreign Key&amp;quot;&quot;/&gt;&lt;property id=&quot;20307&quot; value=&quot;419&quot;/&gt;&lt;/object&gt;&lt;object type=&quot;3&quot; unique_id=&quot;20525&quot;&gt;&lt;property id=&quot;20148&quot; value=&quot;5&quot;/&gt;&lt;property id=&quot;20300&quot; value=&quot;Slide 48 - &amp;quot;No Index on Foreign Key&amp;quot;&quot;/&gt;&lt;property id=&quot;20307&quot; value=&quot;420&quot;/&gt;&lt;/object&gt;&lt;object type=&quot;3&quot; unique_id=&quot;20526&quot;&gt;&lt;property id=&quot;20148&quot; value=&quot;5&quot;/&gt;&lt;property id=&quot;20300&quot; value=&quot;Slide 49 - &amp;quot;Index on Foreign Key&amp;quot;&quot;/&gt;&lt;property id=&quot;20307&quot; value=&quot;421&quot;/&gt;&lt;/object&gt;&lt;object type=&quot;3&quot; unique_id=&quot;20527&quot;&gt;&lt;property id=&quot;20148&quot; value=&quot;5&quot;/&gt;&lt;property id=&quot;20300&quot; value=&quot;Slide 50 - &amp;quot;No Index on Foreign Key&amp;quot;&quot;/&gt;&lt;property id=&quot;20307&quot; value=&quot;422&quot;/&gt;&lt;/object&gt;&lt;object type=&quot;3&quot; unique_id=&quot;20528&quot;&gt;&lt;property id=&quot;20148&quot; value=&quot;5&quot;/&gt;&lt;property id=&quot;20300&quot; value=&quot;Slide 51 - &amp;quot;Index on Foreign Key&amp;quot;&quot;/&gt;&lt;property id=&quot;20307&quot; value=&quot;423&quot;/&gt;&lt;/object&gt;&lt;object type=&quot;3&quot; unique_id=&quot;20529&quot;&gt;&lt;property id=&quot;20148&quot; value=&quot;5&quot;/&gt;&lt;property id=&quot;20300&quot; value=&quot;Slide 52 - &amp;quot;No Index on Foreign Key&amp;quot;&quot;/&gt;&lt;property id=&quot;20307&quot; value=&quot;424&quot;/&gt;&lt;/object&gt;&lt;object type=&quot;3&quot; unique_id=&quot;20530&quot;&gt;&lt;property id=&quot;20148&quot; value=&quot;5&quot;/&gt;&lt;property id=&quot;20300&quot; value=&quot;Slide 53 - &amp;quot;Index on Foreign Key&amp;quot;&quot;/&gt;&lt;property id=&quot;20307&quot; value=&quot;425&quot;/&gt;&lt;/object&gt;&lt;object type=&quot;3&quot; unique_id=&quot;20531&quot;&gt;&lt;property id=&quot;20148&quot; value=&quot;5&quot;/&gt;&lt;property id=&quot;20300&quot; value=&quot;Slide 54 - &amp;quot;Composite Index&amp;quot;&quot;/&gt;&lt;property id=&quot;20307&quot; value=&quot;426&quot;/&gt;&lt;/object&gt;&lt;object type=&quot;3&quot; unique_id=&quot;20532&quot;&gt;&lt;property id=&quot;20148&quot; value=&quot;5&quot;/&gt;&lt;property id=&quot;20300&quot; value=&quot;Slide 55 - &amp;quot;No Index on Foreign Key&amp;quot;&quot;/&gt;&lt;property id=&quot;20307&quot; value=&quot;427&quot;/&gt;&lt;/object&gt;&lt;object type=&quot;3&quot; unique_id=&quot;20533&quot;&gt;&lt;property id=&quot;20148&quot; value=&quot;5&quot;/&gt;&lt;property id=&quot;20300&quot; value=&quot;Slide 56 - &amp;quot;Index on Foreign Key&amp;quot;&quot;/&gt;&lt;property id=&quot;20307&quot; value=&quot;428&quot;/&gt;&lt;/object&gt;&lt;object type=&quot;3&quot; unique_id=&quot;20534&quot;&gt;&lt;property id=&quot;20148&quot; value=&quot;5&quot;/&gt;&lt;property id=&quot;20300&quot; value=&quot;Slide 57&quot;/&gt;&lt;property id=&quot;20307&quot; value=&quot;4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7194</TotalTime>
  <Words>2247</Words>
  <Application>Microsoft Office PowerPoint</Application>
  <PresentationFormat>On-screen Show (4:3)</PresentationFormat>
  <Paragraphs>559</Paragraphs>
  <Slides>59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Default Design</vt:lpstr>
      <vt:lpstr>In the Lecture Series Introduction to Database Systems</vt:lpstr>
      <vt:lpstr>In the Lecture Series Introduction to Database Systems</vt:lpstr>
      <vt:lpstr>Creating a View</vt:lpstr>
      <vt:lpstr>Querying a View</vt:lpstr>
      <vt:lpstr>Views</vt:lpstr>
      <vt:lpstr>Views</vt:lpstr>
      <vt:lpstr>Updating a View</vt:lpstr>
      <vt:lpstr>An Updatable View</vt:lpstr>
      <vt:lpstr>A Surely not Updatable View</vt:lpstr>
      <vt:lpstr>Updating Views with Triggers</vt:lpstr>
      <vt:lpstr>Views</vt:lpstr>
      <vt:lpstr>In the Lecture Series Introduction to Database Systems</vt:lpstr>
      <vt:lpstr>Stored Procedures</vt:lpstr>
      <vt:lpstr>Creating a Procedure</vt:lpstr>
      <vt:lpstr>Cursors</vt:lpstr>
      <vt:lpstr>Control Structures</vt:lpstr>
      <vt:lpstr>Control Structures</vt:lpstr>
      <vt:lpstr>In the Lecture Series Introduction to Database Systems</vt:lpstr>
      <vt:lpstr>Trigger</vt:lpstr>
      <vt:lpstr>Trigger (Example with Oracle)</vt:lpstr>
      <vt:lpstr>Trigger (Applications)</vt:lpstr>
      <vt:lpstr>Statement-level Trigger (Syntax)</vt:lpstr>
      <vt:lpstr>Statement-level Trigger (Semantics)</vt:lpstr>
      <vt:lpstr>Statement-level Trigger (Example)</vt:lpstr>
      <vt:lpstr>Row-level Trigger (Syntax)</vt:lpstr>
      <vt:lpstr>Row-level Trigger (Semantics)</vt:lpstr>
      <vt:lpstr>Row-level Trigger (Example)</vt:lpstr>
      <vt:lpstr>Old/New in SQL Standard</vt:lpstr>
      <vt:lpstr>CASCADE DELETE</vt:lpstr>
      <vt:lpstr>CASCADE DELETE</vt:lpstr>
      <vt:lpstr>CASCADE DELETE</vt:lpstr>
      <vt:lpstr>CASCADE DELETE in SQL Standard</vt:lpstr>
      <vt:lpstr>Other Triggers</vt:lpstr>
      <vt:lpstr>Schema Trigger (Example)</vt:lpstr>
      <vt:lpstr>In the Lecture Series Introduction to Database Systems</vt:lpstr>
      <vt:lpstr>Indexes in Oracle</vt:lpstr>
      <vt:lpstr>No Index</vt:lpstr>
      <vt:lpstr>Query Plan</vt:lpstr>
      <vt:lpstr>Primary Key</vt:lpstr>
      <vt:lpstr>Primary Key</vt:lpstr>
      <vt:lpstr>Query Plan</vt:lpstr>
      <vt:lpstr>UNIQUE</vt:lpstr>
      <vt:lpstr>Query Plan</vt:lpstr>
      <vt:lpstr>Index on Attribute</vt:lpstr>
      <vt:lpstr>No Index on Attribute</vt:lpstr>
      <vt:lpstr>Index on Attribute</vt:lpstr>
      <vt:lpstr>Index on Foreign Key</vt:lpstr>
      <vt:lpstr>No Index on Foreign Key</vt:lpstr>
      <vt:lpstr>Index on Foreign Key</vt:lpstr>
      <vt:lpstr>No Index on Foreign Key</vt:lpstr>
      <vt:lpstr>Index on Foreign Key</vt:lpstr>
      <vt:lpstr>No Index on Foreign Key</vt:lpstr>
      <vt:lpstr>Index on Foreign Key</vt:lpstr>
      <vt:lpstr>Composite Index</vt:lpstr>
      <vt:lpstr>No Index on Foreign Key</vt:lpstr>
      <vt:lpstr>Index on Foreign Key</vt:lpstr>
      <vt:lpstr>PowerPoint Presentation</vt:lpstr>
      <vt:lpstr>PowerPoint Presentation</vt:lpstr>
      <vt:lpstr>Ràng buộc: Ngày mua hàng (NGHD) của một khách hàng thành viên sẽ lớn hơn hoặc bằng ngày khách hàng đó đăng ký thành viên (NGDK).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e-Learning Eco-Systems System Architecture Perspective</dc:title>
  <dc:creator>Melvyn Song</dc:creator>
  <cp:lastModifiedBy>Hong Nhung</cp:lastModifiedBy>
  <cp:revision>607</cp:revision>
  <dcterms:created xsi:type="dcterms:W3CDTF">2005-07-05T02:43:51Z</dcterms:created>
  <dcterms:modified xsi:type="dcterms:W3CDTF">2017-03-08T01:31:30Z</dcterms:modified>
</cp:coreProperties>
</file>