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1" r:id="rId2"/>
    <p:sldId id="370" r:id="rId3"/>
    <p:sldId id="433" r:id="rId4"/>
    <p:sldId id="372" r:id="rId5"/>
    <p:sldId id="371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20" r:id="rId46"/>
    <p:sldId id="421" r:id="rId47"/>
    <p:sldId id="422" r:id="rId48"/>
    <p:sldId id="423" r:id="rId49"/>
    <p:sldId id="424" r:id="rId50"/>
    <p:sldId id="432" r:id="rId51"/>
    <p:sldId id="354" r:id="rId52"/>
  </p:sldIdLst>
  <p:sldSz cx="9144000" cy="6858000" type="screen4x3"/>
  <p:notesSz cx="7315200" cy="96012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99"/>
    <a:srgbClr val="CC0000"/>
    <a:srgbClr val="FFFF99"/>
    <a:srgbClr val="3366CC"/>
    <a:srgbClr val="0066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32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64" y="137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775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597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775" y="9119597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83CFE57F-5858-4715-97BF-CFAB14A58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4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775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79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7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775" y="9119597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917EDBF6-9072-4B61-850D-9333A73BE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336E0-1C4C-435E-83BB-B5CBD321D1A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D8B17-6867-4529-9EE8-D98173EB49E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F42A8-AF36-4C33-88C8-11F599A3F2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FAAB2-6BA9-4B72-95EB-01712231398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E8C69-4A56-400C-A5A3-FEC7EBCE7AB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D9A45-BC54-4BC5-A81E-E25CF496833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322A-8A6A-40CE-BA99-20179902AF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36A2F-A6A9-451F-99AB-974A8338023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FE16F-696C-4B3D-BE14-E8702F4AAE1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AEEA3-CC0F-4F2D-AFB8-C1EFC87E944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B1A87-1129-4FDA-A664-017A6E3B881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1BF4E-CD84-455B-ABC3-AF80C2B048C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DE8CB-938F-4DA8-A081-39745F45F25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DAE95-887D-4CF4-8B5E-71D18692BDB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07457-7566-4D40-B26A-896F065DEA8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36CF3-41AA-47AC-880F-B647FE8E6AA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EE0DD-56E2-495C-8C63-A103F82A2A8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3B30B-0FA5-4EF0-A136-7F04B23C1C2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CB664-2B3D-4B26-B5B6-007A4A7C9CD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03FB7-3BFB-4039-BCC7-9499F4E7D91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D3E64-6194-4DCD-8D37-32586B6A3A2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281B9-4301-4AF3-B8CB-702A3E659FD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0B48F-B243-4E58-B05C-E8926EEB35F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A9808-C844-4DE4-AF10-639F45C1D9A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1BF4E-CD84-455B-ABC3-AF80C2B048C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EABF8-7F6B-4B70-8D6B-E755AFB658A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37B58-B7A9-424D-AA2F-7B5921FA188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E8D61-EB0A-4887-B2DE-9596B77460C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94EE5-0D9D-44EB-9D75-1F69D456704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82F73-A3D4-4595-8B61-838C599245C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C92F-0C03-46E2-BA7C-2B4BA65F8D8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F362B9-2829-4BB5-B78D-25E11D585C7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66536-2D11-4700-BD19-7E962648979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73562-1135-430F-A244-678CAFB22D8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7E519-E811-4D6F-A23A-50DDE223735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A78B-217F-49E8-8F0D-2C144F61110E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6336D-6474-48D1-84B2-869CFD5A46C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D21F86-F0FE-4709-9DBA-F37855CE031F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A2666-9CA7-49BC-A28D-5EB4216F0F47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AE24C-596E-4C17-B6BB-A28F8A48EC5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D126D-44B4-495F-82F6-CF4EBFF2D4DC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C307-05CB-4232-B2A4-440FE0E5B099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1BCAEB-1B77-49D0-8E7F-09561AD1F85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AC351-EFCB-4021-AA39-95D010F8A559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0E0D1-8C0C-42E9-A6E7-47C143562D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CFEC6-8CED-4FCB-AA11-AF41AE6DB4A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8458E-877A-4E9C-9CBB-B10E8A15A63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C7BA8-B999-40E7-9FB1-8A9084F9929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E8277-B9D7-4538-A484-16AFD3A4F13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233A-5877-4F15-9ACC-48626CE8A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B47A9-8256-48C7-BDE8-E68790B11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228600"/>
            <a:ext cx="205740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228600"/>
            <a:ext cx="601980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B0F6F-59CE-44A1-B58C-B4950AC85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1BFCD-9C70-4F62-B2EA-2D6E3A9B0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D43C3-0D26-459A-8A8A-FB624B491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0CA1F-EA7C-42C5-B982-323977E77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E2798-7CD2-4A13-8AC0-06B9DAD13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8A596-11F9-48F7-B0DD-B9E4EBEFF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B9FE1-0BCE-49F3-83F0-8EF126143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8B43-39CF-484E-BCCC-B02CFBF33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1B76D-B5BD-473E-B6D8-5345F1E4B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72356-E6D8-4B24-BD7A-BA109B5D6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D50C4-1373-4D5F-9F37-CA8E95815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7162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553200"/>
            <a:ext cx="411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aseline="0">
                <a:solidFill>
                  <a:schemeClr val="bg1"/>
                </a:solidFill>
                <a:latin typeface="Freestyle Script" pitchFamily="66" charset="0"/>
              </a:defRPr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7620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pPr>
              <a:defRPr/>
            </a:pPr>
            <a:fld id="{0E06CA36-D145-486E-86E7-B01B63F37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 u="none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0" i="0" u="none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Diagram from the Tutorial </a:t>
            </a:r>
            <a:endParaRPr lang="en-SG" dirty="0" smtClean="0"/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43363" y="1447800"/>
            <a:ext cx="971550" cy="381000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Book</a:t>
            </a:r>
            <a:endParaRPr lang="en-US" sz="1800" baseline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38600" y="5667375"/>
            <a:ext cx="971550" cy="342900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Student</a:t>
            </a:r>
            <a:endParaRPr lang="en-US" sz="1800" baseline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3363" y="3990975"/>
            <a:ext cx="971550" cy="342900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Copy</a:t>
            </a:r>
            <a:endParaRPr lang="en-US" sz="1800" baseline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90600" y="4724400"/>
            <a:ext cx="1333500" cy="552450"/>
          </a:xfrm>
          <a:prstGeom prst="diamond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Own</a:t>
            </a:r>
            <a:endParaRPr lang="en-US" sz="1800" baseline="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53200" y="3886200"/>
            <a:ext cx="1333500" cy="552450"/>
          </a:xfrm>
          <a:prstGeom prst="diamond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book</a:t>
            </a:r>
            <a:endParaRPr lang="en-US" sz="1800" baseline="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62388" y="2611437"/>
            <a:ext cx="1333500" cy="552450"/>
          </a:xfrm>
          <a:prstGeom prst="diamond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of</a:t>
            </a:r>
            <a:endParaRPr lang="en-US" sz="1800" baseline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118769" y="2201069"/>
            <a:ext cx="820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115594" y="3577432"/>
            <a:ext cx="827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6" idx="2"/>
            <a:endCxn id="7" idx="0"/>
          </p:cNvCxnSpPr>
          <p:nvPr/>
        </p:nvCxnSpPr>
        <p:spPr>
          <a:xfrm rot="5400000">
            <a:off x="2897981" y="3093244"/>
            <a:ext cx="390525" cy="2871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14913" y="4162425"/>
            <a:ext cx="1538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7" idx="2"/>
            <a:endCxn id="5" idx="0"/>
          </p:cNvCxnSpPr>
          <p:nvPr/>
        </p:nvCxnSpPr>
        <p:spPr>
          <a:xfrm rot="16200000" flipH="1">
            <a:off x="2895600" y="4038600"/>
            <a:ext cx="390525" cy="28670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" name="Group 15"/>
          <p:cNvGrpSpPr/>
          <p:nvPr/>
        </p:nvGrpSpPr>
        <p:grpSpPr>
          <a:xfrm>
            <a:off x="3429000" y="1447800"/>
            <a:ext cx="609600" cy="152400"/>
            <a:chOff x="2971800" y="1600200"/>
            <a:chExt cx="762000" cy="152400"/>
          </a:xfrm>
          <a:noFill/>
        </p:grpSpPr>
        <p:sp>
          <p:nvSpPr>
            <p:cNvPr id="17" name="Oval 16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8" name="Straight Connector 17"/>
            <p:cNvCxnSpPr>
              <a:stCxn id="17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" name="Group 18"/>
          <p:cNvGrpSpPr/>
          <p:nvPr/>
        </p:nvGrpSpPr>
        <p:grpSpPr>
          <a:xfrm>
            <a:off x="3429000" y="1676400"/>
            <a:ext cx="609600" cy="152400"/>
            <a:chOff x="2971800" y="1600200"/>
            <a:chExt cx="762000" cy="152400"/>
          </a:xfrm>
          <a:noFill/>
        </p:grpSpPr>
        <p:sp>
          <p:nvSpPr>
            <p:cNvPr id="20" name="Oval 19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1" name="Straight Connector 20"/>
            <p:cNvCxnSpPr>
              <a:stCxn id="20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5" name="Group 27"/>
          <p:cNvGrpSpPr/>
          <p:nvPr/>
        </p:nvGrpSpPr>
        <p:grpSpPr>
          <a:xfrm rot="5400000" flipV="1">
            <a:off x="4191000" y="1143000"/>
            <a:ext cx="457200" cy="152400"/>
            <a:chOff x="2971800" y="1600200"/>
            <a:chExt cx="762000" cy="152400"/>
          </a:xfrm>
          <a:noFill/>
        </p:grpSpPr>
        <p:sp>
          <p:nvSpPr>
            <p:cNvPr id="29" name="Oval 28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0" name="Straight Connector 29"/>
            <p:cNvCxnSpPr>
              <a:stCxn id="29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6" name="Group 30"/>
          <p:cNvGrpSpPr/>
          <p:nvPr/>
        </p:nvGrpSpPr>
        <p:grpSpPr>
          <a:xfrm rot="5400000" flipV="1">
            <a:off x="3886200" y="1143000"/>
            <a:ext cx="457200" cy="152400"/>
            <a:chOff x="2971800" y="1600200"/>
            <a:chExt cx="762000" cy="152400"/>
          </a:xfrm>
          <a:noFill/>
        </p:grpSpPr>
        <p:sp>
          <p:nvSpPr>
            <p:cNvPr id="32" name="Oval 31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3" name="Straight Connector 32"/>
            <p:cNvCxnSpPr>
              <a:stCxn id="32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5" name="Oval 34"/>
          <p:cNvSpPr/>
          <p:nvPr/>
        </p:nvSpPr>
        <p:spPr>
          <a:xfrm rot="16200000">
            <a:off x="4383087" y="6288088"/>
            <a:ext cx="73025" cy="15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36" name="Straight Connector 35"/>
          <p:cNvCxnSpPr>
            <a:stCxn id="35" idx="6"/>
          </p:cNvCxnSpPr>
          <p:nvPr/>
        </p:nvCxnSpPr>
        <p:spPr>
          <a:xfrm rot="5400000" flipH="1" flipV="1">
            <a:off x="4265612" y="6173788"/>
            <a:ext cx="307975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Oval 37"/>
          <p:cNvSpPr/>
          <p:nvPr/>
        </p:nvSpPr>
        <p:spPr>
          <a:xfrm rot="16200000">
            <a:off x="4078287" y="6288088"/>
            <a:ext cx="73025" cy="15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39" name="Straight Connector 38"/>
          <p:cNvCxnSpPr>
            <a:stCxn id="38" idx="6"/>
          </p:cNvCxnSpPr>
          <p:nvPr/>
        </p:nvCxnSpPr>
        <p:spPr>
          <a:xfrm rot="5400000" flipH="1" flipV="1">
            <a:off x="3960812" y="6173788"/>
            <a:ext cx="307975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Oval 40"/>
          <p:cNvSpPr/>
          <p:nvPr/>
        </p:nvSpPr>
        <p:spPr>
          <a:xfrm rot="16200000">
            <a:off x="4916487" y="6288088"/>
            <a:ext cx="73025" cy="15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42" name="Straight Connector 41"/>
          <p:cNvCxnSpPr>
            <a:stCxn id="41" idx="6"/>
          </p:cNvCxnSpPr>
          <p:nvPr/>
        </p:nvCxnSpPr>
        <p:spPr>
          <a:xfrm rot="5400000" flipH="1" flipV="1">
            <a:off x="4799012" y="6173788"/>
            <a:ext cx="307975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 rot="16200000">
            <a:off x="4687887" y="6288088"/>
            <a:ext cx="73025" cy="15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45" name="Straight Connector 44"/>
          <p:cNvCxnSpPr>
            <a:stCxn id="44" idx="6"/>
          </p:cNvCxnSpPr>
          <p:nvPr/>
        </p:nvCxnSpPr>
        <p:spPr>
          <a:xfrm rot="5400000" flipH="1" flipV="1">
            <a:off x="4570412" y="6173788"/>
            <a:ext cx="307975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9" name="Group 45"/>
          <p:cNvGrpSpPr/>
          <p:nvPr/>
        </p:nvGrpSpPr>
        <p:grpSpPr>
          <a:xfrm>
            <a:off x="3429000" y="5638800"/>
            <a:ext cx="609600" cy="152400"/>
            <a:chOff x="2971800" y="1600200"/>
            <a:chExt cx="762000" cy="152400"/>
          </a:xfrm>
          <a:solidFill>
            <a:schemeClr val="bg1"/>
          </a:solidFill>
        </p:grpSpPr>
        <p:sp>
          <p:nvSpPr>
            <p:cNvPr id="47" name="Oval 46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48" name="Straight Connector 47"/>
            <p:cNvCxnSpPr>
              <a:stCxn id="47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2" name="Group 48"/>
          <p:cNvGrpSpPr/>
          <p:nvPr/>
        </p:nvGrpSpPr>
        <p:grpSpPr>
          <a:xfrm>
            <a:off x="3429000" y="5867400"/>
            <a:ext cx="609600" cy="152400"/>
            <a:chOff x="2971800" y="1600200"/>
            <a:chExt cx="762000" cy="152400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1" name="Straight Connector 50"/>
            <p:cNvCxnSpPr>
              <a:stCxn id="50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3" name="Group 51"/>
          <p:cNvGrpSpPr/>
          <p:nvPr/>
        </p:nvGrpSpPr>
        <p:grpSpPr>
          <a:xfrm>
            <a:off x="3429000" y="3962400"/>
            <a:ext cx="609600" cy="152400"/>
            <a:chOff x="2971800" y="1600200"/>
            <a:chExt cx="762000" cy="152400"/>
          </a:xfrm>
          <a:noFill/>
        </p:grpSpPr>
        <p:sp>
          <p:nvSpPr>
            <p:cNvPr id="53" name="Oval 52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4" name="Straight Connector 53"/>
            <p:cNvCxnSpPr>
              <a:stCxn id="53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4" name="Group 54"/>
          <p:cNvGrpSpPr/>
          <p:nvPr/>
        </p:nvGrpSpPr>
        <p:grpSpPr>
          <a:xfrm>
            <a:off x="3429000" y="4191000"/>
            <a:ext cx="609600" cy="152400"/>
            <a:chOff x="2971800" y="1600200"/>
            <a:chExt cx="762000" cy="152400"/>
          </a:xfrm>
          <a:noFill/>
        </p:grpSpPr>
        <p:sp>
          <p:nvSpPr>
            <p:cNvPr id="56" name="Oval 55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5" name="Group 57"/>
          <p:cNvGrpSpPr/>
          <p:nvPr/>
        </p:nvGrpSpPr>
        <p:grpSpPr>
          <a:xfrm rot="5400000" flipV="1">
            <a:off x="4724400" y="1143000"/>
            <a:ext cx="457200" cy="152400"/>
            <a:chOff x="2971800" y="1600200"/>
            <a:chExt cx="762000" cy="152400"/>
          </a:xfrm>
          <a:noFill/>
        </p:grpSpPr>
        <p:sp>
          <p:nvSpPr>
            <p:cNvPr id="59" name="Oval 58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60" name="Straight Connector 59"/>
            <p:cNvCxnSpPr>
              <a:stCxn id="59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" name="Group 60"/>
          <p:cNvGrpSpPr/>
          <p:nvPr/>
        </p:nvGrpSpPr>
        <p:grpSpPr>
          <a:xfrm rot="5400000" flipV="1">
            <a:off x="4419600" y="1143000"/>
            <a:ext cx="457200" cy="152400"/>
            <a:chOff x="2971800" y="1600200"/>
            <a:chExt cx="762000" cy="152400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63" name="Straight Connector 62"/>
            <p:cNvCxnSpPr>
              <a:stCxn id="62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7" name="Group 63"/>
          <p:cNvGrpSpPr/>
          <p:nvPr/>
        </p:nvGrpSpPr>
        <p:grpSpPr>
          <a:xfrm rot="16200000">
            <a:off x="3962400" y="1981200"/>
            <a:ext cx="457200" cy="152400"/>
            <a:chOff x="2971800" y="1600200"/>
            <a:chExt cx="762000" cy="152400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66" name="Straight Connector 65"/>
            <p:cNvCxnSpPr>
              <a:stCxn id="65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895600" y="1371600"/>
            <a:ext cx="319318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title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95600" y="1600200"/>
            <a:ext cx="473206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authors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0" y="2209800"/>
            <a:ext cx="540533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language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762000"/>
            <a:ext cx="535724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publisher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10000" y="762000"/>
            <a:ext cx="420308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pages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91000" y="762000"/>
            <a:ext cx="352982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year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95800" y="762000"/>
            <a:ext cx="428322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format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95600" y="3886200"/>
            <a:ext cx="476412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number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43200" y="4114800"/>
            <a:ext cx="526106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available</a:t>
            </a:r>
          </a:p>
        </p:txBody>
      </p:sp>
      <p:sp>
        <p:nvSpPr>
          <p:cNvPr id="78" name="Oval 77"/>
          <p:cNvSpPr/>
          <p:nvPr/>
        </p:nvSpPr>
        <p:spPr>
          <a:xfrm flipH="1">
            <a:off x="3733800" y="3962400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9" name="Oval 78"/>
          <p:cNvSpPr/>
          <p:nvPr/>
        </p:nvSpPr>
        <p:spPr>
          <a:xfrm flipH="1">
            <a:off x="4495800" y="2362200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80" name="Shape 79"/>
          <p:cNvCxnSpPr>
            <a:stCxn id="79" idx="6"/>
            <a:endCxn id="78" idx="0"/>
          </p:cNvCxnSpPr>
          <p:nvPr/>
        </p:nvCxnSpPr>
        <p:spPr>
          <a:xfrm rot="10800000" flipV="1">
            <a:off x="3783013" y="2438400"/>
            <a:ext cx="712787" cy="1524000"/>
          </a:xfrm>
          <a:prstGeom prst="bentConnector2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 flipH="1">
            <a:off x="3048000" y="5410200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03" name="Elbow Connector 102"/>
          <p:cNvCxnSpPr>
            <a:cxnSpLocks noChangeShapeType="1"/>
            <a:stCxn id="86" idx="0"/>
            <a:endCxn id="78" idx="4"/>
          </p:cNvCxnSpPr>
          <p:nvPr/>
        </p:nvCxnSpPr>
        <p:spPr bwMode="auto">
          <a:xfrm rot="5400000" flipH="1" flipV="1">
            <a:off x="2792413" y="4419600"/>
            <a:ext cx="1295400" cy="6858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10" name="AutoShape 6"/>
          <p:cNvSpPr>
            <a:spLocks noChangeArrowheads="1"/>
          </p:cNvSpPr>
          <p:nvPr/>
        </p:nvSpPr>
        <p:spPr bwMode="auto">
          <a:xfrm>
            <a:off x="6553200" y="5562600"/>
            <a:ext cx="1333500" cy="552450"/>
          </a:xfrm>
          <a:prstGeom prst="diamond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borrow</a:t>
            </a:r>
            <a:endParaRPr lang="en-US" sz="1800" baseline="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5014913" y="5838825"/>
            <a:ext cx="1538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Rectangle 2"/>
          <p:cNvSpPr>
            <a:spLocks noChangeArrowheads="1"/>
          </p:cNvSpPr>
          <p:nvPr/>
        </p:nvSpPr>
        <p:spPr bwMode="auto">
          <a:xfrm>
            <a:off x="6757988" y="4800600"/>
            <a:ext cx="923925" cy="342900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loan</a:t>
            </a:r>
            <a:endParaRPr lang="en-US" sz="1800" baseline="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113" idx="0"/>
            <a:endCxn id="8" idx="2"/>
          </p:cNvCxnSpPr>
          <p:nvPr/>
        </p:nvCxnSpPr>
        <p:spPr>
          <a:xfrm rot="16200000" flipV="1">
            <a:off x="7038975" y="4619625"/>
            <a:ext cx="361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Straight Connector 117"/>
          <p:cNvCxnSpPr>
            <a:stCxn id="110" idx="0"/>
            <a:endCxn id="113" idx="2"/>
          </p:cNvCxnSpPr>
          <p:nvPr/>
        </p:nvCxnSpPr>
        <p:spPr>
          <a:xfrm rot="5400000" flipH="1" flipV="1">
            <a:off x="7010400" y="5353050"/>
            <a:ext cx="41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Shape 120"/>
          <p:cNvCxnSpPr>
            <a:stCxn id="123" idx="4"/>
            <a:endCxn id="134" idx="0"/>
          </p:cNvCxnSpPr>
          <p:nvPr/>
        </p:nvCxnSpPr>
        <p:spPr>
          <a:xfrm rot="16200000" flipH="1">
            <a:off x="5864225" y="4214813"/>
            <a:ext cx="561975" cy="609600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 flipH="1">
            <a:off x="5791200" y="4086225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4" name="Oval 123"/>
          <p:cNvSpPr/>
          <p:nvPr/>
        </p:nvSpPr>
        <p:spPr>
          <a:xfrm flipH="1">
            <a:off x="5791200" y="5762625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28" name="Group 125"/>
          <p:cNvGrpSpPr/>
          <p:nvPr/>
        </p:nvGrpSpPr>
        <p:grpSpPr>
          <a:xfrm>
            <a:off x="6172200" y="4800600"/>
            <a:ext cx="609600" cy="152400"/>
            <a:chOff x="2971800" y="1600200"/>
            <a:chExt cx="762000" cy="152400"/>
          </a:xfrm>
          <a:noFill/>
        </p:grpSpPr>
        <p:sp>
          <p:nvSpPr>
            <p:cNvPr id="127" name="Oval 126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28" name="Straight Connector 127"/>
            <p:cNvCxnSpPr>
              <a:stCxn id="127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" name="Group 128"/>
          <p:cNvGrpSpPr/>
          <p:nvPr/>
        </p:nvGrpSpPr>
        <p:grpSpPr>
          <a:xfrm>
            <a:off x="6172200" y="5029200"/>
            <a:ext cx="609600" cy="152400"/>
            <a:chOff x="2971800" y="1600200"/>
            <a:chExt cx="762000" cy="152400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31" name="Straight Connector 130"/>
            <p:cNvCxnSpPr>
              <a:stCxn id="130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486400" y="4724400"/>
            <a:ext cx="545342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borrowed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86400" y="4953000"/>
            <a:ext cx="506870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returned</a:t>
            </a:r>
          </a:p>
        </p:txBody>
      </p:sp>
      <p:sp>
        <p:nvSpPr>
          <p:cNvPr id="134" name="Oval 133"/>
          <p:cNvSpPr/>
          <p:nvPr/>
        </p:nvSpPr>
        <p:spPr>
          <a:xfrm>
            <a:off x="6400800" y="4800600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39" name="Shape 120"/>
          <p:cNvCxnSpPr>
            <a:stCxn id="124" idx="0"/>
            <a:endCxn id="134" idx="4"/>
          </p:cNvCxnSpPr>
          <p:nvPr/>
        </p:nvCxnSpPr>
        <p:spPr>
          <a:xfrm rot="5400000" flipH="1" flipV="1">
            <a:off x="5740400" y="5053013"/>
            <a:ext cx="809625" cy="609600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895600" y="5638800"/>
            <a:ext cx="389850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email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895600" y="5867400"/>
            <a:ext cx="399468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name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886200" y="6400800"/>
            <a:ext cx="352982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year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114800" y="6400800"/>
            <a:ext cx="526106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graduate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800600" y="6400800"/>
            <a:ext cx="620683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department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495800" y="6400800"/>
            <a:ext cx="434734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faculty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648200" y="20574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(0,n)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724400" y="35052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(1,1)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391400" y="44958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(1,1)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391400" y="53340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(1,1)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057400" y="43434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(1,1)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133600" y="54864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(0,n)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181600" y="55626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(0,n)</a:t>
            </a:r>
          </a:p>
        </p:txBody>
      </p:sp>
      <p:grpSp>
        <p:nvGrpSpPr>
          <p:cNvPr id="34" name="Group 45"/>
          <p:cNvGrpSpPr/>
          <p:nvPr/>
        </p:nvGrpSpPr>
        <p:grpSpPr>
          <a:xfrm flipH="1">
            <a:off x="5029200" y="1447800"/>
            <a:ext cx="609600" cy="152400"/>
            <a:chOff x="2971800" y="1600200"/>
            <a:chExt cx="762000" cy="152400"/>
          </a:xfrm>
          <a:solidFill>
            <a:schemeClr val="bg1"/>
          </a:solidFill>
        </p:grpSpPr>
        <p:sp>
          <p:nvSpPr>
            <p:cNvPr id="102" name="Oval 101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04" name="Straight Connector 103"/>
            <p:cNvCxnSpPr>
              <a:stCxn id="102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5715000" y="1447800"/>
            <a:ext cx="482824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>
                <a:ln>
                  <a:solidFill>
                    <a:schemeClr val="bg1"/>
                  </a:solidFill>
                </a:ln>
              </a:rPr>
              <a:t>ISBN10</a:t>
            </a:r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37" name="Group 45"/>
          <p:cNvGrpSpPr/>
          <p:nvPr/>
        </p:nvGrpSpPr>
        <p:grpSpPr>
          <a:xfrm flipH="1">
            <a:off x="5029200" y="1676400"/>
            <a:ext cx="609600" cy="152400"/>
            <a:chOff x="2971800" y="1600200"/>
            <a:chExt cx="762000" cy="152400"/>
          </a:xfrm>
          <a:solidFill>
            <a:schemeClr val="bg1"/>
          </a:solidFill>
        </p:grpSpPr>
        <p:sp>
          <p:nvSpPr>
            <p:cNvPr id="107" name="Oval 106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08" name="Straight Connector 107"/>
            <p:cNvCxnSpPr>
              <a:stCxn id="107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5715000" y="1676400"/>
            <a:ext cx="482824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>
                <a:ln>
                  <a:solidFill>
                    <a:schemeClr val="bg1"/>
                  </a:solidFill>
                </a:ln>
              </a:rPr>
              <a:t>ISBN13</a:t>
            </a:r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Relationships and Relationship Sets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Relationships can associate entities from the same entity set</a:t>
            </a:r>
          </a:p>
          <a:p>
            <a:pPr eaLnBrk="1" hangingPunct="1"/>
            <a:r>
              <a:rPr lang="en-US" sz="2800" smtClean="0"/>
              <a:t>In this case and in general, participation, or </a:t>
            </a:r>
            <a:r>
              <a:rPr lang="en-US" sz="2800" u="sng" smtClean="0"/>
              <a:t>role</a:t>
            </a:r>
            <a:r>
              <a:rPr lang="en-US" sz="2800" smtClean="0"/>
              <a:t>,  in the relationship can be named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5334000" y="2286000"/>
            <a:ext cx="2819400" cy="2667000"/>
            <a:chOff x="3552" y="1440"/>
            <a:chExt cx="1776" cy="1680"/>
          </a:xfrm>
        </p:grpSpPr>
        <p:grpSp>
          <p:nvGrpSpPr>
            <p:cNvPr id="11270" name="Group 5"/>
            <p:cNvGrpSpPr>
              <a:grpSpLocks/>
            </p:cNvGrpSpPr>
            <p:nvPr/>
          </p:nvGrpSpPr>
          <p:grpSpPr bwMode="auto">
            <a:xfrm>
              <a:off x="3600" y="2400"/>
              <a:ext cx="1680" cy="720"/>
              <a:chOff x="3552" y="2112"/>
              <a:chExt cx="1680" cy="720"/>
            </a:xfrm>
          </p:grpSpPr>
          <p:sp>
            <p:nvSpPr>
              <p:cNvPr id="11278" name="AutoShape 6"/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1680" cy="720"/>
              </a:xfrm>
              <a:prstGeom prst="flowChartDecision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Text Box 7"/>
              <p:cNvSpPr txBox="1">
                <a:spLocks noChangeArrowheads="1"/>
              </p:cNvSpPr>
              <p:nvPr/>
            </p:nvSpPr>
            <p:spPr bwMode="auto">
              <a:xfrm>
                <a:off x="4032" y="2304"/>
                <a:ext cx="7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 baseline="0">
                    <a:solidFill>
                      <a:schemeClr val="bg1"/>
                    </a:solidFill>
                    <a:latin typeface="Times New Roman" pitchFamily="18" charset="0"/>
                  </a:rPr>
                  <a:t>manages</a:t>
                </a:r>
              </a:p>
            </p:txBody>
          </p:sp>
        </p:grpSp>
        <p:grpSp>
          <p:nvGrpSpPr>
            <p:cNvPr id="11271" name="Group 8"/>
            <p:cNvGrpSpPr>
              <a:grpSpLocks/>
            </p:cNvGrpSpPr>
            <p:nvPr/>
          </p:nvGrpSpPr>
          <p:grpSpPr bwMode="auto">
            <a:xfrm>
              <a:off x="3552" y="1440"/>
              <a:ext cx="1776" cy="624"/>
              <a:chOff x="3504" y="2016"/>
              <a:chExt cx="1776" cy="624"/>
            </a:xfrm>
          </p:grpSpPr>
          <p:sp>
            <p:nvSpPr>
              <p:cNvPr id="11276" name="AutoShape 9"/>
              <p:cNvSpPr>
                <a:spLocks noChangeArrowheads="1"/>
              </p:cNvSpPr>
              <p:nvPr/>
            </p:nvSpPr>
            <p:spPr bwMode="auto">
              <a:xfrm>
                <a:off x="3504" y="2016"/>
                <a:ext cx="1776" cy="624"/>
              </a:xfrm>
              <a:prstGeom prst="flowChartProcess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Text Box 10"/>
              <p:cNvSpPr txBox="1">
                <a:spLocks noChangeArrowheads="1"/>
              </p:cNvSpPr>
              <p:nvPr/>
            </p:nvSpPr>
            <p:spPr bwMode="auto">
              <a:xfrm>
                <a:off x="4072" y="2184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 baseline="0">
                    <a:solidFill>
                      <a:schemeClr val="bg1"/>
                    </a:solidFill>
                    <a:latin typeface="Times New Roman" pitchFamily="18" charset="0"/>
                  </a:rPr>
                  <a:t>staff</a:t>
                </a:r>
              </a:p>
            </p:txBody>
          </p:sp>
        </p:grpSp>
        <p:sp>
          <p:nvSpPr>
            <p:cNvPr id="11272" name="Line 11"/>
            <p:cNvSpPr>
              <a:spLocks noChangeShapeType="1"/>
            </p:cNvSpPr>
            <p:nvPr/>
          </p:nvSpPr>
          <p:spPr bwMode="auto">
            <a:xfrm flipV="1">
              <a:off x="3984" y="2064"/>
              <a:ext cx="0" cy="5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273" name="Line 12"/>
            <p:cNvSpPr>
              <a:spLocks noChangeShapeType="1"/>
            </p:cNvSpPr>
            <p:nvPr/>
          </p:nvSpPr>
          <p:spPr bwMode="auto">
            <a:xfrm flipV="1">
              <a:off x="4896" y="2064"/>
              <a:ext cx="0" cy="5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274" name="Text Box 13"/>
            <p:cNvSpPr txBox="1">
              <a:spLocks noChangeArrowheads="1"/>
            </p:cNvSpPr>
            <p:nvPr/>
          </p:nvSpPr>
          <p:spPr bwMode="auto">
            <a:xfrm>
              <a:off x="3648" y="2256"/>
              <a:ext cx="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>
                  <a:solidFill>
                    <a:schemeClr val="bg1"/>
                  </a:solidFill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11275" name="Text Box 14"/>
            <p:cNvSpPr txBox="1">
              <a:spLocks noChangeArrowheads="1"/>
            </p:cNvSpPr>
            <p:nvPr/>
          </p:nvSpPr>
          <p:spPr bwMode="auto">
            <a:xfrm>
              <a:off x="4608" y="2256"/>
              <a:ext cx="6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>
                  <a:solidFill>
                    <a:schemeClr val="bg1"/>
                  </a:solidFill>
                  <a:latin typeface="Times New Roman" pitchFamily="18" charset="0"/>
                </a:rPr>
                <a:t>employee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Relationships and Relationship Sets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Relationships can associate entities from the same entity set</a:t>
            </a:r>
          </a:p>
          <a:p>
            <a:pPr eaLnBrk="1" hangingPunct="1"/>
            <a:r>
              <a:rPr lang="en-US" sz="2800" smtClean="0"/>
              <a:t>In this case and in general, participation, or </a:t>
            </a:r>
            <a:r>
              <a:rPr lang="en-US" sz="2800" u="sng" smtClean="0"/>
              <a:t>role</a:t>
            </a:r>
            <a:r>
              <a:rPr lang="en-US" sz="2800" smtClean="0"/>
              <a:t>,  in the relationship can be named</a:t>
            </a:r>
          </a:p>
        </p:txBody>
      </p:sp>
      <p:sp>
        <p:nvSpPr>
          <p:cNvPr id="12293" name="Freeform 4"/>
          <p:cNvSpPr>
            <a:spLocks/>
          </p:cNvSpPr>
          <p:nvPr/>
        </p:nvSpPr>
        <p:spPr bwMode="auto">
          <a:xfrm>
            <a:off x="6553200" y="2743200"/>
            <a:ext cx="1371600" cy="1905000"/>
          </a:xfrm>
          <a:custGeom>
            <a:avLst/>
            <a:gdLst>
              <a:gd name="T0" fmla="*/ 557510249 w 1411"/>
              <a:gd name="T1" fmla="*/ 19794271 h 1354"/>
              <a:gd name="T2" fmla="*/ 380808059 w 1411"/>
              <a:gd name="T3" fmla="*/ 114810723 h 1354"/>
              <a:gd name="T4" fmla="*/ 255132214 w 1411"/>
              <a:gd name="T5" fmla="*/ 197948370 h 1354"/>
              <a:gd name="T6" fmla="*/ 113391748 w 1411"/>
              <a:gd name="T7" fmla="*/ 514666552 h 1354"/>
              <a:gd name="T8" fmla="*/ 13228989 w 1411"/>
              <a:gd name="T9" fmla="*/ 789815318 h 1354"/>
              <a:gd name="T10" fmla="*/ 22678545 w 1411"/>
              <a:gd name="T11" fmla="*/ 1581610203 h 1354"/>
              <a:gd name="T12" fmla="*/ 43467375 w 1411"/>
              <a:gd name="T13" fmla="*/ 1771640216 h 1354"/>
              <a:gd name="T14" fmla="*/ 143630153 w 1411"/>
              <a:gd name="T15" fmla="*/ 1898328298 h 1354"/>
              <a:gd name="T16" fmla="*/ 294819170 w 1411"/>
              <a:gd name="T17" fmla="*/ 2147483647 h 1354"/>
              <a:gd name="T18" fmla="*/ 708699205 w 1411"/>
              <a:gd name="T19" fmla="*/ 2147483647 h 1354"/>
              <a:gd name="T20" fmla="*/ 819256348 w 1411"/>
              <a:gd name="T21" fmla="*/ 2147483647 h 1354"/>
              <a:gd name="T22" fmla="*/ 859889133 w 1411"/>
              <a:gd name="T23" fmla="*/ 2147483647 h 1354"/>
              <a:gd name="T24" fmla="*/ 890126536 w 1411"/>
              <a:gd name="T25" fmla="*/ 2147483647 h 1354"/>
              <a:gd name="T26" fmla="*/ 1262430021 w 1411"/>
              <a:gd name="T27" fmla="*/ 2141805219 h 1354"/>
              <a:gd name="T28" fmla="*/ 1318181508 w 1411"/>
              <a:gd name="T29" fmla="*/ 1676625210 h 1354"/>
              <a:gd name="T30" fmla="*/ 1322905798 w 1411"/>
              <a:gd name="T31" fmla="*/ 736369641 h 1354"/>
              <a:gd name="T32" fmla="*/ 1232192619 w 1411"/>
              <a:gd name="T33" fmla="*/ 209825773 h 1354"/>
              <a:gd name="T34" fmla="*/ 1201954244 w 1411"/>
              <a:gd name="T35" fmla="*/ 146482391 h 1354"/>
              <a:gd name="T36" fmla="*/ 980840687 w 1411"/>
              <a:gd name="T37" fmla="*/ 93035483 h 1354"/>
              <a:gd name="T38" fmla="*/ 627435578 w 1411"/>
              <a:gd name="T39" fmla="*/ 19794271 h 1354"/>
              <a:gd name="T40" fmla="*/ 557510249 w 1411"/>
              <a:gd name="T41" fmla="*/ 19794271 h 135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11"/>
              <a:gd name="T64" fmla="*/ 0 h 1354"/>
              <a:gd name="T65" fmla="*/ 1411 w 1411"/>
              <a:gd name="T66" fmla="*/ 1354 h 135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11" h="1354">
                <a:moveTo>
                  <a:pt x="590" y="10"/>
                </a:moveTo>
                <a:cubicBezTo>
                  <a:pt x="528" y="18"/>
                  <a:pt x="466" y="45"/>
                  <a:pt x="403" y="58"/>
                </a:cubicBezTo>
                <a:cubicBezTo>
                  <a:pt x="366" y="81"/>
                  <a:pt x="312" y="90"/>
                  <a:pt x="270" y="100"/>
                </a:cubicBezTo>
                <a:cubicBezTo>
                  <a:pt x="201" y="135"/>
                  <a:pt x="166" y="199"/>
                  <a:pt x="120" y="260"/>
                </a:cubicBezTo>
                <a:cubicBezTo>
                  <a:pt x="5" y="414"/>
                  <a:pt x="48" y="328"/>
                  <a:pt x="14" y="399"/>
                </a:cubicBezTo>
                <a:cubicBezTo>
                  <a:pt x="7" y="532"/>
                  <a:pt x="0" y="667"/>
                  <a:pt x="24" y="799"/>
                </a:cubicBezTo>
                <a:cubicBezTo>
                  <a:pt x="25" y="802"/>
                  <a:pt x="42" y="887"/>
                  <a:pt x="46" y="895"/>
                </a:cubicBezTo>
                <a:cubicBezTo>
                  <a:pt x="68" y="933"/>
                  <a:pt x="116" y="943"/>
                  <a:pt x="152" y="959"/>
                </a:cubicBezTo>
                <a:cubicBezTo>
                  <a:pt x="191" y="1016"/>
                  <a:pt x="257" y="1064"/>
                  <a:pt x="312" y="1103"/>
                </a:cubicBezTo>
                <a:cubicBezTo>
                  <a:pt x="455" y="1204"/>
                  <a:pt x="586" y="1293"/>
                  <a:pt x="750" y="1354"/>
                </a:cubicBezTo>
                <a:cubicBezTo>
                  <a:pt x="789" y="1343"/>
                  <a:pt x="829" y="1337"/>
                  <a:pt x="867" y="1322"/>
                </a:cubicBezTo>
                <a:cubicBezTo>
                  <a:pt x="884" y="1315"/>
                  <a:pt x="895" y="1299"/>
                  <a:pt x="910" y="1290"/>
                </a:cubicBezTo>
                <a:cubicBezTo>
                  <a:pt x="920" y="1284"/>
                  <a:pt x="931" y="1283"/>
                  <a:pt x="942" y="1279"/>
                </a:cubicBezTo>
                <a:cubicBezTo>
                  <a:pt x="1063" y="1187"/>
                  <a:pt x="1215" y="1174"/>
                  <a:pt x="1336" y="1082"/>
                </a:cubicBezTo>
                <a:cubicBezTo>
                  <a:pt x="1374" y="1007"/>
                  <a:pt x="1381" y="930"/>
                  <a:pt x="1395" y="847"/>
                </a:cubicBezTo>
                <a:cubicBezTo>
                  <a:pt x="1404" y="682"/>
                  <a:pt x="1405" y="547"/>
                  <a:pt x="1400" y="372"/>
                </a:cubicBezTo>
                <a:cubicBezTo>
                  <a:pt x="1396" y="231"/>
                  <a:pt x="1411" y="198"/>
                  <a:pt x="1304" y="106"/>
                </a:cubicBezTo>
                <a:cubicBezTo>
                  <a:pt x="1293" y="96"/>
                  <a:pt x="1286" y="80"/>
                  <a:pt x="1272" y="74"/>
                </a:cubicBezTo>
                <a:cubicBezTo>
                  <a:pt x="1209" y="48"/>
                  <a:pt x="1102" y="50"/>
                  <a:pt x="1038" y="47"/>
                </a:cubicBezTo>
                <a:cubicBezTo>
                  <a:pt x="912" y="31"/>
                  <a:pt x="792" y="16"/>
                  <a:pt x="664" y="10"/>
                </a:cubicBezTo>
                <a:cubicBezTo>
                  <a:pt x="622" y="0"/>
                  <a:pt x="647" y="3"/>
                  <a:pt x="590" y="1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2294" name="AutoShape 5"/>
          <p:cNvSpPr>
            <a:spLocks noChangeArrowheads="1"/>
          </p:cNvSpPr>
          <p:nvPr/>
        </p:nvSpPr>
        <p:spPr bwMode="auto">
          <a:xfrm>
            <a:off x="6934200" y="3200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AutoShape 6"/>
          <p:cNvSpPr>
            <a:spLocks noChangeArrowheads="1"/>
          </p:cNvSpPr>
          <p:nvPr/>
        </p:nvSpPr>
        <p:spPr bwMode="auto">
          <a:xfrm>
            <a:off x="7010400" y="3581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AutoShape 7"/>
          <p:cNvSpPr>
            <a:spLocks noChangeArrowheads="1"/>
          </p:cNvSpPr>
          <p:nvPr/>
        </p:nvSpPr>
        <p:spPr bwMode="auto">
          <a:xfrm>
            <a:off x="7239000" y="36576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7543800" y="3200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9"/>
          <p:cNvSpPr>
            <a:spLocks noChangeArrowheads="1"/>
          </p:cNvSpPr>
          <p:nvPr/>
        </p:nvSpPr>
        <p:spPr bwMode="auto">
          <a:xfrm>
            <a:off x="6858000" y="3962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AutoShape 10"/>
          <p:cNvSpPr>
            <a:spLocks noChangeArrowheads="1"/>
          </p:cNvSpPr>
          <p:nvPr/>
        </p:nvSpPr>
        <p:spPr bwMode="auto">
          <a:xfrm>
            <a:off x="7391400" y="41910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AutoShape 11"/>
          <p:cNvSpPr>
            <a:spLocks noChangeArrowheads="1"/>
          </p:cNvSpPr>
          <p:nvPr/>
        </p:nvSpPr>
        <p:spPr bwMode="auto">
          <a:xfrm>
            <a:off x="7696200" y="37338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6705600" y="22860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staff</a:t>
            </a:r>
          </a:p>
        </p:txBody>
      </p:sp>
      <p:cxnSp>
        <p:nvCxnSpPr>
          <p:cNvPr id="12302" name="AutoShape 13"/>
          <p:cNvCxnSpPr>
            <a:cxnSpLocks noChangeShapeType="1"/>
            <a:stCxn id="12294" idx="4"/>
            <a:endCxn id="12296" idx="1"/>
          </p:cNvCxnSpPr>
          <p:nvPr/>
        </p:nvCxnSpPr>
        <p:spPr bwMode="auto">
          <a:xfrm>
            <a:off x="6972300" y="3276600"/>
            <a:ext cx="277813" cy="392113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2303" name="AutoShape 14"/>
          <p:cNvCxnSpPr>
            <a:cxnSpLocks noChangeShapeType="1"/>
            <a:stCxn id="12294" idx="7"/>
            <a:endCxn id="12297" idx="1"/>
          </p:cNvCxnSpPr>
          <p:nvPr/>
        </p:nvCxnSpPr>
        <p:spPr bwMode="auto">
          <a:xfrm>
            <a:off x="6999288" y="3211513"/>
            <a:ext cx="555625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2304" name="AutoShape 15"/>
          <p:cNvCxnSpPr>
            <a:cxnSpLocks noChangeShapeType="1"/>
            <a:stCxn id="12295" idx="3"/>
            <a:endCxn id="12299" idx="0"/>
          </p:cNvCxnSpPr>
          <p:nvPr/>
        </p:nvCxnSpPr>
        <p:spPr bwMode="auto">
          <a:xfrm>
            <a:off x="7021513" y="3646488"/>
            <a:ext cx="407987" cy="5445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2305" name="AutoShape 16"/>
          <p:cNvCxnSpPr>
            <a:cxnSpLocks noChangeShapeType="1"/>
            <a:stCxn id="12294" idx="5"/>
            <a:endCxn id="12300" idx="2"/>
          </p:cNvCxnSpPr>
          <p:nvPr/>
        </p:nvCxnSpPr>
        <p:spPr bwMode="auto">
          <a:xfrm>
            <a:off x="6999288" y="3265488"/>
            <a:ext cx="696912" cy="5064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2306" name="AutoShape 17"/>
          <p:cNvCxnSpPr>
            <a:cxnSpLocks noChangeShapeType="1"/>
            <a:stCxn id="12295" idx="6"/>
            <a:endCxn id="12298" idx="0"/>
          </p:cNvCxnSpPr>
          <p:nvPr/>
        </p:nvCxnSpPr>
        <p:spPr bwMode="auto">
          <a:xfrm flipH="1">
            <a:off x="6896100" y="3619500"/>
            <a:ext cx="190500" cy="3429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Relationships and Relationship Sets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A relationship can associate more than 2 entities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We call them n-ary relationships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4953000" y="3352800"/>
            <a:ext cx="2667000" cy="1143000"/>
            <a:chOff x="3552" y="2112"/>
            <a:chExt cx="1680" cy="720"/>
          </a:xfrm>
        </p:grpSpPr>
        <p:sp>
          <p:nvSpPr>
            <p:cNvPr id="13330" name="AutoShape 5"/>
            <p:cNvSpPr>
              <a:spLocks noChangeArrowheads="1"/>
            </p:cNvSpPr>
            <p:nvPr/>
          </p:nvSpPr>
          <p:spPr bwMode="auto">
            <a:xfrm>
              <a:off x="3552" y="2112"/>
              <a:ext cx="1680" cy="720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Text Box 6"/>
            <p:cNvSpPr txBox="1">
              <a:spLocks noChangeArrowheads="1"/>
            </p:cNvSpPr>
            <p:nvPr/>
          </p:nvSpPr>
          <p:spPr bwMode="auto">
            <a:xfrm>
              <a:off x="4032" y="2304"/>
              <a:ext cx="7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contract</a:t>
              </a:r>
            </a:p>
          </p:txBody>
        </p:sp>
      </p:grpSp>
      <p:grpSp>
        <p:nvGrpSpPr>
          <p:cNvPr id="13318" name="Group 7"/>
          <p:cNvGrpSpPr>
            <a:grpSpLocks/>
          </p:cNvGrpSpPr>
          <p:nvPr/>
        </p:nvGrpSpPr>
        <p:grpSpPr bwMode="auto">
          <a:xfrm>
            <a:off x="4876800" y="1905000"/>
            <a:ext cx="2819400" cy="990600"/>
            <a:chOff x="3504" y="2016"/>
            <a:chExt cx="1776" cy="624"/>
          </a:xfrm>
        </p:grpSpPr>
        <p:sp>
          <p:nvSpPr>
            <p:cNvPr id="13328" name="AutoShape 8"/>
            <p:cNvSpPr>
              <a:spLocks noChangeArrowheads="1"/>
            </p:cNvSpPr>
            <p:nvPr/>
          </p:nvSpPr>
          <p:spPr bwMode="auto">
            <a:xfrm>
              <a:off x="3504" y="2016"/>
              <a:ext cx="1776" cy="624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4072" y="2184"/>
              <a:ext cx="6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person</a:t>
              </a:r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4876800" y="5105400"/>
            <a:ext cx="2819400" cy="990600"/>
            <a:chOff x="3504" y="2016"/>
            <a:chExt cx="1776" cy="624"/>
          </a:xfrm>
        </p:grpSpPr>
        <p:sp>
          <p:nvSpPr>
            <p:cNvPr id="13326" name="AutoShape 11"/>
            <p:cNvSpPr>
              <a:spLocks noChangeArrowheads="1"/>
            </p:cNvSpPr>
            <p:nvPr/>
          </p:nvSpPr>
          <p:spPr bwMode="auto">
            <a:xfrm>
              <a:off x="3504" y="2016"/>
              <a:ext cx="1776" cy="624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072" y="2184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company</a:t>
              </a:r>
            </a:p>
          </p:txBody>
        </p:sp>
      </p:grpSp>
      <p:sp>
        <p:nvSpPr>
          <p:cNvPr id="13320" name="Line 13"/>
          <p:cNvSpPr>
            <a:spLocks noChangeShapeType="1"/>
          </p:cNvSpPr>
          <p:nvPr/>
        </p:nvSpPr>
        <p:spPr bwMode="auto">
          <a:xfrm flipV="1">
            <a:off x="6286500" y="2895600"/>
            <a:ext cx="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 flipH="1" flipV="1">
            <a:off x="6286500" y="4495800"/>
            <a:ext cx="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13322" name="Group 15"/>
          <p:cNvGrpSpPr>
            <a:grpSpLocks/>
          </p:cNvGrpSpPr>
          <p:nvPr/>
        </p:nvGrpSpPr>
        <p:grpSpPr bwMode="auto">
          <a:xfrm>
            <a:off x="1676400" y="3467100"/>
            <a:ext cx="2819400" cy="990600"/>
            <a:chOff x="3504" y="2016"/>
            <a:chExt cx="1776" cy="624"/>
          </a:xfrm>
        </p:grpSpPr>
        <p:sp>
          <p:nvSpPr>
            <p:cNvPr id="13324" name="AutoShape 16"/>
            <p:cNvSpPr>
              <a:spLocks noChangeArrowheads="1"/>
            </p:cNvSpPr>
            <p:nvPr/>
          </p:nvSpPr>
          <p:spPr bwMode="auto">
            <a:xfrm>
              <a:off x="3504" y="2016"/>
              <a:ext cx="1776" cy="624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Text Box 17"/>
            <p:cNvSpPr txBox="1">
              <a:spLocks noChangeArrowheads="1"/>
            </p:cNvSpPr>
            <p:nvPr/>
          </p:nvSpPr>
          <p:spPr bwMode="auto">
            <a:xfrm>
              <a:off x="4072" y="2184"/>
              <a:ext cx="6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lawyer</a:t>
              </a:r>
            </a:p>
          </p:txBody>
        </p:sp>
      </p:grpSp>
      <p:sp>
        <p:nvSpPr>
          <p:cNvPr id="13323" name="Line 18"/>
          <p:cNvSpPr>
            <a:spLocks noChangeShapeType="1"/>
          </p:cNvSpPr>
          <p:nvPr/>
        </p:nvSpPr>
        <p:spPr bwMode="auto">
          <a:xfrm>
            <a:off x="4495800" y="3962400"/>
            <a:ext cx="533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Relationships and Relationship Sets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A relationship can associate more than 2 entities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We call them n-ary relationships</a:t>
            </a:r>
          </a:p>
        </p:txBody>
      </p:sp>
      <p:sp>
        <p:nvSpPr>
          <p:cNvPr id="14341" name="Freeform 4"/>
          <p:cNvSpPr>
            <a:spLocks/>
          </p:cNvSpPr>
          <p:nvPr/>
        </p:nvSpPr>
        <p:spPr bwMode="auto">
          <a:xfrm>
            <a:off x="4724400" y="1981200"/>
            <a:ext cx="1371600" cy="1905000"/>
          </a:xfrm>
          <a:custGeom>
            <a:avLst/>
            <a:gdLst>
              <a:gd name="T0" fmla="*/ 557510249 w 1411"/>
              <a:gd name="T1" fmla="*/ 19794271 h 1354"/>
              <a:gd name="T2" fmla="*/ 380808059 w 1411"/>
              <a:gd name="T3" fmla="*/ 114810723 h 1354"/>
              <a:gd name="T4" fmla="*/ 255132214 w 1411"/>
              <a:gd name="T5" fmla="*/ 197948370 h 1354"/>
              <a:gd name="T6" fmla="*/ 113391748 w 1411"/>
              <a:gd name="T7" fmla="*/ 514666552 h 1354"/>
              <a:gd name="T8" fmla="*/ 13228989 w 1411"/>
              <a:gd name="T9" fmla="*/ 789815318 h 1354"/>
              <a:gd name="T10" fmla="*/ 22678545 w 1411"/>
              <a:gd name="T11" fmla="*/ 1581610203 h 1354"/>
              <a:gd name="T12" fmla="*/ 43467375 w 1411"/>
              <a:gd name="T13" fmla="*/ 1771640216 h 1354"/>
              <a:gd name="T14" fmla="*/ 143630153 w 1411"/>
              <a:gd name="T15" fmla="*/ 1898328298 h 1354"/>
              <a:gd name="T16" fmla="*/ 294819170 w 1411"/>
              <a:gd name="T17" fmla="*/ 2147483647 h 1354"/>
              <a:gd name="T18" fmla="*/ 708699205 w 1411"/>
              <a:gd name="T19" fmla="*/ 2147483647 h 1354"/>
              <a:gd name="T20" fmla="*/ 819256348 w 1411"/>
              <a:gd name="T21" fmla="*/ 2147483647 h 1354"/>
              <a:gd name="T22" fmla="*/ 859889133 w 1411"/>
              <a:gd name="T23" fmla="*/ 2147483647 h 1354"/>
              <a:gd name="T24" fmla="*/ 890126536 w 1411"/>
              <a:gd name="T25" fmla="*/ 2147483647 h 1354"/>
              <a:gd name="T26" fmla="*/ 1262430021 w 1411"/>
              <a:gd name="T27" fmla="*/ 2141805219 h 1354"/>
              <a:gd name="T28" fmla="*/ 1318181508 w 1411"/>
              <a:gd name="T29" fmla="*/ 1676625210 h 1354"/>
              <a:gd name="T30" fmla="*/ 1322905798 w 1411"/>
              <a:gd name="T31" fmla="*/ 736369641 h 1354"/>
              <a:gd name="T32" fmla="*/ 1232192619 w 1411"/>
              <a:gd name="T33" fmla="*/ 209825773 h 1354"/>
              <a:gd name="T34" fmla="*/ 1201954244 w 1411"/>
              <a:gd name="T35" fmla="*/ 146482391 h 1354"/>
              <a:gd name="T36" fmla="*/ 980840687 w 1411"/>
              <a:gd name="T37" fmla="*/ 93035483 h 1354"/>
              <a:gd name="T38" fmla="*/ 627435578 w 1411"/>
              <a:gd name="T39" fmla="*/ 19794271 h 1354"/>
              <a:gd name="T40" fmla="*/ 557510249 w 1411"/>
              <a:gd name="T41" fmla="*/ 19794271 h 135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11"/>
              <a:gd name="T64" fmla="*/ 0 h 1354"/>
              <a:gd name="T65" fmla="*/ 1411 w 1411"/>
              <a:gd name="T66" fmla="*/ 1354 h 135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11" h="1354">
                <a:moveTo>
                  <a:pt x="590" y="10"/>
                </a:moveTo>
                <a:cubicBezTo>
                  <a:pt x="528" y="18"/>
                  <a:pt x="466" y="45"/>
                  <a:pt x="403" y="58"/>
                </a:cubicBezTo>
                <a:cubicBezTo>
                  <a:pt x="366" y="81"/>
                  <a:pt x="312" y="90"/>
                  <a:pt x="270" y="100"/>
                </a:cubicBezTo>
                <a:cubicBezTo>
                  <a:pt x="201" y="135"/>
                  <a:pt x="166" y="199"/>
                  <a:pt x="120" y="260"/>
                </a:cubicBezTo>
                <a:cubicBezTo>
                  <a:pt x="5" y="414"/>
                  <a:pt x="48" y="328"/>
                  <a:pt x="14" y="399"/>
                </a:cubicBezTo>
                <a:cubicBezTo>
                  <a:pt x="7" y="532"/>
                  <a:pt x="0" y="667"/>
                  <a:pt x="24" y="799"/>
                </a:cubicBezTo>
                <a:cubicBezTo>
                  <a:pt x="25" y="802"/>
                  <a:pt x="42" y="887"/>
                  <a:pt x="46" y="895"/>
                </a:cubicBezTo>
                <a:cubicBezTo>
                  <a:pt x="68" y="933"/>
                  <a:pt x="116" y="943"/>
                  <a:pt x="152" y="959"/>
                </a:cubicBezTo>
                <a:cubicBezTo>
                  <a:pt x="191" y="1016"/>
                  <a:pt x="257" y="1064"/>
                  <a:pt x="312" y="1103"/>
                </a:cubicBezTo>
                <a:cubicBezTo>
                  <a:pt x="455" y="1204"/>
                  <a:pt x="586" y="1293"/>
                  <a:pt x="750" y="1354"/>
                </a:cubicBezTo>
                <a:cubicBezTo>
                  <a:pt x="789" y="1343"/>
                  <a:pt x="829" y="1337"/>
                  <a:pt x="867" y="1322"/>
                </a:cubicBezTo>
                <a:cubicBezTo>
                  <a:pt x="884" y="1315"/>
                  <a:pt x="895" y="1299"/>
                  <a:pt x="910" y="1290"/>
                </a:cubicBezTo>
                <a:cubicBezTo>
                  <a:pt x="920" y="1284"/>
                  <a:pt x="931" y="1283"/>
                  <a:pt x="942" y="1279"/>
                </a:cubicBezTo>
                <a:cubicBezTo>
                  <a:pt x="1063" y="1187"/>
                  <a:pt x="1215" y="1174"/>
                  <a:pt x="1336" y="1082"/>
                </a:cubicBezTo>
                <a:cubicBezTo>
                  <a:pt x="1374" y="1007"/>
                  <a:pt x="1381" y="930"/>
                  <a:pt x="1395" y="847"/>
                </a:cubicBezTo>
                <a:cubicBezTo>
                  <a:pt x="1404" y="682"/>
                  <a:pt x="1405" y="547"/>
                  <a:pt x="1400" y="372"/>
                </a:cubicBezTo>
                <a:cubicBezTo>
                  <a:pt x="1396" y="231"/>
                  <a:pt x="1411" y="198"/>
                  <a:pt x="1304" y="106"/>
                </a:cubicBezTo>
                <a:cubicBezTo>
                  <a:pt x="1293" y="96"/>
                  <a:pt x="1286" y="80"/>
                  <a:pt x="1272" y="74"/>
                </a:cubicBezTo>
                <a:cubicBezTo>
                  <a:pt x="1209" y="48"/>
                  <a:pt x="1102" y="50"/>
                  <a:pt x="1038" y="47"/>
                </a:cubicBezTo>
                <a:cubicBezTo>
                  <a:pt x="912" y="31"/>
                  <a:pt x="792" y="16"/>
                  <a:pt x="664" y="10"/>
                </a:cubicBezTo>
                <a:cubicBezTo>
                  <a:pt x="622" y="0"/>
                  <a:pt x="647" y="3"/>
                  <a:pt x="590" y="1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5410200" y="27813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5715000" y="2438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5181600" y="3200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5867400" y="29718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Freeform 12"/>
          <p:cNvSpPr>
            <a:spLocks/>
          </p:cNvSpPr>
          <p:nvPr/>
        </p:nvSpPr>
        <p:spPr bwMode="auto">
          <a:xfrm>
            <a:off x="7162800" y="1981200"/>
            <a:ext cx="1524000" cy="1828800"/>
          </a:xfrm>
          <a:custGeom>
            <a:avLst/>
            <a:gdLst>
              <a:gd name="T0" fmla="*/ 688284227 w 1411"/>
              <a:gd name="T1" fmla="*/ 18243427 h 1354"/>
              <a:gd name="T2" fmla="*/ 470132911 w 1411"/>
              <a:gd name="T3" fmla="*/ 105809726 h 1354"/>
              <a:gd name="T4" fmla="*/ 314977667 w 1411"/>
              <a:gd name="T5" fmla="*/ 182428897 h 1354"/>
              <a:gd name="T6" fmla="*/ 139989808 w 1411"/>
              <a:gd name="T7" fmla="*/ 474316971 h 1354"/>
              <a:gd name="T8" fmla="*/ 16331965 w 1411"/>
              <a:gd name="T9" fmla="*/ 727893540 h 1354"/>
              <a:gd name="T10" fmla="*/ 27997963 w 1411"/>
              <a:gd name="T11" fmla="*/ 1457611828 h 1354"/>
              <a:gd name="T12" fmla="*/ 53662944 w 1411"/>
              <a:gd name="T13" fmla="*/ 1632744352 h 1354"/>
              <a:gd name="T14" fmla="*/ 177320808 w 1411"/>
              <a:gd name="T15" fmla="*/ 1749498468 h 1354"/>
              <a:gd name="T16" fmla="*/ 363974628 w 1411"/>
              <a:gd name="T17" fmla="*/ 2012197254 h 1354"/>
              <a:gd name="T18" fmla="*/ 874937980 w 1411"/>
              <a:gd name="T19" fmla="*/ 2147483647 h 1354"/>
              <a:gd name="T20" fmla="*/ 1011428280 w 1411"/>
              <a:gd name="T21" fmla="*/ 2147483647 h 1354"/>
              <a:gd name="T22" fmla="*/ 1061590652 w 1411"/>
              <a:gd name="T23" fmla="*/ 2147483647 h 1354"/>
              <a:gd name="T24" fmla="*/ 1098921619 w 1411"/>
              <a:gd name="T25" fmla="*/ 2147483647 h 1354"/>
              <a:gd name="T26" fmla="*/ 1558556242 w 1411"/>
              <a:gd name="T27" fmla="*/ 1973887015 h 1354"/>
              <a:gd name="T28" fmla="*/ 1627384637 w 1411"/>
              <a:gd name="T29" fmla="*/ 1545178090 h 1354"/>
              <a:gd name="T30" fmla="*/ 1633217095 w 1411"/>
              <a:gd name="T31" fmla="*/ 678637349 h 1354"/>
              <a:gd name="T32" fmla="*/ 1521225275 w 1411"/>
              <a:gd name="T33" fmla="*/ 193374679 h 1354"/>
              <a:gd name="T34" fmla="*/ 1483894309 w 1411"/>
              <a:gd name="T35" fmla="*/ 134997579 h 1354"/>
              <a:gd name="T36" fmla="*/ 1210913709 w 1411"/>
              <a:gd name="T37" fmla="*/ 85741536 h 1354"/>
              <a:gd name="T38" fmla="*/ 774611075 w 1411"/>
              <a:gd name="T39" fmla="*/ 18243427 h 1354"/>
              <a:gd name="T40" fmla="*/ 688284227 w 1411"/>
              <a:gd name="T41" fmla="*/ 18243427 h 135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11"/>
              <a:gd name="T64" fmla="*/ 0 h 1354"/>
              <a:gd name="T65" fmla="*/ 1411 w 1411"/>
              <a:gd name="T66" fmla="*/ 1354 h 135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11" h="1354">
                <a:moveTo>
                  <a:pt x="590" y="10"/>
                </a:moveTo>
                <a:cubicBezTo>
                  <a:pt x="528" y="18"/>
                  <a:pt x="466" y="45"/>
                  <a:pt x="403" y="58"/>
                </a:cubicBezTo>
                <a:cubicBezTo>
                  <a:pt x="366" y="81"/>
                  <a:pt x="312" y="90"/>
                  <a:pt x="270" y="100"/>
                </a:cubicBezTo>
                <a:cubicBezTo>
                  <a:pt x="201" y="135"/>
                  <a:pt x="166" y="199"/>
                  <a:pt x="120" y="260"/>
                </a:cubicBezTo>
                <a:cubicBezTo>
                  <a:pt x="5" y="414"/>
                  <a:pt x="48" y="328"/>
                  <a:pt x="14" y="399"/>
                </a:cubicBezTo>
                <a:cubicBezTo>
                  <a:pt x="7" y="532"/>
                  <a:pt x="0" y="667"/>
                  <a:pt x="24" y="799"/>
                </a:cubicBezTo>
                <a:cubicBezTo>
                  <a:pt x="25" y="802"/>
                  <a:pt x="42" y="887"/>
                  <a:pt x="46" y="895"/>
                </a:cubicBezTo>
                <a:cubicBezTo>
                  <a:pt x="68" y="933"/>
                  <a:pt x="116" y="943"/>
                  <a:pt x="152" y="959"/>
                </a:cubicBezTo>
                <a:cubicBezTo>
                  <a:pt x="191" y="1016"/>
                  <a:pt x="257" y="1064"/>
                  <a:pt x="312" y="1103"/>
                </a:cubicBezTo>
                <a:cubicBezTo>
                  <a:pt x="455" y="1204"/>
                  <a:pt x="586" y="1293"/>
                  <a:pt x="750" y="1354"/>
                </a:cubicBezTo>
                <a:cubicBezTo>
                  <a:pt x="789" y="1343"/>
                  <a:pt x="829" y="1337"/>
                  <a:pt x="867" y="1322"/>
                </a:cubicBezTo>
                <a:cubicBezTo>
                  <a:pt x="884" y="1315"/>
                  <a:pt x="895" y="1299"/>
                  <a:pt x="910" y="1290"/>
                </a:cubicBezTo>
                <a:cubicBezTo>
                  <a:pt x="920" y="1284"/>
                  <a:pt x="931" y="1283"/>
                  <a:pt x="942" y="1279"/>
                </a:cubicBezTo>
                <a:cubicBezTo>
                  <a:pt x="1063" y="1187"/>
                  <a:pt x="1215" y="1174"/>
                  <a:pt x="1336" y="1082"/>
                </a:cubicBezTo>
                <a:cubicBezTo>
                  <a:pt x="1374" y="1007"/>
                  <a:pt x="1381" y="930"/>
                  <a:pt x="1395" y="847"/>
                </a:cubicBezTo>
                <a:cubicBezTo>
                  <a:pt x="1404" y="682"/>
                  <a:pt x="1405" y="547"/>
                  <a:pt x="1400" y="372"/>
                </a:cubicBezTo>
                <a:cubicBezTo>
                  <a:pt x="1396" y="231"/>
                  <a:pt x="1411" y="198"/>
                  <a:pt x="1304" y="106"/>
                </a:cubicBezTo>
                <a:cubicBezTo>
                  <a:pt x="1293" y="96"/>
                  <a:pt x="1286" y="80"/>
                  <a:pt x="1272" y="74"/>
                </a:cubicBezTo>
                <a:cubicBezTo>
                  <a:pt x="1209" y="48"/>
                  <a:pt x="1102" y="50"/>
                  <a:pt x="1038" y="47"/>
                </a:cubicBezTo>
                <a:cubicBezTo>
                  <a:pt x="912" y="31"/>
                  <a:pt x="792" y="16"/>
                  <a:pt x="664" y="10"/>
                </a:cubicBezTo>
                <a:cubicBezTo>
                  <a:pt x="622" y="0"/>
                  <a:pt x="647" y="3"/>
                  <a:pt x="590" y="1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4350" name="AutoShape 13"/>
          <p:cNvSpPr>
            <a:spLocks noChangeArrowheads="1"/>
          </p:cNvSpPr>
          <p:nvPr/>
        </p:nvSpPr>
        <p:spPr bwMode="auto">
          <a:xfrm>
            <a:off x="7696200" y="24384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AutoShape 14"/>
          <p:cNvSpPr>
            <a:spLocks noChangeArrowheads="1"/>
          </p:cNvSpPr>
          <p:nvPr/>
        </p:nvSpPr>
        <p:spPr bwMode="auto">
          <a:xfrm>
            <a:off x="7391400" y="24384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AutoShape 15"/>
          <p:cNvSpPr>
            <a:spLocks noChangeArrowheads="1"/>
          </p:cNvSpPr>
          <p:nvPr/>
        </p:nvSpPr>
        <p:spPr bwMode="auto">
          <a:xfrm>
            <a:off x="7391400" y="28956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AutoShape 16"/>
          <p:cNvSpPr>
            <a:spLocks noChangeArrowheads="1"/>
          </p:cNvSpPr>
          <p:nvPr/>
        </p:nvSpPr>
        <p:spPr bwMode="auto">
          <a:xfrm>
            <a:off x="8305800" y="24384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AutoShape 17"/>
          <p:cNvSpPr>
            <a:spLocks noChangeArrowheads="1"/>
          </p:cNvSpPr>
          <p:nvPr/>
        </p:nvSpPr>
        <p:spPr bwMode="auto">
          <a:xfrm>
            <a:off x="7772400" y="32004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AutoShape 18"/>
          <p:cNvSpPr>
            <a:spLocks noChangeArrowheads="1"/>
          </p:cNvSpPr>
          <p:nvPr/>
        </p:nvSpPr>
        <p:spPr bwMode="auto">
          <a:xfrm>
            <a:off x="8153400" y="34290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AutoShape 19"/>
          <p:cNvSpPr>
            <a:spLocks noChangeArrowheads="1"/>
          </p:cNvSpPr>
          <p:nvPr/>
        </p:nvSpPr>
        <p:spPr bwMode="auto">
          <a:xfrm>
            <a:off x="8458200" y="29718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4876800" y="15240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person</a:t>
            </a:r>
          </a:p>
        </p:txBody>
      </p:sp>
      <p:sp>
        <p:nvSpPr>
          <p:cNvPr id="14358" name="Rectangle 21"/>
          <p:cNvSpPr>
            <a:spLocks noChangeArrowheads="1"/>
          </p:cNvSpPr>
          <p:nvPr/>
        </p:nvSpPr>
        <p:spPr bwMode="auto">
          <a:xfrm>
            <a:off x="7391400" y="1524000"/>
            <a:ext cx="130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company</a:t>
            </a:r>
          </a:p>
        </p:txBody>
      </p:sp>
      <p:sp>
        <p:nvSpPr>
          <p:cNvPr id="14359" name="Freeform 22"/>
          <p:cNvSpPr>
            <a:spLocks/>
          </p:cNvSpPr>
          <p:nvPr/>
        </p:nvSpPr>
        <p:spPr bwMode="auto">
          <a:xfrm>
            <a:off x="6019800" y="4038600"/>
            <a:ext cx="1371600" cy="1905000"/>
          </a:xfrm>
          <a:custGeom>
            <a:avLst/>
            <a:gdLst>
              <a:gd name="T0" fmla="*/ 557510249 w 1411"/>
              <a:gd name="T1" fmla="*/ 19794271 h 1354"/>
              <a:gd name="T2" fmla="*/ 380808059 w 1411"/>
              <a:gd name="T3" fmla="*/ 114810723 h 1354"/>
              <a:gd name="T4" fmla="*/ 255132214 w 1411"/>
              <a:gd name="T5" fmla="*/ 197948370 h 1354"/>
              <a:gd name="T6" fmla="*/ 113391748 w 1411"/>
              <a:gd name="T7" fmla="*/ 514666552 h 1354"/>
              <a:gd name="T8" fmla="*/ 13228989 w 1411"/>
              <a:gd name="T9" fmla="*/ 789815318 h 1354"/>
              <a:gd name="T10" fmla="*/ 22678545 w 1411"/>
              <a:gd name="T11" fmla="*/ 1581610203 h 1354"/>
              <a:gd name="T12" fmla="*/ 43467375 w 1411"/>
              <a:gd name="T13" fmla="*/ 1771640216 h 1354"/>
              <a:gd name="T14" fmla="*/ 143630153 w 1411"/>
              <a:gd name="T15" fmla="*/ 1898328298 h 1354"/>
              <a:gd name="T16" fmla="*/ 294819170 w 1411"/>
              <a:gd name="T17" fmla="*/ 2147483647 h 1354"/>
              <a:gd name="T18" fmla="*/ 708699205 w 1411"/>
              <a:gd name="T19" fmla="*/ 2147483647 h 1354"/>
              <a:gd name="T20" fmla="*/ 819256348 w 1411"/>
              <a:gd name="T21" fmla="*/ 2147483647 h 1354"/>
              <a:gd name="T22" fmla="*/ 859889133 w 1411"/>
              <a:gd name="T23" fmla="*/ 2147483647 h 1354"/>
              <a:gd name="T24" fmla="*/ 890126536 w 1411"/>
              <a:gd name="T25" fmla="*/ 2147483647 h 1354"/>
              <a:gd name="T26" fmla="*/ 1262430021 w 1411"/>
              <a:gd name="T27" fmla="*/ 2141805219 h 1354"/>
              <a:gd name="T28" fmla="*/ 1318181508 w 1411"/>
              <a:gd name="T29" fmla="*/ 1676625210 h 1354"/>
              <a:gd name="T30" fmla="*/ 1322905798 w 1411"/>
              <a:gd name="T31" fmla="*/ 736369641 h 1354"/>
              <a:gd name="T32" fmla="*/ 1232192619 w 1411"/>
              <a:gd name="T33" fmla="*/ 209825773 h 1354"/>
              <a:gd name="T34" fmla="*/ 1201954244 w 1411"/>
              <a:gd name="T35" fmla="*/ 146482391 h 1354"/>
              <a:gd name="T36" fmla="*/ 980840687 w 1411"/>
              <a:gd name="T37" fmla="*/ 93035483 h 1354"/>
              <a:gd name="T38" fmla="*/ 627435578 w 1411"/>
              <a:gd name="T39" fmla="*/ 19794271 h 1354"/>
              <a:gd name="T40" fmla="*/ 557510249 w 1411"/>
              <a:gd name="T41" fmla="*/ 19794271 h 135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11"/>
              <a:gd name="T64" fmla="*/ 0 h 1354"/>
              <a:gd name="T65" fmla="*/ 1411 w 1411"/>
              <a:gd name="T66" fmla="*/ 1354 h 135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11" h="1354">
                <a:moveTo>
                  <a:pt x="590" y="10"/>
                </a:moveTo>
                <a:cubicBezTo>
                  <a:pt x="528" y="18"/>
                  <a:pt x="466" y="45"/>
                  <a:pt x="403" y="58"/>
                </a:cubicBezTo>
                <a:cubicBezTo>
                  <a:pt x="366" y="81"/>
                  <a:pt x="312" y="90"/>
                  <a:pt x="270" y="100"/>
                </a:cubicBezTo>
                <a:cubicBezTo>
                  <a:pt x="201" y="135"/>
                  <a:pt x="166" y="199"/>
                  <a:pt x="120" y="260"/>
                </a:cubicBezTo>
                <a:cubicBezTo>
                  <a:pt x="5" y="414"/>
                  <a:pt x="48" y="328"/>
                  <a:pt x="14" y="399"/>
                </a:cubicBezTo>
                <a:cubicBezTo>
                  <a:pt x="7" y="532"/>
                  <a:pt x="0" y="667"/>
                  <a:pt x="24" y="799"/>
                </a:cubicBezTo>
                <a:cubicBezTo>
                  <a:pt x="25" y="802"/>
                  <a:pt x="42" y="887"/>
                  <a:pt x="46" y="895"/>
                </a:cubicBezTo>
                <a:cubicBezTo>
                  <a:pt x="68" y="933"/>
                  <a:pt x="116" y="943"/>
                  <a:pt x="152" y="959"/>
                </a:cubicBezTo>
                <a:cubicBezTo>
                  <a:pt x="191" y="1016"/>
                  <a:pt x="257" y="1064"/>
                  <a:pt x="312" y="1103"/>
                </a:cubicBezTo>
                <a:cubicBezTo>
                  <a:pt x="455" y="1204"/>
                  <a:pt x="586" y="1293"/>
                  <a:pt x="750" y="1354"/>
                </a:cubicBezTo>
                <a:cubicBezTo>
                  <a:pt x="789" y="1343"/>
                  <a:pt x="829" y="1337"/>
                  <a:pt x="867" y="1322"/>
                </a:cubicBezTo>
                <a:cubicBezTo>
                  <a:pt x="884" y="1315"/>
                  <a:pt x="895" y="1299"/>
                  <a:pt x="910" y="1290"/>
                </a:cubicBezTo>
                <a:cubicBezTo>
                  <a:pt x="920" y="1284"/>
                  <a:pt x="931" y="1283"/>
                  <a:pt x="942" y="1279"/>
                </a:cubicBezTo>
                <a:cubicBezTo>
                  <a:pt x="1063" y="1187"/>
                  <a:pt x="1215" y="1174"/>
                  <a:pt x="1336" y="1082"/>
                </a:cubicBezTo>
                <a:cubicBezTo>
                  <a:pt x="1374" y="1007"/>
                  <a:pt x="1381" y="930"/>
                  <a:pt x="1395" y="847"/>
                </a:cubicBezTo>
                <a:cubicBezTo>
                  <a:pt x="1404" y="682"/>
                  <a:pt x="1405" y="547"/>
                  <a:pt x="1400" y="372"/>
                </a:cubicBezTo>
                <a:cubicBezTo>
                  <a:pt x="1396" y="231"/>
                  <a:pt x="1411" y="198"/>
                  <a:pt x="1304" y="106"/>
                </a:cubicBezTo>
                <a:cubicBezTo>
                  <a:pt x="1293" y="96"/>
                  <a:pt x="1286" y="80"/>
                  <a:pt x="1272" y="74"/>
                </a:cubicBezTo>
                <a:cubicBezTo>
                  <a:pt x="1209" y="48"/>
                  <a:pt x="1102" y="50"/>
                  <a:pt x="1038" y="47"/>
                </a:cubicBezTo>
                <a:cubicBezTo>
                  <a:pt x="912" y="31"/>
                  <a:pt x="792" y="16"/>
                  <a:pt x="664" y="10"/>
                </a:cubicBezTo>
                <a:cubicBezTo>
                  <a:pt x="622" y="0"/>
                  <a:pt x="647" y="3"/>
                  <a:pt x="590" y="1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4360" name="AutoShape 23"/>
          <p:cNvSpPr>
            <a:spLocks noChangeArrowheads="1"/>
          </p:cNvSpPr>
          <p:nvPr/>
        </p:nvSpPr>
        <p:spPr bwMode="auto">
          <a:xfrm>
            <a:off x="6400800" y="4724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24"/>
          <p:cNvSpPr>
            <a:spLocks noChangeArrowheads="1"/>
          </p:cNvSpPr>
          <p:nvPr/>
        </p:nvSpPr>
        <p:spPr bwMode="auto">
          <a:xfrm>
            <a:off x="6477000" y="5105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AutoShape 25"/>
          <p:cNvSpPr>
            <a:spLocks noChangeArrowheads="1"/>
          </p:cNvSpPr>
          <p:nvPr/>
        </p:nvSpPr>
        <p:spPr bwMode="auto">
          <a:xfrm>
            <a:off x="7010400" y="4724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AutoShape 26"/>
          <p:cNvSpPr>
            <a:spLocks noChangeArrowheads="1"/>
          </p:cNvSpPr>
          <p:nvPr/>
        </p:nvSpPr>
        <p:spPr bwMode="auto">
          <a:xfrm>
            <a:off x="6477000" y="5486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AutoShape 27"/>
          <p:cNvSpPr>
            <a:spLocks noChangeArrowheads="1"/>
          </p:cNvSpPr>
          <p:nvPr/>
        </p:nvSpPr>
        <p:spPr bwMode="auto">
          <a:xfrm>
            <a:off x="6781800" y="4343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AutoShape 28"/>
          <p:cNvSpPr>
            <a:spLocks noChangeArrowheads="1"/>
          </p:cNvSpPr>
          <p:nvPr/>
        </p:nvSpPr>
        <p:spPr bwMode="auto">
          <a:xfrm>
            <a:off x="7162800" y="52578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Rectangle 29"/>
          <p:cNvSpPr>
            <a:spLocks noChangeArrowheads="1"/>
          </p:cNvSpPr>
          <p:nvPr/>
        </p:nvSpPr>
        <p:spPr bwMode="auto">
          <a:xfrm>
            <a:off x="6172200" y="5943600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lawyer</a:t>
            </a:r>
          </a:p>
        </p:txBody>
      </p:sp>
      <p:sp>
        <p:nvSpPr>
          <p:cNvPr id="14367" name="AutoShape 30"/>
          <p:cNvSpPr>
            <a:spLocks noChangeArrowheads="1"/>
          </p:cNvSpPr>
          <p:nvPr/>
        </p:nvSpPr>
        <p:spPr bwMode="auto">
          <a:xfrm>
            <a:off x="6553200" y="19812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AutoShape 31"/>
          <p:cNvSpPr>
            <a:spLocks noChangeArrowheads="1"/>
          </p:cNvSpPr>
          <p:nvPr/>
        </p:nvSpPr>
        <p:spPr bwMode="auto">
          <a:xfrm>
            <a:off x="6400800" y="3200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9" name="AutoShape 32"/>
          <p:cNvCxnSpPr>
            <a:cxnSpLocks noChangeShapeType="1"/>
            <a:stCxn id="14345" idx="7"/>
            <a:endCxn id="14367" idx="2"/>
          </p:cNvCxnSpPr>
          <p:nvPr/>
        </p:nvCxnSpPr>
        <p:spPr bwMode="auto">
          <a:xfrm flipV="1">
            <a:off x="5780088" y="2019300"/>
            <a:ext cx="773112" cy="430213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4370" name="AutoShape 33"/>
          <p:cNvCxnSpPr>
            <a:cxnSpLocks noChangeShapeType="1"/>
            <a:stCxn id="14367" idx="5"/>
            <a:endCxn id="14364" idx="5"/>
          </p:cNvCxnSpPr>
          <p:nvPr/>
        </p:nvCxnSpPr>
        <p:spPr bwMode="auto">
          <a:xfrm>
            <a:off x="6618288" y="2046288"/>
            <a:ext cx="228600" cy="2362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4371" name="AutoShape 34"/>
          <p:cNvCxnSpPr>
            <a:cxnSpLocks noChangeShapeType="1"/>
            <a:stCxn id="14367" idx="5"/>
            <a:endCxn id="14351" idx="4"/>
          </p:cNvCxnSpPr>
          <p:nvPr/>
        </p:nvCxnSpPr>
        <p:spPr bwMode="auto">
          <a:xfrm>
            <a:off x="6618288" y="2046288"/>
            <a:ext cx="811212" cy="4667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4372" name="AutoShape 35"/>
          <p:cNvCxnSpPr>
            <a:cxnSpLocks noChangeShapeType="1"/>
            <a:stCxn id="14344" idx="4"/>
            <a:endCxn id="14368" idx="1"/>
          </p:cNvCxnSpPr>
          <p:nvPr/>
        </p:nvCxnSpPr>
        <p:spPr bwMode="auto">
          <a:xfrm>
            <a:off x="5448300" y="2857500"/>
            <a:ext cx="963613" cy="354013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4373" name="AutoShape 36"/>
          <p:cNvCxnSpPr>
            <a:cxnSpLocks noChangeShapeType="1"/>
            <a:stCxn id="14368" idx="3"/>
            <a:endCxn id="14364" idx="2"/>
          </p:cNvCxnSpPr>
          <p:nvPr/>
        </p:nvCxnSpPr>
        <p:spPr bwMode="auto">
          <a:xfrm>
            <a:off x="6411913" y="3265488"/>
            <a:ext cx="369887" cy="11160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4374" name="AutoShape 37"/>
          <p:cNvCxnSpPr>
            <a:cxnSpLocks noChangeShapeType="1"/>
            <a:stCxn id="14368" idx="6"/>
            <a:endCxn id="14352" idx="1"/>
          </p:cNvCxnSpPr>
          <p:nvPr/>
        </p:nvCxnSpPr>
        <p:spPr bwMode="auto">
          <a:xfrm flipV="1">
            <a:off x="6477000" y="2906713"/>
            <a:ext cx="925513" cy="331787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of Relationships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Relationship can have attributes</a:t>
            </a:r>
          </a:p>
          <a:p>
            <a:pPr eaLnBrk="1" hangingPunct="1"/>
            <a:r>
              <a:rPr lang="en-US" sz="2800" smtClean="0"/>
              <a:t>All relationships in one relationship set have the same attributes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5334000" y="2286000"/>
            <a:ext cx="2667000" cy="3200400"/>
            <a:chOff x="3552" y="1872"/>
            <a:chExt cx="1680" cy="2016"/>
          </a:xfrm>
        </p:grpSpPr>
        <p:sp>
          <p:nvSpPr>
            <p:cNvPr id="15366" name="AutoShape 5"/>
            <p:cNvSpPr>
              <a:spLocks noChangeArrowheads="1"/>
            </p:cNvSpPr>
            <p:nvPr/>
          </p:nvSpPr>
          <p:spPr bwMode="auto">
            <a:xfrm>
              <a:off x="3552" y="1872"/>
              <a:ext cx="1680" cy="720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 rot="5400000">
              <a:off x="3912" y="2952"/>
              <a:ext cx="960" cy="240"/>
              <a:chOff x="3888" y="1584"/>
              <a:chExt cx="960" cy="240"/>
            </a:xfrm>
          </p:grpSpPr>
          <p:sp>
            <p:nvSpPr>
              <p:cNvPr id="15378" name="AutoShape 7"/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240" cy="240"/>
              </a:xfrm>
              <a:prstGeom prst="flowChartConnector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Line 8"/>
              <p:cNvSpPr>
                <a:spLocks noChangeShapeType="1"/>
              </p:cNvSpPr>
              <p:nvPr/>
            </p:nvSpPr>
            <p:spPr bwMode="auto">
              <a:xfrm flipH="1">
                <a:off x="3888" y="170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368" name="Group 9"/>
            <p:cNvGrpSpPr>
              <a:grpSpLocks/>
            </p:cNvGrpSpPr>
            <p:nvPr/>
          </p:nvGrpSpPr>
          <p:grpSpPr bwMode="auto">
            <a:xfrm rot="5400000">
              <a:off x="3480" y="2760"/>
              <a:ext cx="960" cy="240"/>
              <a:chOff x="3888" y="1584"/>
              <a:chExt cx="960" cy="240"/>
            </a:xfrm>
          </p:grpSpPr>
          <p:sp>
            <p:nvSpPr>
              <p:cNvPr id="15376" name="AutoShape 10"/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240" cy="240"/>
              </a:xfrm>
              <a:prstGeom prst="flowChartConnector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Line 11"/>
              <p:cNvSpPr>
                <a:spLocks noChangeShapeType="1"/>
              </p:cNvSpPr>
              <p:nvPr/>
            </p:nvSpPr>
            <p:spPr bwMode="auto">
              <a:xfrm flipH="1">
                <a:off x="3888" y="170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369" name="Group 12"/>
            <p:cNvGrpSpPr>
              <a:grpSpLocks/>
            </p:cNvGrpSpPr>
            <p:nvPr/>
          </p:nvGrpSpPr>
          <p:grpSpPr bwMode="auto">
            <a:xfrm rot="5400000">
              <a:off x="4392" y="2760"/>
              <a:ext cx="960" cy="240"/>
              <a:chOff x="3888" y="1584"/>
              <a:chExt cx="960" cy="240"/>
            </a:xfrm>
          </p:grpSpPr>
          <p:sp>
            <p:nvSpPr>
              <p:cNvPr id="15374" name="AutoShape 13"/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240" cy="240"/>
              </a:xfrm>
              <a:prstGeom prst="flowChartConnector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5" name="Line 14"/>
              <p:cNvSpPr>
                <a:spLocks noChangeShapeType="1"/>
              </p:cNvSpPr>
              <p:nvPr/>
            </p:nvSpPr>
            <p:spPr bwMode="auto">
              <a:xfrm flipH="1">
                <a:off x="3888" y="170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370" name="Text Box 15"/>
            <p:cNvSpPr txBox="1">
              <a:spLocks noChangeArrowheads="1"/>
            </p:cNvSpPr>
            <p:nvPr/>
          </p:nvSpPr>
          <p:spPr bwMode="auto">
            <a:xfrm>
              <a:off x="3696" y="3456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15371" name="Text Box 16"/>
            <p:cNvSpPr txBox="1">
              <a:spLocks noChangeArrowheads="1"/>
            </p:cNvSpPr>
            <p:nvPr/>
          </p:nvSpPr>
          <p:spPr bwMode="auto">
            <a:xfrm>
              <a:off x="4128" y="3600"/>
              <a:ext cx="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object</a:t>
              </a:r>
            </a:p>
          </p:txBody>
        </p:sp>
        <p:sp>
          <p:nvSpPr>
            <p:cNvPr id="15372" name="Text Box 17"/>
            <p:cNvSpPr txBox="1">
              <a:spLocks noChangeArrowheads="1"/>
            </p:cNvSpPr>
            <p:nvPr/>
          </p:nvSpPr>
          <p:spPr bwMode="auto">
            <a:xfrm>
              <a:off x="4704" y="3408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end</a:t>
              </a:r>
            </a:p>
          </p:txBody>
        </p:sp>
        <p:sp>
          <p:nvSpPr>
            <p:cNvPr id="15373" name="Text Box 18"/>
            <p:cNvSpPr txBox="1">
              <a:spLocks noChangeArrowheads="1"/>
            </p:cNvSpPr>
            <p:nvPr/>
          </p:nvSpPr>
          <p:spPr bwMode="auto">
            <a:xfrm>
              <a:off x="4032" y="2064"/>
              <a:ext cx="7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contract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of Relationships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Relationships are distinguished not by their attributes but by their participating entities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334000" y="2209800"/>
            <a:ext cx="2667000" cy="3200400"/>
            <a:chOff x="3552" y="1872"/>
            <a:chExt cx="1680" cy="2016"/>
          </a:xfrm>
        </p:grpSpPr>
        <p:sp>
          <p:nvSpPr>
            <p:cNvPr id="16390" name="AutoShape 5"/>
            <p:cNvSpPr>
              <a:spLocks noChangeArrowheads="1"/>
            </p:cNvSpPr>
            <p:nvPr/>
          </p:nvSpPr>
          <p:spPr bwMode="auto">
            <a:xfrm>
              <a:off x="3552" y="1872"/>
              <a:ext cx="1680" cy="720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391" name="Group 6"/>
            <p:cNvGrpSpPr>
              <a:grpSpLocks/>
            </p:cNvGrpSpPr>
            <p:nvPr/>
          </p:nvGrpSpPr>
          <p:grpSpPr bwMode="auto">
            <a:xfrm rot="5400000">
              <a:off x="3912" y="2952"/>
              <a:ext cx="960" cy="240"/>
              <a:chOff x="3888" y="1584"/>
              <a:chExt cx="960" cy="240"/>
            </a:xfrm>
          </p:grpSpPr>
          <p:sp>
            <p:nvSpPr>
              <p:cNvPr id="16402" name="AutoShape 7"/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240" cy="240"/>
              </a:xfrm>
              <a:prstGeom prst="flowChartConnector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Line 8"/>
              <p:cNvSpPr>
                <a:spLocks noChangeShapeType="1"/>
              </p:cNvSpPr>
              <p:nvPr/>
            </p:nvSpPr>
            <p:spPr bwMode="auto">
              <a:xfrm flipH="1">
                <a:off x="3888" y="170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392" name="Group 9"/>
            <p:cNvGrpSpPr>
              <a:grpSpLocks/>
            </p:cNvGrpSpPr>
            <p:nvPr/>
          </p:nvGrpSpPr>
          <p:grpSpPr bwMode="auto">
            <a:xfrm rot="5400000">
              <a:off x="3480" y="2760"/>
              <a:ext cx="960" cy="240"/>
              <a:chOff x="3888" y="1584"/>
              <a:chExt cx="960" cy="240"/>
            </a:xfrm>
          </p:grpSpPr>
          <p:sp>
            <p:nvSpPr>
              <p:cNvPr id="16400" name="AutoShape 10"/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240" cy="240"/>
              </a:xfrm>
              <a:prstGeom prst="flowChartConnector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1" name="Line 11"/>
              <p:cNvSpPr>
                <a:spLocks noChangeShapeType="1"/>
              </p:cNvSpPr>
              <p:nvPr/>
            </p:nvSpPr>
            <p:spPr bwMode="auto">
              <a:xfrm flipH="1">
                <a:off x="3888" y="170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393" name="Group 12"/>
            <p:cNvGrpSpPr>
              <a:grpSpLocks/>
            </p:cNvGrpSpPr>
            <p:nvPr/>
          </p:nvGrpSpPr>
          <p:grpSpPr bwMode="auto">
            <a:xfrm rot="5400000">
              <a:off x="4392" y="2760"/>
              <a:ext cx="960" cy="240"/>
              <a:chOff x="3888" y="1584"/>
              <a:chExt cx="960" cy="240"/>
            </a:xfrm>
          </p:grpSpPr>
          <p:sp>
            <p:nvSpPr>
              <p:cNvPr id="16398" name="AutoShape 13"/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240" cy="240"/>
              </a:xfrm>
              <a:prstGeom prst="flowChartConnector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" name="Line 14"/>
              <p:cNvSpPr>
                <a:spLocks noChangeShapeType="1"/>
              </p:cNvSpPr>
              <p:nvPr/>
            </p:nvSpPr>
            <p:spPr bwMode="auto">
              <a:xfrm flipH="1">
                <a:off x="3888" y="170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394" name="Text Box 15"/>
            <p:cNvSpPr txBox="1">
              <a:spLocks noChangeArrowheads="1"/>
            </p:cNvSpPr>
            <p:nvPr/>
          </p:nvSpPr>
          <p:spPr bwMode="auto">
            <a:xfrm>
              <a:off x="3696" y="3456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16395" name="Text Box 16"/>
            <p:cNvSpPr txBox="1">
              <a:spLocks noChangeArrowheads="1"/>
            </p:cNvSpPr>
            <p:nvPr/>
          </p:nvSpPr>
          <p:spPr bwMode="auto">
            <a:xfrm>
              <a:off x="4128" y="3600"/>
              <a:ext cx="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object</a:t>
              </a:r>
            </a:p>
          </p:txBody>
        </p:sp>
        <p:sp>
          <p:nvSpPr>
            <p:cNvPr id="16396" name="Text Box 17"/>
            <p:cNvSpPr txBox="1">
              <a:spLocks noChangeArrowheads="1"/>
            </p:cNvSpPr>
            <p:nvPr/>
          </p:nvSpPr>
          <p:spPr bwMode="auto">
            <a:xfrm>
              <a:off x="4704" y="3408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end</a:t>
              </a:r>
            </a:p>
          </p:txBody>
        </p:sp>
        <p:sp>
          <p:nvSpPr>
            <p:cNvPr id="16397" name="Text Box 18"/>
            <p:cNvSpPr txBox="1">
              <a:spLocks noChangeArrowheads="1"/>
            </p:cNvSpPr>
            <p:nvPr/>
          </p:nvSpPr>
          <p:spPr bwMode="auto">
            <a:xfrm>
              <a:off x="4032" y="2064"/>
              <a:ext cx="7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contract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Entity or Relationship?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3886200" y="2209800"/>
            <a:ext cx="4043363" cy="3352800"/>
            <a:chOff x="2736" y="1680"/>
            <a:chExt cx="2547" cy="2112"/>
          </a:xfrm>
        </p:grpSpPr>
        <p:sp>
          <p:nvSpPr>
            <p:cNvPr id="17422" name="AutoShape 4"/>
            <p:cNvSpPr>
              <a:spLocks noChangeArrowheads="1"/>
            </p:cNvSpPr>
            <p:nvPr/>
          </p:nvSpPr>
          <p:spPr bwMode="auto">
            <a:xfrm>
              <a:off x="4125" y="2429"/>
              <a:ext cx="1126" cy="576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Text Box 5"/>
            <p:cNvSpPr txBox="1">
              <a:spLocks noChangeArrowheads="1"/>
            </p:cNvSpPr>
            <p:nvPr/>
          </p:nvSpPr>
          <p:spPr bwMode="auto">
            <a:xfrm>
              <a:off x="4347" y="2583"/>
              <a:ext cx="6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agreed</a:t>
              </a:r>
            </a:p>
          </p:txBody>
        </p:sp>
        <p:sp>
          <p:nvSpPr>
            <p:cNvPr id="17424" name="AutoShape 6"/>
            <p:cNvSpPr>
              <a:spLocks noChangeArrowheads="1"/>
            </p:cNvSpPr>
            <p:nvPr/>
          </p:nvSpPr>
          <p:spPr bwMode="auto">
            <a:xfrm>
              <a:off x="4092" y="1680"/>
              <a:ext cx="1191" cy="499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Text Box 7"/>
            <p:cNvSpPr txBox="1">
              <a:spLocks noChangeArrowheads="1"/>
            </p:cNvSpPr>
            <p:nvPr/>
          </p:nvSpPr>
          <p:spPr bwMode="auto">
            <a:xfrm>
              <a:off x="4374" y="1814"/>
              <a:ext cx="6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person</a:t>
              </a:r>
            </a:p>
          </p:txBody>
        </p:sp>
        <p:sp>
          <p:nvSpPr>
            <p:cNvPr id="17426" name="AutoShape 8"/>
            <p:cNvSpPr>
              <a:spLocks noChangeArrowheads="1"/>
            </p:cNvSpPr>
            <p:nvPr/>
          </p:nvSpPr>
          <p:spPr bwMode="auto">
            <a:xfrm>
              <a:off x="4092" y="3293"/>
              <a:ext cx="1191" cy="499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Text Box 9"/>
            <p:cNvSpPr txBox="1">
              <a:spLocks noChangeArrowheads="1"/>
            </p:cNvSpPr>
            <p:nvPr/>
          </p:nvSpPr>
          <p:spPr bwMode="auto">
            <a:xfrm>
              <a:off x="4279" y="3427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company</a:t>
              </a:r>
            </a:p>
          </p:txBody>
        </p:sp>
        <p:sp>
          <p:nvSpPr>
            <p:cNvPr id="17428" name="Line 10"/>
            <p:cNvSpPr>
              <a:spLocks noChangeShapeType="1"/>
            </p:cNvSpPr>
            <p:nvPr/>
          </p:nvSpPr>
          <p:spPr bwMode="auto">
            <a:xfrm flipH="1" flipV="1">
              <a:off x="4688" y="2986"/>
              <a:ext cx="0" cy="30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429" name="AutoShape 11"/>
            <p:cNvSpPr>
              <a:spLocks noChangeArrowheads="1"/>
            </p:cNvSpPr>
            <p:nvPr/>
          </p:nvSpPr>
          <p:spPr bwMode="auto">
            <a:xfrm>
              <a:off x="2736" y="2467"/>
              <a:ext cx="1191" cy="499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12"/>
            <p:cNvSpPr txBox="1">
              <a:spLocks noChangeArrowheads="1"/>
            </p:cNvSpPr>
            <p:nvPr/>
          </p:nvSpPr>
          <p:spPr bwMode="auto">
            <a:xfrm>
              <a:off x="2965" y="2601"/>
              <a:ext cx="7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contract</a:t>
              </a:r>
            </a:p>
          </p:txBody>
        </p:sp>
        <p:sp>
          <p:nvSpPr>
            <p:cNvPr id="17431" name="Line 13"/>
            <p:cNvSpPr>
              <a:spLocks noChangeShapeType="1"/>
            </p:cNvSpPr>
            <p:nvPr/>
          </p:nvSpPr>
          <p:spPr bwMode="auto">
            <a:xfrm>
              <a:off x="3927" y="2717"/>
              <a:ext cx="2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432" name="Line 14"/>
            <p:cNvSpPr>
              <a:spLocks noChangeShapeType="1"/>
            </p:cNvSpPr>
            <p:nvPr/>
          </p:nvSpPr>
          <p:spPr bwMode="auto">
            <a:xfrm flipV="1">
              <a:off x="4688" y="2179"/>
              <a:ext cx="0" cy="2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7413" name="Group 15"/>
          <p:cNvGrpSpPr>
            <a:grpSpLocks/>
          </p:cNvGrpSpPr>
          <p:nvPr/>
        </p:nvGrpSpPr>
        <p:grpSpPr bwMode="auto">
          <a:xfrm>
            <a:off x="1447800" y="2247900"/>
            <a:ext cx="1906588" cy="3276600"/>
            <a:chOff x="912" y="1536"/>
            <a:chExt cx="1201" cy="2064"/>
          </a:xfrm>
        </p:grpSpPr>
        <p:sp>
          <p:nvSpPr>
            <p:cNvPr id="17414" name="AutoShape 16"/>
            <p:cNvSpPr>
              <a:spLocks noChangeArrowheads="1"/>
            </p:cNvSpPr>
            <p:nvPr/>
          </p:nvSpPr>
          <p:spPr bwMode="auto">
            <a:xfrm>
              <a:off x="944" y="2287"/>
              <a:ext cx="1136" cy="562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Text Box 17"/>
            <p:cNvSpPr txBox="1">
              <a:spLocks noChangeArrowheads="1"/>
            </p:cNvSpPr>
            <p:nvPr/>
          </p:nvSpPr>
          <p:spPr bwMode="auto">
            <a:xfrm>
              <a:off x="1146" y="2437"/>
              <a:ext cx="7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contract</a:t>
              </a:r>
            </a:p>
          </p:txBody>
        </p:sp>
        <p:sp>
          <p:nvSpPr>
            <p:cNvPr id="17416" name="AutoShape 18"/>
            <p:cNvSpPr>
              <a:spLocks noChangeArrowheads="1"/>
            </p:cNvSpPr>
            <p:nvPr/>
          </p:nvSpPr>
          <p:spPr bwMode="auto">
            <a:xfrm>
              <a:off x="912" y="1536"/>
              <a:ext cx="1200" cy="488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Text Box 19"/>
            <p:cNvSpPr txBox="1">
              <a:spLocks noChangeArrowheads="1"/>
            </p:cNvSpPr>
            <p:nvPr/>
          </p:nvSpPr>
          <p:spPr bwMode="auto">
            <a:xfrm>
              <a:off x="1199" y="1667"/>
              <a:ext cx="6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person</a:t>
              </a:r>
            </a:p>
          </p:txBody>
        </p:sp>
        <p:sp>
          <p:nvSpPr>
            <p:cNvPr id="17418" name="AutoShape 20"/>
            <p:cNvSpPr>
              <a:spLocks noChangeArrowheads="1"/>
            </p:cNvSpPr>
            <p:nvPr/>
          </p:nvSpPr>
          <p:spPr bwMode="auto">
            <a:xfrm>
              <a:off x="913" y="3112"/>
              <a:ext cx="1200" cy="488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Text Box 21"/>
            <p:cNvSpPr txBox="1">
              <a:spLocks noChangeArrowheads="1"/>
            </p:cNvSpPr>
            <p:nvPr/>
          </p:nvSpPr>
          <p:spPr bwMode="auto">
            <a:xfrm>
              <a:off x="1104" y="3243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company</a:t>
              </a:r>
            </a:p>
          </p:txBody>
        </p:sp>
        <p:sp>
          <p:nvSpPr>
            <p:cNvPr id="17420" name="Line 22"/>
            <p:cNvSpPr>
              <a:spLocks noChangeShapeType="1"/>
            </p:cNvSpPr>
            <p:nvPr/>
          </p:nvSpPr>
          <p:spPr bwMode="auto">
            <a:xfrm flipV="1">
              <a:off x="1512" y="2024"/>
              <a:ext cx="0" cy="26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 flipV="1">
              <a:off x="1512" y="2849"/>
              <a:ext cx="0" cy="26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Integrity</a:t>
            </a:r>
          </a:p>
          <a:p>
            <a:pPr eaLnBrk="1" hangingPunct="1"/>
            <a:r>
              <a:rPr lang="en-US" dirty="0" smtClean="0"/>
              <a:t>Keys and </a:t>
            </a:r>
            <a:r>
              <a:rPr lang="en-US" dirty="0" err="1" smtClean="0"/>
              <a:t>particpation</a:t>
            </a:r>
            <a:r>
              <a:rPr lang="en-US" dirty="0" smtClean="0"/>
              <a:t> Constraints 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Conceptual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Entities’ Identity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One attribute can identify the entity</a:t>
            </a:r>
          </a:p>
          <a:p>
            <a:pPr eaLnBrk="1" hangingPunct="1"/>
            <a:r>
              <a:rPr lang="en-US" sz="2800" smtClean="0"/>
              <a:t>This is a property of all entities in an entity set</a:t>
            </a:r>
          </a:p>
          <a:p>
            <a:pPr eaLnBrk="1" hangingPunct="1"/>
            <a:r>
              <a:rPr lang="en-US" sz="2800" i="1" smtClean="0"/>
              <a:t>Notice: at least all attributes identify the entity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5105400" y="2590800"/>
            <a:ext cx="2819400" cy="990600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007100" y="28575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person</a:t>
            </a:r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 rot="5400000">
            <a:off x="6323013" y="4722813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rot="5400000" flipH="1">
            <a:off x="5942013" y="41513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3561" name="AutoShape 8"/>
          <p:cNvSpPr>
            <a:spLocks noChangeArrowheads="1"/>
          </p:cNvSpPr>
          <p:nvPr/>
        </p:nvSpPr>
        <p:spPr bwMode="auto">
          <a:xfrm rot="5400000">
            <a:off x="5561013" y="4722813"/>
            <a:ext cx="381000" cy="381000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rot="5400000" flipH="1">
            <a:off x="5180013" y="41513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23563" name="Group 10"/>
          <p:cNvGrpSpPr>
            <a:grpSpLocks/>
          </p:cNvGrpSpPr>
          <p:nvPr/>
        </p:nvGrpSpPr>
        <p:grpSpPr bwMode="auto">
          <a:xfrm rot="5400000">
            <a:off x="6515100" y="4152900"/>
            <a:ext cx="1524000" cy="381000"/>
            <a:chOff x="3888" y="1584"/>
            <a:chExt cx="960" cy="240"/>
          </a:xfrm>
        </p:grpSpPr>
        <p:sp>
          <p:nvSpPr>
            <p:cNvPr id="23567" name="AutoShape 11"/>
            <p:cNvSpPr>
              <a:spLocks noChangeArrowheads="1"/>
            </p:cNvSpPr>
            <p:nvPr/>
          </p:nvSpPr>
          <p:spPr bwMode="auto">
            <a:xfrm>
              <a:off x="4608" y="1584"/>
              <a:ext cx="240" cy="240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2"/>
            <p:cNvSpPr>
              <a:spLocks noChangeShapeType="1"/>
            </p:cNvSpPr>
            <p:nvPr/>
          </p:nvSpPr>
          <p:spPr bwMode="auto">
            <a:xfrm flipH="1">
              <a:off x="3888" y="1704"/>
              <a:ext cx="7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5410200" y="52578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age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6019800" y="52578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6781800" y="52578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Entities’ Identity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A combination of attributes can identify the entity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4800600" y="2362200"/>
            <a:ext cx="2819400" cy="990600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5702300" y="26289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person</a:t>
            </a:r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 rot="5400000">
            <a:off x="6018213" y="4494213"/>
            <a:ext cx="381000" cy="381000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 rot="5400000" flipH="1">
            <a:off x="5637213" y="39227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 rot="5400000">
            <a:off x="5256213" y="4494213"/>
            <a:ext cx="381000" cy="381000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 rot="5400000" flipH="1">
            <a:off x="4875213" y="39227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 rot="5400000">
            <a:off x="6780213" y="4494213"/>
            <a:ext cx="381000" cy="381000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rot="5400000" flipH="1">
            <a:off x="6399213" y="39227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5105400" y="50292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age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5715000" y="50292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6477000" y="50292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address</a:t>
            </a:r>
          </a:p>
        </p:txBody>
      </p:sp>
      <p:sp>
        <p:nvSpPr>
          <p:cNvPr id="24592" name="AutoShape 15"/>
          <p:cNvSpPr>
            <a:spLocks noChangeArrowheads="1"/>
          </p:cNvSpPr>
          <p:nvPr/>
        </p:nvSpPr>
        <p:spPr bwMode="auto">
          <a:xfrm rot="5400000">
            <a:off x="6019800" y="38100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AutoShape 16"/>
          <p:cNvSpPr>
            <a:spLocks noChangeArrowheads="1"/>
          </p:cNvSpPr>
          <p:nvPr/>
        </p:nvSpPr>
        <p:spPr bwMode="auto">
          <a:xfrm rot="5400000">
            <a:off x="6781800" y="38100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>
            <a:off x="6400800" y="4000500"/>
            <a:ext cx="1219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4595" name="AutoShape 18"/>
          <p:cNvSpPr>
            <a:spLocks noChangeArrowheads="1"/>
          </p:cNvSpPr>
          <p:nvPr/>
        </p:nvSpPr>
        <p:spPr bwMode="auto">
          <a:xfrm rot="5400000">
            <a:off x="7620000" y="38100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Entity Relationship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Entity-relationship model is a graphical model for designing data centric applications.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The real world is represented as entity sets and their relationships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The model can be semi-</a:t>
            </a:r>
            <a:r>
              <a:rPr lang="en-US" dirty="0" err="1" smtClean="0"/>
              <a:t>autoamtcially</a:t>
            </a:r>
            <a:r>
              <a:rPr lang="en-US" dirty="0" smtClean="0"/>
              <a:t> translated into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Entities’ Identity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There might be several possible combination of attributes to identify an entity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5029200" y="2438400"/>
            <a:ext cx="2819400" cy="990600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5930900" y="27051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person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 rot="5400000">
            <a:off x="6246813" y="4570413"/>
            <a:ext cx="381000" cy="381000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 rot="5400000" flipH="1">
            <a:off x="5865813" y="39989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 rot="5400000">
            <a:off x="5484813" y="4570413"/>
            <a:ext cx="381000" cy="381000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 rot="5400000" flipH="1">
            <a:off x="5103813" y="39989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5611" name="AutoShape 10"/>
          <p:cNvSpPr>
            <a:spLocks noChangeArrowheads="1"/>
          </p:cNvSpPr>
          <p:nvPr/>
        </p:nvSpPr>
        <p:spPr bwMode="auto">
          <a:xfrm rot="5400000">
            <a:off x="7008813" y="4570413"/>
            <a:ext cx="381000" cy="381000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rot="5400000" flipH="1">
            <a:off x="6627813" y="39989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5334000" y="51054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age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5943600" y="51054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6705600" y="51054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address</a:t>
            </a: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 rot="5400000">
            <a:off x="4648200" y="40386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AutoShape 16"/>
          <p:cNvSpPr>
            <a:spLocks noChangeArrowheads="1"/>
          </p:cNvSpPr>
          <p:nvPr/>
        </p:nvSpPr>
        <p:spPr bwMode="auto">
          <a:xfrm rot="5400000">
            <a:off x="5410200" y="40386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5029200" y="4229100"/>
            <a:ext cx="1219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5619" name="AutoShape 18"/>
          <p:cNvSpPr>
            <a:spLocks noChangeArrowheads="1"/>
          </p:cNvSpPr>
          <p:nvPr/>
        </p:nvSpPr>
        <p:spPr bwMode="auto">
          <a:xfrm rot="5400000">
            <a:off x="6248400" y="40386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AutoShape 19"/>
          <p:cNvSpPr>
            <a:spLocks noChangeArrowheads="1"/>
          </p:cNvSpPr>
          <p:nvPr/>
        </p:nvSpPr>
        <p:spPr bwMode="auto">
          <a:xfrm rot="5400000">
            <a:off x="6248400" y="35052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AutoShape 20"/>
          <p:cNvSpPr>
            <a:spLocks noChangeArrowheads="1"/>
          </p:cNvSpPr>
          <p:nvPr/>
        </p:nvSpPr>
        <p:spPr bwMode="auto">
          <a:xfrm rot="5400000">
            <a:off x="7010400" y="35052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>
            <a:off x="6629400" y="3695700"/>
            <a:ext cx="1219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5623" name="AutoShape 22"/>
          <p:cNvSpPr>
            <a:spLocks noChangeArrowheads="1"/>
          </p:cNvSpPr>
          <p:nvPr/>
        </p:nvSpPr>
        <p:spPr bwMode="auto">
          <a:xfrm rot="5400000">
            <a:off x="7848600" y="35052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Entities’ Identity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i="1" smtClean="0"/>
              <a:t>Notice: at least all attributes identify the entity</a:t>
            </a:r>
          </a:p>
          <a:p>
            <a:pPr eaLnBrk="1" hangingPunct="1"/>
            <a:r>
              <a:rPr lang="en-US" sz="2800" i="1" smtClean="0"/>
              <a:t>But we might prefer a minimum set of attributes</a:t>
            </a:r>
          </a:p>
        </p:txBody>
      </p:sp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5105400" y="2362200"/>
            <a:ext cx="2819400" cy="990600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007100" y="26289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person</a:t>
            </a: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 rot="5400000" flipH="1">
            <a:off x="5942013" y="39227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 rot="5400000">
            <a:off x="5561013" y="4494213"/>
            <a:ext cx="381000" cy="381000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 rot="5400000" flipH="1">
            <a:off x="5180013" y="39227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26634" name="Group 9"/>
          <p:cNvGrpSpPr>
            <a:grpSpLocks/>
          </p:cNvGrpSpPr>
          <p:nvPr/>
        </p:nvGrpSpPr>
        <p:grpSpPr bwMode="auto">
          <a:xfrm rot="5400000">
            <a:off x="6515100" y="3924300"/>
            <a:ext cx="1524000" cy="381000"/>
            <a:chOff x="3888" y="1584"/>
            <a:chExt cx="960" cy="240"/>
          </a:xfrm>
        </p:grpSpPr>
        <p:sp>
          <p:nvSpPr>
            <p:cNvPr id="26650" name="AutoShape 10"/>
            <p:cNvSpPr>
              <a:spLocks noChangeArrowheads="1"/>
            </p:cNvSpPr>
            <p:nvPr/>
          </p:nvSpPr>
          <p:spPr bwMode="auto">
            <a:xfrm>
              <a:off x="4608" y="1584"/>
              <a:ext cx="240" cy="240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Line 11"/>
            <p:cNvSpPr>
              <a:spLocks noChangeShapeType="1"/>
            </p:cNvSpPr>
            <p:nvPr/>
          </p:nvSpPr>
          <p:spPr bwMode="auto">
            <a:xfrm flipH="1">
              <a:off x="3888" y="1704"/>
              <a:ext cx="7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6635" name="AutoShape 12"/>
          <p:cNvSpPr>
            <a:spLocks noChangeArrowheads="1"/>
          </p:cNvSpPr>
          <p:nvPr/>
        </p:nvSpPr>
        <p:spPr bwMode="auto">
          <a:xfrm>
            <a:off x="5105400" y="2362200"/>
            <a:ext cx="2819400" cy="990600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AutoShape 13"/>
          <p:cNvSpPr>
            <a:spLocks noChangeArrowheads="1"/>
          </p:cNvSpPr>
          <p:nvPr/>
        </p:nvSpPr>
        <p:spPr bwMode="auto">
          <a:xfrm rot="5400000">
            <a:off x="6323013" y="4494213"/>
            <a:ext cx="381000" cy="381000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rot="5400000" flipH="1">
            <a:off x="5942013" y="39227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6638" name="AutoShape 15"/>
          <p:cNvSpPr>
            <a:spLocks noChangeArrowheads="1"/>
          </p:cNvSpPr>
          <p:nvPr/>
        </p:nvSpPr>
        <p:spPr bwMode="auto">
          <a:xfrm rot="5400000">
            <a:off x="5561013" y="4494213"/>
            <a:ext cx="381000" cy="381000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rot="5400000" flipH="1">
            <a:off x="5180013" y="39227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6640" name="AutoShape 17"/>
          <p:cNvSpPr>
            <a:spLocks noChangeArrowheads="1"/>
          </p:cNvSpPr>
          <p:nvPr/>
        </p:nvSpPr>
        <p:spPr bwMode="auto">
          <a:xfrm rot="5400000">
            <a:off x="7085013" y="4494213"/>
            <a:ext cx="381000" cy="381000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 rot="5400000" flipH="1">
            <a:off x="6704013" y="39227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6642" name="AutoShape 19"/>
          <p:cNvSpPr>
            <a:spLocks noChangeArrowheads="1"/>
          </p:cNvSpPr>
          <p:nvPr/>
        </p:nvSpPr>
        <p:spPr bwMode="auto">
          <a:xfrm rot="5400000">
            <a:off x="4724400" y="38100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AutoShape 20"/>
          <p:cNvSpPr>
            <a:spLocks noChangeArrowheads="1"/>
          </p:cNvSpPr>
          <p:nvPr/>
        </p:nvSpPr>
        <p:spPr bwMode="auto">
          <a:xfrm rot="5400000">
            <a:off x="5486400" y="38100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 flipV="1">
            <a:off x="5105400" y="3962400"/>
            <a:ext cx="2286000" cy="381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6645" name="AutoShape 22"/>
          <p:cNvSpPr>
            <a:spLocks noChangeArrowheads="1"/>
          </p:cNvSpPr>
          <p:nvPr/>
        </p:nvSpPr>
        <p:spPr bwMode="auto">
          <a:xfrm rot="5400000">
            <a:off x="6324600" y="38100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23"/>
          <p:cNvSpPr>
            <a:spLocks noChangeArrowheads="1"/>
          </p:cNvSpPr>
          <p:nvPr/>
        </p:nvSpPr>
        <p:spPr bwMode="auto">
          <a:xfrm rot="5400000">
            <a:off x="7086600" y="3810000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Text Box 24"/>
          <p:cNvSpPr txBox="1">
            <a:spLocks noChangeArrowheads="1"/>
          </p:cNvSpPr>
          <p:nvPr/>
        </p:nvSpPr>
        <p:spPr bwMode="auto">
          <a:xfrm>
            <a:off x="5334000" y="51054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age</a:t>
            </a:r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5943600" y="51054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26649" name="Text Box 26"/>
          <p:cNvSpPr txBox="1">
            <a:spLocks noChangeArrowheads="1"/>
          </p:cNvSpPr>
          <p:nvPr/>
        </p:nvSpPr>
        <p:spPr bwMode="auto">
          <a:xfrm>
            <a:off x="6705600" y="51054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grpSp>
        <p:nvGrpSpPr>
          <p:cNvPr id="27651" name="Group 2"/>
          <p:cNvGrpSpPr>
            <a:grpSpLocks/>
          </p:cNvGrpSpPr>
          <p:nvPr/>
        </p:nvGrpSpPr>
        <p:grpSpPr bwMode="auto">
          <a:xfrm>
            <a:off x="3124200" y="1676400"/>
            <a:ext cx="2590800" cy="4657725"/>
            <a:chOff x="1632" y="240"/>
            <a:chExt cx="2160" cy="3864"/>
          </a:xfrm>
        </p:grpSpPr>
        <p:sp>
          <p:nvSpPr>
            <p:cNvPr id="27653" name="AutoShape 3"/>
            <p:cNvSpPr>
              <a:spLocks noChangeArrowheads="1"/>
            </p:cNvSpPr>
            <p:nvPr/>
          </p:nvSpPr>
          <p:spPr bwMode="auto">
            <a:xfrm>
              <a:off x="2016" y="2064"/>
              <a:ext cx="1776" cy="624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Text Box 4"/>
            <p:cNvSpPr txBox="1">
              <a:spLocks noChangeArrowheads="1"/>
            </p:cNvSpPr>
            <p:nvPr/>
          </p:nvSpPr>
          <p:spPr bwMode="auto">
            <a:xfrm>
              <a:off x="2569" y="2313"/>
              <a:ext cx="64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>
                  <a:solidFill>
                    <a:schemeClr val="bg1"/>
                  </a:solidFill>
                  <a:latin typeface="Times New Roman" pitchFamily="18" charset="0"/>
                </a:rPr>
                <a:t>student</a:t>
              </a:r>
            </a:p>
          </p:txBody>
        </p:sp>
        <p:sp>
          <p:nvSpPr>
            <p:cNvPr id="27655" name="AutoShape 5"/>
            <p:cNvSpPr>
              <a:spLocks noChangeArrowheads="1"/>
            </p:cNvSpPr>
            <p:nvPr/>
          </p:nvSpPr>
          <p:spPr bwMode="auto">
            <a:xfrm rot="5400000">
              <a:off x="2783" y="3407"/>
              <a:ext cx="240" cy="240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6"/>
            <p:cNvSpPr>
              <a:spLocks noChangeShapeType="1"/>
            </p:cNvSpPr>
            <p:nvPr/>
          </p:nvSpPr>
          <p:spPr bwMode="auto">
            <a:xfrm rot="5400000" flipH="1">
              <a:off x="2544" y="3046"/>
              <a:ext cx="720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7657" name="AutoShape 7"/>
            <p:cNvSpPr>
              <a:spLocks noChangeArrowheads="1"/>
            </p:cNvSpPr>
            <p:nvPr/>
          </p:nvSpPr>
          <p:spPr bwMode="auto">
            <a:xfrm rot="5400000">
              <a:off x="2303" y="3407"/>
              <a:ext cx="240" cy="240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8"/>
            <p:cNvSpPr>
              <a:spLocks noChangeShapeType="1"/>
            </p:cNvSpPr>
            <p:nvPr/>
          </p:nvSpPr>
          <p:spPr bwMode="auto">
            <a:xfrm rot="5400000" flipH="1">
              <a:off x="2064" y="3046"/>
              <a:ext cx="720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7659" name="AutoShape 9"/>
            <p:cNvSpPr>
              <a:spLocks noChangeArrowheads="1"/>
            </p:cNvSpPr>
            <p:nvPr/>
          </p:nvSpPr>
          <p:spPr bwMode="auto">
            <a:xfrm rot="5400000">
              <a:off x="3263" y="3407"/>
              <a:ext cx="240" cy="240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 rot="5400000" flipH="1">
              <a:off x="3024" y="3046"/>
              <a:ext cx="720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7661" name="Text Box 11"/>
            <p:cNvSpPr txBox="1">
              <a:spLocks noChangeArrowheads="1"/>
            </p:cNvSpPr>
            <p:nvPr/>
          </p:nvSpPr>
          <p:spPr bwMode="auto">
            <a:xfrm>
              <a:off x="2063" y="3825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>
                  <a:solidFill>
                    <a:schemeClr val="bg1"/>
                  </a:solidFill>
                  <a:latin typeface="Times New Roman" pitchFamily="18" charset="0"/>
                </a:rPr>
                <a:t>matric</a:t>
              </a: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2592" y="3825"/>
              <a:ext cx="52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>
                  <a:solidFill>
                    <a:schemeClr val="bg1"/>
                  </a:solidFill>
                  <a:latin typeface="Times New Roman" pitchFamily="18" charset="0"/>
                </a:rPr>
                <a:t>name</a:t>
              </a:r>
            </a:p>
          </p:txBody>
        </p:sp>
        <p:sp>
          <p:nvSpPr>
            <p:cNvPr id="27663" name="Text Box 13"/>
            <p:cNvSpPr txBox="1">
              <a:spLocks noChangeArrowheads="1"/>
            </p:cNvSpPr>
            <p:nvPr/>
          </p:nvSpPr>
          <p:spPr bwMode="auto">
            <a:xfrm>
              <a:off x="3072" y="3825"/>
              <a:ext cx="663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>
                  <a:solidFill>
                    <a:schemeClr val="bg1"/>
                  </a:solidFill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27664" name="AutoShape 14"/>
            <p:cNvSpPr>
              <a:spLocks noChangeArrowheads="1"/>
            </p:cNvSpPr>
            <p:nvPr/>
          </p:nvSpPr>
          <p:spPr bwMode="auto">
            <a:xfrm rot="5400000">
              <a:off x="2304" y="2976"/>
              <a:ext cx="240" cy="24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65" name="Group 15"/>
            <p:cNvGrpSpPr>
              <a:grpSpLocks/>
            </p:cNvGrpSpPr>
            <p:nvPr/>
          </p:nvGrpSpPr>
          <p:grpSpPr bwMode="auto">
            <a:xfrm>
              <a:off x="2064" y="1248"/>
              <a:ext cx="1680" cy="720"/>
              <a:chOff x="3552" y="2112"/>
              <a:chExt cx="1680" cy="720"/>
            </a:xfrm>
          </p:grpSpPr>
          <p:sp>
            <p:nvSpPr>
              <p:cNvPr id="27672" name="AutoShape 16"/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1680" cy="720"/>
              </a:xfrm>
              <a:prstGeom prst="flowChartDecision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Text Box 17"/>
              <p:cNvSpPr txBox="1">
                <a:spLocks noChangeArrowheads="1"/>
              </p:cNvSpPr>
              <p:nvPr/>
            </p:nvSpPr>
            <p:spPr bwMode="auto">
              <a:xfrm>
                <a:off x="4032" y="2386"/>
                <a:ext cx="871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aseline="0">
                    <a:solidFill>
                      <a:schemeClr val="bg1"/>
                    </a:solidFill>
                    <a:latin typeface="Times New Roman" pitchFamily="18" charset="0"/>
                  </a:rPr>
                  <a:t>Studies_in</a:t>
                </a:r>
              </a:p>
            </p:txBody>
          </p:sp>
        </p:grpSp>
        <p:sp>
          <p:nvSpPr>
            <p:cNvPr id="27666" name="AutoShape 18"/>
            <p:cNvSpPr>
              <a:spLocks noChangeArrowheads="1"/>
            </p:cNvSpPr>
            <p:nvPr/>
          </p:nvSpPr>
          <p:spPr bwMode="auto">
            <a:xfrm>
              <a:off x="2016" y="240"/>
              <a:ext cx="1776" cy="624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2463" y="443"/>
              <a:ext cx="83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 dirty="0">
                  <a:solidFill>
                    <a:schemeClr val="bg1"/>
                  </a:solidFill>
                  <a:latin typeface="Times New Roman" pitchFamily="18" charset="0"/>
                </a:rPr>
                <a:t>university</a:t>
              </a:r>
            </a:p>
          </p:txBody>
        </p:sp>
        <p:cxnSp>
          <p:nvCxnSpPr>
            <p:cNvPr id="27668" name="AutoShape 20"/>
            <p:cNvCxnSpPr>
              <a:cxnSpLocks noChangeShapeType="1"/>
              <a:stCxn id="27666" idx="2"/>
              <a:endCxn id="27672" idx="0"/>
            </p:cNvCxnSpPr>
            <p:nvPr/>
          </p:nvCxnSpPr>
          <p:spPr bwMode="auto">
            <a:xfrm>
              <a:off x="2904" y="873"/>
              <a:ext cx="0" cy="366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7669" name="AutoShape 21"/>
            <p:cNvCxnSpPr>
              <a:cxnSpLocks noChangeShapeType="1"/>
              <a:stCxn id="27672" idx="2"/>
              <a:endCxn id="27653" idx="0"/>
            </p:cNvCxnSpPr>
            <p:nvPr/>
          </p:nvCxnSpPr>
          <p:spPr bwMode="auto">
            <a:xfrm>
              <a:off x="2904" y="197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</p:cxnSp>
        <p:sp>
          <p:nvSpPr>
            <p:cNvPr id="27670" name="AutoShape 22"/>
            <p:cNvSpPr>
              <a:spLocks noChangeArrowheads="1"/>
            </p:cNvSpPr>
            <p:nvPr/>
          </p:nvSpPr>
          <p:spPr bwMode="auto">
            <a:xfrm rot="5400000">
              <a:off x="2784" y="912"/>
              <a:ext cx="240" cy="24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Freeform 23"/>
            <p:cNvSpPr>
              <a:spLocks/>
            </p:cNvSpPr>
            <p:nvPr/>
          </p:nvSpPr>
          <p:spPr bwMode="auto">
            <a:xfrm>
              <a:off x="1632" y="1008"/>
              <a:ext cx="1248" cy="2064"/>
            </a:xfrm>
            <a:custGeom>
              <a:avLst/>
              <a:gdLst>
                <a:gd name="T0" fmla="*/ 1248 w 1248"/>
                <a:gd name="T1" fmla="*/ 0 h 2112"/>
                <a:gd name="T2" fmla="*/ 0 w 1248"/>
                <a:gd name="T3" fmla="*/ 0 h 2112"/>
                <a:gd name="T4" fmla="*/ 0 w 1248"/>
                <a:gd name="T5" fmla="*/ 2017 h 2112"/>
                <a:gd name="T6" fmla="*/ 816 w 1248"/>
                <a:gd name="T7" fmla="*/ 2017 h 2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2112"/>
                <a:gd name="T14" fmla="*/ 1248 w 1248"/>
                <a:gd name="T15" fmla="*/ 2112 h 2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2112">
                  <a:moveTo>
                    <a:pt x="1248" y="0"/>
                  </a:moveTo>
                  <a:lnTo>
                    <a:pt x="0" y="0"/>
                  </a:lnTo>
                  <a:lnTo>
                    <a:pt x="0" y="2112"/>
                  </a:lnTo>
                  <a:lnTo>
                    <a:pt x="816" y="2112"/>
                  </a:ln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7652" name="Rectangle 24"/>
          <p:cNvSpPr>
            <a:spLocks noChangeArrowheads="1"/>
          </p:cNvSpPr>
          <p:nvPr/>
        </p:nvSpPr>
        <p:spPr bwMode="auto">
          <a:xfrm>
            <a:off x="4572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aseline="0">
                <a:solidFill>
                  <a:srgbClr val="3366CC"/>
                </a:solidFill>
              </a:rPr>
              <a:t>Weak Entities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493977" y="3927882"/>
            <a:ext cx="21879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aseline="0" dirty="0" smtClean="0">
                <a:solidFill>
                  <a:schemeClr val="bg1"/>
                </a:solidFill>
                <a:latin typeface="Times New Roman" pitchFamily="18" charset="0"/>
              </a:rPr>
              <a:t>Student is a weak entity.</a:t>
            </a:r>
          </a:p>
          <a:p>
            <a:pPr eaLnBrk="0" hangingPunct="0"/>
            <a:r>
              <a:rPr lang="en-US" baseline="0" dirty="0" smtClean="0">
                <a:solidFill>
                  <a:schemeClr val="bg1"/>
                </a:solidFill>
                <a:latin typeface="Times New Roman" pitchFamily="18" charset="0"/>
              </a:rPr>
              <a:t> It can be identified </a:t>
            </a:r>
          </a:p>
          <a:p>
            <a:pPr eaLnBrk="0" hangingPunct="0"/>
            <a:r>
              <a:rPr lang="en-US" baseline="0" dirty="0" smtClean="0">
                <a:solidFill>
                  <a:schemeClr val="bg1"/>
                </a:solidFill>
                <a:latin typeface="Times New Roman" pitchFamily="18" charset="0"/>
              </a:rPr>
              <a:t>by its attributes alone.</a:t>
            </a:r>
            <a:endParaRPr lang="en-US" baseline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354050" y="879645"/>
            <a:ext cx="84358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aseline="0" dirty="0" smtClean="0">
                <a:solidFill>
                  <a:schemeClr val="bg1"/>
                </a:solidFill>
                <a:latin typeface="Times New Roman" pitchFamily="18" charset="0"/>
              </a:rPr>
              <a:t>Matric numbers are given by the universities, The same number can be used by different universities.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169560" y="1814840"/>
            <a:ext cx="28367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aseline="0" dirty="0" smtClean="0">
                <a:solidFill>
                  <a:schemeClr val="bg1"/>
                </a:solidFill>
                <a:latin typeface="Times New Roman" pitchFamily="18" charset="0"/>
              </a:rPr>
              <a:t>University is a dominant entity.</a:t>
            </a:r>
          </a:p>
          <a:p>
            <a:pPr eaLnBrk="0" hangingPunct="0"/>
            <a:r>
              <a:rPr lang="en-US" baseline="0" dirty="0" smtClean="0">
                <a:solidFill>
                  <a:schemeClr val="bg1"/>
                </a:solidFill>
                <a:latin typeface="Times New Roman" pitchFamily="18" charset="0"/>
              </a:rPr>
              <a:t> We need to know the university</a:t>
            </a:r>
          </a:p>
          <a:p>
            <a:pPr eaLnBrk="0" hangingPunct="0"/>
            <a:r>
              <a:rPr lang="en-US" baseline="0" dirty="0" smtClean="0">
                <a:solidFill>
                  <a:schemeClr val="bg1"/>
                </a:solidFill>
                <a:latin typeface="Times New Roman" pitchFamily="18" charset="0"/>
              </a:rPr>
              <a:t>In order  to identify the student.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Weak Entities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Some entities can only be identify within the scope of a relationship with another entity set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Notice that the relationship must exist and be unique for each entity in the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Relationships’ Cardinality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The cardinality of the participation in a relationship can be constrained by a minimum and maximum value:</a:t>
            </a:r>
            <a:br>
              <a:rPr lang="en-US" sz="2800" smtClean="0"/>
            </a:br>
            <a:r>
              <a:rPr lang="en-US" sz="2800" smtClean="0"/>
              <a:t>	(1,1)</a:t>
            </a:r>
            <a:br>
              <a:rPr lang="en-US" sz="2800" smtClean="0"/>
            </a:br>
            <a:r>
              <a:rPr lang="en-US" sz="2800" smtClean="0"/>
              <a:t>	(0, n)</a:t>
            </a:r>
            <a:br>
              <a:rPr lang="en-US" sz="2800" smtClean="0"/>
            </a:br>
            <a:r>
              <a:rPr lang="en-US" sz="2800" smtClean="0"/>
              <a:t>	(2, 5)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5181600" y="3200400"/>
            <a:ext cx="2667000" cy="1143000"/>
            <a:chOff x="3552" y="2112"/>
            <a:chExt cx="1680" cy="720"/>
          </a:xfrm>
        </p:grpSpPr>
        <p:sp>
          <p:nvSpPr>
            <p:cNvPr id="29712" name="AutoShape 5"/>
            <p:cNvSpPr>
              <a:spLocks noChangeArrowheads="1"/>
            </p:cNvSpPr>
            <p:nvPr/>
          </p:nvSpPr>
          <p:spPr bwMode="auto">
            <a:xfrm>
              <a:off x="3552" y="2112"/>
              <a:ext cx="1680" cy="720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Text Box 6"/>
            <p:cNvSpPr txBox="1">
              <a:spLocks noChangeArrowheads="1"/>
            </p:cNvSpPr>
            <p:nvPr/>
          </p:nvSpPr>
          <p:spPr bwMode="auto">
            <a:xfrm>
              <a:off x="4032" y="230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manages</a:t>
              </a:r>
            </a:p>
          </p:txBody>
        </p:sp>
      </p:grpSp>
      <p:grpSp>
        <p:nvGrpSpPr>
          <p:cNvPr id="29702" name="Group 7"/>
          <p:cNvGrpSpPr>
            <a:grpSpLocks/>
          </p:cNvGrpSpPr>
          <p:nvPr/>
        </p:nvGrpSpPr>
        <p:grpSpPr bwMode="auto">
          <a:xfrm>
            <a:off x="5105400" y="1676400"/>
            <a:ext cx="2819400" cy="990600"/>
            <a:chOff x="3504" y="2016"/>
            <a:chExt cx="1776" cy="624"/>
          </a:xfrm>
        </p:grpSpPr>
        <p:sp>
          <p:nvSpPr>
            <p:cNvPr id="29710" name="AutoShape 8"/>
            <p:cNvSpPr>
              <a:spLocks noChangeArrowheads="1"/>
            </p:cNvSpPr>
            <p:nvPr/>
          </p:nvSpPr>
          <p:spPr bwMode="auto">
            <a:xfrm>
              <a:off x="3504" y="2016"/>
              <a:ext cx="1776" cy="624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Text Box 9"/>
            <p:cNvSpPr txBox="1">
              <a:spLocks noChangeArrowheads="1"/>
            </p:cNvSpPr>
            <p:nvPr/>
          </p:nvSpPr>
          <p:spPr bwMode="auto">
            <a:xfrm>
              <a:off x="4072" y="2184"/>
              <a:ext cx="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manager</a:t>
              </a:r>
            </a:p>
          </p:txBody>
        </p:sp>
      </p:grpSp>
      <p:grpSp>
        <p:nvGrpSpPr>
          <p:cNvPr id="29703" name="Group 10"/>
          <p:cNvGrpSpPr>
            <a:grpSpLocks/>
          </p:cNvGrpSpPr>
          <p:nvPr/>
        </p:nvGrpSpPr>
        <p:grpSpPr bwMode="auto">
          <a:xfrm>
            <a:off x="5105400" y="4876800"/>
            <a:ext cx="2819400" cy="990600"/>
            <a:chOff x="3504" y="2016"/>
            <a:chExt cx="1776" cy="624"/>
          </a:xfrm>
        </p:grpSpPr>
        <p:sp>
          <p:nvSpPr>
            <p:cNvPr id="29708" name="AutoShape 11"/>
            <p:cNvSpPr>
              <a:spLocks noChangeArrowheads="1"/>
            </p:cNvSpPr>
            <p:nvPr/>
          </p:nvSpPr>
          <p:spPr bwMode="auto">
            <a:xfrm>
              <a:off x="3504" y="2016"/>
              <a:ext cx="1776" cy="624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4072" y="2184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employee</a:t>
              </a:r>
            </a:p>
          </p:txBody>
        </p:sp>
      </p:grpSp>
      <p:sp>
        <p:nvSpPr>
          <p:cNvPr id="29704" name="Line 13"/>
          <p:cNvSpPr>
            <a:spLocks noChangeShapeType="1"/>
          </p:cNvSpPr>
          <p:nvPr/>
        </p:nvSpPr>
        <p:spPr bwMode="auto">
          <a:xfrm flipV="1">
            <a:off x="6515100" y="2667000"/>
            <a:ext cx="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9705" name="Line 14"/>
          <p:cNvSpPr>
            <a:spLocks noChangeShapeType="1"/>
          </p:cNvSpPr>
          <p:nvPr/>
        </p:nvSpPr>
        <p:spPr bwMode="auto">
          <a:xfrm flipV="1">
            <a:off x="6515100" y="4343400"/>
            <a:ext cx="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9706" name="Text Box 15"/>
          <p:cNvSpPr txBox="1">
            <a:spLocks noChangeArrowheads="1"/>
          </p:cNvSpPr>
          <p:nvPr/>
        </p:nvSpPr>
        <p:spPr bwMode="auto">
          <a:xfrm>
            <a:off x="6613525" y="263207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(0,n)</a:t>
            </a:r>
          </a:p>
        </p:txBody>
      </p:sp>
      <p:sp>
        <p:nvSpPr>
          <p:cNvPr id="29707" name="Text Box 16"/>
          <p:cNvSpPr txBox="1">
            <a:spLocks noChangeArrowheads="1"/>
          </p:cNvSpPr>
          <p:nvPr/>
        </p:nvSpPr>
        <p:spPr bwMode="auto">
          <a:xfrm>
            <a:off x="6553200" y="4322763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(1,1)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Relationships’ Cardinality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The cardinality of the participation in a relationship can be constrained by a minimum and maximum value:</a:t>
            </a:r>
            <a:br>
              <a:rPr lang="en-US" sz="2800" smtClean="0"/>
            </a:br>
            <a:r>
              <a:rPr lang="en-US" sz="2800" smtClean="0"/>
              <a:t>	(1,1)</a:t>
            </a:r>
            <a:br>
              <a:rPr lang="en-US" sz="2800" smtClean="0"/>
            </a:br>
            <a:r>
              <a:rPr lang="en-US" sz="2800" smtClean="0"/>
              <a:t>	(0, n)</a:t>
            </a:r>
            <a:br>
              <a:rPr lang="en-US" sz="2800" smtClean="0"/>
            </a:br>
            <a:r>
              <a:rPr lang="en-US" sz="2800" smtClean="0"/>
              <a:t>	(2, 5)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5268913" y="45085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(0,n)</a:t>
            </a:r>
          </a:p>
        </p:txBody>
      </p:sp>
      <p:sp>
        <p:nvSpPr>
          <p:cNvPr id="30726" name="Freeform 5"/>
          <p:cNvSpPr>
            <a:spLocks/>
          </p:cNvSpPr>
          <p:nvPr/>
        </p:nvSpPr>
        <p:spPr bwMode="auto">
          <a:xfrm>
            <a:off x="4659313" y="2527300"/>
            <a:ext cx="1371600" cy="1905000"/>
          </a:xfrm>
          <a:custGeom>
            <a:avLst/>
            <a:gdLst>
              <a:gd name="T0" fmla="*/ 557510249 w 1411"/>
              <a:gd name="T1" fmla="*/ 19794271 h 1354"/>
              <a:gd name="T2" fmla="*/ 380808059 w 1411"/>
              <a:gd name="T3" fmla="*/ 114810723 h 1354"/>
              <a:gd name="T4" fmla="*/ 255132214 w 1411"/>
              <a:gd name="T5" fmla="*/ 197948370 h 1354"/>
              <a:gd name="T6" fmla="*/ 113391748 w 1411"/>
              <a:gd name="T7" fmla="*/ 514666552 h 1354"/>
              <a:gd name="T8" fmla="*/ 13228989 w 1411"/>
              <a:gd name="T9" fmla="*/ 789815318 h 1354"/>
              <a:gd name="T10" fmla="*/ 22678545 w 1411"/>
              <a:gd name="T11" fmla="*/ 1581610203 h 1354"/>
              <a:gd name="T12" fmla="*/ 43467375 w 1411"/>
              <a:gd name="T13" fmla="*/ 1771640216 h 1354"/>
              <a:gd name="T14" fmla="*/ 143630153 w 1411"/>
              <a:gd name="T15" fmla="*/ 1898328298 h 1354"/>
              <a:gd name="T16" fmla="*/ 294819170 w 1411"/>
              <a:gd name="T17" fmla="*/ 2147483647 h 1354"/>
              <a:gd name="T18" fmla="*/ 708699205 w 1411"/>
              <a:gd name="T19" fmla="*/ 2147483647 h 1354"/>
              <a:gd name="T20" fmla="*/ 819256348 w 1411"/>
              <a:gd name="T21" fmla="*/ 2147483647 h 1354"/>
              <a:gd name="T22" fmla="*/ 859889133 w 1411"/>
              <a:gd name="T23" fmla="*/ 2147483647 h 1354"/>
              <a:gd name="T24" fmla="*/ 890126536 w 1411"/>
              <a:gd name="T25" fmla="*/ 2147483647 h 1354"/>
              <a:gd name="T26" fmla="*/ 1262430021 w 1411"/>
              <a:gd name="T27" fmla="*/ 2141805219 h 1354"/>
              <a:gd name="T28" fmla="*/ 1318181508 w 1411"/>
              <a:gd name="T29" fmla="*/ 1676625210 h 1354"/>
              <a:gd name="T30" fmla="*/ 1322905798 w 1411"/>
              <a:gd name="T31" fmla="*/ 736369641 h 1354"/>
              <a:gd name="T32" fmla="*/ 1232192619 w 1411"/>
              <a:gd name="T33" fmla="*/ 209825773 h 1354"/>
              <a:gd name="T34" fmla="*/ 1201954244 w 1411"/>
              <a:gd name="T35" fmla="*/ 146482391 h 1354"/>
              <a:gd name="T36" fmla="*/ 980840687 w 1411"/>
              <a:gd name="T37" fmla="*/ 93035483 h 1354"/>
              <a:gd name="T38" fmla="*/ 627435578 w 1411"/>
              <a:gd name="T39" fmla="*/ 19794271 h 1354"/>
              <a:gd name="T40" fmla="*/ 557510249 w 1411"/>
              <a:gd name="T41" fmla="*/ 19794271 h 135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11"/>
              <a:gd name="T64" fmla="*/ 0 h 1354"/>
              <a:gd name="T65" fmla="*/ 1411 w 1411"/>
              <a:gd name="T66" fmla="*/ 1354 h 135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11" h="1354">
                <a:moveTo>
                  <a:pt x="590" y="10"/>
                </a:moveTo>
                <a:cubicBezTo>
                  <a:pt x="528" y="18"/>
                  <a:pt x="466" y="45"/>
                  <a:pt x="403" y="58"/>
                </a:cubicBezTo>
                <a:cubicBezTo>
                  <a:pt x="366" y="81"/>
                  <a:pt x="312" y="90"/>
                  <a:pt x="270" y="100"/>
                </a:cubicBezTo>
                <a:cubicBezTo>
                  <a:pt x="201" y="135"/>
                  <a:pt x="166" y="199"/>
                  <a:pt x="120" y="260"/>
                </a:cubicBezTo>
                <a:cubicBezTo>
                  <a:pt x="5" y="414"/>
                  <a:pt x="48" y="328"/>
                  <a:pt x="14" y="399"/>
                </a:cubicBezTo>
                <a:cubicBezTo>
                  <a:pt x="7" y="532"/>
                  <a:pt x="0" y="667"/>
                  <a:pt x="24" y="799"/>
                </a:cubicBezTo>
                <a:cubicBezTo>
                  <a:pt x="25" y="802"/>
                  <a:pt x="42" y="887"/>
                  <a:pt x="46" y="895"/>
                </a:cubicBezTo>
                <a:cubicBezTo>
                  <a:pt x="68" y="933"/>
                  <a:pt x="116" y="943"/>
                  <a:pt x="152" y="959"/>
                </a:cubicBezTo>
                <a:cubicBezTo>
                  <a:pt x="191" y="1016"/>
                  <a:pt x="257" y="1064"/>
                  <a:pt x="312" y="1103"/>
                </a:cubicBezTo>
                <a:cubicBezTo>
                  <a:pt x="455" y="1204"/>
                  <a:pt x="586" y="1293"/>
                  <a:pt x="750" y="1354"/>
                </a:cubicBezTo>
                <a:cubicBezTo>
                  <a:pt x="789" y="1343"/>
                  <a:pt x="829" y="1337"/>
                  <a:pt x="867" y="1322"/>
                </a:cubicBezTo>
                <a:cubicBezTo>
                  <a:pt x="884" y="1315"/>
                  <a:pt x="895" y="1299"/>
                  <a:pt x="910" y="1290"/>
                </a:cubicBezTo>
                <a:cubicBezTo>
                  <a:pt x="920" y="1284"/>
                  <a:pt x="931" y="1283"/>
                  <a:pt x="942" y="1279"/>
                </a:cubicBezTo>
                <a:cubicBezTo>
                  <a:pt x="1063" y="1187"/>
                  <a:pt x="1215" y="1174"/>
                  <a:pt x="1336" y="1082"/>
                </a:cubicBezTo>
                <a:cubicBezTo>
                  <a:pt x="1374" y="1007"/>
                  <a:pt x="1381" y="930"/>
                  <a:pt x="1395" y="847"/>
                </a:cubicBezTo>
                <a:cubicBezTo>
                  <a:pt x="1404" y="682"/>
                  <a:pt x="1405" y="547"/>
                  <a:pt x="1400" y="372"/>
                </a:cubicBezTo>
                <a:cubicBezTo>
                  <a:pt x="1396" y="231"/>
                  <a:pt x="1411" y="198"/>
                  <a:pt x="1304" y="106"/>
                </a:cubicBezTo>
                <a:cubicBezTo>
                  <a:pt x="1293" y="96"/>
                  <a:pt x="1286" y="80"/>
                  <a:pt x="1272" y="74"/>
                </a:cubicBezTo>
                <a:cubicBezTo>
                  <a:pt x="1209" y="48"/>
                  <a:pt x="1102" y="50"/>
                  <a:pt x="1038" y="47"/>
                </a:cubicBezTo>
                <a:cubicBezTo>
                  <a:pt x="912" y="31"/>
                  <a:pt x="792" y="16"/>
                  <a:pt x="664" y="10"/>
                </a:cubicBezTo>
                <a:cubicBezTo>
                  <a:pt x="622" y="0"/>
                  <a:pt x="647" y="3"/>
                  <a:pt x="590" y="1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0727" name="AutoShape 6"/>
          <p:cNvSpPr>
            <a:spLocks noChangeArrowheads="1"/>
          </p:cNvSpPr>
          <p:nvPr/>
        </p:nvSpPr>
        <p:spPr bwMode="auto">
          <a:xfrm>
            <a:off x="5268913" y="31369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AutoShape 7"/>
          <p:cNvSpPr>
            <a:spLocks noChangeArrowheads="1"/>
          </p:cNvSpPr>
          <p:nvPr/>
        </p:nvSpPr>
        <p:spPr bwMode="auto">
          <a:xfrm>
            <a:off x="5649913" y="29845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AutoShape 8"/>
          <p:cNvSpPr>
            <a:spLocks noChangeArrowheads="1"/>
          </p:cNvSpPr>
          <p:nvPr/>
        </p:nvSpPr>
        <p:spPr bwMode="auto">
          <a:xfrm>
            <a:off x="5116513" y="37465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AutoShape 9"/>
          <p:cNvSpPr>
            <a:spLocks noChangeArrowheads="1"/>
          </p:cNvSpPr>
          <p:nvPr/>
        </p:nvSpPr>
        <p:spPr bwMode="auto">
          <a:xfrm>
            <a:off x="5497513" y="39751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AutoShape 10"/>
          <p:cNvSpPr>
            <a:spLocks noChangeArrowheads="1"/>
          </p:cNvSpPr>
          <p:nvPr/>
        </p:nvSpPr>
        <p:spPr bwMode="auto">
          <a:xfrm>
            <a:off x="5802313" y="35179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6640513" y="2527300"/>
            <a:ext cx="1524000" cy="1828800"/>
          </a:xfrm>
          <a:custGeom>
            <a:avLst/>
            <a:gdLst>
              <a:gd name="T0" fmla="*/ 688284227 w 1411"/>
              <a:gd name="T1" fmla="*/ 18243427 h 1354"/>
              <a:gd name="T2" fmla="*/ 470132911 w 1411"/>
              <a:gd name="T3" fmla="*/ 105809726 h 1354"/>
              <a:gd name="T4" fmla="*/ 314977667 w 1411"/>
              <a:gd name="T5" fmla="*/ 182428897 h 1354"/>
              <a:gd name="T6" fmla="*/ 139989808 w 1411"/>
              <a:gd name="T7" fmla="*/ 474316971 h 1354"/>
              <a:gd name="T8" fmla="*/ 16331965 w 1411"/>
              <a:gd name="T9" fmla="*/ 727893540 h 1354"/>
              <a:gd name="T10" fmla="*/ 27997963 w 1411"/>
              <a:gd name="T11" fmla="*/ 1457611828 h 1354"/>
              <a:gd name="T12" fmla="*/ 53662944 w 1411"/>
              <a:gd name="T13" fmla="*/ 1632744352 h 1354"/>
              <a:gd name="T14" fmla="*/ 177320808 w 1411"/>
              <a:gd name="T15" fmla="*/ 1749498468 h 1354"/>
              <a:gd name="T16" fmla="*/ 363974628 w 1411"/>
              <a:gd name="T17" fmla="*/ 2012197254 h 1354"/>
              <a:gd name="T18" fmla="*/ 874937980 w 1411"/>
              <a:gd name="T19" fmla="*/ 2147483647 h 1354"/>
              <a:gd name="T20" fmla="*/ 1011428280 w 1411"/>
              <a:gd name="T21" fmla="*/ 2147483647 h 1354"/>
              <a:gd name="T22" fmla="*/ 1061590652 w 1411"/>
              <a:gd name="T23" fmla="*/ 2147483647 h 1354"/>
              <a:gd name="T24" fmla="*/ 1098921619 w 1411"/>
              <a:gd name="T25" fmla="*/ 2147483647 h 1354"/>
              <a:gd name="T26" fmla="*/ 1558556242 w 1411"/>
              <a:gd name="T27" fmla="*/ 1973887015 h 1354"/>
              <a:gd name="T28" fmla="*/ 1627384637 w 1411"/>
              <a:gd name="T29" fmla="*/ 1545178090 h 1354"/>
              <a:gd name="T30" fmla="*/ 1633217095 w 1411"/>
              <a:gd name="T31" fmla="*/ 678637349 h 1354"/>
              <a:gd name="T32" fmla="*/ 1521225275 w 1411"/>
              <a:gd name="T33" fmla="*/ 193374679 h 1354"/>
              <a:gd name="T34" fmla="*/ 1483894309 w 1411"/>
              <a:gd name="T35" fmla="*/ 134997579 h 1354"/>
              <a:gd name="T36" fmla="*/ 1210913709 w 1411"/>
              <a:gd name="T37" fmla="*/ 85741536 h 1354"/>
              <a:gd name="T38" fmla="*/ 774611075 w 1411"/>
              <a:gd name="T39" fmla="*/ 18243427 h 1354"/>
              <a:gd name="T40" fmla="*/ 688284227 w 1411"/>
              <a:gd name="T41" fmla="*/ 18243427 h 135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11"/>
              <a:gd name="T64" fmla="*/ 0 h 1354"/>
              <a:gd name="T65" fmla="*/ 1411 w 1411"/>
              <a:gd name="T66" fmla="*/ 1354 h 135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11" h="1354">
                <a:moveTo>
                  <a:pt x="590" y="10"/>
                </a:moveTo>
                <a:cubicBezTo>
                  <a:pt x="528" y="18"/>
                  <a:pt x="466" y="45"/>
                  <a:pt x="403" y="58"/>
                </a:cubicBezTo>
                <a:cubicBezTo>
                  <a:pt x="366" y="81"/>
                  <a:pt x="312" y="90"/>
                  <a:pt x="270" y="100"/>
                </a:cubicBezTo>
                <a:cubicBezTo>
                  <a:pt x="201" y="135"/>
                  <a:pt x="166" y="199"/>
                  <a:pt x="120" y="260"/>
                </a:cubicBezTo>
                <a:cubicBezTo>
                  <a:pt x="5" y="414"/>
                  <a:pt x="48" y="328"/>
                  <a:pt x="14" y="399"/>
                </a:cubicBezTo>
                <a:cubicBezTo>
                  <a:pt x="7" y="532"/>
                  <a:pt x="0" y="667"/>
                  <a:pt x="24" y="799"/>
                </a:cubicBezTo>
                <a:cubicBezTo>
                  <a:pt x="25" y="802"/>
                  <a:pt x="42" y="887"/>
                  <a:pt x="46" y="895"/>
                </a:cubicBezTo>
                <a:cubicBezTo>
                  <a:pt x="68" y="933"/>
                  <a:pt x="116" y="943"/>
                  <a:pt x="152" y="959"/>
                </a:cubicBezTo>
                <a:cubicBezTo>
                  <a:pt x="191" y="1016"/>
                  <a:pt x="257" y="1064"/>
                  <a:pt x="312" y="1103"/>
                </a:cubicBezTo>
                <a:cubicBezTo>
                  <a:pt x="455" y="1204"/>
                  <a:pt x="586" y="1293"/>
                  <a:pt x="750" y="1354"/>
                </a:cubicBezTo>
                <a:cubicBezTo>
                  <a:pt x="789" y="1343"/>
                  <a:pt x="829" y="1337"/>
                  <a:pt x="867" y="1322"/>
                </a:cubicBezTo>
                <a:cubicBezTo>
                  <a:pt x="884" y="1315"/>
                  <a:pt x="895" y="1299"/>
                  <a:pt x="910" y="1290"/>
                </a:cubicBezTo>
                <a:cubicBezTo>
                  <a:pt x="920" y="1284"/>
                  <a:pt x="931" y="1283"/>
                  <a:pt x="942" y="1279"/>
                </a:cubicBezTo>
                <a:cubicBezTo>
                  <a:pt x="1063" y="1187"/>
                  <a:pt x="1215" y="1174"/>
                  <a:pt x="1336" y="1082"/>
                </a:cubicBezTo>
                <a:cubicBezTo>
                  <a:pt x="1374" y="1007"/>
                  <a:pt x="1381" y="930"/>
                  <a:pt x="1395" y="847"/>
                </a:cubicBezTo>
                <a:cubicBezTo>
                  <a:pt x="1404" y="682"/>
                  <a:pt x="1405" y="547"/>
                  <a:pt x="1400" y="372"/>
                </a:cubicBezTo>
                <a:cubicBezTo>
                  <a:pt x="1396" y="231"/>
                  <a:pt x="1411" y="198"/>
                  <a:pt x="1304" y="106"/>
                </a:cubicBezTo>
                <a:cubicBezTo>
                  <a:pt x="1293" y="96"/>
                  <a:pt x="1286" y="80"/>
                  <a:pt x="1272" y="74"/>
                </a:cubicBezTo>
                <a:cubicBezTo>
                  <a:pt x="1209" y="48"/>
                  <a:pt x="1102" y="50"/>
                  <a:pt x="1038" y="47"/>
                </a:cubicBezTo>
                <a:cubicBezTo>
                  <a:pt x="912" y="31"/>
                  <a:pt x="792" y="16"/>
                  <a:pt x="664" y="10"/>
                </a:cubicBezTo>
                <a:cubicBezTo>
                  <a:pt x="622" y="0"/>
                  <a:pt x="647" y="3"/>
                  <a:pt x="590" y="1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0733" name="AutoShape 12"/>
          <p:cNvSpPr>
            <a:spLocks noChangeArrowheads="1"/>
          </p:cNvSpPr>
          <p:nvPr/>
        </p:nvSpPr>
        <p:spPr bwMode="auto">
          <a:xfrm>
            <a:off x="7021513" y="26797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AutoShape 13"/>
          <p:cNvSpPr>
            <a:spLocks noChangeArrowheads="1"/>
          </p:cNvSpPr>
          <p:nvPr/>
        </p:nvSpPr>
        <p:spPr bwMode="auto">
          <a:xfrm>
            <a:off x="6869113" y="29845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AutoShape 14"/>
          <p:cNvSpPr>
            <a:spLocks noChangeArrowheads="1"/>
          </p:cNvSpPr>
          <p:nvPr/>
        </p:nvSpPr>
        <p:spPr bwMode="auto">
          <a:xfrm>
            <a:off x="6869113" y="34417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AutoShape 15"/>
          <p:cNvSpPr>
            <a:spLocks noChangeArrowheads="1"/>
          </p:cNvSpPr>
          <p:nvPr/>
        </p:nvSpPr>
        <p:spPr bwMode="auto">
          <a:xfrm>
            <a:off x="6792913" y="37465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AutoShape 16"/>
          <p:cNvSpPr>
            <a:spLocks noChangeArrowheads="1"/>
          </p:cNvSpPr>
          <p:nvPr/>
        </p:nvSpPr>
        <p:spPr bwMode="auto">
          <a:xfrm>
            <a:off x="7250113" y="37465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AutoShape 17"/>
          <p:cNvSpPr>
            <a:spLocks noChangeArrowheads="1"/>
          </p:cNvSpPr>
          <p:nvPr/>
        </p:nvSpPr>
        <p:spPr bwMode="auto">
          <a:xfrm>
            <a:off x="7021513" y="37465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AutoShape 18"/>
          <p:cNvSpPr>
            <a:spLocks noChangeArrowheads="1"/>
          </p:cNvSpPr>
          <p:nvPr/>
        </p:nvSpPr>
        <p:spPr bwMode="auto">
          <a:xfrm>
            <a:off x="7935913" y="3517900"/>
            <a:ext cx="76200" cy="74613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40" name="AutoShape 19"/>
          <p:cNvCxnSpPr>
            <a:cxnSpLocks noChangeShapeType="1"/>
            <a:stCxn id="30728" idx="7"/>
            <a:endCxn id="30734" idx="1"/>
          </p:cNvCxnSpPr>
          <p:nvPr/>
        </p:nvCxnSpPr>
        <p:spPr bwMode="auto">
          <a:xfrm rot="5400000" flipV="1">
            <a:off x="6296819" y="2413794"/>
            <a:ext cx="1587" cy="1165225"/>
          </a:xfrm>
          <a:prstGeom prst="curvedConnector3">
            <a:avLst>
              <a:gd name="adj1" fmla="val -15100005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0741" name="AutoShape 20"/>
          <p:cNvCxnSpPr>
            <a:cxnSpLocks noChangeShapeType="1"/>
            <a:stCxn id="30730" idx="5"/>
            <a:endCxn id="30737" idx="5"/>
          </p:cNvCxnSpPr>
          <p:nvPr/>
        </p:nvCxnSpPr>
        <p:spPr bwMode="auto">
          <a:xfrm rot="5400000" flipH="1" flipV="1">
            <a:off x="6323806" y="3048794"/>
            <a:ext cx="230188" cy="1752600"/>
          </a:xfrm>
          <a:prstGeom prst="curvedConnector3">
            <a:avLst>
              <a:gd name="adj1" fmla="val -104139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0742" name="AutoShape 21"/>
          <p:cNvCxnSpPr>
            <a:cxnSpLocks noChangeShapeType="1"/>
            <a:stCxn id="30728" idx="0"/>
            <a:endCxn id="30735" idx="7"/>
          </p:cNvCxnSpPr>
          <p:nvPr/>
        </p:nvCxnSpPr>
        <p:spPr bwMode="auto">
          <a:xfrm rot="5400000" flipV="1">
            <a:off x="6076950" y="2595563"/>
            <a:ext cx="468313" cy="1246187"/>
          </a:xfrm>
          <a:prstGeom prst="curvedConnector3">
            <a:avLst>
              <a:gd name="adj1" fmla="val -576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0743" name="AutoShape 22"/>
          <p:cNvCxnSpPr>
            <a:cxnSpLocks noChangeShapeType="1"/>
            <a:stCxn id="30731" idx="5"/>
            <a:endCxn id="30739" idx="1"/>
          </p:cNvCxnSpPr>
          <p:nvPr/>
        </p:nvCxnSpPr>
        <p:spPr bwMode="auto">
          <a:xfrm rot="5400000" flipH="1" flipV="1">
            <a:off x="6880225" y="2516188"/>
            <a:ext cx="53975" cy="2079625"/>
          </a:xfrm>
          <a:prstGeom prst="curvedConnector5">
            <a:avLst>
              <a:gd name="adj1" fmla="val 608819"/>
              <a:gd name="adj2" fmla="val 50000"/>
              <a:gd name="adj3" fmla="val 544116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30744" name="Rectangle 23"/>
          <p:cNvSpPr>
            <a:spLocks noChangeArrowheads="1"/>
          </p:cNvSpPr>
          <p:nvPr/>
        </p:nvSpPr>
        <p:spPr bwMode="auto">
          <a:xfrm>
            <a:off x="4811713" y="2070100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manager</a:t>
            </a:r>
          </a:p>
        </p:txBody>
      </p:sp>
      <p:sp>
        <p:nvSpPr>
          <p:cNvPr id="30745" name="Rectangle 24"/>
          <p:cNvSpPr>
            <a:spLocks noChangeArrowheads="1"/>
          </p:cNvSpPr>
          <p:nvPr/>
        </p:nvSpPr>
        <p:spPr bwMode="auto">
          <a:xfrm>
            <a:off x="6869113" y="2070100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employee</a:t>
            </a:r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6640513" y="45085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(1,1)</a:t>
            </a:r>
          </a:p>
        </p:txBody>
      </p:sp>
      <p:cxnSp>
        <p:nvCxnSpPr>
          <p:cNvPr id="30747" name="AutoShape 26"/>
          <p:cNvCxnSpPr>
            <a:cxnSpLocks noChangeShapeType="1"/>
            <a:stCxn id="30729" idx="6"/>
            <a:endCxn id="30738" idx="1"/>
          </p:cNvCxnSpPr>
          <p:nvPr/>
        </p:nvCxnSpPr>
        <p:spPr bwMode="auto">
          <a:xfrm flipV="1">
            <a:off x="5192713" y="3757613"/>
            <a:ext cx="1839912" cy="26987"/>
          </a:xfrm>
          <a:prstGeom prst="curvedConnector4">
            <a:avLst>
              <a:gd name="adj1" fmla="val 49699"/>
              <a:gd name="adj2" fmla="val 988236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0748" name="AutoShape 27"/>
          <p:cNvCxnSpPr>
            <a:cxnSpLocks noChangeShapeType="1"/>
            <a:stCxn id="30728" idx="0"/>
            <a:endCxn id="30733" idx="0"/>
          </p:cNvCxnSpPr>
          <p:nvPr/>
        </p:nvCxnSpPr>
        <p:spPr bwMode="auto">
          <a:xfrm rot="-5400000">
            <a:off x="6221413" y="2146300"/>
            <a:ext cx="304800" cy="1371600"/>
          </a:xfrm>
          <a:prstGeom prst="curvedConnector3">
            <a:avLst>
              <a:gd name="adj1" fmla="val 175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0749" name="AutoShape 28"/>
          <p:cNvCxnSpPr>
            <a:cxnSpLocks noChangeShapeType="1"/>
            <a:stCxn id="30729" idx="6"/>
            <a:endCxn id="30736" idx="3"/>
          </p:cNvCxnSpPr>
          <p:nvPr/>
        </p:nvCxnSpPr>
        <p:spPr bwMode="auto">
          <a:xfrm>
            <a:off x="5192713" y="3784600"/>
            <a:ext cx="1611312" cy="25400"/>
          </a:xfrm>
          <a:prstGeom prst="curvedConnector4">
            <a:avLst>
              <a:gd name="adj1" fmla="val 49657"/>
              <a:gd name="adj2" fmla="val 104375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Another example</a:t>
            </a:r>
          </a:p>
        </p:txBody>
      </p:sp>
      <p:sp>
        <p:nvSpPr>
          <p:cNvPr id="31748" name="AutoShape 3"/>
          <p:cNvSpPr>
            <a:spLocks noChangeArrowheads="1"/>
          </p:cNvSpPr>
          <p:nvPr/>
        </p:nvSpPr>
        <p:spPr bwMode="auto">
          <a:xfrm>
            <a:off x="4876800" y="3124200"/>
            <a:ext cx="2667000" cy="1143000"/>
          </a:xfrm>
          <a:prstGeom prst="flowChartDecision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5483225" y="34290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supervises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4800600" y="1600200"/>
            <a:ext cx="2819400" cy="990600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5235575" y="1866900"/>
            <a:ext cx="194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academic staff</a:t>
            </a:r>
          </a:p>
        </p:txBody>
      </p:sp>
      <p:sp>
        <p:nvSpPr>
          <p:cNvPr id="31752" name="AutoShape 7"/>
          <p:cNvSpPr>
            <a:spLocks noChangeArrowheads="1"/>
          </p:cNvSpPr>
          <p:nvPr/>
        </p:nvSpPr>
        <p:spPr bwMode="auto">
          <a:xfrm>
            <a:off x="4800600" y="4800600"/>
            <a:ext cx="2819400" cy="990600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5133975" y="5067300"/>
            <a:ext cx="215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research student</a:t>
            </a:r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V="1">
            <a:off x="6210300" y="2590800"/>
            <a:ext cx="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V="1">
            <a:off x="6210300" y="4267200"/>
            <a:ext cx="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6300788" y="2576513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(0,5)</a:t>
            </a: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6240463" y="42672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(1,2)</a:t>
            </a:r>
          </a:p>
        </p:txBody>
      </p:sp>
      <p:sp>
        <p:nvSpPr>
          <p:cNvPr id="3175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Relationships’ Cardinality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Relationships’ Cardinality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(1, x) </a:t>
            </a:r>
            <a:r>
              <a:rPr lang="en-US" u="sng" smtClean="0"/>
              <a:t>mandatory</a:t>
            </a:r>
            <a:r>
              <a:rPr lang="en-US" smtClean="0"/>
              <a:t> participation</a:t>
            </a:r>
          </a:p>
          <a:p>
            <a:pPr eaLnBrk="1" hangingPunct="1"/>
            <a:r>
              <a:rPr lang="en-US" smtClean="0"/>
              <a:t>(0, x) </a:t>
            </a:r>
            <a:r>
              <a:rPr lang="en-US" u="sng" smtClean="0"/>
              <a:t>optional</a:t>
            </a:r>
            <a:r>
              <a:rPr lang="en-US" smtClean="0"/>
              <a:t> participation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Relationships’ Cardinality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(x, 1) for all entities involved characterizes a </a:t>
            </a:r>
            <a:r>
              <a:rPr lang="en-US" sz="2800" u="sng" smtClean="0"/>
              <a:t>one-to-one</a:t>
            </a:r>
            <a:r>
              <a:rPr lang="en-US" sz="2800" smtClean="0"/>
              <a:t> relationship</a:t>
            </a:r>
          </a:p>
          <a:p>
            <a:pPr eaLnBrk="1" hangingPunct="1"/>
            <a:r>
              <a:rPr lang="en-US" sz="2800" smtClean="0"/>
              <a:t>(x, 1) for one entity involved and (x, N) or (x, y) y &gt; 1 for the others characterizes a </a:t>
            </a:r>
            <a:r>
              <a:rPr lang="en-US" sz="2800" u="sng" smtClean="0"/>
              <a:t>one-to-many</a:t>
            </a:r>
            <a:r>
              <a:rPr lang="en-US" sz="2800" smtClean="0"/>
              <a:t> relationship</a:t>
            </a:r>
          </a:p>
          <a:p>
            <a:pPr eaLnBrk="1" hangingPunct="1"/>
            <a:r>
              <a:rPr lang="en-US" sz="2800" smtClean="0"/>
              <a:t>(x, N) or (x, y) y &gt; 1 for all entities involved characterizes a </a:t>
            </a:r>
            <a:r>
              <a:rPr lang="en-US" sz="2800" u="sng" smtClean="0"/>
              <a:t>many-to-many</a:t>
            </a:r>
            <a:r>
              <a:rPr lang="en-US" sz="2800" smtClean="0"/>
              <a:t>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Relationships’ Cardinality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Example of a one-to-one relationship</a:t>
            </a: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4953000" y="1524000"/>
            <a:ext cx="2819400" cy="4191000"/>
            <a:chOff x="3504" y="1152"/>
            <a:chExt cx="1776" cy="2640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552" y="2112"/>
              <a:ext cx="1680" cy="720"/>
              <a:chOff x="3552" y="2112"/>
              <a:chExt cx="1680" cy="720"/>
            </a:xfrm>
          </p:grpSpPr>
          <p:sp>
            <p:nvSpPr>
              <p:cNvPr id="34833" name="AutoShape 6"/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1680" cy="720"/>
              </a:xfrm>
              <a:prstGeom prst="flowChartDecision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4" name="Text Box 7"/>
              <p:cNvSpPr txBox="1">
                <a:spLocks noChangeArrowheads="1"/>
              </p:cNvSpPr>
              <p:nvPr/>
            </p:nvSpPr>
            <p:spPr bwMode="auto">
              <a:xfrm>
                <a:off x="4032" y="2304"/>
                <a:ext cx="7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 baseline="0">
                    <a:solidFill>
                      <a:schemeClr val="bg1"/>
                    </a:solidFill>
                    <a:latin typeface="Times New Roman" pitchFamily="18" charset="0"/>
                  </a:rPr>
                  <a:t>married</a:t>
                </a:r>
              </a:p>
            </p:txBody>
          </p:sp>
        </p:grpSp>
        <p:grpSp>
          <p:nvGrpSpPr>
            <p:cNvPr id="34825" name="Group 8"/>
            <p:cNvGrpSpPr>
              <a:grpSpLocks/>
            </p:cNvGrpSpPr>
            <p:nvPr/>
          </p:nvGrpSpPr>
          <p:grpSpPr bwMode="auto">
            <a:xfrm>
              <a:off x="3504" y="1152"/>
              <a:ext cx="1776" cy="624"/>
              <a:chOff x="3504" y="2016"/>
              <a:chExt cx="1776" cy="624"/>
            </a:xfrm>
          </p:grpSpPr>
          <p:sp>
            <p:nvSpPr>
              <p:cNvPr id="34831" name="AutoShape 9"/>
              <p:cNvSpPr>
                <a:spLocks noChangeArrowheads="1"/>
              </p:cNvSpPr>
              <p:nvPr/>
            </p:nvSpPr>
            <p:spPr bwMode="auto">
              <a:xfrm>
                <a:off x="3504" y="2016"/>
                <a:ext cx="1776" cy="624"/>
              </a:xfrm>
              <a:prstGeom prst="flowChartProcess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2" name="Text Box 10"/>
              <p:cNvSpPr txBox="1">
                <a:spLocks noChangeArrowheads="1"/>
              </p:cNvSpPr>
              <p:nvPr/>
            </p:nvSpPr>
            <p:spPr bwMode="auto">
              <a:xfrm>
                <a:off x="4072" y="2184"/>
                <a:ext cx="4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 baseline="0">
                    <a:solidFill>
                      <a:schemeClr val="bg1"/>
                    </a:solidFill>
                    <a:latin typeface="Times New Roman" pitchFamily="18" charset="0"/>
                  </a:rPr>
                  <a:t>man</a:t>
                </a:r>
              </a:p>
            </p:txBody>
          </p:sp>
        </p:grpSp>
        <p:grpSp>
          <p:nvGrpSpPr>
            <p:cNvPr id="34826" name="Group 11"/>
            <p:cNvGrpSpPr>
              <a:grpSpLocks/>
            </p:cNvGrpSpPr>
            <p:nvPr/>
          </p:nvGrpSpPr>
          <p:grpSpPr bwMode="auto">
            <a:xfrm>
              <a:off x="3504" y="3168"/>
              <a:ext cx="1776" cy="624"/>
              <a:chOff x="3504" y="2016"/>
              <a:chExt cx="1776" cy="624"/>
            </a:xfrm>
          </p:grpSpPr>
          <p:sp>
            <p:nvSpPr>
              <p:cNvPr id="34829" name="AutoShape 12"/>
              <p:cNvSpPr>
                <a:spLocks noChangeArrowheads="1"/>
              </p:cNvSpPr>
              <p:nvPr/>
            </p:nvSpPr>
            <p:spPr bwMode="auto">
              <a:xfrm>
                <a:off x="3504" y="2016"/>
                <a:ext cx="1776" cy="624"/>
              </a:xfrm>
              <a:prstGeom prst="flowChartProcess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0" name="Text Box 13"/>
              <p:cNvSpPr txBox="1">
                <a:spLocks noChangeArrowheads="1"/>
              </p:cNvSpPr>
              <p:nvPr/>
            </p:nvSpPr>
            <p:spPr bwMode="auto">
              <a:xfrm>
                <a:off x="4072" y="2184"/>
                <a:ext cx="6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 baseline="0">
                    <a:solidFill>
                      <a:schemeClr val="bg1"/>
                    </a:solidFill>
                    <a:latin typeface="Times New Roman" pitchFamily="18" charset="0"/>
                  </a:rPr>
                  <a:t>woman</a:t>
                </a:r>
              </a:p>
            </p:txBody>
          </p:sp>
        </p:grpSp>
        <p:sp>
          <p:nvSpPr>
            <p:cNvPr id="34827" name="Line 14"/>
            <p:cNvSpPr>
              <a:spLocks noChangeShapeType="1"/>
            </p:cNvSpPr>
            <p:nvPr/>
          </p:nvSpPr>
          <p:spPr bwMode="auto">
            <a:xfrm flipV="1">
              <a:off x="4392" y="1776"/>
              <a:ext cx="0" cy="33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4828" name="Line 15"/>
            <p:cNvSpPr>
              <a:spLocks noChangeShapeType="1"/>
            </p:cNvSpPr>
            <p:nvPr/>
          </p:nvSpPr>
          <p:spPr bwMode="auto">
            <a:xfrm flipV="1">
              <a:off x="4392" y="2832"/>
              <a:ext cx="0" cy="33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4822" name="Text Box 16"/>
          <p:cNvSpPr txBox="1">
            <a:spLocks noChangeArrowheads="1"/>
          </p:cNvSpPr>
          <p:nvPr/>
        </p:nvSpPr>
        <p:spPr bwMode="auto">
          <a:xfrm>
            <a:off x="6461125" y="247967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(0,1)</a:t>
            </a:r>
          </a:p>
        </p:txBody>
      </p:sp>
      <p:sp>
        <p:nvSpPr>
          <p:cNvPr id="34823" name="Text Box 17"/>
          <p:cNvSpPr txBox="1">
            <a:spLocks noChangeArrowheads="1"/>
          </p:cNvSpPr>
          <p:nvPr/>
        </p:nvSpPr>
        <p:spPr bwMode="auto">
          <a:xfrm>
            <a:off x="6400800" y="4170363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(0,1)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Entities and Relationships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Conceptual Design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By default we have many-to-many relationships</a:t>
            </a: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5181600" y="3048000"/>
            <a:ext cx="2667000" cy="1143000"/>
          </a:xfrm>
          <a:prstGeom prst="flowChartDecision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788025" y="33528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supervises</a:t>
            </a:r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5105400" y="1524000"/>
            <a:ext cx="2819400" cy="990600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540375" y="1790700"/>
            <a:ext cx="194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academic staff</a:t>
            </a:r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5029200" y="4724400"/>
            <a:ext cx="2819400" cy="990600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5402263" y="5029200"/>
            <a:ext cx="2154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research student</a:t>
            </a: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V="1">
            <a:off x="6515100" y="2514600"/>
            <a:ext cx="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V="1">
            <a:off x="6515100" y="4191000"/>
            <a:ext cx="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6605588" y="2500313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(0,n)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6545263" y="4191000"/>
            <a:ext cx="852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(0,m)</a:t>
            </a:r>
          </a:p>
        </p:txBody>
      </p:sp>
      <p:sp>
        <p:nvSpPr>
          <p:cNvPr id="3585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Relationships’ Cardinality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Weak Entities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Weak entities can only be define for a participation constrained by (1,1) cardinalities</a:t>
            </a:r>
          </a:p>
          <a:p>
            <a:pPr eaLnBrk="1" hangingPunct="1"/>
            <a:r>
              <a:rPr lang="en-US" sz="2800" smtClean="0"/>
              <a:t>Also called mandatory one-to-many relationships</a:t>
            </a: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5257800" y="1295400"/>
            <a:ext cx="2590800" cy="4657725"/>
            <a:chOff x="1632" y="240"/>
            <a:chExt cx="2160" cy="3864"/>
          </a:xfrm>
        </p:grpSpPr>
        <p:sp>
          <p:nvSpPr>
            <p:cNvPr id="36871" name="AutoShape 5"/>
            <p:cNvSpPr>
              <a:spLocks noChangeArrowheads="1"/>
            </p:cNvSpPr>
            <p:nvPr/>
          </p:nvSpPr>
          <p:spPr bwMode="auto">
            <a:xfrm>
              <a:off x="2016" y="2064"/>
              <a:ext cx="1776" cy="624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Text Box 6"/>
            <p:cNvSpPr txBox="1">
              <a:spLocks noChangeArrowheads="1"/>
            </p:cNvSpPr>
            <p:nvPr/>
          </p:nvSpPr>
          <p:spPr bwMode="auto">
            <a:xfrm>
              <a:off x="2569" y="2313"/>
              <a:ext cx="64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>
                  <a:solidFill>
                    <a:schemeClr val="bg1"/>
                  </a:solidFill>
                  <a:latin typeface="Times New Roman" pitchFamily="18" charset="0"/>
                </a:rPr>
                <a:t>student</a:t>
              </a:r>
            </a:p>
          </p:txBody>
        </p:sp>
        <p:sp>
          <p:nvSpPr>
            <p:cNvPr id="36873" name="AutoShape 7"/>
            <p:cNvSpPr>
              <a:spLocks noChangeArrowheads="1"/>
            </p:cNvSpPr>
            <p:nvPr/>
          </p:nvSpPr>
          <p:spPr bwMode="auto">
            <a:xfrm rot="5400000">
              <a:off x="2783" y="3407"/>
              <a:ext cx="240" cy="240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8"/>
            <p:cNvSpPr>
              <a:spLocks noChangeShapeType="1"/>
            </p:cNvSpPr>
            <p:nvPr/>
          </p:nvSpPr>
          <p:spPr bwMode="auto">
            <a:xfrm rot="5400000" flipH="1">
              <a:off x="2544" y="3046"/>
              <a:ext cx="720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875" name="AutoShape 9"/>
            <p:cNvSpPr>
              <a:spLocks noChangeArrowheads="1"/>
            </p:cNvSpPr>
            <p:nvPr/>
          </p:nvSpPr>
          <p:spPr bwMode="auto">
            <a:xfrm rot="5400000">
              <a:off x="2303" y="3407"/>
              <a:ext cx="240" cy="240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0"/>
            <p:cNvSpPr>
              <a:spLocks noChangeShapeType="1"/>
            </p:cNvSpPr>
            <p:nvPr/>
          </p:nvSpPr>
          <p:spPr bwMode="auto">
            <a:xfrm rot="5400000" flipH="1">
              <a:off x="2064" y="3046"/>
              <a:ext cx="720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877" name="AutoShape 11"/>
            <p:cNvSpPr>
              <a:spLocks noChangeArrowheads="1"/>
            </p:cNvSpPr>
            <p:nvPr/>
          </p:nvSpPr>
          <p:spPr bwMode="auto">
            <a:xfrm rot="5400000">
              <a:off x="3263" y="3407"/>
              <a:ext cx="240" cy="240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12"/>
            <p:cNvSpPr>
              <a:spLocks noChangeShapeType="1"/>
            </p:cNvSpPr>
            <p:nvPr/>
          </p:nvSpPr>
          <p:spPr bwMode="auto">
            <a:xfrm rot="5400000" flipH="1">
              <a:off x="3024" y="3046"/>
              <a:ext cx="720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879" name="Text Box 13"/>
            <p:cNvSpPr txBox="1">
              <a:spLocks noChangeArrowheads="1"/>
            </p:cNvSpPr>
            <p:nvPr/>
          </p:nvSpPr>
          <p:spPr bwMode="auto">
            <a:xfrm>
              <a:off x="2063" y="3825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>
                  <a:solidFill>
                    <a:schemeClr val="bg1"/>
                  </a:solidFill>
                  <a:latin typeface="Times New Roman" pitchFamily="18" charset="0"/>
                </a:rPr>
                <a:t>matric</a:t>
              </a:r>
            </a:p>
          </p:txBody>
        </p:sp>
        <p:sp>
          <p:nvSpPr>
            <p:cNvPr id="36880" name="Text Box 14"/>
            <p:cNvSpPr txBox="1">
              <a:spLocks noChangeArrowheads="1"/>
            </p:cNvSpPr>
            <p:nvPr/>
          </p:nvSpPr>
          <p:spPr bwMode="auto">
            <a:xfrm>
              <a:off x="2592" y="3825"/>
              <a:ext cx="52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>
                  <a:solidFill>
                    <a:schemeClr val="bg1"/>
                  </a:solidFill>
                  <a:latin typeface="Times New Roman" pitchFamily="18" charset="0"/>
                </a:rPr>
                <a:t>name</a:t>
              </a:r>
            </a:p>
          </p:txBody>
        </p:sp>
        <p:sp>
          <p:nvSpPr>
            <p:cNvPr id="36881" name="Text Box 15"/>
            <p:cNvSpPr txBox="1">
              <a:spLocks noChangeArrowheads="1"/>
            </p:cNvSpPr>
            <p:nvPr/>
          </p:nvSpPr>
          <p:spPr bwMode="auto">
            <a:xfrm>
              <a:off x="3072" y="3825"/>
              <a:ext cx="663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>
                  <a:solidFill>
                    <a:schemeClr val="bg1"/>
                  </a:solidFill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36882" name="AutoShape 16"/>
            <p:cNvSpPr>
              <a:spLocks noChangeArrowheads="1"/>
            </p:cNvSpPr>
            <p:nvPr/>
          </p:nvSpPr>
          <p:spPr bwMode="auto">
            <a:xfrm rot="5400000">
              <a:off x="2304" y="2976"/>
              <a:ext cx="240" cy="24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83" name="Group 17"/>
            <p:cNvGrpSpPr>
              <a:grpSpLocks/>
            </p:cNvGrpSpPr>
            <p:nvPr/>
          </p:nvGrpSpPr>
          <p:grpSpPr bwMode="auto">
            <a:xfrm>
              <a:off x="2064" y="1248"/>
              <a:ext cx="1680" cy="720"/>
              <a:chOff x="3552" y="2112"/>
              <a:chExt cx="1680" cy="720"/>
            </a:xfrm>
          </p:grpSpPr>
          <p:sp>
            <p:nvSpPr>
              <p:cNvPr id="36890" name="AutoShape 18"/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1680" cy="720"/>
              </a:xfrm>
              <a:prstGeom prst="flowChartDecision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1" name="Text Box 19"/>
              <p:cNvSpPr txBox="1">
                <a:spLocks noChangeArrowheads="1"/>
              </p:cNvSpPr>
              <p:nvPr/>
            </p:nvSpPr>
            <p:spPr bwMode="auto">
              <a:xfrm>
                <a:off x="4032" y="2386"/>
                <a:ext cx="871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aseline="0">
                    <a:solidFill>
                      <a:schemeClr val="bg1"/>
                    </a:solidFill>
                    <a:latin typeface="Times New Roman" pitchFamily="18" charset="0"/>
                  </a:rPr>
                  <a:t>Studies_in</a:t>
                </a:r>
              </a:p>
            </p:txBody>
          </p:sp>
        </p:grpSp>
        <p:sp>
          <p:nvSpPr>
            <p:cNvPr id="36884" name="AutoShape 20"/>
            <p:cNvSpPr>
              <a:spLocks noChangeArrowheads="1"/>
            </p:cNvSpPr>
            <p:nvPr/>
          </p:nvSpPr>
          <p:spPr bwMode="auto">
            <a:xfrm>
              <a:off x="2016" y="240"/>
              <a:ext cx="1776" cy="624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Text Box 21"/>
            <p:cNvSpPr txBox="1">
              <a:spLocks noChangeArrowheads="1"/>
            </p:cNvSpPr>
            <p:nvPr/>
          </p:nvSpPr>
          <p:spPr bwMode="auto">
            <a:xfrm>
              <a:off x="2463" y="443"/>
              <a:ext cx="83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aseline="0">
                  <a:solidFill>
                    <a:schemeClr val="bg1"/>
                  </a:solidFill>
                  <a:latin typeface="Times New Roman" pitchFamily="18" charset="0"/>
                </a:rPr>
                <a:t>university</a:t>
              </a:r>
            </a:p>
          </p:txBody>
        </p:sp>
        <p:cxnSp>
          <p:nvCxnSpPr>
            <p:cNvPr id="36886" name="AutoShape 22"/>
            <p:cNvCxnSpPr>
              <a:cxnSpLocks noChangeShapeType="1"/>
              <a:stCxn id="36884" idx="2"/>
              <a:endCxn id="36890" idx="0"/>
            </p:cNvCxnSpPr>
            <p:nvPr/>
          </p:nvCxnSpPr>
          <p:spPr bwMode="auto">
            <a:xfrm>
              <a:off x="2904" y="873"/>
              <a:ext cx="0" cy="366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36887" name="AutoShape 23"/>
            <p:cNvCxnSpPr>
              <a:cxnSpLocks noChangeShapeType="1"/>
              <a:stCxn id="36890" idx="2"/>
              <a:endCxn id="36871" idx="0"/>
            </p:cNvCxnSpPr>
            <p:nvPr/>
          </p:nvCxnSpPr>
          <p:spPr bwMode="auto">
            <a:xfrm>
              <a:off x="2904" y="197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</p:cxnSp>
        <p:sp>
          <p:nvSpPr>
            <p:cNvPr id="36888" name="AutoShape 24"/>
            <p:cNvSpPr>
              <a:spLocks noChangeArrowheads="1"/>
            </p:cNvSpPr>
            <p:nvPr/>
          </p:nvSpPr>
          <p:spPr bwMode="auto">
            <a:xfrm rot="5400000">
              <a:off x="2784" y="912"/>
              <a:ext cx="240" cy="24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Freeform 25"/>
            <p:cNvSpPr>
              <a:spLocks/>
            </p:cNvSpPr>
            <p:nvPr/>
          </p:nvSpPr>
          <p:spPr bwMode="auto">
            <a:xfrm>
              <a:off x="1632" y="1008"/>
              <a:ext cx="1248" cy="2064"/>
            </a:xfrm>
            <a:custGeom>
              <a:avLst/>
              <a:gdLst>
                <a:gd name="T0" fmla="*/ 1248 w 1248"/>
                <a:gd name="T1" fmla="*/ 0 h 2112"/>
                <a:gd name="T2" fmla="*/ 0 w 1248"/>
                <a:gd name="T3" fmla="*/ 0 h 2112"/>
                <a:gd name="T4" fmla="*/ 0 w 1248"/>
                <a:gd name="T5" fmla="*/ 2017 h 2112"/>
                <a:gd name="T6" fmla="*/ 816 w 1248"/>
                <a:gd name="T7" fmla="*/ 2017 h 2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2112"/>
                <a:gd name="T14" fmla="*/ 1248 w 1248"/>
                <a:gd name="T15" fmla="*/ 2112 h 2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2112">
                  <a:moveTo>
                    <a:pt x="1248" y="0"/>
                  </a:moveTo>
                  <a:lnTo>
                    <a:pt x="0" y="0"/>
                  </a:lnTo>
                  <a:lnTo>
                    <a:pt x="0" y="2112"/>
                  </a:lnTo>
                  <a:lnTo>
                    <a:pt x="816" y="2112"/>
                  </a:ln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6870" name="Text Box 26"/>
          <p:cNvSpPr txBox="1">
            <a:spLocks noChangeArrowheads="1"/>
          </p:cNvSpPr>
          <p:nvPr/>
        </p:nvSpPr>
        <p:spPr bwMode="auto">
          <a:xfrm>
            <a:off x="7299325" y="308927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(1,1)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From E-R to Relational</a:t>
            </a:r>
            <a:br>
              <a:rPr lang="en-US" dirty="0" smtClean="0"/>
            </a:br>
            <a:r>
              <a:rPr lang="en-US" dirty="0" smtClean="0"/>
              <a:t>3 Rules and 3 Exceptions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Conceptual to Logical Design</a:t>
            </a:r>
            <a:endParaRPr 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 1: Value Sets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Value sets are mapped to domains</a:t>
            </a:r>
          </a:p>
          <a:p>
            <a:pPr eaLnBrk="1" hangingPunct="1"/>
            <a:r>
              <a:rPr lang="en-US" sz="2800" i="1" smtClean="0"/>
              <a:t>In practice this is a first step towards the physical design</a:t>
            </a:r>
          </a:p>
          <a:p>
            <a:pPr eaLnBrk="1" hangingPunct="1"/>
            <a:r>
              <a:rPr lang="en-US" sz="2800" smtClean="0"/>
              <a:t>E-R attributes are mapped to attributes of relations</a:t>
            </a:r>
          </a:p>
          <a:p>
            <a:pPr eaLnBrk="1" hangingPunct="1"/>
            <a:endParaRPr lang="en-US" sz="2800" smtClean="0"/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6248400" y="1905000"/>
            <a:ext cx="1524000" cy="381000"/>
            <a:chOff x="3888" y="1584"/>
            <a:chExt cx="960" cy="240"/>
          </a:xfrm>
        </p:grpSpPr>
        <p:sp>
          <p:nvSpPr>
            <p:cNvPr id="38921" name="AutoShape 5"/>
            <p:cNvSpPr>
              <a:spLocks noChangeArrowheads="1"/>
            </p:cNvSpPr>
            <p:nvPr/>
          </p:nvSpPr>
          <p:spPr bwMode="auto">
            <a:xfrm>
              <a:off x="4608" y="1584"/>
              <a:ext cx="240" cy="240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 flipH="1">
              <a:off x="3888" y="1704"/>
              <a:ext cx="7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6918325" y="1489075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age</a:t>
            </a: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6248400" y="4114800"/>
            <a:ext cx="198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age INTEGER</a:t>
            </a:r>
          </a:p>
        </p:txBody>
      </p:sp>
      <p:sp>
        <p:nvSpPr>
          <p:cNvPr id="38920" name="Line 9"/>
          <p:cNvSpPr>
            <a:spLocks noChangeShapeType="1"/>
          </p:cNvSpPr>
          <p:nvPr/>
        </p:nvSpPr>
        <p:spPr bwMode="auto">
          <a:xfrm>
            <a:off x="6934200" y="2590800"/>
            <a:ext cx="0" cy="1447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 2: Entity Sets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Entity sets are mapped to relations</a:t>
            </a:r>
          </a:p>
          <a:p>
            <a:pPr eaLnBrk="1" hangingPunct="1"/>
            <a:r>
              <a:rPr lang="en-US" smtClean="0"/>
              <a:t>The entity set attributes are mapped to attributes of the relation</a:t>
            </a:r>
          </a:p>
          <a:p>
            <a:pPr eaLnBrk="1" hangingPunct="1"/>
            <a:r>
              <a:rPr lang="en-US" smtClean="0"/>
              <a:t>The keys are mapped to primary key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0963" name="AutoShape 2"/>
          <p:cNvSpPr>
            <a:spLocks noChangeArrowheads="1"/>
          </p:cNvSpPr>
          <p:nvPr/>
        </p:nvSpPr>
        <p:spPr bwMode="auto">
          <a:xfrm>
            <a:off x="3276600" y="1752600"/>
            <a:ext cx="2819400" cy="990600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037013" y="2019300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company</a:t>
            </a: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 rot="5400000">
            <a:off x="3732213" y="3884613"/>
            <a:ext cx="381000" cy="3810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 rot="5400000" flipH="1">
            <a:off x="3351213" y="3313113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40967" name="Group 6"/>
          <p:cNvGrpSpPr>
            <a:grpSpLocks/>
          </p:cNvGrpSpPr>
          <p:nvPr/>
        </p:nvGrpSpPr>
        <p:grpSpPr bwMode="auto">
          <a:xfrm rot="5400000">
            <a:off x="4686300" y="3314700"/>
            <a:ext cx="1524000" cy="381000"/>
            <a:chOff x="3888" y="1584"/>
            <a:chExt cx="960" cy="240"/>
          </a:xfrm>
        </p:grpSpPr>
        <p:sp>
          <p:nvSpPr>
            <p:cNvPr id="40971" name="AutoShape 7"/>
            <p:cNvSpPr>
              <a:spLocks noChangeArrowheads="1"/>
            </p:cNvSpPr>
            <p:nvPr/>
          </p:nvSpPr>
          <p:spPr bwMode="auto">
            <a:xfrm>
              <a:off x="4608" y="1584"/>
              <a:ext cx="240" cy="240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8"/>
            <p:cNvSpPr>
              <a:spLocks noChangeShapeType="1"/>
            </p:cNvSpPr>
            <p:nvPr/>
          </p:nvSpPr>
          <p:spPr bwMode="auto">
            <a:xfrm flipH="1">
              <a:off x="3888" y="1704"/>
              <a:ext cx="7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3505200" y="44196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4876800" y="44196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address</a:t>
            </a: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4572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kern="0" baseline="0" dirty="0">
                <a:solidFill>
                  <a:srgbClr val="3366CC"/>
                </a:solidFill>
                <a:latin typeface="Arial"/>
                <a:ea typeface="+mj-ea"/>
                <a:cs typeface="+mj-cs"/>
              </a:rPr>
              <a:t>Rule 2: Entity Sets</a:t>
            </a:r>
            <a:endParaRPr lang="en-US" sz="2800" baseline="0" dirty="0">
              <a:solidFill>
                <a:srgbClr val="33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Rule 2: Entity Sets</a:t>
            </a:r>
            <a:endParaRPr lang="en-US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CREATE TABLE company</a:t>
            </a:r>
            <a:br>
              <a:rPr lang="en-US" sz="2400" smtClean="0"/>
            </a:br>
            <a:r>
              <a:rPr lang="en-US" sz="2400" smtClean="0"/>
              <a:t>(</a:t>
            </a:r>
            <a:br>
              <a:rPr lang="en-US" sz="2400" smtClean="0"/>
            </a:br>
            <a:r>
              <a:rPr lang="en-US" sz="2400" smtClean="0"/>
              <a:t>name VARCHAR(64) PRIMARY KEY,</a:t>
            </a:r>
            <a:br>
              <a:rPr lang="en-US" sz="2400" smtClean="0"/>
            </a:br>
            <a:r>
              <a:rPr lang="en-US" sz="2400" smtClean="0"/>
              <a:t>address VARCHAR(128),</a:t>
            </a:r>
            <a:br>
              <a:rPr lang="en-US" sz="2400" smtClean="0"/>
            </a:br>
            <a:r>
              <a:rPr lang="en-US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Rule 2: Entity Sets</a:t>
            </a:r>
            <a:endParaRPr lang="en-US" dirty="0" smtClean="0"/>
          </a:p>
        </p:txBody>
      </p:sp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3505200" y="3124200"/>
            <a:ext cx="2286000" cy="701675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111625" y="3248025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person</a:t>
            </a:r>
          </a:p>
        </p:txBody>
      </p:sp>
      <p:sp>
        <p:nvSpPr>
          <p:cNvPr id="43014" name="AutoShape 5"/>
          <p:cNvSpPr>
            <a:spLocks noChangeArrowheads="1"/>
          </p:cNvSpPr>
          <p:nvPr/>
        </p:nvSpPr>
        <p:spPr bwMode="auto">
          <a:xfrm rot="10800000" flipH="1" flipV="1">
            <a:off x="6662738" y="3119438"/>
            <a:ext cx="290512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 rot="10800000" flipV="1">
            <a:off x="5791200" y="3276600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 rot="10800000" flipH="1" flipV="1">
            <a:off x="6662738" y="3576638"/>
            <a:ext cx="290512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 rot="10800000" flipV="1">
            <a:off x="5791200" y="3733800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7162800" y="3048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first name</a:t>
            </a:r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7162800" y="350520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last name</a:t>
            </a:r>
          </a:p>
        </p:txBody>
      </p:sp>
      <p:sp>
        <p:nvSpPr>
          <p:cNvPr id="43020" name="AutoShape 11"/>
          <p:cNvSpPr>
            <a:spLocks noChangeArrowheads="1"/>
          </p:cNvSpPr>
          <p:nvPr/>
        </p:nvSpPr>
        <p:spPr bwMode="auto">
          <a:xfrm rot="10800000" flipH="1" flipV="1">
            <a:off x="6096000" y="4114800"/>
            <a:ext cx="290513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AutoShape 12"/>
          <p:cNvSpPr>
            <a:spLocks noChangeArrowheads="1"/>
          </p:cNvSpPr>
          <p:nvPr/>
        </p:nvSpPr>
        <p:spPr bwMode="auto">
          <a:xfrm rot="10800000" flipH="1" flipV="1">
            <a:off x="6096000" y="3581400"/>
            <a:ext cx="290513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AutoShape 13"/>
          <p:cNvSpPr>
            <a:spLocks noChangeArrowheads="1"/>
          </p:cNvSpPr>
          <p:nvPr/>
        </p:nvSpPr>
        <p:spPr bwMode="auto">
          <a:xfrm rot="10800000" flipH="1" flipV="1">
            <a:off x="6096000" y="3124200"/>
            <a:ext cx="290513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6242050" y="3124200"/>
            <a:ext cx="0" cy="1143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3024" name="AutoShape 15"/>
          <p:cNvSpPr>
            <a:spLocks noChangeArrowheads="1"/>
          </p:cNvSpPr>
          <p:nvPr/>
        </p:nvSpPr>
        <p:spPr bwMode="auto">
          <a:xfrm rot="10800000" flipV="1">
            <a:off x="2300288" y="3271838"/>
            <a:ext cx="290512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6"/>
          <p:cNvSpPr>
            <a:spLocks noChangeShapeType="1"/>
          </p:cNvSpPr>
          <p:nvPr/>
        </p:nvSpPr>
        <p:spPr bwMode="auto">
          <a:xfrm rot="10800000" flipH="1" flipV="1">
            <a:off x="2590800" y="3429000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1143000" y="32004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Rule 2: Entity Sets</a:t>
            </a:r>
            <a:endParaRPr 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CREATE TABLE person</a:t>
            </a:r>
            <a:br>
              <a:rPr lang="en-US" sz="2400" smtClean="0"/>
            </a:br>
            <a:r>
              <a:rPr lang="en-US" sz="2400" smtClean="0"/>
              <a:t>(</a:t>
            </a:r>
            <a:br>
              <a:rPr lang="en-US" sz="2400" smtClean="0"/>
            </a:br>
            <a:r>
              <a:rPr lang="en-US" sz="2400" smtClean="0"/>
              <a:t>first name VARCHAR(32),</a:t>
            </a:r>
            <a:br>
              <a:rPr lang="en-US" sz="2400" smtClean="0"/>
            </a:br>
            <a:r>
              <a:rPr lang="en-US" sz="2400" smtClean="0"/>
              <a:t>last_name VARCHAR(32),</a:t>
            </a:r>
            <a:br>
              <a:rPr lang="en-US" sz="2400" smtClean="0"/>
            </a:br>
            <a:r>
              <a:rPr lang="en-US" sz="2400" smtClean="0"/>
              <a:t>address VARCHAR(128),</a:t>
            </a:r>
            <a:br>
              <a:rPr lang="en-US" sz="2400" smtClean="0"/>
            </a:br>
            <a:r>
              <a:rPr lang="en-US" sz="2400" smtClean="0"/>
              <a:t>PRIMARY KEY (first_name, last_name))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 3: Relationship Sets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Relationship sets are mapped to relations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The attributes of the relation consist of the attributes of the relationship set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As well as of the keys of the participating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Entities and Entity Sets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Entities are identifiable “things”</a:t>
            </a:r>
          </a:p>
          <a:p>
            <a:pPr eaLnBrk="1" hangingPunct="1"/>
            <a:r>
              <a:rPr lang="en-US" sz="2800" smtClean="0"/>
              <a:t>The named box  represents a set of entities or entity set</a:t>
            </a: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5257800" y="2286000"/>
            <a:ext cx="2819400" cy="990600"/>
            <a:chOff x="3504" y="2016"/>
            <a:chExt cx="1776" cy="624"/>
          </a:xfrm>
        </p:grpSpPr>
        <p:sp>
          <p:nvSpPr>
            <p:cNvPr id="5134" name="AutoShape 5"/>
            <p:cNvSpPr>
              <a:spLocks noChangeArrowheads="1"/>
            </p:cNvSpPr>
            <p:nvPr/>
          </p:nvSpPr>
          <p:spPr bwMode="auto">
            <a:xfrm>
              <a:off x="3504" y="2016"/>
              <a:ext cx="1776" cy="624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Text Box 6"/>
            <p:cNvSpPr txBox="1">
              <a:spLocks noChangeArrowheads="1"/>
            </p:cNvSpPr>
            <p:nvPr/>
          </p:nvSpPr>
          <p:spPr bwMode="auto">
            <a:xfrm>
              <a:off x="4072" y="2184"/>
              <a:ext cx="6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person</a:t>
              </a:r>
            </a:p>
          </p:txBody>
        </p:sp>
      </p:grpSp>
      <p:sp>
        <p:nvSpPr>
          <p:cNvPr id="5126" name="Freeform 7"/>
          <p:cNvSpPr>
            <a:spLocks/>
          </p:cNvSpPr>
          <p:nvPr/>
        </p:nvSpPr>
        <p:spPr bwMode="auto">
          <a:xfrm>
            <a:off x="5486400" y="3505200"/>
            <a:ext cx="1524000" cy="2149475"/>
          </a:xfrm>
          <a:custGeom>
            <a:avLst/>
            <a:gdLst>
              <a:gd name="T0" fmla="*/ 688284227 w 1411"/>
              <a:gd name="T1" fmla="*/ 25201560 h 1354"/>
              <a:gd name="T2" fmla="*/ 470132911 w 1411"/>
              <a:gd name="T3" fmla="*/ 146169059 h 1354"/>
              <a:gd name="T4" fmla="*/ 314977667 w 1411"/>
              <a:gd name="T5" fmla="*/ 252015633 h 1354"/>
              <a:gd name="T6" fmla="*/ 139989808 w 1411"/>
              <a:gd name="T7" fmla="*/ 655240587 h 1354"/>
              <a:gd name="T8" fmla="*/ 16331965 w 1411"/>
              <a:gd name="T9" fmla="*/ 1005541584 h 1354"/>
              <a:gd name="T10" fmla="*/ 27997963 w 1411"/>
              <a:gd name="T11" fmla="*/ 2013604118 h 1354"/>
              <a:gd name="T12" fmla="*/ 53662944 w 1411"/>
              <a:gd name="T13" fmla="*/ 2147483647 h 1354"/>
              <a:gd name="T14" fmla="*/ 177320808 w 1411"/>
              <a:gd name="T15" fmla="*/ 2147483647 h 1354"/>
              <a:gd name="T16" fmla="*/ 363974628 w 1411"/>
              <a:gd name="T17" fmla="*/ 2147483647 h 1354"/>
              <a:gd name="T18" fmla="*/ 874937980 w 1411"/>
              <a:gd name="T19" fmla="*/ 2147483647 h 1354"/>
              <a:gd name="T20" fmla="*/ 1011428280 w 1411"/>
              <a:gd name="T21" fmla="*/ 2147483647 h 1354"/>
              <a:gd name="T22" fmla="*/ 1061590652 w 1411"/>
              <a:gd name="T23" fmla="*/ 2147483647 h 1354"/>
              <a:gd name="T24" fmla="*/ 1098921619 w 1411"/>
              <a:gd name="T25" fmla="*/ 2147483647 h 1354"/>
              <a:gd name="T26" fmla="*/ 1558556242 w 1411"/>
              <a:gd name="T27" fmla="*/ 2147483647 h 1354"/>
              <a:gd name="T28" fmla="*/ 1627384637 w 1411"/>
              <a:gd name="T29" fmla="*/ 2134571574 h 1354"/>
              <a:gd name="T30" fmla="*/ 1633217095 w 1411"/>
              <a:gd name="T31" fmla="*/ 937498184 h 1354"/>
              <a:gd name="T32" fmla="*/ 1521225275 w 1411"/>
              <a:gd name="T33" fmla="*/ 267136565 h 1354"/>
              <a:gd name="T34" fmla="*/ 1483894309 w 1411"/>
              <a:gd name="T35" fmla="*/ 186491545 h 1354"/>
              <a:gd name="T36" fmla="*/ 1210913709 w 1411"/>
              <a:gd name="T37" fmla="*/ 118446557 h 1354"/>
              <a:gd name="T38" fmla="*/ 774611075 w 1411"/>
              <a:gd name="T39" fmla="*/ 25201560 h 1354"/>
              <a:gd name="T40" fmla="*/ 688284227 w 1411"/>
              <a:gd name="T41" fmla="*/ 25201560 h 135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11"/>
              <a:gd name="T64" fmla="*/ 0 h 1354"/>
              <a:gd name="T65" fmla="*/ 1411 w 1411"/>
              <a:gd name="T66" fmla="*/ 1354 h 135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11" h="1354">
                <a:moveTo>
                  <a:pt x="590" y="10"/>
                </a:moveTo>
                <a:cubicBezTo>
                  <a:pt x="528" y="18"/>
                  <a:pt x="466" y="45"/>
                  <a:pt x="403" y="58"/>
                </a:cubicBezTo>
                <a:cubicBezTo>
                  <a:pt x="366" y="81"/>
                  <a:pt x="312" y="90"/>
                  <a:pt x="270" y="100"/>
                </a:cubicBezTo>
                <a:cubicBezTo>
                  <a:pt x="201" y="135"/>
                  <a:pt x="166" y="199"/>
                  <a:pt x="120" y="260"/>
                </a:cubicBezTo>
                <a:cubicBezTo>
                  <a:pt x="5" y="414"/>
                  <a:pt x="48" y="328"/>
                  <a:pt x="14" y="399"/>
                </a:cubicBezTo>
                <a:cubicBezTo>
                  <a:pt x="7" y="532"/>
                  <a:pt x="0" y="667"/>
                  <a:pt x="24" y="799"/>
                </a:cubicBezTo>
                <a:cubicBezTo>
                  <a:pt x="25" y="802"/>
                  <a:pt x="42" y="887"/>
                  <a:pt x="46" y="895"/>
                </a:cubicBezTo>
                <a:cubicBezTo>
                  <a:pt x="68" y="933"/>
                  <a:pt x="116" y="943"/>
                  <a:pt x="152" y="959"/>
                </a:cubicBezTo>
                <a:cubicBezTo>
                  <a:pt x="191" y="1016"/>
                  <a:pt x="257" y="1064"/>
                  <a:pt x="312" y="1103"/>
                </a:cubicBezTo>
                <a:cubicBezTo>
                  <a:pt x="455" y="1204"/>
                  <a:pt x="586" y="1293"/>
                  <a:pt x="750" y="1354"/>
                </a:cubicBezTo>
                <a:cubicBezTo>
                  <a:pt x="789" y="1343"/>
                  <a:pt x="829" y="1337"/>
                  <a:pt x="867" y="1322"/>
                </a:cubicBezTo>
                <a:cubicBezTo>
                  <a:pt x="884" y="1315"/>
                  <a:pt x="895" y="1299"/>
                  <a:pt x="910" y="1290"/>
                </a:cubicBezTo>
                <a:cubicBezTo>
                  <a:pt x="920" y="1284"/>
                  <a:pt x="931" y="1283"/>
                  <a:pt x="942" y="1279"/>
                </a:cubicBezTo>
                <a:cubicBezTo>
                  <a:pt x="1063" y="1187"/>
                  <a:pt x="1215" y="1174"/>
                  <a:pt x="1336" y="1082"/>
                </a:cubicBezTo>
                <a:cubicBezTo>
                  <a:pt x="1374" y="1007"/>
                  <a:pt x="1381" y="930"/>
                  <a:pt x="1395" y="847"/>
                </a:cubicBezTo>
                <a:cubicBezTo>
                  <a:pt x="1404" y="682"/>
                  <a:pt x="1405" y="547"/>
                  <a:pt x="1400" y="372"/>
                </a:cubicBezTo>
                <a:cubicBezTo>
                  <a:pt x="1396" y="231"/>
                  <a:pt x="1411" y="198"/>
                  <a:pt x="1304" y="106"/>
                </a:cubicBezTo>
                <a:cubicBezTo>
                  <a:pt x="1293" y="96"/>
                  <a:pt x="1286" y="80"/>
                  <a:pt x="1272" y="74"/>
                </a:cubicBezTo>
                <a:cubicBezTo>
                  <a:pt x="1209" y="48"/>
                  <a:pt x="1102" y="50"/>
                  <a:pt x="1038" y="47"/>
                </a:cubicBezTo>
                <a:cubicBezTo>
                  <a:pt x="912" y="31"/>
                  <a:pt x="792" y="16"/>
                  <a:pt x="664" y="10"/>
                </a:cubicBezTo>
                <a:cubicBezTo>
                  <a:pt x="622" y="0"/>
                  <a:pt x="647" y="3"/>
                  <a:pt x="590" y="1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127" name="AutoShape 8"/>
          <p:cNvSpPr>
            <a:spLocks noChangeArrowheads="1"/>
          </p:cNvSpPr>
          <p:nvPr/>
        </p:nvSpPr>
        <p:spPr bwMode="auto">
          <a:xfrm>
            <a:off x="6019800" y="3962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AutoShape 9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AutoShape 10"/>
          <p:cNvSpPr>
            <a:spLocks noChangeArrowheads="1"/>
          </p:cNvSpPr>
          <p:nvPr/>
        </p:nvSpPr>
        <p:spPr bwMode="auto">
          <a:xfrm>
            <a:off x="5715000" y="44196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AutoShape 11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AutoShape 12"/>
          <p:cNvSpPr>
            <a:spLocks noChangeArrowheads="1"/>
          </p:cNvSpPr>
          <p:nvPr/>
        </p:nvSpPr>
        <p:spPr bwMode="auto">
          <a:xfrm>
            <a:off x="6096000" y="47244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AutoShape 13"/>
          <p:cNvSpPr>
            <a:spLocks noChangeArrowheads="1"/>
          </p:cNvSpPr>
          <p:nvPr/>
        </p:nvSpPr>
        <p:spPr bwMode="auto">
          <a:xfrm>
            <a:off x="6477000" y="49530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AutoShape 14"/>
          <p:cNvSpPr>
            <a:spLocks noChangeArrowheads="1"/>
          </p:cNvSpPr>
          <p:nvPr/>
        </p:nvSpPr>
        <p:spPr bwMode="auto">
          <a:xfrm>
            <a:off x="6781800" y="4495800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Rule 3: Relationship Sets</a:t>
            </a:r>
            <a:endParaRPr lang="en-US" dirty="0" smtClean="0"/>
          </a:p>
        </p:txBody>
      </p:sp>
      <p:sp>
        <p:nvSpPr>
          <p:cNvPr id="46084" name="AutoShape 3"/>
          <p:cNvSpPr>
            <a:spLocks noChangeArrowheads="1"/>
          </p:cNvSpPr>
          <p:nvPr/>
        </p:nvSpPr>
        <p:spPr bwMode="auto">
          <a:xfrm>
            <a:off x="3340100" y="3214688"/>
            <a:ext cx="2235200" cy="809625"/>
          </a:xfrm>
          <a:prstGeom prst="flowChartDecision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876675" y="3390900"/>
            <a:ext cx="116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contract</a:t>
            </a:r>
          </a:p>
        </p:txBody>
      </p:sp>
      <p:sp>
        <p:nvSpPr>
          <p:cNvPr id="46086" name="AutoShape 5"/>
          <p:cNvSpPr>
            <a:spLocks noChangeArrowheads="1"/>
          </p:cNvSpPr>
          <p:nvPr/>
        </p:nvSpPr>
        <p:spPr bwMode="auto">
          <a:xfrm>
            <a:off x="3352800" y="2133600"/>
            <a:ext cx="2286000" cy="701675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3959225" y="2257425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person</a:t>
            </a:r>
          </a:p>
        </p:txBody>
      </p: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3429000" y="4403725"/>
            <a:ext cx="2209800" cy="701675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3808413" y="4594225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company</a:t>
            </a:r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 flipV="1">
            <a:off x="4457700" y="2835275"/>
            <a:ext cx="0" cy="3794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 flipV="1">
            <a:off x="4457700" y="4024313"/>
            <a:ext cx="0" cy="3794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6092" name="AutoShape 11"/>
          <p:cNvSpPr>
            <a:spLocks noChangeArrowheads="1"/>
          </p:cNvSpPr>
          <p:nvPr/>
        </p:nvSpPr>
        <p:spPr bwMode="auto">
          <a:xfrm rot="10800000" flipV="1">
            <a:off x="2206625" y="3462338"/>
            <a:ext cx="290513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 rot="10800000" flipH="1" flipV="1">
            <a:off x="2497138" y="3619500"/>
            <a:ext cx="87153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6094" name="AutoShape 13"/>
          <p:cNvSpPr>
            <a:spLocks noChangeArrowheads="1"/>
          </p:cNvSpPr>
          <p:nvPr/>
        </p:nvSpPr>
        <p:spPr bwMode="auto">
          <a:xfrm rot="9535844" flipV="1">
            <a:off x="2619375" y="3965575"/>
            <a:ext cx="290513" cy="315913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 rot="9535844" flipH="1" flipV="1">
            <a:off x="2871788" y="3914775"/>
            <a:ext cx="8699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1828800" y="28194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auto">
          <a:xfrm>
            <a:off x="1219200" y="3390900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object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1905000" y="40386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end</a:t>
            </a:r>
          </a:p>
        </p:txBody>
      </p:sp>
      <p:sp>
        <p:nvSpPr>
          <p:cNvPr id="46099" name="AutoShape 18"/>
          <p:cNvSpPr>
            <a:spLocks noChangeArrowheads="1"/>
          </p:cNvSpPr>
          <p:nvPr/>
        </p:nvSpPr>
        <p:spPr bwMode="auto">
          <a:xfrm rot="-9535844">
            <a:off x="2619375" y="2967038"/>
            <a:ext cx="290513" cy="315912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 rot="12064156" flipH="1">
            <a:off x="2871788" y="3335338"/>
            <a:ext cx="8699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6101" name="AutoShape 20"/>
          <p:cNvSpPr>
            <a:spLocks noChangeArrowheads="1"/>
          </p:cNvSpPr>
          <p:nvPr/>
        </p:nvSpPr>
        <p:spPr bwMode="auto">
          <a:xfrm rot="10800000" flipH="1" flipV="1">
            <a:off x="6510338" y="2128838"/>
            <a:ext cx="290512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1"/>
          <p:cNvSpPr>
            <a:spLocks noChangeShapeType="1"/>
          </p:cNvSpPr>
          <p:nvPr/>
        </p:nvSpPr>
        <p:spPr bwMode="auto">
          <a:xfrm rot="10800000" flipV="1">
            <a:off x="5638800" y="2286000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6103" name="AutoShape 22"/>
          <p:cNvSpPr>
            <a:spLocks noChangeArrowheads="1"/>
          </p:cNvSpPr>
          <p:nvPr/>
        </p:nvSpPr>
        <p:spPr bwMode="auto">
          <a:xfrm rot="10800000" flipH="1" flipV="1">
            <a:off x="6510338" y="2586038"/>
            <a:ext cx="290512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 rot="10800000" flipV="1">
            <a:off x="5638800" y="2743200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6105" name="AutoShape 24"/>
          <p:cNvSpPr>
            <a:spLocks noChangeArrowheads="1"/>
          </p:cNvSpPr>
          <p:nvPr/>
        </p:nvSpPr>
        <p:spPr bwMode="auto">
          <a:xfrm rot="10800000" flipH="1" flipV="1">
            <a:off x="6510338" y="4325938"/>
            <a:ext cx="290512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5"/>
          <p:cNvSpPr>
            <a:spLocks noChangeShapeType="1"/>
          </p:cNvSpPr>
          <p:nvPr/>
        </p:nvSpPr>
        <p:spPr bwMode="auto">
          <a:xfrm rot="10800000" flipV="1">
            <a:off x="5638800" y="4483100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6107" name="AutoShape 26"/>
          <p:cNvSpPr>
            <a:spLocks noChangeArrowheads="1"/>
          </p:cNvSpPr>
          <p:nvPr/>
        </p:nvSpPr>
        <p:spPr bwMode="auto">
          <a:xfrm rot="10800000" flipH="1" flipV="1">
            <a:off x="6510338" y="4837113"/>
            <a:ext cx="290512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27"/>
          <p:cNvSpPr>
            <a:spLocks noChangeShapeType="1"/>
          </p:cNvSpPr>
          <p:nvPr/>
        </p:nvSpPr>
        <p:spPr bwMode="auto">
          <a:xfrm rot="10800000" flipV="1">
            <a:off x="5638800" y="4994275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6109" name="Text Box 28"/>
          <p:cNvSpPr txBox="1">
            <a:spLocks noChangeArrowheads="1"/>
          </p:cNvSpPr>
          <p:nvPr/>
        </p:nvSpPr>
        <p:spPr bwMode="auto">
          <a:xfrm>
            <a:off x="7010400" y="20574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first name</a:t>
            </a:r>
          </a:p>
        </p:txBody>
      </p:sp>
      <p:sp>
        <p:nvSpPr>
          <p:cNvPr id="46110" name="Text Box 29"/>
          <p:cNvSpPr txBox="1">
            <a:spLocks noChangeArrowheads="1"/>
          </p:cNvSpPr>
          <p:nvPr/>
        </p:nvSpPr>
        <p:spPr bwMode="auto">
          <a:xfrm>
            <a:off x="7010400" y="251460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last name</a:t>
            </a:r>
          </a:p>
        </p:txBody>
      </p:sp>
      <p:sp>
        <p:nvSpPr>
          <p:cNvPr id="46111" name="Text Box 30"/>
          <p:cNvSpPr txBox="1">
            <a:spLocks noChangeArrowheads="1"/>
          </p:cNvSpPr>
          <p:nvPr/>
        </p:nvSpPr>
        <p:spPr bwMode="auto">
          <a:xfrm>
            <a:off x="7010400" y="42545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46112" name="Text Box 31"/>
          <p:cNvSpPr txBox="1">
            <a:spLocks noChangeArrowheads="1"/>
          </p:cNvSpPr>
          <p:nvPr/>
        </p:nvSpPr>
        <p:spPr bwMode="auto">
          <a:xfrm>
            <a:off x="7010400" y="47656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address</a:t>
            </a:r>
          </a:p>
        </p:txBody>
      </p:sp>
      <p:sp>
        <p:nvSpPr>
          <p:cNvPr id="46113" name="AutoShape 32"/>
          <p:cNvSpPr>
            <a:spLocks noChangeArrowheads="1"/>
          </p:cNvSpPr>
          <p:nvPr/>
        </p:nvSpPr>
        <p:spPr bwMode="auto">
          <a:xfrm rot="10800000" flipH="1" flipV="1">
            <a:off x="5943600" y="3124200"/>
            <a:ext cx="290513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AutoShape 33"/>
          <p:cNvSpPr>
            <a:spLocks noChangeArrowheads="1"/>
          </p:cNvSpPr>
          <p:nvPr/>
        </p:nvSpPr>
        <p:spPr bwMode="auto">
          <a:xfrm rot="10800000" flipH="1" flipV="1">
            <a:off x="5943600" y="2590800"/>
            <a:ext cx="290513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AutoShape 34"/>
          <p:cNvSpPr>
            <a:spLocks noChangeArrowheads="1"/>
          </p:cNvSpPr>
          <p:nvPr/>
        </p:nvSpPr>
        <p:spPr bwMode="auto">
          <a:xfrm rot="10800000" flipH="1" flipV="1">
            <a:off x="5943600" y="2133600"/>
            <a:ext cx="290513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Line 35"/>
          <p:cNvSpPr>
            <a:spLocks noChangeShapeType="1"/>
          </p:cNvSpPr>
          <p:nvPr/>
        </p:nvSpPr>
        <p:spPr bwMode="auto">
          <a:xfrm>
            <a:off x="6089650" y="2133600"/>
            <a:ext cx="0" cy="1143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6117" name="AutoShape 36"/>
          <p:cNvSpPr>
            <a:spLocks noChangeArrowheads="1"/>
          </p:cNvSpPr>
          <p:nvPr/>
        </p:nvSpPr>
        <p:spPr bwMode="auto">
          <a:xfrm rot="10800000" flipV="1">
            <a:off x="2147888" y="2281238"/>
            <a:ext cx="290512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Line 37"/>
          <p:cNvSpPr>
            <a:spLocks noChangeShapeType="1"/>
          </p:cNvSpPr>
          <p:nvPr/>
        </p:nvSpPr>
        <p:spPr bwMode="auto">
          <a:xfrm rot="10800000" flipH="1" flipV="1">
            <a:off x="2438400" y="2438400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6119" name="Text Box 38"/>
          <p:cNvSpPr txBox="1">
            <a:spLocks noChangeArrowheads="1"/>
          </p:cNvSpPr>
          <p:nvPr/>
        </p:nvSpPr>
        <p:spPr bwMode="auto">
          <a:xfrm>
            <a:off x="990600" y="22098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Rule 3: Relationship Sets</a:t>
            </a:r>
            <a:endParaRPr lang="en-US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CREATE TABLE contract</a:t>
            </a:r>
            <a:br>
              <a:rPr lang="en-US" sz="2000" smtClean="0"/>
            </a:br>
            <a:r>
              <a:rPr lang="en-US" sz="2000" smtClean="0"/>
              <a:t>(</a:t>
            </a:r>
            <a:br>
              <a:rPr lang="en-US" sz="2000" smtClean="0"/>
            </a:br>
            <a:r>
              <a:rPr lang="en-US" sz="2000" smtClean="0"/>
              <a:t>start DATE,</a:t>
            </a:r>
            <a:br>
              <a:rPr lang="en-US" sz="2000" smtClean="0"/>
            </a:br>
            <a:r>
              <a:rPr lang="en-US" sz="2000" smtClean="0"/>
              <a:t>end DATE,</a:t>
            </a:r>
            <a:br>
              <a:rPr lang="en-US" sz="2000" smtClean="0"/>
            </a:br>
            <a:r>
              <a:rPr lang="en-US" sz="2000" smtClean="0"/>
              <a:t>object VARCHAR(128),</a:t>
            </a:r>
            <a:br>
              <a:rPr lang="en-US" sz="2000" smtClean="0"/>
            </a:br>
            <a:r>
              <a:rPr lang="en-US" sz="2000" smtClean="0"/>
              <a:t>pfirst_name VARCHAR(32),</a:t>
            </a:r>
            <a:br>
              <a:rPr lang="en-US" sz="2000" smtClean="0"/>
            </a:br>
            <a:r>
              <a:rPr lang="en-US" sz="2000" smtClean="0"/>
              <a:t>plast_name VARCHAR(32),</a:t>
            </a:r>
            <a:br>
              <a:rPr lang="en-US" sz="2000" smtClean="0"/>
            </a:br>
            <a:r>
              <a:rPr lang="en-US" sz="2000" smtClean="0"/>
              <a:t>cname VARCHAR(64),</a:t>
            </a:r>
            <a:br>
              <a:rPr lang="en-US" sz="2000" smtClean="0"/>
            </a:br>
            <a:r>
              <a:rPr lang="en-US" sz="2000" smtClean="0"/>
              <a:t>PRIMARY KEY (pfirst_name, plast_name, cname),</a:t>
            </a:r>
            <a:br>
              <a:rPr lang="en-US" sz="2000" smtClean="0"/>
            </a:br>
            <a:r>
              <a:rPr lang="en-US" sz="2000" smtClean="0"/>
              <a:t>FOREIGN KEY (pfirst_name , plast_name ) REFERENCES person(first_name, last_name),</a:t>
            </a:r>
            <a:br>
              <a:rPr lang="en-US" sz="2000" smtClean="0"/>
            </a:br>
            <a:r>
              <a:rPr lang="en-US" sz="2000" smtClean="0"/>
              <a:t>FOREIGN KEY (cname ) REFERENCES company(name)</a:t>
            </a:r>
            <a:br>
              <a:rPr lang="en-US" sz="2000" smtClean="0"/>
            </a:br>
            <a:r>
              <a:rPr lang="en-US" sz="20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8131" name="AutoShape 2"/>
          <p:cNvSpPr>
            <a:spLocks noChangeArrowheads="1"/>
          </p:cNvSpPr>
          <p:nvPr/>
        </p:nvSpPr>
        <p:spPr bwMode="auto">
          <a:xfrm>
            <a:off x="3132138" y="3214688"/>
            <a:ext cx="2235200" cy="809625"/>
          </a:xfrm>
          <a:prstGeom prst="flowChartDecision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552825" y="33909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work_ for</a:t>
            </a:r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3106738" y="2133600"/>
            <a:ext cx="2286000" cy="701675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3567113" y="2257425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 dirty="0">
                <a:solidFill>
                  <a:schemeClr val="bg1"/>
                </a:solidFill>
                <a:latin typeface="Times New Roman" pitchFamily="18" charset="0"/>
              </a:rPr>
              <a:t>employee</a:t>
            </a:r>
          </a:p>
        </p:txBody>
      </p:sp>
      <p:sp>
        <p:nvSpPr>
          <p:cNvPr id="48135" name="AutoShape 6"/>
          <p:cNvSpPr>
            <a:spLocks noChangeArrowheads="1"/>
          </p:cNvSpPr>
          <p:nvPr/>
        </p:nvSpPr>
        <p:spPr bwMode="auto">
          <a:xfrm>
            <a:off x="3144838" y="4724400"/>
            <a:ext cx="2209800" cy="701675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3598863" y="4914900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company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 flipV="1">
            <a:off x="4249738" y="2835275"/>
            <a:ext cx="0" cy="3794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8138" name="Line 9"/>
          <p:cNvSpPr>
            <a:spLocks noChangeShapeType="1"/>
          </p:cNvSpPr>
          <p:nvPr/>
        </p:nvSpPr>
        <p:spPr bwMode="auto">
          <a:xfrm flipH="1" flipV="1">
            <a:off x="4262438" y="4024313"/>
            <a:ext cx="4762" cy="700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8139" name="AutoShape 10"/>
          <p:cNvSpPr>
            <a:spLocks noChangeArrowheads="1"/>
          </p:cNvSpPr>
          <p:nvPr/>
        </p:nvSpPr>
        <p:spPr bwMode="auto">
          <a:xfrm rot="9535844" flipV="1">
            <a:off x="2379663" y="3965575"/>
            <a:ext cx="290512" cy="315913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rot="9535844" flipH="1" flipV="1">
            <a:off x="2632075" y="3914775"/>
            <a:ext cx="8699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8141" name="Text Box 12"/>
          <p:cNvSpPr txBox="1">
            <a:spLocks noChangeArrowheads="1"/>
          </p:cNvSpPr>
          <p:nvPr/>
        </p:nvSpPr>
        <p:spPr bwMode="auto">
          <a:xfrm>
            <a:off x="1589088" y="28194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48142" name="Text Box 13"/>
          <p:cNvSpPr txBox="1">
            <a:spLocks noChangeArrowheads="1"/>
          </p:cNvSpPr>
          <p:nvPr/>
        </p:nvSpPr>
        <p:spPr bwMode="auto">
          <a:xfrm>
            <a:off x="1665288" y="4038600"/>
            <a:ext cx="623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end</a:t>
            </a:r>
          </a:p>
        </p:txBody>
      </p:sp>
      <p:sp>
        <p:nvSpPr>
          <p:cNvPr id="48143" name="AutoShape 14"/>
          <p:cNvSpPr>
            <a:spLocks noChangeArrowheads="1"/>
          </p:cNvSpPr>
          <p:nvPr/>
        </p:nvSpPr>
        <p:spPr bwMode="auto">
          <a:xfrm rot="-9535844">
            <a:off x="2379663" y="2967038"/>
            <a:ext cx="290512" cy="315912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5"/>
          <p:cNvSpPr>
            <a:spLocks noChangeShapeType="1"/>
          </p:cNvSpPr>
          <p:nvPr/>
        </p:nvSpPr>
        <p:spPr bwMode="auto">
          <a:xfrm rot="12064156" flipH="1">
            <a:off x="2632075" y="3335338"/>
            <a:ext cx="8699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8145" name="AutoShape 16"/>
          <p:cNvSpPr>
            <a:spLocks noChangeArrowheads="1"/>
          </p:cNvSpPr>
          <p:nvPr/>
        </p:nvSpPr>
        <p:spPr bwMode="auto">
          <a:xfrm rot="10800000" flipH="1" flipV="1">
            <a:off x="6270625" y="2128838"/>
            <a:ext cx="290513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7"/>
          <p:cNvSpPr>
            <a:spLocks noChangeShapeType="1"/>
          </p:cNvSpPr>
          <p:nvPr/>
        </p:nvSpPr>
        <p:spPr bwMode="auto">
          <a:xfrm rot="10800000" flipV="1">
            <a:off x="5399088" y="2286000"/>
            <a:ext cx="87153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8147" name="AutoShape 18"/>
          <p:cNvSpPr>
            <a:spLocks noChangeArrowheads="1"/>
          </p:cNvSpPr>
          <p:nvPr/>
        </p:nvSpPr>
        <p:spPr bwMode="auto">
          <a:xfrm rot="10800000" flipH="1" flipV="1">
            <a:off x="6270625" y="2586038"/>
            <a:ext cx="290513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19"/>
          <p:cNvSpPr>
            <a:spLocks noChangeShapeType="1"/>
          </p:cNvSpPr>
          <p:nvPr/>
        </p:nvSpPr>
        <p:spPr bwMode="auto">
          <a:xfrm rot="10800000" flipV="1">
            <a:off x="5399088" y="2743200"/>
            <a:ext cx="87153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8149" name="AutoShape 20"/>
          <p:cNvSpPr>
            <a:spLocks noChangeArrowheads="1"/>
          </p:cNvSpPr>
          <p:nvPr/>
        </p:nvSpPr>
        <p:spPr bwMode="auto">
          <a:xfrm rot="10800000" flipH="1" flipV="1">
            <a:off x="6205538" y="4646613"/>
            <a:ext cx="290512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 rot="10800000" flipV="1">
            <a:off x="5334000" y="4803775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8151" name="AutoShape 22"/>
          <p:cNvSpPr>
            <a:spLocks noChangeArrowheads="1"/>
          </p:cNvSpPr>
          <p:nvPr/>
        </p:nvSpPr>
        <p:spPr bwMode="auto">
          <a:xfrm rot="10800000" flipH="1" flipV="1">
            <a:off x="6205538" y="5157788"/>
            <a:ext cx="290512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23"/>
          <p:cNvSpPr>
            <a:spLocks noChangeShapeType="1"/>
          </p:cNvSpPr>
          <p:nvPr/>
        </p:nvSpPr>
        <p:spPr bwMode="auto">
          <a:xfrm rot="10800000" flipV="1">
            <a:off x="5334000" y="5314950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8153" name="Text Box 24"/>
          <p:cNvSpPr txBox="1">
            <a:spLocks noChangeArrowheads="1"/>
          </p:cNvSpPr>
          <p:nvPr/>
        </p:nvSpPr>
        <p:spPr bwMode="auto">
          <a:xfrm>
            <a:off x="6770688" y="2057400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48154" name="Text Box 25"/>
          <p:cNvSpPr txBox="1">
            <a:spLocks noChangeArrowheads="1"/>
          </p:cNvSpPr>
          <p:nvPr/>
        </p:nvSpPr>
        <p:spPr bwMode="auto">
          <a:xfrm>
            <a:off x="6770688" y="2514600"/>
            <a:ext cx="237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employee number</a:t>
            </a:r>
          </a:p>
        </p:txBody>
      </p:sp>
      <p:sp>
        <p:nvSpPr>
          <p:cNvPr id="48155" name="Text Box 26"/>
          <p:cNvSpPr txBox="1">
            <a:spLocks noChangeArrowheads="1"/>
          </p:cNvSpPr>
          <p:nvPr/>
        </p:nvSpPr>
        <p:spPr bwMode="auto">
          <a:xfrm>
            <a:off x="6705600" y="4575175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48156" name="Text Box 27"/>
          <p:cNvSpPr txBox="1">
            <a:spLocks noChangeArrowheads="1"/>
          </p:cNvSpPr>
          <p:nvPr/>
        </p:nvSpPr>
        <p:spPr bwMode="auto">
          <a:xfrm>
            <a:off x="6705600" y="50863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address</a:t>
            </a:r>
          </a:p>
        </p:txBody>
      </p:sp>
      <p:sp>
        <p:nvSpPr>
          <p:cNvPr id="48157" name="AutoShape 28"/>
          <p:cNvSpPr>
            <a:spLocks noChangeArrowheads="1"/>
          </p:cNvSpPr>
          <p:nvPr/>
        </p:nvSpPr>
        <p:spPr bwMode="auto">
          <a:xfrm rot="10800000" flipH="1" flipV="1">
            <a:off x="6248400" y="2590800"/>
            <a:ext cx="290513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Text Box 29"/>
          <p:cNvSpPr txBox="1">
            <a:spLocks noChangeArrowheads="1"/>
          </p:cNvSpPr>
          <p:nvPr/>
        </p:nvSpPr>
        <p:spPr bwMode="auto">
          <a:xfrm>
            <a:off x="4343400" y="2819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(0,1)</a:t>
            </a:r>
          </a:p>
        </p:txBody>
      </p:sp>
      <p:sp>
        <p:nvSpPr>
          <p:cNvPr id="48159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Exception 1: One-to-many Relationships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204856" y="990599"/>
            <a:ext cx="6637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 dirty="0" smtClean="0">
                <a:solidFill>
                  <a:schemeClr val="bg1"/>
                </a:solidFill>
                <a:latin typeface="Times New Roman" pitchFamily="18" charset="0"/>
              </a:rPr>
              <a:t>A one-to-many relationship indicate a key constraint</a:t>
            </a:r>
            <a:endParaRPr lang="en-US" sz="2400" baseline="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The primary key of the relationship table is inadequate.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work_for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start DATE,</a:t>
            </a:r>
            <a:br>
              <a:rPr lang="en-US" sz="2400" dirty="0" smtClean="0"/>
            </a:br>
            <a:r>
              <a:rPr lang="en-US" sz="2400" dirty="0" smtClean="0"/>
              <a:t>end DATE,</a:t>
            </a:r>
            <a:br>
              <a:rPr lang="en-US" sz="2400" dirty="0" smtClean="0"/>
            </a:br>
            <a:r>
              <a:rPr lang="en-US" sz="2400" dirty="0" err="1" smtClean="0"/>
              <a:t>enumber</a:t>
            </a:r>
            <a:r>
              <a:rPr lang="en-US" sz="2400" dirty="0" smtClean="0"/>
              <a:t> CHAR(8),</a:t>
            </a:r>
            <a:br>
              <a:rPr lang="en-US" sz="2400" dirty="0" smtClean="0"/>
            </a:br>
            <a:r>
              <a:rPr lang="en-US" sz="2400" dirty="0" err="1" smtClean="0"/>
              <a:t>cname</a:t>
            </a:r>
            <a:r>
              <a:rPr lang="en-US" sz="2400" dirty="0" smtClean="0"/>
              <a:t> VARCHAR(32),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CC0000"/>
                </a:solidFill>
              </a:rPr>
              <a:t>PRIMARY KEY (</a:t>
            </a:r>
            <a:r>
              <a:rPr lang="en-US" sz="2400" dirty="0" err="1" smtClean="0">
                <a:solidFill>
                  <a:srgbClr val="CC0000"/>
                </a:solidFill>
              </a:rPr>
              <a:t>enumber</a:t>
            </a:r>
            <a:r>
              <a:rPr lang="en-US" sz="2400" dirty="0" smtClean="0">
                <a:solidFill>
                  <a:srgbClr val="CC0000"/>
                </a:solidFill>
              </a:rPr>
              <a:t>, </a:t>
            </a:r>
            <a:r>
              <a:rPr lang="en-US" sz="2400" dirty="0" err="1" smtClean="0">
                <a:solidFill>
                  <a:srgbClr val="CC0000"/>
                </a:solidFill>
              </a:rPr>
              <a:t>cname</a:t>
            </a:r>
            <a:r>
              <a:rPr lang="en-US" sz="2400" dirty="0" smtClean="0">
                <a:solidFill>
                  <a:srgbClr val="CC0000"/>
                </a:solidFill>
              </a:rPr>
              <a:t>),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FOREIGN KEY (</a:t>
            </a:r>
            <a:r>
              <a:rPr lang="en-US" sz="2400" dirty="0" err="1" smtClean="0"/>
              <a:t>enumber</a:t>
            </a:r>
            <a:r>
              <a:rPr lang="en-US" sz="2400" dirty="0" smtClean="0"/>
              <a:t>) REFERENCES employee(number),</a:t>
            </a:r>
            <a:br>
              <a:rPr lang="en-US" sz="2400" dirty="0" smtClean="0"/>
            </a:br>
            <a:r>
              <a:rPr lang="en-US" sz="2400" dirty="0" smtClean="0"/>
              <a:t>FOREIGN KEY (</a:t>
            </a:r>
            <a:r>
              <a:rPr lang="en-US" sz="2400" dirty="0" err="1" smtClean="0"/>
              <a:t>cname</a:t>
            </a:r>
            <a:r>
              <a:rPr lang="en-US" sz="2400" dirty="0" smtClean="0"/>
              <a:t>) REFERENCES company(name)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endParaRPr 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Exception 1: One-to-many Relationships</a:t>
            </a:r>
            <a:endParaRPr lang="en-GB" dirty="0" smtClean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219200" y="2057400"/>
            <a:ext cx="5938838" cy="3532188"/>
          </a:xfrm>
          <a:custGeom>
            <a:avLst/>
            <a:gdLst>
              <a:gd name="T0" fmla="*/ 0 w 3741"/>
              <a:gd name="T1" fmla="*/ 2147483647 h 2225"/>
              <a:gd name="T2" fmla="*/ 604837591 w 3741"/>
              <a:gd name="T3" fmla="*/ 2147483647 h 2225"/>
              <a:gd name="T4" fmla="*/ 945059617 w 3741"/>
              <a:gd name="T5" fmla="*/ 1811993392 h 2225"/>
              <a:gd name="T6" fmla="*/ 1887598285 w 3741"/>
              <a:gd name="T7" fmla="*/ 680442184 h 2225"/>
              <a:gd name="T8" fmla="*/ 2147483647 w 3741"/>
              <a:gd name="T9" fmla="*/ 75604690 h 2225"/>
              <a:gd name="T10" fmla="*/ 2147483647 w 3741"/>
              <a:gd name="T11" fmla="*/ 0 h 2225"/>
              <a:gd name="T12" fmla="*/ 2147483647 w 3741"/>
              <a:gd name="T13" fmla="*/ 831651514 h 2225"/>
              <a:gd name="T14" fmla="*/ 2147483647 w 3741"/>
              <a:gd name="T15" fmla="*/ 2147483647 h 2225"/>
              <a:gd name="T16" fmla="*/ 2147483647 w 3741"/>
              <a:gd name="T17" fmla="*/ 2147483647 h 2225"/>
              <a:gd name="T18" fmla="*/ 2147483647 w 3741"/>
              <a:gd name="T19" fmla="*/ 2147483647 h 2225"/>
              <a:gd name="T20" fmla="*/ 2147483647 w 3741"/>
              <a:gd name="T21" fmla="*/ 2147483647 h 2225"/>
              <a:gd name="T22" fmla="*/ 2147483647 w 3741"/>
              <a:gd name="T23" fmla="*/ 2147483647 h 2225"/>
              <a:gd name="T24" fmla="*/ 2147483647 w 3741"/>
              <a:gd name="T25" fmla="*/ 2147483647 h 2225"/>
              <a:gd name="T26" fmla="*/ 2147483647 w 3741"/>
              <a:gd name="T27" fmla="*/ 2147483647 h 2225"/>
              <a:gd name="T28" fmla="*/ 2147483647 w 3741"/>
              <a:gd name="T29" fmla="*/ 2147483647 h 2225"/>
              <a:gd name="T30" fmla="*/ 2147483647 w 3741"/>
              <a:gd name="T31" fmla="*/ 2147483647 h 222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741"/>
              <a:gd name="T49" fmla="*/ 0 h 2225"/>
              <a:gd name="T50" fmla="*/ 3741 w 3741"/>
              <a:gd name="T51" fmla="*/ 2225 h 222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741" h="2225">
                <a:moveTo>
                  <a:pt x="0" y="1055"/>
                </a:moveTo>
                <a:cubicBezTo>
                  <a:pt x="80" y="1013"/>
                  <a:pt x="173" y="988"/>
                  <a:pt x="240" y="928"/>
                </a:cubicBezTo>
                <a:cubicBezTo>
                  <a:pt x="302" y="873"/>
                  <a:pt x="326" y="786"/>
                  <a:pt x="375" y="719"/>
                </a:cubicBezTo>
                <a:cubicBezTo>
                  <a:pt x="522" y="518"/>
                  <a:pt x="592" y="415"/>
                  <a:pt x="749" y="270"/>
                </a:cubicBezTo>
                <a:cubicBezTo>
                  <a:pt x="813" y="211"/>
                  <a:pt x="1038" y="35"/>
                  <a:pt x="1063" y="30"/>
                </a:cubicBezTo>
                <a:cubicBezTo>
                  <a:pt x="1113" y="20"/>
                  <a:pt x="1212" y="0"/>
                  <a:pt x="1212" y="0"/>
                </a:cubicBezTo>
                <a:cubicBezTo>
                  <a:pt x="1373" y="32"/>
                  <a:pt x="1450" y="197"/>
                  <a:pt x="1527" y="330"/>
                </a:cubicBezTo>
                <a:cubicBezTo>
                  <a:pt x="1795" y="797"/>
                  <a:pt x="1984" y="1308"/>
                  <a:pt x="2125" y="1826"/>
                </a:cubicBezTo>
                <a:cubicBezTo>
                  <a:pt x="2136" y="1927"/>
                  <a:pt x="2152" y="2025"/>
                  <a:pt x="2170" y="2125"/>
                </a:cubicBezTo>
                <a:cubicBezTo>
                  <a:pt x="2175" y="2150"/>
                  <a:pt x="2162" y="2189"/>
                  <a:pt x="2185" y="2200"/>
                </a:cubicBezTo>
                <a:cubicBezTo>
                  <a:pt x="2234" y="2225"/>
                  <a:pt x="2294" y="2210"/>
                  <a:pt x="2349" y="2215"/>
                </a:cubicBezTo>
                <a:cubicBezTo>
                  <a:pt x="2550" y="2197"/>
                  <a:pt x="2726" y="1980"/>
                  <a:pt x="2858" y="1848"/>
                </a:cubicBezTo>
                <a:cubicBezTo>
                  <a:pt x="3125" y="1581"/>
                  <a:pt x="3310" y="1246"/>
                  <a:pt x="3576" y="980"/>
                </a:cubicBezTo>
                <a:cubicBezTo>
                  <a:pt x="3667" y="1039"/>
                  <a:pt x="3644" y="1018"/>
                  <a:pt x="3703" y="1235"/>
                </a:cubicBezTo>
                <a:cubicBezTo>
                  <a:pt x="3723" y="1307"/>
                  <a:pt x="3718" y="1384"/>
                  <a:pt x="3726" y="1459"/>
                </a:cubicBezTo>
                <a:cubicBezTo>
                  <a:pt x="3741" y="1608"/>
                  <a:pt x="3741" y="1526"/>
                  <a:pt x="3741" y="1571"/>
                </a:cubicBezTo>
              </a:path>
            </a:pathLst>
          </a:custGeom>
          <a:noFill/>
          <a:ln w="76200" cmpd="sng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We change the primary key of the relationship table or add UNIQUE constraints.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work_for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start DATE,</a:t>
            </a:r>
            <a:br>
              <a:rPr lang="en-US" sz="2400" dirty="0" smtClean="0"/>
            </a:br>
            <a:r>
              <a:rPr lang="en-US" sz="2400" dirty="0" smtClean="0"/>
              <a:t>end DATE,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CC0000"/>
                </a:solidFill>
              </a:rPr>
              <a:t>enumber</a:t>
            </a:r>
            <a:r>
              <a:rPr lang="en-US" sz="2400" dirty="0" smtClean="0">
                <a:solidFill>
                  <a:srgbClr val="CC0000"/>
                </a:solidFill>
              </a:rPr>
              <a:t> CHAR(8) PRIMARY KEY,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cname</a:t>
            </a:r>
            <a:r>
              <a:rPr lang="en-US" sz="2400" dirty="0" smtClean="0"/>
              <a:t> VARCHAR(32),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FOREIGN KEY (</a:t>
            </a:r>
            <a:r>
              <a:rPr lang="en-US" sz="2400" dirty="0" err="1" smtClean="0"/>
              <a:t>enumber</a:t>
            </a:r>
            <a:r>
              <a:rPr lang="en-US" sz="2400" dirty="0" smtClean="0"/>
              <a:t>) REFERENCES employee(number),</a:t>
            </a:r>
            <a:br>
              <a:rPr lang="en-US" sz="2400" dirty="0" smtClean="0"/>
            </a:br>
            <a:r>
              <a:rPr lang="en-US" sz="2400" dirty="0" smtClean="0"/>
              <a:t>FOREIGN KEY (</a:t>
            </a:r>
            <a:r>
              <a:rPr lang="en-US" sz="2400" dirty="0" err="1" smtClean="0"/>
              <a:t>cname</a:t>
            </a:r>
            <a:r>
              <a:rPr lang="en-US" sz="2400" dirty="0" smtClean="0"/>
              <a:t>) REFERENCES company(name)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endParaRPr lang="en-US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Exception 1: </a:t>
            </a:r>
            <a:r>
              <a:rPr lang="en-GB" dirty="0" smtClean="0"/>
              <a:t>One-to-many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 2: (1, 1)  Participation Constraints</a:t>
            </a:r>
          </a:p>
        </p:txBody>
      </p:sp>
      <p:sp>
        <p:nvSpPr>
          <p:cNvPr id="53252" name="AutoShape 3"/>
          <p:cNvSpPr>
            <a:spLocks noChangeArrowheads="1"/>
          </p:cNvSpPr>
          <p:nvPr/>
        </p:nvSpPr>
        <p:spPr bwMode="auto">
          <a:xfrm>
            <a:off x="3132138" y="3214688"/>
            <a:ext cx="2235200" cy="809625"/>
          </a:xfrm>
          <a:prstGeom prst="flowChartDecision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3552825" y="33909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work_ for</a:t>
            </a:r>
          </a:p>
        </p:txBody>
      </p:sp>
      <p:sp>
        <p:nvSpPr>
          <p:cNvPr id="53254" name="AutoShape 5"/>
          <p:cNvSpPr>
            <a:spLocks noChangeArrowheads="1"/>
          </p:cNvSpPr>
          <p:nvPr/>
        </p:nvSpPr>
        <p:spPr bwMode="auto">
          <a:xfrm>
            <a:off x="3106738" y="2133600"/>
            <a:ext cx="2286000" cy="701675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3567113" y="2257425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employee</a:t>
            </a:r>
          </a:p>
        </p:txBody>
      </p:sp>
      <p:sp>
        <p:nvSpPr>
          <p:cNvPr id="53256" name="AutoShape 7"/>
          <p:cNvSpPr>
            <a:spLocks noChangeArrowheads="1"/>
          </p:cNvSpPr>
          <p:nvPr/>
        </p:nvSpPr>
        <p:spPr bwMode="auto">
          <a:xfrm>
            <a:off x="3144838" y="4724400"/>
            <a:ext cx="2209800" cy="701675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3598863" y="4914900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company</a:t>
            </a: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 flipV="1">
            <a:off x="4249738" y="2835275"/>
            <a:ext cx="0" cy="3794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3259" name="Line 10"/>
          <p:cNvSpPr>
            <a:spLocks noChangeShapeType="1"/>
          </p:cNvSpPr>
          <p:nvPr/>
        </p:nvSpPr>
        <p:spPr bwMode="auto">
          <a:xfrm flipH="1" flipV="1">
            <a:off x="4262438" y="4024313"/>
            <a:ext cx="4762" cy="700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3260" name="AutoShape 11"/>
          <p:cNvSpPr>
            <a:spLocks noChangeArrowheads="1"/>
          </p:cNvSpPr>
          <p:nvPr/>
        </p:nvSpPr>
        <p:spPr bwMode="auto">
          <a:xfrm rot="9535844" flipV="1">
            <a:off x="2379663" y="3965575"/>
            <a:ext cx="290512" cy="315913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2"/>
          <p:cNvSpPr>
            <a:spLocks noChangeShapeType="1"/>
          </p:cNvSpPr>
          <p:nvPr/>
        </p:nvSpPr>
        <p:spPr bwMode="auto">
          <a:xfrm rot="9535844" flipH="1" flipV="1">
            <a:off x="2632075" y="3914775"/>
            <a:ext cx="8699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3262" name="Text Box 13"/>
          <p:cNvSpPr txBox="1">
            <a:spLocks noChangeArrowheads="1"/>
          </p:cNvSpPr>
          <p:nvPr/>
        </p:nvSpPr>
        <p:spPr bwMode="auto">
          <a:xfrm>
            <a:off x="1589088" y="28194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53263" name="Text Box 14"/>
          <p:cNvSpPr txBox="1">
            <a:spLocks noChangeArrowheads="1"/>
          </p:cNvSpPr>
          <p:nvPr/>
        </p:nvSpPr>
        <p:spPr bwMode="auto">
          <a:xfrm>
            <a:off x="1665288" y="4038600"/>
            <a:ext cx="623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end</a:t>
            </a:r>
          </a:p>
        </p:txBody>
      </p:sp>
      <p:sp>
        <p:nvSpPr>
          <p:cNvPr id="53264" name="AutoShape 15"/>
          <p:cNvSpPr>
            <a:spLocks noChangeArrowheads="1"/>
          </p:cNvSpPr>
          <p:nvPr/>
        </p:nvSpPr>
        <p:spPr bwMode="auto">
          <a:xfrm rot="-9535844">
            <a:off x="2379663" y="2967038"/>
            <a:ext cx="290512" cy="315912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 rot="12064156" flipH="1">
            <a:off x="2632075" y="3335338"/>
            <a:ext cx="8699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3266" name="AutoShape 17"/>
          <p:cNvSpPr>
            <a:spLocks noChangeArrowheads="1"/>
          </p:cNvSpPr>
          <p:nvPr/>
        </p:nvSpPr>
        <p:spPr bwMode="auto">
          <a:xfrm rot="10800000" flipH="1" flipV="1">
            <a:off x="6270625" y="2128838"/>
            <a:ext cx="290513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 rot="10800000" flipV="1">
            <a:off x="5399088" y="2286000"/>
            <a:ext cx="87153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3268" name="AutoShape 19"/>
          <p:cNvSpPr>
            <a:spLocks noChangeArrowheads="1"/>
          </p:cNvSpPr>
          <p:nvPr/>
        </p:nvSpPr>
        <p:spPr bwMode="auto">
          <a:xfrm rot="10800000" flipH="1" flipV="1">
            <a:off x="6270625" y="2586038"/>
            <a:ext cx="290513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 rot="10800000" flipV="1">
            <a:off x="5399088" y="2743200"/>
            <a:ext cx="87153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3270" name="AutoShape 21"/>
          <p:cNvSpPr>
            <a:spLocks noChangeArrowheads="1"/>
          </p:cNvSpPr>
          <p:nvPr/>
        </p:nvSpPr>
        <p:spPr bwMode="auto">
          <a:xfrm rot="10800000" flipH="1" flipV="1">
            <a:off x="6205538" y="4646613"/>
            <a:ext cx="290512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rot="10800000" flipV="1">
            <a:off x="5334000" y="4803775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3272" name="AutoShape 23"/>
          <p:cNvSpPr>
            <a:spLocks noChangeArrowheads="1"/>
          </p:cNvSpPr>
          <p:nvPr/>
        </p:nvSpPr>
        <p:spPr bwMode="auto">
          <a:xfrm rot="10800000" flipH="1" flipV="1">
            <a:off x="6205538" y="5157788"/>
            <a:ext cx="290512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rot="10800000" flipV="1">
            <a:off x="5334000" y="5314950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6770688" y="2057400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53275" name="Text Box 26"/>
          <p:cNvSpPr txBox="1">
            <a:spLocks noChangeArrowheads="1"/>
          </p:cNvSpPr>
          <p:nvPr/>
        </p:nvSpPr>
        <p:spPr bwMode="auto">
          <a:xfrm>
            <a:off x="6770688" y="2514600"/>
            <a:ext cx="237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employee number</a:t>
            </a:r>
          </a:p>
        </p:txBody>
      </p:sp>
      <p:sp>
        <p:nvSpPr>
          <p:cNvPr id="53276" name="Text Box 27"/>
          <p:cNvSpPr txBox="1">
            <a:spLocks noChangeArrowheads="1"/>
          </p:cNvSpPr>
          <p:nvPr/>
        </p:nvSpPr>
        <p:spPr bwMode="auto">
          <a:xfrm>
            <a:off x="6705600" y="4575175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53277" name="Text Box 28"/>
          <p:cNvSpPr txBox="1">
            <a:spLocks noChangeArrowheads="1"/>
          </p:cNvSpPr>
          <p:nvPr/>
        </p:nvSpPr>
        <p:spPr bwMode="auto">
          <a:xfrm>
            <a:off x="6705600" y="50863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address</a:t>
            </a:r>
          </a:p>
        </p:txBody>
      </p:sp>
      <p:sp>
        <p:nvSpPr>
          <p:cNvPr id="53278" name="AutoShape 29"/>
          <p:cNvSpPr>
            <a:spLocks noChangeArrowheads="1"/>
          </p:cNvSpPr>
          <p:nvPr/>
        </p:nvSpPr>
        <p:spPr bwMode="auto">
          <a:xfrm rot="10800000" flipH="1" flipV="1">
            <a:off x="6248400" y="2590800"/>
            <a:ext cx="290513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Text Box 30"/>
          <p:cNvSpPr txBox="1">
            <a:spLocks noChangeArrowheads="1"/>
          </p:cNvSpPr>
          <p:nvPr/>
        </p:nvSpPr>
        <p:spPr bwMode="auto">
          <a:xfrm>
            <a:off x="4495800" y="2819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rgbClr val="CC0000"/>
                </a:solidFill>
                <a:latin typeface="Times New Roman" pitchFamily="18" charset="0"/>
              </a:rPr>
              <a:t>(1, 1)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2: (1, 1)  Participation Constraints</a:t>
            </a:r>
            <a:endParaRPr lang="en-US" dirty="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We merge the table employee and the table </a:t>
            </a:r>
            <a:r>
              <a:rPr lang="en-US" sz="2400" dirty="0" err="1" smtClean="0"/>
              <a:t>work_for</a:t>
            </a:r>
            <a:r>
              <a:rPr lang="en-US" sz="2400" dirty="0" smtClean="0"/>
              <a:t> and use the primary key of the employee table.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 smtClean="0"/>
              <a:t>CREATE TABLE </a:t>
            </a:r>
            <a:r>
              <a:rPr lang="en-US" sz="2400" dirty="0" err="1" smtClean="0">
                <a:solidFill>
                  <a:srgbClr val="CC0000"/>
                </a:solidFill>
              </a:rPr>
              <a:t>employee_work_for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start DATE,</a:t>
            </a:r>
            <a:br>
              <a:rPr lang="en-US" sz="2400" dirty="0" smtClean="0"/>
            </a:br>
            <a:r>
              <a:rPr lang="en-US" sz="2400" dirty="0" smtClean="0"/>
              <a:t>end DATE,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CC0000"/>
                </a:solidFill>
              </a:rPr>
              <a:t>enumber</a:t>
            </a:r>
            <a:r>
              <a:rPr lang="en-US" sz="2400" dirty="0" smtClean="0">
                <a:solidFill>
                  <a:srgbClr val="CC0000"/>
                </a:solidFill>
              </a:rPr>
              <a:t> CHAR(8) PRIMARY KEY,</a:t>
            </a:r>
            <a:br>
              <a:rPr lang="en-US" sz="2400" dirty="0" smtClean="0">
                <a:solidFill>
                  <a:srgbClr val="CC0000"/>
                </a:solidFill>
              </a:rPr>
            </a:br>
            <a:r>
              <a:rPr lang="en-US" sz="2400" dirty="0" err="1" smtClean="0"/>
              <a:t>ename</a:t>
            </a:r>
            <a:r>
              <a:rPr lang="en-US" sz="2400" dirty="0" smtClean="0"/>
              <a:t> CHAR(32),</a:t>
            </a:r>
            <a:br>
              <a:rPr lang="en-US" sz="2400" dirty="0" smtClean="0"/>
            </a:br>
            <a:r>
              <a:rPr lang="en-US" sz="2400" dirty="0" err="1" smtClean="0"/>
              <a:t>cname</a:t>
            </a:r>
            <a:r>
              <a:rPr lang="en-US" sz="2400" dirty="0" smtClean="0"/>
              <a:t> VARCHAR(32),</a:t>
            </a:r>
            <a:br>
              <a:rPr lang="en-US" sz="2400" dirty="0" smtClean="0"/>
            </a:br>
            <a:r>
              <a:rPr lang="en-US" sz="2400" dirty="0" smtClean="0"/>
              <a:t>FOREIGN KEY (</a:t>
            </a:r>
            <a:r>
              <a:rPr lang="en-US" sz="2400" dirty="0" err="1" smtClean="0"/>
              <a:t>cname</a:t>
            </a:r>
            <a:r>
              <a:rPr lang="en-US" sz="2400" dirty="0" smtClean="0"/>
              <a:t>) REFERENCES company(name)</a:t>
            </a:r>
            <a:br>
              <a:rPr lang="en-US" sz="2400" dirty="0" smtClean="0"/>
            </a:b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 3: Weak Entity</a:t>
            </a:r>
          </a:p>
        </p:txBody>
      </p:sp>
      <p:sp>
        <p:nvSpPr>
          <p:cNvPr id="55300" name="AutoShape 3"/>
          <p:cNvSpPr>
            <a:spLocks noChangeArrowheads="1"/>
          </p:cNvSpPr>
          <p:nvPr/>
        </p:nvSpPr>
        <p:spPr bwMode="auto">
          <a:xfrm>
            <a:off x="3132138" y="3214688"/>
            <a:ext cx="2235200" cy="809625"/>
          </a:xfrm>
          <a:prstGeom prst="flowChartDecision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3552825" y="33909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work_ for</a:t>
            </a:r>
          </a:p>
        </p:txBody>
      </p:sp>
      <p:sp>
        <p:nvSpPr>
          <p:cNvPr id="55302" name="AutoShape 5"/>
          <p:cNvSpPr>
            <a:spLocks noChangeArrowheads="1"/>
          </p:cNvSpPr>
          <p:nvPr/>
        </p:nvSpPr>
        <p:spPr bwMode="auto">
          <a:xfrm>
            <a:off x="3106738" y="2133600"/>
            <a:ext cx="2286000" cy="701675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3567113" y="2257425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employee</a:t>
            </a:r>
          </a:p>
        </p:txBody>
      </p:sp>
      <p:sp>
        <p:nvSpPr>
          <p:cNvPr id="55304" name="AutoShape 7"/>
          <p:cNvSpPr>
            <a:spLocks noChangeArrowheads="1"/>
          </p:cNvSpPr>
          <p:nvPr/>
        </p:nvSpPr>
        <p:spPr bwMode="auto">
          <a:xfrm>
            <a:off x="3144838" y="4724400"/>
            <a:ext cx="2209800" cy="701675"/>
          </a:xfrm>
          <a:prstGeom prst="flowChartProcess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8"/>
          <p:cNvSpPr txBox="1">
            <a:spLocks noChangeArrowheads="1"/>
          </p:cNvSpPr>
          <p:nvPr/>
        </p:nvSpPr>
        <p:spPr bwMode="auto">
          <a:xfrm>
            <a:off x="3598863" y="4914900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company</a:t>
            </a:r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 flipV="1">
            <a:off x="4249738" y="2835275"/>
            <a:ext cx="0" cy="3794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 flipH="1" flipV="1">
            <a:off x="4262438" y="4024313"/>
            <a:ext cx="4762" cy="700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5308" name="AutoShape 11"/>
          <p:cNvSpPr>
            <a:spLocks noChangeArrowheads="1"/>
          </p:cNvSpPr>
          <p:nvPr/>
        </p:nvSpPr>
        <p:spPr bwMode="auto">
          <a:xfrm rot="9535844" flipV="1">
            <a:off x="2379663" y="3965575"/>
            <a:ext cx="290512" cy="315913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2"/>
          <p:cNvSpPr>
            <a:spLocks noChangeShapeType="1"/>
          </p:cNvSpPr>
          <p:nvPr/>
        </p:nvSpPr>
        <p:spPr bwMode="auto">
          <a:xfrm rot="9535844" flipH="1" flipV="1">
            <a:off x="2632075" y="3914775"/>
            <a:ext cx="8699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5310" name="Text Box 13"/>
          <p:cNvSpPr txBox="1">
            <a:spLocks noChangeArrowheads="1"/>
          </p:cNvSpPr>
          <p:nvPr/>
        </p:nvSpPr>
        <p:spPr bwMode="auto">
          <a:xfrm>
            <a:off x="1589088" y="28194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55311" name="Text Box 14"/>
          <p:cNvSpPr txBox="1">
            <a:spLocks noChangeArrowheads="1"/>
          </p:cNvSpPr>
          <p:nvPr/>
        </p:nvSpPr>
        <p:spPr bwMode="auto">
          <a:xfrm>
            <a:off x="1665288" y="4038600"/>
            <a:ext cx="623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end</a:t>
            </a:r>
          </a:p>
        </p:txBody>
      </p:sp>
      <p:sp>
        <p:nvSpPr>
          <p:cNvPr id="55312" name="AutoShape 15"/>
          <p:cNvSpPr>
            <a:spLocks noChangeArrowheads="1"/>
          </p:cNvSpPr>
          <p:nvPr/>
        </p:nvSpPr>
        <p:spPr bwMode="auto">
          <a:xfrm rot="-9535844">
            <a:off x="2379663" y="2967038"/>
            <a:ext cx="290512" cy="315912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 rot="12064156" flipH="1">
            <a:off x="2632075" y="3335338"/>
            <a:ext cx="8699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5314" name="AutoShape 17"/>
          <p:cNvSpPr>
            <a:spLocks noChangeArrowheads="1"/>
          </p:cNvSpPr>
          <p:nvPr/>
        </p:nvSpPr>
        <p:spPr bwMode="auto">
          <a:xfrm rot="10800000" flipH="1" flipV="1">
            <a:off x="6270625" y="2128838"/>
            <a:ext cx="290513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rot="10800000" flipV="1">
            <a:off x="5399088" y="2286000"/>
            <a:ext cx="87153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5316" name="AutoShape 19"/>
          <p:cNvSpPr>
            <a:spLocks noChangeArrowheads="1"/>
          </p:cNvSpPr>
          <p:nvPr/>
        </p:nvSpPr>
        <p:spPr bwMode="auto">
          <a:xfrm rot="10800000" flipH="1" flipV="1">
            <a:off x="6270625" y="2586038"/>
            <a:ext cx="290513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0"/>
          <p:cNvSpPr>
            <a:spLocks noChangeShapeType="1"/>
          </p:cNvSpPr>
          <p:nvPr/>
        </p:nvSpPr>
        <p:spPr bwMode="auto">
          <a:xfrm rot="10800000" flipV="1">
            <a:off x="5399088" y="2743200"/>
            <a:ext cx="87153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5318" name="AutoShape 21"/>
          <p:cNvSpPr>
            <a:spLocks noChangeArrowheads="1"/>
          </p:cNvSpPr>
          <p:nvPr/>
        </p:nvSpPr>
        <p:spPr bwMode="auto">
          <a:xfrm rot="10800000" flipH="1" flipV="1">
            <a:off x="6205538" y="4646613"/>
            <a:ext cx="290512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 rot="10800000" flipV="1">
            <a:off x="5334000" y="4803775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5320" name="AutoShape 23"/>
          <p:cNvSpPr>
            <a:spLocks noChangeArrowheads="1"/>
          </p:cNvSpPr>
          <p:nvPr/>
        </p:nvSpPr>
        <p:spPr bwMode="auto">
          <a:xfrm rot="10800000" flipH="1" flipV="1">
            <a:off x="6205538" y="5157788"/>
            <a:ext cx="290512" cy="314325"/>
          </a:xfrm>
          <a:prstGeom prst="flowChartConnector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rot="10800000" flipV="1">
            <a:off x="5334000" y="5314950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5322" name="Text Box 25"/>
          <p:cNvSpPr txBox="1">
            <a:spLocks noChangeArrowheads="1"/>
          </p:cNvSpPr>
          <p:nvPr/>
        </p:nvSpPr>
        <p:spPr bwMode="auto">
          <a:xfrm>
            <a:off x="6770688" y="2057400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55323" name="Text Box 26"/>
          <p:cNvSpPr txBox="1">
            <a:spLocks noChangeArrowheads="1"/>
          </p:cNvSpPr>
          <p:nvPr/>
        </p:nvSpPr>
        <p:spPr bwMode="auto">
          <a:xfrm>
            <a:off x="6770688" y="2514600"/>
            <a:ext cx="237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employee number</a:t>
            </a:r>
          </a:p>
        </p:txBody>
      </p:sp>
      <p:sp>
        <p:nvSpPr>
          <p:cNvPr id="55324" name="Text Box 27"/>
          <p:cNvSpPr txBox="1">
            <a:spLocks noChangeArrowheads="1"/>
          </p:cNvSpPr>
          <p:nvPr/>
        </p:nvSpPr>
        <p:spPr bwMode="auto">
          <a:xfrm>
            <a:off x="6705600" y="4575175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name</a:t>
            </a:r>
          </a:p>
        </p:txBody>
      </p:sp>
      <p:sp>
        <p:nvSpPr>
          <p:cNvPr id="55325" name="Text Box 28"/>
          <p:cNvSpPr txBox="1">
            <a:spLocks noChangeArrowheads="1"/>
          </p:cNvSpPr>
          <p:nvPr/>
        </p:nvSpPr>
        <p:spPr bwMode="auto">
          <a:xfrm>
            <a:off x="6705600" y="50863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address</a:t>
            </a:r>
          </a:p>
        </p:txBody>
      </p:sp>
      <p:sp>
        <p:nvSpPr>
          <p:cNvPr id="55326" name="AutoShape 29"/>
          <p:cNvSpPr>
            <a:spLocks noChangeArrowheads="1"/>
          </p:cNvSpPr>
          <p:nvPr/>
        </p:nvSpPr>
        <p:spPr bwMode="auto">
          <a:xfrm rot="10800000" flipH="1" flipV="1">
            <a:off x="4114800" y="4191000"/>
            <a:ext cx="290513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Freeform 30"/>
          <p:cNvSpPr>
            <a:spLocks/>
          </p:cNvSpPr>
          <p:nvPr/>
        </p:nvSpPr>
        <p:spPr bwMode="auto">
          <a:xfrm>
            <a:off x="4343400" y="2743200"/>
            <a:ext cx="1447800" cy="1600200"/>
          </a:xfrm>
          <a:custGeom>
            <a:avLst/>
            <a:gdLst>
              <a:gd name="T0" fmla="*/ 2147483647 w 912"/>
              <a:gd name="T1" fmla="*/ 0 h 1008"/>
              <a:gd name="T2" fmla="*/ 2147483647 w 912"/>
              <a:gd name="T3" fmla="*/ 2147483647 h 1008"/>
              <a:gd name="T4" fmla="*/ 0 w 912"/>
              <a:gd name="T5" fmla="*/ 2147483647 h 1008"/>
              <a:gd name="T6" fmla="*/ 0 60000 65536"/>
              <a:gd name="T7" fmla="*/ 0 60000 65536"/>
              <a:gd name="T8" fmla="*/ 0 60000 65536"/>
              <a:gd name="T9" fmla="*/ 0 w 912"/>
              <a:gd name="T10" fmla="*/ 0 h 1008"/>
              <a:gd name="T11" fmla="*/ 912 w 91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008">
                <a:moveTo>
                  <a:pt x="912" y="0"/>
                </a:moveTo>
                <a:lnTo>
                  <a:pt x="912" y="1008"/>
                </a:lnTo>
                <a:lnTo>
                  <a:pt x="0" y="1008"/>
                </a:ln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5328" name="AutoShape 31"/>
          <p:cNvSpPr>
            <a:spLocks noChangeArrowheads="1"/>
          </p:cNvSpPr>
          <p:nvPr/>
        </p:nvSpPr>
        <p:spPr bwMode="auto">
          <a:xfrm rot="10800000" flipH="1" flipV="1">
            <a:off x="5638800" y="2590800"/>
            <a:ext cx="290513" cy="31432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1344" name="Text Box 32"/>
          <p:cNvSpPr txBox="1">
            <a:spLocks noChangeArrowheads="1"/>
          </p:cNvSpPr>
          <p:nvPr/>
        </p:nvSpPr>
        <p:spPr bwMode="auto">
          <a:xfrm>
            <a:off x="4495800" y="2819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(1, 1)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3: Weak Entity</a:t>
            </a:r>
            <a:endParaRPr lang="en-US" dirty="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The primary key of the </a:t>
            </a:r>
            <a:r>
              <a:rPr lang="en-US" sz="2400" dirty="0" err="1" smtClean="0"/>
              <a:t>emplyee</a:t>
            </a:r>
            <a:r>
              <a:rPr lang="en-US" sz="2400" dirty="0" smtClean="0"/>
              <a:t> table is not </a:t>
            </a:r>
            <a:r>
              <a:rPr lang="en-US" sz="2400" dirty="0" err="1" smtClean="0"/>
              <a:t>enumber</a:t>
            </a:r>
            <a:r>
              <a:rPr lang="en-US" sz="2400" dirty="0" smtClean="0"/>
              <a:t> because it is a weak entity.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 smtClean="0"/>
              <a:t>CREATE TABLE </a:t>
            </a:r>
            <a:r>
              <a:rPr lang="en-US" sz="2400" dirty="0" err="1" smtClean="0">
                <a:solidFill>
                  <a:srgbClr val="CC0000"/>
                </a:solidFill>
              </a:rPr>
              <a:t>employee_work_for</a:t>
            </a:r>
            <a:r>
              <a:rPr lang="en-US" sz="2400" dirty="0" smtClean="0">
                <a:solidFill>
                  <a:srgbClr val="CC0000"/>
                </a:solidFill>
              </a:rPr>
              <a:t/>
            </a:r>
            <a:br>
              <a:rPr lang="en-US" sz="2400" dirty="0" smtClean="0">
                <a:solidFill>
                  <a:srgbClr val="CC0000"/>
                </a:solidFill>
              </a:rPr>
            </a:b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start DATE,</a:t>
            </a:r>
            <a:br>
              <a:rPr lang="en-US" sz="2400" dirty="0" smtClean="0"/>
            </a:br>
            <a:r>
              <a:rPr lang="en-US" sz="2400" dirty="0" smtClean="0"/>
              <a:t>end DATE,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CC0000"/>
                </a:solidFill>
              </a:rPr>
              <a:t>enumber</a:t>
            </a:r>
            <a:r>
              <a:rPr lang="en-US" sz="2400" dirty="0" smtClean="0">
                <a:solidFill>
                  <a:srgbClr val="CC0000"/>
                </a:solidFill>
              </a:rPr>
              <a:t> CHAR(8) PRIMARY KEY,</a:t>
            </a:r>
            <a:br>
              <a:rPr lang="en-US" sz="2400" dirty="0" smtClean="0">
                <a:solidFill>
                  <a:srgbClr val="CC0000"/>
                </a:solidFill>
              </a:rPr>
            </a:br>
            <a:r>
              <a:rPr lang="en-US" sz="2400" dirty="0" err="1" smtClean="0"/>
              <a:t>ename</a:t>
            </a:r>
            <a:r>
              <a:rPr lang="en-US" sz="2400" dirty="0" smtClean="0"/>
              <a:t> CHAR(32),</a:t>
            </a:r>
            <a:br>
              <a:rPr lang="en-US" sz="2400" dirty="0" smtClean="0"/>
            </a:br>
            <a:r>
              <a:rPr lang="en-US" sz="2400" dirty="0" err="1" smtClean="0"/>
              <a:t>cname</a:t>
            </a:r>
            <a:r>
              <a:rPr lang="en-US" sz="2400" dirty="0" smtClean="0"/>
              <a:t> VARCHAR(32),</a:t>
            </a:r>
            <a:br>
              <a:rPr lang="en-US" sz="2400" dirty="0" smtClean="0"/>
            </a:br>
            <a:r>
              <a:rPr lang="en-US" sz="2400" dirty="0" smtClean="0"/>
              <a:t>FOREIGN KEY (</a:t>
            </a:r>
            <a:r>
              <a:rPr lang="en-US" sz="2400" dirty="0" err="1" smtClean="0"/>
              <a:t>cname</a:t>
            </a:r>
            <a:r>
              <a:rPr lang="en-US" sz="2400" dirty="0" smtClean="0"/>
              <a:t>) REFERENCES company(name)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endParaRPr lang="en-US" dirty="0" smtClean="0"/>
          </a:p>
        </p:txBody>
      </p:sp>
      <p:sp>
        <p:nvSpPr>
          <p:cNvPr id="783364" name="Freeform 4"/>
          <p:cNvSpPr>
            <a:spLocks/>
          </p:cNvSpPr>
          <p:nvPr/>
        </p:nvSpPr>
        <p:spPr bwMode="auto">
          <a:xfrm>
            <a:off x="1219200" y="2057400"/>
            <a:ext cx="5938838" cy="3532188"/>
          </a:xfrm>
          <a:custGeom>
            <a:avLst/>
            <a:gdLst>
              <a:gd name="T0" fmla="*/ 0 w 3741"/>
              <a:gd name="T1" fmla="*/ 2147483647 h 2225"/>
              <a:gd name="T2" fmla="*/ 604837591 w 3741"/>
              <a:gd name="T3" fmla="*/ 2147483647 h 2225"/>
              <a:gd name="T4" fmla="*/ 945059617 w 3741"/>
              <a:gd name="T5" fmla="*/ 1811993392 h 2225"/>
              <a:gd name="T6" fmla="*/ 1887598285 w 3741"/>
              <a:gd name="T7" fmla="*/ 680442184 h 2225"/>
              <a:gd name="T8" fmla="*/ 2147483647 w 3741"/>
              <a:gd name="T9" fmla="*/ 75604690 h 2225"/>
              <a:gd name="T10" fmla="*/ 2147483647 w 3741"/>
              <a:gd name="T11" fmla="*/ 0 h 2225"/>
              <a:gd name="T12" fmla="*/ 2147483647 w 3741"/>
              <a:gd name="T13" fmla="*/ 831651514 h 2225"/>
              <a:gd name="T14" fmla="*/ 2147483647 w 3741"/>
              <a:gd name="T15" fmla="*/ 2147483647 h 2225"/>
              <a:gd name="T16" fmla="*/ 2147483647 w 3741"/>
              <a:gd name="T17" fmla="*/ 2147483647 h 2225"/>
              <a:gd name="T18" fmla="*/ 2147483647 w 3741"/>
              <a:gd name="T19" fmla="*/ 2147483647 h 2225"/>
              <a:gd name="T20" fmla="*/ 2147483647 w 3741"/>
              <a:gd name="T21" fmla="*/ 2147483647 h 2225"/>
              <a:gd name="T22" fmla="*/ 2147483647 w 3741"/>
              <a:gd name="T23" fmla="*/ 2147483647 h 2225"/>
              <a:gd name="T24" fmla="*/ 2147483647 w 3741"/>
              <a:gd name="T25" fmla="*/ 2147483647 h 2225"/>
              <a:gd name="T26" fmla="*/ 2147483647 w 3741"/>
              <a:gd name="T27" fmla="*/ 2147483647 h 2225"/>
              <a:gd name="T28" fmla="*/ 2147483647 w 3741"/>
              <a:gd name="T29" fmla="*/ 2147483647 h 2225"/>
              <a:gd name="T30" fmla="*/ 2147483647 w 3741"/>
              <a:gd name="T31" fmla="*/ 2147483647 h 222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741"/>
              <a:gd name="T49" fmla="*/ 0 h 2225"/>
              <a:gd name="T50" fmla="*/ 3741 w 3741"/>
              <a:gd name="T51" fmla="*/ 2225 h 222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741" h="2225">
                <a:moveTo>
                  <a:pt x="0" y="1055"/>
                </a:moveTo>
                <a:cubicBezTo>
                  <a:pt x="80" y="1013"/>
                  <a:pt x="173" y="988"/>
                  <a:pt x="240" y="928"/>
                </a:cubicBezTo>
                <a:cubicBezTo>
                  <a:pt x="302" y="873"/>
                  <a:pt x="326" y="786"/>
                  <a:pt x="375" y="719"/>
                </a:cubicBezTo>
                <a:cubicBezTo>
                  <a:pt x="522" y="518"/>
                  <a:pt x="592" y="415"/>
                  <a:pt x="749" y="270"/>
                </a:cubicBezTo>
                <a:cubicBezTo>
                  <a:pt x="813" y="211"/>
                  <a:pt x="1038" y="35"/>
                  <a:pt x="1063" y="30"/>
                </a:cubicBezTo>
                <a:cubicBezTo>
                  <a:pt x="1113" y="20"/>
                  <a:pt x="1212" y="0"/>
                  <a:pt x="1212" y="0"/>
                </a:cubicBezTo>
                <a:cubicBezTo>
                  <a:pt x="1373" y="32"/>
                  <a:pt x="1450" y="197"/>
                  <a:pt x="1527" y="330"/>
                </a:cubicBezTo>
                <a:cubicBezTo>
                  <a:pt x="1795" y="797"/>
                  <a:pt x="1984" y="1308"/>
                  <a:pt x="2125" y="1826"/>
                </a:cubicBezTo>
                <a:cubicBezTo>
                  <a:pt x="2136" y="1927"/>
                  <a:pt x="2152" y="2025"/>
                  <a:pt x="2170" y="2125"/>
                </a:cubicBezTo>
                <a:cubicBezTo>
                  <a:pt x="2175" y="2150"/>
                  <a:pt x="2162" y="2189"/>
                  <a:pt x="2185" y="2200"/>
                </a:cubicBezTo>
                <a:cubicBezTo>
                  <a:pt x="2234" y="2225"/>
                  <a:pt x="2294" y="2210"/>
                  <a:pt x="2349" y="2215"/>
                </a:cubicBezTo>
                <a:cubicBezTo>
                  <a:pt x="2550" y="2197"/>
                  <a:pt x="2726" y="1980"/>
                  <a:pt x="2858" y="1848"/>
                </a:cubicBezTo>
                <a:cubicBezTo>
                  <a:pt x="3125" y="1581"/>
                  <a:pt x="3310" y="1246"/>
                  <a:pt x="3576" y="980"/>
                </a:cubicBezTo>
                <a:cubicBezTo>
                  <a:pt x="3667" y="1039"/>
                  <a:pt x="3644" y="1018"/>
                  <a:pt x="3703" y="1235"/>
                </a:cubicBezTo>
                <a:cubicBezTo>
                  <a:pt x="3723" y="1307"/>
                  <a:pt x="3718" y="1384"/>
                  <a:pt x="3726" y="1459"/>
                </a:cubicBezTo>
                <a:cubicBezTo>
                  <a:pt x="3741" y="1608"/>
                  <a:pt x="3741" y="1526"/>
                  <a:pt x="3741" y="1571"/>
                </a:cubicBezTo>
              </a:path>
            </a:pathLst>
          </a:custGeom>
          <a:noFill/>
          <a:ln w="76200" cmpd="sng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3: Weak Entity</a:t>
            </a:r>
            <a:endParaRPr lang="en-US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/>
              <a:t>We merge the table employee and the table </a:t>
            </a:r>
            <a:r>
              <a:rPr lang="en-US" sz="2400" dirty="0" err="1"/>
              <a:t>work_for</a:t>
            </a:r>
            <a:r>
              <a:rPr lang="en-US" sz="2400" dirty="0"/>
              <a:t> and use the primary key of the </a:t>
            </a:r>
            <a:r>
              <a:rPr lang="en-US" sz="2400" dirty="0" smtClean="0"/>
              <a:t>weak entity.</a:t>
            </a:r>
          </a:p>
          <a:p>
            <a:pPr eaLnBrk="1" hangingPunct="1"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 smtClean="0"/>
              <a:t>CREATE TABLE </a:t>
            </a:r>
            <a:r>
              <a:rPr lang="en-US" sz="2400" dirty="0" err="1" smtClean="0">
                <a:solidFill>
                  <a:srgbClr val="CC0000"/>
                </a:solidFill>
              </a:rPr>
              <a:t>employee_work_for</a:t>
            </a:r>
            <a:r>
              <a:rPr lang="en-US" sz="2400" dirty="0" smtClean="0">
                <a:solidFill>
                  <a:srgbClr val="CC0000"/>
                </a:solidFill>
              </a:rPr>
              <a:t/>
            </a:r>
            <a:br>
              <a:rPr lang="en-US" sz="2400" dirty="0" smtClean="0">
                <a:solidFill>
                  <a:srgbClr val="CC0000"/>
                </a:solidFill>
              </a:rPr>
            </a:b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start DATE,</a:t>
            </a:r>
            <a:br>
              <a:rPr lang="en-US" sz="2400" dirty="0" smtClean="0"/>
            </a:br>
            <a:r>
              <a:rPr lang="en-US" sz="2400" dirty="0" smtClean="0"/>
              <a:t>end DATE,</a:t>
            </a:r>
            <a:br>
              <a:rPr lang="en-US" sz="2400" dirty="0" smtClean="0"/>
            </a:br>
            <a:r>
              <a:rPr lang="en-US" sz="2400" dirty="0" err="1" smtClean="0"/>
              <a:t>enumber</a:t>
            </a:r>
            <a:r>
              <a:rPr lang="en-US" sz="2400" dirty="0" smtClean="0"/>
              <a:t> CHAR(8),</a:t>
            </a:r>
            <a:br>
              <a:rPr lang="en-US" sz="2400" dirty="0" smtClean="0"/>
            </a:br>
            <a:r>
              <a:rPr lang="en-US" sz="2400" dirty="0" err="1" smtClean="0"/>
              <a:t>ename</a:t>
            </a:r>
            <a:r>
              <a:rPr lang="en-US" sz="2400" dirty="0" smtClean="0"/>
              <a:t> CHAR(32),</a:t>
            </a:r>
            <a:br>
              <a:rPr lang="en-US" sz="2400" dirty="0" smtClean="0"/>
            </a:br>
            <a:r>
              <a:rPr lang="en-US" sz="2400" dirty="0" err="1" smtClean="0"/>
              <a:t>cname</a:t>
            </a:r>
            <a:r>
              <a:rPr lang="en-US" sz="2400" dirty="0" smtClean="0"/>
              <a:t> VARCHAR(32),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CC0000"/>
                </a:solidFill>
              </a:rPr>
              <a:t>PRIMARY KEY (</a:t>
            </a:r>
            <a:r>
              <a:rPr lang="en-US" sz="2400" dirty="0" err="1" smtClean="0">
                <a:solidFill>
                  <a:srgbClr val="CC0000"/>
                </a:solidFill>
              </a:rPr>
              <a:t>enumber</a:t>
            </a:r>
            <a:r>
              <a:rPr lang="en-US" sz="2400" dirty="0" smtClean="0">
                <a:solidFill>
                  <a:srgbClr val="CC0000"/>
                </a:solidFill>
              </a:rPr>
              <a:t>, </a:t>
            </a:r>
            <a:r>
              <a:rPr lang="en-US" sz="2400" dirty="0" err="1" smtClean="0">
                <a:solidFill>
                  <a:srgbClr val="CC0000"/>
                </a:solidFill>
              </a:rPr>
              <a:t>cname</a:t>
            </a:r>
            <a:r>
              <a:rPr lang="en-US" sz="2400" dirty="0" smtClean="0">
                <a:solidFill>
                  <a:srgbClr val="CC0000"/>
                </a:solidFill>
              </a:rPr>
              <a:t>),</a:t>
            </a:r>
            <a:br>
              <a:rPr lang="en-US" sz="2400" dirty="0" smtClean="0">
                <a:solidFill>
                  <a:srgbClr val="CC0000"/>
                </a:solidFill>
              </a:rPr>
            </a:br>
            <a:r>
              <a:rPr lang="en-US" sz="2400" dirty="0" smtClean="0"/>
              <a:t>FOREIGN KEY (</a:t>
            </a:r>
            <a:r>
              <a:rPr lang="en-US" sz="2400" dirty="0" err="1" smtClean="0"/>
              <a:t>cname</a:t>
            </a:r>
            <a:r>
              <a:rPr lang="en-US" sz="2400" dirty="0" smtClean="0"/>
              <a:t>) REFERENCES company(name)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Attributes,Values and Value Sets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E-R model is value-oriented</a:t>
            </a:r>
          </a:p>
          <a:p>
            <a:pPr eaLnBrk="1" hangingPunct="1"/>
            <a:r>
              <a:rPr lang="en-US" sz="2800" dirty="0" smtClean="0"/>
              <a:t>Values can be integer, strings, </a:t>
            </a:r>
            <a:r>
              <a:rPr lang="en-US" sz="2800" smtClean="0"/>
              <a:t>or atoms</a:t>
            </a:r>
            <a:endParaRPr lang="en-US" sz="2800" dirty="0" smtClean="0"/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6248400" y="3505200"/>
            <a:ext cx="1524000" cy="381000"/>
            <a:chOff x="3888" y="1584"/>
            <a:chExt cx="960" cy="240"/>
          </a:xfrm>
        </p:grpSpPr>
        <p:sp>
          <p:nvSpPr>
            <p:cNvPr id="6150" name="AutoShape 5"/>
            <p:cNvSpPr>
              <a:spLocks noChangeArrowheads="1"/>
            </p:cNvSpPr>
            <p:nvPr/>
          </p:nvSpPr>
          <p:spPr bwMode="auto">
            <a:xfrm>
              <a:off x="4608" y="1584"/>
              <a:ext cx="240" cy="240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 flipH="1">
              <a:off x="3888" y="1704"/>
              <a:ext cx="7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Diagram from the Tutorial </a:t>
            </a:r>
            <a:endParaRPr lang="en-SG" dirty="0" smtClean="0"/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43363" y="1447800"/>
            <a:ext cx="971550" cy="381000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Book</a:t>
            </a:r>
            <a:endParaRPr lang="en-US" sz="1800" baseline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38600" y="5667375"/>
            <a:ext cx="971550" cy="342900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Student</a:t>
            </a:r>
            <a:endParaRPr lang="en-US" sz="1800" baseline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3363" y="3990975"/>
            <a:ext cx="971550" cy="342900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Copy</a:t>
            </a:r>
            <a:endParaRPr lang="en-US" sz="1800" baseline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90600" y="4724400"/>
            <a:ext cx="1333500" cy="552450"/>
          </a:xfrm>
          <a:prstGeom prst="diamond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Own</a:t>
            </a:r>
            <a:endParaRPr lang="en-US" sz="1800" baseline="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53200" y="3886200"/>
            <a:ext cx="1333500" cy="552450"/>
          </a:xfrm>
          <a:prstGeom prst="diamond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book</a:t>
            </a:r>
            <a:endParaRPr lang="en-US" sz="1800" baseline="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62388" y="2611437"/>
            <a:ext cx="1333500" cy="552450"/>
          </a:xfrm>
          <a:prstGeom prst="diamond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of</a:t>
            </a:r>
            <a:endParaRPr lang="en-US" sz="1800" baseline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118769" y="2201069"/>
            <a:ext cx="820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115594" y="3577432"/>
            <a:ext cx="827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6" idx="2"/>
            <a:endCxn id="7" idx="0"/>
          </p:cNvCxnSpPr>
          <p:nvPr/>
        </p:nvCxnSpPr>
        <p:spPr>
          <a:xfrm rot="5400000">
            <a:off x="2897981" y="3093244"/>
            <a:ext cx="390525" cy="2871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14913" y="4162425"/>
            <a:ext cx="1538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7" idx="2"/>
            <a:endCxn id="5" idx="0"/>
          </p:cNvCxnSpPr>
          <p:nvPr/>
        </p:nvCxnSpPr>
        <p:spPr>
          <a:xfrm rot="16200000" flipH="1">
            <a:off x="2895600" y="4038600"/>
            <a:ext cx="390525" cy="28670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" name="Group 15"/>
          <p:cNvGrpSpPr/>
          <p:nvPr/>
        </p:nvGrpSpPr>
        <p:grpSpPr>
          <a:xfrm>
            <a:off x="3429000" y="1447800"/>
            <a:ext cx="609600" cy="152400"/>
            <a:chOff x="2971800" y="1600200"/>
            <a:chExt cx="762000" cy="152400"/>
          </a:xfrm>
          <a:noFill/>
        </p:grpSpPr>
        <p:sp>
          <p:nvSpPr>
            <p:cNvPr id="17" name="Oval 16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8" name="Straight Connector 17"/>
            <p:cNvCxnSpPr>
              <a:stCxn id="17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" name="Group 18"/>
          <p:cNvGrpSpPr/>
          <p:nvPr/>
        </p:nvGrpSpPr>
        <p:grpSpPr>
          <a:xfrm>
            <a:off x="3429000" y="1676400"/>
            <a:ext cx="609600" cy="152400"/>
            <a:chOff x="2971800" y="1600200"/>
            <a:chExt cx="762000" cy="152400"/>
          </a:xfrm>
          <a:noFill/>
        </p:grpSpPr>
        <p:sp>
          <p:nvSpPr>
            <p:cNvPr id="20" name="Oval 19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1" name="Straight Connector 20"/>
            <p:cNvCxnSpPr>
              <a:stCxn id="20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5" name="Group 27"/>
          <p:cNvGrpSpPr/>
          <p:nvPr/>
        </p:nvGrpSpPr>
        <p:grpSpPr>
          <a:xfrm rot="5400000" flipV="1">
            <a:off x="4191000" y="1143000"/>
            <a:ext cx="457200" cy="152400"/>
            <a:chOff x="2971800" y="1600200"/>
            <a:chExt cx="762000" cy="152400"/>
          </a:xfrm>
          <a:noFill/>
        </p:grpSpPr>
        <p:sp>
          <p:nvSpPr>
            <p:cNvPr id="29" name="Oval 28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0" name="Straight Connector 29"/>
            <p:cNvCxnSpPr>
              <a:stCxn id="29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6" name="Group 30"/>
          <p:cNvGrpSpPr/>
          <p:nvPr/>
        </p:nvGrpSpPr>
        <p:grpSpPr>
          <a:xfrm rot="5400000" flipV="1">
            <a:off x="3886200" y="1143000"/>
            <a:ext cx="457200" cy="152400"/>
            <a:chOff x="2971800" y="1600200"/>
            <a:chExt cx="762000" cy="152400"/>
          </a:xfrm>
          <a:noFill/>
        </p:grpSpPr>
        <p:sp>
          <p:nvSpPr>
            <p:cNvPr id="32" name="Oval 31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3" name="Straight Connector 32"/>
            <p:cNvCxnSpPr>
              <a:stCxn id="32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5" name="Oval 34"/>
          <p:cNvSpPr/>
          <p:nvPr/>
        </p:nvSpPr>
        <p:spPr>
          <a:xfrm rot="16200000">
            <a:off x="4383087" y="6288088"/>
            <a:ext cx="73025" cy="15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36" name="Straight Connector 35"/>
          <p:cNvCxnSpPr>
            <a:stCxn id="35" idx="6"/>
          </p:cNvCxnSpPr>
          <p:nvPr/>
        </p:nvCxnSpPr>
        <p:spPr>
          <a:xfrm rot="5400000" flipH="1" flipV="1">
            <a:off x="4265612" y="6173788"/>
            <a:ext cx="307975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Oval 37"/>
          <p:cNvSpPr/>
          <p:nvPr/>
        </p:nvSpPr>
        <p:spPr>
          <a:xfrm rot="16200000">
            <a:off x="4078287" y="6288088"/>
            <a:ext cx="73025" cy="15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39" name="Straight Connector 38"/>
          <p:cNvCxnSpPr>
            <a:stCxn id="38" idx="6"/>
          </p:cNvCxnSpPr>
          <p:nvPr/>
        </p:nvCxnSpPr>
        <p:spPr>
          <a:xfrm rot="5400000" flipH="1" flipV="1">
            <a:off x="3960812" y="6173788"/>
            <a:ext cx="307975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Oval 40"/>
          <p:cNvSpPr/>
          <p:nvPr/>
        </p:nvSpPr>
        <p:spPr>
          <a:xfrm rot="16200000">
            <a:off x="4916487" y="6288088"/>
            <a:ext cx="73025" cy="15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42" name="Straight Connector 41"/>
          <p:cNvCxnSpPr>
            <a:stCxn id="41" idx="6"/>
          </p:cNvCxnSpPr>
          <p:nvPr/>
        </p:nvCxnSpPr>
        <p:spPr>
          <a:xfrm rot="5400000" flipH="1" flipV="1">
            <a:off x="4799012" y="6173788"/>
            <a:ext cx="307975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 rot="16200000">
            <a:off x="4687887" y="6288088"/>
            <a:ext cx="73025" cy="15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45" name="Straight Connector 44"/>
          <p:cNvCxnSpPr>
            <a:stCxn id="44" idx="6"/>
          </p:cNvCxnSpPr>
          <p:nvPr/>
        </p:nvCxnSpPr>
        <p:spPr>
          <a:xfrm rot="5400000" flipH="1" flipV="1">
            <a:off x="4570412" y="6173788"/>
            <a:ext cx="307975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9" name="Group 45"/>
          <p:cNvGrpSpPr/>
          <p:nvPr/>
        </p:nvGrpSpPr>
        <p:grpSpPr>
          <a:xfrm>
            <a:off x="3429000" y="5638800"/>
            <a:ext cx="609600" cy="152400"/>
            <a:chOff x="2971800" y="1600200"/>
            <a:chExt cx="762000" cy="152400"/>
          </a:xfrm>
          <a:solidFill>
            <a:schemeClr val="bg1"/>
          </a:solidFill>
        </p:grpSpPr>
        <p:sp>
          <p:nvSpPr>
            <p:cNvPr id="47" name="Oval 46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48" name="Straight Connector 47"/>
            <p:cNvCxnSpPr>
              <a:stCxn id="47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2" name="Group 48"/>
          <p:cNvGrpSpPr/>
          <p:nvPr/>
        </p:nvGrpSpPr>
        <p:grpSpPr>
          <a:xfrm>
            <a:off x="3429000" y="5867400"/>
            <a:ext cx="609600" cy="152400"/>
            <a:chOff x="2971800" y="1600200"/>
            <a:chExt cx="762000" cy="152400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1" name="Straight Connector 50"/>
            <p:cNvCxnSpPr>
              <a:stCxn id="50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3" name="Group 51"/>
          <p:cNvGrpSpPr/>
          <p:nvPr/>
        </p:nvGrpSpPr>
        <p:grpSpPr>
          <a:xfrm>
            <a:off x="3429000" y="3962400"/>
            <a:ext cx="609600" cy="152400"/>
            <a:chOff x="2971800" y="1600200"/>
            <a:chExt cx="762000" cy="152400"/>
          </a:xfrm>
          <a:noFill/>
        </p:grpSpPr>
        <p:sp>
          <p:nvSpPr>
            <p:cNvPr id="53" name="Oval 52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4" name="Straight Connector 53"/>
            <p:cNvCxnSpPr>
              <a:stCxn id="53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4" name="Group 54"/>
          <p:cNvGrpSpPr/>
          <p:nvPr/>
        </p:nvGrpSpPr>
        <p:grpSpPr>
          <a:xfrm>
            <a:off x="3429000" y="4191000"/>
            <a:ext cx="609600" cy="152400"/>
            <a:chOff x="2971800" y="1600200"/>
            <a:chExt cx="762000" cy="152400"/>
          </a:xfrm>
          <a:noFill/>
        </p:grpSpPr>
        <p:sp>
          <p:nvSpPr>
            <p:cNvPr id="56" name="Oval 55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5" name="Group 57"/>
          <p:cNvGrpSpPr/>
          <p:nvPr/>
        </p:nvGrpSpPr>
        <p:grpSpPr>
          <a:xfrm rot="5400000" flipV="1">
            <a:off x="4724400" y="1143000"/>
            <a:ext cx="457200" cy="152400"/>
            <a:chOff x="2971800" y="1600200"/>
            <a:chExt cx="762000" cy="152400"/>
          </a:xfrm>
          <a:noFill/>
        </p:grpSpPr>
        <p:sp>
          <p:nvSpPr>
            <p:cNvPr id="59" name="Oval 58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60" name="Straight Connector 59"/>
            <p:cNvCxnSpPr>
              <a:stCxn id="59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" name="Group 60"/>
          <p:cNvGrpSpPr/>
          <p:nvPr/>
        </p:nvGrpSpPr>
        <p:grpSpPr>
          <a:xfrm rot="5400000" flipV="1">
            <a:off x="4419600" y="1143000"/>
            <a:ext cx="457200" cy="152400"/>
            <a:chOff x="2971800" y="1600200"/>
            <a:chExt cx="762000" cy="152400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63" name="Straight Connector 62"/>
            <p:cNvCxnSpPr>
              <a:stCxn id="62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7" name="Group 63"/>
          <p:cNvGrpSpPr/>
          <p:nvPr/>
        </p:nvGrpSpPr>
        <p:grpSpPr>
          <a:xfrm rot="16200000">
            <a:off x="3962400" y="1981200"/>
            <a:ext cx="457200" cy="152400"/>
            <a:chOff x="2971800" y="1600200"/>
            <a:chExt cx="762000" cy="152400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66" name="Straight Connector 65"/>
            <p:cNvCxnSpPr>
              <a:stCxn id="65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895600" y="1371600"/>
            <a:ext cx="319318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title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95600" y="1600200"/>
            <a:ext cx="473206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authors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0" y="2209800"/>
            <a:ext cx="540533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language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762000"/>
            <a:ext cx="535724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publisher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10000" y="762000"/>
            <a:ext cx="420308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pages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91000" y="762000"/>
            <a:ext cx="352982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year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95800" y="762000"/>
            <a:ext cx="428322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format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95600" y="3886200"/>
            <a:ext cx="476412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number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43200" y="4114800"/>
            <a:ext cx="526106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available</a:t>
            </a:r>
          </a:p>
        </p:txBody>
      </p:sp>
      <p:sp>
        <p:nvSpPr>
          <p:cNvPr id="78" name="Oval 77"/>
          <p:cNvSpPr/>
          <p:nvPr/>
        </p:nvSpPr>
        <p:spPr>
          <a:xfrm flipH="1">
            <a:off x="3733800" y="3962400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9" name="Oval 78"/>
          <p:cNvSpPr/>
          <p:nvPr/>
        </p:nvSpPr>
        <p:spPr>
          <a:xfrm flipH="1">
            <a:off x="4495800" y="2362200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80" name="Shape 79"/>
          <p:cNvCxnSpPr>
            <a:stCxn id="79" idx="6"/>
            <a:endCxn id="78" idx="0"/>
          </p:cNvCxnSpPr>
          <p:nvPr/>
        </p:nvCxnSpPr>
        <p:spPr>
          <a:xfrm rot="10800000" flipV="1">
            <a:off x="3783013" y="2438400"/>
            <a:ext cx="712787" cy="1524000"/>
          </a:xfrm>
          <a:prstGeom prst="bentConnector2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 flipH="1">
            <a:off x="3048000" y="5410200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03" name="Elbow Connector 102"/>
          <p:cNvCxnSpPr>
            <a:cxnSpLocks noChangeShapeType="1"/>
            <a:stCxn id="86" idx="0"/>
            <a:endCxn id="78" idx="4"/>
          </p:cNvCxnSpPr>
          <p:nvPr/>
        </p:nvCxnSpPr>
        <p:spPr bwMode="auto">
          <a:xfrm rot="5400000" flipH="1" flipV="1">
            <a:off x="2792413" y="4419600"/>
            <a:ext cx="1295400" cy="6858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10" name="AutoShape 6"/>
          <p:cNvSpPr>
            <a:spLocks noChangeArrowheads="1"/>
          </p:cNvSpPr>
          <p:nvPr/>
        </p:nvSpPr>
        <p:spPr bwMode="auto">
          <a:xfrm>
            <a:off x="6553200" y="5562600"/>
            <a:ext cx="1333500" cy="552450"/>
          </a:xfrm>
          <a:prstGeom prst="diamond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borrow</a:t>
            </a:r>
            <a:endParaRPr lang="en-US" sz="1800" baseline="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5014913" y="5838825"/>
            <a:ext cx="1538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Rectangle 2"/>
          <p:cNvSpPr>
            <a:spLocks noChangeArrowheads="1"/>
          </p:cNvSpPr>
          <p:nvPr/>
        </p:nvSpPr>
        <p:spPr bwMode="auto">
          <a:xfrm>
            <a:off x="6757988" y="4800600"/>
            <a:ext cx="923925" cy="342900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aseline="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itchFamily="34" charset="0"/>
              </a:rPr>
              <a:t>loan</a:t>
            </a:r>
            <a:endParaRPr lang="en-US" sz="1800" baseline="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113" idx="0"/>
            <a:endCxn id="8" idx="2"/>
          </p:cNvCxnSpPr>
          <p:nvPr/>
        </p:nvCxnSpPr>
        <p:spPr>
          <a:xfrm rot="16200000" flipV="1">
            <a:off x="7038975" y="4619625"/>
            <a:ext cx="361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Straight Connector 117"/>
          <p:cNvCxnSpPr>
            <a:stCxn id="110" idx="0"/>
            <a:endCxn id="113" idx="2"/>
          </p:cNvCxnSpPr>
          <p:nvPr/>
        </p:nvCxnSpPr>
        <p:spPr>
          <a:xfrm rot="5400000" flipH="1" flipV="1">
            <a:off x="7010400" y="5353050"/>
            <a:ext cx="41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Shape 120"/>
          <p:cNvCxnSpPr>
            <a:stCxn id="123" idx="4"/>
            <a:endCxn id="134" idx="0"/>
          </p:cNvCxnSpPr>
          <p:nvPr/>
        </p:nvCxnSpPr>
        <p:spPr>
          <a:xfrm rot="16200000" flipH="1">
            <a:off x="5864225" y="4214813"/>
            <a:ext cx="561975" cy="609600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 flipH="1">
            <a:off x="5791200" y="4086225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4" name="Oval 123"/>
          <p:cNvSpPr/>
          <p:nvPr/>
        </p:nvSpPr>
        <p:spPr>
          <a:xfrm flipH="1">
            <a:off x="5791200" y="5762625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28" name="Group 125"/>
          <p:cNvGrpSpPr/>
          <p:nvPr/>
        </p:nvGrpSpPr>
        <p:grpSpPr>
          <a:xfrm>
            <a:off x="6172200" y="4800600"/>
            <a:ext cx="609600" cy="152400"/>
            <a:chOff x="2971800" y="1600200"/>
            <a:chExt cx="762000" cy="152400"/>
          </a:xfrm>
          <a:noFill/>
        </p:grpSpPr>
        <p:sp>
          <p:nvSpPr>
            <p:cNvPr id="127" name="Oval 126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28" name="Straight Connector 127"/>
            <p:cNvCxnSpPr>
              <a:stCxn id="127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" name="Group 128"/>
          <p:cNvGrpSpPr/>
          <p:nvPr/>
        </p:nvGrpSpPr>
        <p:grpSpPr>
          <a:xfrm>
            <a:off x="6172200" y="5029200"/>
            <a:ext cx="609600" cy="152400"/>
            <a:chOff x="2971800" y="1600200"/>
            <a:chExt cx="762000" cy="152400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31" name="Straight Connector 130"/>
            <p:cNvCxnSpPr>
              <a:stCxn id="130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486400" y="4724400"/>
            <a:ext cx="545342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borrowed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86400" y="4953000"/>
            <a:ext cx="506870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returned</a:t>
            </a:r>
          </a:p>
        </p:txBody>
      </p:sp>
      <p:sp>
        <p:nvSpPr>
          <p:cNvPr id="134" name="Oval 133"/>
          <p:cNvSpPr/>
          <p:nvPr/>
        </p:nvSpPr>
        <p:spPr>
          <a:xfrm>
            <a:off x="6400800" y="4800600"/>
            <a:ext cx="9683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39" name="Shape 120"/>
          <p:cNvCxnSpPr>
            <a:stCxn id="124" idx="0"/>
            <a:endCxn id="134" idx="4"/>
          </p:cNvCxnSpPr>
          <p:nvPr/>
        </p:nvCxnSpPr>
        <p:spPr>
          <a:xfrm rot="5400000" flipH="1" flipV="1">
            <a:off x="5740400" y="5053013"/>
            <a:ext cx="809625" cy="609600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895600" y="5638800"/>
            <a:ext cx="389850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email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895600" y="5867400"/>
            <a:ext cx="399468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name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886200" y="6400800"/>
            <a:ext cx="352982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year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114800" y="6400800"/>
            <a:ext cx="526106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graduate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800600" y="6400800"/>
            <a:ext cx="620683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department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495800" y="6400800"/>
            <a:ext cx="434734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n>
                  <a:solidFill>
                    <a:schemeClr val="bg1"/>
                  </a:solidFill>
                </a:ln>
              </a:rPr>
              <a:t>faculty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648200" y="20574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(0,n)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724400" y="35052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(1,1)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391400" y="44958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(1,1)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391400" y="53340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(1,1)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057400" y="43434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(1,1)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133600" y="54864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(0,n)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181600" y="5562600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n>
                  <a:solidFill>
                    <a:schemeClr val="bg1"/>
                  </a:solidFill>
                </a:ln>
              </a:rPr>
              <a:t>(0,n)</a:t>
            </a:r>
          </a:p>
        </p:txBody>
      </p:sp>
      <p:grpSp>
        <p:nvGrpSpPr>
          <p:cNvPr id="34" name="Group 45"/>
          <p:cNvGrpSpPr/>
          <p:nvPr/>
        </p:nvGrpSpPr>
        <p:grpSpPr>
          <a:xfrm flipH="1">
            <a:off x="5029200" y="1447800"/>
            <a:ext cx="609600" cy="152400"/>
            <a:chOff x="2971800" y="1600200"/>
            <a:chExt cx="762000" cy="152400"/>
          </a:xfrm>
          <a:solidFill>
            <a:schemeClr val="bg1"/>
          </a:solidFill>
        </p:grpSpPr>
        <p:sp>
          <p:nvSpPr>
            <p:cNvPr id="102" name="Oval 101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04" name="Straight Connector 103"/>
            <p:cNvCxnSpPr>
              <a:stCxn id="102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5715000" y="1447800"/>
            <a:ext cx="482824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>
                <a:ln>
                  <a:solidFill>
                    <a:schemeClr val="bg1"/>
                  </a:solidFill>
                </a:ln>
              </a:rPr>
              <a:t>ISBN10</a:t>
            </a:r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37" name="Group 45"/>
          <p:cNvGrpSpPr/>
          <p:nvPr/>
        </p:nvGrpSpPr>
        <p:grpSpPr>
          <a:xfrm flipH="1">
            <a:off x="5029200" y="1676400"/>
            <a:ext cx="609600" cy="152400"/>
            <a:chOff x="2971800" y="1600200"/>
            <a:chExt cx="762000" cy="152400"/>
          </a:xfrm>
          <a:solidFill>
            <a:schemeClr val="bg1"/>
          </a:solidFill>
        </p:grpSpPr>
        <p:sp>
          <p:nvSpPr>
            <p:cNvPr id="107" name="Oval 106"/>
            <p:cNvSpPr/>
            <p:nvPr/>
          </p:nvSpPr>
          <p:spPr>
            <a:xfrm>
              <a:off x="2971800" y="1600200"/>
              <a:ext cx="121919" cy="1524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08" name="Straight Connector 107"/>
            <p:cNvCxnSpPr>
              <a:stCxn id="107" idx="6"/>
            </p:cNvCxnSpPr>
            <p:nvPr/>
          </p:nvCxnSpPr>
          <p:spPr>
            <a:xfrm>
              <a:off x="3093719" y="1676400"/>
              <a:ext cx="64008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5715000" y="1676400"/>
            <a:ext cx="482824" cy="194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>
                <a:ln>
                  <a:solidFill>
                    <a:schemeClr val="bg1"/>
                  </a:solidFill>
                </a:ln>
              </a:rPr>
              <a:t>ISBN13</a:t>
            </a:r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914400" y="381000"/>
            <a:ext cx="3200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baseline="0" dirty="0">
                <a:solidFill>
                  <a:schemeClr val="bg1"/>
                </a:solidFill>
              </a:rPr>
              <a:t>Credits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baseline="0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baseline="0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baseline="0" dirty="0">
                <a:solidFill>
                  <a:schemeClr val="bg1"/>
                </a:solidFill>
              </a:rPr>
              <a:t>The content of this lecture is based on chapter 7 of the book “Introduction to database Systems” 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baseline="0" dirty="0">
                <a:solidFill>
                  <a:schemeClr val="bg1"/>
                </a:solidFill>
              </a:rPr>
              <a:t>By</a:t>
            </a:r>
            <a:br>
              <a:rPr lang="en-US" sz="1400" b="1" baseline="0" dirty="0">
                <a:solidFill>
                  <a:schemeClr val="bg1"/>
                </a:solidFill>
              </a:rPr>
            </a:br>
            <a:r>
              <a:rPr lang="en-US" sz="1400" b="1" baseline="0" dirty="0">
                <a:solidFill>
                  <a:schemeClr val="bg1"/>
                </a:solidFill>
              </a:rPr>
              <a:t> S. Bressan and B. Catania, McGraw Hill publisher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baseline="0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baseline="0" dirty="0" smtClean="0">
                <a:solidFill>
                  <a:schemeClr val="bg1"/>
                </a:solidFill>
              </a:rPr>
              <a:t>Clipart </a:t>
            </a:r>
            <a:r>
              <a:rPr lang="en-US" sz="1400" b="1" baseline="0" dirty="0">
                <a:solidFill>
                  <a:schemeClr val="bg1"/>
                </a:solidFill>
              </a:rPr>
              <a:t>and media are licensed from Microsoft Office Online Clipart and Media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baseline="0" dirty="0">
              <a:solidFill>
                <a:schemeClr val="bg1"/>
              </a:solidFill>
            </a:endParaRPr>
          </a:p>
        </p:txBody>
      </p:sp>
      <p:pic>
        <p:nvPicPr>
          <p:cNvPr id="63492" name="Picture 8" descr="j04003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09800"/>
            <a:ext cx="3902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838200" y="4191000"/>
            <a:ext cx="3495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baseline="0" dirty="0">
                <a:solidFill>
                  <a:schemeClr val="bg1"/>
                </a:solidFill>
              </a:rPr>
              <a:t>Copyright </a:t>
            </a:r>
            <a:r>
              <a:rPr lang="en-US" sz="1400" b="1" baseline="0">
                <a:solidFill>
                  <a:schemeClr val="bg1"/>
                </a:solidFill>
              </a:rPr>
              <a:t>© </a:t>
            </a:r>
            <a:r>
              <a:rPr lang="en-US" sz="1400" b="1" baseline="0" smtClean="0">
                <a:solidFill>
                  <a:schemeClr val="bg1"/>
                </a:solidFill>
              </a:rPr>
              <a:t>2015 </a:t>
            </a:r>
            <a:r>
              <a:rPr lang="en-US" sz="1400" b="1" baseline="0" dirty="0">
                <a:solidFill>
                  <a:schemeClr val="bg1"/>
                </a:solidFill>
              </a:rPr>
              <a:t>by </a:t>
            </a:r>
            <a:r>
              <a:rPr lang="en-US" sz="1400" b="1" baseline="0" dirty="0" err="1">
                <a:solidFill>
                  <a:schemeClr val="bg1"/>
                </a:solidFill>
              </a:rPr>
              <a:t>St</a:t>
            </a:r>
            <a:r>
              <a:rPr lang="en-US" sz="1400" b="1" baseline="0" dirty="0" err="1">
                <a:solidFill>
                  <a:schemeClr val="bg1"/>
                </a:solidFill>
                <a:cs typeface="Arial" charset="0"/>
              </a:rPr>
              <a:t>é</a:t>
            </a:r>
            <a:r>
              <a:rPr lang="en-US" sz="1400" b="1" baseline="0" dirty="0" err="1">
                <a:solidFill>
                  <a:schemeClr val="bg1"/>
                </a:solidFill>
              </a:rPr>
              <a:t>phane</a:t>
            </a:r>
            <a:r>
              <a:rPr lang="en-US" sz="1400" b="1" baseline="0" dirty="0">
                <a:solidFill>
                  <a:schemeClr val="bg1"/>
                </a:solidFill>
              </a:rPr>
              <a:t> Bressan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0" fill="hold"/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0" fill="hold"/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0" fill="hold"/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0" fill="hold"/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0" fill="hold"/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0" fill="hold"/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0" fill="hold"/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0" fill="hold"/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4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of Entities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Entities can have attributes</a:t>
            </a:r>
          </a:p>
          <a:p>
            <a:pPr eaLnBrk="1" hangingPunct="1"/>
            <a:r>
              <a:rPr lang="en-US" sz="2800" smtClean="0"/>
              <a:t>All entities in one entity set have the same attributes</a:t>
            </a:r>
          </a:p>
          <a:p>
            <a:pPr eaLnBrk="1" hangingPunct="1"/>
            <a:r>
              <a:rPr lang="en-US" sz="2800" smtClean="0"/>
              <a:t>However the attributes take different values for each entities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5181600" y="2362200"/>
            <a:ext cx="2819400" cy="3124200"/>
            <a:chOff x="3504" y="2016"/>
            <a:chExt cx="1776" cy="1968"/>
          </a:xfrm>
        </p:grpSpPr>
        <p:sp>
          <p:nvSpPr>
            <p:cNvPr id="7174" name="AutoShape 5"/>
            <p:cNvSpPr>
              <a:spLocks noChangeArrowheads="1"/>
            </p:cNvSpPr>
            <p:nvPr/>
          </p:nvSpPr>
          <p:spPr bwMode="auto">
            <a:xfrm>
              <a:off x="3504" y="2016"/>
              <a:ext cx="1776" cy="624"/>
            </a:xfrm>
            <a:prstGeom prst="flowChartProcess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Text Box 6"/>
            <p:cNvSpPr txBox="1">
              <a:spLocks noChangeArrowheads="1"/>
            </p:cNvSpPr>
            <p:nvPr/>
          </p:nvSpPr>
          <p:spPr bwMode="auto">
            <a:xfrm>
              <a:off x="4072" y="2184"/>
              <a:ext cx="6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person</a:t>
              </a:r>
            </a:p>
          </p:txBody>
        </p:sp>
        <p:grpSp>
          <p:nvGrpSpPr>
            <p:cNvPr id="7176" name="Group 7"/>
            <p:cNvGrpSpPr>
              <a:grpSpLocks/>
            </p:cNvGrpSpPr>
            <p:nvPr/>
          </p:nvGrpSpPr>
          <p:grpSpPr bwMode="auto">
            <a:xfrm rot="5400000">
              <a:off x="3912" y="3000"/>
              <a:ext cx="960" cy="240"/>
              <a:chOff x="3888" y="1584"/>
              <a:chExt cx="960" cy="240"/>
            </a:xfrm>
          </p:grpSpPr>
          <p:sp>
            <p:nvSpPr>
              <p:cNvPr id="7186" name="AutoShape 8"/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240" cy="240"/>
              </a:xfrm>
              <a:prstGeom prst="flowChartConnector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7" name="Line 9"/>
              <p:cNvSpPr>
                <a:spLocks noChangeShapeType="1"/>
              </p:cNvSpPr>
              <p:nvPr/>
            </p:nvSpPr>
            <p:spPr bwMode="auto">
              <a:xfrm flipH="1">
                <a:off x="3888" y="170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177" name="Group 10"/>
            <p:cNvGrpSpPr>
              <a:grpSpLocks/>
            </p:cNvGrpSpPr>
            <p:nvPr/>
          </p:nvGrpSpPr>
          <p:grpSpPr bwMode="auto">
            <a:xfrm rot="5400000">
              <a:off x="3432" y="3000"/>
              <a:ext cx="960" cy="240"/>
              <a:chOff x="3888" y="1584"/>
              <a:chExt cx="960" cy="240"/>
            </a:xfrm>
          </p:grpSpPr>
          <p:sp>
            <p:nvSpPr>
              <p:cNvPr id="7184" name="AutoShape 11"/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240" cy="240"/>
              </a:xfrm>
              <a:prstGeom prst="flowChartConnector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" name="Line 12"/>
              <p:cNvSpPr>
                <a:spLocks noChangeShapeType="1"/>
              </p:cNvSpPr>
              <p:nvPr/>
            </p:nvSpPr>
            <p:spPr bwMode="auto">
              <a:xfrm flipH="1">
                <a:off x="3888" y="170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178" name="Group 13"/>
            <p:cNvGrpSpPr>
              <a:grpSpLocks/>
            </p:cNvGrpSpPr>
            <p:nvPr/>
          </p:nvGrpSpPr>
          <p:grpSpPr bwMode="auto">
            <a:xfrm rot="5400000">
              <a:off x="4392" y="3000"/>
              <a:ext cx="960" cy="240"/>
              <a:chOff x="3888" y="1584"/>
              <a:chExt cx="960" cy="240"/>
            </a:xfrm>
          </p:grpSpPr>
          <p:sp>
            <p:nvSpPr>
              <p:cNvPr id="7182" name="AutoShape 14"/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240" cy="240"/>
              </a:xfrm>
              <a:prstGeom prst="flowChartConnector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3" name="Line 15"/>
              <p:cNvSpPr>
                <a:spLocks noChangeShapeType="1"/>
              </p:cNvSpPr>
              <p:nvPr/>
            </p:nvSpPr>
            <p:spPr bwMode="auto">
              <a:xfrm flipH="1">
                <a:off x="3888" y="170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179" name="Text Box 16"/>
            <p:cNvSpPr txBox="1">
              <a:spLocks noChangeArrowheads="1"/>
            </p:cNvSpPr>
            <p:nvPr/>
          </p:nvSpPr>
          <p:spPr bwMode="auto">
            <a:xfrm>
              <a:off x="3696" y="3696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age</a:t>
              </a:r>
            </a:p>
          </p:txBody>
        </p:sp>
        <p:sp>
          <p:nvSpPr>
            <p:cNvPr id="7180" name="Text Box 17"/>
            <p:cNvSpPr txBox="1">
              <a:spLocks noChangeArrowheads="1"/>
            </p:cNvSpPr>
            <p:nvPr/>
          </p:nvSpPr>
          <p:spPr bwMode="auto">
            <a:xfrm>
              <a:off x="4080" y="3696"/>
              <a:ext cx="5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name</a:t>
              </a:r>
            </a:p>
          </p:txBody>
        </p:sp>
        <p:sp>
          <p:nvSpPr>
            <p:cNvPr id="7181" name="Text Box 18"/>
            <p:cNvSpPr txBox="1">
              <a:spLocks noChangeArrowheads="1"/>
            </p:cNvSpPr>
            <p:nvPr/>
          </p:nvSpPr>
          <p:spPr bwMode="auto">
            <a:xfrm>
              <a:off x="4560" y="3696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Relationships and Relationship Sets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Relationships</a:t>
            </a:r>
          </a:p>
          <a:p>
            <a:pPr eaLnBrk="1" hangingPunct="1"/>
            <a:r>
              <a:rPr lang="en-US" sz="2800" smtClean="0"/>
              <a:t>A lozenge represents a set of relationships or a relationship set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5257800" y="2819400"/>
            <a:ext cx="2667000" cy="1143000"/>
            <a:chOff x="3552" y="2112"/>
            <a:chExt cx="1680" cy="720"/>
          </a:xfrm>
        </p:grpSpPr>
        <p:sp>
          <p:nvSpPr>
            <p:cNvPr id="8198" name="AutoShape 5"/>
            <p:cNvSpPr>
              <a:spLocks noChangeArrowheads="1"/>
            </p:cNvSpPr>
            <p:nvPr/>
          </p:nvSpPr>
          <p:spPr bwMode="auto">
            <a:xfrm>
              <a:off x="3552" y="2112"/>
              <a:ext cx="1680" cy="720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4032" y="2304"/>
              <a:ext cx="7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aseline="0">
                  <a:solidFill>
                    <a:schemeClr val="bg1"/>
                  </a:solidFill>
                  <a:latin typeface="Times New Roman" pitchFamily="18" charset="0"/>
                </a:rPr>
                <a:t>contract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Relationships and Relationship Sets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relationship associates two entities (can also be 0 or more)</a:t>
            </a:r>
          </a:p>
          <a:p>
            <a:pPr eaLnBrk="1" hangingPunct="1"/>
            <a:r>
              <a:rPr lang="en-US" sz="2800" dirty="0" smtClean="0"/>
              <a:t>A relationship set is a set of relationships associating entities from the same entity sets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5257800" y="1600200"/>
            <a:ext cx="2819400" cy="4191000"/>
            <a:chOff x="3504" y="1152"/>
            <a:chExt cx="1776" cy="2640"/>
          </a:xfrm>
        </p:grpSpPr>
        <p:grpSp>
          <p:nvGrpSpPr>
            <p:cNvPr id="9222" name="Group 5"/>
            <p:cNvGrpSpPr>
              <a:grpSpLocks/>
            </p:cNvGrpSpPr>
            <p:nvPr/>
          </p:nvGrpSpPr>
          <p:grpSpPr bwMode="auto">
            <a:xfrm>
              <a:off x="3552" y="2112"/>
              <a:ext cx="1680" cy="720"/>
              <a:chOff x="3552" y="2112"/>
              <a:chExt cx="1680" cy="720"/>
            </a:xfrm>
          </p:grpSpPr>
          <p:sp>
            <p:nvSpPr>
              <p:cNvPr id="9231" name="AutoShape 6"/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1680" cy="720"/>
              </a:xfrm>
              <a:prstGeom prst="flowChartDecision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" name="Text Box 7"/>
              <p:cNvSpPr txBox="1">
                <a:spLocks noChangeArrowheads="1"/>
              </p:cNvSpPr>
              <p:nvPr/>
            </p:nvSpPr>
            <p:spPr bwMode="auto">
              <a:xfrm>
                <a:off x="4032" y="2304"/>
                <a:ext cx="7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 baseline="0">
                    <a:solidFill>
                      <a:schemeClr val="bg1"/>
                    </a:solidFill>
                    <a:latin typeface="Times New Roman" pitchFamily="18" charset="0"/>
                  </a:rPr>
                  <a:t>contract</a:t>
                </a:r>
              </a:p>
            </p:txBody>
          </p:sp>
        </p:grpSp>
        <p:grpSp>
          <p:nvGrpSpPr>
            <p:cNvPr id="9223" name="Group 8"/>
            <p:cNvGrpSpPr>
              <a:grpSpLocks/>
            </p:cNvGrpSpPr>
            <p:nvPr/>
          </p:nvGrpSpPr>
          <p:grpSpPr bwMode="auto">
            <a:xfrm>
              <a:off x="3504" y="1152"/>
              <a:ext cx="1776" cy="624"/>
              <a:chOff x="3504" y="2016"/>
              <a:chExt cx="1776" cy="624"/>
            </a:xfrm>
          </p:grpSpPr>
          <p:sp>
            <p:nvSpPr>
              <p:cNvPr id="9229" name="AutoShape 9"/>
              <p:cNvSpPr>
                <a:spLocks noChangeArrowheads="1"/>
              </p:cNvSpPr>
              <p:nvPr/>
            </p:nvSpPr>
            <p:spPr bwMode="auto">
              <a:xfrm>
                <a:off x="3504" y="2016"/>
                <a:ext cx="1776" cy="624"/>
              </a:xfrm>
              <a:prstGeom prst="flowChartProcess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0" name="Text Box 10"/>
              <p:cNvSpPr txBox="1">
                <a:spLocks noChangeArrowheads="1"/>
              </p:cNvSpPr>
              <p:nvPr/>
            </p:nvSpPr>
            <p:spPr bwMode="auto">
              <a:xfrm>
                <a:off x="4072" y="2184"/>
                <a:ext cx="6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 baseline="0">
                    <a:solidFill>
                      <a:schemeClr val="bg1"/>
                    </a:solidFill>
                    <a:latin typeface="Times New Roman" pitchFamily="18" charset="0"/>
                  </a:rPr>
                  <a:t>person</a:t>
                </a:r>
              </a:p>
            </p:txBody>
          </p:sp>
        </p:grpSp>
        <p:grpSp>
          <p:nvGrpSpPr>
            <p:cNvPr id="9224" name="Group 11"/>
            <p:cNvGrpSpPr>
              <a:grpSpLocks/>
            </p:cNvGrpSpPr>
            <p:nvPr/>
          </p:nvGrpSpPr>
          <p:grpSpPr bwMode="auto">
            <a:xfrm>
              <a:off x="3504" y="3168"/>
              <a:ext cx="1776" cy="624"/>
              <a:chOff x="3504" y="2016"/>
              <a:chExt cx="1776" cy="624"/>
            </a:xfrm>
          </p:grpSpPr>
          <p:sp>
            <p:nvSpPr>
              <p:cNvPr id="9227" name="AutoShape 12"/>
              <p:cNvSpPr>
                <a:spLocks noChangeArrowheads="1"/>
              </p:cNvSpPr>
              <p:nvPr/>
            </p:nvSpPr>
            <p:spPr bwMode="auto">
              <a:xfrm>
                <a:off x="3504" y="2016"/>
                <a:ext cx="1776" cy="624"/>
              </a:xfrm>
              <a:prstGeom prst="flowChartProcess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8" name="Text Box 13"/>
              <p:cNvSpPr txBox="1">
                <a:spLocks noChangeArrowheads="1"/>
              </p:cNvSpPr>
              <p:nvPr/>
            </p:nvSpPr>
            <p:spPr bwMode="auto">
              <a:xfrm>
                <a:off x="4072" y="2184"/>
                <a:ext cx="8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 baseline="0">
                    <a:solidFill>
                      <a:schemeClr val="bg1"/>
                    </a:solidFill>
                    <a:latin typeface="Times New Roman" pitchFamily="18" charset="0"/>
                  </a:rPr>
                  <a:t>company</a:t>
                </a:r>
              </a:p>
            </p:txBody>
          </p:sp>
        </p:grpSp>
        <p:sp>
          <p:nvSpPr>
            <p:cNvPr id="9225" name="Line 14"/>
            <p:cNvSpPr>
              <a:spLocks noChangeShapeType="1"/>
            </p:cNvSpPr>
            <p:nvPr/>
          </p:nvSpPr>
          <p:spPr bwMode="auto">
            <a:xfrm flipV="1">
              <a:off x="4392" y="1776"/>
              <a:ext cx="0" cy="33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9226" name="Line 15"/>
            <p:cNvSpPr>
              <a:spLocks noChangeShapeType="1"/>
            </p:cNvSpPr>
            <p:nvPr/>
          </p:nvSpPr>
          <p:spPr bwMode="auto">
            <a:xfrm flipV="1">
              <a:off x="4392" y="2832"/>
              <a:ext cx="0" cy="33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Relationships and Relationship Sets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225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A relationship associates 2 or more entities</a:t>
            </a:r>
          </a:p>
          <a:p>
            <a:pPr eaLnBrk="1" hangingPunct="1"/>
            <a:r>
              <a:rPr lang="en-US" sz="2800" smtClean="0"/>
              <a:t>A relationship set is a set of relationships associating entities from the same entity sets</a:t>
            </a:r>
          </a:p>
        </p:txBody>
      </p:sp>
      <p:sp>
        <p:nvSpPr>
          <p:cNvPr id="10245" name="Freeform 4"/>
          <p:cNvSpPr>
            <a:spLocks/>
          </p:cNvSpPr>
          <p:nvPr/>
        </p:nvSpPr>
        <p:spPr bwMode="auto">
          <a:xfrm>
            <a:off x="4735513" y="2808288"/>
            <a:ext cx="1371600" cy="1905000"/>
          </a:xfrm>
          <a:custGeom>
            <a:avLst/>
            <a:gdLst>
              <a:gd name="T0" fmla="*/ 557510249 w 1411"/>
              <a:gd name="T1" fmla="*/ 19794271 h 1354"/>
              <a:gd name="T2" fmla="*/ 380808059 w 1411"/>
              <a:gd name="T3" fmla="*/ 114810723 h 1354"/>
              <a:gd name="T4" fmla="*/ 255132214 w 1411"/>
              <a:gd name="T5" fmla="*/ 197948370 h 1354"/>
              <a:gd name="T6" fmla="*/ 113391748 w 1411"/>
              <a:gd name="T7" fmla="*/ 514666552 h 1354"/>
              <a:gd name="T8" fmla="*/ 13228989 w 1411"/>
              <a:gd name="T9" fmla="*/ 789815318 h 1354"/>
              <a:gd name="T10" fmla="*/ 22678545 w 1411"/>
              <a:gd name="T11" fmla="*/ 1581610203 h 1354"/>
              <a:gd name="T12" fmla="*/ 43467375 w 1411"/>
              <a:gd name="T13" fmla="*/ 1771640216 h 1354"/>
              <a:gd name="T14" fmla="*/ 143630153 w 1411"/>
              <a:gd name="T15" fmla="*/ 1898328298 h 1354"/>
              <a:gd name="T16" fmla="*/ 294819170 w 1411"/>
              <a:gd name="T17" fmla="*/ 2147483647 h 1354"/>
              <a:gd name="T18" fmla="*/ 708699205 w 1411"/>
              <a:gd name="T19" fmla="*/ 2147483647 h 1354"/>
              <a:gd name="T20" fmla="*/ 819256348 w 1411"/>
              <a:gd name="T21" fmla="*/ 2147483647 h 1354"/>
              <a:gd name="T22" fmla="*/ 859889133 w 1411"/>
              <a:gd name="T23" fmla="*/ 2147483647 h 1354"/>
              <a:gd name="T24" fmla="*/ 890126536 w 1411"/>
              <a:gd name="T25" fmla="*/ 2147483647 h 1354"/>
              <a:gd name="T26" fmla="*/ 1262430021 w 1411"/>
              <a:gd name="T27" fmla="*/ 2141805219 h 1354"/>
              <a:gd name="T28" fmla="*/ 1318181508 w 1411"/>
              <a:gd name="T29" fmla="*/ 1676625210 h 1354"/>
              <a:gd name="T30" fmla="*/ 1322905798 w 1411"/>
              <a:gd name="T31" fmla="*/ 736369641 h 1354"/>
              <a:gd name="T32" fmla="*/ 1232192619 w 1411"/>
              <a:gd name="T33" fmla="*/ 209825773 h 1354"/>
              <a:gd name="T34" fmla="*/ 1201954244 w 1411"/>
              <a:gd name="T35" fmla="*/ 146482391 h 1354"/>
              <a:gd name="T36" fmla="*/ 980840687 w 1411"/>
              <a:gd name="T37" fmla="*/ 93035483 h 1354"/>
              <a:gd name="T38" fmla="*/ 627435578 w 1411"/>
              <a:gd name="T39" fmla="*/ 19794271 h 1354"/>
              <a:gd name="T40" fmla="*/ 557510249 w 1411"/>
              <a:gd name="T41" fmla="*/ 19794271 h 135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11"/>
              <a:gd name="T64" fmla="*/ 0 h 1354"/>
              <a:gd name="T65" fmla="*/ 1411 w 1411"/>
              <a:gd name="T66" fmla="*/ 1354 h 135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11" h="1354">
                <a:moveTo>
                  <a:pt x="590" y="10"/>
                </a:moveTo>
                <a:cubicBezTo>
                  <a:pt x="528" y="18"/>
                  <a:pt x="466" y="45"/>
                  <a:pt x="403" y="58"/>
                </a:cubicBezTo>
                <a:cubicBezTo>
                  <a:pt x="366" y="81"/>
                  <a:pt x="312" y="90"/>
                  <a:pt x="270" y="100"/>
                </a:cubicBezTo>
                <a:cubicBezTo>
                  <a:pt x="201" y="135"/>
                  <a:pt x="166" y="199"/>
                  <a:pt x="120" y="260"/>
                </a:cubicBezTo>
                <a:cubicBezTo>
                  <a:pt x="5" y="414"/>
                  <a:pt x="48" y="328"/>
                  <a:pt x="14" y="399"/>
                </a:cubicBezTo>
                <a:cubicBezTo>
                  <a:pt x="7" y="532"/>
                  <a:pt x="0" y="667"/>
                  <a:pt x="24" y="799"/>
                </a:cubicBezTo>
                <a:cubicBezTo>
                  <a:pt x="25" y="802"/>
                  <a:pt x="42" y="887"/>
                  <a:pt x="46" y="895"/>
                </a:cubicBezTo>
                <a:cubicBezTo>
                  <a:pt x="68" y="933"/>
                  <a:pt x="116" y="943"/>
                  <a:pt x="152" y="959"/>
                </a:cubicBezTo>
                <a:cubicBezTo>
                  <a:pt x="191" y="1016"/>
                  <a:pt x="257" y="1064"/>
                  <a:pt x="312" y="1103"/>
                </a:cubicBezTo>
                <a:cubicBezTo>
                  <a:pt x="455" y="1204"/>
                  <a:pt x="586" y="1293"/>
                  <a:pt x="750" y="1354"/>
                </a:cubicBezTo>
                <a:cubicBezTo>
                  <a:pt x="789" y="1343"/>
                  <a:pt x="829" y="1337"/>
                  <a:pt x="867" y="1322"/>
                </a:cubicBezTo>
                <a:cubicBezTo>
                  <a:pt x="884" y="1315"/>
                  <a:pt x="895" y="1299"/>
                  <a:pt x="910" y="1290"/>
                </a:cubicBezTo>
                <a:cubicBezTo>
                  <a:pt x="920" y="1284"/>
                  <a:pt x="931" y="1283"/>
                  <a:pt x="942" y="1279"/>
                </a:cubicBezTo>
                <a:cubicBezTo>
                  <a:pt x="1063" y="1187"/>
                  <a:pt x="1215" y="1174"/>
                  <a:pt x="1336" y="1082"/>
                </a:cubicBezTo>
                <a:cubicBezTo>
                  <a:pt x="1374" y="1007"/>
                  <a:pt x="1381" y="930"/>
                  <a:pt x="1395" y="847"/>
                </a:cubicBezTo>
                <a:cubicBezTo>
                  <a:pt x="1404" y="682"/>
                  <a:pt x="1405" y="547"/>
                  <a:pt x="1400" y="372"/>
                </a:cubicBezTo>
                <a:cubicBezTo>
                  <a:pt x="1396" y="231"/>
                  <a:pt x="1411" y="198"/>
                  <a:pt x="1304" y="106"/>
                </a:cubicBezTo>
                <a:cubicBezTo>
                  <a:pt x="1293" y="96"/>
                  <a:pt x="1286" y="80"/>
                  <a:pt x="1272" y="74"/>
                </a:cubicBezTo>
                <a:cubicBezTo>
                  <a:pt x="1209" y="48"/>
                  <a:pt x="1102" y="50"/>
                  <a:pt x="1038" y="47"/>
                </a:cubicBezTo>
                <a:cubicBezTo>
                  <a:pt x="912" y="31"/>
                  <a:pt x="792" y="16"/>
                  <a:pt x="664" y="10"/>
                </a:cubicBezTo>
                <a:cubicBezTo>
                  <a:pt x="622" y="0"/>
                  <a:pt x="647" y="3"/>
                  <a:pt x="590" y="1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5116513" y="3265488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5192713" y="3646488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5421313" y="3608388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8"/>
          <p:cNvSpPr>
            <a:spLocks noChangeArrowheads="1"/>
          </p:cNvSpPr>
          <p:nvPr/>
        </p:nvSpPr>
        <p:spPr bwMode="auto">
          <a:xfrm>
            <a:off x="5726113" y="3265488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5192713" y="4027488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5573713" y="4256088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5878513" y="3798888"/>
            <a:ext cx="76200" cy="762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12"/>
          <p:cNvSpPr>
            <a:spLocks/>
          </p:cNvSpPr>
          <p:nvPr/>
        </p:nvSpPr>
        <p:spPr bwMode="auto">
          <a:xfrm>
            <a:off x="6716713" y="2808288"/>
            <a:ext cx="1524000" cy="1828800"/>
          </a:xfrm>
          <a:custGeom>
            <a:avLst/>
            <a:gdLst>
              <a:gd name="T0" fmla="*/ 688284227 w 1411"/>
              <a:gd name="T1" fmla="*/ 18243427 h 1354"/>
              <a:gd name="T2" fmla="*/ 470132911 w 1411"/>
              <a:gd name="T3" fmla="*/ 105809726 h 1354"/>
              <a:gd name="T4" fmla="*/ 314977667 w 1411"/>
              <a:gd name="T5" fmla="*/ 182428897 h 1354"/>
              <a:gd name="T6" fmla="*/ 139989808 w 1411"/>
              <a:gd name="T7" fmla="*/ 474316971 h 1354"/>
              <a:gd name="T8" fmla="*/ 16331965 w 1411"/>
              <a:gd name="T9" fmla="*/ 727893540 h 1354"/>
              <a:gd name="T10" fmla="*/ 27997963 w 1411"/>
              <a:gd name="T11" fmla="*/ 1457611828 h 1354"/>
              <a:gd name="T12" fmla="*/ 53662944 w 1411"/>
              <a:gd name="T13" fmla="*/ 1632744352 h 1354"/>
              <a:gd name="T14" fmla="*/ 177320808 w 1411"/>
              <a:gd name="T15" fmla="*/ 1749498468 h 1354"/>
              <a:gd name="T16" fmla="*/ 363974628 w 1411"/>
              <a:gd name="T17" fmla="*/ 2012197254 h 1354"/>
              <a:gd name="T18" fmla="*/ 874937980 w 1411"/>
              <a:gd name="T19" fmla="*/ 2147483647 h 1354"/>
              <a:gd name="T20" fmla="*/ 1011428280 w 1411"/>
              <a:gd name="T21" fmla="*/ 2147483647 h 1354"/>
              <a:gd name="T22" fmla="*/ 1061590652 w 1411"/>
              <a:gd name="T23" fmla="*/ 2147483647 h 1354"/>
              <a:gd name="T24" fmla="*/ 1098921619 w 1411"/>
              <a:gd name="T25" fmla="*/ 2147483647 h 1354"/>
              <a:gd name="T26" fmla="*/ 1558556242 w 1411"/>
              <a:gd name="T27" fmla="*/ 1973887015 h 1354"/>
              <a:gd name="T28" fmla="*/ 1627384637 w 1411"/>
              <a:gd name="T29" fmla="*/ 1545178090 h 1354"/>
              <a:gd name="T30" fmla="*/ 1633217095 w 1411"/>
              <a:gd name="T31" fmla="*/ 678637349 h 1354"/>
              <a:gd name="T32" fmla="*/ 1521225275 w 1411"/>
              <a:gd name="T33" fmla="*/ 193374679 h 1354"/>
              <a:gd name="T34" fmla="*/ 1483894309 w 1411"/>
              <a:gd name="T35" fmla="*/ 134997579 h 1354"/>
              <a:gd name="T36" fmla="*/ 1210913709 w 1411"/>
              <a:gd name="T37" fmla="*/ 85741536 h 1354"/>
              <a:gd name="T38" fmla="*/ 774611075 w 1411"/>
              <a:gd name="T39" fmla="*/ 18243427 h 1354"/>
              <a:gd name="T40" fmla="*/ 688284227 w 1411"/>
              <a:gd name="T41" fmla="*/ 18243427 h 135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11"/>
              <a:gd name="T64" fmla="*/ 0 h 1354"/>
              <a:gd name="T65" fmla="*/ 1411 w 1411"/>
              <a:gd name="T66" fmla="*/ 1354 h 135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11" h="1354">
                <a:moveTo>
                  <a:pt x="590" y="10"/>
                </a:moveTo>
                <a:cubicBezTo>
                  <a:pt x="528" y="18"/>
                  <a:pt x="466" y="45"/>
                  <a:pt x="403" y="58"/>
                </a:cubicBezTo>
                <a:cubicBezTo>
                  <a:pt x="366" y="81"/>
                  <a:pt x="312" y="90"/>
                  <a:pt x="270" y="100"/>
                </a:cubicBezTo>
                <a:cubicBezTo>
                  <a:pt x="201" y="135"/>
                  <a:pt x="166" y="199"/>
                  <a:pt x="120" y="260"/>
                </a:cubicBezTo>
                <a:cubicBezTo>
                  <a:pt x="5" y="414"/>
                  <a:pt x="48" y="328"/>
                  <a:pt x="14" y="399"/>
                </a:cubicBezTo>
                <a:cubicBezTo>
                  <a:pt x="7" y="532"/>
                  <a:pt x="0" y="667"/>
                  <a:pt x="24" y="799"/>
                </a:cubicBezTo>
                <a:cubicBezTo>
                  <a:pt x="25" y="802"/>
                  <a:pt x="42" y="887"/>
                  <a:pt x="46" y="895"/>
                </a:cubicBezTo>
                <a:cubicBezTo>
                  <a:pt x="68" y="933"/>
                  <a:pt x="116" y="943"/>
                  <a:pt x="152" y="959"/>
                </a:cubicBezTo>
                <a:cubicBezTo>
                  <a:pt x="191" y="1016"/>
                  <a:pt x="257" y="1064"/>
                  <a:pt x="312" y="1103"/>
                </a:cubicBezTo>
                <a:cubicBezTo>
                  <a:pt x="455" y="1204"/>
                  <a:pt x="586" y="1293"/>
                  <a:pt x="750" y="1354"/>
                </a:cubicBezTo>
                <a:cubicBezTo>
                  <a:pt x="789" y="1343"/>
                  <a:pt x="829" y="1337"/>
                  <a:pt x="867" y="1322"/>
                </a:cubicBezTo>
                <a:cubicBezTo>
                  <a:pt x="884" y="1315"/>
                  <a:pt x="895" y="1299"/>
                  <a:pt x="910" y="1290"/>
                </a:cubicBezTo>
                <a:cubicBezTo>
                  <a:pt x="920" y="1284"/>
                  <a:pt x="931" y="1283"/>
                  <a:pt x="942" y="1279"/>
                </a:cubicBezTo>
                <a:cubicBezTo>
                  <a:pt x="1063" y="1187"/>
                  <a:pt x="1215" y="1174"/>
                  <a:pt x="1336" y="1082"/>
                </a:cubicBezTo>
                <a:cubicBezTo>
                  <a:pt x="1374" y="1007"/>
                  <a:pt x="1381" y="930"/>
                  <a:pt x="1395" y="847"/>
                </a:cubicBezTo>
                <a:cubicBezTo>
                  <a:pt x="1404" y="682"/>
                  <a:pt x="1405" y="547"/>
                  <a:pt x="1400" y="372"/>
                </a:cubicBezTo>
                <a:cubicBezTo>
                  <a:pt x="1396" y="231"/>
                  <a:pt x="1411" y="198"/>
                  <a:pt x="1304" y="106"/>
                </a:cubicBezTo>
                <a:cubicBezTo>
                  <a:pt x="1293" y="96"/>
                  <a:pt x="1286" y="80"/>
                  <a:pt x="1272" y="74"/>
                </a:cubicBezTo>
                <a:cubicBezTo>
                  <a:pt x="1209" y="48"/>
                  <a:pt x="1102" y="50"/>
                  <a:pt x="1038" y="47"/>
                </a:cubicBezTo>
                <a:cubicBezTo>
                  <a:pt x="912" y="31"/>
                  <a:pt x="792" y="16"/>
                  <a:pt x="664" y="10"/>
                </a:cubicBezTo>
                <a:cubicBezTo>
                  <a:pt x="622" y="0"/>
                  <a:pt x="647" y="3"/>
                  <a:pt x="590" y="1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250113" y="3265488"/>
            <a:ext cx="76200" cy="74612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AutoShape 14"/>
          <p:cNvSpPr>
            <a:spLocks noChangeArrowheads="1"/>
          </p:cNvSpPr>
          <p:nvPr/>
        </p:nvSpPr>
        <p:spPr bwMode="auto">
          <a:xfrm>
            <a:off x="6945313" y="3265488"/>
            <a:ext cx="76200" cy="74612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6945313" y="3722688"/>
            <a:ext cx="76200" cy="74612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AutoShape 16"/>
          <p:cNvSpPr>
            <a:spLocks noChangeArrowheads="1"/>
          </p:cNvSpPr>
          <p:nvPr/>
        </p:nvSpPr>
        <p:spPr bwMode="auto">
          <a:xfrm>
            <a:off x="7859713" y="3265488"/>
            <a:ext cx="76200" cy="74612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AutoShape 17"/>
          <p:cNvSpPr>
            <a:spLocks noChangeArrowheads="1"/>
          </p:cNvSpPr>
          <p:nvPr/>
        </p:nvSpPr>
        <p:spPr bwMode="auto">
          <a:xfrm>
            <a:off x="7326313" y="4027488"/>
            <a:ext cx="76200" cy="74612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AutoShape 18"/>
          <p:cNvSpPr>
            <a:spLocks noChangeArrowheads="1"/>
          </p:cNvSpPr>
          <p:nvPr/>
        </p:nvSpPr>
        <p:spPr bwMode="auto">
          <a:xfrm>
            <a:off x="7707313" y="4256088"/>
            <a:ext cx="76200" cy="74612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AutoShape 19"/>
          <p:cNvSpPr>
            <a:spLocks noChangeArrowheads="1"/>
          </p:cNvSpPr>
          <p:nvPr/>
        </p:nvSpPr>
        <p:spPr bwMode="auto">
          <a:xfrm>
            <a:off x="8012113" y="3798888"/>
            <a:ext cx="76200" cy="74612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1" name="AutoShape 20"/>
          <p:cNvCxnSpPr>
            <a:cxnSpLocks noChangeShapeType="1"/>
            <a:stCxn id="10249" idx="7"/>
            <a:endCxn id="10255" idx="1"/>
          </p:cNvCxnSpPr>
          <p:nvPr/>
        </p:nvCxnSpPr>
        <p:spPr bwMode="auto">
          <a:xfrm rot="5400000" flipV="1">
            <a:off x="6373019" y="2694781"/>
            <a:ext cx="1588" cy="1165225"/>
          </a:xfrm>
          <a:prstGeom prst="curvedConnector3">
            <a:avLst>
              <a:gd name="adj1" fmla="val -15100005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262" name="AutoShape 21"/>
          <p:cNvCxnSpPr>
            <a:cxnSpLocks noChangeShapeType="1"/>
            <a:stCxn id="10251" idx="5"/>
            <a:endCxn id="10258" idx="5"/>
          </p:cNvCxnSpPr>
          <p:nvPr/>
        </p:nvCxnSpPr>
        <p:spPr bwMode="auto">
          <a:xfrm rot="5400000" flipH="1" flipV="1">
            <a:off x="6400006" y="3329782"/>
            <a:ext cx="230187" cy="1752600"/>
          </a:xfrm>
          <a:prstGeom prst="curvedConnector3">
            <a:avLst>
              <a:gd name="adj1" fmla="val -104139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263" name="AutoShape 22"/>
          <p:cNvCxnSpPr>
            <a:cxnSpLocks noChangeShapeType="1"/>
            <a:stCxn id="10249" idx="0"/>
            <a:endCxn id="10256" idx="7"/>
          </p:cNvCxnSpPr>
          <p:nvPr/>
        </p:nvCxnSpPr>
        <p:spPr bwMode="auto">
          <a:xfrm rot="5400000" flipV="1">
            <a:off x="6153151" y="2876550"/>
            <a:ext cx="468312" cy="1246187"/>
          </a:xfrm>
          <a:prstGeom prst="curvedConnector3">
            <a:avLst>
              <a:gd name="adj1" fmla="val -576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264" name="AutoShape 23"/>
          <p:cNvCxnSpPr>
            <a:cxnSpLocks noChangeShapeType="1"/>
            <a:stCxn id="10252" idx="5"/>
            <a:endCxn id="10260" idx="1"/>
          </p:cNvCxnSpPr>
          <p:nvPr/>
        </p:nvCxnSpPr>
        <p:spPr bwMode="auto">
          <a:xfrm rot="5400000" flipH="1" flipV="1">
            <a:off x="6956425" y="2797175"/>
            <a:ext cx="53975" cy="2079625"/>
          </a:xfrm>
          <a:prstGeom prst="curvedConnector5">
            <a:avLst>
              <a:gd name="adj1" fmla="val 608819"/>
              <a:gd name="adj2" fmla="val 50000"/>
              <a:gd name="adj3" fmla="val 544116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10265" name="Rectangle 24"/>
          <p:cNvSpPr>
            <a:spLocks noChangeArrowheads="1"/>
          </p:cNvSpPr>
          <p:nvPr/>
        </p:nvSpPr>
        <p:spPr bwMode="auto">
          <a:xfrm>
            <a:off x="4887913" y="2351088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person</a:t>
            </a:r>
          </a:p>
        </p:txBody>
      </p:sp>
      <p:sp>
        <p:nvSpPr>
          <p:cNvPr id="10266" name="Rectangle 25"/>
          <p:cNvSpPr>
            <a:spLocks noChangeArrowheads="1"/>
          </p:cNvSpPr>
          <p:nvPr/>
        </p:nvSpPr>
        <p:spPr bwMode="auto">
          <a:xfrm>
            <a:off x="6945313" y="2351088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>
                <a:solidFill>
                  <a:schemeClr val="bg1"/>
                </a:solidFill>
                <a:latin typeface="Times New Roman" pitchFamily="18" charset="0"/>
              </a:rPr>
              <a:t>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10006PHOTO" val="iVBORw0KGgoAAAANSUhEUgAAAGQAAACACAMAAAG97gxkAAAACXBIWXMAAAsTAAALEwEAmpwYAAAABGdBTUEAALGOfPtRkwAAACBjSFJNAAB6JQAAgIMAAPn/AACA6QAAdTAAAOpgAAA6mAAAF2+SX8VGAAADAFBMVEX//////8z//5n//2b//zP//wD/zP//zMz/zJn/zGb/zDP/zAD/mf//mcz/mZn/mWb/mTP/mQD/Zv//Zsz/Zpn/Zmb/ZjP/ZgD/M///M8z/M5n/M2b/MzP/MwD/AP//AMz/AJn/AGb/ADP/AADM///M/8zM/5nM/2bM/zPM/wDMzP/MzMzMzJnMzGbMzDPMzADMmf/MmczMmZnMmWbMmTPMmQDMZv/MZszMZpnMZmbMZjPMZgDMM//MM8zMM5nMM2bMMzPMMwDMAP/MAMzMAJnMAGbMADPMAACZ//+Z/8yZ/5mZ/2aZ/zOZ/wCZzP+ZzMyZzJmZzGaZzDOZzACZmf+ZmcyZmZmZmWaZmTOZmQCZZv+ZZsyZZpmZZmaZZjOZZgCZM/+ZM8yZM5mZM2aZMzOZMwCZAP+ZAMyZAJmZAGaZADOZAABm//9m/8xm/5lm/2Zm/zNm/wBmzP9mzMxmzJlmzGZmzDNmzABmmf9mmcxmmZlmmWZmmTNmmQBmZv9mZsxmZplmZmZmZjNmZgBmM/9mM8xmM5lmM2ZmMzNmMwBmAP9mAMxmAJlmAGZmADNmAAAz//8z/8wz/5kz/2Yz/zMz/wAzzP8zzMwzzJkzzGYzzDMzzAAzmf8zmcwzmZkzmWYzmTMzmQAzZv8zZswzZpkzZmYzZjMzZgAzM/8zM8wzM5kzM2YzMzMzMwAzAP8zAMwzAJkzAGYzADMzAAAA//8A/8wA/5kA/2YA/zMA/wAAzP8AzMwAzJkAzGYAzDMAzAAAmf8AmcwAmZkAmWYAmTMAmQAAZv8AZswAZpkAZmYAZjMAZgAAM/8AM8wAM5kAM2YAMzMAMwAAAP8AAMwAAJkAAGYAADMAAAAkJScUGyc3UHRGYYpYZno5W4ggLT8yQlV5nbO21+uItc8VFhX7+eTo4bghIBzMuoOxmlu9qG9aUTuih0+Ze0OCaj6PeE1MQS4lHRBaV1JxVSo1LyY0JxiFe3CkfmLNoIHYrIzitZe4lHu7hWLpv6X3zLNaJBb////oCGMSAAABAHRSTl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AU/cHJQAALVxJREFUeNpiePfu3ZvwN69fv3nzmuEJQAAxMfzM/D/lPyP3zx+/3nICBBCTndR0ZubfB95+nsfxixUggFjCGP7/YJTw/b8k5TcrM0AAMT9hYVEUYmJiMv/+h5EBIIBYjv1h+CTEwJB49cRdwb8AAcT0l4GBy9H0z88T/9T+MQAEEMOLF2+//f7D/pPdyOhfB0AAMXz52PD4559vf37+vPHlA0AAMd75I87A80ZA/DXT/X8MAAHExML5+jOziOBnxiQGdj6AAGL6LcJa8uV7WMzn2cz/vgMEENOl3p/aP/7Pncf95M9iBoAAYmZv5v8k8O09H7+VtP4/gABi/MTA8PI/6y/mfwzM//4DBBDTl7//GZj/MP6vBvEBAojxHQPD33/MfEAlf8UBAojp389fDEwM7xlEfjC9BQggph/sbEwH37z/9YWDOQsggJjmTfnNbB6l4vPn86//AAHEoN30/sufv3/+vHv88jVAADG+YMy7c/Xr/39/HwowAAQQE+O/eQzv//2xYBQVYQAIIIYXOo9///ph9Pfv79gPAAHEsObzfeO/ln/+/Ph94wNAADGd+8xdaXbU7C9DEsc3gABi8L83L+z9j79/Y3/dvQEQQIwP/r1SY/nNUD75MSMTQAAxsQn0TWH4xDnNlJPxOEAAMb5ifCv0iUGO6dEfBmaAAGLiYGf5wMB0/ycjM/M/gABi+fKNkeEfI+OLf0z/mAACiPEtAyMwoBkYnnAxMPz7w8zIwPSL8d8/huIpAAHECBZlBwYBwzQtl1+/GBg8DoKE/jkCBBDTy7dv3nIyMU1hPxBuxczKxv9/zSegnv9MRgABBDTt/2+pJ4x/2fmZGRgZ/v/9NzGaYX46E/N/gABi/Mjw5y/DjESJv4wsDP8ZGH8zMHz//pmfgYEZIICYvjv9+f/36jeLD4y//zP8+8vExOwsIQ+UYQAIIGBQ/f/PwPBR6U/63D/sf5n+8H/7zfSPkfXbb4AAYmJmYmDkYL5tKbSAWYKBwfz/p9/vLRlZGZ6yAgQQE9t7dnbWQwba2n9+vzaz1JrIzCCo9fLJV95PAAHE8pHjw//j5nNlQq2OMrBt5mX58z995k3u1xwMAAHE+MiDQafl1CrGeawMLEwMTL///PnDs97yr/hLgABiYtxaE8Zybb4RK8OE35/TktnYuIXXWx5nfMMMEECMjxk4+X/8YQJ68jVD4yym/yxmy0Ghw8AIEEBM/NUe7/4zMr18PYHhgvuTN6xRK76xsDCxMDECBBDjp2lZPz79Z7hwNf4381/GC6r8Ry0Z/jEw/GcECCCmLwGMH///Z/wZ/Zv5OPP/n7x/zMGGMTABBBAwvf3/z8Tw7/8/ZqBC7m/AsAMG7A+ZJ7IAAcT0/7+diJCQiKggUJ75B0j1378OjLqcsQABBFTO+PLF6zevPzL8BQn//yn6589uDkOGfoAAYmR4IsOgsx9oxP//bMzsrxhkX4Oj+ZcrQAAAGgDl/wLlAFfuwgMDAgXB7ui5+QwCqwP////++gfDAoiJg3PaPyB7/3MGRj73P7/+6u5lzvnPwP7/L0AAABoA5f8A7YKC7Vcs8PPm4+74/Pn4XfDYrPbr61eCVgIImA5+Sz4Wesvgf5wBFN1/mN78ZWZiZGJmAAggRlX2oyDnKf5nATvt778/H5g5fjMx/wMIIKYzYT8n/v4sZgnyIlCCgZGd+RMbkPkHIIAYX/8DJtU/3JyMAl+5vv1gsD3KsNXlMxsT4x+AAGIC+4+hgOH/u/9fTZnMTzIzO7OLMuT+ZwAIABoA5f8A6efn6OfY7Pb75/r59u31+jL4+vgy/vRY6AKI4cXL569fvv/0u+OL0fc/Ot+BGfPXH/Z/Hz59BAggYMny/PWrx3G/fv/49ZP9D8dfoMy3v/8+/PsIEEBMLMBAn85w9S8j63+Gr0Jff/8xe/8jYeK3T7wAAcR4Q5zhJYfAXy7Br78d9zEx/2Zk/P/vEYMEAzNAADExfWCQ+cH8jeX9b4arNqmJwDBn+rGQneXbZ4AAABoA5f8Aenrj8+/q7/T7+Pdk+fj3/Pf77l3gevDY5gKI0X/y9//M8xnKc64d+wey8/f/7xxPOb7xMQAEEBPDf2b2zxkZ0zt3WEnwMr1k+J/Htw0Y658YAAKI6SqDBwNDzv9Unv/az9+bFn2bNOnPTwZmSaafAAHEtGd+LDCqRRl/c0zJS9/NNi2P0cSS4fgb5t8AAcR4g41//8eIHwysEzIYixlm2B5hfPL/JIMlAwNAADF+YPjD/pZrRgbHjw/iXL9Z/rIy3OX6/RdYygEEENPnv/+//5wOlPjE9NKCCZjo7gJz4j8ORgaAAGISPsDN8b+Aq/8j0Dbf/wx8X1kZGRlZfv39BxBATN82fvop/ulFJDCVMap0sjC8ZPx9igFYvPwHCCBQGcvQHwMsNP4Dc4DEa47ff4CRCUqMAAHE8nfm73+RoKIWlPlfsv7+zfgPJMHEABBATO/j/gGLDmDy/sfMDCyXfgeeBOtg+AsQQEyiDAzR4HTDwHAcJL0BqBykhRkggIApEQimZmdNcN35XwZcpDEK/vjLCFT7j/crIyjz/WcE5ylgkuP7ygxkAgQQMGP9+yeS9L1X8gpQx5Onz99xsCf9Y2RgZGTOA2ez3P+Ooj9//vzxQ+Tnn8/A7Pn/P0AAMWX//vXrCcT012/Y2Vj+MvyfDJT5kw1SDnTy/xydN5yc8+ZxNs3jZGFiBZoFEECMT913AyOVIX8K0AHAyAWn+UNAUueKM+PEqzMZfjPMYGDILuyflsXw3/EKw2MGWYAAYgQZz8YE9Sc4SF5yg9lA3aCcwPzzrBXv739goSKVXOZvfwECiPEFKwMUTC0AKmL89omRi5dlShoPWOw7MFKZP11hcP0FKbr+M0xlAAggJpAOYNBP/SOS9Onfvy+f/8q0iHBylPAxA0sHpv/sLCJCvNzm5s85/wIBA0cW0JEAAcT4lSFxfhLD9MxpLBNzvzAw8HAAw4oRau9/kNP+/QLaxMDM9QPkVWagGEAAMf3ondKrPfnP5J3/Mr58Y+BygejgBlkN1AFUwsjZxwd08ctZ4AKK4d9vgABimvKf+epVHpZc54xcYIPA7ch7hr9A9V8ZQKH5l/EXsJr+W5b5lfkrb14+yDfAJAQQQIwvQOH0D5higNXaN1HFl0ArIA7TP/fXhIGRjeEEw5dZcX+rrp749Pc/81+2v38BAoiJwRuoE1jgujHwMIsXqHzrSPmS+PfX7///tRhYYo/sC9P+8487X0R63mkm3iPsxYxAzwEEELCeAtWLwAzOwML6UpT3/3uv4xYMDCf+skUuYGICBvp/Vh6GD0x/0q8ynGb89mdmEvN/gAACFjUvXoKKqJfP337+3Pn6V9zb39+N/nz/Dmwl/AGGKzs7+9+fz3/9Mvrzx+gfsAT6928pQAAxvgZaBayM/3P3FXySsP8JTOhASwU+sHAzfGMQfAWsVhn+/P//Sei3zSlg2v/0mZflN0AAMb5imJENdBXrLuOffH9FWP6ygBz6G5RcfqfPYWb4A0r5VkdtdggzAM14wsDH9R8ggBiXsTEYcwPrwb5zvcC63/fEX0ZmYAQCkyiz0DtIafuP8b3wnx/v/s/X9vvDACzeAQKI4datW/efPXu/5gsI/Hsf99v4+48f340tfxsDS9HvoJrh+/fv397GPgp9dOfzl2fPPnwACCDGByBzfv+Xfspwxf0pA5sQE6vNUWCmYQI6hOHtX9b/f4AOS5vAybDVhPnfT+lPnxj4AAKI8UE+2y/tFEaGhT8Z0hlm3pnD/Oe3B8NRUKCDUw5QC0vyf4a5Hz4A8wWTGLB44QMIIMbKDAYGz+3/hF5e+GXHwDCjgmFCzv///BbHGFj+A1OG74nkCay/ORmZH4OKENazOkAtAAHEpAI0SvW30DtWOZW0/8XVwJCawsqWrP3l87tPHzk5dn+eysrCxWj9/fhxhuOnfusB26tfAQKI8cYVYwGGjFAG4/c8NfN/ACObgWFCwd88xn7W36xFwJQ7A1h0sES1H7c8zmD5D5zRAQKI8eNP1t/MjCy7GM7enT2hYEImAwfQA+9+KjMwJPf5HgLWfdYMp6LagA0CBoaTwOYNMD4BAgjY3mAQdL12l5nl9TlXoAagjgn5DK//scpYbANmE0YWg7PMUc3AbPEN2I4DltfAsgEggJiYBfmm7PQH5gpWq595rKwM/f+VgW0Spn/3j/MxMbGyMFywvNPBynrpBCMweoDlMNM/BoAAYnwNTGAMjFlT/3HuZPD4MzESaM7SaKDbTprVLAIGM9e3R79ZGT5wg5IEMzBfAYtjgABi/PITXF8XT2HoL3kOKjhAJS/zL64/f4BVRNVGhqv/WCAFFlA5w0lzpr+MAAEELvtB4CUTSOw/w7IYoKY/DBeNQYnzkuE/1jNGx4F10V9mkAaQ4YwAAcT07+PHf38n9L9k+AgspIDmBQCdAGyW6wNtYWExAlaU5/+B6hVQcwqqAyCAmL59A1a+/yP/M/L/BRYFzMy8oOYlMC6AOv+BMg+khgDVJ0D1wFYn01+AAGL6JM3H1VfAyHjiH8Op/2AnM4BjAKQOqIPxhNbJOyA7/oHSGDAM/jECBBDjG5DcP8bCCSBBhv85k/6BM9l/bpY/wDyFBP7/AtUmsgwMAAHE+A5k9NSc3847gT4B1klPGFh5v4LrsfyJLNB2319IjcQMavUxMAAEELgWy+qVgRr1ROYpG6TSAjWAgAECVMP89y+wpHPdycDgvp8RqBcggJiAheIfoA5grfQECDzCOUE1GCPI9TngGiT3z/eff37/lrwi/V9mL0iCASCAgA77/8eFYTfQQBZYJQO2BZggmbm/5k6UeCwDNE72CYPoF4g0A0AAMYZf3Ql2oQzjCyZYtQQsSBlypv9iA9WxOUCBqVOzpxb8BlbC4IgBCCBGsAeegBomn4AqwYHF/IeVkeEb768fYGNln4ODkDWHoX/qtYn/GFwBAghSV+ZNZAbV1cxga/6wMuxl0GFgZ+dNnv1vrx2oqgRp+c36zeUqSB4ggJgYrkr9/jeFmQHU5gS649/kP4deftexYrjy89PTWZ++WHFqFQFLh0JgrPwCdoXC3rxsBAggpv+PGZjZga1UULsDmPemaR8y52bg/sttzsfH9xkYOzsZdvwB1jMgWRZDztms/5MAAojxNRMigll//+V8ynbOCsjk+/+H4Tf7bqu/DN8uMzA4/fsPDhhQ0DABBBBCw9SprBP+vvvA8Ev3LxcfNyM7N7sA50YWQQYuKwZjViZIjQ5qN00BCCAmpqkg5QysDFdTrYrZGAT5GLkEmdjYWf4DO1b/Zgn85GH4a/VzJ7AqYv6bw/STkYE3HSCAWMDBcYfh94/ev//ffeV7zyDGbXEKmFQZgWUfsCfGy8Dw5S+3DuvkNAaGyX+FvzC0MwIEELBdUVj4/6qIiIysRxMz92cGYa5/p0B1K7Rb8+/fJAHmb9yfwhhBTvsCanICBBDj1ySQ3Pz/P6ZmcL1n4AW2TVgYeL5AdAATDcP/fz+///3CwzwnHRjH4IwGEECMqvvddeYBUzsry5/vn7m4uKD1/ldwMgfq+f/vyztgrc7M9R3YEwMm8H//AQKI6QTbEW1w/vjD8vk/LxcoB4MBUNnfP8CmAgMjzwYg+ZkB1DT68//f/78AAcTEwg5sqQAbUJOB/UzuvzZAg3lALSXur8B2KTPIZYyMeZ94mRm+zQSVsaAsDBBALH8YGa6lAdswk4AigkwM4i8ZvgAbSWDP/Dc78QdUiDGKf2b+/wkYhn/BkQMQQIyvGf7yfwDnEd73Ag5H3wsygGphYBn8/99v1hiGJf+AyfXzO76/zDzfQIqABQ9AADEBm0wfoeUBsBdu7SMO8gwXw7f/Zgy2TLfvGAGbw984+bjERYAtMh+wOoAAYmJggDWlIPRrYFPn91fu/8CqRdVM9cS5z6ysXMl/nRj/8QozbAG3BQECCFwigdUKMQBj+sSuz5/T/zD9BnamzjEsORj24UPB/7+MS9hPmDMw93GzgwtNgABiglniZrwDmNYZOHl5u4AV8kuzqH+WSUyrBDxmAk38y/PlFCvDfy5gT5vhrw9AAIGbPf/ACUR0nYvz8T+fBf8xvS68e5Lhl80JYNkNrAiBJSTzDw5gRDJ82msPVAcQQCAt/xmF3zL8czv4SoL9P+vv72x9Zf9Z+L6aMvw8y/SfD1hi/v/N/IcN1FL59ofvy9+3AAEEjFMvoJ+BcaTFKH74NwvDH072SkaWv18Zjh+/yMrMd4/lBdAaoIuYubomAkvc6awsAAHEAg0qlr8zvgha/OT4ywls6YAaMdzf/gu9ZvnG9UQClMV/M1t+ZWL4xvWtlIEBIIBADUVgWfSPe5fnO17uZGARcoT5LyvPB2AqBbYsgDkPmJz/g4KV4RcPw7f3DNIMEQABADMAzP8CBAMD/QP/BPtDAAPzYgDExsYFAwYB8AH/+zX6/AQA+vz8/f/v7wD8/gGdAAC/AADyAJkCCJhduWYxc01n+rD9L7P/XBsGflCRYM30/7c2yz8GVkZQ05eBH1S4ARuwjl+ByZMZIICYWA79yf3DVMTEeI7hL7sIgxU4ko4wfGSZ848NUkhbCYIEgY2wr6DKhIERIICY/hgBS5Xf/3czXGVmNnh2guHDn/9/gL0rXmFmBjOzv6Ba4CgDw7t0ZuZFK94w/Ob8/5sBIIAYbwG9KADE/3cyuHy+0HDiD9N/0BgRgzUwzaho5zEz//nPaLWTkRMYc2c8GJ5IfGMACCDGO/9Os3v83+kO7kP9m1ZswXAEWHLaHGb9y//tNyju/wHL6i8F09/+Y/or8hnYgmMACCCmJctuGz/5YLXz27ff33//zXjLsO2DKANLGLDxri0ItA9Yof//9Idhxp+foDY/Fx/fJz6AAAI1FIFFtDTjJ1CD7hMfF7cFwzHmP9a3gR74DQoxYEORJbmfszuOMS/cWAbUUAQIIBamXAbtlF9PGYCd9iUMv5L4fh6xeSfEeNT6BIMtsGYEBRnzRzZO1oKXDEbmfxg+AVtPAAEESjBX/7ExMswGhWj6LD5tc2DmO8p47C/DYUYGrq+gCortF8vvl1+5o4BKZf5/ZgAIIGBamMRQDOQkhzBkZk5mT3dk23UC1PoRAKZcrm9AvwB79cA0wwxsKwELuCdPGRgAAogp5zbD1avAvPYR1NvKz5z1jbXw0w6W//+BZcz/r///MP74zso4l/kPMAcz/2YFVpCfPgEEEBPDL2cGBo9jZ38xXM3J+c+dMuPvFFb2j18//v7z+9+/X99+sLBm8/61eAlunRxnYpdkkQQIICZt7b17tWOtjIBdYobJM38yFPyeAOwNFrJ8+fsv+fN3liKG7Ll/GQ8zgNpJzKYMv1/+ew0QQEyM2v9nGmWeFf37X5uxtIZ9ygRWhgmgmprp+3fGwsLffdnzgMXdc6AdTMePM4OaUowAAcQSJ/7ByPMPw05lRkaOeT/+5zD8BnYvJ/0t6C9k6GcoBNvBwPqPGdIeYwYV0gABxPj4MJvOyry9Rn/m1wBbyVOzQf3MCWHKHxmY8hkZegX+gwYZYtuPmzMdNz9pDq4mAQKI8RUrsIXD8vclE8f8HHAVWDCBIeOrMCfDR2A7l/UPA6PJWZYvr/4z/4OVlAwAAcTExvh9z39gALP+K2CZOhUYs0Ad7Ay7GD7ws4J0MDBeYDZ9/vsPGzMwnk6eBGo8DhBAjI+/cbF7/d+/S4dNGFxw/OD4MT2amYGf1+IIyESg2/WPfAG1q4E1wp8/S2MZGAACCNihZGfecSLH/QrHBIafP4CFOlAHw+9/H38fYTRlBbafDPRjXv1m+AYETL9//YsEugwggJiYrwLbFsDaQoch7x8n0F/s7MCG9XKG3902DGwMQNfsPBbEevYSIwj8Z2EClgcMAAHE+O274HpHjm8H3Z9edmbl+vwamEeWxIAa4xGMR0HV5oufDIwfuL/wg5rK4BD4CxBATKyF7+z/M3C5cl022vvn6+t/0GacOaPf0Y9AHVw8Zxn/czMwQnpy4JYsQAAxfgIGbe8/hlLt7D8Mv6bFgquO/4x/mU+YL9vw6xLX3RP/VbhBUQiqJUBDxgz/AAKIaRpDH0MxMBlk9k3s+hQDGbcBmvnXmjFypbYeg7uxyh1mcE30HzQcw/DvLwNAAIHa/BPzGXInM7wCmw+KrP9/f/D9BlaWLAyi1lqhJr+ZoW5igHQLAAKI8dN0YD9nemb//yjGU2YMF/SBNrMw/r5o/IsNmPWFXzMz/AY3KRj+QdvMDP8AAojx01+GWZkM/SpmwN4MqGfICGwnAsPmL7C79fei8Q9Ohn/HwUkLrAXsG4AAYvn3hTmdYQK4DwOMOGbQ6BITaJgA2HI4ZQksyP/+N2eCWgFsAwG7L38BAojpBahhHxVtxnARZOvxf3/A+Q9Yw5z+b8lwivl3MTvTP0hyBGkE2s8IEEDgQZsf/xjhjT+Qy5lAgxGmQK3AHgvbz8VM/5iQ+wsAAcT45T/jJ+7X/0AjJucM/p8yBw0g/oOMqDCeBHYlGUCdI+igGcht/5kBAghYaH9ieA1qTzEfNwAG/0lGkMOYTjKBamBzYP+TYSlIIUQHEzgOAAII2OYHt/FBJITx/z934vxEholC74HdCQZQF0UWmLAZoRYDHcORuDh2Ss4UhF/gA2jgkSwgAgaIDHg0jMGdAdidYAAIIBZQl21q9v+pDBksmVd3gqstUYaVwGT3SuYJsM6SBvZSnrzmh/Y5QBQ4fTIj2QF2ISO0Fc0I4gFj6jkDuHF/AGR/EUAAAXti4CDNXGy4UwahD2Q+qBPEIPusYPq//5DuCaTAABqTOYX5LwOSLaD+mytIO2hMgAHkuCfA/g4LMGUW9YHsBwgg0PQPMA3kTJACqZAFyirfB1sLat5BIho8oA/BkDSWufgd219uUJIp+sXQL8r6GNl14O4UCxPIW/+LQEOihf0MAAHEAoqKTIaJoEYJw7/Qa+4MKq47mSA9H0Zm6IgapF8IjhIGcC7Pn84AGs9k6Pv/z/mONrDLxLAbGMf5U0CNFIY34EFQIMEGtEEVWET/BwggRu2doEhCcYus9l4mRKePEeIPYLv5x/+pGcDuDQNz1uL3/5hcGPa4AFXsBOlhYS4CuhjoZuwAIIAYkfwJ5jIJfwQHOKi/CppcgzS+QQOfVp/4oMMCfFz/M3rBHURw2mJhYv6PYfC0zP9//kGjCSCAWF6DyzFXYN4Fdt5AMfuJ8R8juLEGznDM4GmGQwxGDEafpD8zSO/UucLAYHxMp//4lz+gcS/ez8eBjZjfUxjuAGuufmgyB1blTjuAVejjJwzuzEx50wACiPEJJEXL/n7NwgzKqKCyA2w8WC3Tf2CBDeyQApso4Lj5ynBFh4HvL5KLmXl3Mrg/lfnfnwMuTBj/gwcl/zNMy2eYmDMrbUr+76yrAAEErBuAccaQN/3/f3iS/49InSz/9jIA+7xXQN1KLpixoN4DaKABYhfzpytG5xjc/+x1/Zs1BZajGYsY+hiBdedvYNH2zxUggBifA4MUHLuQXA+NcAZQnc+QwfkU2F05BrQF3NxiAHUf/sxMAuXFnCl3VAqAZQeod8D8meE/MBCh48bwuGaEJjKGqQABxMQGas1O/T+FYSqQBPV1p7JMZWVl+P0nOzfvz2cGYNfLSpePm5ubS4aTXYDd3p5rCT8/P89G7rK5ZZzseYzsAry8XLy8DDo6DK67Oaf/zQUPNv/9+x882JvNMJUxi+MKQAAxvoXYxsA6Aeg3YGe++89/8IBH8QxGcJAA0xiDwB+mnF+LgenN4ALUo+CwAhV+jL/Te7k+gUZVgb0JBun+nF/wMM25upvvB7B4YPgPEECQ0RpGSP3w7y9ohAVohztDWB7QClCgX3D4xcnICO2UAju//xkY4YUYqNxjZkjuPaTDDXILKLJ+gUeMQcIMzNAy9T8jQABBZilAuR3YBxHiAKVq2ScSfz+z//kGjld2gb+gbhbECnBXGDTQB54MhAzO/v/PnNzL+RlabgJ7Cv9cd0OYkOEtUJYDCCBGbYZf+x3ZVNkYGKeBBhQyGPZ4ggLvPSgvMrDz2BxlZOT/AnE991dEkcgACzMGy6P/MoC2cH0GpT/mT9ynVk8EF3zgnA3OrP8AAogx7BfQ/Hk9DJmgAZEZGay/D/3yBNnxDZhOeXiATTYGgY/8ENPhlnB/YeD5CG3BMPy3OvEbags4J8n8+v2f0WsbE7iJwwgacmQACCAWnXyGn6DSbnoBkAYNGtqBpzmAdgj+/mPBcFT81Uf+j6CcAzQZQjECWQxf/kLSBBAc+8c098/3Yx68n0HauN/z5E1k2AbyJHhgExR5AAHElD9hAjs7+/+rJcAuCTvDDOYZzP//TwKFPPMUdo8jDP9f/gd25Xn+g5pT4IL3K+P/r6AxNpa///4x/gOPUv5n+GfD6/r/G7DJDMzSzIyzGRhcwFEPiai/DAABxPj1Z+b0zMXv+T4wgEoTxn+g6rkgzIyBQTDzGgMDsJ/GIPgeFCs8sLDiAob9VzNQvwTcwwV2WkFlhNWRL4eABQ4wVfzlZfrGCBkQBJb2/0B1BUAAMb5g/gseaAOZDmwjgCs/4V/AOJH+5cpw1BoIGfk/wqIeEulmJ5JnMLBaHDf+f8747D9whQvsy394x/ifj+8bM8tP0CCK11ZQn/k/G3g4BCCAmGCeYmL6B2uRMcT+h7aB/t/5f/Q9w0fmL/D0xP3/vxmDxWxWViMGy9PajFqW8X//paR++fntC4OMuES5HS8nqwAXvxfDNh+Ym4CmAwQQaMwV5EpBSBkKEZ/OyPyNl6EINMP4/x//n5TWjx8Tf//6DZrFB02Aqx4BOv3ciRP/FySzn2T/wTBvHhfbL06BTAaWqyeATdj/1v92s+btAler/8DuBgjAkRnbAAgCAbBkGSvYBW20chE7nNNE3gSRGOHxQaJ4xeV2uP/NCK03XWmhugnXuizFCJHsaXsijoiEuGG8M5NfpWGk45i8DN5buuOHRtqV5w/LnOW5OOeUgfrlO4BXAAHrdu9toFoEGPPglgjIav6fL6+YC/4ANppOANu2zKDGJ7BYNjvxh/UPE7PZCQsgBFf1zH+tjwGbdOC0DMz5DMnaxf8Y+L6C6hSGF1wswK4hIziYAQKICdYw/gRmCYM5n37L6Lx9z3jkyIkPDLagSaO+zz8S/6nEMFgw8vOctmCwOMXEyMrIyPqf8eh/JmZGFkZmZob3QI1zr/75Z/kJaG46A4MEyx9GQfYiRvb//9kAAggyxwZu8ICHxf+Bm76sfw7pSMzI+87J+IX7D88Xlu8Fsz4IM/xm/QvqlgMTJSODxQmGv6DBWS6Ge0oM316IG5wB+oTxNzPLH2YG7k+swM7Ctz/AFJ3ey/Px7TyAAAKXLv//wwpwYFHMyM7C/ZLNvTU3K4M3kZmfNfsvJ6vbPAYhJgvGvzaM/JD5UebTzMxswGqGBWQH0Nl/zoJbA6yMpkDqGyMkP33+xqDCw8C6NA0ggMDtLXCpCfZD3uy/LH8Y9upyCbLbqfa5b2Pgszn+FxywoB7a3/8sQKd/A6dn0DQYKIO+kACPE1ltFQAVib9tjlmdSlwINvHTZ16gXxi+/X0PEEBMzFDACBqhB1aQLH8mpQPbLn++H7pdxMDHx3gUVG0wsbKxsgj8BTUwfn178Z+LkfEvMHx/v//D/V8cNMpg+Z5BABiI734znBA79Zt9IqT0Y3j57cXWb1xMggABxATqpOcAs+UfYM+SmYVpwh+GzNlMXJ8/P/20/w4DqBcqyAa0ADQk+uG/4P/ff37/Ef74vfufAwMLKyvjvw9//4Jyz1FBYCAyvxP6xPDZ///EWflgO76BGrK2Oz/++QcQQEBjWD5xMv1knZzByv/t/x+GST/ZYi6Aevu8f9xPWNx5ycgMDBQu8JCezYnkKUUMv27vAyYAyHTQXwZYbFr9Yjv6Seg3wx+eb/9BI7Sggd5vwPDiAqrkBgggxvfAZpURsNL4zf6TE6j+33tg4vol8hlYbkv/ZGGwOMIIHnIGG8fwHxhfwCQFHm0Amf4XMu4OseXYf2bG3z/+gAd0f4vuddnrzgBr/AAEEDB1GRsDg3cPwzvWP78ZdzGf4f/1b+keXmD3/Skwbk98smb48/cLsPXxnxE0Ig1siv/+K/pHyPbXP9CqJ2vQygBQmnzPsNWK4ePv9AJuYNTOmrXgAwOzE7S4e/L0M0AAMd75J/4SmJ1FnkoDEwwLyGGfPkn/YQFSXAx8bz1OAD3zQRDeRvlv80iF4RDD/z/AKo/lc8FMYJT+BWeAD8DE9QVYcLC/BU9sH2VncAf2+j7zgpuBAAHEeAvkI8Z/rOygioz3D9garo+gxQQZzKz/9voxvPXexsfIIPaKwZrhROavuYyML2SeSPw3A9Y04q+ZeT7+hxbQzIxJEwpnMPx+wzyLIY3pF5Mo2Ll8YKcBBBB49paBYVbCP0ZeUANxp/tO570MzmC7GJ5w8/7/4wGSPwpuGbMk3fnFtg8oI/bu7z+nfeLvwfkFSHwSZPwNzIKMHAy/710zZ8udPE/V+IrHn2/gEblPfAABBCzf8oEwjYmN4TPD0507dZ7qvDQy2vvmzZvXr1+f/cPMeGI/yBLr/8zA9P1v1i+2XxISYv9f/nZg2M8EarKBJ5aYvRh+fy9iKOBgTWfgNmX+Zchw1RScij8xgIYKGQACiPEBE0MuUGDiLxaGX1eA6ezvkl+g9kIa2IOif0BLjFgYbUAVMeM7IYb/1qCCmfWP+GsW+NKGf6BC6ztDwUQO1t/dcb+BvSQGRtY/wA7wJ74nQBuAnRqAAAKmrmJwsJUyMbIxANMZo4qW9v+fGTOZJjMBe+Z/gG2xfw9/7wD6xfqfDzCJHTv2758QI9t7FgYuLgZgkWQA7Osy/vn0vZBhJgcw78T9Bs/g//91EhxVfHxcQN/wAQQQ0CfgePNk+GXYBTTD8iPfa7YLLhPzwRXwCqDlwETA8buwj5/BgoHhCKilBwogUIkFNMWA7cQfhvSJLECT/wmYn2BojwTlIlD9ctrqJ9AX4J6Z9GeAAGIC2uHs4um8/RfD1YK5DFaMdxjYgM09kB05DKU/sxi+TAYGB+sU5k/JO3acsLF+9wGYZP/ri/83/W36+9+5w1++f58wiyGHkVPgz4m/DAXATHOKgfk4M4Pp77Nnf/4ENrauXNn5CSCAGCuvTgYmJwYG571eDFsF3wHd9I7t2qrJ4BAvnf8TNnKY+5sjBzS6x2G7jQ/cpAL6YAIwf/1mBTUIOVn/A5smzO2RpyxBa4Isj1tCWicX9UHjRAwAAcS4+NcdhsxchskMM4x0/18xBhadQK9I5TBMzlv2k53hB3iwkaEANJOfwwDu3RZO+Q3p5oJiGGhNzv+ZrH9ALa9TrZHMYPOPm5+0hDfAmYFtLYAAYrx/zOe1KMM7BiGWRG1to3Pur/+8Y2NYk8ZQNh/Yap2cA/TI76kFEwpAWn4zFvQxlncW9gP5oIgBdUULZ4A8AUo5xlpt/xlOWkKbVdDRUZC3GBgAAojxBt8nYFfslwVoWQDn63M67B+uqohKJM1j+ME4GTRKU/B7KtgGYIi9FP3vp/IfOlIDtBdIzWQFDXJ+AJX0RhsZ/wHTlCXQH5A1B+C2MNgWgABiueLMKcT+86uAK9B/f84BS6FrNsBm3rSenCk5oBne7AkFIDtAHUgGNqa/Bz9wf2Mo6gc2yf71+QLLsL9/jgAtFDQ5y2x26ikjw51oUISAPWAO6dSA2/YAAcT4mRG8nuQbeIXOH9aXjGzMuRMXFgCNLZiQM7XgBwfIioIJGew/2d+x82TPY2Cw31Q045vvZn7QTPlfBmAzFphT9C5GdULKsD+wFuJJBlDUgDzyFyCAGB/zfgZ1RQSzGPr+F2vlPGFg+8MgDlb1k4FjAsQShh8z8kFzTsxn7YrnWQDzPKQL9Qc01wXuprx0P/mS9Ru4E/aZ9xsoOTCC244n78SCpAECiBE8eiT4+x8fg/3Bj2w/Drk/ZWA86w10fSYDaGUdB9C/Pximg9asMYgC6wQhLmCmBBf+UBeDLOH2n/2cEdzR44V27sG9/t+MvyG9R4AAAqeBk38nsSb93vSb/zcrsMzl42X7yfBTm5U1F5gHfvz+/5+dPTo6GhwxjH9efvsNDHNBK0bw5DozaGUBo9nVpheMrEDwm/XHjxO/f/8+8ecE4+83vxk+sHy5CHIEQAAxsS9l57Jjyt896fsfW2B9xgCaB7di/cnqzLKPYfIP9umfGLa8fg123NJocaaTjC+7GY6w/D/2H2QBM8NLbkbuyOV/2YA9f4azwBbFn//6wALB6J/Rqf98///y/eExAIUaQAAxAkPwO2IUAdj6YQGGF6sgA8il36ZHA/Mr61+oHaCYAKb/ExsX/bc5AmpMgAoxJf/OMwwm4GwEDr2/zNCkC64hweOqfwECiPEtaHytz0+FgaGL8R8TU/EUoJF73T8DO7Lfp0eDemd/mRiWgmIEpI0V2HQ4eUf1ztVrDBcgccJiuJbh90UThjP6UBvAw27M/6BD4qBS5T8jQAAx/vvyC9QTYegDLVv12lE8BWgzCzAhvpVsZYsG98ngY7wnTf6x/1sCWrYIFAr9tVMZlCz9Qxn0WUG+YD5rfNYY3HcCLwIyB6+DAY2KM/8DCCCmL5BJ+X5g+7GMcz/7lIkMP9hevpz4huF5UjTYeKYlDAwg9O+vHQPTb/awyL8sICeuXP9N+znXXe0OfVAxyXiK4a8xg8FfSL8KDCxhDTMGBoAAAjYpclXyIdUHpK57zQAeigZWUKDRKWbIWPZ/5t+sEMYv8EgVK8MfJtAoc0l3/BkGBn0GxpNmzNCeLmRUH9ojgXgLIIDgC4HA4PcUhigG0PIgYGYCdmXO6TODbAStBASFOWiJIytkMOyM8W/WX/8YOP/+AxbnzAzHIe6GWYK85AZUCgMEEOMXYAMFtHYANBQ/KRrY0oaMnEJW2YCihPUXqCQHqYX1M8GxC5K9aPKbgfX/H+Z/oMWxYAXQsWOYR8CWMjABBBCwGrd88vQJAwPPhN/AiAZNSzJ/ZWaELp4AGfkblOjA2fbvX8j8AyhJMx1nPsWs/4+V9W+h12ImhjvHIZMycDtgcwiMoI4VQAAxPXnxiYGX7xvDx4wpz4FCS8FzLv8gZl0AZzgm6EIr0AJZ0PIJ0CrEf/8sGcyBtezv31VXtYElezTE3P8odjABS1Ampr//mAACiPEZqPX1lxcYw8B8fdLi/3/IygzwYiNgRQeMk3/AZsBJ0DQdJLyA2UD8FQNkcRes53/yTjR4CuQvIwhBRcFzDKD1kEwAAcT06RinNO/Xb9/+TRBlZjADBeFpZpB7QesMgTXQP0gUWYIrCOiyLlbwZBITyFJQswlkhwpswgi09AkypQOygxniLoAAYmJwYfz7WeLvJ5boLQLAQD0OGrUF2cIKUnscNrp1nAFU34HceJKJ8TfDaQaI3L/j/46fBK/9Aq+lQwoqsG++QotpgAADAG3kGn61JLZRAAAAAElFTkSuQmCC"/>
  <p:tag name="MMPROD_10006LOGO" val=""/>
  <p:tag name="MMPROD_NEXTUNIQUEID" val="20191"/>
  <p:tag name="MMPROD_THEME_BG_IMAGE" val="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0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6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0&quot;/&gt;&lt;property id=&quot;10195&quot; value=&quot;1&quot;/&gt;&lt;property id=&quot;10196&quot; value=&quot;0&quot;/&gt;&lt;property id=&quot;10198&quot; value=&quot;100&quot;/&gt;&lt;object type=&quot;10054&quot; unique_id=&quot;10002&quot;&gt;&lt;property id=&quot;10139&quot; value=&quot;1.0&quot;/&gt;&lt;property id=&quot;10141&quot; value=&quot;80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/object&gt;&lt;object type=&quot;10042&quot; unique_id=&quot;903&quot;&gt;&lt;object type=&quot;10003&quot; unique_id=&quot;20160&quot;&gt;&lt;property id=&quot;10002&quot; value=&quot;Quiz&quot;/&gt;&lt;property id=&quot;10003&quot; value=&quot;0&quot;/&gt;&lt;property id=&quot;10004&quot; value=&quot;1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160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162&quot;&gt;&lt;property id=&quot;10020&quot; value=&quot;2&quot;/&gt;&lt;property id=&quot;10191&quot; value=&quot;-1&quot;/&gt;&lt;/object&gt;&lt;object type=&quot;10051&quot; unique_id=&quot;20163&quot;&gt;&lt;property id=&quot;10020&quot; value=&quot;2&quot;/&gt;&lt;property id=&quot;10191&quot; value=&quot;-1&quot;/&gt;&lt;/object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100&quot;/&gt;&lt;/object&gt;&lt;/object&gt;&lt;property id=&quot;10200&quot; value=&quot;1&quot;/&gt;&lt;property id=&quot;10212&quot; value=&quot;1&quot;/&gt;&lt;property id=&quot;10213&quot; value=&quot;1&quot;/&gt;&lt;property id=&quot;10214&quot; value=&quot;0&quot;/&gt;&lt;property id=&quot;10215&quot; value=&quot;0&quot;/&gt;&lt;property id=&quot;10216&quot; value=&quot;0&quot;/&gt;&lt;property id=&quot;10217&quot; value=&quot;1&quot;/&gt;&lt;property id=&quot;10218&quot; value=&quot;0&quot;/&gt;&lt;property id=&quot;10219&quot; value=&quot;0&quot;/&gt;&lt;property id=&quot;10227&quot; value=&quot;1&quot;/&gt;&lt;property id=&quot;10229&quot; value=&quot;0&quot;/&gt;&lt;property id=&quot;10235&quot; value=&quot;0&quot;/&gt;&lt;property id=&quot;10236&quot; value=&quot;0&quot;/&gt;&lt;property id=&quot;10237&quot; value=&quot;0&quot;/&gt;&lt;property id=&quot;10238&quot; value=&quot;-1&quot;/&gt;&lt;property id=&quot;10239&quot; value=&quot;-1&quot;/&gt;&lt;property id=&quot;10240&quot; value=&quot;-1&quot;/&gt;&lt;property id=&quot;10241&quot; value=&quot;-1&quot;/&gt;&lt;property id=&quot;10242&quot; value=&quot;-1&quot;/&gt;&lt;property id=&quot;10243&quot; value=&quot;-1&quot;/&gt;&lt;property id=&quot;10244&quot; value=&quot;1&quot;/&gt;&lt;property id=&quot;10245&quot; value=&quot;0&quot;/&gt;&lt;/object&gt;&#10;"/>
  <p:tag name="MMPROD_TAG_VCONFIG" val="PD94bWwgdmVyc2lvbj0iMS4wIj8+DQo8Y29uZmlndXJhdGlvbj4NCgk8Y29sb3JzPg0KCQk8dWljb2xvciBuYW1lPSJwcmltYXJ5IiB2YWx1ZT0iMHg2Rjg0ODgiLz4NCgkJPHVpY29sb3IgbmFtZT0iZ2xvdyIgdmFsdWU9IjB4MzVEMzM0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DQoJCTx1aXNob3cgbmFtZT0icHJlc2VudGVycGhvdG8iIHZhbHVlPSJmYWxzZSIvPg0KCQk8dWlzaG93IG5hbWU9InByZXNlbnRlcm5hbWUiIHZhbHVlPSJmYWxzZSIvPg0KCQk8dWlzaG93IG5hbWU9InByZXNlbnRlcnRpdGxlIiB2YWx1ZT0iZmFsc2UiLz4NCgkJPHVpc2hvdyBuYW1lPSJwcmVzZW50ZXJlbWFpbCIgdmFsdWU9ImZhbHNlIi8+DQoJCTx1aXNob3cgbmFtZT0icHJlc2VudGVyYmlvIiB2YWx1ZT0iZmFsc2UiLz4NCgkJPHVpc2hvdyBuYW1lPSJjb21wYW55bG9nbyIgdmFsdWU9ImZhbHNlIi8+DQoJCTx1aXNob3cgbmFtZT0ic2lkZWJhciIgdmFsdWU9InRydWUiLz4NCgkJPHVpc2hvdyBuYW1lPSJvdXRsaW5lIiB2YWx1ZT0idHJ1ZSIvPg0KCQk8dWlzaG93IG5hbWU9InRodW1ibmFpbCIgdmFsdWU9ImZhbHNlIi8+DQoJCTx1aXNob3cgbmFtZT0ibm90ZXMiIHZhbHVlPSJ0cnV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JPHVpc2hvdyBuYW1lPSJxdWl6IiB2YWx1ZT0idHJ1ZSIvPg0KCQk8dWlzaG93IG5hbWU9ImFsd2F5c1NjcnVuY2giIHZhbHVlPSJmYWxzZSIvPg0KCQk8dWlzaG93IG5hbWU9ImNjdGV4dGhpZ2hsaWdodGluZyIgdmFsdWU9InRydWUiLz4NCgk8L2xheW91dD4NCgk8cHJlbG9hZGVyPjxzZXRJbnQgbmFtZT0iYXVkaW9CdWZmZXJUaW1lIiB2YWx1ZT0iMCIvPjwvcHJlbG9hZGVyPj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0xPQURJTkciIHZhbHVlPSJMb2FkaW5nIi8+DQoJCTx1aXRleHQgbmFtZT0iU0NSVUJCQVJTVEFUVVNfQlVGRkVSSU5HIiB2YWx1ZT0iQnVmZmVyaW5nIi8+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+DQoJCTx1aXRleHQgbmFtZT0iRUxBUFNFRCIgdmFsdWU9IiVtIE1pbnV0ZXMgJXMgU2Vjb25kcyBSZW1haW5pbmciLz4NCgkJPHVpdGV4dCBuYW1lPSJOT1RGT1VORCIgdmFsdWU9Ik5vdGhpbmcgRm91bmQiLz4NCgkJPHVpdGV4dCBuYW1lPSJBVFRBQ0hNRU5UUyIgdmFsdWU9IkF0dGFjaG1lbnR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jdCIvPg0KCQk8dWl0ZXh0IG5hbWU9IlRBQl9PVVRMSU5FIiB2YWx1ZT0iT3V0bGluZSIvPg0KCQk8dWl0ZXh0IG5hbWU9IlRBQl9USFVNQiIgdmFsdWU9IlRodW1iIi8+DQoJCTx1aXRleHQgbmFtZT0iVEFCX05PVEVTIiB2YWx1ZT0iTm90ZXMiLz4NCgkJPHVpdGV4dCBuYW1lPSJUQUJfU0VBUkNIIiB2YWx1ZT0iU2VhcmNoIi8+DQoJCTx1aXRleHQgbmFtZT0iU0xJREVfSEVBRElORyIgdmFsdWU9IlNsaWRlIFRpdGxlIi8+DQoJCTx1aXRleHQgbmFtZT0iRFVSQVRJT05fSEVBRElORyIgdmFsdWU9IkR1cmF0aW9uIi8+DQoJCTx1aXRleHQgbmFtZT0iU0VBUkNIX0hFQURJTkciIHZhbHVlPSJTZWFyY2ggZm9yIHRleHQ6Ii8+DQoJCTx1aXRleHQgbmFtZT0iVEhVTUJfSEVBRElORyIgdmFsdWU9IlNsaWRlIi8+DQoJCTx1aXRleHQgbmFtZT0iVEhVTUJfSU5GTyIgdmFsdWU9IlNsaWRlIFRpdGxlL0R1cmF0aW9uIi8+DQoJCTx1aXRleHQgbmFtZT0iQVRUQUNITkFNRV9IRUFESU5HIiB2YWx1ZT0iRmlsZSBOYW1lIi8+DQoJCTx1aXRleHQgbmFtZT0iQVRUQUNIU0laRV9IRUFESU5HIiB2YWx1ZT0iU2l6ZSIvPg0KCQk8dWl0ZXh0IG5hbWU9IlNMSURFX05PVEVTIiB2YWx1ZT0iU2xpZGUgTm90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lNob3cgc2lkZWJhciB0byBwYXJ0aWNpcGFudHM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F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09VVExJTkUiIHZhbHVlPSJQbGFuIi8+DQoJCTx1aXRleHQgbmFtZT0iVEFCX1RIVU1CIiB2YWx1ZT0iTWluaWF0dXJlIi8+DQoJCTx1aXRleHQgbmFtZT0iVEFCX05PVEVTIiB2YWx1ZT0iQ29tbS4iLz4NCgkJPHVpdGV4dCBuYW1lPSJUQUJfU0VBUkNIIiB2YWx1ZT0iQ2hlcmNoZSIvPg0KCQk8dWl0ZXh0IG5hbWU9IlNMSURFX0hFQURJTkciIHZhbHVlPSJUaXRyZSBkZSBsYSBkaWFwb3NpdGl2ZSIvPg0KCQk8dWl0ZXh0IG5hbWU9IkRVUkFUSU9OX0hFQURJTkciIHZhbHVlPSJEdXLDqWUiLz4NCgkJPHVpdGV4dCBuYW1lPSJTRUFSQ0hfSEVBRElORyIgdmFsdWU9IkNoZXJjaGVyIGxlIHRleHRlIDoiLz4NCgkJPHVpdGV4dCBuYW1lPSJUSFVNQl9IRUFESU5HIiB2YWx1ZT0iRGlhcG9zaXRpdmUg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TW9udHJlciBsJ2VuY2FkcsOpIGF1eCBwYXJ0aWNpcGFudHM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r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JCaW8gOiAlcCIvPg0KCQk8dWl0ZXh0IG5hbWU9IkJJT0JUTl9USVRMRSIgdmFsdWU9IkJpbyIvPg0KCQk8dWl0ZXh0IG5hbWU9IkRJVklERVJCVE5fVElUTEUiIHZhbHVlPSJ8Ii8+DQoJCTx1aXRleHQgbmFtZT0iQ09OVEFDVEJUTl9USVRMRSIgdmFsdWU9IuOBiuWVj+OBhOWQiOOCj+OBmyIvPg0KCQk8dWl0ZXh0IG5hbWU9IlRBQl9PVVRMSU5FIiB2YWx1ZT0i44Ki44Km44OI44Op44Kk44OzIi8+DQoJCTx1aXRleHQgbmFtZT0iVEFCX1RIVU1CIiB2YWx1ZT0i6LOb5ZCm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jg4bjgq3jgrnjg4jmpJzntKI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PC9sYW5ndWFnZT4NCjwvY29uZmlndXJhdGlvbj4NCiAg"/>
  <p:tag name="MMPROD_UIDATA" val="&lt;database version=&quot;10.0&quot;&gt;&lt;object type=&quot;1&quot; unique_id=&quot;10001&quot;&gt;&lt;property id=&quot;20141&quot; value=&quot;Presentation CS2102 and CS2102S&quot;/&gt;&lt;property id=&quot;20142&quot; value=&quot;In this presentation we introduce the CS2102 and CS2102S modules: aims and objectives, prequisites, teaching and learning modes, schedule, syllabus, practical work, assessment, and texts and readings.&quot;/&gt;&lt;property id=&quot;20144&quot; value=&quot;1&quot;/&gt;&lt;property id=&quot;20146&quot; value=&quot;0&quot;/&gt;&lt;property id=&quot;20147&quot; value=&quot;0&quot;/&gt;&lt;property id=&quot;20148&quot; value=&quot;10&quot;/&gt;&lt;property id=&quot;20180&quot; value=&quot;0&quot;/&gt;&lt;property id=&quot;20181&quot; value=&quot;1&quot;/&gt;&lt;property id=&quot;20191&quot; value=&quot;NUS&quot;/&gt;&lt;property id=&quot;20192&quot; value=&quot;http://breeze.nus.edu.sg&quot;/&gt;&lt;property id=&quot;20193&quot; value=&quot;0&quot;/&gt;&lt;property id=&quot;20221&quot; value=&quot;D:\Personal\Photographs\&quot;/&gt;&lt;property id=&quot;20222&quot; value=&quot;C:\Documents and Settings\dcssb\My Documents\My Breeze Presentations\Presentation cs2102-S\clipart\&quot;/&gt;&lt;property id=&quot;20224&quot; value=&quot;C:\Documents and Settings\dcssb\My Documents\My Breeze Presentations\Presentation cs2102-S\Presentation&quot;/&gt;&lt;property id=&quot;20225&quot; value=&quot;S:\Melvyn's pics\&quot;/&gt;&lt;property id=&quot;20250&quot; value=&quot;0&quot;/&gt;&lt;property id=&quot;20251&quot; value=&quot;0&quot;/&gt;&lt;property id=&quot;20259&quot; value=&quot;0&quot;/&gt;&lt;property id=&quot;20262&quot; value=&quot;811276&quot;/&gt;&lt;object type=&quot;8&quot; unique_id=&quot;10002&quot;&gt;&lt;/object&gt;&lt;object type=&quot;4&quot; unique_id=&quot;10005&quot;&gt;&lt;/object&gt;&lt;object type=&quot;2&quot; unique_id=&quot;10010&quot;&gt;&lt;object type=&quot;3&quot; unique_id=&quot;10148&quot;&gt;&lt;property id=&quot;20148&quot; value=&quot;5&quot;/&gt;&lt;property id=&quot;20300&quot; value=&quot;Slide 52&quot;/&gt;&lt;property id=&quot;20301&quot; value=&quot;SQL and Programing Languages&quot;/&gt;&lt;property id=&quot;20302&quot; value=&quot;0&quot;/&gt;&lt;property id=&quot;20303&quot; value=&quot;-1&quot;/&gt;&lt;property id=&quot;20304&quot; value=&quot;-1&quot;/&gt;&lt;property id=&quot;20307&quot; value=&quot;354&quot;/&gt;&lt;property id=&quot;20309&quot; value=&quot;-1&quot;/&gt;&lt;/object&gt;&lt;object type=&quot;3&quot; unique_id=&quot;12563&quot;&gt;&lt;property id=&quot;20148&quot; value=&quot;5&quot;/&gt;&lt;property id=&quot;20300&quot; value=&quot;Slide 1 - &amp;quot;In the Lecture Series Introduction to Database Systems&amp;quot;&quot;/&gt;&lt;property id=&quot;20302&quot; value=&quot;0&quot;/&gt;&lt;property id=&quot;20303&quot; value=&quot;-1&quot;/&gt;&lt;property id=&quot;20304&quot; value=&quot;-1&quot;/&gt;&lt;property id=&quot;20307&quot; value=&quot;367&quot;/&gt;&lt;property id=&quot;20309&quot; value=&quot;-1&quot;/&gt;&lt;/object&gt;&lt;object type=&quot;3&quot; unique_id=&quot;12566&quot;&gt;&lt;property id=&quot;20148&quot; value=&quot;5&quot;/&gt;&lt;property id=&quot;20300&quot; value=&quot;Slide 10 - &amp;quot;Relationships and Relationship Sets&amp;quot;&quot;/&gt;&lt;property id=&quot;20303&quot; value=&quot;-1&quot;/&gt;&lt;property id=&quot;20307&quot; value=&quot;376&quot;/&gt;&lt;property id=&quot;20309&quot; value=&quot;-1&quot;/&gt;&lt;/object&gt;&lt;object type=&quot;3&quot; unique_id=&quot;12567&quot;&gt;&lt;property id=&quot;20148&quot; value=&quot;5&quot;/&gt;&lt;property id=&quot;20300&quot; value=&quot;Slide 9 - &amp;quot;Relationships and Relationship Sets&amp;quot;&quot;/&gt;&lt;property id=&quot;20303&quot; value=&quot;-1&quot;/&gt;&lt;property id=&quot;20307&quot; value=&quot;375&quot;/&gt;&lt;property id=&quot;20309&quot; value=&quot;-1&quot;/&gt;&lt;/object&gt;&lt;object type=&quot;3&quot; unique_id=&quot;12568&quot;&gt;&lt;property id=&quot;20148&quot; value=&quot;5&quot;/&gt;&lt;property id=&quot;20300&quot; value=&quot;Slide 3 - &amp;quot;Entity Relationship&amp;quot;&quot;/&gt;&lt;property id=&quot;20303&quot; value=&quot;-1&quot;/&gt;&lt;property id=&quot;20307&quot; value=&quot;370&quot;/&gt;&lt;property id=&quot;20309&quot; value=&quot;-1&quot;/&gt;&lt;/object&gt;&lt;object type=&quot;3&quot; unique_id=&quot;13913&quot;&gt;&lt;property id=&quot;20148&quot; value=&quot;5&quot;/&gt;&lt;property id=&quot;20300&quot; value=&quot;Slide 11 - &amp;quot;Relationships and Relationship Sets&amp;quot;&quot;/&gt;&lt;property id=&quot;20303&quot; value=&quot;-1&quot;/&gt;&lt;property id=&quot;20307&quot; value=&quot;377&quot;/&gt;&lt;property id=&quot;20309&quot; value=&quot;-1&quot;/&gt;&lt;/object&gt;&lt;object type=&quot;3&quot; unique_id=&quot;14884&quot;&gt;&lt;property id=&quot;20148&quot; value=&quot;5&quot;/&gt;&lt;property id=&quot;20300&quot; value=&quot;Slide 12 - &amp;quot;Relationships and Relationship Sets&amp;quot;&quot;/&gt;&lt;property id=&quot;20303&quot; value=&quot;-1&quot;/&gt;&lt;property id=&quot;20307&quot; value=&quot;378&quot;/&gt;&lt;property id=&quot;20309&quot; value=&quot;-1&quot;/&gt;&lt;/object&gt;&lt;object type=&quot;3&quot; unique_id=&quot;14983&quot;&gt;&lt;property id=&quot;20148&quot; value=&quot;5&quot;/&gt;&lt;property id=&quot;20300&quot; value=&quot;Slide 13 - &amp;quot;Relationships and Relationship Sets&amp;quot;&quot;/&gt;&lt;property id=&quot;20302&quot; value=&quot;0&quot;/&gt;&lt;property id=&quot;20303&quot; value=&quot;-1&quot;/&gt;&lt;property id=&quot;20304&quot; value=&quot;-1&quot;/&gt;&lt;property id=&quot;20307&quot; value=&quot;379&quot;/&gt;&lt;property id=&quot;20309&quot; value=&quot;-1&quot;/&gt;&lt;/object&gt;&lt;object type=&quot;3&quot; unique_id=&quot;14984&quot;&gt;&lt;property id=&quot;20148&quot; value=&quot;5&quot;/&gt;&lt;property id=&quot;20300&quot; value=&quot;Slide 14 - &amp;quot;Relationships and Relationship Sets&amp;quot;&quot;/&gt;&lt;property id=&quot;20302&quot; value=&quot;0&quot;/&gt;&lt;property id=&quot;20303&quot; value=&quot;-1&quot;/&gt;&lt;property id=&quot;20304&quot; value=&quot;-1&quot;/&gt;&lt;property id=&quot;20307&quot; value=&quot;380&quot;/&gt;&lt;property id=&quot;20309&quot; value=&quot;-1&quot;/&gt;&lt;/object&gt;&lt;object type=&quot;3&quot; unique_id=&quot;15385&quot;&gt;&lt;property id=&quot;20148&quot; value=&quot;5&quot;/&gt;&lt;property id=&quot;20300&quot; value=&quot;Slide 16 - &amp;quot;Attributes of Relationships&amp;quot;&quot;/&gt;&lt;property id=&quot;20303&quot; value=&quot;-1&quot;/&gt;&lt;property id=&quot;20307&quot; value=&quot;382&quot;/&gt;&lt;property id=&quot;20309&quot; value=&quot;-1&quot;/&gt;&lt;/object&gt;&lt;object type=&quot;3&quot; unique_id=&quot;15386&quot;&gt;&lt;property id=&quot;20148&quot; value=&quot;5&quot;/&gt;&lt;property id=&quot;20300&quot; value=&quot;Slide 17 - &amp;quot;Entity or Relationship?&amp;quot;&quot;/&gt;&lt;property id=&quot;20303&quot; value=&quot;-1&quot;/&gt;&lt;property id=&quot;20307&quot; value=&quot;383&quot;/&gt;&lt;property id=&quot;20309&quot; value=&quot;-1&quot;/&gt;&lt;/object&gt;&lt;object type=&quot;3&quot; unique_id=&quot;15387&quot;&gt;&lt;property id=&quot;20148&quot; value=&quot;5&quot;/&gt;&lt;property id=&quot;20300&quot; value=&quot;Slide 15 - &amp;quot;Attributes of Relationships&amp;quot;&quot;/&gt;&lt;property id=&quot;20303&quot; value=&quot;-1&quot;/&gt;&lt;property id=&quot;20307&quot; value=&quot;381&quot;/&gt;&lt;property id=&quot;20309&quot; value=&quot;-1&quot;/&gt;&lt;/object&gt;&lt;object type=&quot;3&quot; unique_id=&quot;16114&quot;&gt;&lt;property id=&quot;20148&quot; value=&quot;5&quot;/&gt;&lt;property id=&quot;20300&quot; value=&quot;Slide 6 - &amp;quot;Attributes,Values and Value Sets&amp;quot;&quot;/&gt;&lt;property id=&quot;20303&quot; value=&quot;-1&quot;/&gt;&lt;property id=&quot;20307&quot; value=&quot;371&quot;/&gt;&lt;property id=&quot;20309&quot; value=&quot;-1&quot;/&gt;&lt;/object&gt;&lt;object type=&quot;3&quot; unique_id=&quot;16115&quot;&gt;&lt;property id=&quot;20148&quot; value=&quot;5&quot;/&gt;&lt;property id=&quot;20300&quot; value=&quot;Slide 8 - &amp;quot;Relationships and Relationship Sets&amp;quot;&quot;/&gt;&lt;property id=&quot;20303&quot; value=&quot;-1&quot;/&gt;&lt;property id=&quot;20307&quot; value=&quot;374&quot;/&gt;&lt;property id=&quot;20309&quot; value=&quot;-1&quot;/&gt;&lt;/object&gt;&lt;object type=&quot;3&quot; unique_id=&quot;16116&quot;&gt;&lt;property id=&quot;20148&quot; value=&quot;5&quot;/&gt;&lt;property id=&quot;20300&quot; value=&quot;Slide 7 - &amp;quot;Attributes of Entities&amp;quot;&quot;/&gt;&lt;property id=&quot;20303&quot; value=&quot;-1&quot;/&gt;&lt;property id=&quot;20307&quot; value=&quot;373&quot;/&gt;&lt;property id=&quot;20309&quot; value=&quot;-1&quot;/&gt;&lt;/object&gt;&lt;object type=&quot;3&quot; unique_id=&quot;16225&quot;&gt;&lt;property id=&quot;20148&quot; value=&quot;5&quot;/&gt;&lt;property id=&quot;20300&quot; value=&quot;Slide 5 - &amp;quot;Entities and Entity Sets&amp;quot;&quot;/&gt;&lt;property id=&quot;20307&quot; value=&quot;372&quot;/&gt;&lt;/object&gt;&lt;object type=&quot;3&quot; unique_id=&quot;16229&quot;&gt;&lt;property id=&quot;20148&quot; value=&quot;5&quot;/&gt;&lt;property id=&quot;20300&quot; value=&quot;Slide 18 - &amp;quot;Conceptual Design&amp;quot;&quot;/&gt;&lt;property id=&quot;20307&quot; value=&quot;388&quot;/&gt;&lt;/object&gt;&lt;object type=&quot;3&quot; unique_id=&quot;16230&quot;&gt;&lt;property id=&quot;20148&quot; value=&quot;5&quot;/&gt;&lt;property id=&quot;20300&quot; value=&quot;Slide 19 - &amp;quot;Entities’ Identity&amp;quot;&quot;/&gt;&lt;property id=&quot;20307&quot; value=&quot;389&quot;/&gt;&lt;/object&gt;&lt;object type=&quot;3&quot; unique_id=&quot;16231&quot;&gt;&lt;property id=&quot;20148&quot; value=&quot;5&quot;/&gt;&lt;property id=&quot;20300&quot; value=&quot;Slide 20 - &amp;quot;Entities’ Identity&amp;quot;&quot;/&gt;&lt;property id=&quot;20307&quot; value=&quot;390&quot;/&gt;&lt;/object&gt;&lt;object type=&quot;3&quot; unique_id=&quot;16232&quot;&gt;&lt;property id=&quot;20148&quot; value=&quot;5&quot;/&gt;&lt;property id=&quot;20300&quot; value=&quot;Slide 21 - &amp;quot;Entities’ Identity&amp;quot;&quot;/&gt;&lt;property id=&quot;20307&quot; value=&quot;391&quot;/&gt;&lt;/object&gt;&lt;object type=&quot;3&quot; unique_id=&quot;16233&quot;&gt;&lt;property id=&quot;20148&quot; value=&quot;5&quot;/&gt;&lt;property id=&quot;20300&quot; value=&quot;Slide 22 - &amp;quot;Entities’ Identity&amp;quot;&quot;/&gt;&lt;property id=&quot;20307&quot; value=&quot;392&quot;/&gt;&lt;/object&gt;&lt;object type=&quot;3&quot; unique_id=&quot;16234&quot;&gt;&lt;property id=&quot;20148&quot; value=&quot;5&quot;/&gt;&lt;property id=&quot;20300&quot; value=&quot;Slide 23&quot;/&gt;&lt;property id=&quot;20307&quot; value=&quot;393&quot;/&gt;&lt;/object&gt;&lt;object type=&quot;3&quot; unique_id=&quot;16235&quot;&gt;&lt;property id=&quot;20148&quot; value=&quot;5&quot;/&gt;&lt;property id=&quot;20300&quot; value=&quot;Slide 24 - &amp;quot;Weak Entities&amp;quot;&quot;/&gt;&lt;property id=&quot;20307&quot; value=&quot;394&quot;/&gt;&lt;/object&gt;&lt;object type=&quot;3&quot; unique_id=&quot;16236&quot;&gt;&lt;property id=&quot;20148&quot; value=&quot;5&quot;/&gt;&lt;property id=&quot;20300&quot; value=&quot;Slide 25 - &amp;quot;Relationships’ Cardinality&amp;quot;&quot;/&gt;&lt;property id=&quot;20307&quot; value=&quot;395&quot;/&gt;&lt;/object&gt;&lt;object type=&quot;3&quot; unique_id=&quot;16237&quot;&gt;&lt;property id=&quot;20148&quot; value=&quot;5&quot;/&gt;&lt;property id=&quot;20300&quot; value=&quot;Slide 26 - &amp;quot;Relationships’ Cardinality&amp;quot;&quot;/&gt;&lt;property id=&quot;20307&quot; value=&quot;396&quot;/&gt;&lt;/object&gt;&lt;object type=&quot;3&quot; unique_id=&quot;16238&quot;&gt;&lt;property id=&quot;20148&quot; value=&quot;5&quot;/&gt;&lt;property id=&quot;20300&quot; value=&quot;Slide 27 - &amp;quot;Relationships’ Cardinality&amp;quot;&quot;/&gt;&lt;property id=&quot;20307&quot; value=&quot;397&quot;/&gt;&lt;/object&gt;&lt;object type=&quot;3&quot; unique_id=&quot;16239&quot;&gt;&lt;property id=&quot;20148&quot; value=&quot;5&quot;/&gt;&lt;property id=&quot;20300&quot; value=&quot;Slide 28 - &amp;quot;Relationships’ Cardinality&amp;quot;&quot;/&gt;&lt;property id=&quot;20307&quot; value=&quot;398&quot;/&gt;&lt;/object&gt;&lt;object type=&quot;3&quot; unique_id=&quot;16240&quot;&gt;&lt;property id=&quot;20148&quot; value=&quot;5&quot;/&gt;&lt;property id=&quot;20300&quot; value=&quot;Slide 29 - &amp;quot;Relationships’ Cardinality&amp;quot;&quot;/&gt;&lt;property id=&quot;20307&quot; value=&quot;399&quot;/&gt;&lt;/object&gt;&lt;object type=&quot;3&quot; unique_id=&quot;16241&quot;&gt;&lt;property id=&quot;20148&quot; value=&quot;5&quot;/&gt;&lt;property id=&quot;20300&quot; value=&quot;Slide 30 - &amp;quot;Relationships’ Cardinality&amp;quot;&quot;/&gt;&lt;property id=&quot;20307&quot; value=&quot;400&quot;/&gt;&lt;/object&gt;&lt;object type=&quot;3&quot; unique_id=&quot;16242&quot;&gt;&lt;property id=&quot;20148&quot; value=&quot;5&quot;/&gt;&lt;property id=&quot;20300&quot; value=&quot;Slide 31 - &amp;quot;Relationships’ Cardinality&amp;quot;&quot;/&gt;&lt;property id=&quot;20307&quot; value=&quot;401&quot;/&gt;&lt;/object&gt;&lt;object type=&quot;3&quot; unique_id=&quot;16243&quot;&gt;&lt;property id=&quot;20148&quot; value=&quot;5&quot;/&gt;&lt;property id=&quot;20300&quot; value=&quot;Slide 32 - &amp;quot;Weak Entities&amp;quot;&quot;/&gt;&lt;property id=&quot;20307&quot; value=&quot;402&quot;/&gt;&lt;/object&gt;&lt;object type=&quot;3&quot; unique_id=&quot;16244&quot;&gt;&lt;property id=&quot;20148&quot; value=&quot;5&quot;/&gt;&lt;property id=&quot;20300&quot; value=&quot;Slide 33 - &amp;quot;Conceptual to Logical Design&amp;quot;&quot;/&gt;&lt;property id=&quot;20307&quot; value=&quot;405&quot;/&gt;&lt;/object&gt;&lt;object type=&quot;3&quot; unique_id=&quot;16245&quot;&gt;&lt;property id=&quot;20148&quot; value=&quot;5&quot;/&gt;&lt;property id=&quot;20300&quot; value=&quot;Slide 34 - &amp;quot;Rule 1: Value Sets&amp;quot;&quot;/&gt;&lt;property id=&quot;20307&quot; value=&quot;406&quot;/&gt;&lt;/object&gt;&lt;object type=&quot;3&quot; unique_id=&quot;16246&quot;&gt;&lt;property id=&quot;20148&quot; value=&quot;5&quot;/&gt;&lt;property id=&quot;20300&quot; value=&quot;Slide 35 - &amp;quot;Rule 2: Entity Sets&amp;quot;&quot;/&gt;&lt;property id=&quot;20307&quot; value=&quot;407&quot;/&gt;&lt;/object&gt;&lt;object type=&quot;3&quot; unique_id=&quot;16247&quot;&gt;&lt;property id=&quot;20148&quot; value=&quot;5&quot;/&gt;&lt;property id=&quot;20300&quot; value=&quot;Slide 36&quot;/&gt;&lt;property id=&quot;20307&quot; value=&quot;408&quot;/&gt;&lt;/object&gt;&lt;object type=&quot;3&quot; unique_id=&quot;16248&quot;&gt;&lt;property id=&quot;20148&quot; value=&quot;5&quot;/&gt;&lt;property id=&quot;20300&quot; value=&quot;Slide 37 - &amp;quot;Rule 2: Entity Sets&amp;quot;&quot;/&gt;&lt;property id=&quot;20307&quot; value=&quot;409&quot;/&gt;&lt;/object&gt;&lt;object type=&quot;3&quot; unique_id=&quot;16249&quot;&gt;&lt;property id=&quot;20148&quot; value=&quot;5&quot;/&gt;&lt;property id=&quot;20300&quot; value=&quot;Slide 38 - &amp;quot;Rule 2: Entity Sets&amp;quot;&quot;/&gt;&lt;property id=&quot;20307&quot; value=&quot;410&quot;/&gt;&lt;/object&gt;&lt;object type=&quot;3&quot; unique_id=&quot;16250&quot;&gt;&lt;property id=&quot;20148&quot; value=&quot;5&quot;/&gt;&lt;property id=&quot;20300&quot; value=&quot;Slide 39 - &amp;quot;Rule 2: Entity Sets&amp;quot;&quot;/&gt;&lt;property id=&quot;20307&quot; value=&quot;411&quot;/&gt;&lt;/object&gt;&lt;object type=&quot;3&quot; unique_id=&quot;16251&quot;&gt;&lt;property id=&quot;20148&quot; value=&quot;5&quot;/&gt;&lt;property id=&quot;20300&quot; value=&quot;Slide 40 - &amp;quot;Rule 3: Relationship Sets&amp;quot;&quot;/&gt;&lt;property id=&quot;20307&quot; value=&quot;412&quot;/&gt;&lt;/object&gt;&lt;object type=&quot;3&quot; unique_id=&quot;16252&quot;&gt;&lt;property id=&quot;20148&quot; value=&quot;5&quot;/&gt;&lt;property id=&quot;20300&quot; value=&quot;Slide 41 - &amp;quot;Rule 3: Relationship Sets&amp;quot;&quot;/&gt;&lt;property id=&quot;20307&quot; value=&quot;413&quot;/&gt;&lt;/object&gt;&lt;object type=&quot;3&quot; unique_id=&quot;16253&quot;&gt;&lt;property id=&quot;20148&quot; value=&quot;5&quot;/&gt;&lt;property id=&quot;20300&quot; value=&quot;Slide 42 - &amp;quot;Rule 3: Relationship Sets&amp;quot;&quot;/&gt;&lt;property id=&quot;20307&quot; value=&quot;414&quot;/&gt;&lt;/object&gt;&lt;object type=&quot;3&quot; unique_id=&quot;16254&quot;&gt;&lt;property id=&quot;20148&quot; value=&quot;5&quot;/&gt;&lt;property id=&quot;20300&quot; value=&quot;Slide 43 - &amp;quot;Exception 1: One-to-many Relationships&amp;quot;&quot;/&gt;&lt;property id=&quot;20307&quot; value=&quot;415&quot;/&gt;&lt;/object&gt;&lt;object type=&quot;3&quot; unique_id=&quot;16255&quot;&gt;&lt;property id=&quot;20148&quot; value=&quot;5&quot;/&gt;&lt;property id=&quot;20300&quot; value=&quot;Slide 44 - &amp;quot;Exception 1: One-to-many Relationships&amp;quot;&quot;/&gt;&lt;property id=&quot;20307&quot; value=&quot;416&quot;/&gt;&lt;/object&gt;&lt;object type=&quot;3&quot; unique_id=&quot;16256&quot;&gt;&lt;property id=&quot;20148&quot; value=&quot;5&quot;/&gt;&lt;property id=&quot;20300&quot; value=&quot;Slide 45 - &amp;quot;Exception 1: One-to-many Relationships&amp;quot;&quot;/&gt;&lt;property id=&quot;20307&quot; value=&quot;417&quot;/&gt;&lt;/object&gt;&lt;object type=&quot;3&quot; unique_id=&quot;16259&quot;&gt;&lt;property id=&quot;20148&quot; value=&quot;5&quot;/&gt;&lt;property id=&quot;20300&quot; value=&quot;Slide 46 - &amp;quot;Exception 2: (1, 1)  Participation Constraints&amp;quot;&quot;/&gt;&lt;property id=&quot;20307&quot; value=&quot;420&quot;/&gt;&lt;/object&gt;&lt;object type=&quot;3&quot; unique_id=&quot;16260&quot;&gt;&lt;property id=&quot;20148&quot; value=&quot;5&quot;/&gt;&lt;property id=&quot;20300&quot; value=&quot;Slide 47 - &amp;quot;Exception 2: (1, 1)  Participation Constraints&amp;quot;&quot;/&gt;&lt;property id=&quot;20307&quot; value=&quot;421&quot;/&gt;&lt;/object&gt;&lt;object type=&quot;3&quot; unique_id=&quot;16261&quot;&gt;&lt;property id=&quot;20148&quot; value=&quot;5&quot;/&gt;&lt;property id=&quot;20300&quot; value=&quot;Slide 48 - &amp;quot;Exception 3: Weak Entity&amp;quot;&quot;/&gt;&lt;property id=&quot;20307&quot; value=&quot;422&quot;/&gt;&lt;/object&gt;&lt;object type=&quot;3&quot; unique_id=&quot;16262&quot;&gt;&lt;property id=&quot;20148&quot; value=&quot;5&quot;/&gt;&lt;property id=&quot;20300&quot; value=&quot;Slide 49 - &amp;quot;Exception 3: Weak Entity&amp;quot;&quot;/&gt;&lt;property id=&quot;20307&quot; value=&quot;423&quot;/&gt;&lt;/object&gt;&lt;object type=&quot;3&quot; unique_id=&quot;16263&quot;&gt;&lt;property id=&quot;20148&quot; value=&quot;5&quot;/&gt;&lt;property id=&quot;20300&quot; value=&quot;Slide 50 - &amp;quot;Exception 3: Weak Entity&amp;quot;&quot;/&gt;&lt;property id=&quot;20307&quot; value=&quot;424&quot;/&gt;&lt;/object&gt;&lt;object type=&quot;3&quot; unique_id=&quot;16397&quot;&gt;&lt;property id=&quot;20148&quot; value=&quot;5&quot;/&gt;&lt;property id=&quot;20300&quot; value=&quot;Slide 2 - &amp;quot;Entity-relationship Diagram from the Tutorial &amp;quot;&quot;/&gt;&lt;property id=&quot;20307&quot; value=&quot;431&quot;/&gt;&lt;/object&gt;&lt;object type=&quot;3&quot; unique_id=&quot;16398&quot;&gt;&lt;property id=&quot;20148&quot; value=&quot;5&quot;/&gt;&lt;property id=&quot;20300&quot; value=&quot;Slide 51 - &amp;quot;Entity-relationship Diagram from the Tutorial &amp;quot;&quot;/&gt;&lt;property id=&quot;20307&quot; value=&quot;432&quot;/&gt;&lt;/object&gt;&lt;object type=&quot;3&quot; unique_id=&quot;17279&quot;&gt;&lt;property id=&quot;20148&quot; value=&quot;5&quot;/&gt;&lt;property id=&quot;20300&quot; value=&quot;Slide 4 - &amp;quot;Conceptual Design&amp;quot;&quot;/&gt;&lt;property id=&quot;20307&quot; value=&quot;43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6429</TotalTime>
  <Words>1522</Words>
  <Application>Microsoft Office PowerPoint</Application>
  <PresentationFormat>On-screen Show (4:3)</PresentationFormat>
  <Paragraphs>468</Paragraphs>
  <Slides>51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Default Design</vt:lpstr>
      <vt:lpstr>Entity-relationship Diagram from the Tutorial </vt:lpstr>
      <vt:lpstr>Entity Relationship</vt:lpstr>
      <vt:lpstr>Conceptual Design</vt:lpstr>
      <vt:lpstr>Entities and Entity Sets</vt:lpstr>
      <vt:lpstr>Attributes,Values and Value Sets</vt:lpstr>
      <vt:lpstr>Attributes of Entities</vt:lpstr>
      <vt:lpstr>Relationships and Relationship Sets</vt:lpstr>
      <vt:lpstr>Relationships and Relationship Sets</vt:lpstr>
      <vt:lpstr>Relationships and Relationship Sets</vt:lpstr>
      <vt:lpstr>Relationships and Relationship Sets</vt:lpstr>
      <vt:lpstr>Relationships and Relationship Sets</vt:lpstr>
      <vt:lpstr>Relationships and Relationship Sets</vt:lpstr>
      <vt:lpstr>Relationships and Relationship Sets</vt:lpstr>
      <vt:lpstr>Attributes of Relationships</vt:lpstr>
      <vt:lpstr>Attributes of Relationships</vt:lpstr>
      <vt:lpstr>Entity or Relationship?</vt:lpstr>
      <vt:lpstr>Conceptual Design</vt:lpstr>
      <vt:lpstr>Entities’ Identity</vt:lpstr>
      <vt:lpstr>Entities’ Identity</vt:lpstr>
      <vt:lpstr>Entities’ Identity</vt:lpstr>
      <vt:lpstr>Entities’ Identity</vt:lpstr>
      <vt:lpstr>PowerPoint Presentation</vt:lpstr>
      <vt:lpstr>Weak Entities</vt:lpstr>
      <vt:lpstr>Relationships’ Cardinality</vt:lpstr>
      <vt:lpstr>Relationships’ Cardinality</vt:lpstr>
      <vt:lpstr>Relationships’ Cardinality</vt:lpstr>
      <vt:lpstr>Relationships’ Cardinality</vt:lpstr>
      <vt:lpstr>Relationships’ Cardinality</vt:lpstr>
      <vt:lpstr>Relationships’ Cardinality</vt:lpstr>
      <vt:lpstr>Relationships’ Cardinality</vt:lpstr>
      <vt:lpstr>Weak Entities</vt:lpstr>
      <vt:lpstr>Conceptual to Logical Design</vt:lpstr>
      <vt:lpstr>Rule 1: Value Sets</vt:lpstr>
      <vt:lpstr>Rule 2: Entity Sets</vt:lpstr>
      <vt:lpstr>PowerPoint Presentation</vt:lpstr>
      <vt:lpstr>Rule 2: Entity Sets</vt:lpstr>
      <vt:lpstr>Rule 2: Entity Sets</vt:lpstr>
      <vt:lpstr>Rule 2: Entity Sets</vt:lpstr>
      <vt:lpstr>Rule 3: Relationship Sets</vt:lpstr>
      <vt:lpstr>Rule 3: Relationship Sets</vt:lpstr>
      <vt:lpstr>Rule 3: Relationship Sets</vt:lpstr>
      <vt:lpstr>Exception 1: One-to-many Relationships</vt:lpstr>
      <vt:lpstr>Exception 1: One-to-many Relationships</vt:lpstr>
      <vt:lpstr>Exception 1: One-to-many Relationships</vt:lpstr>
      <vt:lpstr>Exception 2: (1, 1)  Participation Constraints</vt:lpstr>
      <vt:lpstr>Exception 2: (1, 1)  Participation Constraints</vt:lpstr>
      <vt:lpstr>Exception 3: Weak Entity</vt:lpstr>
      <vt:lpstr>Exception 3: Weak Entity</vt:lpstr>
      <vt:lpstr>Exception 3: Weak Entity</vt:lpstr>
      <vt:lpstr>Entity-relationship Diagram from the Tutorial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e-Learning Eco-Systems System Architecture Perspective</dc:title>
  <dc:creator>Melvyn Song</dc:creator>
  <cp:lastModifiedBy>Hong Nhung</cp:lastModifiedBy>
  <cp:revision>531</cp:revision>
  <cp:lastPrinted>2015-09-02T13:02:15Z</cp:lastPrinted>
  <dcterms:created xsi:type="dcterms:W3CDTF">2005-07-05T02:43:51Z</dcterms:created>
  <dcterms:modified xsi:type="dcterms:W3CDTF">2017-04-26T00:35:46Z</dcterms:modified>
</cp:coreProperties>
</file>