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handoutMasterIdLst>
    <p:handoutMasterId r:id="rId69"/>
  </p:handoutMasterIdLst>
  <p:sldIdLst>
    <p:sldId id="426" r:id="rId3"/>
    <p:sldId id="367" r:id="rId4"/>
    <p:sldId id="424" r:id="rId5"/>
    <p:sldId id="418" r:id="rId6"/>
    <p:sldId id="368" r:id="rId7"/>
    <p:sldId id="369" r:id="rId8"/>
    <p:sldId id="370" r:id="rId9"/>
    <p:sldId id="373" r:id="rId10"/>
    <p:sldId id="419" r:id="rId11"/>
    <p:sldId id="420" r:id="rId12"/>
    <p:sldId id="374" r:id="rId13"/>
    <p:sldId id="375" r:id="rId14"/>
    <p:sldId id="376" r:id="rId15"/>
    <p:sldId id="371" r:id="rId16"/>
    <p:sldId id="377" r:id="rId17"/>
    <p:sldId id="421" r:id="rId18"/>
    <p:sldId id="379" r:id="rId19"/>
    <p:sldId id="380" r:id="rId20"/>
    <p:sldId id="381" r:id="rId21"/>
    <p:sldId id="382" r:id="rId22"/>
    <p:sldId id="383" r:id="rId23"/>
    <p:sldId id="384" r:id="rId24"/>
    <p:sldId id="385" r:id="rId25"/>
    <p:sldId id="387" r:id="rId26"/>
    <p:sldId id="388" r:id="rId27"/>
    <p:sldId id="386" r:id="rId28"/>
    <p:sldId id="389" r:id="rId29"/>
    <p:sldId id="392" r:id="rId30"/>
    <p:sldId id="390" r:id="rId31"/>
    <p:sldId id="391" r:id="rId32"/>
    <p:sldId id="393" r:id="rId33"/>
    <p:sldId id="394" r:id="rId34"/>
    <p:sldId id="395" r:id="rId35"/>
    <p:sldId id="396" r:id="rId36"/>
    <p:sldId id="397" r:id="rId37"/>
    <p:sldId id="398" r:id="rId38"/>
    <p:sldId id="399" r:id="rId39"/>
    <p:sldId id="400" r:id="rId40"/>
    <p:sldId id="401" r:id="rId41"/>
    <p:sldId id="423" r:id="rId42"/>
    <p:sldId id="406" r:id="rId43"/>
    <p:sldId id="407" r:id="rId44"/>
    <p:sldId id="408" r:id="rId45"/>
    <p:sldId id="409" r:id="rId46"/>
    <p:sldId id="410" r:id="rId47"/>
    <p:sldId id="411" r:id="rId48"/>
    <p:sldId id="412" r:id="rId49"/>
    <p:sldId id="413" r:id="rId50"/>
    <p:sldId id="422" r:id="rId51"/>
    <p:sldId id="414" r:id="rId52"/>
    <p:sldId id="354" r:id="rId53"/>
    <p:sldId id="427" r:id="rId54"/>
    <p:sldId id="430" r:id="rId55"/>
    <p:sldId id="428" r:id="rId56"/>
    <p:sldId id="429" r:id="rId57"/>
    <p:sldId id="431" r:id="rId58"/>
    <p:sldId id="432" r:id="rId59"/>
    <p:sldId id="433" r:id="rId60"/>
    <p:sldId id="434" r:id="rId61"/>
    <p:sldId id="435" r:id="rId62"/>
    <p:sldId id="436" r:id="rId63"/>
    <p:sldId id="437" r:id="rId64"/>
    <p:sldId id="438" r:id="rId65"/>
    <p:sldId id="439" r:id="rId66"/>
    <p:sldId id="440" r:id="rId67"/>
  </p:sldIdLst>
  <p:sldSz cx="9144000" cy="6858000" type="screen4x3"/>
  <p:notesSz cx="6797675" cy="9874250"/>
  <p:custDataLst>
    <p:tags r:id="rId70"/>
  </p:custDataLst>
  <p:defaultTextStyle>
    <a:defPPr>
      <a:defRPr lang="en-US"/>
    </a:defPPr>
    <a:lvl1pPr algn="l" rtl="0" fontAlgn="base">
      <a:spcBef>
        <a:spcPct val="0"/>
      </a:spcBef>
      <a:spcAft>
        <a:spcPct val="0"/>
      </a:spcAft>
      <a:defRPr sz="1600" kern="1200" baseline="-25000">
        <a:solidFill>
          <a:schemeClr val="tx1"/>
        </a:solidFill>
        <a:latin typeface="Arial" charset="0"/>
        <a:ea typeface="+mn-ea"/>
        <a:cs typeface="+mn-cs"/>
      </a:defRPr>
    </a:lvl1pPr>
    <a:lvl2pPr marL="457200" algn="l" rtl="0" fontAlgn="base">
      <a:spcBef>
        <a:spcPct val="0"/>
      </a:spcBef>
      <a:spcAft>
        <a:spcPct val="0"/>
      </a:spcAft>
      <a:defRPr sz="1600" kern="1200" baseline="-25000">
        <a:solidFill>
          <a:schemeClr val="tx1"/>
        </a:solidFill>
        <a:latin typeface="Arial" charset="0"/>
        <a:ea typeface="+mn-ea"/>
        <a:cs typeface="+mn-cs"/>
      </a:defRPr>
    </a:lvl2pPr>
    <a:lvl3pPr marL="914400" algn="l" rtl="0" fontAlgn="base">
      <a:spcBef>
        <a:spcPct val="0"/>
      </a:spcBef>
      <a:spcAft>
        <a:spcPct val="0"/>
      </a:spcAft>
      <a:defRPr sz="1600" kern="1200" baseline="-25000">
        <a:solidFill>
          <a:schemeClr val="tx1"/>
        </a:solidFill>
        <a:latin typeface="Arial" charset="0"/>
        <a:ea typeface="+mn-ea"/>
        <a:cs typeface="+mn-cs"/>
      </a:defRPr>
    </a:lvl3pPr>
    <a:lvl4pPr marL="1371600" algn="l" rtl="0" fontAlgn="base">
      <a:spcBef>
        <a:spcPct val="0"/>
      </a:spcBef>
      <a:spcAft>
        <a:spcPct val="0"/>
      </a:spcAft>
      <a:defRPr sz="1600" kern="1200" baseline="-25000">
        <a:solidFill>
          <a:schemeClr val="tx1"/>
        </a:solidFill>
        <a:latin typeface="Arial" charset="0"/>
        <a:ea typeface="+mn-ea"/>
        <a:cs typeface="+mn-cs"/>
      </a:defRPr>
    </a:lvl4pPr>
    <a:lvl5pPr marL="1828800" algn="l" rtl="0" fontAlgn="base">
      <a:spcBef>
        <a:spcPct val="0"/>
      </a:spcBef>
      <a:spcAft>
        <a:spcPct val="0"/>
      </a:spcAft>
      <a:defRPr sz="1600" kern="1200" baseline="-25000">
        <a:solidFill>
          <a:schemeClr val="tx1"/>
        </a:solidFill>
        <a:latin typeface="Arial" charset="0"/>
        <a:ea typeface="+mn-ea"/>
        <a:cs typeface="+mn-cs"/>
      </a:defRPr>
    </a:lvl5pPr>
    <a:lvl6pPr marL="2286000" algn="l" defTabSz="914400" rtl="0" eaLnBrk="1" latinLnBrk="0" hangingPunct="1">
      <a:defRPr sz="1600" kern="1200" baseline="-25000">
        <a:solidFill>
          <a:schemeClr val="tx1"/>
        </a:solidFill>
        <a:latin typeface="Arial" charset="0"/>
        <a:ea typeface="+mn-ea"/>
        <a:cs typeface="+mn-cs"/>
      </a:defRPr>
    </a:lvl6pPr>
    <a:lvl7pPr marL="2743200" algn="l" defTabSz="914400" rtl="0" eaLnBrk="1" latinLnBrk="0" hangingPunct="1">
      <a:defRPr sz="1600" kern="1200" baseline="-25000">
        <a:solidFill>
          <a:schemeClr val="tx1"/>
        </a:solidFill>
        <a:latin typeface="Arial" charset="0"/>
        <a:ea typeface="+mn-ea"/>
        <a:cs typeface="+mn-cs"/>
      </a:defRPr>
    </a:lvl7pPr>
    <a:lvl8pPr marL="3200400" algn="l" defTabSz="914400" rtl="0" eaLnBrk="1" latinLnBrk="0" hangingPunct="1">
      <a:defRPr sz="1600" kern="1200" baseline="-25000">
        <a:solidFill>
          <a:schemeClr val="tx1"/>
        </a:solidFill>
        <a:latin typeface="Arial" charset="0"/>
        <a:ea typeface="+mn-ea"/>
        <a:cs typeface="+mn-cs"/>
      </a:defRPr>
    </a:lvl8pPr>
    <a:lvl9pPr marL="3657600" algn="l" defTabSz="914400" rtl="0" eaLnBrk="1" latinLnBrk="0" hangingPunct="1">
      <a:defRPr sz="1600" kern="1200" baseline="-250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FF00"/>
    <a:srgbClr val="FFFF99"/>
    <a:srgbClr val="FFFF66"/>
    <a:srgbClr val="FF6600"/>
    <a:srgbClr val="CD2921"/>
    <a:srgbClr val="C0C0C0"/>
    <a:srgbClr val="000099"/>
    <a:srgbClr val="CC000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31" autoAdjust="0"/>
    <p:restoredTop sz="86477" autoAdjust="0"/>
  </p:normalViewPr>
  <p:slideViewPr>
    <p:cSldViewPr>
      <p:cViewPr varScale="1">
        <p:scale>
          <a:sx n="63" d="100"/>
          <a:sy n="63" d="100"/>
        </p:scale>
        <p:origin x="-1362" y="-108"/>
      </p:cViewPr>
      <p:guideLst>
        <p:guide orient="horz" pos="2160"/>
        <p:guide pos="2880"/>
      </p:guideLst>
    </p:cSldViewPr>
  </p:slideViewPr>
  <p:outlineViewPr>
    <p:cViewPr>
      <p:scale>
        <a:sx n="33" d="100"/>
        <a:sy n="33" d="100"/>
      </p:scale>
      <p:origin x="42" y="3102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64" y="1374"/>
      </p:cViewPr>
      <p:guideLst>
        <p:guide orient="horz" pos="3110"/>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58371" name="Rectangle 3"/>
          <p:cNvSpPr>
            <a:spLocks noGrp="1" noChangeArrowheads="1"/>
          </p:cNvSpPr>
          <p:nvPr>
            <p:ph type="dt" sz="quarter"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58372" name="Rectangle 4"/>
          <p:cNvSpPr>
            <a:spLocks noGrp="1" noChangeArrowheads="1"/>
          </p:cNvSpPr>
          <p:nvPr>
            <p:ph type="ftr" sz="quarter" idx="2"/>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58373" name="Rectangle 5"/>
          <p:cNvSpPr>
            <a:spLocks noGrp="1" noChangeArrowheads="1"/>
          </p:cNvSpPr>
          <p:nvPr>
            <p:ph type="sldNum" sz="quarter" idx="3"/>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15924620-373B-465F-9E0E-14A44F1A851A}" type="slidenum">
              <a:rPr lang="en-US"/>
              <a:pPr>
                <a:defRPr/>
              </a:pPr>
              <a:t>‹#›</a:t>
            </a:fld>
            <a:endParaRPr lang="en-US"/>
          </a:p>
        </p:txBody>
      </p:sp>
    </p:spTree>
    <p:extLst>
      <p:ext uri="{BB962C8B-B14F-4D97-AF65-F5344CB8AC3E}">
        <p14:creationId xmlns:p14="http://schemas.microsoft.com/office/powerpoint/2010/main" val="1068405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77827" name="Rectangle 3"/>
          <p:cNvSpPr>
            <a:spLocks noGrp="1" noChangeArrowheads="1"/>
          </p:cNvSpPr>
          <p:nvPr>
            <p:ph type="dt" idx="1"/>
          </p:nvPr>
        </p:nvSpPr>
        <p:spPr bwMode="auto">
          <a:xfrm>
            <a:off x="3849688" y="0"/>
            <a:ext cx="294640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52228" name="Rectangle 4"/>
          <p:cNvSpPr>
            <a:spLocks noGrp="1" noRot="1" noChangeAspect="1" noChangeArrowheads="1" noTextEdit="1"/>
          </p:cNvSpPr>
          <p:nvPr>
            <p:ph type="sldImg" idx="2"/>
          </p:nvPr>
        </p:nvSpPr>
        <p:spPr bwMode="auto">
          <a:xfrm>
            <a:off x="931863" y="741363"/>
            <a:ext cx="4933950" cy="3702050"/>
          </a:xfrm>
          <a:prstGeom prst="rect">
            <a:avLst/>
          </a:prstGeom>
          <a:noFill/>
          <a:ln w="9525">
            <a:solidFill>
              <a:srgbClr val="000000"/>
            </a:solidFill>
            <a:miter lim="800000"/>
            <a:headEnd/>
            <a:tailEnd/>
          </a:ln>
        </p:spPr>
      </p:sp>
      <p:sp>
        <p:nvSpPr>
          <p:cNvPr id="77829" name="Rectangle 5"/>
          <p:cNvSpPr>
            <a:spLocks noGrp="1" noChangeArrowheads="1"/>
          </p:cNvSpPr>
          <p:nvPr>
            <p:ph type="body" sz="quarter" idx="3"/>
          </p:nvPr>
        </p:nvSpPr>
        <p:spPr bwMode="auto">
          <a:xfrm>
            <a:off x="679450" y="4691063"/>
            <a:ext cx="5438775" cy="4443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7830" name="Rectangle 6"/>
          <p:cNvSpPr>
            <a:spLocks noGrp="1" noChangeArrowheads="1"/>
          </p:cNvSpPr>
          <p:nvPr>
            <p:ph type="ftr" sz="quarter" idx="4"/>
          </p:nvPr>
        </p:nvSpPr>
        <p:spPr bwMode="auto">
          <a:xfrm>
            <a:off x="0"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77831" name="Rectangle 7"/>
          <p:cNvSpPr>
            <a:spLocks noGrp="1" noChangeArrowheads="1"/>
          </p:cNvSpPr>
          <p:nvPr>
            <p:ph type="sldNum" sz="quarter" idx="5"/>
          </p:nvPr>
        </p:nvSpPr>
        <p:spPr bwMode="auto">
          <a:xfrm>
            <a:off x="3849688" y="9378950"/>
            <a:ext cx="294640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78E50C62-0251-4C16-B3E4-E9A3A95D0C91}" type="slidenum">
              <a:rPr lang="en-US"/>
              <a:pPr>
                <a:defRPr/>
              </a:pPr>
              <a:t>‹#›</a:t>
            </a:fld>
            <a:endParaRPr lang="en-US"/>
          </a:p>
        </p:txBody>
      </p:sp>
    </p:spTree>
    <p:extLst>
      <p:ext uri="{BB962C8B-B14F-4D97-AF65-F5344CB8AC3E}">
        <p14:creationId xmlns:p14="http://schemas.microsoft.com/office/powerpoint/2010/main" val="24729067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7B347EF-B33D-4172-A4DD-22F78E0737F2}" type="slidenum">
              <a:rPr lang="en-US" smtClean="0"/>
              <a:pPr/>
              <a:t>2</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To develop a database</a:t>
            </a:r>
            <a:r>
              <a:rPr lang="en-US" baseline="0" dirty="0" smtClean="0"/>
              <a:t> application,  start with conceptual model: Use </a:t>
            </a:r>
            <a:r>
              <a:rPr lang="en-US" dirty="0" smtClean="0"/>
              <a:t>ER diagram</a:t>
            </a:r>
            <a:r>
              <a:rPr lang="en-US" baseline="0" dirty="0" smtClean="0"/>
              <a:t> to captures the attributes of entities and the relationships among them. Translate this conceptual model into a relational model by converting the entities and relationships into relations.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Once we have the relational model, we move on to the logical design stage to improve the effectiveness and efficiency of the application.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One of the major tasks in the logical design stage is normalization. In this task, we modify the relational model based on functional dependencies to avoid certain problems.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To do so, we will first learn about function dependencies this week and then we will study some common techniques for normalization next week.</a:t>
            </a:r>
          </a:p>
          <a:p>
            <a:pPr marL="0" marR="0" indent="0" algn="l" defTabSz="914400" rtl="0" eaLnBrk="1" fontAlgn="base" latinLnBrk="0" hangingPunct="1">
              <a:lnSpc>
                <a:spcPct val="100000"/>
              </a:lnSpc>
              <a:spcBef>
                <a:spcPct val="30000"/>
              </a:spcBef>
              <a:spcAft>
                <a:spcPct val="0"/>
              </a:spcAft>
              <a:buClrTx/>
              <a:buSzTx/>
              <a:buFontTx/>
              <a:buNone/>
              <a:tabLst/>
              <a:defRPr/>
            </a:pPr>
            <a:endParaRPr lang="en-SG" dirty="0" smtClean="0"/>
          </a:p>
          <a:p>
            <a:pPr eaLnBrk="1" hangingPunct="1"/>
            <a:endParaRPr lang="en-US" dirty="0" smtClean="0"/>
          </a:p>
        </p:txBody>
      </p:sp>
    </p:spTree>
    <p:extLst>
      <p:ext uri="{BB962C8B-B14F-4D97-AF65-F5344CB8AC3E}">
        <p14:creationId xmlns:p14="http://schemas.microsoft.com/office/powerpoint/2010/main" val="2764097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268B465-EB1A-45AE-9737-8A8DE73344D9}" type="slidenum">
              <a:rPr lang="en-US" smtClean="0"/>
              <a:pPr/>
              <a:t>11</a:t>
            </a:fld>
            <a:endParaRPr lang="en-US" smtClean="0"/>
          </a:p>
        </p:txBody>
      </p:sp>
      <p:sp>
        <p:nvSpPr>
          <p:cNvPr id="61443" name="Rectangle 2"/>
          <p:cNvSpPr>
            <a:spLocks noGrp="1" noRot="1" noChangeAspect="1" noChangeArrowheads="1" noTextEdit="1"/>
          </p:cNvSpPr>
          <p:nvPr>
            <p:ph type="sldImg"/>
          </p:nvPr>
        </p:nvSpPr>
        <p:spPr>
          <a:xfrm>
            <a:off x="930275" y="741363"/>
            <a:ext cx="4937125" cy="3702050"/>
          </a:xfrm>
          <a:ln/>
        </p:spPr>
      </p:sp>
      <p:sp>
        <p:nvSpPr>
          <p:cNvPr id="61444" name="Rectangle 3"/>
          <p:cNvSpPr>
            <a:spLocks noGrp="1" noChangeArrowheads="1"/>
          </p:cNvSpPr>
          <p:nvPr>
            <p:ph type="body" idx="1"/>
          </p:nvPr>
        </p:nvSpPr>
        <p:spPr>
          <a:noFill/>
          <a:ln/>
        </p:spPr>
        <p:txBody>
          <a:bodyPr/>
          <a:lstStyle/>
          <a:p>
            <a:pPr eaLnBrk="1" hangingPunct="1"/>
            <a:r>
              <a:rPr lang="en-US" dirty="0" smtClean="0"/>
              <a:t>Not all functional dependencies are</a:t>
            </a:r>
            <a:r>
              <a:rPr lang="en-US" baseline="0" dirty="0" smtClean="0"/>
              <a:t> meaningful. </a:t>
            </a:r>
          </a:p>
          <a:p>
            <a:pPr eaLnBrk="1" hangingPunct="1"/>
            <a:endParaRPr lang="en-US" baseline="0" dirty="0" smtClean="0"/>
          </a:p>
          <a:p>
            <a:pPr eaLnBrk="1" hangingPunct="1"/>
            <a:r>
              <a:rPr lang="en-US" baseline="0" dirty="0" smtClean="0"/>
              <a:t>Trivial if the right set is a subset of the right set. </a:t>
            </a:r>
          </a:p>
          <a:p>
            <a:pPr eaLnBrk="1" hangingPunct="1"/>
            <a:endParaRPr lang="en-US" baseline="0" dirty="0" smtClean="0"/>
          </a:p>
          <a:p>
            <a:pPr eaLnBrk="1" hangingPunct="1"/>
            <a:r>
              <a:rPr lang="en-US" baseline="0" dirty="0" smtClean="0"/>
              <a:t>Example: If two employee share the same first name and address, their first name must be the same.</a:t>
            </a:r>
          </a:p>
          <a:p>
            <a:pPr eaLnBrk="1" hangingPunct="1"/>
            <a:endParaRPr lang="en-US" baseline="0" dirty="0" smtClean="0"/>
          </a:p>
          <a:p>
            <a:pPr eaLnBrk="1" hangingPunct="1"/>
            <a:r>
              <a:rPr lang="en-US" baseline="0" dirty="0" smtClean="0"/>
              <a:t>Not useful.</a:t>
            </a:r>
            <a:endParaRPr lang="en-US" dirty="0" smtClean="0"/>
          </a:p>
        </p:txBody>
      </p:sp>
    </p:spTree>
    <p:extLst>
      <p:ext uri="{BB962C8B-B14F-4D97-AF65-F5344CB8AC3E}">
        <p14:creationId xmlns:p14="http://schemas.microsoft.com/office/powerpoint/2010/main" val="143613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BA368742-072C-4269-9A4B-05EF816A4A15}" type="slidenum">
              <a:rPr lang="en-US" smtClean="0"/>
              <a:pPr/>
              <a:t>12</a:t>
            </a:fld>
            <a:endParaRPr lang="en-US" smtClean="0"/>
          </a:p>
        </p:txBody>
      </p:sp>
      <p:sp>
        <p:nvSpPr>
          <p:cNvPr id="62467" name="Rectangle 2"/>
          <p:cNvSpPr>
            <a:spLocks noGrp="1" noRot="1" noChangeAspect="1" noChangeArrowheads="1" noTextEdit="1"/>
          </p:cNvSpPr>
          <p:nvPr>
            <p:ph type="sldImg"/>
          </p:nvPr>
        </p:nvSpPr>
        <p:spPr>
          <a:xfrm>
            <a:off x="930275" y="741363"/>
            <a:ext cx="4937125" cy="3702050"/>
          </a:xfrm>
          <a:ln/>
        </p:spPr>
      </p:sp>
      <p:sp>
        <p:nvSpPr>
          <p:cNvPr id="62468" name="Rectangle 3"/>
          <p:cNvSpPr>
            <a:spLocks noGrp="1" noChangeArrowheads="1"/>
          </p:cNvSpPr>
          <p:nvPr>
            <p:ph type="body" idx="1"/>
          </p:nvPr>
        </p:nvSpPr>
        <p:spPr>
          <a:noFill/>
          <a:ln/>
        </p:spPr>
        <p:txBody>
          <a:bodyPr/>
          <a:lstStyle/>
          <a:p>
            <a:pPr eaLnBrk="1" hangingPunct="1"/>
            <a:r>
              <a:rPr lang="en-US" dirty="0" smtClean="0"/>
              <a:t>Usually</a:t>
            </a:r>
            <a:r>
              <a:rPr lang="en-US" baseline="0" dirty="0" smtClean="0"/>
              <a:t> consider non-trivial dependencies only. Right set cannot be a subset of the left set. However, the two sets could be overlapping as shown in the second example.</a:t>
            </a:r>
            <a:endParaRPr lang="en-US" dirty="0" smtClean="0"/>
          </a:p>
        </p:txBody>
      </p:sp>
    </p:spTree>
    <p:extLst>
      <p:ext uri="{BB962C8B-B14F-4D97-AF65-F5344CB8AC3E}">
        <p14:creationId xmlns:p14="http://schemas.microsoft.com/office/powerpoint/2010/main" val="2425232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5A7B0A-7E3F-4E8D-BF33-48375D81D8B0}" type="slidenum">
              <a:rPr lang="en-US" smtClean="0"/>
              <a:pPr/>
              <a:t>13</a:t>
            </a:fld>
            <a:endParaRPr lang="en-US" smtClean="0"/>
          </a:p>
        </p:txBody>
      </p:sp>
      <p:sp>
        <p:nvSpPr>
          <p:cNvPr id="63491" name="Rectangle 2"/>
          <p:cNvSpPr>
            <a:spLocks noGrp="1" noRot="1" noChangeAspect="1" noChangeArrowheads="1" noTextEdit="1"/>
          </p:cNvSpPr>
          <p:nvPr>
            <p:ph type="sldImg"/>
          </p:nvPr>
        </p:nvSpPr>
        <p:spPr>
          <a:xfrm>
            <a:off x="930275" y="741363"/>
            <a:ext cx="4937125" cy="3702050"/>
          </a:xfrm>
          <a:ln/>
        </p:spPr>
      </p:sp>
      <p:sp>
        <p:nvSpPr>
          <p:cNvPr id="6349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Stronger</a:t>
            </a:r>
            <a:r>
              <a:rPr lang="en-US" baseline="0" dirty="0" smtClean="0"/>
              <a:t> version of non-trivial dependencies: completely non-trivial functional dependencies. There should be no-overlapping at all between the sets.</a:t>
            </a:r>
            <a:endParaRPr lang="en-US" dirty="0" smtClean="0"/>
          </a:p>
          <a:p>
            <a:pPr eaLnBrk="1" hangingPunct="1"/>
            <a:endParaRPr lang="en-US" dirty="0" smtClean="0"/>
          </a:p>
        </p:txBody>
      </p:sp>
    </p:spTree>
    <p:extLst>
      <p:ext uri="{BB962C8B-B14F-4D97-AF65-F5344CB8AC3E}">
        <p14:creationId xmlns:p14="http://schemas.microsoft.com/office/powerpoint/2010/main" val="3824003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ACB7C5B2-C8D5-415A-AC6B-E9F6DF633DB7}" type="slidenum">
              <a:rPr lang="en-US" smtClean="0"/>
              <a:pPr/>
              <a:t>14</a:t>
            </a:fld>
            <a:endParaRPr lang="en-US" smtClean="0"/>
          </a:p>
        </p:txBody>
      </p:sp>
      <p:sp>
        <p:nvSpPr>
          <p:cNvPr id="57347" name="Rectangle 2"/>
          <p:cNvSpPr>
            <a:spLocks noGrp="1" noRot="1" noChangeAspect="1" noChangeArrowheads="1" noTextEdit="1"/>
          </p:cNvSpPr>
          <p:nvPr>
            <p:ph type="sldImg"/>
          </p:nvPr>
        </p:nvSpPr>
        <p:spPr>
          <a:xfrm>
            <a:off x="930275" y="741363"/>
            <a:ext cx="4937125" cy="3702050"/>
          </a:xfrm>
          <a:ln/>
        </p:spPr>
      </p:sp>
      <p:sp>
        <p:nvSpPr>
          <p:cNvPr id="57348"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What other functional dependencies do you think are there in this relation?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err="1" smtClean="0">
                <a:sym typeface="Wingdings" panose="05000000000000000000" pitchFamily="2" charset="2"/>
              </a:rPr>
              <a:t>eNumber</a:t>
            </a:r>
            <a:r>
              <a:rPr lang="en-US" baseline="0" dirty="0" smtClean="0">
                <a:sym typeface="Wingdings" panose="05000000000000000000" pitchFamily="2" charset="2"/>
              </a:rPr>
              <a:t>  all other attributes.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No employee share the same name: </a:t>
            </a:r>
            <a:r>
              <a:rPr lang="en-US" baseline="0" dirty="0" err="1" smtClean="0">
                <a:sym typeface="Wingdings" panose="05000000000000000000" pitchFamily="2" charset="2"/>
              </a:rPr>
              <a:t>firstName</a:t>
            </a:r>
            <a:r>
              <a:rPr lang="en-US" baseline="0" dirty="0" smtClean="0">
                <a:sym typeface="Wingdings" panose="05000000000000000000" pitchFamily="2" charset="2"/>
              </a:rPr>
              <a:t> and </a:t>
            </a:r>
            <a:r>
              <a:rPr lang="en-US" baseline="0" dirty="0" err="1" smtClean="0">
                <a:sym typeface="Wingdings" panose="05000000000000000000" pitchFamily="2" charset="2"/>
              </a:rPr>
              <a:t>lastName</a:t>
            </a:r>
            <a:r>
              <a:rPr lang="en-US" baseline="0" dirty="0" smtClean="0">
                <a:sym typeface="Wingdings" panose="05000000000000000000" pitchFamily="2" charset="2"/>
              </a:rPr>
              <a:t>  all other attributes.</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Keys are a set of fields that uniquely identifies a tuple.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Keys are functional dependencies as well.</a:t>
            </a:r>
          </a:p>
        </p:txBody>
      </p:sp>
    </p:spTree>
    <p:extLst>
      <p:ext uri="{BB962C8B-B14F-4D97-AF65-F5344CB8AC3E}">
        <p14:creationId xmlns:p14="http://schemas.microsoft.com/office/powerpoint/2010/main" val="808870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10C82DC5-0CD6-412E-AD43-CFFA5FC25498}" type="slidenum">
              <a:rPr lang="en-US" smtClean="0"/>
              <a:pPr/>
              <a:t>15</a:t>
            </a:fld>
            <a:endParaRPr lang="en-US" smtClean="0"/>
          </a:p>
        </p:txBody>
      </p:sp>
      <p:sp>
        <p:nvSpPr>
          <p:cNvPr id="64515" name="Rectangle 2"/>
          <p:cNvSpPr>
            <a:spLocks noGrp="1" noRot="1" noChangeAspect="1" noChangeArrowheads="1" noTextEdit="1"/>
          </p:cNvSpPr>
          <p:nvPr>
            <p:ph type="sldImg"/>
          </p:nvPr>
        </p:nvSpPr>
        <p:spPr>
          <a:xfrm>
            <a:off x="930275" y="741363"/>
            <a:ext cx="4937125" cy="3702050"/>
          </a:xfrm>
          <a:ln/>
        </p:spPr>
      </p:sp>
      <p:sp>
        <p:nvSpPr>
          <p:cNvPr id="64516" name="Rectangle 3"/>
          <p:cNvSpPr>
            <a:spLocks noGrp="1" noChangeArrowheads="1"/>
          </p:cNvSpPr>
          <p:nvPr>
            <p:ph type="body" idx="1"/>
          </p:nvPr>
        </p:nvSpPr>
        <p:spPr>
          <a:noFill/>
          <a:ln/>
        </p:spPr>
        <p:txBody>
          <a:bodyPr/>
          <a:lstStyle/>
          <a:p>
            <a:pPr eaLnBrk="1" hangingPunct="1"/>
            <a:r>
              <a:rPr lang="en-US" dirty="0" smtClean="0"/>
              <a:t>Define several different types</a:t>
            </a:r>
            <a:r>
              <a:rPr lang="en-US" baseline="0" dirty="0" smtClean="0"/>
              <a:t> of keys b</a:t>
            </a:r>
            <a:r>
              <a:rPr lang="en-US" dirty="0" smtClean="0"/>
              <a:t>ased on the notion</a:t>
            </a:r>
            <a:r>
              <a:rPr lang="en-US" baseline="0" dirty="0" smtClean="0"/>
              <a:t> of functional dependencies.</a:t>
            </a:r>
          </a:p>
          <a:p>
            <a:pPr eaLnBrk="1" hangingPunct="1"/>
            <a:endParaRPr lang="en-US" baseline="0" dirty="0" smtClean="0"/>
          </a:p>
          <a:p>
            <a:pPr eaLnBrk="1" hangingPunct="1"/>
            <a:r>
              <a:rPr lang="en-US" baseline="0" dirty="0" err="1" smtClean="0"/>
              <a:t>Superkey</a:t>
            </a:r>
            <a:r>
              <a:rPr lang="en-US" baseline="0" dirty="0" smtClean="0"/>
              <a:t>, a set of </a:t>
            </a:r>
            <a:r>
              <a:rPr lang="en-US" baseline="0" dirty="0" err="1" smtClean="0"/>
              <a:t>attirbute</a:t>
            </a:r>
            <a:r>
              <a:rPr lang="en-US" baseline="0" dirty="0" smtClean="0"/>
              <a:t> which determine the value of all other attributes in the tuple. </a:t>
            </a:r>
          </a:p>
          <a:p>
            <a:pPr eaLnBrk="1" hangingPunct="1"/>
            <a:endParaRPr lang="en-US" baseline="0" dirty="0" smtClean="0"/>
          </a:p>
          <a:p>
            <a:pPr eaLnBrk="1" hangingPunct="1"/>
            <a:r>
              <a:rPr lang="en-US" baseline="0" dirty="0" smtClean="0"/>
              <a:t>Same first name and last name </a:t>
            </a:r>
            <a:r>
              <a:rPr lang="en-US" baseline="0" dirty="0" smtClean="0">
                <a:sym typeface="Wingdings" panose="05000000000000000000" pitchFamily="2" charset="2"/>
              </a:rPr>
              <a:t> all other attributes must be the same  same tuple.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Same </a:t>
            </a:r>
            <a:r>
              <a:rPr lang="en-US" baseline="0" dirty="0" err="1" smtClean="0"/>
              <a:t>eNumber</a:t>
            </a:r>
            <a:r>
              <a:rPr lang="en-US" baseline="0" dirty="0" smtClean="0"/>
              <a:t> </a:t>
            </a:r>
            <a:r>
              <a:rPr lang="en-US" baseline="0" dirty="0" smtClean="0">
                <a:sym typeface="Wingdings" panose="05000000000000000000" pitchFamily="2" charset="2"/>
              </a:rPr>
              <a:t> all other attributes must be the same  same tuple.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eaLnBrk="1" hangingPunct="1"/>
            <a:r>
              <a:rPr lang="en-US" baseline="0" dirty="0" smtClean="0"/>
              <a:t>A </a:t>
            </a:r>
            <a:r>
              <a:rPr lang="en-US" baseline="0" dirty="0" err="1" smtClean="0"/>
              <a:t>superkey</a:t>
            </a:r>
            <a:r>
              <a:rPr lang="en-US" baseline="0" dirty="0" smtClean="0"/>
              <a:t> with additional attributes is still a </a:t>
            </a:r>
            <a:r>
              <a:rPr lang="en-US" baseline="0" dirty="0" err="1" smtClean="0"/>
              <a:t>superkey</a:t>
            </a:r>
            <a:r>
              <a:rPr lang="en-US" baseline="0" dirty="0" smtClean="0"/>
              <a:t>.</a:t>
            </a:r>
          </a:p>
          <a:p>
            <a:pPr eaLnBrk="1" hangingPunct="1"/>
            <a:endParaRPr lang="en-US" baseline="0" dirty="0" smtClean="0"/>
          </a:p>
          <a:p>
            <a:pPr eaLnBrk="1" hangingPunct="1"/>
            <a:r>
              <a:rPr lang="en-US" baseline="0" dirty="0" err="1" smtClean="0"/>
              <a:t>Superkey</a:t>
            </a:r>
            <a:r>
              <a:rPr lang="en-US" baseline="0" dirty="0" smtClean="0"/>
              <a:t> is simply called a key.</a:t>
            </a:r>
          </a:p>
          <a:p>
            <a:pPr eaLnBrk="1" hangingPunct="1"/>
            <a:endParaRPr lang="en-US" baseline="0" dirty="0" smtClean="0"/>
          </a:p>
          <a:p>
            <a:pPr eaLnBrk="1" hangingPunct="1"/>
            <a:r>
              <a:rPr lang="en-US" baseline="0" dirty="0" smtClean="0"/>
              <a:t>What is the biggest </a:t>
            </a:r>
            <a:r>
              <a:rPr lang="en-US" baseline="0" dirty="0" err="1" smtClean="0"/>
              <a:t>superkey</a:t>
            </a:r>
            <a:r>
              <a:rPr lang="en-US" baseline="0" dirty="0" smtClean="0"/>
              <a:t>?</a:t>
            </a:r>
          </a:p>
        </p:txBody>
      </p:sp>
    </p:spTree>
    <p:extLst>
      <p:ext uri="{BB962C8B-B14F-4D97-AF65-F5344CB8AC3E}">
        <p14:creationId xmlns:p14="http://schemas.microsoft.com/office/powerpoint/2010/main" val="42935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13C19F0-A43F-4E93-B3CC-7D75798FF46D}" type="slidenum">
              <a:rPr lang="en-US" smtClean="0"/>
              <a:pPr/>
              <a:t>16</a:t>
            </a:fld>
            <a:endParaRPr lang="en-US" smtClean="0"/>
          </a:p>
        </p:txBody>
      </p:sp>
      <p:sp>
        <p:nvSpPr>
          <p:cNvPr id="65539" name="Rectangle 2"/>
          <p:cNvSpPr>
            <a:spLocks noGrp="1" noRot="1" noChangeAspect="1" noChangeArrowheads="1" noTextEdit="1"/>
          </p:cNvSpPr>
          <p:nvPr>
            <p:ph type="sldImg"/>
          </p:nvPr>
        </p:nvSpPr>
        <p:spPr>
          <a:xfrm>
            <a:off x="930275" y="741363"/>
            <a:ext cx="4937125" cy="3702050"/>
          </a:xfrm>
          <a:ln/>
        </p:spPr>
      </p:sp>
      <p:sp>
        <p:nvSpPr>
          <p:cNvPr id="65540" name="Rectangle 3"/>
          <p:cNvSpPr>
            <a:spLocks noGrp="1" noChangeArrowheads="1"/>
          </p:cNvSpPr>
          <p:nvPr>
            <p:ph type="body" idx="1"/>
          </p:nvPr>
        </p:nvSpPr>
        <p:spPr>
          <a:noFill/>
          <a:ln/>
        </p:spPr>
        <p:txBody>
          <a:bodyPr/>
          <a:lstStyle/>
          <a:p>
            <a:pPr eaLnBrk="1" hangingPunct="1"/>
            <a:r>
              <a:rPr lang="en-US" dirty="0" smtClean="0"/>
              <a:t>Candidate</a:t>
            </a:r>
            <a:r>
              <a:rPr lang="en-US" baseline="0" dirty="0" smtClean="0"/>
              <a:t> key: a key with no extra attributes. If any attribute is removed from a candidate key, it would no longer be a key at all.</a:t>
            </a:r>
          </a:p>
          <a:p>
            <a:pPr eaLnBrk="1" hangingPunct="1"/>
            <a:endParaRPr lang="en-US" baseline="0" dirty="0" smtClean="0"/>
          </a:p>
          <a:p>
            <a:pPr eaLnBrk="1" hangingPunct="1"/>
            <a:r>
              <a:rPr lang="en-US" baseline="0" dirty="0" smtClean="0"/>
              <a:t>There can be more than one of different sizes. </a:t>
            </a:r>
          </a:p>
          <a:p>
            <a:pPr eaLnBrk="1" hangingPunct="1"/>
            <a:endParaRPr lang="en-US" baseline="0" dirty="0" smtClean="0"/>
          </a:p>
          <a:p>
            <a:pPr eaLnBrk="1" hangingPunct="1"/>
            <a:r>
              <a:rPr lang="en-US" baseline="0" dirty="0" smtClean="0"/>
              <a:t>All of them can be the primary key of the relation.</a:t>
            </a:r>
          </a:p>
        </p:txBody>
      </p:sp>
    </p:spTree>
    <p:extLst>
      <p:ext uri="{BB962C8B-B14F-4D97-AF65-F5344CB8AC3E}">
        <p14:creationId xmlns:p14="http://schemas.microsoft.com/office/powerpoint/2010/main" val="278996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F0148F0-BCD5-48C7-AA6B-B8EBBDCAAFD7}" type="slidenum">
              <a:rPr lang="en-US" smtClean="0"/>
              <a:pPr/>
              <a:t>17</a:t>
            </a:fld>
            <a:endParaRPr lang="en-US" smtClean="0"/>
          </a:p>
        </p:txBody>
      </p:sp>
      <p:sp>
        <p:nvSpPr>
          <p:cNvPr id="66563" name="Rectangle 2"/>
          <p:cNvSpPr>
            <a:spLocks noGrp="1" noRot="1" noChangeAspect="1" noChangeArrowheads="1" noTextEdit="1"/>
          </p:cNvSpPr>
          <p:nvPr>
            <p:ph type="sldImg"/>
          </p:nvPr>
        </p:nvSpPr>
        <p:spPr>
          <a:xfrm>
            <a:off x="930275" y="741363"/>
            <a:ext cx="4937125" cy="3702050"/>
          </a:xfrm>
          <a:ln/>
        </p:spPr>
      </p:sp>
      <p:sp>
        <p:nvSpPr>
          <p:cNvPr id="66564" name="Rectangle 3"/>
          <p:cNvSpPr>
            <a:spLocks noGrp="1" noChangeArrowheads="1"/>
          </p:cNvSpPr>
          <p:nvPr>
            <p:ph type="body" idx="1"/>
          </p:nvPr>
        </p:nvSpPr>
        <p:spPr>
          <a:noFill/>
          <a:ln/>
        </p:spPr>
        <p:txBody>
          <a:bodyPr/>
          <a:lstStyle/>
          <a:p>
            <a:pPr eaLnBrk="1" hangingPunct="1"/>
            <a:r>
              <a:rPr lang="en-US" dirty="0" smtClean="0"/>
              <a:t>The</a:t>
            </a:r>
            <a:r>
              <a:rPr lang="en-US" baseline="0" dirty="0" smtClean="0"/>
              <a:t> chosen candidate key is the primary key.</a:t>
            </a:r>
          </a:p>
          <a:p>
            <a:pPr eaLnBrk="1" hangingPunct="1"/>
            <a:endParaRPr lang="en-US" baseline="0" dirty="0" smtClean="0"/>
          </a:p>
          <a:p>
            <a:pPr eaLnBrk="1" hangingPunct="1"/>
            <a:r>
              <a:rPr lang="en-US" baseline="0" dirty="0" smtClean="0"/>
              <a:t>Super key: any set of attributes that determine the whole tuple.</a:t>
            </a:r>
          </a:p>
          <a:p>
            <a:pPr eaLnBrk="1" hangingPunct="1"/>
            <a:r>
              <a:rPr lang="en-US" baseline="0" dirty="0" smtClean="0"/>
              <a:t>Candidate key: super keys with no extra attributes.</a:t>
            </a:r>
          </a:p>
          <a:p>
            <a:pPr eaLnBrk="1" hangingPunct="1"/>
            <a:r>
              <a:rPr lang="en-US" baseline="0" dirty="0" smtClean="0"/>
              <a:t>Primary key: the chosen one.</a:t>
            </a:r>
          </a:p>
          <a:p>
            <a:pPr eaLnBrk="1" hangingPunct="1"/>
            <a:endParaRPr lang="en-US" dirty="0" smtClean="0"/>
          </a:p>
        </p:txBody>
      </p:sp>
    </p:spTree>
    <p:extLst>
      <p:ext uri="{BB962C8B-B14F-4D97-AF65-F5344CB8AC3E}">
        <p14:creationId xmlns:p14="http://schemas.microsoft.com/office/powerpoint/2010/main" val="120957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4679778-219B-4068-87D2-C4A133A1D025}" type="slidenum">
              <a:rPr lang="en-US" smtClean="0"/>
              <a:pPr/>
              <a:t>18</a:t>
            </a:fld>
            <a:endParaRPr lang="en-US" smtClean="0"/>
          </a:p>
        </p:txBody>
      </p:sp>
      <p:sp>
        <p:nvSpPr>
          <p:cNvPr id="67587" name="Rectangle 2"/>
          <p:cNvSpPr>
            <a:spLocks noGrp="1" noRot="1" noChangeAspect="1" noChangeArrowheads="1" noTextEdit="1"/>
          </p:cNvSpPr>
          <p:nvPr>
            <p:ph type="sldImg"/>
          </p:nvPr>
        </p:nvSpPr>
        <p:spPr>
          <a:xfrm>
            <a:off x="930275" y="741363"/>
            <a:ext cx="4937125" cy="3702050"/>
          </a:xfrm>
          <a:ln/>
        </p:spPr>
      </p:sp>
      <p:sp>
        <p:nvSpPr>
          <p:cNvPr id="67588" name="Rectangle 3"/>
          <p:cNvSpPr>
            <a:spLocks noGrp="1" noChangeArrowheads="1"/>
          </p:cNvSpPr>
          <p:nvPr>
            <p:ph type="body" idx="1"/>
          </p:nvPr>
        </p:nvSpPr>
        <p:spPr>
          <a:noFill/>
          <a:ln/>
        </p:spPr>
        <p:txBody>
          <a:bodyPr/>
          <a:lstStyle/>
          <a:p>
            <a:pPr eaLnBrk="1" hangingPunct="1"/>
            <a:r>
              <a:rPr lang="en-US" dirty="0" smtClean="0"/>
              <a:t>reasoning</a:t>
            </a:r>
            <a:r>
              <a:rPr lang="en-US" baseline="0" dirty="0" smtClean="0"/>
              <a:t> with FD to generate new FDs </a:t>
            </a:r>
            <a:r>
              <a:rPr lang="en-US" baseline="0" dirty="0" smtClean="0">
                <a:sym typeface="Wingdings" panose="05000000000000000000" pitchFamily="2" charset="2"/>
              </a:rPr>
              <a:t> Closure and equivalence  Minimal cover</a:t>
            </a:r>
            <a:endParaRPr lang="en-US" dirty="0" smtClean="0"/>
          </a:p>
        </p:txBody>
      </p:sp>
    </p:spTree>
    <p:extLst>
      <p:ext uri="{BB962C8B-B14F-4D97-AF65-F5344CB8AC3E}">
        <p14:creationId xmlns:p14="http://schemas.microsoft.com/office/powerpoint/2010/main" val="3749020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7C45F3D-8099-4DEE-BB69-F75FD94A1A1C}" type="slidenum">
              <a:rPr lang="en-US" smtClean="0"/>
              <a:pPr/>
              <a:t>19</a:t>
            </a:fld>
            <a:endParaRPr lang="en-US" smtClean="0"/>
          </a:p>
        </p:txBody>
      </p:sp>
      <p:sp>
        <p:nvSpPr>
          <p:cNvPr id="68611" name="Rectangle 2"/>
          <p:cNvSpPr>
            <a:spLocks noGrp="1" noRot="1" noChangeAspect="1" noChangeArrowheads="1" noTextEdit="1"/>
          </p:cNvSpPr>
          <p:nvPr>
            <p:ph type="sldImg"/>
          </p:nvPr>
        </p:nvSpPr>
        <p:spPr>
          <a:xfrm>
            <a:off x="930275" y="741363"/>
            <a:ext cx="4937125" cy="3702050"/>
          </a:xfrm>
          <a:ln/>
        </p:spPr>
      </p:sp>
      <p:sp>
        <p:nvSpPr>
          <p:cNvPr id="6861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Same</a:t>
            </a:r>
            <a:r>
              <a:rPr lang="en-US" baseline="0" dirty="0" smtClean="0"/>
              <a:t> </a:t>
            </a:r>
            <a:r>
              <a:rPr lang="en-US" baseline="0" dirty="0" err="1" smtClean="0"/>
              <a:t>eNumber</a:t>
            </a:r>
            <a:r>
              <a:rPr lang="en-US" baseline="0" dirty="0" smtClean="0"/>
              <a:t> </a:t>
            </a:r>
            <a:r>
              <a:rPr lang="en-US" baseline="0" dirty="0" smtClean="0">
                <a:sym typeface="Wingdings" panose="05000000000000000000" pitchFamily="2" charset="2"/>
              </a:rPr>
              <a:t> same first name, </a:t>
            </a:r>
            <a:r>
              <a:rPr lang="en-US" dirty="0" smtClean="0"/>
              <a:t>Same</a:t>
            </a:r>
            <a:r>
              <a:rPr lang="en-US" baseline="0" dirty="0" smtClean="0"/>
              <a:t> </a:t>
            </a:r>
            <a:r>
              <a:rPr lang="en-US" baseline="0" dirty="0" err="1" smtClean="0"/>
              <a:t>eNumber</a:t>
            </a:r>
            <a:r>
              <a:rPr lang="en-US" baseline="0" dirty="0" smtClean="0"/>
              <a:t> </a:t>
            </a:r>
            <a:r>
              <a:rPr lang="en-US" baseline="0" dirty="0" smtClean="0">
                <a:sym typeface="Wingdings" panose="05000000000000000000" pitchFamily="2" charset="2"/>
              </a:rPr>
              <a:t> same last name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Same </a:t>
            </a:r>
            <a:r>
              <a:rPr lang="en-US" baseline="0" dirty="0" err="1" smtClean="0">
                <a:sym typeface="Wingdings" panose="05000000000000000000" pitchFamily="2" charset="2"/>
              </a:rPr>
              <a:t>eNumber</a:t>
            </a:r>
            <a:r>
              <a:rPr lang="en-US" baseline="0" dirty="0" smtClean="0">
                <a:sym typeface="Wingdings" panose="05000000000000000000" pitchFamily="2" charset="2"/>
              </a:rPr>
              <a:t>  same first and last name.</a:t>
            </a:r>
          </a:p>
        </p:txBody>
      </p:sp>
    </p:spTree>
    <p:extLst>
      <p:ext uri="{BB962C8B-B14F-4D97-AF65-F5344CB8AC3E}">
        <p14:creationId xmlns:p14="http://schemas.microsoft.com/office/powerpoint/2010/main" val="20475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B104E895-B42D-44C3-9D67-270F03723FC2}" type="slidenum">
              <a:rPr lang="en-US" smtClean="0"/>
              <a:pPr/>
              <a:t>20</a:t>
            </a:fld>
            <a:endParaRPr lang="en-US" smtClean="0"/>
          </a:p>
        </p:txBody>
      </p:sp>
      <p:sp>
        <p:nvSpPr>
          <p:cNvPr id="69635" name="Rectangle 2"/>
          <p:cNvSpPr>
            <a:spLocks noGrp="1" noRot="1" noChangeAspect="1" noChangeArrowheads="1" noTextEdit="1"/>
          </p:cNvSpPr>
          <p:nvPr>
            <p:ph type="sldImg"/>
          </p:nvPr>
        </p:nvSpPr>
        <p:spPr>
          <a:xfrm>
            <a:off x="930275" y="741363"/>
            <a:ext cx="4937125" cy="3702050"/>
          </a:xfrm>
          <a:ln/>
        </p:spPr>
      </p:sp>
      <p:sp>
        <p:nvSpPr>
          <p:cNvPr id="69636" name="Rectangle 3"/>
          <p:cNvSpPr>
            <a:spLocks noGrp="1" noChangeArrowheads="1"/>
          </p:cNvSpPr>
          <p:nvPr>
            <p:ph type="body" idx="1"/>
          </p:nvPr>
        </p:nvSpPr>
        <p:spPr>
          <a:noFill/>
          <a:ln/>
        </p:spPr>
        <p:txBody>
          <a:bodyPr/>
          <a:lstStyle/>
          <a:p>
            <a:pPr eaLnBrk="1" hangingPunct="1"/>
            <a:r>
              <a:rPr lang="en-US" dirty="0" smtClean="0"/>
              <a:t>A few axioms</a:t>
            </a:r>
            <a:r>
              <a:rPr lang="en-US" baseline="0" dirty="0" smtClean="0"/>
              <a:t> to infer additional FDs.</a:t>
            </a:r>
          </a:p>
          <a:p>
            <a:pPr eaLnBrk="1" hangingPunct="1"/>
            <a:endParaRPr lang="en-US" baseline="0" dirty="0" smtClean="0"/>
          </a:p>
          <a:p>
            <a:pPr eaLnBrk="1" hangingPunct="1"/>
            <a:r>
              <a:rPr lang="en-US" baseline="0" dirty="0" smtClean="0"/>
              <a:t>Reflexivity: A set of attributes determines all its subsets.</a:t>
            </a:r>
          </a:p>
          <a:p>
            <a:pPr eaLnBrk="1" hangingPunct="1"/>
            <a:endParaRPr lang="en-US" baseline="0" dirty="0" smtClean="0">
              <a:sym typeface="Wingdings" panose="05000000000000000000" pitchFamily="2" charset="2"/>
            </a:endParaRPr>
          </a:p>
          <a:p>
            <a:pPr eaLnBrk="1" hangingPunct="1"/>
            <a:r>
              <a:rPr lang="en-US" baseline="0" dirty="0" smtClean="0">
                <a:sym typeface="Wingdings" panose="05000000000000000000" pitchFamily="2" charset="2"/>
              </a:rPr>
              <a:t>Augmentation: same sets of attributes can be added to both sides of a FD. </a:t>
            </a:r>
          </a:p>
          <a:p>
            <a:pPr eaLnBrk="1" hangingPunct="1"/>
            <a:endParaRPr lang="en-US" baseline="0" dirty="0" smtClean="0">
              <a:sym typeface="Wingdings" panose="05000000000000000000" pitchFamily="2" charset="2"/>
            </a:endParaRPr>
          </a:p>
          <a:p>
            <a:pPr eaLnBrk="1" hangingPunct="1"/>
            <a:r>
              <a:rPr lang="en-US" baseline="0" dirty="0" smtClean="0">
                <a:sym typeface="Wingdings" panose="05000000000000000000" pitchFamily="2" charset="2"/>
              </a:rPr>
              <a:t>Transitivity: X determines Y and Y determines Z, then X determines Z as well.</a:t>
            </a:r>
            <a:endParaRPr lang="en-US" dirty="0" smtClean="0"/>
          </a:p>
        </p:txBody>
      </p:sp>
    </p:spTree>
    <p:extLst>
      <p:ext uri="{BB962C8B-B14F-4D97-AF65-F5344CB8AC3E}">
        <p14:creationId xmlns:p14="http://schemas.microsoft.com/office/powerpoint/2010/main" val="91608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Functional dependencies are</a:t>
            </a:r>
            <a:r>
              <a:rPr lang="en-US" sz="1200" kern="1200" baseline="0" dirty="0" smtClean="0">
                <a:solidFill>
                  <a:schemeClr val="tx1"/>
                </a:solidFill>
                <a:effectLst/>
                <a:latin typeface="Arial" charset="0"/>
                <a:ea typeface="+mn-ea"/>
                <a:cs typeface="+mn-cs"/>
              </a:rPr>
              <a:t> integrity constraints between attributes in a relation. </a:t>
            </a:r>
            <a:r>
              <a:rPr lang="en-SG" sz="1200" kern="1200" baseline="0" dirty="0" smtClean="0">
                <a:solidFill>
                  <a:schemeClr val="tx1"/>
                </a:solidFill>
                <a:effectLst/>
                <a:latin typeface="Arial" charset="0"/>
                <a:ea typeface="+mn-ea"/>
                <a:cs typeface="+mn-cs"/>
              </a:rPr>
              <a:t>They </a:t>
            </a:r>
            <a:r>
              <a:rPr lang="en-SG" sz="1200" kern="1200" dirty="0" smtClean="0">
                <a:solidFill>
                  <a:schemeClr val="tx1"/>
                </a:solidFill>
                <a:effectLst/>
                <a:latin typeface="Arial" charset="0"/>
                <a:ea typeface="+mn-ea"/>
                <a:cs typeface="+mn-cs"/>
              </a:rPr>
              <a:t>may cause many problem if left not handled.</a:t>
            </a:r>
          </a:p>
          <a:p>
            <a:r>
              <a:rPr lang="en-SG" sz="1200" kern="1200" dirty="0" smtClean="0">
                <a:solidFill>
                  <a:schemeClr val="tx1"/>
                </a:solidFill>
                <a:effectLst/>
                <a:latin typeface="Arial" charset="0"/>
                <a:ea typeface="+mn-ea"/>
                <a:cs typeface="+mn-cs"/>
              </a:rPr>
              <a:t> </a:t>
            </a:r>
          </a:p>
          <a:p>
            <a:r>
              <a:rPr lang="en-SG" sz="1200" kern="1200" dirty="0" smtClean="0">
                <a:solidFill>
                  <a:schemeClr val="tx1"/>
                </a:solidFill>
                <a:effectLst/>
                <a:latin typeface="Arial" charset="0"/>
                <a:ea typeface="+mn-ea"/>
                <a:cs typeface="+mn-cs"/>
              </a:rPr>
              <a:t>Relational schema for employees:</a:t>
            </a:r>
            <a:r>
              <a:rPr lang="en-SG" sz="1200" kern="1200" baseline="0" dirty="0" smtClean="0">
                <a:solidFill>
                  <a:schemeClr val="tx1"/>
                </a:solidFill>
                <a:effectLst/>
                <a:latin typeface="Arial" charset="0"/>
                <a:ea typeface="+mn-ea"/>
                <a:cs typeface="+mn-cs"/>
              </a:rPr>
              <a:t> </a:t>
            </a:r>
            <a:r>
              <a:rPr lang="en-SG" sz="1200" kern="1200" dirty="0" smtClean="0">
                <a:solidFill>
                  <a:schemeClr val="tx1"/>
                </a:solidFill>
                <a:effectLst/>
                <a:latin typeface="Arial" charset="0"/>
                <a:ea typeface="+mn-ea"/>
                <a:cs typeface="+mn-cs"/>
              </a:rPr>
              <a:t>Some personal information such as name and address is also stored. As well as work-related information such as position and salary. </a:t>
            </a:r>
          </a:p>
          <a:p>
            <a:r>
              <a:rPr lang="en-SG" sz="1200" kern="1200" dirty="0" smtClean="0">
                <a:solidFill>
                  <a:schemeClr val="tx1"/>
                </a:solidFill>
                <a:effectLst/>
                <a:latin typeface="Arial" charset="0"/>
                <a:ea typeface="+mn-ea"/>
                <a:cs typeface="+mn-cs"/>
              </a:rPr>
              <a:t> </a:t>
            </a:r>
          </a:p>
          <a:p>
            <a:r>
              <a:rPr lang="en-SG" sz="1200" kern="1200" dirty="0" smtClean="0">
                <a:solidFill>
                  <a:schemeClr val="tx1"/>
                </a:solidFill>
                <a:effectLst/>
                <a:latin typeface="Arial" charset="0"/>
                <a:ea typeface="+mn-ea"/>
                <a:cs typeface="+mn-cs"/>
              </a:rPr>
              <a:t>What makes this example interesting</a:t>
            </a:r>
            <a:r>
              <a:rPr lang="en-SG" sz="1200" kern="1200" baseline="0" dirty="0" smtClean="0">
                <a:solidFill>
                  <a:schemeClr val="tx1"/>
                </a:solidFill>
                <a:effectLst/>
                <a:latin typeface="Arial" charset="0"/>
                <a:ea typeface="+mn-ea"/>
                <a:cs typeface="+mn-cs"/>
              </a:rPr>
              <a:t> </a:t>
            </a:r>
            <a:r>
              <a:rPr lang="en-SG" sz="1200" kern="1200" dirty="0" smtClean="0">
                <a:solidFill>
                  <a:schemeClr val="tx1"/>
                </a:solidFill>
                <a:effectLst/>
                <a:latin typeface="Arial" charset="0"/>
                <a:ea typeface="+mn-ea"/>
                <a:cs typeface="+mn-cs"/>
              </a:rPr>
              <a:t>is that this company imposes a rule that the position of an employee determines the salary. Employees</a:t>
            </a:r>
            <a:r>
              <a:rPr lang="en-SG" sz="1200" kern="1200" baseline="0" dirty="0" smtClean="0">
                <a:solidFill>
                  <a:schemeClr val="tx1"/>
                </a:solidFill>
                <a:effectLst/>
                <a:latin typeface="Arial" charset="0"/>
                <a:ea typeface="+mn-ea"/>
                <a:cs typeface="+mn-cs"/>
              </a:rPr>
              <a:t> of the same position should have the same salary.</a:t>
            </a:r>
            <a:r>
              <a:rPr lang="en-SG" sz="1200" kern="1200" dirty="0" smtClean="0">
                <a:solidFill>
                  <a:schemeClr val="tx1"/>
                </a:solidFill>
                <a:effectLst/>
                <a:latin typeface="Arial" charset="0"/>
                <a:ea typeface="+mn-ea"/>
                <a:cs typeface="+mn-cs"/>
              </a:rPr>
              <a:t> This</a:t>
            </a:r>
            <a:r>
              <a:rPr lang="en-SG" sz="1200" kern="1200" baseline="0" dirty="0" smtClean="0">
                <a:solidFill>
                  <a:schemeClr val="tx1"/>
                </a:solidFill>
                <a:effectLst/>
                <a:latin typeface="Arial" charset="0"/>
                <a:ea typeface="+mn-ea"/>
                <a:cs typeface="+mn-cs"/>
              </a:rPr>
              <a:t> is a form of functional dependency. </a:t>
            </a:r>
            <a:r>
              <a:rPr lang="en-SG" sz="1200" kern="1200" dirty="0" smtClean="0">
                <a:solidFill>
                  <a:schemeClr val="tx1"/>
                </a:solidFill>
                <a:effectLst/>
                <a:latin typeface="Arial" charset="0"/>
                <a:ea typeface="+mn-ea"/>
                <a:cs typeface="+mn-cs"/>
              </a:rPr>
              <a:t>For example, Clerk  2000, Trainee 1200. This is an example of function dependency. This special rule may cause several problems if it is not captured and handled correctly.</a:t>
            </a:r>
          </a:p>
          <a:p>
            <a:r>
              <a:rPr lang="en-SG" sz="1200" kern="1200" dirty="0" smtClean="0">
                <a:solidFill>
                  <a:schemeClr val="tx1"/>
                </a:solidFill>
                <a:effectLst/>
                <a:latin typeface="Arial" charset="0"/>
                <a:ea typeface="+mn-ea"/>
                <a:cs typeface="+mn-cs"/>
              </a:rPr>
              <a:t> </a:t>
            </a:r>
          </a:p>
          <a:p>
            <a:r>
              <a:rPr lang="en-SG" sz="1200" kern="1200" dirty="0" smtClean="0">
                <a:solidFill>
                  <a:schemeClr val="tx1"/>
                </a:solidFill>
                <a:effectLst/>
                <a:latin typeface="Arial" charset="0"/>
                <a:ea typeface="+mn-ea"/>
                <a:cs typeface="+mn-cs"/>
              </a:rPr>
              <a:t>Redundant storage: information of clerk stored multiple times.</a:t>
            </a:r>
          </a:p>
          <a:p>
            <a:r>
              <a:rPr lang="en-SG" sz="1200" kern="1200" dirty="0" smtClean="0">
                <a:solidFill>
                  <a:schemeClr val="tx1"/>
                </a:solidFill>
                <a:effectLst/>
                <a:latin typeface="Arial" charset="0"/>
                <a:ea typeface="+mn-ea"/>
                <a:cs typeface="+mn-cs"/>
              </a:rPr>
              <a:t> </a:t>
            </a:r>
          </a:p>
          <a:p>
            <a:r>
              <a:rPr lang="en-SG" sz="1200" kern="1200" dirty="0" smtClean="0">
                <a:solidFill>
                  <a:schemeClr val="tx1"/>
                </a:solidFill>
                <a:effectLst/>
                <a:latin typeface="Arial" charset="0"/>
                <a:ea typeface="+mn-ea"/>
                <a:cs typeface="+mn-cs"/>
              </a:rPr>
              <a:t>Update anomaly: different salary for the same position</a:t>
            </a:r>
            <a:endParaRPr lang="en-SG"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2CECB24-C8AB-438C-B9B2-1B4B33AC502F}" type="slidenum">
              <a:rPr lang="en-US" smtClean="0"/>
              <a:pPr>
                <a:defRPr/>
              </a:pPr>
              <a:t>3</a:t>
            </a:fld>
            <a:endParaRPr lang="en-US"/>
          </a:p>
        </p:txBody>
      </p:sp>
    </p:spTree>
    <p:extLst>
      <p:ext uri="{BB962C8B-B14F-4D97-AF65-F5344CB8AC3E}">
        <p14:creationId xmlns:p14="http://schemas.microsoft.com/office/powerpoint/2010/main" val="3746223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413CDB0F-DB59-4E46-AEAB-9FF7F593C98A}" type="slidenum">
              <a:rPr lang="en-US" smtClean="0"/>
              <a:pPr/>
              <a:t>21</a:t>
            </a:fld>
            <a:endParaRPr lang="en-US" smtClean="0"/>
          </a:p>
        </p:txBody>
      </p:sp>
      <p:sp>
        <p:nvSpPr>
          <p:cNvPr id="70659" name="Rectangle 2"/>
          <p:cNvSpPr>
            <a:spLocks noGrp="1" noRot="1" noChangeAspect="1" noChangeArrowheads="1" noTextEdit="1"/>
          </p:cNvSpPr>
          <p:nvPr>
            <p:ph type="sldImg"/>
          </p:nvPr>
        </p:nvSpPr>
        <p:spPr>
          <a:xfrm>
            <a:off x="930275" y="741363"/>
            <a:ext cx="4937125" cy="3702050"/>
          </a:xfrm>
          <a:ln/>
        </p:spPr>
      </p:sp>
      <p:sp>
        <p:nvSpPr>
          <p:cNvPr id="7066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Example: Y is a set containing first name. X is a set containing </a:t>
            </a:r>
            <a:r>
              <a:rPr lang="en-US" baseline="0" dirty="0" err="1" smtClean="0">
                <a:sym typeface="Wingdings" panose="05000000000000000000" pitchFamily="2" charset="2"/>
              </a:rPr>
              <a:t>firstName</a:t>
            </a:r>
            <a:r>
              <a:rPr lang="en-US" baseline="0" dirty="0" smtClean="0">
                <a:sym typeface="Wingdings" panose="05000000000000000000" pitchFamily="2" charset="2"/>
              </a:rPr>
              <a:t>, </a:t>
            </a:r>
            <a:r>
              <a:rPr lang="en-US" baseline="0" dirty="0" err="1" smtClean="0">
                <a:sym typeface="Wingdings" panose="05000000000000000000" pitchFamily="2" charset="2"/>
              </a:rPr>
              <a:t>lastName</a:t>
            </a:r>
            <a:r>
              <a:rPr lang="en-US" baseline="0" dirty="0" smtClean="0">
                <a:sym typeface="Wingdings" panose="05000000000000000000" pitchFamily="2" charset="2"/>
              </a:rPr>
              <a:t>. Since Y is a subset of X, we have this dependency {</a:t>
            </a:r>
            <a:r>
              <a:rPr lang="en-US" baseline="0" dirty="0" err="1" smtClean="0">
                <a:sym typeface="Wingdings" panose="05000000000000000000" pitchFamily="2" charset="2"/>
              </a:rPr>
              <a:t>firstname</a:t>
            </a:r>
            <a:r>
              <a:rPr lang="en-US" baseline="0" dirty="0" smtClean="0">
                <a:sym typeface="Wingdings" panose="05000000000000000000" pitchFamily="2" charset="2"/>
              </a:rPr>
              <a:t>, </a:t>
            </a:r>
            <a:r>
              <a:rPr lang="en-US" baseline="0" dirty="0" err="1" smtClean="0">
                <a:sym typeface="Wingdings" panose="05000000000000000000" pitchFamily="2" charset="2"/>
              </a:rPr>
              <a:t>lastname</a:t>
            </a:r>
            <a:r>
              <a:rPr lang="en-US" baseline="0" dirty="0" smtClean="0">
                <a:sym typeface="Wingdings" panose="05000000000000000000" pitchFamily="2" charset="2"/>
              </a:rPr>
              <a:t>}  </a:t>
            </a:r>
            <a:r>
              <a:rPr lang="en-US" baseline="0" dirty="0" err="1" smtClean="0">
                <a:sym typeface="Wingdings" panose="05000000000000000000" pitchFamily="2" charset="2"/>
              </a:rPr>
              <a:t>firstName</a:t>
            </a:r>
            <a:endParaRPr lang="en-US" baseline="0" dirty="0" smtClean="0">
              <a:sym typeface="Wingdings" panose="05000000000000000000" pitchFamily="2" charset="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If two employees have the same first name and the same last name, their first name must the same. If two tuples share the same values on a set of attributes X, then they must share the same values on any subset of 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sym typeface="Wingdings" panose="05000000000000000000" pitchFamily="2" charset="2"/>
              </a:rPr>
              <a:t>What type of FD does it reminds you? </a:t>
            </a:r>
            <a:r>
              <a:rPr lang="en-US" baseline="0" dirty="0" err="1" smtClean="0">
                <a:sym typeface="Wingdings" panose="05000000000000000000" pitchFamily="2" charset="2"/>
              </a:rPr>
              <a:t>Trival</a:t>
            </a:r>
            <a:r>
              <a:rPr lang="en-US" baseline="0" dirty="0" smtClean="0">
                <a:sym typeface="Wingdings" panose="05000000000000000000" pitchFamily="2" charset="2"/>
              </a:rPr>
              <a:t> FDs. Use to generate trivial FDs.</a:t>
            </a:r>
          </a:p>
          <a:p>
            <a:pPr eaLnBrk="1" hangingPunct="1"/>
            <a:endParaRPr lang="en-US" dirty="0" smtClean="0"/>
          </a:p>
        </p:txBody>
      </p:sp>
    </p:spTree>
    <p:extLst>
      <p:ext uri="{BB962C8B-B14F-4D97-AF65-F5344CB8AC3E}">
        <p14:creationId xmlns:p14="http://schemas.microsoft.com/office/powerpoint/2010/main" val="3798954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C86CC63-96BB-4537-8C33-39DB94131CFE}" type="slidenum">
              <a:rPr lang="en-US" smtClean="0"/>
              <a:pPr/>
              <a:t>22</a:t>
            </a:fld>
            <a:endParaRPr lang="en-US" smtClean="0"/>
          </a:p>
        </p:txBody>
      </p:sp>
      <p:sp>
        <p:nvSpPr>
          <p:cNvPr id="71683" name="Rectangle 2"/>
          <p:cNvSpPr>
            <a:spLocks noGrp="1" noRot="1" noChangeAspect="1" noChangeArrowheads="1" noTextEdit="1"/>
          </p:cNvSpPr>
          <p:nvPr>
            <p:ph type="sldImg"/>
          </p:nvPr>
        </p:nvSpPr>
        <p:spPr>
          <a:xfrm>
            <a:off x="930275" y="741363"/>
            <a:ext cx="4937125" cy="3702050"/>
          </a:xfrm>
          <a:ln/>
        </p:spPr>
      </p:sp>
      <p:sp>
        <p:nvSpPr>
          <p:cNvPr id="71684" name="Rectangle 3"/>
          <p:cNvSpPr>
            <a:spLocks noGrp="1" noChangeArrowheads="1"/>
          </p:cNvSpPr>
          <p:nvPr>
            <p:ph type="body" idx="1"/>
          </p:nvPr>
        </p:nvSpPr>
        <p:spPr>
          <a:noFill/>
          <a:ln/>
        </p:spPr>
        <p:txBody>
          <a:bodyPr/>
          <a:lstStyle/>
          <a:p>
            <a:pPr eaLnBrk="1" hangingPunct="1"/>
            <a:r>
              <a:rPr lang="en-US" dirty="0" smtClean="0"/>
              <a:t>Example:</a:t>
            </a:r>
            <a:r>
              <a:rPr lang="en-US" baseline="0" dirty="0" smtClean="0"/>
              <a:t> position determines salary, so position &amp; </a:t>
            </a:r>
            <a:r>
              <a:rPr lang="en-US" baseline="0" dirty="0" err="1" smtClean="0"/>
              <a:t>eNumber</a:t>
            </a:r>
            <a:r>
              <a:rPr lang="en-US" baseline="0" dirty="0" smtClean="0"/>
              <a:t> determines salary &amp; </a:t>
            </a:r>
            <a:r>
              <a:rPr lang="en-US" baseline="0" dirty="0" err="1" smtClean="0"/>
              <a:t>eNumber</a:t>
            </a:r>
            <a:r>
              <a:rPr lang="en-US" baseline="0" dirty="0" smtClean="0"/>
              <a:t>. </a:t>
            </a:r>
          </a:p>
          <a:p>
            <a:pPr eaLnBrk="1" hangingPunct="1"/>
            <a:endParaRPr lang="en-US" baseline="0" dirty="0" smtClean="0"/>
          </a:p>
          <a:p>
            <a:pPr eaLnBrk="1" hangingPunct="1"/>
            <a:r>
              <a:rPr lang="en-US" baseline="0" dirty="0" smtClean="0"/>
              <a:t>Position </a:t>
            </a:r>
            <a:r>
              <a:rPr lang="en-US" baseline="0" dirty="0" smtClean="0">
                <a:sym typeface="Wingdings" panose="05000000000000000000" pitchFamily="2" charset="2"/>
              </a:rPr>
              <a:t> salary means that two tuples with same position should have the same salary. So if two tuples with the same position and the same </a:t>
            </a:r>
            <a:r>
              <a:rPr lang="en-US" baseline="0" dirty="0" err="1" smtClean="0">
                <a:sym typeface="Wingdings" panose="05000000000000000000" pitchFamily="2" charset="2"/>
              </a:rPr>
              <a:t>eNumber</a:t>
            </a:r>
            <a:r>
              <a:rPr lang="en-US" baseline="0" dirty="0" smtClean="0">
                <a:sym typeface="Wingdings" panose="05000000000000000000" pitchFamily="2" charset="2"/>
              </a:rPr>
              <a:t>, they must share two things: the salary (from the previous dependency) and the </a:t>
            </a:r>
            <a:r>
              <a:rPr lang="en-US" baseline="0" dirty="0" err="1" smtClean="0">
                <a:sym typeface="Wingdings" panose="05000000000000000000" pitchFamily="2" charset="2"/>
              </a:rPr>
              <a:t>eNumber</a:t>
            </a:r>
            <a:r>
              <a:rPr lang="en-US" baseline="0" dirty="0" smtClean="0">
                <a:sym typeface="Wingdings" panose="05000000000000000000" pitchFamily="2" charset="2"/>
              </a:rPr>
              <a:t> (because we are talking about two tuples with the same </a:t>
            </a:r>
            <a:r>
              <a:rPr lang="en-US" baseline="0" dirty="0" err="1" smtClean="0">
                <a:sym typeface="Wingdings" panose="05000000000000000000" pitchFamily="2" charset="2"/>
              </a:rPr>
              <a:t>eNumber</a:t>
            </a:r>
            <a:r>
              <a:rPr lang="en-US" baseline="0" dirty="0" smtClean="0">
                <a:sym typeface="Wingdings" panose="05000000000000000000" pitchFamily="2" charset="2"/>
              </a:rPr>
              <a:t>)</a:t>
            </a:r>
            <a:endParaRPr lang="en-US" baseline="0" dirty="0" smtClean="0"/>
          </a:p>
          <a:p>
            <a:pPr eaLnBrk="1" hangingPunct="1"/>
            <a:endParaRPr lang="en-US" baseline="0" dirty="0" smtClean="0"/>
          </a:p>
          <a:p>
            <a:pPr eaLnBrk="1" hangingPunct="1"/>
            <a:r>
              <a:rPr lang="en-US" baseline="0" dirty="0" smtClean="0"/>
              <a:t> </a:t>
            </a:r>
            <a:endParaRPr lang="en-US" dirty="0" smtClean="0"/>
          </a:p>
        </p:txBody>
      </p:sp>
    </p:spTree>
    <p:extLst>
      <p:ext uri="{BB962C8B-B14F-4D97-AF65-F5344CB8AC3E}">
        <p14:creationId xmlns:p14="http://schemas.microsoft.com/office/powerpoint/2010/main" val="1710825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04704B13-7B9B-4472-A6E5-9FFF89E13EF4}" type="slidenum">
              <a:rPr lang="en-US" smtClean="0"/>
              <a:pPr/>
              <a:t>23</a:t>
            </a:fld>
            <a:endParaRPr lang="en-US" smtClean="0"/>
          </a:p>
        </p:txBody>
      </p:sp>
      <p:sp>
        <p:nvSpPr>
          <p:cNvPr id="72707" name="Rectangle 2"/>
          <p:cNvSpPr>
            <a:spLocks noGrp="1" noRot="1" noChangeAspect="1" noChangeArrowheads="1" noTextEdit="1"/>
          </p:cNvSpPr>
          <p:nvPr>
            <p:ph type="sldImg"/>
          </p:nvPr>
        </p:nvSpPr>
        <p:spPr>
          <a:xfrm>
            <a:off x="930275" y="741363"/>
            <a:ext cx="4937125" cy="3702050"/>
          </a:xfrm>
          <a:ln/>
        </p:spPr>
      </p:sp>
      <p:sp>
        <p:nvSpPr>
          <p:cNvPr id="72708" name="Rectangle 3"/>
          <p:cNvSpPr>
            <a:spLocks noGrp="1" noChangeArrowheads="1"/>
          </p:cNvSpPr>
          <p:nvPr>
            <p:ph type="body" idx="1"/>
          </p:nvPr>
        </p:nvSpPr>
        <p:spPr>
          <a:noFill/>
          <a:ln/>
        </p:spPr>
        <p:txBody>
          <a:bodyPr/>
          <a:lstStyle/>
          <a:p>
            <a:pPr eaLnBrk="1" hangingPunct="1"/>
            <a:r>
              <a:rPr lang="en-US" dirty="0" smtClean="0"/>
              <a:t>Example</a:t>
            </a:r>
            <a:r>
              <a:rPr lang="en-US" baseline="0" dirty="0" smtClean="0"/>
              <a:t>: </a:t>
            </a:r>
            <a:r>
              <a:rPr lang="en-US" baseline="0" dirty="0" err="1" smtClean="0"/>
              <a:t>eNumber</a:t>
            </a:r>
            <a:r>
              <a:rPr lang="en-US" baseline="0" dirty="0" smtClean="0"/>
              <a:t> determines position and position determines salary. Then </a:t>
            </a:r>
            <a:r>
              <a:rPr lang="en-US" baseline="0" dirty="0" err="1" smtClean="0"/>
              <a:t>eNumber</a:t>
            </a:r>
            <a:r>
              <a:rPr lang="en-US" baseline="0" dirty="0" smtClean="0"/>
              <a:t> determines the salary as well.</a:t>
            </a:r>
          </a:p>
          <a:p>
            <a:pPr eaLnBrk="1" hangingPunct="1"/>
            <a:endParaRPr lang="en-US" baseline="0" dirty="0" smtClean="0"/>
          </a:p>
          <a:p>
            <a:pPr eaLnBrk="1" hangingPunct="1"/>
            <a:r>
              <a:rPr lang="en-US" baseline="0" dirty="0" smtClean="0"/>
              <a:t>For two tuples sharing the same </a:t>
            </a:r>
            <a:r>
              <a:rPr lang="en-US" baseline="0" dirty="0" err="1" smtClean="0"/>
              <a:t>eNumber</a:t>
            </a:r>
            <a:r>
              <a:rPr lang="en-US" baseline="0" dirty="0" smtClean="0"/>
              <a:t>, their positions must be the same. Since their positions are the same, their salaries are the same as well. </a:t>
            </a:r>
          </a:p>
          <a:p>
            <a:pPr eaLnBrk="1" hangingPunct="1"/>
            <a:endParaRPr lang="en-US" baseline="0" dirty="0" smtClean="0"/>
          </a:p>
          <a:p>
            <a:pPr eaLnBrk="1" hangingPunct="1"/>
            <a:r>
              <a:rPr lang="en-US" baseline="0" dirty="0" smtClean="0"/>
              <a:t>Therefore, for two tuples sharing the same </a:t>
            </a:r>
            <a:r>
              <a:rPr lang="en-US" baseline="0" dirty="0" err="1" smtClean="0"/>
              <a:t>eNumber</a:t>
            </a:r>
            <a:r>
              <a:rPr lang="en-US" baseline="0" dirty="0" smtClean="0"/>
              <a:t>, they must share the same salaries. That's why we have this dependency </a:t>
            </a:r>
            <a:r>
              <a:rPr lang="en-US" baseline="0" dirty="0" err="1" smtClean="0"/>
              <a:t>eNumber</a:t>
            </a:r>
            <a:r>
              <a:rPr lang="en-US" baseline="0" dirty="0" smtClean="0"/>
              <a:t> </a:t>
            </a:r>
            <a:r>
              <a:rPr lang="en-US" baseline="0" dirty="0" smtClean="0">
                <a:sym typeface="Wingdings" panose="05000000000000000000" pitchFamily="2" charset="2"/>
              </a:rPr>
              <a:t> salary.</a:t>
            </a:r>
            <a:endParaRPr lang="en-US" dirty="0" smtClean="0"/>
          </a:p>
        </p:txBody>
      </p:sp>
    </p:spTree>
    <p:extLst>
      <p:ext uri="{BB962C8B-B14F-4D97-AF65-F5344CB8AC3E}">
        <p14:creationId xmlns:p14="http://schemas.microsoft.com/office/powerpoint/2010/main" val="2242268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485A4D0-36BD-47C9-968E-E7E683D08BE1}" type="slidenum">
              <a:rPr lang="en-US" smtClean="0"/>
              <a:pPr/>
              <a:t>24</a:t>
            </a:fld>
            <a:endParaRPr lang="en-US" smtClean="0"/>
          </a:p>
        </p:txBody>
      </p:sp>
      <p:sp>
        <p:nvSpPr>
          <p:cNvPr id="74755" name="Rectangle 2"/>
          <p:cNvSpPr>
            <a:spLocks noGrp="1" noRot="1" noChangeAspect="1" noChangeArrowheads="1" noTextEdit="1"/>
          </p:cNvSpPr>
          <p:nvPr>
            <p:ph type="sldImg"/>
          </p:nvPr>
        </p:nvSpPr>
        <p:spPr>
          <a:xfrm>
            <a:off x="930275" y="741363"/>
            <a:ext cx="4937125" cy="3702050"/>
          </a:xfrm>
          <a:ln/>
        </p:spPr>
      </p:sp>
      <p:sp>
        <p:nvSpPr>
          <p:cNvPr id="74756" name="Rectangle 3"/>
          <p:cNvSpPr>
            <a:spLocks noGrp="1" noChangeArrowheads="1"/>
          </p:cNvSpPr>
          <p:nvPr>
            <p:ph type="body" idx="1"/>
          </p:nvPr>
        </p:nvSpPr>
        <p:spPr>
          <a:noFill/>
          <a:ln/>
        </p:spPr>
        <p:txBody>
          <a:bodyPr/>
          <a:lstStyle/>
          <a:p>
            <a:pPr eaLnBrk="1" hangingPunct="1"/>
            <a:r>
              <a:rPr lang="en-US" dirty="0" smtClean="0"/>
              <a:t>These axioms</a:t>
            </a:r>
            <a:r>
              <a:rPr lang="en-US" baseline="0" dirty="0" smtClean="0"/>
              <a:t> can be used to infer new dependencies from existing ones.</a:t>
            </a:r>
            <a:endParaRPr lang="en-US" dirty="0" smtClean="0"/>
          </a:p>
        </p:txBody>
      </p:sp>
    </p:spTree>
    <p:extLst>
      <p:ext uri="{BB962C8B-B14F-4D97-AF65-F5344CB8AC3E}">
        <p14:creationId xmlns:p14="http://schemas.microsoft.com/office/powerpoint/2010/main" val="413434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6B3451A-58AE-472C-AD3E-1E15C8B18A6B}" type="slidenum">
              <a:rPr lang="en-US" smtClean="0"/>
              <a:pPr/>
              <a:t>25</a:t>
            </a:fld>
            <a:endParaRPr lang="en-US" smtClean="0"/>
          </a:p>
        </p:txBody>
      </p:sp>
      <p:sp>
        <p:nvSpPr>
          <p:cNvPr id="75779" name="Rectangle 2"/>
          <p:cNvSpPr>
            <a:spLocks noGrp="1" noRot="1" noChangeAspect="1" noChangeArrowheads="1" noTextEdit="1"/>
          </p:cNvSpPr>
          <p:nvPr>
            <p:ph type="sldImg"/>
          </p:nvPr>
        </p:nvSpPr>
        <p:spPr>
          <a:xfrm>
            <a:off x="930275" y="741363"/>
            <a:ext cx="4937125" cy="3702050"/>
          </a:xfrm>
          <a:ln/>
        </p:spPr>
      </p:sp>
      <p:sp>
        <p:nvSpPr>
          <p:cNvPr id="75780" name="Rectangle 3"/>
          <p:cNvSpPr>
            <a:spLocks noGrp="1" noChangeArrowheads="1"/>
          </p:cNvSpPr>
          <p:nvPr>
            <p:ph type="body" idx="1"/>
          </p:nvPr>
        </p:nvSpPr>
        <p:spPr>
          <a:noFill/>
          <a:ln/>
        </p:spPr>
        <p:txBody>
          <a:bodyPr/>
          <a:lstStyle/>
          <a:p>
            <a:pPr eaLnBrk="1" hangingPunct="1"/>
            <a:r>
              <a:rPr lang="en-US" dirty="0" smtClean="0"/>
              <a:t>They can</a:t>
            </a:r>
            <a:r>
              <a:rPr lang="en-US" baseline="0" dirty="0" smtClean="0"/>
              <a:t> even be used to infer new axioms as well. </a:t>
            </a:r>
          </a:p>
          <a:p>
            <a:pPr eaLnBrk="1" hangingPunct="1"/>
            <a:endParaRPr lang="en-US" baseline="0" dirty="0" smtClean="0"/>
          </a:p>
          <a:p>
            <a:pPr eaLnBrk="1" hangingPunct="1"/>
            <a:r>
              <a:rPr lang="en-US" baseline="0" dirty="0" smtClean="0"/>
              <a:t>For example, this axiom is called weak-augmentation. It basically means that we can add any set of attributes to the left side of the dependency to create new dependencies.</a:t>
            </a:r>
            <a:endParaRPr lang="en-US" dirty="0" smtClean="0"/>
          </a:p>
        </p:txBody>
      </p:sp>
    </p:spTree>
    <p:extLst>
      <p:ext uri="{BB962C8B-B14F-4D97-AF65-F5344CB8AC3E}">
        <p14:creationId xmlns:p14="http://schemas.microsoft.com/office/powerpoint/2010/main" val="492234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D1B2500-7F2B-47E2-A060-AD62E2349331}" type="slidenum">
              <a:rPr lang="en-US" smtClean="0"/>
              <a:pPr/>
              <a:t>26</a:t>
            </a:fld>
            <a:endParaRPr lang="en-US" smtClean="0"/>
          </a:p>
        </p:txBody>
      </p:sp>
      <p:sp>
        <p:nvSpPr>
          <p:cNvPr id="73731" name="Rectangle 2"/>
          <p:cNvSpPr>
            <a:spLocks noGrp="1" noRot="1" noChangeAspect="1" noChangeArrowheads="1" noTextEdit="1"/>
          </p:cNvSpPr>
          <p:nvPr>
            <p:ph type="sldImg"/>
          </p:nvPr>
        </p:nvSpPr>
        <p:spPr>
          <a:xfrm>
            <a:off x="930275" y="741363"/>
            <a:ext cx="4937125" cy="3702050"/>
          </a:xfrm>
          <a:ln/>
        </p:spPr>
      </p:sp>
      <p:sp>
        <p:nvSpPr>
          <p:cNvPr id="73732"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These axioms</a:t>
            </a:r>
            <a:r>
              <a:rPr lang="en-US" baseline="0" dirty="0" smtClean="0"/>
              <a:t> are sound.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Sounds: everything that can be derived based on these axioms are true.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Here is an example of how transitivity can be proved formally. Proofs of other axioms are left as exercises.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As such all the inferences based on this axioms would be correct.</a:t>
            </a:r>
            <a:endParaRPr lang="en-US" dirty="0" smtClean="0"/>
          </a:p>
          <a:p>
            <a:pPr eaLnBrk="1" hangingPunct="1"/>
            <a:endParaRPr lang="en-US" dirty="0" smtClean="0"/>
          </a:p>
        </p:txBody>
      </p:sp>
    </p:spTree>
    <p:extLst>
      <p:ext uri="{BB962C8B-B14F-4D97-AF65-F5344CB8AC3E}">
        <p14:creationId xmlns:p14="http://schemas.microsoft.com/office/powerpoint/2010/main" val="3952310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6AA5020-5DC0-4672-90AF-20247B88940D}" type="slidenum">
              <a:rPr lang="en-US" smtClean="0"/>
              <a:pPr/>
              <a:t>27</a:t>
            </a:fld>
            <a:endParaRPr lang="en-US" smtClean="0"/>
          </a:p>
        </p:txBody>
      </p:sp>
      <p:sp>
        <p:nvSpPr>
          <p:cNvPr id="76803" name="Rectangle 2"/>
          <p:cNvSpPr>
            <a:spLocks noGrp="1" noRot="1" noChangeAspect="1" noChangeArrowheads="1" noTextEdit="1"/>
          </p:cNvSpPr>
          <p:nvPr>
            <p:ph type="sldImg"/>
          </p:nvPr>
        </p:nvSpPr>
        <p:spPr>
          <a:xfrm>
            <a:off x="930275" y="741363"/>
            <a:ext cx="4937125" cy="3702050"/>
          </a:xfrm>
          <a:ln/>
        </p:spPr>
      </p:sp>
      <p:sp>
        <p:nvSpPr>
          <p:cNvPr id="76804"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Remember: the ultimate goal is to simply a set of FDs into a minimal set which is still equivalent to the original set.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How to show that two sets are equivalent? We can generate all possible FDs from both sets. If all the generated FDs are the same, then the two sets are equivalents.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Given a set F, the set of all possible FDs generated from F is called the closure of F. The process of generating all possible FDs is also called computing the closure of F.</a:t>
            </a:r>
          </a:p>
        </p:txBody>
      </p:sp>
    </p:spTree>
    <p:extLst>
      <p:ext uri="{BB962C8B-B14F-4D97-AF65-F5344CB8AC3E}">
        <p14:creationId xmlns:p14="http://schemas.microsoft.com/office/powerpoint/2010/main" val="781755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2BDFA920-424B-4084-A55F-0DC3B4CA181F}" type="slidenum">
              <a:rPr lang="en-US" smtClean="0"/>
              <a:pPr/>
              <a:t>28</a:t>
            </a:fld>
            <a:endParaRPr lang="en-US" smtClean="0"/>
          </a:p>
        </p:txBody>
      </p:sp>
      <p:sp>
        <p:nvSpPr>
          <p:cNvPr id="77827" name="Rectangle 2"/>
          <p:cNvSpPr>
            <a:spLocks noGrp="1" noRot="1" noChangeAspect="1" noChangeArrowheads="1" noTextEdit="1"/>
          </p:cNvSpPr>
          <p:nvPr>
            <p:ph type="sldImg"/>
          </p:nvPr>
        </p:nvSpPr>
        <p:spPr>
          <a:xfrm>
            <a:off x="930275" y="741363"/>
            <a:ext cx="4937125" cy="3702050"/>
          </a:xfrm>
          <a:ln/>
        </p:spPr>
      </p:sp>
      <p:sp>
        <p:nvSpPr>
          <p:cNvPr id="77828" name="Rectangle 3"/>
          <p:cNvSpPr>
            <a:spLocks noGrp="1" noChangeArrowheads="1"/>
          </p:cNvSpPr>
          <p:nvPr>
            <p:ph type="body" idx="1"/>
          </p:nvPr>
        </p:nvSpPr>
        <p:spPr>
          <a:noFill/>
          <a:ln/>
        </p:spPr>
        <p:txBody>
          <a:bodyPr/>
          <a:lstStyle/>
          <a:p>
            <a:pPr eaLnBrk="1" hangingPunct="1"/>
            <a:r>
              <a:rPr lang="en-US" dirty="0" smtClean="0"/>
              <a:t>The axioms</a:t>
            </a:r>
            <a:r>
              <a:rPr lang="en-US" baseline="0" dirty="0" smtClean="0"/>
              <a:t> that we have introduced earlier can be use to compute closure because they are complete.</a:t>
            </a:r>
          </a:p>
          <a:p>
            <a:pPr eaLnBrk="1" hangingPunct="1"/>
            <a:endParaRPr lang="en-US" baseline="0" dirty="0" smtClean="0"/>
          </a:p>
          <a:p>
            <a:pPr eaLnBrk="1" hangingPunct="1"/>
            <a:r>
              <a:rPr lang="en-US" baseline="0" dirty="0" smtClean="0"/>
              <a:t>Complete: The axioms can be used to derive everything that is true.</a:t>
            </a:r>
          </a:p>
          <a:p>
            <a:pPr eaLnBrk="1" hangingPunct="1"/>
            <a:endParaRPr lang="en-US" baseline="0" dirty="0" smtClean="0"/>
          </a:p>
          <a:p>
            <a:pPr eaLnBrk="1" hangingPunct="1"/>
            <a:r>
              <a:rPr lang="en-US" baseline="0" dirty="0" smtClean="0"/>
              <a:t>By applying the axioms in all possible ways, we can generate all possible FDs.</a:t>
            </a:r>
          </a:p>
          <a:p>
            <a:pPr eaLnBrk="1" hangingPunct="1"/>
            <a:endParaRPr lang="en-US" baseline="0" dirty="0" smtClean="0"/>
          </a:p>
          <a:p>
            <a:pPr eaLnBrk="1" hangingPunct="1"/>
            <a:r>
              <a:rPr lang="en-US" baseline="0" dirty="0" smtClean="0"/>
              <a:t>Proof omitted.</a:t>
            </a:r>
            <a:endParaRPr lang="en-US" dirty="0" smtClean="0"/>
          </a:p>
        </p:txBody>
      </p:sp>
    </p:spTree>
    <p:extLst>
      <p:ext uri="{BB962C8B-B14F-4D97-AF65-F5344CB8AC3E}">
        <p14:creationId xmlns:p14="http://schemas.microsoft.com/office/powerpoint/2010/main" val="1672285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4C23ED76-204F-45FD-A856-9779EC6140D4}" type="slidenum">
              <a:rPr lang="en-US" smtClean="0"/>
              <a:pPr/>
              <a:t>29</a:t>
            </a:fld>
            <a:endParaRPr lang="en-US" smtClean="0"/>
          </a:p>
        </p:txBody>
      </p:sp>
      <p:sp>
        <p:nvSpPr>
          <p:cNvPr id="78851" name="Rectangle 2"/>
          <p:cNvSpPr>
            <a:spLocks noGrp="1" noRot="1" noChangeAspect="1" noChangeArrowheads="1" noTextEdit="1"/>
          </p:cNvSpPr>
          <p:nvPr>
            <p:ph type="sldImg"/>
          </p:nvPr>
        </p:nvSpPr>
        <p:spPr>
          <a:xfrm>
            <a:off x="930275" y="741363"/>
            <a:ext cx="4937125" cy="3702050"/>
          </a:xfrm>
          <a:ln/>
        </p:spPr>
      </p:sp>
      <p:sp>
        <p:nvSpPr>
          <p:cNvPr id="78852" name="Rectangle 3"/>
          <p:cNvSpPr>
            <a:spLocks noGrp="1" noChangeArrowheads="1"/>
          </p:cNvSpPr>
          <p:nvPr>
            <p:ph type="body" idx="1"/>
          </p:nvPr>
        </p:nvSpPr>
        <p:spPr>
          <a:noFill/>
          <a:ln/>
        </p:spPr>
        <p:txBody>
          <a:bodyPr/>
          <a:lstStyle/>
          <a:p>
            <a:pPr eaLnBrk="1" hangingPunct="1"/>
            <a:r>
              <a:rPr lang="en-US" dirty="0" smtClean="0"/>
              <a:t>Example of a set of FDs</a:t>
            </a:r>
            <a:r>
              <a:rPr lang="en-US" baseline="0" dirty="0" smtClean="0"/>
              <a:t> and its closure. </a:t>
            </a:r>
          </a:p>
          <a:p>
            <a:pPr eaLnBrk="1" hangingPunct="1"/>
            <a:endParaRPr lang="en-US" baseline="0" dirty="0" smtClean="0"/>
          </a:p>
          <a:p>
            <a:pPr eaLnBrk="1" hangingPunct="1"/>
            <a:r>
              <a:rPr lang="en-US" baseline="0" dirty="0" smtClean="0"/>
              <a:t>What axioms are used to generate each of the FD?</a:t>
            </a:r>
          </a:p>
          <a:p>
            <a:pPr eaLnBrk="1" hangingPunct="1"/>
            <a:endParaRPr lang="en-US" baseline="0" dirty="0" smtClean="0"/>
          </a:p>
          <a:p>
            <a:pPr eaLnBrk="1" hangingPunct="1"/>
            <a:r>
              <a:rPr lang="en-US" baseline="0" dirty="0" smtClean="0"/>
              <a:t>A-&gt;A: Reflexivity</a:t>
            </a:r>
          </a:p>
          <a:p>
            <a:pPr eaLnBrk="1" hangingPunct="1"/>
            <a:r>
              <a:rPr lang="en-US" baseline="0" dirty="0" smtClean="0"/>
              <a:t>A,D-&gt;B,D, A,C</a:t>
            </a:r>
            <a:r>
              <a:rPr lang="en-US" baseline="0" dirty="0" smtClean="0">
                <a:sym typeface="Wingdings"/>
              </a:rPr>
              <a:t>B,C</a:t>
            </a:r>
            <a:r>
              <a:rPr lang="en-US" baseline="0" dirty="0" smtClean="0"/>
              <a:t>: Augmentation</a:t>
            </a:r>
          </a:p>
          <a:p>
            <a:pPr eaLnBrk="1" hangingPunct="1"/>
            <a:r>
              <a:rPr lang="en-US" baseline="0" dirty="0" smtClean="0"/>
              <a:t>A,B -&gt; B: Weak Augmentation</a:t>
            </a:r>
          </a:p>
          <a:p>
            <a:pPr eaLnBrk="1" hangingPunct="1"/>
            <a:r>
              <a:rPr lang="en-US" baseline="0" dirty="0" smtClean="0"/>
              <a:t>AC</a:t>
            </a:r>
            <a:r>
              <a:rPr lang="en-US" baseline="0" dirty="0" smtClean="0">
                <a:sym typeface="Wingdings"/>
              </a:rPr>
              <a:t>D: </a:t>
            </a:r>
            <a:r>
              <a:rPr lang="en-US" baseline="0" dirty="0" smtClean="0"/>
              <a:t>Transitivity</a:t>
            </a:r>
          </a:p>
        </p:txBody>
      </p:sp>
    </p:spTree>
    <p:extLst>
      <p:ext uri="{BB962C8B-B14F-4D97-AF65-F5344CB8AC3E}">
        <p14:creationId xmlns:p14="http://schemas.microsoft.com/office/powerpoint/2010/main" val="3142801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E25EF74B-1A7C-4261-8208-14FC533E8705}" type="slidenum">
              <a:rPr lang="en-US" smtClean="0"/>
              <a:pPr/>
              <a:t>30</a:t>
            </a:fld>
            <a:endParaRPr lang="en-US" smtClean="0"/>
          </a:p>
        </p:txBody>
      </p:sp>
      <p:sp>
        <p:nvSpPr>
          <p:cNvPr id="79875" name="Rectangle 2"/>
          <p:cNvSpPr>
            <a:spLocks noGrp="1" noRot="1" noChangeAspect="1" noChangeArrowheads="1" noTextEdit="1"/>
          </p:cNvSpPr>
          <p:nvPr>
            <p:ph type="sldImg"/>
          </p:nvPr>
        </p:nvSpPr>
        <p:spPr>
          <a:xfrm>
            <a:off x="930275" y="741363"/>
            <a:ext cx="4937125" cy="3702050"/>
          </a:xfrm>
          <a:ln/>
        </p:spPr>
      </p:sp>
      <p:sp>
        <p:nvSpPr>
          <p:cNvPr id="79876" name="Rectangle 3"/>
          <p:cNvSpPr>
            <a:spLocks noGrp="1" noChangeArrowheads="1"/>
          </p:cNvSpPr>
          <p:nvPr>
            <p:ph type="body" idx="1"/>
          </p:nvPr>
        </p:nvSpPr>
        <p:spPr>
          <a:noFill/>
          <a:ln/>
        </p:spPr>
        <p:txBody>
          <a:bodyPr/>
          <a:lstStyle/>
          <a:p>
            <a:pPr eaLnBrk="1" hangingPunct="1"/>
            <a:r>
              <a:rPr lang="en-US" baseline="0" dirty="0" smtClean="0"/>
              <a:t>Two sets of functional dependencies are equivalent if their closures are the same.</a:t>
            </a:r>
          </a:p>
          <a:p>
            <a:pPr eaLnBrk="1" hangingPunct="1"/>
            <a:endParaRPr lang="en-US" baseline="0" dirty="0" smtClean="0"/>
          </a:p>
          <a:p>
            <a:pPr eaLnBrk="1" hangingPunct="1"/>
            <a:r>
              <a:rPr lang="en-US" baseline="0" dirty="0" smtClean="0"/>
              <a:t>But not practical to do so because the number of possible FDs are exponential on the number of attributes in the relation.</a:t>
            </a:r>
          </a:p>
          <a:p>
            <a:pPr eaLnBrk="1" hangingPunct="1"/>
            <a:endParaRPr lang="en-US" baseline="0" dirty="0" smtClean="0"/>
          </a:p>
          <a:p>
            <a:pPr eaLnBrk="1" hangingPunct="1"/>
            <a:r>
              <a:rPr lang="en-US" baseline="0" dirty="0" smtClean="0"/>
              <a:t>A more efficient way to generate all FDs is to use attribute closure instead.</a:t>
            </a:r>
          </a:p>
          <a:p>
            <a:pPr eaLnBrk="1" hangingPunct="1"/>
            <a:endParaRPr lang="en-US" dirty="0" smtClean="0"/>
          </a:p>
        </p:txBody>
      </p:sp>
    </p:spTree>
    <p:extLst>
      <p:ext uri="{BB962C8B-B14F-4D97-AF65-F5344CB8AC3E}">
        <p14:creationId xmlns:p14="http://schemas.microsoft.com/office/powerpoint/2010/main" val="316234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way to resolve these</a:t>
            </a:r>
            <a:r>
              <a:rPr lang="en-US" baseline="0" dirty="0" smtClean="0"/>
              <a:t> anomaly is perform normalization by decomposing the original relation into smaller relations. </a:t>
            </a:r>
          </a:p>
          <a:p>
            <a:endParaRPr lang="en-US" baseline="0" dirty="0" smtClean="0"/>
          </a:p>
          <a:p>
            <a:r>
              <a:rPr lang="en-US" baseline="0" dirty="0" smtClean="0"/>
              <a:t>Removed salary from employee. Create a separate relation for position and salary. Position in employee refers to the position in salary.</a:t>
            </a:r>
          </a:p>
          <a:p>
            <a:endParaRPr lang="en-US" baseline="0" dirty="0" smtClean="0"/>
          </a:p>
          <a:p>
            <a:r>
              <a:rPr lang="en-US" baseline="0" dirty="0" smtClean="0"/>
              <a:t>Are the problems solved? Check one by one.</a:t>
            </a:r>
          </a:p>
          <a:p>
            <a:endParaRPr lang="en-US" baseline="0" dirty="0" smtClean="0"/>
          </a:p>
          <a:p>
            <a:r>
              <a:rPr lang="en-US" baseline="0" dirty="0" smtClean="0"/>
              <a:t>Redundant storage: No. Salary information of each position is stored only once.</a:t>
            </a:r>
          </a:p>
          <a:p>
            <a:endParaRPr lang="en-US" baseline="0" dirty="0" smtClean="0"/>
          </a:p>
          <a:p>
            <a:r>
              <a:rPr lang="en-US" baseline="0" dirty="0" smtClean="0"/>
              <a:t>Update anomaly: No. Salary changed for one position affects every one at that position.</a:t>
            </a:r>
          </a:p>
          <a:p>
            <a:endParaRPr lang="en-US" baseline="0" dirty="0" smtClean="0"/>
          </a:p>
          <a:p>
            <a:r>
              <a:rPr lang="en-US" baseline="0" dirty="0" smtClean="0"/>
              <a:t>Deletion anomaly: No. Ok to delete Eric since the salary information of assistant manager is still stored in salary.</a:t>
            </a:r>
          </a:p>
          <a:p>
            <a:endParaRPr lang="en-US" baseline="0" dirty="0" smtClean="0"/>
          </a:p>
          <a:p>
            <a:r>
              <a:rPr lang="en-US" baseline="0" dirty="0" smtClean="0"/>
              <a:t>Insertion anomaly: No. Salary information about security guard can be stored in salary without using null values.</a:t>
            </a:r>
          </a:p>
          <a:p>
            <a:endParaRPr lang="en-US" baseline="0" dirty="0" smtClean="0"/>
          </a:p>
          <a:p>
            <a:r>
              <a:rPr lang="en-US" baseline="0" dirty="0" smtClean="0"/>
              <a:t>Example of functional dependency and how it can be handled with this decomposition process. This decomposition is also called normalization, which we will cover in more detail next week.</a:t>
            </a:r>
            <a:endParaRPr lang="en-SG" dirty="0"/>
          </a:p>
        </p:txBody>
      </p:sp>
      <p:sp>
        <p:nvSpPr>
          <p:cNvPr id="4" name="Slide Number Placeholder 3"/>
          <p:cNvSpPr>
            <a:spLocks noGrp="1"/>
          </p:cNvSpPr>
          <p:nvPr>
            <p:ph type="sldNum" sz="quarter" idx="10"/>
          </p:nvPr>
        </p:nvSpPr>
        <p:spPr/>
        <p:txBody>
          <a:bodyPr/>
          <a:lstStyle/>
          <a:p>
            <a:pPr>
              <a:defRPr/>
            </a:pPr>
            <a:fld id="{78E50C62-0251-4C16-B3E4-E9A3A95D0C91}" type="slidenum">
              <a:rPr lang="en-US" smtClean="0"/>
              <a:pPr>
                <a:defRPr/>
              </a:pPr>
              <a:t>4</a:t>
            </a:fld>
            <a:endParaRPr lang="en-US"/>
          </a:p>
        </p:txBody>
      </p:sp>
    </p:spTree>
    <p:extLst>
      <p:ext uri="{BB962C8B-B14F-4D97-AF65-F5344CB8AC3E}">
        <p14:creationId xmlns:p14="http://schemas.microsoft.com/office/powerpoint/2010/main" val="16636602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4E3E561-0482-4D62-B48C-FB8FE6ACD60B}" type="slidenum">
              <a:rPr lang="en-US" smtClean="0"/>
              <a:pPr/>
              <a:t>31</a:t>
            </a:fld>
            <a:endParaRPr lang="en-US" smtClean="0"/>
          </a:p>
        </p:txBody>
      </p:sp>
      <p:sp>
        <p:nvSpPr>
          <p:cNvPr id="80899" name="Rectangle 2"/>
          <p:cNvSpPr>
            <a:spLocks noGrp="1" noRot="1" noChangeAspect="1" noChangeArrowheads="1" noTextEdit="1"/>
          </p:cNvSpPr>
          <p:nvPr>
            <p:ph type="sldImg"/>
          </p:nvPr>
        </p:nvSpPr>
        <p:spPr>
          <a:xfrm>
            <a:off x="930275" y="741363"/>
            <a:ext cx="4937125" cy="3702050"/>
          </a:xfrm>
          <a:ln/>
        </p:spPr>
      </p:sp>
      <p:sp>
        <p:nvSpPr>
          <p:cNvPr id="80900" name="Rectangle 3"/>
          <p:cNvSpPr>
            <a:spLocks noGrp="1" noChangeArrowheads="1"/>
          </p:cNvSpPr>
          <p:nvPr>
            <p:ph type="body" idx="1"/>
          </p:nvPr>
        </p:nvSpPr>
        <p:spPr>
          <a:noFill/>
          <a:ln/>
        </p:spPr>
        <p:txBody>
          <a:bodyPr/>
          <a:lstStyle/>
          <a:p>
            <a:pPr eaLnBrk="1" hangingPunct="1"/>
            <a:r>
              <a:rPr lang="en-US" baseline="0" dirty="0" smtClean="0"/>
              <a:t>Attribute closure is commonly used for finding keys in a relation.</a:t>
            </a:r>
          </a:p>
          <a:p>
            <a:pPr eaLnBrk="1" hangingPunct="1"/>
            <a:endParaRPr lang="en-US" baseline="0" dirty="0" smtClean="0"/>
          </a:p>
          <a:p>
            <a:pPr eaLnBrk="1" hangingPunct="1"/>
            <a:r>
              <a:rPr lang="en-US" baseline="0" dirty="0" smtClean="0"/>
              <a:t>Let’s take a look at this simple example that illustrate this idea.</a:t>
            </a:r>
          </a:p>
          <a:p>
            <a:pPr eaLnBrk="1" hangingPunct="1"/>
            <a:endParaRPr lang="en-US" baseline="0" dirty="0" smtClean="0"/>
          </a:p>
          <a:p>
            <a:pPr eaLnBrk="1" hangingPunct="1"/>
            <a:r>
              <a:rPr lang="en-US" baseline="0" dirty="0" smtClean="0"/>
              <a:t>In this example, there are four attributes A,B,C,D in this relation and two FDs, A</a:t>
            </a:r>
            <a:r>
              <a:rPr lang="en-US" baseline="0" dirty="0" smtClean="0">
                <a:sym typeface="Wingdings"/>
              </a:rPr>
              <a:t>C and BD.</a:t>
            </a:r>
          </a:p>
          <a:p>
            <a:pPr eaLnBrk="1" hangingPunct="1"/>
            <a:endParaRPr lang="en-US" baseline="0" dirty="0" smtClean="0">
              <a:sym typeface="Wingdings"/>
            </a:endParaRPr>
          </a:p>
          <a:p>
            <a:pPr eaLnBrk="1" hangingPunct="1"/>
            <a:r>
              <a:rPr lang="en-US" baseline="0" dirty="0" smtClean="0">
                <a:sym typeface="Wingdings"/>
              </a:rPr>
              <a:t>Given this information, the question is “is A, B a candidate key?”</a:t>
            </a:r>
          </a:p>
          <a:p>
            <a:pPr eaLnBrk="1" hangingPunct="1"/>
            <a:endParaRPr lang="en-US" baseline="0" dirty="0" smtClean="0">
              <a:sym typeface="Wingdings"/>
            </a:endParaRPr>
          </a:p>
          <a:p>
            <a:pPr eaLnBrk="1" hangingPunct="1"/>
            <a:r>
              <a:rPr lang="en-US" baseline="0" dirty="0" smtClean="0">
                <a:sym typeface="Wingdings"/>
              </a:rPr>
              <a:t>For a set of attributes to be a candidate key: it must be a </a:t>
            </a:r>
            <a:r>
              <a:rPr lang="en-US" baseline="0" dirty="0" err="1" smtClean="0">
                <a:sym typeface="Wingdings"/>
              </a:rPr>
              <a:t>superkey</a:t>
            </a:r>
            <a:r>
              <a:rPr lang="en-US" baseline="0" dirty="0" smtClean="0">
                <a:sym typeface="Wingdings"/>
              </a:rPr>
              <a:t> and any subset of it must not be a key.</a:t>
            </a:r>
          </a:p>
        </p:txBody>
      </p:sp>
    </p:spTree>
    <p:extLst>
      <p:ext uri="{BB962C8B-B14F-4D97-AF65-F5344CB8AC3E}">
        <p14:creationId xmlns:p14="http://schemas.microsoft.com/office/powerpoint/2010/main" val="1482296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6BE347B-1B64-440A-AF3A-FBD0658F2397}" type="slidenum">
              <a:rPr lang="en-US" smtClean="0"/>
              <a:pPr/>
              <a:t>32</a:t>
            </a:fld>
            <a:endParaRPr lang="en-US" smtClean="0"/>
          </a:p>
        </p:txBody>
      </p:sp>
      <p:sp>
        <p:nvSpPr>
          <p:cNvPr id="81923" name="Rectangle 2"/>
          <p:cNvSpPr>
            <a:spLocks noGrp="1" noRot="1" noChangeAspect="1" noChangeArrowheads="1" noTextEdit="1"/>
          </p:cNvSpPr>
          <p:nvPr>
            <p:ph type="sldImg"/>
          </p:nvPr>
        </p:nvSpPr>
        <p:spPr>
          <a:xfrm>
            <a:off x="930275" y="741363"/>
            <a:ext cx="4937125" cy="3702050"/>
          </a:xfrm>
          <a:ln/>
        </p:spPr>
      </p:sp>
      <p:sp>
        <p:nvSpPr>
          <p:cNvPr id="81924" name="Rectangle 3"/>
          <p:cNvSpPr>
            <a:spLocks noGrp="1" noChangeArrowheads="1"/>
          </p:cNvSpPr>
          <p:nvPr>
            <p:ph type="body" idx="1"/>
          </p:nvPr>
        </p:nvSpPr>
        <p:spPr>
          <a:noFill/>
          <a:ln/>
        </p:spPr>
        <p:txBody>
          <a:bodyPr/>
          <a:lstStyle/>
          <a:p>
            <a:pPr eaLnBrk="1" hangingPunct="1"/>
            <a:r>
              <a:rPr lang="en-US" dirty="0" smtClean="0"/>
              <a:t>The proof</a:t>
            </a:r>
            <a:r>
              <a:rPr lang="en-US" baseline="0" dirty="0" smtClean="0"/>
              <a:t> that A,B is a </a:t>
            </a:r>
            <a:r>
              <a:rPr lang="en-US" baseline="0" dirty="0" err="1" smtClean="0"/>
              <a:t>superkey</a:t>
            </a:r>
            <a:r>
              <a:rPr lang="en-US" baseline="0" dirty="0" smtClean="0"/>
              <a:t> is</a:t>
            </a:r>
            <a:r>
              <a:rPr lang="en-US" dirty="0" smtClean="0"/>
              <a:t> as shown on</a:t>
            </a:r>
            <a:r>
              <a:rPr lang="en-US" baseline="0" dirty="0" smtClean="0"/>
              <a:t> this slide. What are we trying to show here?</a:t>
            </a:r>
          </a:p>
          <a:p>
            <a:pPr eaLnBrk="1" hangingPunct="1"/>
            <a:endParaRPr lang="en-US" baseline="0" dirty="0" smtClean="0"/>
          </a:p>
          <a:p>
            <a:pPr eaLnBrk="1" hangingPunct="1"/>
            <a:r>
              <a:rPr lang="en-US" baseline="0" dirty="0" smtClean="0"/>
              <a:t>The maximum set of attributes which are determined by {A,B}. If this maximum set contains all the attributes in the relation, then we know A,B is a </a:t>
            </a:r>
            <a:r>
              <a:rPr lang="en-US" baseline="0" dirty="0" err="1" smtClean="0"/>
              <a:t>superkey</a:t>
            </a:r>
            <a:r>
              <a:rPr lang="en-US" baseline="0" dirty="0" smtClean="0"/>
              <a:t>.</a:t>
            </a:r>
          </a:p>
          <a:p>
            <a:pPr eaLnBrk="1" hangingPunct="1"/>
            <a:endParaRPr lang="en-US" baseline="0" dirty="0" smtClean="0"/>
          </a:p>
          <a:p>
            <a:pPr eaLnBrk="1" hangingPunct="1"/>
            <a:r>
              <a:rPr lang="en-US" baseline="0" dirty="0" smtClean="0"/>
              <a:t>We call this maximum set the closure of {A,B}.</a:t>
            </a:r>
          </a:p>
        </p:txBody>
      </p:sp>
    </p:spTree>
    <p:extLst>
      <p:ext uri="{BB962C8B-B14F-4D97-AF65-F5344CB8AC3E}">
        <p14:creationId xmlns:p14="http://schemas.microsoft.com/office/powerpoint/2010/main" val="38052583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B224058-1AC7-4118-B740-2D0061FADB97}" type="slidenum">
              <a:rPr lang="en-US" smtClean="0"/>
              <a:pPr/>
              <a:t>33</a:t>
            </a:fld>
            <a:endParaRPr lang="en-US" smtClean="0"/>
          </a:p>
        </p:txBody>
      </p:sp>
      <p:sp>
        <p:nvSpPr>
          <p:cNvPr id="82947" name="Rectangle 2"/>
          <p:cNvSpPr>
            <a:spLocks noGrp="1" noRot="1" noChangeAspect="1" noChangeArrowheads="1" noTextEdit="1"/>
          </p:cNvSpPr>
          <p:nvPr>
            <p:ph type="sldImg"/>
          </p:nvPr>
        </p:nvSpPr>
        <p:spPr>
          <a:xfrm>
            <a:off x="930275" y="741363"/>
            <a:ext cx="4937125" cy="3702050"/>
          </a:xfrm>
          <a:ln/>
        </p:spPr>
      </p:sp>
      <p:sp>
        <p:nvSpPr>
          <p:cNvPr id="82948" name="Rectangle 3"/>
          <p:cNvSpPr>
            <a:spLocks noGrp="1" noChangeArrowheads="1"/>
          </p:cNvSpPr>
          <p:nvPr>
            <p:ph type="body" idx="1"/>
          </p:nvPr>
        </p:nvSpPr>
        <p:spPr>
          <a:noFill/>
          <a:ln/>
        </p:spPr>
        <p:txBody>
          <a:bodyPr/>
          <a:lstStyle/>
          <a:p>
            <a:pPr eaLnBrk="1" hangingPunct="1"/>
            <a:r>
              <a:rPr lang="en-US" dirty="0" smtClean="0"/>
              <a:t>Second part of proof is to show that any subset of A,B must not be a key.</a:t>
            </a:r>
          </a:p>
          <a:p>
            <a:pPr eaLnBrk="1" hangingPunct="1"/>
            <a:endParaRPr lang="en-US" dirty="0" smtClean="0"/>
          </a:p>
          <a:p>
            <a:pPr eaLnBrk="1" hangingPunct="1"/>
            <a:r>
              <a:rPr lang="en-US" dirty="0" smtClean="0"/>
              <a:t>Show A alone</a:t>
            </a:r>
            <a:r>
              <a:rPr lang="en-US" baseline="0" dirty="0" smtClean="0"/>
              <a:t> cannot determine all attributes. How? Compute the maximum set of attributes determined by A and show that this maximum set is not the full set. This maximum set is again the attribute closure of A.</a:t>
            </a:r>
          </a:p>
          <a:p>
            <a:pPr eaLnBrk="1" hangingPunct="1"/>
            <a:endParaRPr lang="en-US" baseline="0" dirty="0" smtClean="0"/>
          </a:p>
          <a:p>
            <a:pPr eaLnBrk="1" hangingPunct="1"/>
            <a:r>
              <a:rPr lang="en-US" baseline="0" dirty="0" smtClean="0"/>
              <a:t>We have to do the same for B.</a:t>
            </a:r>
          </a:p>
          <a:p>
            <a:pPr eaLnBrk="1" hangingPunct="1"/>
            <a:endParaRPr lang="en-US" dirty="0" smtClean="0"/>
          </a:p>
          <a:p>
            <a:pPr eaLnBrk="1" hangingPunct="1"/>
            <a:r>
              <a:rPr lang="en-US" dirty="0" smtClean="0"/>
              <a:t>A</a:t>
            </a:r>
            <a:r>
              <a:rPr lang="en-US" baseline="0" dirty="0" smtClean="0"/>
              <a:t> simple example with two FDs. Hard to do if there are many more. We have algorithm to do it systematically.</a:t>
            </a:r>
            <a:endParaRPr lang="en-US" dirty="0" smtClean="0"/>
          </a:p>
        </p:txBody>
      </p:sp>
    </p:spTree>
    <p:extLst>
      <p:ext uri="{BB962C8B-B14F-4D97-AF65-F5344CB8AC3E}">
        <p14:creationId xmlns:p14="http://schemas.microsoft.com/office/powerpoint/2010/main" val="3546873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D954E71E-87A2-4067-BE48-A1656CCDC34B}" type="slidenum">
              <a:rPr lang="en-US" smtClean="0"/>
              <a:pPr/>
              <a:t>34</a:t>
            </a:fld>
            <a:endParaRPr lang="en-US" smtClean="0"/>
          </a:p>
        </p:txBody>
      </p:sp>
      <p:sp>
        <p:nvSpPr>
          <p:cNvPr id="83971" name="Rectangle 2"/>
          <p:cNvSpPr>
            <a:spLocks noGrp="1" noRot="1" noChangeAspect="1" noChangeArrowheads="1" noTextEdit="1"/>
          </p:cNvSpPr>
          <p:nvPr>
            <p:ph type="sldImg"/>
          </p:nvPr>
        </p:nvSpPr>
        <p:spPr>
          <a:xfrm>
            <a:off x="930275" y="741363"/>
            <a:ext cx="4937125" cy="3702050"/>
          </a:xfrm>
          <a:ln/>
        </p:spPr>
      </p:sp>
      <p:sp>
        <p:nvSpPr>
          <p:cNvPr id="83972" name="Rectangle 3"/>
          <p:cNvSpPr>
            <a:spLocks noGrp="1" noChangeArrowheads="1"/>
          </p:cNvSpPr>
          <p:nvPr>
            <p:ph type="body" idx="1"/>
          </p:nvPr>
        </p:nvSpPr>
        <p:spPr>
          <a:noFill/>
          <a:ln/>
        </p:spPr>
        <p:txBody>
          <a:bodyPr/>
          <a:lstStyle/>
          <a:p>
            <a:pPr eaLnBrk="1" hangingPunct="1"/>
            <a:r>
              <a:rPr lang="en-US" baseline="0" dirty="0" smtClean="0"/>
              <a:t>Given a set of attribute with some FDs, the closure of this set is all the attributes determined by this set based on the FDs.</a:t>
            </a:r>
          </a:p>
        </p:txBody>
      </p:sp>
    </p:spTree>
    <p:extLst>
      <p:ext uri="{BB962C8B-B14F-4D97-AF65-F5344CB8AC3E}">
        <p14:creationId xmlns:p14="http://schemas.microsoft.com/office/powerpoint/2010/main" val="144684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4EBC8CDC-C4E0-4E30-A586-2FE9C55BA2BB}" type="slidenum">
              <a:rPr lang="en-US" smtClean="0"/>
              <a:pPr/>
              <a:t>35</a:t>
            </a:fld>
            <a:endParaRPr lang="en-US" smtClean="0"/>
          </a:p>
        </p:txBody>
      </p:sp>
      <p:sp>
        <p:nvSpPr>
          <p:cNvPr id="84995" name="Rectangle 2"/>
          <p:cNvSpPr>
            <a:spLocks noGrp="1" noRot="1" noChangeAspect="1" noChangeArrowheads="1" noTextEdit="1"/>
          </p:cNvSpPr>
          <p:nvPr>
            <p:ph type="sldImg"/>
          </p:nvPr>
        </p:nvSpPr>
        <p:spPr>
          <a:xfrm>
            <a:off x="930275" y="741363"/>
            <a:ext cx="4937125" cy="3702050"/>
          </a:xfrm>
          <a:ln/>
        </p:spPr>
      </p:sp>
      <p:sp>
        <p:nvSpPr>
          <p:cNvPr id="84996" name="Rectangle 3"/>
          <p:cNvSpPr>
            <a:spLocks noGrp="1" noChangeArrowheads="1"/>
          </p:cNvSpPr>
          <p:nvPr>
            <p:ph type="body" idx="1"/>
          </p:nvPr>
        </p:nvSpPr>
        <p:spPr>
          <a:noFill/>
          <a:ln/>
        </p:spPr>
        <p:txBody>
          <a:bodyPr/>
          <a:lstStyle/>
          <a:p>
            <a:pPr eaLnBrk="1" hangingPunct="1"/>
            <a:r>
              <a:rPr lang="en-US" baseline="0" dirty="0" smtClean="0"/>
              <a:t>{A} </a:t>
            </a:r>
            <a:r>
              <a:rPr lang="en-US" baseline="0" dirty="0" smtClean="0">
                <a:sym typeface="Wingdings"/>
              </a:rPr>
              <a:t> {A, C}</a:t>
            </a:r>
          </a:p>
          <a:p>
            <a:pPr eaLnBrk="1" hangingPunct="1"/>
            <a:r>
              <a:rPr lang="en-US" baseline="0" dirty="0" smtClean="0">
                <a:sym typeface="Wingdings"/>
              </a:rPr>
              <a:t>{B}  {B, D}</a:t>
            </a:r>
            <a:endParaRPr lang="en-US" baseline="0" dirty="0" smtClean="0"/>
          </a:p>
          <a:p>
            <a:pPr eaLnBrk="1" hangingPunct="1"/>
            <a:endParaRPr lang="en-US" dirty="0" smtClean="0"/>
          </a:p>
        </p:txBody>
      </p:sp>
    </p:spTree>
    <p:extLst>
      <p:ext uri="{BB962C8B-B14F-4D97-AF65-F5344CB8AC3E}">
        <p14:creationId xmlns:p14="http://schemas.microsoft.com/office/powerpoint/2010/main" val="2764712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5F95248-9538-42BC-AC62-D013C092CA01}" type="slidenum">
              <a:rPr lang="en-US" smtClean="0"/>
              <a:pPr/>
              <a:t>36</a:t>
            </a:fld>
            <a:endParaRPr lang="en-US" smtClean="0"/>
          </a:p>
        </p:txBody>
      </p:sp>
      <p:sp>
        <p:nvSpPr>
          <p:cNvPr id="86019" name="Rectangle 2"/>
          <p:cNvSpPr>
            <a:spLocks noGrp="1" noRot="1" noChangeAspect="1" noChangeArrowheads="1" noTextEdit="1"/>
          </p:cNvSpPr>
          <p:nvPr>
            <p:ph type="sldImg"/>
          </p:nvPr>
        </p:nvSpPr>
        <p:spPr>
          <a:xfrm>
            <a:off x="930275" y="741363"/>
            <a:ext cx="4937125" cy="3702050"/>
          </a:xfrm>
          <a:ln/>
        </p:spPr>
      </p:sp>
      <p:sp>
        <p:nvSpPr>
          <p:cNvPr id="86020" name="Rectangle 3"/>
          <p:cNvSpPr>
            <a:spLocks noGrp="1" noChangeArrowheads="1"/>
          </p:cNvSpPr>
          <p:nvPr>
            <p:ph type="body" idx="1"/>
          </p:nvPr>
        </p:nvSpPr>
        <p:spPr>
          <a:noFill/>
          <a:ln/>
        </p:spPr>
        <p:txBody>
          <a:bodyPr/>
          <a:lstStyle/>
          <a:p>
            <a:pPr eaLnBrk="1" hangingPunct="1"/>
            <a:r>
              <a:rPr lang="en-US" dirty="0" err="1" smtClean="0"/>
              <a:t>Input/Output</a:t>
            </a:r>
            <a:endParaRPr lang="en-US" dirty="0" smtClean="0"/>
          </a:p>
        </p:txBody>
      </p:sp>
    </p:spTree>
    <p:extLst>
      <p:ext uri="{BB962C8B-B14F-4D97-AF65-F5344CB8AC3E}">
        <p14:creationId xmlns:p14="http://schemas.microsoft.com/office/powerpoint/2010/main" val="13135571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934057A-473B-47D5-BA41-A8450C80EF2B}" type="slidenum">
              <a:rPr lang="en-US" smtClean="0"/>
              <a:pPr/>
              <a:t>37</a:t>
            </a:fld>
            <a:endParaRPr lang="en-US" smtClean="0"/>
          </a:p>
        </p:txBody>
      </p:sp>
      <p:sp>
        <p:nvSpPr>
          <p:cNvPr id="87043" name="Rectangle 2"/>
          <p:cNvSpPr>
            <a:spLocks noGrp="1" noRot="1" noChangeAspect="1" noChangeArrowheads="1" noTextEdit="1"/>
          </p:cNvSpPr>
          <p:nvPr>
            <p:ph type="sldImg"/>
          </p:nvPr>
        </p:nvSpPr>
        <p:spPr>
          <a:xfrm>
            <a:off x="930275" y="741363"/>
            <a:ext cx="4937125" cy="3702050"/>
          </a:xfrm>
          <a:ln/>
        </p:spPr>
      </p:sp>
      <p:sp>
        <p:nvSpPr>
          <p:cNvPr id="87044" name="Rectangle 3"/>
          <p:cNvSpPr>
            <a:spLocks noGrp="1" noChangeArrowheads="1"/>
          </p:cNvSpPr>
          <p:nvPr>
            <p:ph type="body" idx="1"/>
          </p:nvPr>
        </p:nvSpPr>
        <p:spPr>
          <a:noFill/>
          <a:ln/>
        </p:spPr>
        <p:txBody>
          <a:bodyPr/>
          <a:lstStyle/>
          <a:p>
            <a:pPr eaLnBrk="1" hangingPunct="1"/>
            <a:r>
              <a:rPr lang="en-US" baseline="0" dirty="0" smtClean="0"/>
              <a:t>X(0): the set itself. </a:t>
            </a:r>
          </a:p>
          <a:p>
            <a:pPr eaLnBrk="1" hangingPunct="1"/>
            <a:endParaRPr lang="en-US" baseline="0" dirty="0" smtClean="0"/>
          </a:p>
          <a:p>
            <a:pPr eaLnBrk="1" hangingPunct="1"/>
            <a:r>
              <a:rPr lang="en-US" baseline="0" dirty="0" smtClean="0"/>
              <a:t>Based on X(0) and the functional dependencies in F, we identify some new attributes which are determined by X(0). We create a new set X(1) which contains X(0) and these new attributes.</a:t>
            </a:r>
          </a:p>
          <a:p>
            <a:pPr eaLnBrk="1" hangingPunct="1"/>
            <a:endParaRPr lang="en-US" baseline="0" dirty="0" smtClean="0">
              <a:sym typeface="Wingdings"/>
            </a:endParaRPr>
          </a:p>
          <a:p>
            <a:pPr eaLnBrk="1" hangingPunct="1"/>
            <a:r>
              <a:rPr lang="en-US" baseline="0" dirty="0" smtClean="0">
                <a:sym typeface="Wingdings"/>
              </a:rPr>
              <a:t>Afterwards, based on X(1) and the functional dependencies in F, again we identify some new attributes which are determined by X(1). We create a new set X(2), which contains X(10 and the new attributes.</a:t>
            </a:r>
          </a:p>
          <a:p>
            <a:pPr eaLnBrk="1" hangingPunct="1"/>
            <a:endParaRPr lang="en-US" baseline="0" dirty="0" smtClean="0">
              <a:sym typeface="Wingdings"/>
            </a:endParaRPr>
          </a:p>
          <a:p>
            <a:pPr eaLnBrk="1" hangingPunct="1"/>
            <a:r>
              <a:rPr lang="en-US" baseline="0" dirty="0" smtClean="0">
                <a:sym typeface="Wingdings"/>
              </a:rPr>
              <a:t>Repeat until the new set is the same as the old set. In other words, no more new attributes can be found. </a:t>
            </a:r>
          </a:p>
          <a:p>
            <a:pPr eaLnBrk="1" hangingPunct="1"/>
            <a:endParaRPr lang="en-US" baseline="0" dirty="0" smtClean="0">
              <a:sym typeface="Wingdings"/>
            </a:endParaRPr>
          </a:p>
          <a:p>
            <a:pPr eaLnBrk="1" hangingPunct="1"/>
            <a:r>
              <a:rPr lang="en-US" baseline="0" dirty="0" smtClean="0">
                <a:sym typeface="Wingdings"/>
              </a:rPr>
              <a:t>Given the current set of attributes X(</a:t>
            </a:r>
            <a:r>
              <a:rPr lang="en-US" baseline="0" dirty="0" err="1" smtClean="0">
                <a:sym typeface="Wingdings"/>
              </a:rPr>
              <a:t>i</a:t>
            </a:r>
            <a:r>
              <a:rPr lang="en-US" baseline="0" dirty="0" smtClean="0">
                <a:sym typeface="Wingdings"/>
              </a:rPr>
              <a:t>), we will add in all attributes which are determined by any subset of X(</a:t>
            </a:r>
            <a:r>
              <a:rPr lang="en-US" baseline="0" dirty="0" err="1" smtClean="0">
                <a:sym typeface="Wingdings"/>
              </a:rPr>
              <a:t>i</a:t>
            </a:r>
            <a:r>
              <a:rPr lang="en-US" baseline="0" dirty="0" smtClean="0">
                <a:sym typeface="Wingdings"/>
              </a:rPr>
              <a:t>), this new set is called X(i+1)</a:t>
            </a:r>
          </a:p>
          <a:p>
            <a:pPr eaLnBrk="1" hangingPunct="1"/>
            <a:endParaRPr lang="en-US" baseline="0" dirty="0" smtClean="0">
              <a:sym typeface="Wingdings"/>
            </a:endParaRPr>
          </a:p>
          <a:p>
            <a:pPr eaLnBrk="1" hangingPunct="1"/>
            <a:r>
              <a:rPr lang="en-US" baseline="0" dirty="0" smtClean="0">
                <a:sym typeface="Wingdings"/>
              </a:rPr>
              <a:t>Do so until X(i+1) is the same as X(</a:t>
            </a:r>
            <a:r>
              <a:rPr lang="en-US" baseline="0" dirty="0" err="1" smtClean="0">
                <a:sym typeface="Wingdings"/>
              </a:rPr>
              <a:t>i</a:t>
            </a:r>
            <a:r>
              <a:rPr lang="en-US" baseline="0" dirty="0" smtClean="0">
                <a:sym typeface="Wingdings"/>
              </a:rPr>
              <a:t>). In other words, there are no more new attributes added to X(</a:t>
            </a:r>
            <a:r>
              <a:rPr lang="en-US" baseline="0" dirty="0" err="1" smtClean="0">
                <a:sym typeface="Wingdings"/>
              </a:rPr>
              <a:t>i</a:t>
            </a:r>
            <a:r>
              <a:rPr lang="en-US" baseline="0" dirty="0" smtClean="0">
                <a:sym typeface="Wingdings"/>
              </a:rPr>
              <a:t>).</a:t>
            </a:r>
          </a:p>
          <a:p>
            <a:pPr eaLnBrk="1" hangingPunct="1"/>
            <a:endParaRPr lang="en-US" dirty="0" smtClean="0"/>
          </a:p>
        </p:txBody>
      </p:sp>
    </p:spTree>
    <p:extLst>
      <p:ext uri="{BB962C8B-B14F-4D97-AF65-F5344CB8AC3E}">
        <p14:creationId xmlns:p14="http://schemas.microsoft.com/office/powerpoint/2010/main" val="5591424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D0F2BFAE-85B2-4BF1-A241-422DAA8415C2}" type="slidenum">
              <a:rPr lang="en-US" smtClean="0"/>
              <a:pPr/>
              <a:t>38</a:t>
            </a:fld>
            <a:endParaRPr lang="en-US" smtClean="0"/>
          </a:p>
        </p:txBody>
      </p:sp>
      <p:sp>
        <p:nvSpPr>
          <p:cNvPr id="88067" name="Rectangle 2"/>
          <p:cNvSpPr>
            <a:spLocks noGrp="1" noRot="1" noChangeAspect="1" noChangeArrowheads="1" noTextEdit="1"/>
          </p:cNvSpPr>
          <p:nvPr>
            <p:ph type="sldImg"/>
          </p:nvPr>
        </p:nvSpPr>
        <p:spPr>
          <a:xfrm>
            <a:off x="930275" y="741363"/>
            <a:ext cx="4937125" cy="3702050"/>
          </a:xfrm>
          <a:ln/>
        </p:spPr>
      </p:sp>
      <p:sp>
        <p:nvSpPr>
          <p:cNvPr id="88068" name="Rectangle 3"/>
          <p:cNvSpPr>
            <a:spLocks noGrp="1" noChangeArrowheads="1"/>
          </p:cNvSpPr>
          <p:nvPr>
            <p:ph type="body" idx="1"/>
          </p:nvPr>
        </p:nvSpPr>
        <p:spPr>
          <a:noFill/>
          <a:ln/>
        </p:spPr>
        <p:txBody>
          <a:bodyPr/>
          <a:lstStyle/>
          <a:p>
            <a:pPr eaLnBrk="1" hangingPunct="1"/>
            <a:r>
              <a:rPr lang="en-US" dirty="0" smtClean="0"/>
              <a:t>6 attributes and 8</a:t>
            </a:r>
            <a:r>
              <a:rPr lang="en-US" baseline="0" dirty="0" smtClean="0"/>
              <a:t> FDs. </a:t>
            </a:r>
          </a:p>
          <a:p>
            <a:pPr eaLnBrk="1" hangingPunct="1"/>
            <a:endParaRPr lang="en-US" baseline="0" dirty="0" smtClean="0"/>
          </a:p>
          <a:p>
            <a:pPr eaLnBrk="1" hangingPunct="1"/>
            <a:r>
              <a:rPr lang="en-US" baseline="0" dirty="0" smtClean="0"/>
              <a:t>Attribute closure for BD.</a:t>
            </a:r>
            <a:endParaRPr lang="en-US" dirty="0" smtClean="0"/>
          </a:p>
        </p:txBody>
      </p:sp>
    </p:spTree>
    <p:extLst>
      <p:ext uri="{BB962C8B-B14F-4D97-AF65-F5344CB8AC3E}">
        <p14:creationId xmlns:p14="http://schemas.microsoft.com/office/powerpoint/2010/main" val="3036492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881321C-4F49-409A-A710-FEB9F81C1BA9}" type="slidenum">
              <a:rPr lang="en-US" smtClean="0"/>
              <a:pPr/>
              <a:t>39</a:t>
            </a:fld>
            <a:endParaRPr lang="en-US" smtClean="0"/>
          </a:p>
        </p:txBody>
      </p:sp>
      <p:sp>
        <p:nvSpPr>
          <p:cNvPr id="89091" name="Rectangle 2"/>
          <p:cNvSpPr>
            <a:spLocks noGrp="1" noRot="1" noChangeAspect="1" noChangeArrowheads="1" noTextEdit="1"/>
          </p:cNvSpPr>
          <p:nvPr>
            <p:ph type="sldImg"/>
          </p:nvPr>
        </p:nvSpPr>
        <p:spPr>
          <a:xfrm>
            <a:off x="930275" y="741363"/>
            <a:ext cx="4937125" cy="3702050"/>
          </a:xfrm>
          <a:ln/>
        </p:spPr>
      </p:sp>
      <p:sp>
        <p:nvSpPr>
          <p:cNvPr id="89092" name="Rectangle 3"/>
          <p:cNvSpPr>
            <a:spLocks noGrp="1" noChangeArrowheads="1"/>
          </p:cNvSpPr>
          <p:nvPr>
            <p:ph type="body" idx="1"/>
          </p:nvPr>
        </p:nvSpPr>
        <p:spPr>
          <a:noFill/>
          <a:ln/>
        </p:spPr>
        <p:txBody>
          <a:bodyPr/>
          <a:lstStyle/>
          <a:p>
            <a:pPr eaLnBrk="1" hangingPunct="1"/>
            <a:r>
              <a:rPr lang="en-US" dirty="0" smtClean="0"/>
              <a:t>X(0)</a:t>
            </a:r>
            <a:r>
              <a:rPr lang="en-US" baseline="0" dirty="0" smtClean="0"/>
              <a:t> </a:t>
            </a:r>
            <a:r>
              <a:rPr lang="en-US" baseline="0" dirty="0" smtClean="0">
                <a:sym typeface="Wingdings"/>
              </a:rPr>
              <a:t> BD.</a:t>
            </a:r>
          </a:p>
          <a:p>
            <a:pPr eaLnBrk="1" hangingPunct="1"/>
            <a:r>
              <a:rPr lang="en-US" baseline="0" dirty="0" smtClean="0">
                <a:sym typeface="Wingdings"/>
              </a:rPr>
              <a:t>Two subsets: B and D. B: no dependency. D EG</a:t>
            </a:r>
          </a:p>
          <a:p>
            <a:pPr eaLnBrk="1" hangingPunct="1"/>
            <a:endParaRPr lang="en-US" baseline="0" dirty="0" smtClean="0">
              <a:sym typeface="Wingdings"/>
            </a:endParaRPr>
          </a:p>
          <a:p>
            <a:pPr eaLnBrk="1" hangingPunct="1"/>
            <a:r>
              <a:rPr lang="en-US" baseline="0" dirty="0" smtClean="0">
                <a:sym typeface="Wingdings"/>
              </a:rPr>
              <a:t>So X(1)  BD + EG = {BDEG}</a:t>
            </a:r>
          </a:p>
          <a:p>
            <a:pPr eaLnBrk="1" hangingPunct="1"/>
            <a:endParaRPr lang="en-US" baseline="0" dirty="0" smtClean="0">
              <a:sym typeface="Wingdings"/>
            </a:endParaRPr>
          </a:p>
          <a:p>
            <a:pPr eaLnBrk="1" hangingPunct="1"/>
            <a:r>
              <a:rPr lang="en-US" baseline="0" dirty="0" smtClean="0">
                <a:sym typeface="Wingdings"/>
              </a:rPr>
              <a:t>Many subsets: find FDs whose LHS is a subset of X(1). BE C</a:t>
            </a:r>
          </a:p>
          <a:p>
            <a:pPr eaLnBrk="1" hangingPunct="1"/>
            <a:endParaRPr lang="en-US" baseline="0" dirty="0" smtClean="0">
              <a:sym typeface="Wingdings"/>
            </a:endParaRPr>
          </a:p>
          <a:p>
            <a:pPr eaLnBrk="1" hangingPunct="1"/>
            <a:r>
              <a:rPr lang="en-US" baseline="0" dirty="0" smtClean="0">
                <a:sym typeface="Wingdings"/>
              </a:rPr>
              <a:t>X(2) = {BCDEG}</a:t>
            </a:r>
          </a:p>
          <a:p>
            <a:pPr eaLnBrk="1" hangingPunct="1"/>
            <a:endParaRPr lang="en-US" baseline="0" dirty="0" smtClean="0">
              <a:sym typeface="Wingdings"/>
            </a:endParaRPr>
          </a:p>
          <a:p>
            <a:pPr eaLnBrk="1" hangingPunct="1"/>
            <a:r>
              <a:rPr lang="en-US" baseline="0" dirty="0" smtClean="0">
                <a:sym typeface="Wingdings"/>
              </a:rPr>
              <a:t>…..</a:t>
            </a:r>
          </a:p>
          <a:p>
            <a:pPr eaLnBrk="1" hangingPunct="1"/>
            <a:endParaRPr lang="en-US" baseline="0" dirty="0" smtClean="0">
              <a:sym typeface="Wingdings"/>
            </a:endParaRPr>
          </a:p>
          <a:p>
            <a:pPr eaLnBrk="1" hangingPunct="1"/>
            <a:r>
              <a:rPr lang="en-US" baseline="0" dirty="0" smtClean="0">
                <a:sym typeface="Wingdings"/>
              </a:rPr>
              <a:t>How to show equivalence?</a:t>
            </a:r>
          </a:p>
        </p:txBody>
      </p:sp>
    </p:spTree>
    <p:extLst>
      <p:ext uri="{BB962C8B-B14F-4D97-AF65-F5344CB8AC3E}">
        <p14:creationId xmlns:p14="http://schemas.microsoft.com/office/powerpoint/2010/main" val="650413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881321C-4F49-409A-A710-FEB9F81C1BA9}" type="slidenum">
              <a:rPr lang="en-US" smtClean="0"/>
              <a:pPr/>
              <a:t>40</a:t>
            </a:fld>
            <a:endParaRPr lang="en-US" smtClean="0"/>
          </a:p>
        </p:txBody>
      </p:sp>
      <p:sp>
        <p:nvSpPr>
          <p:cNvPr id="89091" name="Rectangle 2"/>
          <p:cNvSpPr>
            <a:spLocks noGrp="1" noRot="1" noChangeAspect="1" noChangeArrowheads="1" noTextEdit="1"/>
          </p:cNvSpPr>
          <p:nvPr>
            <p:ph type="sldImg"/>
          </p:nvPr>
        </p:nvSpPr>
        <p:spPr>
          <a:xfrm>
            <a:off x="930275" y="741363"/>
            <a:ext cx="4937125" cy="3702050"/>
          </a:xfrm>
          <a:ln/>
        </p:spPr>
      </p:sp>
      <p:sp>
        <p:nvSpPr>
          <p:cNvPr id="89092" name="Rectangle 3"/>
          <p:cNvSpPr>
            <a:spLocks noGrp="1" noChangeArrowheads="1"/>
          </p:cNvSpPr>
          <p:nvPr>
            <p:ph type="body" idx="1"/>
          </p:nvPr>
        </p:nvSpPr>
        <p:spPr>
          <a:noFill/>
          <a:ln/>
        </p:spPr>
        <p:txBody>
          <a:bodyPr/>
          <a:lstStyle/>
          <a:p>
            <a:pPr eaLnBrk="1" hangingPunct="1"/>
            <a:r>
              <a:rPr lang="en-US" baseline="0" dirty="0" smtClean="0">
                <a:sym typeface="Wingdings"/>
              </a:rPr>
              <a:t>Let say there is a functional dependency XY in F, it means that X determines Y in F. Now if we compute the attribute closure of X with respect to G, we get the set of attributes determined by X in G.</a:t>
            </a:r>
          </a:p>
          <a:p>
            <a:pPr eaLnBrk="1" hangingPunct="1"/>
            <a:endParaRPr lang="en-US" baseline="0" dirty="0" smtClean="0">
              <a:sym typeface="Wingdings"/>
            </a:endParaRPr>
          </a:p>
          <a:p>
            <a:pPr eaLnBrk="1" hangingPunct="1"/>
            <a:r>
              <a:rPr lang="en-US" baseline="0" dirty="0" smtClean="0">
                <a:sym typeface="Wingdings"/>
              </a:rPr>
              <a:t>If Y is not a subset of this attribute closure, it means that there is at least one attribute in Y. This attribute is determined by X in F but not in G. In other words, there is at least one FD in F which is not entailed in G. So the two sets are not equivalent and we should return false.</a:t>
            </a:r>
          </a:p>
          <a:p>
            <a:pPr eaLnBrk="1" hangingPunct="1"/>
            <a:endParaRPr lang="en-US" baseline="0" dirty="0" smtClean="0">
              <a:sym typeface="Wingdings"/>
            </a:endParaRPr>
          </a:p>
          <a:p>
            <a:pPr eaLnBrk="1" hangingPunct="1"/>
            <a:r>
              <a:rPr lang="en-US" baseline="0" dirty="0" smtClean="0">
                <a:sym typeface="Wingdings"/>
              </a:rPr>
              <a:t>What does it mean if false is never returned in the process of checking the FDs in F. Every FD in F is entailed in G.</a:t>
            </a:r>
          </a:p>
          <a:p>
            <a:pPr eaLnBrk="1" hangingPunct="1"/>
            <a:endParaRPr lang="en-US" baseline="0" dirty="0" smtClean="0">
              <a:sym typeface="Wingdings"/>
            </a:endParaRPr>
          </a:p>
          <a:p>
            <a:pPr eaLnBrk="1" hangingPunct="1"/>
            <a:r>
              <a:rPr lang="en-US" baseline="0" dirty="0" smtClean="0">
                <a:sym typeface="Wingdings"/>
              </a:rPr>
              <a:t>Are we done yet? No. Since for F and G to be equivalent, every FD in G must be entailed in F as well.</a:t>
            </a:r>
          </a:p>
          <a:p>
            <a:pPr eaLnBrk="1" hangingPunct="1"/>
            <a:endParaRPr lang="en-US" baseline="0" dirty="0" smtClean="0">
              <a:sym typeface="Wingdings"/>
            </a:endParaRPr>
          </a:p>
          <a:p>
            <a:pPr eaLnBrk="1" hangingPunct="1"/>
            <a:r>
              <a:rPr lang="en-US" baseline="0" dirty="0" smtClean="0">
                <a:sym typeface="Wingdings"/>
              </a:rPr>
              <a:t>So we have the repeat this process for every FD in G.</a:t>
            </a:r>
          </a:p>
          <a:p>
            <a:pPr eaLnBrk="1" hangingPunct="1"/>
            <a:endParaRPr lang="en-US" baseline="0" dirty="0" smtClean="0">
              <a:sym typeface="Wingdings"/>
            </a:endParaRPr>
          </a:p>
          <a:p>
            <a:pPr eaLnBrk="1" hangingPunct="1"/>
            <a:r>
              <a:rPr lang="en-US" baseline="0" dirty="0" smtClean="0">
                <a:sym typeface="Wingdings"/>
              </a:rPr>
              <a:t>Now that we have defined equivalence and known how to show it for two sets, we are ready to move on to the last step of finding the minimal cover!</a:t>
            </a:r>
          </a:p>
        </p:txBody>
      </p:sp>
    </p:spTree>
    <p:extLst>
      <p:ext uri="{BB962C8B-B14F-4D97-AF65-F5344CB8AC3E}">
        <p14:creationId xmlns:p14="http://schemas.microsoft.com/office/powerpoint/2010/main" val="3372461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FDAC57A-00D5-45BF-8BFF-2FBEB6931BC4}" type="slidenum">
              <a:rPr lang="en-US" smtClean="0"/>
              <a:pPr/>
              <a:t>5</a:t>
            </a:fld>
            <a:endParaRPr lang="en-US" smtClean="0"/>
          </a:p>
        </p:txBody>
      </p:sp>
      <p:sp>
        <p:nvSpPr>
          <p:cNvPr id="54275" name="Rectangle 2"/>
          <p:cNvSpPr>
            <a:spLocks noGrp="1" noRot="1" noChangeAspect="1" noChangeArrowheads="1" noTextEdit="1"/>
          </p:cNvSpPr>
          <p:nvPr>
            <p:ph type="sldImg"/>
          </p:nvPr>
        </p:nvSpPr>
        <p:spPr>
          <a:xfrm>
            <a:off x="930275" y="741363"/>
            <a:ext cx="4937125" cy="3702050"/>
          </a:xfrm>
          <a:ln/>
        </p:spPr>
      </p:sp>
      <p:sp>
        <p:nvSpPr>
          <p:cNvPr id="54276" name="Rectangle 3"/>
          <p:cNvSpPr>
            <a:spLocks noGrp="1" noChangeArrowheads="1"/>
          </p:cNvSpPr>
          <p:nvPr>
            <p:ph type="body" idx="1"/>
          </p:nvPr>
        </p:nvSpPr>
        <p:spPr>
          <a:noFill/>
          <a:ln/>
        </p:spPr>
        <p:txBody>
          <a:bodyPr/>
          <a:lstStyle/>
          <a:p>
            <a:pPr eaLnBrk="1" hangingPunct="1"/>
            <a:r>
              <a:rPr lang="en-US" dirty="0" smtClean="0"/>
              <a:t>In practice, there can</a:t>
            </a:r>
            <a:r>
              <a:rPr lang="en-US" baseline="0" dirty="0" smtClean="0"/>
              <a:t> be</a:t>
            </a:r>
            <a:r>
              <a:rPr lang="en-US" dirty="0" smtClean="0"/>
              <a:t> many</a:t>
            </a:r>
            <a:r>
              <a:rPr lang="en-US" baseline="0" dirty="0" smtClean="0"/>
              <a:t> functional dependencies in a database application. These dependencies could be overlapping and/or redundant. Our goal is to simply this set of dependencies as much as possible without losing any information in them. In this way, we only need to handle a small number of dependencies during the normalization process.</a:t>
            </a:r>
            <a:endParaRPr lang="en-US" dirty="0" smtClean="0"/>
          </a:p>
          <a:p>
            <a:pPr eaLnBrk="1" hangingPunct="1"/>
            <a:endParaRPr lang="en-US" dirty="0" smtClean="0"/>
          </a:p>
          <a:p>
            <a:pPr eaLnBrk="1" hangingPunct="1"/>
            <a:r>
              <a:rPr lang="en-US" dirty="0" smtClean="0"/>
              <a:t>To reach</a:t>
            </a:r>
            <a:r>
              <a:rPr lang="en-US" baseline="0" dirty="0" smtClean="0"/>
              <a:t> this goal, we first go through the definitions and some other basic information of functional dependencies.</a:t>
            </a:r>
          </a:p>
          <a:p>
            <a:pPr eaLnBrk="1" hangingPunct="1"/>
            <a:endParaRPr lang="en-US" baseline="0" dirty="0" smtClean="0"/>
          </a:p>
          <a:p>
            <a:pPr eaLnBrk="1" hangingPunct="1"/>
            <a:r>
              <a:rPr lang="en-US" baseline="0" dirty="0" smtClean="0"/>
              <a:t>Then we introduce Armstrong's axioms for reasoning with functional dependencies and generate new functional dependencies based on the existing ones.</a:t>
            </a:r>
          </a:p>
          <a:p>
            <a:pPr eaLnBrk="1" hangingPunct="1"/>
            <a:endParaRPr lang="en-US" baseline="0" dirty="0" smtClean="0"/>
          </a:p>
          <a:p>
            <a:pPr eaLnBrk="1" hangingPunct="1"/>
            <a:r>
              <a:rPr lang="en-US" baseline="0" dirty="0" smtClean="0"/>
              <a:t>Based on these axioms, we will be able to compute the closures of two sets of dependencies to show that those two sets are equivalent. This notion equivalence is important because we have to show that our simplified set is the same as the original set. </a:t>
            </a:r>
          </a:p>
          <a:p>
            <a:pPr eaLnBrk="1" hangingPunct="1"/>
            <a:endParaRPr lang="en-US" baseline="0" dirty="0" smtClean="0"/>
          </a:p>
          <a:p>
            <a:pPr eaLnBrk="1" hangingPunct="1"/>
            <a:r>
              <a:rPr lang="en-US" baseline="0" dirty="0" smtClean="0"/>
              <a:t>With this notion of equivalence, we could finally find a way to simply a set of function dependencies to an equivalent set with the smallest number of dependencies. This smallest set is called the minimal cover. Also needed in normalization.</a:t>
            </a:r>
          </a:p>
        </p:txBody>
      </p:sp>
    </p:spTree>
    <p:extLst>
      <p:ext uri="{BB962C8B-B14F-4D97-AF65-F5344CB8AC3E}">
        <p14:creationId xmlns:p14="http://schemas.microsoft.com/office/powerpoint/2010/main" val="3669896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CD24191-A394-4E8F-A081-866BFEB14F93}" type="slidenum">
              <a:rPr lang="en-US" smtClean="0"/>
              <a:pPr/>
              <a:t>41</a:t>
            </a:fld>
            <a:endParaRPr lang="en-US" smtClean="0"/>
          </a:p>
        </p:txBody>
      </p:sp>
      <p:sp>
        <p:nvSpPr>
          <p:cNvPr id="90115" name="Rectangle 2"/>
          <p:cNvSpPr>
            <a:spLocks noGrp="1" noRot="1" noChangeAspect="1" noChangeArrowheads="1" noTextEdit="1"/>
          </p:cNvSpPr>
          <p:nvPr>
            <p:ph type="sldImg"/>
          </p:nvPr>
        </p:nvSpPr>
        <p:spPr>
          <a:xfrm>
            <a:off x="930275" y="741363"/>
            <a:ext cx="4937125" cy="3702050"/>
          </a:xfrm>
          <a:ln/>
        </p:spPr>
      </p:sp>
      <p:sp>
        <p:nvSpPr>
          <p:cNvPr id="90116" name="Rectangle 3"/>
          <p:cNvSpPr>
            <a:spLocks noGrp="1" noChangeArrowheads="1"/>
          </p:cNvSpPr>
          <p:nvPr>
            <p:ph type="body" idx="1"/>
          </p:nvPr>
        </p:nvSpPr>
        <p:spPr>
          <a:noFill/>
          <a:ln/>
        </p:spPr>
        <p:txBody>
          <a:bodyPr/>
          <a:lstStyle/>
          <a:p>
            <a:pPr eaLnBrk="1" hangingPunct="1"/>
            <a:r>
              <a:rPr lang="en-US" baseline="0" dirty="0" smtClean="0"/>
              <a:t>Two last pieces of information before introducing minimal cover: a theorem useful for finding minimal cover, the formal definition of a minimal set of dependencies.</a:t>
            </a:r>
          </a:p>
          <a:p>
            <a:pPr eaLnBrk="1" hangingPunct="1"/>
            <a:endParaRPr lang="en-US" baseline="0" dirty="0" smtClean="0"/>
          </a:p>
          <a:p>
            <a:pPr eaLnBrk="1" hangingPunct="1"/>
            <a:r>
              <a:rPr lang="en-US" baseline="0" dirty="0" smtClean="0"/>
              <a:t>We can always break down the RHS of a FDs. Part of the computation of minimal cover.</a:t>
            </a:r>
          </a:p>
        </p:txBody>
      </p:sp>
    </p:spTree>
    <p:extLst>
      <p:ext uri="{BB962C8B-B14F-4D97-AF65-F5344CB8AC3E}">
        <p14:creationId xmlns:p14="http://schemas.microsoft.com/office/powerpoint/2010/main" val="5619319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417B8A0-9F73-48F6-AEEB-828881350B21}" type="slidenum">
              <a:rPr lang="en-US" smtClean="0"/>
              <a:pPr/>
              <a:t>42</a:t>
            </a:fld>
            <a:endParaRPr lang="en-US" smtClean="0"/>
          </a:p>
        </p:txBody>
      </p:sp>
      <p:sp>
        <p:nvSpPr>
          <p:cNvPr id="91139" name="Rectangle 2"/>
          <p:cNvSpPr>
            <a:spLocks noGrp="1" noRot="1" noChangeAspect="1" noChangeArrowheads="1" noTextEdit="1"/>
          </p:cNvSpPr>
          <p:nvPr>
            <p:ph type="sldImg"/>
          </p:nvPr>
        </p:nvSpPr>
        <p:spPr>
          <a:xfrm>
            <a:off x="930275" y="741363"/>
            <a:ext cx="4937125" cy="3702050"/>
          </a:xfrm>
          <a:ln/>
        </p:spPr>
      </p:sp>
      <p:sp>
        <p:nvSpPr>
          <p:cNvPr id="91140" name="Rectangle 3"/>
          <p:cNvSpPr>
            <a:spLocks noGrp="1" noChangeArrowheads="1"/>
          </p:cNvSpPr>
          <p:nvPr>
            <p:ph type="body" idx="1"/>
          </p:nvPr>
        </p:nvSpPr>
        <p:spPr>
          <a:noFill/>
          <a:ln/>
        </p:spPr>
        <p:txBody>
          <a:bodyPr/>
          <a:lstStyle/>
          <a:p>
            <a:pPr eaLnBrk="1" hangingPunct="1"/>
            <a:r>
              <a:rPr lang="en-US" dirty="0" smtClean="0"/>
              <a:t>Minimal</a:t>
            </a:r>
            <a:r>
              <a:rPr lang="en-US" baseline="0" dirty="0" smtClean="0"/>
              <a:t> set. </a:t>
            </a:r>
          </a:p>
          <a:p>
            <a:pPr eaLnBrk="1" hangingPunct="1"/>
            <a:endParaRPr lang="en-US" baseline="0" dirty="0" smtClean="0"/>
          </a:p>
          <a:p>
            <a:pPr eaLnBrk="1" hangingPunct="1"/>
            <a:r>
              <a:rPr lang="en-US" baseline="0" dirty="0" smtClean="0"/>
              <a:t>RHS is singleton.</a:t>
            </a:r>
          </a:p>
          <a:p>
            <a:pPr eaLnBrk="1" hangingPunct="1"/>
            <a:endParaRPr lang="en-US" baseline="0" dirty="0" smtClean="0"/>
          </a:p>
          <a:p>
            <a:pPr eaLnBrk="1" hangingPunct="1"/>
            <a:r>
              <a:rPr lang="en-US" baseline="0" dirty="0" smtClean="0"/>
              <a:t>LHS must be as simple as possible.</a:t>
            </a:r>
          </a:p>
          <a:p>
            <a:pPr eaLnBrk="1" hangingPunct="1"/>
            <a:endParaRPr lang="en-US" baseline="0" dirty="0" smtClean="0"/>
          </a:p>
          <a:p>
            <a:pPr eaLnBrk="1" hangingPunct="1"/>
            <a:r>
              <a:rPr lang="en-US" baseline="0" dirty="0" smtClean="0"/>
              <a:t>No redundant FD.</a:t>
            </a:r>
          </a:p>
          <a:p>
            <a:pPr eaLnBrk="1" hangingPunct="1"/>
            <a:endParaRPr lang="en-US" baseline="0" dirty="0" smtClean="0"/>
          </a:p>
          <a:p>
            <a:pPr eaLnBrk="1" hangingPunct="1"/>
            <a:r>
              <a:rPr lang="en-US" baseline="0" dirty="0" smtClean="0"/>
              <a:t>Also an action list. </a:t>
            </a:r>
          </a:p>
          <a:p>
            <a:pPr eaLnBrk="1" hangingPunct="1"/>
            <a:endParaRPr lang="en-US" baseline="0" dirty="0" smtClean="0"/>
          </a:p>
          <a:p>
            <a:pPr eaLnBrk="1" hangingPunct="1"/>
            <a:r>
              <a:rPr lang="en-US" baseline="0" dirty="0" smtClean="0"/>
              <a:t>If 1 is not true, break the composite RHS.</a:t>
            </a:r>
          </a:p>
          <a:p>
            <a:pPr eaLnBrk="1" hangingPunct="1"/>
            <a:endParaRPr lang="en-US" baseline="0" dirty="0" smtClean="0"/>
          </a:p>
          <a:p>
            <a:pPr eaLnBrk="1" hangingPunct="1"/>
            <a:r>
              <a:rPr lang="en-US" baseline="0" dirty="0" smtClean="0"/>
              <a:t>If 2 is not true, break down LHS.</a:t>
            </a:r>
          </a:p>
          <a:p>
            <a:pPr eaLnBrk="1" hangingPunct="1"/>
            <a:endParaRPr lang="en-US" baseline="0" dirty="0" smtClean="0"/>
          </a:p>
          <a:p>
            <a:pPr eaLnBrk="1" hangingPunct="1"/>
            <a:r>
              <a:rPr lang="en-US" baseline="0" dirty="0" smtClean="0"/>
              <a:t>If 3 is not true, remove the redundant FD.</a:t>
            </a:r>
            <a:endParaRPr lang="en-US" dirty="0" smtClean="0"/>
          </a:p>
        </p:txBody>
      </p:sp>
    </p:spTree>
    <p:extLst>
      <p:ext uri="{BB962C8B-B14F-4D97-AF65-F5344CB8AC3E}">
        <p14:creationId xmlns:p14="http://schemas.microsoft.com/office/powerpoint/2010/main" val="4230502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AFF014F-E539-41EB-B4E1-254E9E090F73}" type="slidenum">
              <a:rPr lang="en-US" smtClean="0"/>
              <a:pPr/>
              <a:t>43</a:t>
            </a:fld>
            <a:endParaRPr lang="en-US" smtClean="0"/>
          </a:p>
        </p:txBody>
      </p:sp>
      <p:sp>
        <p:nvSpPr>
          <p:cNvPr id="92163" name="Rectangle 2"/>
          <p:cNvSpPr>
            <a:spLocks noGrp="1" noRot="1" noChangeAspect="1" noChangeArrowheads="1" noTextEdit="1"/>
          </p:cNvSpPr>
          <p:nvPr>
            <p:ph type="sldImg"/>
          </p:nvPr>
        </p:nvSpPr>
        <p:spPr>
          <a:xfrm>
            <a:off x="930275" y="741363"/>
            <a:ext cx="4937125" cy="3702050"/>
          </a:xfrm>
          <a:ln/>
        </p:spPr>
      </p:sp>
      <p:sp>
        <p:nvSpPr>
          <p:cNvPr id="92164" name="Rectangle 3"/>
          <p:cNvSpPr>
            <a:spLocks noGrp="1" noChangeArrowheads="1"/>
          </p:cNvSpPr>
          <p:nvPr>
            <p:ph type="body" idx="1"/>
          </p:nvPr>
        </p:nvSpPr>
        <p:spPr>
          <a:noFill/>
          <a:ln/>
        </p:spPr>
        <p:txBody>
          <a:bodyPr/>
          <a:lstStyle/>
          <a:p>
            <a:pPr eaLnBrk="1" hangingPunct="1"/>
            <a:r>
              <a:rPr lang="en-US" dirty="0" smtClean="0"/>
              <a:t>Finally,</a:t>
            </a:r>
            <a:r>
              <a:rPr lang="en-US" baseline="0" dirty="0" smtClean="0"/>
              <a:t> m</a:t>
            </a:r>
            <a:r>
              <a:rPr lang="en-US" dirty="0" smtClean="0"/>
              <a:t>inimal</a:t>
            </a:r>
            <a:r>
              <a:rPr lang="en-US" baseline="0" dirty="0" smtClean="0"/>
              <a:t> cover!</a:t>
            </a:r>
          </a:p>
          <a:p>
            <a:pPr eaLnBrk="1" hangingPunct="1"/>
            <a:endParaRPr lang="en-US" baseline="0" dirty="0" smtClean="0"/>
          </a:p>
          <a:p>
            <a:pPr eaLnBrk="1" hangingPunct="1"/>
            <a:r>
              <a:rPr lang="en-US" baseline="0" dirty="0" smtClean="0"/>
              <a:t>Minimal and equivalent to the original set.</a:t>
            </a:r>
            <a:endParaRPr lang="en-US" dirty="0" smtClean="0"/>
          </a:p>
        </p:txBody>
      </p:sp>
    </p:spTree>
    <p:extLst>
      <p:ext uri="{BB962C8B-B14F-4D97-AF65-F5344CB8AC3E}">
        <p14:creationId xmlns:p14="http://schemas.microsoft.com/office/powerpoint/2010/main" val="22354300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F698E67-3D92-44B8-8B0A-C7691971D5C9}" type="slidenum">
              <a:rPr lang="en-US" smtClean="0"/>
              <a:pPr/>
              <a:t>44</a:t>
            </a:fld>
            <a:endParaRPr lang="en-US" smtClean="0"/>
          </a:p>
        </p:txBody>
      </p:sp>
      <p:sp>
        <p:nvSpPr>
          <p:cNvPr id="93187" name="Rectangle 2"/>
          <p:cNvSpPr>
            <a:spLocks noGrp="1" noRot="1" noChangeAspect="1" noChangeArrowheads="1" noTextEdit="1"/>
          </p:cNvSpPr>
          <p:nvPr>
            <p:ph type="sldImg"/>
          </p:nvPr>
        </p:nvSpPr>
        <p:spPr>
          <a:xfrm>
            <a:off x="930275" y="741363"/>
            <a:ext cx="4937125" cy="3702050"/>
          </a:xfrm>
          <a:ln/>
        </p:spPr>
      </p:sp>
      <p:sp>
        <p:nvSpPr>
          <p:cNvPr id="93188" name="Rectangle 3"/>
          <p:cNvSpPr>
            <a:spLocks noGrp="1" noChangeArrowheads="1"/>
          </p:cNvSpPr>
          <p:nvPr>
            <p:ph type="body" idx="1"/>
          </p:nvPr>
        </p:nvSpPr>
        <p:spPr>
          <a:noFill/>
          <a:ln/>
        </p:spPr>
        <p:txBody>
          <a:bodyPr/>
          <a:lstStyle/>
          <a:p>
            <a:pPr eaLnBrk="1" hangingPunct="1"/>
            <a:r>
              <a:rPr lang="en-US" dirty="0" smtClean="0"/>
              <a:t>Good</a:t>
            </a:r>
            <a:r>
              <a:rPr lang="en-US" baseline="0" dirty="0" smtClean="0"/>
              <a:t> news: there is at least one minimal cover for a set of FDs. Can always find one to simplify the FDs in your design.</a:t>
            </a:r>
            <a:endParaRPr lang="en-US" dirty="0" smtClean="0"/>
          </a:p>
        </p:txBody>
      </p:sp>
    </p:spTree>
    <p:extLst>
      <p:ext uri="{BB962C8B-B14F-4D97-AF65-F5344CB8AC3E}">
        <p14:creationId xmlns:p14="http://schemas.microsoft.com/office/powerpoint/2010/main" val="24859667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0DBF726-2937-4965-8407-46C2F6269F82}" type="slidenum">
              <a:rPr lang="en-US" smtClean="0"/>
              <a:pPr/>
              <a:t>45</a:t>
            </a:fld>
            <a:endParaRPr lang="en-US" smtClean="0"/>
          </a:p>
        </p:txBody>
      </p:sp>
      <p:sp>
        <p:nvSpPr>
          <p:cNvPr id="94211" name="Rectangle 2"/>
          <p:cNvSpPr>
            <a:spLocks noGrp="1" noRot="1" noChangeAspect="1" noChangeArrowheads="1" noTextEdit="1"/>
          </p:cNvSpPr>
          <p:nvPr>
            <p:ph type="sldImg"/>
          </p:nvPr>
        </p:nvSpPr>
        <p:spPr>
          <a:xfrm>
            <a:off x="930275" y="741363"/>
            <a:ext cx="4937125" cy="3702050"/>
          </a:xfrm>
          <a:ln/>
        </p:spPr>
      </p:sp>
      <p:sp>
        <p:nvSpPr>
          <p:cNvPr id="94212" name="Rectangle 3"/>
          <p:cNvSpPr>
            <a:spLocks noGrp="1" noChangeArrowheads="1"/>
          </p:cNvSpPr>
          <p:nvPr>
            <p:ph type="body" idx="1"/>
          </p:nvPr>
        </p:nvSpPr>
        <p:spPr>
          <a:noFill/>
          <a:ln/>
        </p:spPr>
        <p:txBody>
          <a:bodyPr/>
          <a:lstStyle/>
          <a:p>
            <a:pPr eaLnBrk="1" hangingPunct="1"/>
            <a:r>
              <a:rPr lang="en-US" dirty="0" smtClean="0"/>
              <a:t>8 FDs.</a:t>
            </a:r>
          </a:p>
        </p:txBody>
      </p:sp>
    </p:spTree>
    <p:extLst>
      <p:ext uri="{BB962C8B-B14F-4D97-AF65-F5344CB8AC3E}">
        <p14:creationId xmlns:p14="http://schemas.microsoft.com/office/powerpoint/2010/main" val="3330363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50FE500-C29D-4282-BEB1-B0725219E08E}" type="slidenum">
              <a:rPr lang="en-US" smtClean="0"/>
              <a:pPr/>
              <a:t>46</a:t>
            </a:fld>
            <a:endParaRPr lang="en-US" smtClean="0"/>
          </a:p>
        </p:txBody>
      </p:sp>
      <p:sp>
        <p:nvSpPr>
          <p:cNvPr id="95235" name="Rectangle 2"/>
          <p:cNvSpPr>
            <a:spLocks noGrp="1" noRot="1" noChangeAspect="1" noChangeArrowheads="1" noTextEdit="1"/>
          </p:cNvSpPr>
          <p:nvPr>
            <p:ph type="sldImg"/>
          </p:nvPr>
        </p:nvSpPr>
        <p:spPr>
          <a:xfrm>
            <a:off x="930275" y="741363"/>
            <a:ext cx="4937125" cy="3702050"/>
          </a:xfrm>
          <a:ln/>
        </p:spPr>
      </p:sp>
      <p:sp>
        <p:nvSpPr>
          <p:cNvPr id="95236" name="Rectangle 3"/>
          <p:cNvSpPr>
            <a:spLocks noGrp="1" noChangeArrowheads="1"/>
          </p:cNvSpPr>
          <p:nvPr>
            <p:ph type="body" idx="1"/>
          </p:nvPr>
        </p:nvSpPr>
        <p:spPr>
          <a:noFill/>
          <a:ln/>
        </p:spPr>
        <p:txBody>
          <a:bodyPr/>
          <a:lstStyle/>
          <a:p>
            <a:pPr eaLnBrk="1" hangingPunct="1"/>
            <a:r>
              <a:rPr lang="en-US" dirty="0" smtClean="0"/>
              <a:t>Break down</a:t>
            </a:r>
            <a:r>
              <a:rPr lang="en-US" baseline="0" dirty="0" smtClean="0"/>
              <a:t> the rules with compound RHS.</a:t>
            </a:r>
            <a:endParaRPr lang="en-US" dirty="0" smtClean="0"/>
          </a:p>
        </p:txBody>
      </p:sp>
    </p:spTree>
    <p:extLst>
      <p:ext uri="{BB962C8B-B14F-4D97-AF65-F5344CB8AC3E}">
        <p14:creationId xmlns:p14="http://schemas.microsoft.com/office/powerpoint/2010/main" val="6640526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9A33434-A2E3-4D0D-A589-79EB05ADD21C}" type="slidenum">
              <a:rPr lang="en-US" smtClean="0"/>
              <a:pPr/>
              <a:t>47</a:t>
            </a:fld>
            <a:endParaRPr lang="en-US" smtClean="0"/>
          </a:p>
        </p:txBody>
      </p:sp>
      <p:sp>
        <p:nvSpPr>
          <p:cNvPr id="96259" name="Rectangle 2"/>
          <p:cNvSpPr>
            <a:spLocks noGrp="1" noRot="1" noChangeAspect="1" noChangeArrowheads="1" noTextEdit="1"/>
          </p:cNvSpPr>
          <p:nvPr>
            <p:ph type="sldImg"/>
          </p:nvPr>
        </p:nvSpPr>
        <p:spPr>
          <a:xfrm>
            <a:off x="930275" y="741363"/>
            <a:ext cx="4937125" cy="3702050"/>
          </a:xfrm>
          <a:ln/>
        </p:spPr>
      </p:sp>
      <p:sp>
        <p:nvSpPr>
          <p:cNvPr id="96260" name="Rectangle 3"/>
          <p:cNvSpPr>
            <a:spLocks noGrp="1" noChangeArrowheads="1"/>
          </p:cNvSpPr>
          <p:nvPr>
            <p:ph type="body" idx="1"/>
          </p:nvPr>
        </p:nvSpPr>
        <p:spPr>
          <a:noFill/>
          <a:ln/>
        </p:spPr>
        <p:txBody>
          <a:bodyPr/>
          <a:lstStyle/>
          <a:p>
            <a:pPr eaLnBrk="1" hangingPunct="1"/>
            <a:r>
              <a:rPr lang="en-US" dirty="0" smtClean="0"/>
              <a:t>Simplify LHS</a:t>
            </a:r>
          </a:p>
        </p:txBody>
      </p:sp>
    </p:spTree>
    <p:extLst>
      <p:ext uri="{BB962C8B-B14F-4D97-AF65-F5344CB8AC3E}">
        <p14:creationId xmlns:p14="http://schemas.microsoft.com/office/powerpoint/2010/main" val="11482269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688E14D-B874-4CCA-811B-5C7A446F9A22}" type="slidenum">
              <a:rPr lang="en-US" smtClean="0"/>
              <a:pPr/>
              <a:t>48</a:t>
            </a:fld>
            <a:endParaRPr lang="en-US" smtClean="0"/>
          </a:p>
        </p:txBody>
      </p:sp>
      <p:sp>
        <p:nvSpPr>
          <p:cNvPr id="97283" name="Rectangle 2"/>
          <p:cNvSpPr>
            <a:spLocks noGrp="1" noRot="1" noChangeAspect="1" noChangeArrowheads="1" noTextEdit="1"/>
          </p:cNvSpPr>
          <p:nvPr>
            <p:ph type="sldImg"/>
          </p:nvPr>
        </p:nvSpPr>
        <p:spPr>
          <a:xfrm>
            <a:off x="930275" y="741363"/>
            <a:ext cx="4937125" cy="3702050"/>
          </a:xfrm>
          <a:ln/>
        </p:spPr>
      </p:sp>
      <p:sp>
        <p:nvSpPr>
          <p:cNvPr id="97284" name="Rectangle 3"/>
          <p:cNvSpPr>
            <a:spLocks noGrp="1" noChangeArrowheads="1"/>
          </p:cNvSpPr>
          <p:nvPr>
            <p:ph type="body" idx="1"/>
          </p:nvPr>
        </p:nvSpPr>
        <p:spPr>
          <a:noFill/>
          <a:ln/>
        </p:spPr>
        <p:txBody>
          <a:bodyPr/>
          <a:lstStyle/>
          <a:p>
            <a:pPr eaLnBrk="1" hangingPunct="1"/>
            <a:r>
              <a:rPr lang="en-US" dirty="0" smtClean="0"/>
              <a:t>Remove redundant rules. C,</a:t>
            </a:r>
            <a:r>
              <a:rPr lang="en-US" baseline="0" dirty="0" smtClean="0"/>
              <a:t>G</a:t>
            </a:r>
            <a:r>
              <a:rPr lang="en-US" baseline="0" dirty="0" smtClean="0">
                <a:sym typeface="Wingdings" panose="05000000000000000000" pitchFamily="2" charset="2"/>
              </a:rPr>
              <a:t>D, CGCD,CDB, </a:t>
            </a:r>
            <a:endParaRPr lang="en-US" dirty="0" smtClean="0"/>
          </a:p>
        </p:txBody>
      </p:sp>
    </p:spTree>
    <p:extLst>
      <p:ext uri="{BB962C8B-B14F-4D97-AF65-F5344CB8AC3E}">
        <p14:creationId xmlns:p14="http://schemas.microsoft.com/office/powerpoint/2010/main" val="3371610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5170C2D-82A9-4709-B448-2060489D3DBD}" type="slidenum">
              <a:rPr lang="en-US" smtClean="0"/>
              <a:pPr/>
              <a:t>49</a:t>
            </a:fld>
            <a:endParaRPr lang="en-US" smtClean="0"/>
          </a:p>
        </p:txBody>
      </p:sp>
      <p:sp>
        <p:nvSpPr>
          <p:cNvPr id="98307" name="Rectangle 2"/>
          <p:cNvSpPr>
            <a:spLocks noGrp="1" noRot="1" noChangeAspect="1" noChangeArrowheads="1" noTextEdit="1"/>
          </p:cNvSpPr>
          <p:nvPr>
            <p:ph type="sldImg"/>
          </p:nvPr>
        </p:nvSpPr>
        <p:spPr>
          <a:xfrm>
            <a:off x="930275" y="741363"/>
            <a:ext cx="4937125" cy="3702050"/>
          </a:xfrm>
          <a:ln/>
        </p:spPr>
      </p:sp>
      <p:sp>
        <p:nvSpPr>
          <p:cNvPr id="98308" name="Rectangle 3"/>
          <p:cNvSpPr>
            <a:spLocks noGrp="1" noChangeArrowheads="1"/>
          </p:cNvSpPr>
          <p:nvPr>
            <p:ph type="body" idx="1"/>
          </p:nvPr>
        </p:nvSpPr>
        <p:spPr>
          <a:noFill/>
          <a:ln/>
        </p:spPr>
        <p:txBody>
          <a:bodyPr/>
          <a:lstStyle/>
          <a:p>
            <a:pPr eaLnBrk="1" hangingPunct="1"/>
            <a:r>
              <a:rPr lang="en-US" dirty="0" smtClean="0"/>
              <a:t>Merge the rules</a:t>
            </a:r>
            <a:r>
              <a:rPr lang="en-US" baseline="0" dirty="0" smtClean="0"/>
              <a:t> with same LHS back.</a:t>
            </a:r>
            <a:endParaRPr lang="en-US" dirty="0" smtClean="0"/>
          </a:p>
        </p:txBody>
      </p:sp>
    </p:spTree>
    <p:extLst>
      <p:ext uri="{BB962C8B-B14F-4D97-AF65-F5344CB8AC3E}">
        <p14:creationId xmlns:p14="http://schemas.microsoft.com/office/powerpoint/2010/main" val="16519479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F5AB097-ED2A-45C3-A3A7-AB659DFEC47B}" type="slidenum">
              <a:rPr lang="en-US" smtClean="0"/>
              <a:pPr/>
              <a:t>50</a:t>
            </a:fld>
            <a:endParaRPr lang="en-US" smtClean="0"/>
          </a:p>
        </p:txBody>
      </p:sp>
      <p:sp>
        <p:nvSpPr>
          <p:cNvPr id="99331" name="Rectangle 2"/>
          <p:cNvSpPr>
            <a:spLocks noGrp="1" noRot="1" noChangeAspect="1" noChangeArrowheads="1" noTextEdit="1"/>
          </p:cNvSpPr>
          <p:nvPr>
            <p:ph type="sldImg"/>
          </p:nvPr>
        </p:nvSpPr>
        <p:spPr>
          <a:xfrm>
            <a:off x="930275" y="741363"/>
            <a:ext cx="4937125" cy="3702050"/>
          </a:xfrm>
          <a:ln/>
        </p:spPr>
      </p:sp>
      <p:sp>
        <p:nvSpPr>
          <p:cNvPr id="99332" name="Rectangle 3"/>
          <p:cNvSpPr>
            <a:spLocks noGrp="1" noChangeArrowheads="1"/>
          </p:cNvSpPr>
          <p:nvPr>
            <p:ph type="body" idx="1"/>
          </p:nvPr>
        </p:nvSpPr>
        <p:spPr>
          <a:noFill/>
          <a:ln/>
        </p:spPr>
        <p:txBody>
          <a:bodyPr/>
          <a:lstStyle/>
          <a:p>
            <a:pPr eaLnBrk="1" hangingPunct="1"/>
            <a:r>
              <a:rPr lang="en-US" dirty="0" smtClean="0"/>
              <a:t>Must</a:t>
            </a:r>
            <a:r>
              <a:rPr lang="en-US" baseline="0" dirty="0" smtClean="0"/>
              <a:t> keep doing all 3 until no FDs can be changed / removed.</a:t>
            </a:r>
            <a:endParaRPr lang="en-US" dirty="0" smtClean="0"/>
          </a:p>
        </p:txBody>
      </p:sp>
    </p:spTree>
    <p:extLst>
      <p:ext uri="{BB962C8B-B14F-4D97-AF65-F5344CB8AC3E}">
        <p14:creationId xmlns:p14="http://schemas.microsoft.com/office/powerpoint/2010/main" val="86676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710FB660-F939-461E-85A5-E25A4EDA174C}" type="slidenum">
              <a:rPr lang="en-US" smtClean="0"/>
              <a:pPr/>
              <a:t>6</a:t>
            </a:fld>
            <a:endParaRPr lang="en-US" smtClean="0"/>
          </a:p>
        </p:txBody>
      </p:sp>
      <p:sp>
        <p:nvSpPr>
          <p:cNvPr id="55299" name="Rectangle 2"/>
          <p:cNvSpPr>
            <a:spLocks noGrp="1" noRot="1" noChangeAspect="1" noChangeArrowheads="1" noTextEdit="1"/>
          </p:cNvSpPr>
          <p:nvPr>
            <p:ph type="sldImg"/>
          </p:nvPr>
        </p:nvSpPr>
        <p:spPr>
          <a:xfrm>
            <a:off x="930275" y="741363"/>
            <a:ext cx="4937125" cy="3702050"/>
          </a:xfrm>
          <a:ln/>
        </p:spPr>
      </p:sp>
      <p:sp>
        <p:nvSpPr>
          <p:cNvPr id="55300" name="Rectangle 3"/>
          <p:cNvSpPr>
            <a:spLocks noGrp="1" noChangeArrowheads="1"/>
          </p:cNvSpPr>
          <p:nvPr>
            <p:ph type="body" idx="1"/>
          </p:nvPr>
        </p:nvSpPr>
        <p:spPr>
          <a:noFill/>
          <a:ln/>
        </p:spPr>
        <p:txBody>
          <a:bodyPr/>
          <a:lstStyle/>
          <a:p>
            <a:pPr eaLnBrk="1" hangingPunct="1"/>
            <a:r>
              <a:rPr lang="en-US" dirty="0" smtClean="0"/>
              <a:t>Formally,</a:t>
            </a:r>
            <a:r>
              <a:rPr lang="en-US" baseline="0" dirty="0" smtClean="0"/>
              <a:t> a functional dependency is defined on two sets of attributes in a relational schema. </a:t>
            </a:r>
          </a:p>
          <a:p>
            <a:pPr eaLnBrk="1" hangingPunct="1"/>
            <a:endParaRPr lang="en-US" baseline="0" dirty="0" smtClean="0"/>
          </a:p>
          <a:p>
            <a:pPr eaLnBrk="1" hangingPunct="1"/>
            <a:r>
              <a:rPr lang="en-US" baseline="0" dirty="0" smtClean="0"/>
              <a:t>Given a relational schema R, a functional dependency comes in the form of S </a:t>
            </a:r>
            <a:r>
              <a:rPr lang="en-US" baseline="0" dirty="0" smtClean="0">
                <a:sym typeface="Wingdings" panose="05000000000000000000" pitchFamily="2" charset="2"/>
              </a:rPr>
              <a:t> T or S determines T where S and T are two sets of attributes. </a:t>
            </a:r>
          </a:p>
          <a:p>
            <a:pPr eaLnBrk="1" hangingPunct="1"/>
            <a:endParaRPr lang="en-US" baseline="0" dirty="0" smtClean="0">
              <a:sym typeface="Wingdings" panose="05000000000000000000" pitchFamily="2" charset="2"/>
            </a:endParaRPr>
          </a:p>
          <a:p>
            <a:pPr eaLnBrk="1" hangingPunct="1"/>
            <a:r>
              <a:rPr lang="en-US" baseline="0" dirty="0" smtClean="0">
                <a:sym typeface="Wingdings" panose="05000000000000000000" pitchFamily="2" charset="2"/>
              </a:rPr>
              <a:t>In addition, we say that this functional dependency S  T exists if and only if, for two tuples share the same values on the attributes in S, they also share the same values on the attributes in T.</a:t>
            </a:r>
            <a:endParaRPr lang="en-US" baseline="0" dirty="0" smtClean="0"/>
          </a:p>
        </p:txBody>
      </p:sp>
    </p:spTree>
    <p:extLst>
      <p:ext uri="{BB962C8B-B14F-4D97-AF65-F5344CB8AC3E}">
        <p14:creationId xmlns:p14="http://schemas.microsoft.com/office/powerpoint/2010/main" val="32876770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E55E9C3-F58F-461A-A491-907C83A02463}" type="slidenum">
              <a:rPr lang="en-US" smtClean="0"/>
              <a:pPr/>
              <a:t>51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747198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B48C7AD-CB5D-4A9E-816A-1D1D3905FA06}" type="slidenum">
              <a:rPr lang="en-US" smtClean="0"/>
              <a:pPr/>
              <a:t>7</a:t>
            </a:fld>
            <a:endParaRPr lang="en-US" smtClean="0"/>
          </a:p>
        </p:txBody>
      </p:sp>
      <p:sp>
        <p:nvSpPr>
          <p:cNvPr id="56323" name="Rectangle 2"/>
          <p:cNvSpPr>
            <a:spLocks noGrp="1" noRot="1" noChangeAspect="1" noChangeArrowheads="1" noTextEdit="1"/>
          </p:cNvSpPr>
          <p:nvPr>
            <p:ph type="sldImg"/>
          </p:nvPr>
        </p:nvSpPr>
        <p:spPr>
          <a:xfrm>
            <a:off x="930275" y="741363"/>
            <a:ext cx="4937125" cy="3702050"/>
          </a:xfrm>
          <a:ln/>
        </p:spPr>
      </p:sp>
      <p:sp>
        <p:nvSpPr>
          <p:cNvPr id="56324" name="Rectangle 3"/>
          <p:cNvSpPr>
            <a:spLocks noGrp="1" noChangeArrowheads="1"/>
          </p:cNvSpPr>
          <p:nvPr>
            <p:ph type="body" idx="1"/>
          </p:nvPr>
        </p:nvSpPr>
        <p:spPr>
          <a:noFill/>
          <a:ln/>
        </p:spPr>
        <p:txBody>
          <a:bodyPr/>
          <a:lstStyle/>
          <a:p>
            <a:pPr eaLnBrk="1" hangingPunct="1"/>
            <a:r>
              <a:rPr lang="en-US" dirty="0" smtClean="0"/>
              <a:t>In the previous example, originally,</a:t>
            </a:r>
            <a:r>
              <a:rPr lang="en-US" baseline="0" dirty="0" smtClean="0"/>
              <a:t> there are 7 attributes in the relation employee. The rule of the company enforces that position determines salary. In other words, if two employees have the same position, they must have the same salary.</a:t>
            </a:r>
          </a:p>
          <a:p>
            <a:pPr eaLnBrk="1" hangingPunct="1"/>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the context of the relation, if</a:t>
            </a:r>
            <a:r>
              <a:rPr lang="en-US" dirty="0" smtClean="0"/>
              <a:t> two tuples in the relation employee have the same value for the attribute position then they must have the same value for the salary attribute.</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Therefore,</a:t>
            </a:r>
            <a:r>
              <a:rPr lang="en-US" baseline="0" dirty="0" smtClean="0"/>
              <a:t> we have the functional dependency position </a:t>
            </a:r>
            <a:r>
              <a:rPr lang="en-US" baseline="0" dirty="0" smtClean="0">
                <a:sym typeface="Wingdings" panose="05000000000000000000" pitchFamily="2" charset="2"/>
              </a:rPr>
              <a:t> salary in this relation.</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sym typeface="Wingdings" panose="05000000000000000000" pitchFamily="2" charset="2"/>
            </a:endParaRPr>
          </a:p>
        </p:txBody>
      </p:sp>
    </p:spTree>
    <p:extLst>
      <p:ext uri="{BB962C8B-B14F-4D97-AF65-F5344CB8AC3E}">
        <p14:creationId xmlns:p14="http://schemas.microsoft.com/office/powerpoint/2010/main" val="1981133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CF1A951-F11C-4091-8AF6-E8BF2D943CCC}" type="slidenum">
              <a:rPr lang="en-US" smtClean="0"/>
              <a:pPr/>
              <a:t>8</a:t>
            </a:fld>
            <a:endParaRPr lang="en-US" smtClean="0"/>
          </a:p>
        </p:txBody>
      </p:sp>
      <p:sp>
        <p:nvSpPr>
          <p:cNvPr id="58371" name="Rectangle 2"/>
          <p:cNvSpPr>
            <a:spLocks noGrp="1" noRot="1" noChangeAspect="1" noChangeArrowheads="1" noTextEdit="1"/>
          </p:cNvSpPr>
          <p:nvPr>
            <p:ph type="sldImg"/>
          </p:nvPr>
        </p:nvSpPr>
        <p:spPr>
          <a:xfrm>
            <a:off x="930275" y="741363"/>
            <a:ext cx="4937125" cy="3702050"/>
          </a:xfrm>
          <a:ln/>
        </p:spPr>
      </p:sp>
      <p:sp>
        <p:nvSpPr>
          <p:cNvPr id="58372"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Functional</a:t>
            </a:r>
            <a:r>
              <a:rPr lang="en-US" baseline="0" dirty="0" smtClean="0"/>
              <a:t> dependency explained in DRC and TRC.</a:t>
            </a:r>
            <a:endParaRPr lang="en-GB" dirty="0" smtClean="0"/>
          </a:p>
          <a:p>
            <a:pPr marL="0" marR="0" lvl="1" indent="0" algn="l" defTabSz="914400" rtl="0" eaLnBrk="1" fontAlgn="base" latinLnBrk="0" hangingPunct="1">
              <a:lnSpc>
                <a:spcPct val="100000"/>
              </a:lnSpc>
              <a:spcBef>
                <a:spcPct val="30000"/>
              </a:spcBef>
              <a:spcAft>
                <a:spcPct val="0"/>
              </a:spcAft>
              <a:buClrTx/>
              <a:buSzTx/>
              <a:buFontTx/>
              <a:buNone/>
              <a:tabLst/>
              <a:defRPr/>
            </a:pPr>
            <a:endParaRPr lang="en-GB" dirty="0" smtClean="0"/>
          </a:p>
        </p:txBody>
      </p:sp>
    </p:spTree>
    <p:extLst>
      <p:ext uri="{BB962C8B-B14F-4D97-AF65-F5344CB8AC3E}">
        <p14:creationId xmlns:p14="http://schemas.microsoft.com/office/powerpoint/2010/main" val="2746657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564D63E-E08B-42F7-A112-0B3475DA25B5}" type="slidenum">
              <a:rPr lang="en-US" smtClean="0"/>
              <a:pPr/>
              <a:t>9</a:t>
            </a:fld>
            <a:endParaRPr lang="en-US" smtClean="0"/>
          </a:p>
        </p:txBody>
      </p:sp>
      <p:sp>
        <p:nvSpPr>
          <p:cNvPr id="59395" name="Rectangle 2"/>
          <p:cNvSpPr>
            <a:spLocks noGrp="1" noRot="1" noChangeAspect="1" noChangeArrowheads="1" noTextEdit="1"/>
          </p:cNvSpPr>
          <p:nvPr>
            <p:ph type="sldImg"/>
          </p:nvPr>
        </p:nvSpPr>
        <p:spPr>
          <a:xfrm>
            <a:off x="930275" y="741363"/>
            <a:ext cx="4937125" cy="3702050"/>
          </a:xfrm>
          <a:ln/>
        </p:spPr>
      </p:sp>
      <p:sp>
        <p:nvSpPr>
          <p:cNvPr id="59396"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Implementing</a:t>
            </a:r>
            <a:r>
              <a:rPr lang="en-US" baseline="0" dirty="0" smtClean="0"/>
              <a:t> this dependency in SQL without decomposition.</a:t>
            </a:r>
            <a:endParaRPr lang="en-GB" dirty="0" smtClean="0"/>
          </a:p>
          <a:p>
            <a:pPr eaLnBrk="1" hangingPunct="1"/>
            <a:endParaRPr lang="en-US" dirty="0" smtClean="0"/>
          </a:p>
        </p:txBody>
      </p:sp>
    </p:spTree>
    <p:extLst>
      <p:ext uri="{BB962C8B-B14F-4D97-AF65-F5344CB8AC3E}">
        <p14:creationId xmlns:p14="http://schemas.microsoft.com/office/powerpoint/2010/main" val="185600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61A3E51-B7E1-4CE5-97AD-13F9B1682BC0}" type="slidenum">
              <a:rPr lang="en-US" smtClean="0"/>
              <a:pPr/>
              <a:t>10</a:t>
            </a:fld>
            <a:endParaRPr lang="en-US" smtClean="0"/>
          </a:p>
        </p:txBody>
      </p:sp>
      <p:sp>
        <p:nvSpPr>
          <p:cNvPr id="60419" name="Rectangle 2"/>
          <p:cNvSpPr>
            <a:spLocks noGrp="1" noRot="1" noChangeAspect="1" noChangeArrowheads="1" noTextEdit="1"/>
          </p:cNvSpPr>
          <p:nvPr>
            <p:ph type="sldImg"/>
          </p:nvPr>
        </p:nvSpPr>
        <p:spPr>
          <a:xfrm>
            <a:off x="930275" y="741363"/>
            <a:ext cx="4937125" cy="3702050"/>
          </a:xfrm>
          <a:ln/>
        </p:spPr>
      </p:sp>
      <p:sp>
        <p:nvSpPr>
          <p:cNvPr id="60420" name="Rectangle 3"/>
          <p:cNvSpPr>
            <a:spLocks noGrp="1" noChangeArrowheads="1"/>
          </p:cNvSpPr>
          <p:nvPr>
            <p:ph type="body" idx="1"/>
          </p:nvPr>
        </p:nvSpPr>
        <p:spPr>
          <a:noFill/>
          <a:ln/>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dirty="0" smtClean="0"/>
              <a:t>Implementing</a:t>
            </a:r>
            <a:r>
              <a:rPr lang="en-US" baseline="0" dirty="0" smtClean="0"/>
              <a:t> this dependency in SQL with decomposition. </a:t>
            </a:r>
          </a:p>
          <a:p>
            <a:pPr marL="0" marR="0" lvl="1"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Much simpler.</a:t>
            </a:r>
            <a:endParaRPr lang="en-GB" dirty="0" smtClean="0"/>
          </a:p>
        </p:txBody>
      </p:sp>
    </p:spTree>
    <p:extLst>
      <p:ext uri="{BB962C8B-B14F-4D97-AF65-F5344CB8AC3E}">
        <p14:creationId xmlns:p14="http://schemas.microsoft.com/office/powerpoint/2010/main" val="1435380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95ED08BC-B449-4F40-AD1E-75A160D6D2F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3B749582-E251-416D-B388-29F9980715B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705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19800" cy="6705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6A5E13A9-823E-443A-8F5D-9A39485809D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a:fld id="{F239776B-A4E8-43B4-8B90-17803776BE18}" type="slidenum">
              <a:rPr lang="en-US" sz="1400" b="1" baseline="0">
                <a:solidFill>
                  <a:srgbClr val="FF0066"/>
                </a:solidFill>
                <a:latin typeface="Arial"/>
              </a:rPr>
              <a:pPr algn="ctr"/>
              <a:t>‹#›</a:t>
            </a:fld>
            <a:endParaRPr lang="en-US" sz="1400" b="1" baseline="0">
              <a:solidFill>
                <a:srgbClr val="FF0066"/>
              </a:solidFill>
              <a:latin typeface="Aria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smtClean="0"/>
              <a:t>Click to edit Master title style</a:t>
            </a:r>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smtClean="0"/>
              <a:t>Click to edit Master subtitle style</a:t>
            </a:r>
          </a:p>
        </p:txBody>
      </p:sp>
    </p:spTree>
    <p:extLst>
      <p:ext uri="{BB962C8B-B14F-4D97-AF65-F5344CB8AC3E}">
        <p14:creationId xmlns:p14="http://schemas.microsoft.com/office/powerpoint/2010/main" val="269253520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69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467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36774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2096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2593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4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6684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11575BA1-597C-425B-9C41-6C99C0462DF5}"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8237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26585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9730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smtClean="0"/>
          </a:p>
        </p:txBody>
      </p:sp>
    </p:spTree>
    <p:extLst>
      <p:ext uri="{BB962C8B-B14F-4D97-AF65-F5344CB8AC3E}">
        <p14:creationId xmlns:p14="http://schemas.microsoft.com/office/powerpoint/2010/main" val="2270114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04040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810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6" name="Rectangle 6"/>
          <p:cNvSpPr>
            <a:spLocks noGrp="1" noChangeArrowheads="1"/>
          </p:cNvSpPr>
          <p:nvPr>
            <p:ph type="sldNum" sz="quarter" idx="12"/>
          </p:nvPr>
        </p:nvSpPr>
        <p:spPr>
          <a:ln/>
        </p:spPr>
        <p:txBody>
          <a:bodyPr/>
          <a:lstStyle>
            <a:lvl1pPr>
              <a:defRPr/>
            </a:lvl1pPr>
          </a:lstStyle>
          <a:p>
            <a:pPr>
              <a:defRPr/>
            </a:pPr>
            <a:fld id="{BBA1E089-0009-4BAC-BC9D-FBC54F664A3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90600"/>
            <a:ext cx="403860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E3F8FF0C-8A8A-494F-AEFF-CC00188C855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9" name="Rectangle 6"/>
          <p:cNvSpPr>
            <a:spLocks noGrp="1" noChangeArrowheads="1"/>
          </p:cNvSpPr>
          <p:nvPr>
            <p:ph type="sldNum" sz="quarter" idx="12"/>
          </p:nvPr>
        </p:nvSpPr>
        <p:spPr>
          <a:ln/>
        </p:spPr>
        <p:txBody>
          <a:bodyPr/>
          <a:lstStyle>
            <a:lvl1pPr>
              <a:defRPr/>
            </a:lvl1pPr>
          </a:lstStyle>
          <a:p>
            <a:pPr>
              <a:defRPr/>
            </a:pPr>
            <a:fld id="{8A6EF3AD-D357-4540-995B-95F48A69BC2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5" name="Rectangle 6"/>
          <p:cNvSpPr>
            <a:spLocks noGrp="1" noChangeArrowheads="1"/>
          </p:cNvSpPr>
          <p:nvPr>
            <p:ph type="sldNum" sz="quarter" idx="12"/>
          </p:nvPr>
        </p:nvSpPr>
        <p:spPr>
          <a:ln/>
        </p:spPr>
        <p:txBody>
          <a:bodyPr/>
          <a:lstStyle>
            <a:lvl1pPr>
              <a:defRPr/>
            </a:lvl1pPr>
          </a:lstStyle>
          <a:p>
            <a:pPr>
              <a:defRPr/>
            </a:pPr>
            <a:fld id="{B0A83101-174D-42AE-82C7-9350A107DF4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4" name="Rectangle 6"/>
          <p:cNvSpPr>
            <a:spLocks noGrp="1" noChangeArrowheads="1"/>
          </p:cNvSpPr>
          <p:nvPr>
            <p:ph type="sldNum" sz="quarter" idx="12"/>
          </p:nvPr>
        </p:nvSpPr>
        <p:spPr>
          <a:ln/>
        </p:spPr>
        <p:txBody>
          <a:bodyPr/>
          <a:lstStyle>
            <a:lvl1pPr>
              <a:defRPr/>
            </a:lvl1pPr>
          </a:lstStyle>
          <a:p>
            <a:pPr>
              <a:defRPr/>
            </a:pPr>
            <a:fld id="{3D561F12-B350-46D0-85D5-C014A61C232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8A58BCC0-DED4-42EC-AAB9-62FD7BB5DC8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Introduction to Database Systems</a:t>
            </a:r>
          </a:p>
        </p:txBody>
      </p:sp>
      <p:sp>
        <p:nvSpPr>
          <p:cNvPr id="7" name="Rectangle 6"/>
          <p:cNvSpPr>
            <a:spLocks noGrp="1" noChangeArrowheads="1"/>
          </p:cNvSpPr>
          <p:nvPr>
            <p:ph type="sldNum" sz="quarter" idx="12"/>
          </p:nvPr>
        </p:nvSpPr>
        <p:spPr>
          <a:ln/>
        </p:spPr>
        <p:txBody>
          <a:bodyPr/>
          <a:lstStyle>
            <a:lvl1pPr>
              <a:defRPr/>
            </a:lvl1pPr>
          </a:lstStyle>
          <a:p>
            <a:pPr>
              <a:defRPr/>
            </a:pPr>
            <a:fld id="{CE3122DD-4450-463D-A2E3-4534A0ACB3F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457200" y="9906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304800" y="71628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aseline="0"/>
            </a:lvl1pPr>
          </a:lstStyle>
          <a:p>
            <a:pPr>
              <a:defRPr/>
            </a:pPr>
            <a:endParaRPr lang="en-US"/>
          </a:p>
        </p:txBody>
      </p:sp>
      <p:sp>
        <p:nvSpPr>
          <p:cNvPr id="1029" name="Rectangle 5"/>
          <p:cNvSpPr>
            <a:spLocks noGrp="1" noChangeArrowheads="1"/>
          </p:cNvSpPr>
          <p:nvPr>
            <p:ph type="ftr" sz="quarter" idx="3"/>
          </p:nvPr>
        </p:nvSpPr>
        <p:spPr bwMode="auto">
          <a:xfrm>
            <a:off x="4876800" y="6553200"/>
            <a:ext cx="411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aseline="0">
                <a:solidFill>
                  <a:schemeClr val="bg1"/>
                </a:solidFill>
                <a:latin typeface="Freestyle Script" pitchFamily="66" charset="0"/>
              </a:defRPr>
            </a:lvl1pPr>
          </a:lstStyle>
          <a:p>
            <a:pPr>
              <a:defRPr/>
            </a:pPr>
            <a:r>
              <a:rPr lang="en-US"/>
              <a:t>Introduction to Database Systems</a:t>
            </a:r>
          </a:p>
        </p:txBody>
      </p:sp>
      <p:sp>
        <p:nvSpPr>
          <p:cNvPr id="1030" name="Rectangle 6"/>
          <p:cNvSpPr>
            <a:spLocks noGrp="1" noChangeArrowheads="1"/>
          </p:cNvSpPr>
          <p:nvPr>
            <p:ph type="sldNum" sz="quarter" idx="4"/>
          </p:nvPr>
        </p:nvSpPr>
        <p:spPr bwMode="auto">
          <a:xfrm>
            <a:off x="6400800" y="76200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aseline="0"/>
            </a:lvl1pPr>
          </a:lstStyle>
          <a:p>
            <a:pPr>
              <a:defRPr/>
            </a:pPr>
            <a:fld id="{8796321A-4DF0-41D6-9081-F8A3103FB2A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eaLnBrk="0" fontAlgn="base" hangingPunct="0">
        <a:spcBef>
          <a:spcPct val="0"/>
        </a:spcBef>
        <a:spcAft>
          <a:spcPct val="0"/>
        </a:spcAft>
        <a:defRPr sz="2800" b="0" i="0" u="none">
          <a:solidFill>
            <a:schemeClr val="bg1"/>
          </a:solidFill>
          <a:latin typeface="+mj-lt"/>
          <a:ea typeface="+mj-ea"/>
          <a:cs typeface="+mj-cs"/>
        </a:defRPr>
      </a:lvl1pPr>
      <a:lvl2pPr algn="l" rtl="0" eaLnBrk="0" fontAlgn="base" hangingPunct="0">
        <a:spcBef>
          <a:spcPct val="0"/>
        </a:spcBef>
        <a:spcAft>
          <a:spcPct val="0"/>
        </a:spcAft>
        <a:defRPr sz="2800">
          <a:solidFill>
            <a:srgbClr val="3366CC"/>
          </a:solidFill>
          <a:latin typeface="Arial" charset="0"/>
        </a:defRPr>
      </a:lvl2pPr>
      <a:lvl3pPr algn="l" rtl="0" eaLnBrk="0" fontAlgn="base" hangingPunct="0">
        <a:spcBef>
          <a:spcPct val="0"/>
        </a:spcBef>
        <a:spcAft>
          <a:spcPct val="0"/>
        </a:spcAft>
        <a:defRPr sz="2800">
          <a:solidFill>
            <a:srgbClr val="3366CC"/>
          </a:solidFill>
          <a:latin typeface="Arial" charset="0"/>
        </a:defRPr>
      </a:lvl3pPr>
      <a:lvl4pPr algn="l" rtl="0" eaLnBrk="0" fontAlgn="base" hangingPunct="0">
        <a:spcBef>
          <a:spcPct val="0"/>
        </a:spcBef>
        <a:spcAft>
          <a:spcPct val="0"/>
        </a:spcAft>
        <a:defRPr sz="2800">
          <a:solidFill>
            <a:srgbClr val="3366CC"/>
          </a:solidFill>
          <a:latin typeface="Arial" charset="0"/>
        </a:defRPr>
      </a:lvl4pPr>
      <a:lvl5pPr algn="l" rtl="0" eaLnBrk="0" fontAlgn="base" hangingPunct="0">
        <a:spcBef>
          <a:spcPct val="0"/>
        </a:spcBef>
        <a:spcAft>
          <a:spcPct val="0"/>
        </a:spcAft>
        <a:defRPr sz="2800">
          <a:solidFill>
            <a:srgbClr val="3366CC"/>
          </a:solidFill>
          <a:latin typeface="Arial" charset="0"/>
        </a:defRPr>
      </a:lvl5pPr>
      <a:lvl6pPr marL="457200" algn="l" rtl="0" fontAlgn="base">
        <a:spcBef>
          <a:spcPct val="0"/>
        </a:spcBef>
        <a:spcAft>
          <a:spcPct val="0"/>
        </a:spcAft>
        <a:defRPr sz="2800">
          <a:solidFill>
            <a:srgbClr val="3366CC"/>
          </a:solidFill>
          <a:latin typeface="Arial" charset="0"/>
        </a:defRPr>
      </a:lvl6pPr>
      <a:lvl7pPr marL="914400" algn="l" rtl="0" fontAlgn="base">
        <a:spcBef>
          <a:spcPct val="0"/>
        </a:spcBef>
        <a:spcAft>
          <a:spcPct val="0"/>
        </a:spcAft>
        <a:defRPr sz="2800">
          <a:solidFill>
            <a:srgbClr val="3366CC"/>
          </a:solidFill>
          <a:latin typeface="Arial" charset="0"/>
        </a:defRPr>
      </a:lvl7pPr>
      <a:lvl8pPr marL="1371600" algn="l" rtl="0" fontAlgn="base">
        <a:spcBef>
          <a:spcPct val="0"/>
        </a:spcBef>
        <a:spcAft>
          <a:spcPct val="0"/>
        </a:spcAft>
        <a:defRPr sz="2800">
          <a:solidFill>
            <a:srgbClr val="3366CC"/>
          </a:solidFill>
          <a:latin typeface="Arial" charset="0"/>
        </a:defRPr>
      </a:lvl8pPr>
      <a:lvl9pPr marL="1828800" algn="l" rtl="0" fontAlgn="base">
        <a:spcBef>
          <a:spcPct val="0"/>
        </a:spcBef>
        <a:spcAft>
          <a:spcPct val="0"/>
        </a:spcAft>
        <a:defRPr sz="2800">
          <a:solidFill>
            <a:srgbClr val="3366CC"/>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0" i="0" u="none">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headEnd/>
            <a:tailEnd/>
          </a:ln>
        </p:spPr>
        <p:txBody>
          <a:bodyPr wrap="none" anchor="ctr"/>
          <a:lstStyle/>
          <a:p>
            <a:pPr algn="ctr"/>
            <a:fld id="{CB951395-71EC-4C60-9AEB-4100650E6C0E}" type="slidenum">
              <a:rPr lang="en-US" sz="1400" b="1" baseline="0">
                <a:solidFill>
                  <a:srgbClr val="FF0066"/>
                </a:solidFill>
                <a:latin typeface="Arial"/>
              </a:rPr>
              <a:pPr algn="ctr"/>
              <a:t>‹#›</a:t>
            </a:fld>
            <a:endParaRPr lang="en-US" sz="1400" b="1" baseline="0">
              <a:solidFill>
                <a:srgbClr val="FF0066"/>
              </a:solidFill>
              <a:latin typeface="Aria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baseline="0">
              <a:solidFill>
                <a:srgbClr val="000000"/>
              </a:solidFill>
              <a:latin typeface="Aria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baseline="0">
              <a:solidFill>
                <a:srgbClr val="000000"/>
              </a:solidFill>
              <a:latin typeface="Arial"/>
            </a:endParaRPr>
          </a:p>
        </p:txBody>
      </p:sp>
    </p:spTree>
    <p:extLst>
      <p:ext uri="{BB962C8B-B14F-4D97-AF65-F5344CB8AC3E}">
        <p14:creationId xmlns:p14="http://schemas.microsoft.com/office/powerpoint/2010/main" val="127430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charset="0"/>
          <a:cs typeface="Arial" charset="0"/>
        </a:defRPr>
      </a:lvl2pPr>
      <a:lvl3pPr algn="l" rtl="0" eaLnBrk="0" fontAlgn="base" hangingPunct="0">
        <a:spcBef>
          <a:spcPct val="0"/>
        </a:spcBef>
        <a:spcAft>
          <a:spcPct val="0"/>
        </a:spcAft>
        <a:defRPr sz="2800" b="1">
          <a:solidFill>
            <a:srgbClr val="FF0066"/>
          </a:solidFill>
          <a:latin typeface="Arial" charset="0"/>
          <a:cs typeface="Arial" charset="0"/>
        </a:defRPr>
      </a:lvl3pPr>
      <a:lvl4pPr algn="l" rtl="0" eaLnBrk="0" fontAlgn="base" hangingPunct="0">
        <a:spcBef>
          <a:spcPct val="0"/>
        </a:spcBef>
        <a:spcAft>
          <a:spcPct val="0"/>
        </a:spcAft>
        <a:defRPr sz="2800" b="1">
          <a:solidFill>
            <a:srgbClr val="FF0066"/>
          </a:solidFill>
          <a:latin typeface="Arial" charset="0"/>
          <a:cs typeface="Arial" charset="0"/>
        </a:defRPr>
      </a:lvl4pPr>
      <a:lvl5pPr algn="l" rtl="0" eaLnBrk="0" fontAlgn="base" hangingPunct="0">
        <a:spcBef>
          <a:spcPct val="0"/>
        </a:spcBef>
        <a:spcAft>
          <a:spcPct val="0"/>
        </a:spcAft>
        <a:defRPr sz="2800" b="1">
          <a:solidFill>
            <a:srgbClr val="FF0066"/>
          </a:solidFill>
          <a:latin typeface="Arial" charset="0"/>
          <a:cs typeface="Arial" charset="0"/>
        </a:defRPr>
      </a:lvl5pPr>
      <a:lvl6pPr marL="457200" algn="l" rtl="0" fontAlgn="base">
        <a:spcBef>
          <a:spcPct val="0"/>
        </a:spcBef>
        <a:spcAft>
          <a:spcPct val="0"/>
        </a:spcAft>
        <a:defRPr sz="2800" b="1">
          <a:solidFill>
            <a:srgbClr val="FF0066"/>
          </a:solidFill>
          <a:latin typeface="Arial" charset="0"/>
          <a:cs typeface="Arial" charset="0"/>
        </a:defRPr>
      </a:lvl6pPr>
      <a:lvl7pPr marL="914400" algn="l" rtl="0" fontAlgn="base">
        <a:spcBef>
          <a:spcPct val="0"/>
        </a:spcBef>
        <a:spcAft>
          <a:spcPct val="0"/>
        </a:spcAft>
        <a:defRPr sz="2800" b="1">
          <a:solidFill>
            <a:srgbClr val="FF0066"/>
          </a:solidFill>
          <a:latin typeface="Arial" charset="0"/>
          <a:cs typeface="Arial" charset="0"/>
        </a:defRPr>
      </a:lvl7pPr>
      <a:lvl8pPr marL="1371600" algn="l" rtl="0" fontAlgn="base">
        <a:spcBef>
          <a:spcPct val="0"/>
        </a:spcBef>
        <a:spcAft>
          <a:spcPct val="0"/>
        </a:spcAft>
        <a:defRPr sz="2800" b="1">
          <a:solidFill>
            <a:srgbClr val="FF0066"/>
          </a:solidFill>
          <a:latin typeface="Arial" charset="0"/>
          <a:cs typeface="Arial" charset="0"/>
        </a:defRPr>
      </a:lvl8pPr>
      <a:lvl9pPr marL="1828800" algn="l" rtl="0" fontAlgn="base">
        <a:spcBef>
          <a:spcPct val="0"/>
        </a:spcBef>
        <a:spcAft>
          <a:spcPct val="0"/>
        </a:spcAft>
        <a:defRPr sz="2800" b="1">
          <a:solidFill>
            <a:srgbClr val="FF0066"/>
          </a:solidFill>
          <a:latin typeface="Arial" charset="0"/>
          <a:cs typeface="Arial"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title" idx="4294967295"/>
          </p:nvPr>
        </p:nvSpPr>
        <p:spPr/>
        <p:txBody>
          <a:bodyPr/>
          <a:lstStyle/>
          <a:p>
            <a:pPr eaLnBrk="1" hangingPunct="1"/>
            <a:r>
              <a:rPr lang="en-US" dirty="0" smtClean="0"/>
              <a:t/>
            </a:r>
            <a:br>
              <a:rPr lang="en-US" dirty="0" smtClean="0"/>
            </a:br>
            <a:endParaRPr lang="en-US" sz="2400" dirty="0" smtClean="0"/>
          </a:p>
        </p:txBody>
      </p:sp>
      <p:sp>
        <p:nvSpPr>
          <p:cNvPr id="218115" name="Rectangle 3"/>
          <p:cNvSpPr>
            <a:spLocks noGrp="1" noChangeArrowheads="1"/>
          </p:cNvSpPr>
          <p:nvPr>
            <p:ph type="body" idx="4294967295"/>
          </p:nvPr>
        </p:nvSpPr>
        <p:spPr/>
        <p:txBody>
          <a:bodyPr/>
          <a:lstStyle/>
          <a:p>
            <a:pPr lvl="1" eaLnBrk="1" hangingPunct="1">
              <a:buFontTx/>
              <a:buNone/>
            </a:pPr>
            <a:endParaRPr lang="en-US" smtClean="0"/>
          </a:p>
        </p:txBody>
      </p:sp>
      <p:sp>
        <p:nvSpPr>
          <p:cNvPr id="302082" name="Rectangle 2"/>
          <p:cNvSpPr>
            <a:spLocks noChangeArrowheads="1"/>
          </p:cNvSpPr>
          <p:nvPr/>
        </p:nvSpPr>
        <p:spPr bwMode="auto">
          <a:xfrm>
            <a:off x="3505200" y="28575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sp>
        <p:nvSpPr>
          <p:cNvPr id="302083" name="Rectangle 3"/>
          <p:cNvSpPr>
            <a:spLocks noChangeArrowheads="1"/>
          </p:cNvSpPr>
          <p:nvPr/>
        </p:nvSpPr>
        <p:spPr bwMode="auto">
          <a:xfrm>
            <a:off x="7086600" y="2933700"/>
            <a:ext cx="533400" cy="379413"/>
          </a:xfrm>
          <a:prstGeom prst="rect">
            <a:avLst/>
          </a:prstGeom>
          <a:solidFill>
            <a:srgbClr val="0000FF">
              <a:alpha val="12941"/>
            </a:srgbClr>
          </a:solidFill>
          <a:ln w="12700" algn="ctr">
            <a:solidFill>
              <a:srgbClr val="FF0000"/>
            </a:solidFill>
            <a:miter lim="800000"/>
            <a:headEnd/>
            <a:tailEnd/>
          </a:ln>
        </p:spPr>
        <p:txBody>
          <a:bodyPr anchor="ctr">
            <a:spAutoFit/>
          </a:bodyPr>
          <a:lstStyle/>
          <a:p>
            <a:pPr fontAlgn="base">
              <a:spcBef>
                <a:spcPct val="0"/>
              </a:spcBef>
              <a:spcAft>
                <a:spcPct val="0"/>
              </a:spcAft>
            </a:pPr>
            <a:endParaRPr lang="en-US" b="1">
              <a:solidFill>
                <a:srgbClr val="000000"/>
              </a:solidFill>
            </a:endParaRPr>
          </a:p>
        </p:txBody>
      </p:sp>
      <p:graphicFrame>
        <p:nvGraphicFramePr>
          <p:cNvPr id="302085" name="Group 5"/>
          <p:cNvGraphicFramePr>
            <a:graphicFrameLocks noGrp="1"/>
          </p:cNvGraphicFramePr>
          <p:nvPr>
            <p:ph type="tbl" idx="4294967295"/>
          </p:nvPr>
        </p:nvGraphicFramePr>
        <p:xfrm>
          <a:off x="976313" y="1447800"/>
          <a:ext cx="7315200" cy="3309940"/>
        </p:xfrm>
        <a:graphic>
          <a:graphicData uri="http://schemas.openxmlformats.org/drawingml/2006/table">
            <a:tbl>
              <a:tblPr/>
              <a:tblGrid>
                <a:gridCol w="1204912"/>
                <a:gridCol w="1273175"/>
                <a:gridCol w="1862138"/>
                <a:gridCol w="1728787"/>
                <a:gridCol w="1246188"/>
              </a:tblGrid>
              <a:tr h="457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e#</a:t>
                      </a:r>
                      <a:endParaRPr kumimoji="0" lang="en-US" sz="2800" b="1"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ename</a:t>
                      </a:r>
                      <a:endParaRPr kumimoji="0" lang="en-US" sz="2800" b="1"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dept_name</a:t>
                      </a:r>
                      <a:endParaRPr kumimoji="0" lang="en-US" sz="2800" b="1"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dept_addr</a:t>
                      </a:r>
                      <a:endParaRPr kumimoji="0" lang="en-US" sz="2800" b="1"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class</a:t>
                      </a:r>
                      <a:endParaRPr kumimoji="0" lang="en-US" sz="2800" b="1"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Peter</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Math</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G16</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a:t>
                      </a:r>
                      <a:r>
                        <a:rPr kumimoji="0" lang="en-US" sz="1800" b="0" i="0" u="none" strike="noStrike" cap="none" normalizeH="0" baseline="30000" smtClean="0">
                          <a:ln>
                            <a:noFill/>
                          </a:ln>
                          <a:solidFill>
                            <a:schemeClr val="tx1"/>
                          </a:solidFill>
                          <a:effectLst/>
                          <a:latin typeface="Arial" charset="0"/>
                          <a:cs typeface="Times New Roman" pitchFamily="18" charset="0"/>
                        </a:rPr>
                        <a:t>nd</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Joan</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CS</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G15</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1</a:t>
                      </a:r>
                      <a:r>
                        <a:rPr kumimoji="0" lang="en-US" sz="1800" b="1" i="0" u="none" strike="noStrike" cap="none" normalizeH="0" baseline="30000" smtClean="0">
                          <a:ln>
                            <a:noFill/>
                          </a:ln>
                          <a:solidFill>
                            <a:schemeClr val="tx1"/>
                          </a:solidFill>
                          <a:effectLst/>
                          <a:latin typeface="Arial" charset="0"/>
                          <a:cs typeface="Times New Roman" pitchFamily="18" charset="0"/>
                        </a:rPr>
                        <a:t>st</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5111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30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Mike</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CS</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G15</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1</a:t>
                      </a:r>
                      <a:r>
                        <a:rPr kumimoji="0" lang="en-US" sz="1800" b="1" i="0" u="none" strike="noStrike" cap="none" normalizeH="0" baseline="30000" smtClean="0">
                          <a:ln>
                            <a:noFill/>
                          </a:ln>
                          <a:solidFill>
                            <a:schemeClr val="tx1"/>
                          </a:solidFill>
                          <a:effectLst/>
                          <a:latin typeface="Arial" charset="0"/>
                          <a:cs typeface="Times New Roman" pitchFamily="18" charset="0"/>
                        </a:rPr>
                        <a:t>st</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40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Kate</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CS</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G15</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cs typeface="Times New Roman" pitchFamily="18" charset="0"/>
                        </a:rPr>
                        <a:t>1</a:t>
                      </a:r>
                      <a:r>
                        <a:rPr kumimoji="0" lang="en-US" sz="1800" b="1" i="0" u="none" strike="noStrike" cap="none" normalizeH="0" baseline="30000" smtClean="0">
                          <a:ln>
                            <a:noFill/>
                          </a:ln>
                          <a:solidFill>
                            <a:schemeClr val="tx1"/>
                          </a:solidFill>
                          <a:effectLst/>
                          <a:latin typeface="Arial" charset="0"/>
                          <a:cs typeface="Times New Roman" pitchFamily="18" charset="0"/>
                        </a:rPr>
                        <a:t>st</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50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Peter</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Law</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G20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2</a:t>
                      </a:r>
                      <a:r>
                        <a:rPr kumimoji="0" lang="en-US" sz="1800" b="0" i="0" u="none" strike="noStrike" cap="none" normalizeH="0" baseline="30000" smtClean="0">
                          <a:ln>
                            <a:noFill/>
                          </a:ln>
                          <a:solidFill>
                            <a:schemeClr val="tx1"/>
                          </a:solidFill>
                          <a:effectLst/>
                          <a:latin typeface="Arial" charset="0"/>
                          <a:cs typeface="Times New Roman" pitchFamily="18" charset="0"/>
                        </a:rPr>
                        <a:t>nd</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60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Albert</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Physics</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G20</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Times New Roman" pitchFamily="18" charset="0"/>
                        </a:rPr>
                        <a:t>1</a:t>
                      </a:r>
                      <a:r>
                        <a:rPr kumimoji="0" lang="en-US" sz="1800" b="0" i="0" u="none" strike="noStrike" cap="none" normalizeH="0" baseline="30000" smtClean="0">
                          <a:ln>
                            <a:noFill/>
                          </a:ln>
                          <a:solidFill>
                            <a:schemeClr val="tx1"/>
                          </a:solidFill>
                          <a:effectLst/>
                          <a:latin typeface="Arial" charset="0"/>
                          <a:cs typeface="Times New Roman" pitchFamily="18" charset="0"/>
                        </a:rPr>
                        <a:t>st</a:t>
                      </a:r>
                      <a:endParaRPr kumimoji="0" lang="en-US" sz="2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02136" name="Line 56"/>
          <p:cNvSpPr>
            <a:spLocks noChangeShapeType="1"/>
          </p:cNvSpPr>
          <p:nvPr/>
        </p:nvSpPr>
        <p:spPr bwMode="auto">
          <a:xfrm>
            <a:off x="4191000" y="21336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7" name="Line 57"/>
          <p:cNvSpPr>
            <a:spLocks noChangeShapeType="1"/>
          </p:cNvSpPr>
          <p:nvPr/>
        </p:nvSpPr>
        <p:spPr bwMode="auto">
          <a:xfrm>
            <a:off x="4191000" y="31242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8" name="Line 58"/>
          <p:cNvSpPr>
            <a:spLocks noChangeShapeType="1"/>
          </p:cNvSpPr>
          <p:nvPr/>
        </p:nvSpPr>
        <p:spPr bwMode="auto">
          <a:xfrm>
            <a:off x="4191000" y="35814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9" name="Line 59"/>
          <p:cNvSpPr>
            <a:spLocks noChangeShapeType="1"/>
          </p:cNvSpPr>
          <p:nvPr/>
        </p:nvSpPr>
        <p:spPr bwMode="auto">
          <a:xfrm>
            <a:off x="4114800" y="2590800"/>
            <a:ext cx="2895600" cy="0"/>
          </a:xfrm>
          <a:prstGeom prst="line">
            <a:avLst/>
          </a:prstGeom>
          <a:noFill/>
          <a:ln w="12700">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302135" name="Rectangle 55"/>
          <p:cNvSpPr>
            <a:spLocks noChangeArrowheads="1"/>
          </p:cNvSpPr>
          <p:nvPr/>
        </p:nvSpPr>
        <p:spPr bwMode="auto">
          <a:xfrm>
            <a:off x="457200" y="48006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42950" lvl="1" indent="-285750" algn="just" fontAlgn="base">
              <a:spcBef>
                <a:spcPct val="20000"/>
              </a:spcBef>
              <a:spcAft>
                <a:spcPct val="0"/>
              </a:spcAft>
              <a:buFontTx/>
              <a:buChar char="–"/>
            </a:pPr>
            <a:r>
              <a:rPr lang="en-US" sz="3600" dirty="0">
                <a:solidFill>
                  <a:schemeClr val="bg1"/>
                </a:solidFill>
              </a:rPr>
              <a:t>FD: </a:t>
            </a:r>
            <a:r>
              <a:rPr lang="en-US" sz="3600" dirty="0" err="1">
                <a:solidFill>
                  <a:schemeClr val="bg1"/>
                </a:solidFill>
              </a:rPr>
              <a:t>dept_name</a:t>
            </a:r>
            <a:r>
              <a:rPr lang="en-US" sz="3600" dirty="0">
                <a:solidFill>
                  <a:schemeClr val="bg1"/>
                </a:solidFill>
              </a:rPr>
              <a:t> </a:t>
            </a:r>
            <a:r>
              <a:rPr lang="en-US" sz="3600" dirty="0">
                <a:solidFill>
                  <a:schemeClr val="bg1"/>
                </a:solidFill>
                <a:sym typeface="Wingdings" pitchFamily="2" charset="2"/>
              </a:rPr>
              <a:t></a:t>
            </a:r>
            <a:r>
              <a:rPr lang="en-US" sz="3600" dirty="0">
                <a:solidFill>
                  <a:schemeClr val="bg1"/>
                </a:solidFill>
              </a:rPr>
              <a:t>class</a:t>
            </a:r>
          </a:p>
          <a:p>
            <a:pPr marL="742950" lvl="1" indent="-285750" algn="just" fontAlgn="base">
              <a:spcBef>
                <a:spcPct val="20000"/>
              </a:spcBef>
              <a:spcAft>
                <a:spcPct val="0"/>
              </a:spcAft>
              <a:buFontTx/>
              <a:buChar char="–"/>
            </a:pPr>
            <a:r>
              <a:rPr lang="en-US" sz="3600" dirty="0" err="1">
                <a:solidFill>
                  <a:schemeClr val="bg1"/>
                </a:solidFill>
              </a:rPr>
              <a:t>Các</a:t>
            </a:r>
            <a:r>
              <a:rPr lang="en-US" sz="3600" dirty="0">
                <a:solidFill>
                  <a:schemeClr val="bg1"/>
                </a:solidFill>
              </a:rPr>
              <a:t> FD </a:t>
            </a:r>
            <a:r>
              <a:rPr lang="en-US" sz="3600" dirty="0" err="1">
                <a:solidFill>
                  <a:schemeClr val="bg1"/>
                </a:solidFill>
              </a:rPr>
              <a:t>khác</a:t>
            </a:r>
            <a:r>
              <a:rPr lang="en-US" sz="3600" dirty="0">
                <a:solidFill>
                  <a:schemeClr val="bg1"/>
                </a:solidFill>
              </a:rPr>
              <a:t>: 	</a:t>
            </a:r>
            <a:r>
              <a:rPr lang="en-US" sz="3600" dirty="0" err="1">
                <a:solidFill>
                  <a:schemeClr val="bg1"/>
                </a:solidFill>
              </a:rPr>
              <a:t>dept_name</a:t>
            </a:r>
            <a:r>
              <a:rPr lang="en-US" sz="3600" dirty="0" err="1">
                <a:solidFill>
                  <a:schemeClr val="bg1"/>
                </a:solidFill>
                <a:sym typeface="Wingdings" pitchFamily="2" charset="2"/>
              </a:rPr>
              <a:t></a:t>
            </a:r>
            <a:r>
              <a:rPr lang="en-US" sz="3600" dirty="0" err="1">
                <a:solidFill>
                  <a:schemeClr val="bg1"/>
                </a:solidFill>
              </a:rPr>
              <a:t>dept_addr</a:t>
            </a:r>
            <a:endParaRPr lang="en-US" sz="3600" dirty="0">
              <a:solidFill>
                <a:schemeClr val="bg1"/>
              </a:solidFill>
            </a:endParaRPr>
          </a:p>
          <a:p>
            <a:pPr marL="742950" lvl="1" indent="-285750" algn="just" fontAlgn="base">
              <a:spcBef>
                <a:spcPct val="20000"/>
              </a:spcBef>
              <a:spcAft>
                <a:spcPct val="0"/>
              </a:spcAft>
            </a:pPr>
            <a:r>
              <a:rPr lang="en-US" sz="3600" dirty="0">
                <a:solidFill>
                  <a:schemeClr val="bg1"/>
                </a:solidFill>
              </a:rPr>
              <a:t>				e# </a:t>
            </a:r>
            <a:r>
              <a:rPr lang="en-US" sz="3600" dirty="0">
                <a:solidFill>
                  <a:schemeClr val="bg1"/>
                </a:solidFill>
                <a:sym typeface="Wingdings" pitchFamily="2" charset="2"/>
              </a:rPr>
              <a:t></a:t>
            </a:r>
            <a:r>
              <a:rPr lang="en-US" sz="3600" dirty="0">
                <a:solidFill>
                  <a:schemeClr val="bg1"/>
                </a:solidFill>
              </a:rPr>
              <a:t> </a:t>
            </a:r>
            <a:r>
              <a:rPr lang="en-US" sz="3600" dirty="0" err="1">
                <a:solidFill>
                  <a:schemeClr val="bg1"/>
                </a:solidFill>
              </a:rPr>
              <a:t>ename</a:t>
            </a:r>
            <a:endParaRPr lang="en-US" sz="3600" dirty="0">
              <a:solidFill>
                <a:schemeClr val="bg1"/>
              </a:solidFill>
            </a:endParaRPr>
          </a:p>
          <a:p>
            <a:pPr marL="742950" lvl="1" indent="-285750" algn="just" fontAlgn="base">
              <a:spcBef>
                <a:spcPct val="20000"/>
              </a:spcBef>
              <a:spcAft>
                <a:spcPct val="0"/>
              </a:spcAft>
            </a:pPr>
            <a:r>
              <a:rPr lang="en-US" sz="3600" dirty="0">
                <a:solidFill>
                  <a:schemeClr val="bg1"/>
                </a:solidFill>
              </a:rPr>
              <a:t>				e# </a:t>
            </a:r>
            <a:r>
              <a:rPr lang="en-US" sz="3600" dirty="0">
                <a:solidFill>
                  <a:schemeClr val="bg1"/>
                </a:solidFill>
                <a:sym typeface="Wingdings" pitchFamily="2" charset="2"/>
              </a:rPr>
              <a:t></a:t>
            </a:r>
            <a:r>
              <a:rPr lang="en-US" sz="3600" dirty="0">
                <a:solidFill>
                  <a:schemeClr val="bg1"/>
                </a:solidFill>
              </a:rPr>
              <a:t> </a:t>
            </a:r>
            <a:r>
              <a:rPr lang="en-US" sz="3600" dirty="0" err="1">
                <a:solidFill>
                  <a:schemeClr val="bg1"/>
                </a:solidFill>
              </a:rPr>
              <a:t>dept_name</a:t>
            </a:r>
            <a:r>
              <a:rPr lang="en-US" sz="3600" dirty="0">
                <a:solidFill>
                  <a:schemeClr val="bg1"/>
                </a:solidFill>
              </a:rPr>
              <a:t>, </a:t>
            </a:r>
            <a:r>
              <a:rPr lang="en-US" sz="3600" dirty="0" err="1">
                <a:solidFill>
                  <a:schemeClr val="bg1"/>
                </a:solidFill>
              </a:rPr>
              <a:t>dept_addr</a:t>
            </a:r>
            <a:r>
              <a:rPr lang="en-US" sz="3600" dirty="0">
                <a:solidFill>
                  <a:schemeClr val="bg1"/>
                </a:solidFill>
              </a:rPr>
              <a:t>, class</a:t>
            </a:r>
          </a:p>
        </p:txBody>
      </p:sp>
    </p:spTree>
    <p:extLst>
      <p:ext uri="{BB962C8B-B14F-4D97-AF65-F5344CB8AC3E}">
        <p14:creationId xmlns:p14="http://schemas.microsoft.com/office/powerpoint/2010/main" val="2850258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302085"/>
                                        </p:tgtEl>
                                        <p:attrNameLst>
                                          <p:attrName>style.visibility</p:attrName>
                                        </p:attrNameLst>
                                      </p:cBhvr>
                                      <p:to>
                                        <p:strVal val="visible"/>
                                      </p:to>
                                    </p:set>
                                    <p:animEffect transition="in" filter="box(out)">
                                      <p:cBhvr>
                                        <p:cTn id="11" dur="500"/>
                                        <p:tgtEl>
                                          <p:spTgt spid="30208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2082"/>
                                        </p:tgtEl>
                                        <p:attrNameLst>
                                          <p:attrName>style.visibility</p:attrName>
                                        </p:attrNameLst>
                                      </p:cBhvr>
                                      <p:to>
                                        <p:strVal val="visible"/>
                                      </p:to>
                                    </p:se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30208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302136"/>
                                        </p:tgtEl>
                                        <p:attrNameLst>
                                          <p:attrName>style.visibility</p:attrName>
                                        </p:attrNameLst>
                                      </p:cBhvr>
                                      <p:to>
                                        <p:strVal val="visible"/>
                                      </p:to>
                                    </p:set>
                                  </p:childTnLst>
                                </p:cTn>
                              </p:par>
                            </p:childTnLst>
                          </p:cTn>
                        </p:par>
                        <p:par>
                          <p:cTn id="22" fill="hold" nodeType="afterGroup">
                            <p:stCondLst>
                              <p:cond delay="1500"/>
                            </p:stCondLst>
                            <p:childTnLst>
                              <p:par>
                                <p:cTn id="23" presetID="1" presetClass="entr" presetSubtype="0" fill="hold" grpId="0" nodeType="afterEffect">
                                  <p:stCondLst>
                                    <p:cond delay="0"/>
                                  </p:stCondLst>
                                  <p:childTnLst>
                                    <p:set>
                                      <p:cBhvr>
                                        <p:cTn id="24" dur="1" fill="hold">
                                          <p:stCondLst>
                                            <p:cond delay="499"/>
                                          </p:stCondLst>
                                        </p:cTn>
                                        <p:tgtEl>
                                          <p:spTgt spid="302137"/>
                                        </p:tgtEl>
                                        <p:attrNameLst>
                                          <p:attrName>style.visibility</p:attrName>
                                        </p:attrNameLst>
                                      </p:cBhvr>
                                      <p:to>
                                        <p:strVal val="visible"/>
                                      </p:to>
                                    </p:set>
                                  </p:childTnLst>
                                </p:cTn>
                              </p:par>
                            </p:childTnLst>
                          </p:cTn>
                        </p:par>
                        <p:par>
                          <p:cTn id="25" fill="hold" nodeType="afterGroup">
                            <p:stCondLst>
                              <p:cond delay="2000"/>
                            </p:stCondLst>
                            <p:childTnLst>
                              <p:par>
                                <p:cTn id="26" presetID="1" presetClass="entr" presetSubtype="0" fill="hold" grpId="0" nodeType="afterEffect">
                                  <p:stCondLst>
                                    <p:cond delay="0"/>
                                  </p:stCondLst>
                                  <p:childTnLst>
                                    <p:set>
                                      <p:cBhvr>
                                        <p:cTn id="27" dur="1" fill="hold">
                                          <p:stCondLst>
                                            <p:cond delay="499"/>
                                          </p:stCondLst>
                                        </p:cTn>
                                        <p:tgtEl>
                                          <p:spTgt spid="302138"/>
                                        </p:tgtEl>
                                        <p:attrNameLst>
                                          <p:attrName>style.visibility</p:attrName>
                                        </p:attrNameLst>
                                      </p:cBhvr>
                                      <p:to>
                                        <p:strVal val="visible"/>
                                      </p:to>
                                    </p:se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3021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213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30213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30213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499"/>
                                          </p:stCondLst>
                                        </p:cTn>
                                        <p:tgtEl>
                                          <p:spTgt spid="302135">
                                            <p:txEl>
                                              <p:pRg st="3" end="3"/>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302135">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2135">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21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P spid="302082" grpId="0" animBg="1"/>
      <p:bldP spid="302083" grpId="0" animBg="1"/>
      <p:bldP spid="302136" grpId="0" animBg="1"/>
      <p:bldP spid="302137" grpId="0" animBg="1"/>
      <p:bldP spid="302138" grpId="0" animBg="1"/>
      <p:bldP spid="302139" grpId="0" animBg="1"/>
      <p:bldP spid="302135" grpId="0" build="allAtOnce"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smtClean="0"/>
              <a:t>Introduction to Database Systems</a:t>
            </a:r>
          </a:p>
        </p:txBody>
      </p:sp>
      <p:sp>
        <p:nvSpPr>
          <p:cNvPr id="11267" name="Rectangle 2"/>
          <p:cNvSpPr>
            <a:spLocks noGrp="1" noChangeArrowheads="1"/>
          </p:cNvSpPr>
          <p:nvPr>
            <p:ph type="title"/>
          </p:nvPr>
        </p:nvSpPr>
        <p:spPr/>
        <p:txBody>
          <a:bodyPr/>
          <a:lstStyle/>
          <a:p>
            <a:pPr eaLnBrk="1" hangingPunct="1"/>
            <a:r>
              <a:rPr lang="en-US" smtClean="0"/>
              <a:t>Functional Dependencies</a:t>
            </a:r>
          </a:p>
        </p:txBody>
      </p:sp>
      <p:sp>
        <p:nvSpPr>
          <p:cNvPr id="926723" name="Rectangle 3"/>
          <p:cNvSpPr>
            <a:spLocks noGrp="1" noChangeArrowheads="1"/>
          </p:cNvSpPr>
          <p:nvPr>
            <p:ph type="body" idx="1"/>
          </p:nvPr>
        </p:nvSpPr>
        <p:spPr/>
        <p:txBody>
          <a:bodyPr/>
          <a:lstStyle/>
          <a:p>
            <a:pPr lvl="1" eaLnBrk="1" hangingPunct="1">
              <a:buNone/>
            </a:pPr>
            <a:r>
              <a:rPr lang="en-US" dirty="0"/>
              <a:t>employee(</a:t>
            </a:r>
            <a:r>
              <a:rPr lang="en-US" dirty="0" err="1"/>
              <a:t>eNumber</a:t>
            </a:r>
            <a:r>
              <a:rPr lang="en-US" dirty="0"/>
              <a:t>, </a:t>
            </a:r>
            <a:r>
              <a:rPr lang="en-US" dirty="0" err="1"/>
              <a:t>firstName</a:t>
            </a:r>
            <a:r>
              <a:rPr lang="en-US" dirty="0"/>
              <a:t>, </a:t>
            </a:r>
            <a:r>
              <a:rPr lang="en-US" dirty="0" err="1"/>
              <a:t>lastName</a:t>
            </a:r>
            <a:r>
              <a:rPr lang="en-US" dirty="0"/>
              <a:t>, address, department, </a:t>
            </a:r>
            <a:r>
              <a:rPr lang="en-US" dirty="0" smtClean="0"/>
              <a:t>position)</a:t>
            </a:r>
            <a:endParaRPr lang="en-US" dirty="0"/>
          </a:p>
          <a:p>
            <a:pPr lvl="1" eaLnBrk="1" hangingPunct="1">
              <a:buFont typeface="Arial" charset="0"/>
              <a:buNone/>
            </a:pPr>
            <a:r>
              <a:rPr lang="en-US" dirty="0" smtClean="0"/>
              <a:t>salary(position, salary)</a:t>
            </a:r>
          </a:p>
          <a:p>
            <a:pPr lvl="1" eaLnBrk="1" hangingPunct="1">
              <a:buFont typeface="Arial" charset="0"/>
              <a:buNone/>
            </a:pPr>
            <a:endParaRPr lang="en-US" dirty="0" smtClean="0"/>
          </a:p>
          <a:p>
            <a:pPr lvl="1" eaLnBrk="1" hangingPunct="1">
              <a:buFont typeface="Arial" charset="0"/>
              <a:buNone/>
            </a:pPr>
            <a:r>
              <a:rPr lang="en-US" dirty="0" smtClean="0"/>
              <a:t>{position} </a:t>
            </a:r>
            <a:r>
              <a:rPr lang="en-US" dirty="0" smtClean="0">
                <a:sym typeface="Symbol" pitchFamily="18" charset="2"/>
              </a:rPr>
              <a:t></a:t>
            </a:r>
            <a:r>
              <a:rPr lang="en-US" dirty="0" smtClean="0"/>
              <a:t> {salary}</a:t>
            </a:r>
          </a:p>
          <a:p>
            <a:pPr eaLnBrk="1" hangingPunct="1">
              <a:buFontTx/>
              <a:buNone/>
            </a:pPr>
            <a:endParaRPr lang="en-GB" sz="2400" dirty="0" smtClean="0">
              <a:sym typeface="Symbol" pitchFamily="18" charset="2"/>
            </a:endParaRPr>
          </a:p>
          <a:p>
            <a:pPr eaLnBrk="1" hangingPunct="1">
              <a:buFontTx/>
              <a:buNone/>
            </a:pPr>
            <a:r>
              <a:rPr lang="en-GB" sz="2000" dirty="0" smtClean="0">
                <a:sym typeface="Symbol" pitchFamily="18" charset="2"/>
              </a:rPr>
              <a:t>In employee: FOREIGN KEY (position) REFERENCES salary(position)</a:t>
            </a:r>
          </a:p>
          <a:p>
            <a:pPr eaLnBrk="1" hangingPunct="1">
              <a:buFontTx/>
              <a:buNone/>
            </a:pPr>
            <a:r>
              <a:rPr lang="en-GB" sz="2000" dirty="0" smtClean="0">
                <a:sym typeface="Symbol" pitchFamily="18" charset="2"/>
              </a:rPr>
              <a:t>In salary: PRIMARY KEY (position)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6723">
                                            <p:txEl>
                                              <p:pRg st="6" end="6"/>
                                            </p:txEl>
                                          </p:spTgt>
                                        </p:tgtEl>
                                        <p:attrNameLst>
                                          <p:attrName>style.visibility</p:attrName>
                                        </p:attrNameLst>
                                      </p:cBhvr>
                                      <p:to>
                                        <p:strVal val="visible"/>
                                      </p:to>
                                    </p:set>
                                    <p:animEffect transition="in" filter="blinds(horizontal)">
                                      <p:cBhvr>
                                        <p:cTn id="7" dur="500"/>
                                        <p:tgtEl>
                                          <p:spTgt spid="926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smtClean="0"/>
              <a:t>Introduction to Database Systems</a:t>
            </a:r>
          </a:p>
        </p:txBody>
      </p:sp>
      <p:sp>
        <p:nvSpPr>
          <p:cNvPr id="12291" name="Rectangle 2"/>
          <p:cNvSpPr>
            <a:spLocks noGrp="1" noChangeArrowheads="1"/>
          </p:cNvSpPr>
          <p:nvPr>
            <p:ph type="title"/>
          </p:nvPr>
        </p:nvSpPr>
        <p:spPr/>
        <p:txBody>
          <a:bodyPr/>
          <a:lstStyle/>
          <a:p>
            <a:pPr eaLnBrk="1" hangingPunct="1"/>
            <a:r>
              <a:rPr lang="en-US" smtClean="0"/>
              <a:t>Trivial FDs</a:t>
            </a:r>
          </a:p>
        </p:txBody>
      </p:sp>
      <p:sp>
        <p:nvSpPr>
          <p:cNvPr id="928771" name="Rectangle 3"/>
          <p:cNvSpPr>
            <a:spLocks noGrp="1" noChangeArrowheads="1"/>
          </p:cNvSpPr>
          <p:nvPr>
            <p:ph type="body" idx="1"/>
          </p:nvPr>
        </p:nvSpPr>
        <p:spPr/>
        <p:txBody>
          <a:bodyPr/>
          <a:lstStyle/>
          <a:p>
            <a:pPr eaLnBrk="1" hangingPunct="1">
              <a:buFontTx/>
              <a:buNone/>
            </a:pPr>
            <a:r>
              <a:rPr lang="en-US" b="1" i="1" dirty="0" smtClean="0"/>
              <a:t>X </a:t>
            </a:r>
            <a:r>
              <a:rPr lang="en-US" dirty="0" smtClean="0">
                <a:sym typeface="Symbol" pitchFamily="18" charset="2"/>
              </a:rPr>
              <a:t> Y</a:t>
            </a:r>
            <a:endParaRPr lang="en-US" b="1" i="1" dirty="0" smtClean="0"/>
          </a:p>
          <a:p>
            <a:pPr eaLnBrk="1" hangingPunct="1">
              <a:buFontTx/>
              <a:buNone/>
            </a:pPr>
            <a:endParaRPr lang="en-US" b="1" i="1" dirty="0" smtClean="0"/>
          </a:p>
          <a:p>
            <a:pPr eaLnBrk="1" hangingPunct="1">
              <a:buFontTx/>
              <a:buNone/>
            </a:pPr>
            <a:endParaRPr lang="en-US" b="1" i="1" dirty="0" smtClean="0"/>
          </a:p>
          <a:p>
            <a:pPr eaLnBrk="1" hangingPunct="1">
              <a:buFontTx/>
              <a:buNone/>
            </a:pPr>
            <a:r>
              <a:rPr lang="en-US" b="1" i="1" dirty="0" smtClean="0"/>
              <a:t>Y </a:t>
            </a:r>
            <a:r>
              <a:rPr lang="en-US" dirty="0" smtClean="0">
                <a:sym typeface="Symbol" pitchFamily="18" charset="2"/>
              </a:rPr>
              <a:t> X</a:t>
            </a:r>
          </a:p>
          <a:p>
            <a:pPr eaLnBrk="1" hangingPunct="1">
              <a:buFontTx/>
              <a:buNone/>
            </a:pPr>
            <a:endParaRPr lang="en-US" dirty="0" smtClean="0">
              <a:sym typeface="Symbol" pitchFamily="18" charset="2"/>
            </a:endParaRPr>
          </a:p>
          <a:p>
            <a:pPr eaLnBrk="1" hangingPunct="1">
              <a:buFontTx/>
              <a:buNone/>
            </a:pPr>
            <a:endParaRPr lang="en-US" dirty="0" smtClean="0"/>
          </a:p>
          <a:p>
            <a:pPr eaLnBrk="1" hangingPunct="1">
              <a:buFontTx/>
              <a:buNone/>
            </a:pPr>
            <a:r>
              <a:rPr lang="en-US" dirty="0" smtClean="0"/>
              <a:t>{</a:t>
            </a:r>
            <a:r>
              <a:rPr lang="en-US" dirty="0" err="1" smtClean="0"/>
              <a:t>firstName</a:t>
            </a:r>
            <a:r>
              <a:rPr lang="en-US" dirty="0" smtClean="0"/>
              <a:t>, address} </a:t>
            </a:r>
            <a:r>
              <a:rPr lang="en-US" dirty="0" smtClean="0">
                <a:sym typeface="Symbol" pitchFamily="18" charset="2"/>
              </a:rPr>
              <a:t></a:t>
            </a:r>
            <a:r>
              <a:rPr lang="en-US" dirty="0" smtClean="0"/>
              <a:t> {</a:t>
            </a:r>
            <a:r>
              <a:rPr lang="en-US" dirty="0" err="1" smtClean="0"/>
              <a:t>firstName</a:t>
            </a:r>
            <a:r>
              <a:rPr lang="en-US" dirty="0" smtClean="0"/>
              <a:t>}</a:t>
            </a:r>
            <a:endParaRPr lang="en-GB" b="1"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28771">
                                            <p:txEl>
                                              <p:pRg st="3" end="3"/>
                                            </p:txEl>
                                          </p:spTgt>
                                        </p:tgtEl>
                                        <p:attrNameLst>
                                          <p:attrName>style.visibility</p:attrName>
                                        </p:attrNameLst>
                                      </p:cBhvr>
                                      <p:to>
                                        <p:strVal val="visible"/>
                                      </p:to>
                                    </p:set>
                                    <p:animEffect transition="in" filter="dissolve">
                                      <p:cBhvr>
                                        <p:cTn id="7" dur="500"/>
                                        <p:tgtEl>
                                          <p:spTgt spid="928771">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28771">
                                            <p:txEl>
                                              <p:pRg st="6" end="6"/>
                                            </p:txEl>
                                          </p:spTgt>
                                        </p:tgtEl>
                                        <p:attrNameLst>
                                          <p:attrName>style.visibility</p:attrName>
                                        </p:attrNameLst>
                                      </p:cBhvr>
                                      <p:to>
                                        <p:strVal val="visible"/>
                                      </p:to>
                                    </p:set>
                                    <p:animEffect transition="in" filter="dissolve">
                                      <p:cBhvr>
                                        <p:cTn id="10" dur="500"/>
                                        <p:tgtEl>
                                          <p:spTgt spid="928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smtClean="0"/>
              <a:t>Introduction to Database Systems</a:t>
            </a:r>
          </a:p>
        </p:txBody>
      </p:sp>
      <p:sp>
        <p:nvSpPr>
          <p:cNvPr id="13315" name="Rectangle 2"/>
          <p:cNvSpPr>
            <a:spLocks noGrp="1" noChangeArrowheads="1"/>
          </p:cNvSpPr>
          <p:nvPr>
            <p:ph type="title"/>
          </p:nvPr>
        </p:nvSpPr>
        <p:spPr/>
        <p:txBody>
          <a:bodyPr/>
          <a:lstStyle/>
          <a:p>
            <a:pPr eaLnBrk="1" hangingPunct="1"/>
            <a:r>
              <a:rPr lang="en-US" dirty="0" smtClean="0"/>
              <a:t>Non-Trivial FDs</a:t>
            </a:r>
          </a:p>
        </p:txBody>
      </p:sp>
      <p:sp>
        <p:nvSpPr>
          <p:cNvPr id="930819" name="Rectangle 3"/>
          <p:cNvSpPr>
            <a:spLocks noGrp="1" noChangeArrowheads="1"/>
          </p:cNvSpPr>
          <p:nvPr>
            <p:ph type="body" idx="1"/>
          </p:nvPr>
        </p:nvSpPr>
        <p:spPr>
          <a:xfrm>
            <a:off x="457200" y="990600"/>
            <a:ext cx="8458200" cy="5486400"/>
          </a:xfrm>
        </p:spPr>
        <p:txBody>
          <a:bodyPr/>
          <a:lstStyle/>
          <a:p>
            <a:pPr eaLnBrk="1" hangingPunct="1">
              <a:buFontTx/>
              <a:buNone/>
            </a:pPr>
            <a:r>
              <a:rPr lang="en-US" b="1" i="1" dirty="0" smtClean="0"/>
              <a:t>X </a:t>
            </a:r>
            <a:r>
              <a:rPr lang="en-US" dirty="0" smtClean="0">
                <a:sym typeface="Symbol" pitchFamily="18" charset="2"/>
              </a:rPr>
              <a:t> Y</a:t>
            </a:r>
            <a:endParaRPr lang="en-US" b="1" i="1" dirty="0" smtClean="0"/>
          </a:p>
          <a:p>
            <a:pPr eaLnBrk="1" hangingPunct="1">
              <a:buFontTx/>
              <a:buNone/>
            </a:pPr>
            <a:endParaRPr lang="en-US" b="1" i="1" dirty="0" smtClean="0"/>
          </a:p>
          <a:p>
            <a:pPr eaLnBrk="1" hangingPunct="1">
              <a:buFontTx/>
              <a:buNone/>
            </a:pPr>
            <a:endParaRPr lang="en-US" b="1" i="1" dirty="0" smtClean="0"/>
          </a:p>
          <a:p>
            <a:pPr eaLnBrk="1" hangingPunct="1">
              <a:buFontTx/>
              <a:buNone/>
            </a:pPr>
            <a:r>
              <a:rPr lang="en-US" b="1" i="1" dirty="0" smtClean="0"/>
              <a:t>Y </a:t>
            </a:r>
            <a:r>
              <a:rPr lang="en-US" dirty="0" smtClean="0">
                <a:sym typeface="Symbol" pitchFamily="18" charset="2"/>
              </a:rPr>
              <a:t> X</a:t>
            </a:r>
          </a:p>
          <a:p>
            <a:pPr eaLnBrk="1" hangingPunct="1">
              <a:buFontTx/>
              <a:buNone/>
            </a:pPr>
            <a:endParaRPr lang="en-US" dirty="0" smtClean="0">
              <a:sym typeface="Symbol" pitchFamily="18" charset="2"/>
            </a:endParaRPr>
          </a:p>
          <a:p>
            <a:pPr eaLnBrk="1" hangingPunct="1">
              <a:buFontTx/>
              <a:buNone/>
            </a:pPr>
            <a:r>
              <a:rPr lang="en-US" dirty="0" smtClean="0"/>
              <a:t>{</a:t>
            </a:r>
            <a:r>
              <a:rPr lang="en-US" dirty="0" err="1" smtClean="0"/>
              <a:t>eNumber</a:t>
            </a:r>
            <a:r>
              <a:rPr lang="en-US" dirty="0" smtClean="0"/>
              <a:t>} </a:t>
            </a:r>
            <a:r>
              <a:rPr lang="en-US" dirty="0" smtClean="0">
                <a:sym typeface="Symbol" pitchFamily="18" charset="2"/>
              </a:rPr>
              <a:t></a:t>
            </a:r>
            <a:r>
              <a:rPr lang="en-US" dirty="0" smtClean="0"/>
              <a:t> {address}</a:t>
            </a:r>
          </a:p>
          <a:p>
            <a:pPr eaLnBrk="1" hangingPunct="1">
              <a:buFontTx/>
              <a:buNone/>
            </a:pPr>
            <a:r>
              <a:rPr lang="en-US" dirty="0" smtClean="0"/>
              <a:t>{</a:t>
            </a:r>
            <a:r>
              <a:rPr lang="en-US" dirty="0" err="1" smtClean="0"/>
              <a:t>firstName</a:t>
            </a:r>
            <a:r>
              <a:rPr lang="en-US" dirty="0" smtClean="0"/>
              <a:t>, </a:t>
            </a:r>
            <a:r>
              <a:rPr lang="en-US" dirty="0" err="1" smtClean="0"/>
              <a:t>lastName</a:t>
            </a:r>
            <a:r>
              <a:rPr lang="en-US" dirty="0" smtClean="0"/>
              <a:t>} </a:t>
            </a:r>
            <a:r>
              <a:rPr lang="en-US" dirty="0" smtClean="0">
                <a:sym typeface="Symbol" pitchFamily="18" charset="2"/>
              </a:rPr>
              <a:t></a:t>
            </a:r>
            <a:r>
              <a:rPr lang="en-US" dirty="0" smtClean="0"/>
              <a:t> {</a:t>
            </a:r>
            <a:r>
              <a:rPr lang="en-US" dirty="0" err="1" smtClean="0"/>
              <a:t>firstName</a:t>
            </a:r>
            <a:r>
              <a:rPr lang="en-US" dirty="0" smtClean="0"/>
              <a:t>, address}</a:t>
            </a: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30819">
                                            <p:txEl>
                                              <p:pRg st="3" end="3"/>
                                            </p:txEl>
                                          </p:spTgt>
                                        </p:tgtEl>
                                        <p:attrNameLst>
                                          <p:attrName>style.visibility</p:attrName>
                                        </p:attrNameLst>
                                      </p:cBhvr>
                                      <p:to>
                                        <p:strVal val="visible"/>
                                      </p:to>
                                    </p:set>
                                    <p:animEffect transition="in" filter="dissolve">
                                      <p:cBhvr>
                                        <p:cTn id="7" dur="500"/>
                                        <p:tgtEl>
                                          <p:spTgt spid="93081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30819">
                                            <p:txEl>
                                              <p:pRg st="5" end="5"/>
                                            </p:txEl>
                                          </p:spTgt>
                                        </p:tgtEl>
                                        <p:attrNameLst>
                                          <p:attrName>style.visibility</p:attrName>
                                        </p:attrNameLst>
                                      </p:cBhvr>
                                      <p:to>
                                        <p:strVal val="visible"/>
                                      </p:to>
                                    </p:set>
                                    <p:animEffect transition="in" filter="dissolve">
                                      <p:cBhvr>
                                        <p:cTn id="10" dur="500"/>
                                        <p:tgtEl>
                                          <p:spTgt spid="930819">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930819">
                                            <p:txEl>
                                              <p:pRg st="6" end="6"/>
                                            </p:txEl>
                                          </p:spTgt>
                                        </p:tgtEl>
                                        <p:attrNameLst>
                                          <p:attrName>style.visibility</p:attrName>
                                        </p:attrNameLst>
                                      </p:cBhvr>
                                      <p:to>
                                        <p:strVal val="visible"/>
                                      </p:to>
                                    </p:set>
                                    <p:animEffect transition="in" filter="dissolve">
                                      <p:cBhvr>
                                        <p:cTn id="13" dur="500"/>
                                        <p:tgtEl>
                                          <p:spTgt spid="930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p:spPr>
        <p:txBody>
          <a:bodyPr/>
          <a:lstStyle/>
          <a:p>
            <a:r>
              <a:rPr lang="en-US" smtClean="0"/>
              <a:t>Introduction to Database Systems</a:t>
            </a:r>
          </a:p>
        </p:txBody>
      </p:sp>
      <p:sp>
        <p:nvSpPr>
          <p:cNvPr id="14339" name="Rectangle 2"/>
          <p:cNvSpPr>
            <a:spLocks noGrp="1" noChangeArrowheads="1"/>
          </p:cNvSpPr>
          <p:nvPr>
            <p:ph type="title"/>
          </p:nvPr>
        </p:nvSpPr>
        <p:spPr/>
        <p:txBody>
          <a:bodyPr/>
          <a:lstStyle/>
          <a:p>
            <a:pPr eaLnBrk="1" hangingPunct="1"/>
            <a:r>
              <a:rPr lang="en-US" smtClean="0"/>
              <a:t>Completely Non-Trivial FDs</a:t>
            </a:r>
          </a:p>
        </p:txBody>
      </p:sp>
      <p:sp>
        <p:nvSpPr>
          <p:cNvPr id="932867" name="Rectangle 3"/>
          <p:cNvSpPr>
            <a:spLocks noGrp="1" noChangeArrowheads="1"/>
          </p:cNvSpPr>
          <p:nvPr>
            <p:ph type="body" idx="1"/>
          </p:nvPr>
        </p:nvSpPr>
        <p:spPr/>
        <p:txBody>
          <a:bodyPr/>
          <a:lstStyle/>
          <a:p>
            <a:pPr eaLnBrk="1" hangingPunct="1">
              <a:buFontTx/>
              <a:buNone/>
            </a:pPr>
            <a:r>
              <a:rPr lang="en-US" b="1" i="1" dirty="0" smtClean="0"/>
              <a:t>X </a:t>
            </a:r>
            <a:r>
              <a:rPr lang="en-US" dirty="0" smtClean="0">
                <a:sym typeface="Symbol" pitchFamily="18" charset="2"/>
              </a:rPr>
              <a:t> Y</a:t>
            </a:r>
            <a:endParaRPr lang="en-US" b="1" i="1" dirty="0" smtClean="0"/>
          </a:p>
          <a:p>
            <a:pPr eaLnBrk="1" hangingPunct="1">
              <a:buFontTx/>
              <a:buNone/>
            </a:pPr>
            <a:endParaRPr lang="en-US" b="1" i="1" dirty="0" smtClean="0"/>
          </a:p>
          <a:p>
            <a:pPr eaLnBrk="1" hangingPunct="1">
              <a:buFontTx/>
              <a:buNone/>
            </a:pPr>
            <a:endParaRPr lang="en-US" b="1" i="1" dirty="0" smtClean="0"/>
          </a:p>
          <a:p>
            <a:pPr eaLnBrk="1" hangingPunct="1">
              <a:buFontTx/>
              <a:buNone/>
            </a:pPr>
            <a:r>
              <a:rPr lang="en-US" b="1" i="1" dirty="0" smtClean="0"/>
              <a:t>Y </a:t>
            </a:r>
            <a:r>
              <a:rPr lang="en-US" dirty="0" smtClean="0">
                <a:sym typeface="Symbol" pitchFamily="18" charset="2"/>
              </a:rPr>
              <a:t> X = </a:t>
            </a:r>
          </a:p>
          <a:p>
            <a:pPr eaLnBrk="1" hangingPunct="1">
              <a:buFontTx/>
              <a:buNone/>
            </a:pPr>
            <a:endParaRPr lang="en-US" dirty="0" smtClean="0">
              <a:sym typeface="Symbol" pitchFamily="18" charset="2"/>
            </a:endParaRPr>
          </a:p>
          <a:p>
            <a:pPr eaLnBrk="1" hangingPunct="1">
              <a:buFontTx/>
              <a:buNone/>
            </a:pPr>
            <a:endParaRPr lang="en-US" dirty="0" smtClean="0">
              <a:sym typeface="Symbol" pitchFamily="18" charset="2"/>
            </a:endParaRPr>
          </a:p>
          <a:p>
            <a:pPr eaLnBrk="1" hangingPunct="1">
              <a:buFontTx/>
              <a:buNone/>
            </a:pPr>
            <a:r>
              <a:rPr lang="en-US" dirty="0" smtClean="0"/>
              <a:t>{</a:t>
            </a:r>
            <a:r>
              <a:rPr lang="en-US" dirty="0" err="1" smtClean="0"/>
              <a:t>firstName</a:t>
            </a:r>
            <a:r>
              <a:rPr lang="en-US" dirty="0" smtClean="0"/>
              <a:t>, </a:t>
            </a:r>
            <a:r>
              <a:rPr lang="en-US" dirty="0" err="1" smtClean="0"/>
              <a:t>lastName</a:t>
            </a:r>
            <a:r>
              <a:rPr lang="en-US" dirty="0" smtClean="0"/>
              <a:t>} </a:t>
            </a:r>
            <a:r>
              <a:rPr lang="en-US" dirty="0" smtClean="0">
                <a:sym typeface="Symbol" pitchFamily="18" charset="2"/>
              </a:rPr>
              <a:t></a:t>
            </a:r>
            <a:r>
              <a:rPr lang="en-US" dirty="0" smtClean="0"/>
              <a:t> {address}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32867">
                                            <p:txEl>
                                              <p:pRg st="3" end="3"/>
                                            </p:txEl>
                                          </p:spTgt>
                                        </p:tgtEl>
                                        <p:attrNameLst>
                                          <p:attrName>style.visibility</p:attrName>
                                        </p:attrNameLst>
                                      </p:cBhvr>
                                      <p:to>
                                        <p:strVal val="visible"/>
                                      </p:to>
                                    </p:set>
                                    <p:animEffect transition="in" filter="dissolve">
                                      <p:cBhvr>
                                        <p:cTn id="7" dur="500"/>
                                        <p:tgtEl>
                                          <p:spTgt spid="93286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932867">
                                            <p:txEl>
                                              <p:pRg st="6" end="6"/>
                                            </p:txEl>
                                          </p:spTgt>
                                        </p:tgtEl>
                                        <p:attrNameLst>
                                          <p:attrName>style.visibility</p:attrName>
                                        </p:attrNameLst>
                                      </p:cBhvr>
                                      <p:to>
                                        <p:strVal val="visible"/>
                                      </p:to>
                                    </p:set>
                                    <p:animEffect transition="in" filter="dissolve">
                                      <p:cBhvr>
                                        <p:cTn id="10" dur="500"/>
                                        <p:tgtEl>
                                          <p:spTgt spid="932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smtClean="0"/>
              <a:t>Introduction to Database Systems</a:t>
            </a:r>
          </a:p>
        </p:txBody>
      </p:sp>
      <p:sp>
        <p:nvSpPr>
          <p:cNvPr id="8195" name="Rectangle 2"/>
          <p:cNvSpPr>
            <a:spLocks noGrp="1" noChangeArrowheads="1"/>
          </p:cNvSpPr>
          <p:nvPr>
            <p:ph type="title"/>
          </p:nvPr>
        </p:nvSpPr>
        <p:spPr/>
        <p:txBody>
          <a:bodyPr/>
          <a:lstStyle/>
          <a:p>
            <a:pPr eaLnBrk="1" hangingPunct="1"/>
            <a:r>
              <a:rPr lang="en-US" smtClean="0"/>
              <a:t>Functional Dependencies</a:t>
            </a:r>
          </a:p>
        </p:txBody>
      </p:sp>
      <p:sp>
        <p:nvSpPr>
          <p:cNvPr id="8196" name="Rectangle 3"/>
          <p:cNvSpPr>
            <a:spLocks noGrp="1" noChangeArrowheads="1"/>
          </p:cNvSpPr>
          <p:nvPr>
            <p:ph type="body" idx="1"/>
          </p:nvPr>
        </p:nvSpPr>
        <p:spPr/>
        <p:txBody>
          <a:bodyPr/>
          <a:lstStyle/>
          <a:p>
            <a:pPr lvl="1" eaLnBrk="1" hangingPunct="1">
              <a:buFont typeface="Arial" charset="0"/>
              <a:buNone/>
            </a:pPr>
            <a:r>
              <a:rPr lang="en-US" dirty="0" smtClean="0"/>
              <a:t>company(</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lvl="1" eaLnBrk="1" hangingPunct="1">
              <a:buFont typeface="Arial" charset="0"/>
              <a:buNone/>
            </a:pPr>
            <a:endParaRPr lang="en-US" sz="2400" dirty="0" smtClean="0"/>
          </a:p>
          <a:p>
            <a:pPr lvl="1" eaLnBrk="1" hangingPunct="1">
              <a:buNone/>
            </a:pPr>
            <a:r>
              <a:rPr lang="en-US" dirty="0" smtClean="0"/>
              <a:t>{</a:t>
            </a:r>
            <a:r>
              <a:rPr lang="en-US" dirty="0" err="1" smtClean="0"/>
              <a:t>eNumber</a:t>
            </a:r>
            <a:r>
              <a:rPr lang="en-US" dirty="0" smtClean="0"/>
              <a:t>} </a:t>
            </a:r>
            <a:r>
              <a:rPr lang="en-US" dirty="0">
                <a:sym typeface="Symbol" pitchFamily="18" charset="2"/>
              </a:rPr>
              <a:t></a:t>
            </a:r>
            <a:r>
              <a:rPr lang="en-US" dirty="0"/>
              <a:t> </a:t>
            </a:r>
            <a:r>
              <a:rPr lang="en-US" dirty="0" smtClean="0"/>
              <a:t>{</a:t>
            </a:r>
            <a:r>
              <a:rPr lang="en-US" dirty="0" err="1" smtClean="0"/>
              <a:t>firstName</a:t>
            </a:r>
            <a:r>
              <a:rPr lang="en-US" dirty="0" smtClean="0"/>
              <a:t>, </a:t>
            </a:r>
            <a:r>
              <a:rPr lang="en-US" dirty="0" err="1" smtClean="0"/>
              <a:t>lastName</a:t>
            </a:r>
            <a:r>
              <a:rPr lang="en-US" dirty="0" smtClean="0"/>
              <a:t>, </a:t>
            </a:r>
            <a:r>
              <a:rPr lang="en-US" dirty="0"/>
              <a:t>address, department, position, salary}</a:t>
            </a:r>
          </a:p>
          <a:p>
            <a:pPr lvl="1" eaLnBrk="1" hangingPunct="1">
              <a:buFont typeface="Arial" charset="0"/>
              <a:buNone/>
            </a:pPr>
            <a:endParaRPr lang="en-US" dirty="0"/>
          </a:p>
          <a:p>
            <a:pPr lvl="1" eaLnBrk="1" hangingPunct="1">
              <a:buFont typeface="Arial" charset="0"/>
              <a:buNone/>
            </a:pPr>
            <a:r>
              <a:rPr lang="en-US" dirty="0" smtClean="0"/>
              <a:t>{</a:t>
            </a:r>
            <a:r>
              <a:rPr lang="en-US" dirty="0" err="1" smtClean="0"/>
              <a:t>firstName</a:t>
            </a:r>
            <a:r>
              <a:rPr lang="en-US" dirty="0" smtClean="0"/>
              <a:t>, </a:t>
            </a:r>
            <a:r>
              <a:rPr lang="en-US" dirty="0" err="1" smtClean="0"/>
              <a:t>lastName</a:t>
            </a:r>
            <a:r>
              <a:rPr lang="en-US" dirty="0" smtClean="0"/>
              <a:t>} </a:t>
            </a:r>
            <a:r>
              <a:rPr lang="en-US" dirty="0" smtClean="0">
                <a:sym typeface="Symbol" pitchFamily="18" charset="2"/>
              </a:rPr>
              <a:t></a:t>
            </a:r>
            <a:r>
              <a:rPr lang="en-US" dirty="0" smtClean="0"/>
              <a:t> {</a:t>
            </a:r>
            <a:r>
              <a:rPr lang="en-US" dirty="0" err="1" smtClean="0"/>
              <a:t>eNumber</a:t>
            </a:r>
            <a:r>
              <a:rPr lang="en-US" dirty="0" smtClean="0"/>
              <a:t>, address, department, position, salary}</a:t>
            </a:r>
          </a:p>
          <a:p>
            <a:pPr lvl="1" eaLnBrk="1" hangingPunct="1">
              <a:buFont typeface="Arial" charset="0"/>
              <a:buNone/>
            </a:pPr>
            <a:endParaRPr lang="en-US" sz="1000" dirty="0" smtClean="0"/>
          </a:p>
          <a:p>
            <a:pPr marL="533400" lvl="1" indent="-87313" eaLnBrk="1" hangingPunct="1">
              <a:buFont typeface="Arial" charset="0"/>
              <a:buNone/>
            </a:pPr>
            <a:r>
              <a:rPr lang="en-US" sz="2400" i="1" dirty="0" smtClean="0"/>
              <a:t>	If two tuples in the relation employee relation have the same first name and last name then they must be the same tuple (no duplicate</a:t>
            </a:r>
            <a:r>
              <a:rPr lang="en-US" i="1" dirty="0" smtClean="0"/>
              <a:t>)</a:t>
            </a:r>
            <a:endParaRPr lang="en-GB" i="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6">
                                            <p:txEl>
                                              <p:pRg st="2" end="2"/>
                                            </p:txEl>
                                          </p:spTgt>
                                        </p:tgtEl>
                                        <p:attrNameLst>
                                          <p:attrName>style.visibility</p:attrName>
                                        </p:attrNameLst>
                                      </p:cBhvr>
                                      <p:to>
                                        <p:strVal val="visible"/>
                                      </p:to>
                                    </p:set>
                                    <p:animEffect transition="in" filter="dissolve">
                                      <p:cBhvr>
                                        <p:cTn id="7" dur="500"/>
                                        <p:tgtEl>
                                          <p:spTgt spid="81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96">
                                            <p:txEl>
                                              <p:pRg st="4" end="4"/>
                                            </p:txEl>
                                          </p:spTgt>
                                        </p:tgtEl>
                                        <p:attrNameLst>
                                          <p:attrName>style.visibility</p:attrName>
                                        </p:attrNameLst>
                                      </p:cBhvr>
                                      <p:to>
                                        <p:strVal val="visible"/>
                                      </p:to>
                                    </p:set>
                                    <p:animEffect transition="in" filter="dissolve">
                                      <p:cBhvr>
                                        <p:cTn id="12" dur="500"/>
                                        <p:tgtEl>
                                          <p:spTgt spid="8196">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96">
                                            <p:txEl>
                                              <p:pRg st="6" end="6"/>
                                            </p:txEl>
                                          </p:spTgt>
                                        </p:tgtEl>
                                        <p:attrNameLst>
                                          <p:attrName>style.visibility</p:attrName>
                                        </p:attrNameLst>
                                      </p:cBhvr>
                                      <p:to>
                                        <p:strVal val="visible"/>
                                      </p:to>
                                    </p:set>
                                    <p:animEffect transition="in" filter="dissolve">
                                      <p:cBhvr>
                                        <p:cTn id="15"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p:spPr>
        <p:txBody>
          <a:bodyPr/>
          <a:lstStyle/>
          <a:p>
            <a:r>
              <a:rPr lang="en-US" smtClean="0"/>
              <a:t>Introduction to Database Systems</a:t>
            </a:r>
          </a:p>
        </p:txBody>
      </p:sp>
      <p:sp>
        <p:nvSpPr>
          <p:cNvPr id="15363" name="Rectangle 2"/>
          <p:cNvSpPr>
            <a:spLocks noGrp="1" noChangeArrowheads="1"/>
          </p:cNvSpPr>
          <p:nvPr>
            <p:ph type="title"/>
          </p:nvPr>
        </p:nvSpPr>
        <p:spPr/>
        <p:txBody>
          <a:bodyPr/>
          <a:lstStyle/>
          <a:p>
            <a:pPr eaLnBrk="1" hangingPunct="1"/>
            <a:r>
              <a:rPr lang="en-US" smtClean="0"/>
              <a:t>Superkeys</a:t>
            </a:r>
          </a:p>
        </p:txBody>
      </p:sp>
      <p:sp>
        <p:nvSpPr>
          <p:cNvPr id="15364" name="Rectangle 3"/>
          <p:cNvSpPr>
            <a:spLocks noGrp="1" noChangeArrowheads="1"/>
          </p:cNvSpPr>
          <p:nvPr>
            <p:ph type="body" idx="1"/>
          </p:nvPr>
        </p:nvSpPr>
        <p:spPr/>
        <p:txBody>
          <a:bodyPr/>
          <a:lstStyle/>
          <a:p>
            <a:pPr eaLnBrk="1" hangingPunct="1">
              <a:buFontTx/>
              <a:buNone/>
            </a:pPr>
            <a:r>
              <a:rPr lang="en-US" dirty="0" smtClean="0"/>
              <a:t>A set of attributes whose knowledge determines the value of the entire tuple is a </a:t>
            </a:r>
            <a:r>
              <a:rPr lang="en-US" b="1" dirty="0" err="1" smtClean="0"/>
              <a:t>superkey</a:t>
            </a:r>
            <a:endParaRPr lang="en-US" b="1" dirty="0" smtClean="0"/>
          </a:p>
          <a:p>
            <a:pPr eaLnBrk="1" hangingPunct="1">
              <a:buFontTx/>
              <a:buNone/>
            </a:pPr>
            <a:r>
              <a:rPr lang="en-US" b="1" dirty="0" smtClean="0"/>
              <a:t> </a:t>
            </a:r>
          </a:p>
          <a:p>
            <a:pPr lvl="1" eaLnBrk="1" hangingPunct="1">
              <a:buFont typeface="Arial" charset="0"/>
              <a:buNone/>
            </a:pPr>
            <a:r>
              <a:rPr lang="en-US" dirty="0" smtClean="0"/>
              <a:t>company(</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lvl="1" eaLnBrk="1" hangingPunct="1">
              <a:buFont typeface="Arial" charset="0"/>
              <a:buNone/>
            </a:pPr>
            <a:endParaRPr lang="en-US" dirty="0" smtClean="0"/>
          </a:p>
          <a:p>
            <a:pPr eaLnBrk="1" hangingPunct="1">
              <a:buFontTx/>
              <a:buNone/>
            </a:pPr>
            <a:r>
              <a:rPr lang="en-US" sz="2800" dirty="0" smtClean="0"/>
              <a:t>{</a:t>
            </a:r>
            <a:r>
              <a:rPr lang="en-US" sz="2800" dirty="0" err="1" smtClean="0"/>
              <a:t>firstName</a:t>
            </a:r>
            <a:r>
              <a:rPr lang="en-US" sz="2800" dirty="0" smtClean="0"/>
              <a:t>, </a:t>
            </a:r>
            <a:r>
              <a:rPr lang="en-US" sz="2800" dirty="0" err="1" smtClean="0"/>
              <a:t>lastName</a:t>
            </a:r>
            <a:r>
              <a:rPr lang="en-US" sz="2800" dirty="0" smtClean="0"/>
              <a:t>}</a:t>
            </a:r>
          </a:p>
          <a:p>
            <a:pPr eaLnBrk="1" hangingPunct="1">
              <a:buFontTx/>
              <a:buNone/>
            </a:pPr>
            <a:r>
              <a:rPr lang="en-US" sz="2800" dirty="0" smtClean="0"/>
              <a:t>{</a:t>
            </a:r>
            <a:r>
              <a:rPr lang="en-US" sz="2800" dirty="0" err="1" smtClean="0"/>
              <a:t>eNumber</a:t>
            </a:r>
            <a:r>
              <a:rPr lang="en-US" sz="2800" dirty="0" smtClean="0"/>
              <a:t>}</a:t>
            </a:r>
          </a:p>
          <a:p>
            <a:pPr eaLnBrk="1" hangingPunct="1">
              <a:buFontTx/>
              <a:buNone/>
            </a:pPr>
            <a:r>
              <a:rPr lang="en-US" sz="2800" dirty="0" smtClean="0"/>
              <a:t>{</a:t>
            </a:r>
            <a:r>
              <a:rPr lang="en-US" sz="2800" dirty="0" err="1" smtClean="0"/>
              <a:t>firstName</a:t>
            </a:r>
            <a:r>
              <a:rPr lang="en-US" sz="2800" dirty="0" smtClean="0"/>
              <a:t>, </a:t>
            </a:r>
            <a:r>
              <a:rPr lang="en-US" sz="2800" dirty="0" err="1" smtClean="0"/>
              <a:t>lastName</a:t>
            </a:r>
            <a:r>
              <a:rPr lang="en-US" sz="2800" dirty="0" smtClean="0"/>
              <a:t>, address}</a:t>
            </a:r>
          </a:p>
          <a:p>
            <a:pPr eaLnBrk="1" hangingPunct="1">
              <a:buFontTx/>
              <a:buNone/>
            </a:pPr>
            <a:r>
              <a:rPr lang="en-US" sz="2800" dirty="0" smtClean="0"/>
              <a:t>{</a:t>
            </a:r>
            <a:r>
              <a:rPr lang="en-US" sz="2800" dirty="0" err="1" smtClean="0"/>
              <a:t>eNumber</a:t>
            </a:r>
            <a:r>
              <a:rPr lang="en-US" sz="2800" dirty="0" smtClean="0"/>
              <a:t>, address}</a:t>
            </a:r>
          </a:p>
          <a:p>
            <a:pPr eaLnBrk="1" hangingPunct="1">
              <a:buFontTx/>
              <a:buNone/>
            </a:pPr>
            <a:endParaRPr lang="en-US"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p:spPr>
        <p:txBody>
          <a:bodyPr/>
          <a:lstStyle/>
          <a:p>
            <a:r>
              <a:rPr lang="en-US" smtClean="0"/>
              <a:t>Introduction to Database Systems</a:t>
            </a:r>
          </a:p>
        </p:txBody>
      </p:sp>
      <p:sp>
        <p:nvSpPr>
          <p:cNvPr id="16387" name="Rectangle 2"/>
          <p:cNvSpPr>
            <a:spLocks noGrp="1" noChangeArrowheads="1"/>
          </p:cNvSpPr>
          <p:nvPr>
            <p:ph type="title"/>
          </p:nvPr>
        </p:nvSpPr>
        <p:spPr/>
        <p:txBody>
          <a:bodyPr/>
          <a:lstStyle/>
          <a:p>
            <a:pPr eaLnBrk="1" hangingPunct="1"/>
            <a:r>
              <a:rPr lang="en-US" smtClean="0"/>
              <a:t>Candidate Keys</a:t>
            </a:r>
          </a:p>
        </p:txBody>
      </p:sp>
      <p:sp>
        <p:nvSpPr>
          <p:cNvPr id="16388" name="Rectangle 3"/>
          <p:cNvSpPr>
            <a:spLocks noGrp="1" noChangeArrowheads="1"/>
          </p:cNvSpPr>
          <p:nvPr>
            <p:ph type="body" idx="1"/>
          </p:nvPr>
        </p:nvSpPr>
        <p:spPr/>
        <p:txBody>
          <a:bodyPr/>
          <a:lstStyle/>
          <a:p>
            <a:pPr eaLnBrk="1" hangingPunct="1">
              <a:buFontTx/>
              <a:buNone/>
            </a:pPr>
            <a:r>
              <a:rPr lang="en-US" dirty="0" smtClean="0"/>
              <a:t>A minimal (for inclusion) set of attributes whose knowledge determines the value of the entire tuple is a </a:t>
            </a:r>
            <a:r>
              <a:rPr lang="en-US" b="1" dirty="0" smtClean="0"/>
              <a:t>candidate key</a:t>
            </a:r>
          </a:p>
          <a:p>
            <a:pPr eaLnBrk="1" hangingPunct="1">
              <a:buFontTx/>
              <a:buNone/>
            </a:pPr>
            <a:r>
              <a:rPr lang="en-US" b="1" dirty="0" smtClean="0"/>
              <a:t> </a:t>
            </a:r>
          </a:p>
          <a:p>
            <a:pPr lvl="1" eaLnBrk="1" hangingPunct="1">
              <a:buFont typeface="Arial" charset="0"/>
              <a:buNone/>
            </a:pPr>
            <a:r>
              <a:rPr lang="en-US" dirty="0" smtClean="0"/>
              <a:t>company(</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lvl="1" eaLnBrk="1" hangingPunct="1">
              <a:buFont typeface="Arial" charset="0"/>
              <a:buNone/>
            </a:pPr>
            <a:endParaRPr lang="en-US" dirty="0" smtClean="0"/>
          </a:p>
          <a:p>
            <a:pPr eaLnBrk="1" hangingPunct="1">
              <a:buFontTx/>
              <a:buNone/>
            </a:pPr>
            <a:r>
              <a:rPr lang="en-US" sz="2800" dirty="0" smtClean="0"/>
              <a:t>{</a:t>
            </a:r>
            <a:r>
              <a:rPr lang="en-US" sz="2800" dirty="0" err="1" smtClean="0"/>
              <a:t>firstName</a:t>
            </a:r>
            <a:r>
              <a:rPr lang="en-US" sz="2800" dirty="0" smtClean="0"/>
              <a:t>, </a:t>
            </a:r>
            <a:r>
              <a:rPr lang="en-US" sz="2800" dirty="0" err="1" smtClean="0"/>
              <a:t>lastName</a:t>
            </a:r>
            <a:r>
              <a:rPr lang="en-US" sz="2800" dirty="0" smtClean="0"/>
              <a:t>}</a:t>
            </a:r>
          </a:p>
          <a:p>
            <a:pPr eaLnBrk="1" hangingPunct="1">
              <a:buFontTx/>
              <a:buNone/>
            </a:pPr>
            <a:r>
              <a:rPr lang="en-US" sz="2800" dirty="0" smtClean="0"/>
              <a:t>{</a:t>
            </a:r>
            <a:r>
              <a:rPr lang="en-US" sz="2800" dirty="0" err="1" smtClean="0"/>
              <a:t>eNumber</a:t>
            </a:r>
            <a:r>
              <a:rPr lang="en-US" sz="2800" dirty="0" smtClean="0"/>
              <a:t>}</a:t>
            </a:r>
          </a:p>
          <a:p>
            <a:pPr eaLnBrk="1" hangingPunct="1">
              <a:buFontTx/>
              <a:buNone/>
            </a:pPr>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smtClean="0"/>
              <a:t>Introduction to Database Systems</a:t>
            </a:r>
          </a:p>
        </p:txBody>
      </p:sp>
      <p:sp>
        <p:nvSpPr>
          <p:cNvPr id="17411" name="Rectangle 2"/>
          <p:cNvSpPr>
            <a:spLocks noGrp="1" noChangeArrowheads="1"/>
          </p:cNvSpPr>
          <p:nvPr>
            <p:ph type="title"/>
          </p:nvPr>
        </p:nvSpPr>
        <p:spPr/>
        <p:txBody>
          <a:bodyPr/>
          <a:lstStyle/>
          <a:p>
            <a:pPr eaLnBrk="1" hangingPunct="1"/>
            <a:r>
              <a:rPr lang="en-US" smtClean="0"/>
              <a:t>Primary Keys</a:t>
            </a:r>
          </a:p>
        </p:txBody>
      </p:sp>
      <p:sp>
        <p:nvSpPr>
          <p:cNvPr id="17412" name="Rectangle 3"/>
          <p:cNvSpPr>
            <a:spLocks noGrp="1" noChangeArrowheads="1"/>
          </p:cNvSpPr>
          <p:nvPr>
            <p:ph type="body" idx="1"/>
          </p:nvPr>
        </p:nvSpPr>
        <p:spPr/>
        <p:txBody>
          <a:bodyPr/>
          <a:lstStyle/>
          <a:p>
            <a:pPr eaLnBrk="1" hangingPunct="1">
              <a:buFontTx/>
              <a:buNone/>
            </a:pPr>
            <a:r>
              <a:rPr lang="en-US" i="1" smtClean="0"/>
              <a:t>The designer chooses one candidate key to be the </a:t>
            </a:r>
            <a:r>
              <a:rPr lang="en-US" b="1" i="1" smtClean="0"/>
              <a:t>primary key</a:t>
            </a:r>
            <a:endParaRPr lang="en-GB" b="1" i="1"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p:spPr>
        <p:txBody>
          <a:bodyPr/>
          <a:lstStyle/>
          <a:p>
            <a:r>
              <a:rPr lang="en-US" smtClean="0"/>
              <a:t>Introduction to Database Systems</a:t>
            </a:r>
          </a:p>
        </p:txBody>
      </p:sp>
      <p:sp>
        <p:nvSpPr>
          <p:cNvPr id="18435" name="Rectangle 2"/>
          <p:cNvSpPr>
            <a:spLocks noGrp="1" noChangeArrowheads="1"/>
          </p:cNvSpPr>
          <p:nvPr>
            <p:ph type="title"/>
          </p:nvPr>
        </p:nvSpPr>
        <p:spPr/>
        <p:txBody>
          <a:bodyPr/>
          <a:lstStyle/>
          <a:p>
            <a:pPr eaLnBrk="1" hangingPunct="1"/>
            <a:r>
              <a:rPr lang="en-US" smtClean="0"/>
              <a:t>Reasoning about Functional Dependencies</a:t>
            </a:r>
          </a:p>
        </p:txBody>
      </p:sp>
      <p:sp>
        <p:nvSpPr>
          <p:cNvPr id="18436" name="Rectangle 3"/>
          <p:cNvSpPr>
            <a:spLocks noGrp="1" noChangeArrowheads="1"/>
          </p:cNvSpPr>
          <p:nvPr>
            <p:ph type="body" idx="1"/>
          </p:nvPr>
        </p:nvSpPr>
        <p:spPr/>
        <p:txBody>
          <a:bodyPr/>
          <a:lstStyle/>
          <a:p>
            <a:pPr eaLnBrk="1" hangingPunct="1">
              <a:buFont typeface="Wingdings" pitchFamily="2" charset="2"/>
              <a:buNone/>
            </a:pPr>
            <a:r>
              <a:rPr lang="en-GB" dirty="0" smtClean="0"/>
              <a:t>It is sometimes possible to infer new functional dependencies from a set of given functional dependencies </a:t>
            </a:r>
            <a:br>
              <a:rPr lang="en-GB" dirty="0" smtClean="0"/>
            </a:br>
            <a:r>
              <a:rPr lang="en-GB" dirty="0" smtClean="0"/>
              <a:t/>
            </a:r>
            <a:br>
              <a:rPr lang="en-GB" dirty="0" smtClean="0"/>
            </a:br>
            <a:r>
              <a:rPr lang="en-GB" dirty="0" smtClean="0"/>
              <a:t/>
            </a:r>
            <a:br>
              <a:rPr lang="en-GB" dirty="0" smtClean="0"/>
            </a:br>
            <a:r>
              <a:rPr lang="en-GB" i="1" dirty="0" smtClean="0"/>
              <a:t>(independently from any particular instance of the relation scheme or of any additional knowledge)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p:spPr>
        <p:txBody>
          <a:bodyPr/>
          <a:lstStyle/>
          <a:p>
            <a:r>
              <a:rPr lang="en-US" smtClean="0"/>
              <a:t>Introduction to Database Systems</a:t>
            </a:r>
          </a:p>
        </p:txBody>
      </p:sp>
      <p:sp>
        <p:nvSpPr>
          <p:cNvPr id="19459" name="Rectangle 2"/>
          <p:cNvSpPr>
            <a:spLocks noGrp="1" noChangeArrowheads="1"/>
          </p:cNvSpPr>
          <p:nvPr>
            <p:ph type="title"/>
          </p:nvPr>
        </p:nvSpPr>
        <p:spPr/>
        <p:txBody>
          <a:bodyPr/>
          <a:lstStyle/>
          <a:p>
            <a:pPr eaLnBrk="1" hangingPunct="1"/>
            <a:r>
              <a:rPr lang="en-US" smtClean="0"/>
              <a:t>Reasoning about Functional Dependencies</a:t>
            </a:r>
          </a:p>
        </p:txBody>
      </p:sp>
      <p:sp>
        <p:nvSpPr>
          <p:cNvPr id="943107" name="Rectangle 3"/>
          <p:cNvSpPr>
            <a:spLocks noGrp="1" noChangeArrowheads="1"/>
          </p:cNvSpPr>
          <p:nvPr>
            <p:ph type="body" idx="1"/>
          </p:nvPr>
        </p:nvSpPr>
        <p:spPr/>
        <p:txBody>
          <a:bodyPr/>
          <a:lstStyle/>
          <a:p>
            <a:pPr eaLnBrk="1" hangingPunct="1">
              <a:buFont typeface="Wingdings" pitchFamily="2" charset="2"/>
              <a:buNone/>
            </a:pPr>
            <a:r>
              <a:rPr lang="en-GB" smtClean="0"/>
              <a:t>For example:</a:t>
            </a:r>
          </a:p>
          <a:p>
            <a:pPr eaLnBrk="1" hangingPunct="1">
              <a:buFont typeface="Wingdings" pitchFamily="2" charset="2"/>
              <a:buNone/>
            </a:pPr>
            <a:r>
              <a:rPr lang="en-GB" smtClean="0"/>
              <a:t>From</a:t>
            </a:r>
          </a:p>
          <a:p>
            <a:pPr eaLnBrk="1" hangingPunct="1">
              <a:buFont typeface="Wingdings" pitchFamily="2" charset="2"/>
              <a:buNone/>
            </a:pPr>
            <a:r>
              <a:rPr lang="en-GB" smtClean="0"/>
              <a:t>	{eNumber} </a:t>
            </a:r>
            <a:r>
              <a:rPr lang="en-US" smtClean="0">
                <a:sym typeface="Symbol" pitchFamily="18" charset="2"/>
              </a:rPr>
              <a:t> </a:t>
            </a:r>
            <a:r>
              <a:rPr lang="en-GB" smtClean="0"/>
              <a:t>{firstName} </a:t>
            </a:r>
          </a:p>
          <a:p>
            <a:pPr eaLnBrk="1" hangingPunct="1">
              <a:buFont typeface="Wingdings" pitchFamily="2" charset="2"/>
              <a:buNone/>
            </a:pPr>
            <a:r>
              <a:rPr lang="en-GB" smtClean="0"/>
              <a:t>and </a:t>
            </a:r>
          </a:p>
          <a:p>
            <a:pPr eaLnBrk="1" hangingPunct="1">
              <a:buFont typeface="Wingdings" pitchFamily="2" charset="2"/>
              <a:buNone/>
            </a:pPr>
            <a:r>
              <a:rPr lang="en-GB" smtClean="0"/>
              <a:t>	{eNumber} </a:t>
            </a:r>
            <a:r>
              <a:rPr lang="en-US" smtClean="0">
                <a:sym typeface="Symbol" pitchFamily="18" charset="2"/>
              </a:rPr>
              <a:t></a:t>
            </a:r>
            <a:r>
              <a:rPr lang="en-GB" smtClean="0"/>
              <a:t>{lastName}</a:t>
            </a:r>
          </a:p>
          <a:p>
            <a:pPr eaLnBrk="1" hangingPunct="1">
              <a:buFont typeface="Wingdings" pitchFamily="2" charset="2"/>
              <a:buNone/>
            </a:pPr>
            <a:endParaRPr lang="en-GB" smtClean="0"/>
          </a:p>
          <a:p>
            <a:pPr eaLnBrk="1" hangingPunct="1">
              <a:buFont typeface="Wingdings" pitchFamily="2" charset="2"/>
              <a:buNone/>
            </a:pPr>
            <a:r>
              <a:rPr lang="en-GB" smtClean="0"/>
              <a:t>We can infer </a:t>
            </a:r>
          </a:p>
          <a:p>
            <a:pPr eaLnBrk="1" hangingPunct="1">
              <a:buFont typeface="Wingdings" pitchFamily="2" charset="2"/>
              <a:buNone/>
            </a:pPr>
            <a:r>
              <a:rPr lang="en-GB" smtClean="0"/>
              <a:t>	{eNumber} </a:t>
            </a:r>
            <a:r>
              <a:rPr lang="en-US" smtClean="0">
                <a:sym typeface="Symbol" pitchFamily="18" charset="2"/>
              </a:rPr>
              <a:t></a:t>
            </a:r>
            <a:r>
              <a:rPr lang="en-GB" smtClean="0"/>
              <a:t> {firstName, lastName}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3107">
                                            <p:txEl>
                                              <p:pRg st="6" end="6"/>
                                            </p:txEl>
                                          </p:spTgt>
                                        </p:tgtEl>
                                        <p:attrNameLst>
                                          <p:attrName>style.visibility</p:attrName>
                                        </p:attrNameLst>
                                      </p:cBhvr>
                                      <p:to>
                                        <p:strVal val="visible"/>
                                      </p:to>
                                    </p:set>
                                    <p:animEffect transition="in" filter="blinds(horizontal)">
                                      <p:cBhvr>
                                        <p:cTn id="7" dur="500"/>
                                        <p:tgtEl>
                                          <p:spTgt spid="94310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3107">
                                            <p:txEl>
                                              <p:pRg st="7" end="7"/>
                                            </p:txEl>
                                          </p:spTgt>
                                        </p:tgtEl>
                                        <p:attrNameLst>
                                          <p:attrName>style.visibility</p:attrName>
                                        </p:attrNameLst>
                                      </p:cBhvr>
                                      <p:to>
                                        <p:strVal val="visible"/>
                                      </p:to>
                                    </p:set>
                                    <p:animEffect transition="in" filter="blinds(horizontal)">
                                      <p:cBhvr>
                                        <p:cTn id="12" dur="500"/>
                                        <p:tgtEl>
                                          <p:spTgt spid="943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l="-7000" r="-7000"/>
          </a:stretch>
        </a:blipFill>
        <a:effectLst/>
      </p:bgPr>
    </p:bg>
    <p:spTree>
      <p:nvGrpSpPr>
        <p:cNvPr id="1" name=""/>
        <p:cNvGrpSpPr/>
        <p:nvPr/>
      </p:nvGrpSpPr>
      <p:grpSpPr>
        <a:xfrm>
          <a:off x="0" y="0"/>
          <a:ext cx="0" cy="0"/>
          <a:chOff x="0" y="0"/>
          <a:chExt cx="0" cy="0"/>
        </a:xfrm>
      </p:grpSpPr>
      <p:sp>
        <p:nvSpPr>
          <p:cNvPr id="2050" name="Footer Placeholder 4"/>
          <p:cNvSpPr>
            <a:spLocks noGrp="1"/>
          </p:cNvSpPr>
          <p:nvPr>
            <p:ph type="ftr" sz="quarter" idx="11"/>
          </p:nvPr>
        </p:nvSpPr>
        <p:spPr>
          <a:noFill/>
        </p:spPr>
        <p:txBody>
          <a:bodyPr/>
          <a:lstStyle/>
          <a:p>
            <a:r>
              <a:rPr lang="en-US" smtClean="0"/>
              <a:t>Introduction to Database Systems</a:t>
            </a:r>
          </a:p>
        </p:txBody>
      </p:sp>
      <p:sp>
        <p:nvSpPr>
          <p:cNvPr id="348179" name="Rectangle 19"/>
          <p:cNvSpPr>
            <a:spLocks noGrp="1" noChangeArrowheads="1"/>
          </p:cNvSpPr>
          <p:nvPr>
            <p:ph type="ctrTitle"/>
          </p:nvPr>
        </p:nvSpPr>
        <p:spPr>
          <a:xfrm>
            <a:off x="0" y="0"/>
            <a:ext cx="9144000" cy="457200"/>
          </a:xfrm>
          <a:gradFill rotWithShape="1">
            <a:gsLst>
              <a:gs pos="0">
                <a:srgbClr val="FF6600">
                  <a:alpha val="79999"/>
                </a:srgbClr>
              </a:gs>
              <a:gs pos="100000">
                <a:srgbClr val="FB6400">
                  <a:alpha val="70000"/>
                </a:srgbClr>
              </a:gs>
            </a:gsLst>
            <a:lin ang="2700000" scaled="1"/>
          </a:gradFill>
        </p:spPr>
        <p:txBody>
          <a:bodyPr/>
          <a:lstStyle/>
          <a:p>
            <a:pPr eaLnBrk="1" hangingPunct="1"/>
            <a:r>
              <a:rPr lang="en-US" sz="2400" dirty="0" smtClean="0"/>
              <a:t>In the Lecture Series Introduction to Database Systems</a:t>
            </a:r>
          </a:p>
        </p:txBody>
      </p:sp>
      <p:sp>
        <p:nvSpPr>
          <p:cNvPr id="348180" name="Rectangle 20"/>
          <p:cNvSpPr>
            <a:spLocks noChangeArrowheads="1"/>
          </p:cNvSpPr>
          <p:nvPr/>
        </p:nvSpPr>
        <p:spPr bwMode="auto">
          <a:xfrm>
            <a:off x="0" y="3276600"/>
            <a:ext cx="9144000" cy="1143000"/>
          </a:xfrm>
          <a:prstGeom prst="rect">
            <a:avLst/>
          </a:prstGeom>
          <a:gradFill rotWithShape="1">
            <a:gsLst>
              <a:gs pos="0">
                <a:srgbClr val="FF6600">
                  <a:alpha val="79999"/>
                </a:srgbClr>
              </a:gs>
              <a:gs pos="100000">
                <a:srgbClr val="FB6400">
                  <a:alpha val="70000"/>
                </a:srgbClr>
              </a:gs>
            </a:gsLst>
            <a:lin ang="2700000" scaled="1"/>
          </a:gradFill>
          <a:ln w="9525">
            <a:noFill/>
            <a:miter lim="800000"/>
            <a:headEnd/>
            <a:tailEnd/>
          </a:ln>
        </p:spPr>
        <p:txBody>
          <a:bodyPr anchor="ctr"/>
          <a:lstStyle/>
          <a:p>
            <a:pPr algn="ctr"/>
            <a:r>
              <a:rPr lang="en-US" sz="3600" b="1" baseline="0" dirty="0">
                <a:solidFill>
                  <a:schemeClr val="bg1"/>
                </a:solidFill>
              </a:rPr>
              <a:t>Functional Dependencies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48179"/>
                                        </p:tgtEl>
                                        <p:attrNameLst>
                                          <p:attrName>style.visibility</p:attrName>
                                        </p:attrNameLst>
                                      </p:cBhvr>
                                      <p:to>
                                        <p:strVal val="visible"/>
                                      </p:to>
                                    </p:set>
                                    <p:animEffect transition="in" filter="fade">
                                      <p:cBhvr>
                                        <p:cTn id="7" dur="2000"/>
                                        <p:tgtEl>
                                          <p:spTgt spid="34817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48180"/>
                                        </p:tgtEl>
                                        <p:attrNameLst>
                                          <p:attrName>style.visibility</p:attrName>
                                        </p:attrNameLst>
                                      </p:cBhvr>
                                      <p:to>
                                        <p:strVal val="visible"/>
                                      </p:to>
                                    </p:set>
                                    <p:animEffect transition="in" filter="fade">
                                      <p:cBhvr>
                                        <p:cTn id="11" dur="2000"/>
                                        <p:tgtEl>
                                          <p:spTgt spid="34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p:spPr>
        <p:txBody>
          <a:bodyPr/>
          <a:lstStyle/>
          <a:p>
            <a:r>
              <a:rPr lang="en-US" smtClean="0"/>
              <a:t>Introduction to Database Systems</a:t>
            </a:r>
          </a:p>
        </p:txBody>
      </p:sp>
      <p:sp>
        <p:nvSpPr>
          <p:cNvPr id="20483"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945155" name="Rectangle 3"/>
          <p:cNvSpPr>
            <a:spLocks noGrp="1" noChangeArrowheads="1"/>
          </p:cNvSpPr>
          <p:nvPr>
            <p:ph type="body" idx="1"/>
          </p:nvPr>
        </p:nvSpPr>
        <p:spPr/>
        <p:txBody>
          <a:bodyPr/>
          <a:lstStyle/>
          <a:p>
            <a:pPr eaLnBrk="1" hangingPunct="1">
              <a:buFont typeface="Wingdings" pitchFamily="2" charset="2"/>
              <a:buChar char="§"/>
            </a:pPr>
            <a:r>
              <a:rPr lang="en-GB" dirty="0" smtClean="0"/>
              <a:t>Be X, Y, Z be subsets of the relation scheme of a relation R</a:t>
            </a:r>
          </a:p>
          <a:p>
            <a:pPr eaLnBrk="1" hangingPunct="1">
              <a:buFont typeface="Wingdings" pitchFamily="2" charset="2"/>
              <a:buChar char="§"/>
            </a:pPr>
            <a:r>
              <a:rPr lang="en-GB" b="1" dirty="0" smtClean="0"/>
              <a:t>Reflexivity</a:t>
            </a:r>
            <a:r>
              <a:rPr lang="en-GB" dirty="0" smtClean="0"/>
              <a:t>: </a:t>
            </a:r>
            <a:br>
              <a:rPr lang="en-GB" dirty="0" smtClean="0"/>
            </a:br>
            <a:r>
              <a:rPr lang="en-GB" dirty="0" smtClean="0"/>
              <a:t>	If Y</a:t>
            </a:r>
            <a:r>
              <a:rPr lang="en-US" dirty="0" smtClean="0">
                <a:sym typeface="Symbol" pitchFamily="18" charset="2"/>
              </a:rPr>
              <a:t></a:t>
            </a:r>
            <a:r>
              <a:rPr lang="en-GB" dirty="0" smtClean="0"/>
              <a:t>X, then X</a:t>
            </a:r>
            <a:r>
              <a:rPr lang="en-US" dirty="0" smtClean="0">
                <a:sym typeface="Symbol" pitchFamily="18" charset="2"/>
              </a:rPr>
              <a:t></a:t>
            </a:r>
            <a:r>
              <a:rPr lang="en-GB" dirty="0" smtClean="0"/>
              <a:t>Y</a:t>
            </a:r>
          </a:p>
          <a:p>
            <a:pPr eaLnBrk="1" hangingPunct="1">
              <a:buFont typeface="Wingdings" pitchFamily="2" charset="2"/>
              <a:buChar char="§"/>
            </a:pPr>
            <a:r>
              <a:rPr lang="en-GB" b="1" dirty="0" smtClean="0"/>
              <a:t>Augmentation</a:t>
            </a:r>
            <a:r>
              <a:rPr lang="en-GB" dirty="0" smtClean="0"/>
              <a:t>: </a:t>
            </a:r>
            <a:br>
              <a:rPr lang="en-GB" dirty="0" smtClean="0"/>
            </a:br>
            <a:r>
              <a:rPr lang="en-GB" dirty="0" smtClean="0"/>
              <a:t>	If X</a:t>
            </a:r>
            <a:r>
              <a:rPr lang="en-US" dirty="0" smtClean="0">
                <a:sym typeface="Symbol" pitchFamily="18" charset="2"/>
              </a:rPr>
              <a:t></a:t>
            </a:r>
            <a:r>
              <a:rPr lang="en-GB" dirty="0" smtClean="0"/>
              <a:t>Y , then X</a:t>
            </a:r>
            <a:r>
              <a:rPr lang="en-US" dirty="0" smtClean="0">
                <a:sym typeface="Symbol" pitchFamily="18" charset="2"/>
              </a:rPr>
              <a:t></a:t>
            </a:r>
            <a:r>
              <a:rPr lang="en-GB" dirty="0" smtClean="0"/>
              <a:t>Z</a:t>
            </a:r>
            <a:r>
              <a:rPr lang="en-US" dirty="0" smtClean="0">
                <a:sym typeface="Symbol" pitchFamily="18" charset="2"/>
              </a:rPr>
              <a:t></a:t>
            </a:r>
            <a:r>
              <a:rPr lang="en-GB" dirty="0" smtClean="0"/>
              <a:t>Y</a:t>
            </a:r>
            <a:r>
              <a:rPr lang="en-US" dirty="0" smtClean="0">
                <a:sym typeface="Symbol" pitchFamily="18" charset="2"/>
              </a:rPr>
              <a:t></a:t>
            </a:r>
            <a:r>
              <a:rPr lang="en-GB" dirty="0" smtClean="0"/>
              <a:t>Z</a:t>
            </a:r>
          </a:p>
          <a:p>
            <a:pPr eaLnBrk="1" hangingPunct="1">
              <a:buFont typeface="Wingdings" pitchFamily="2" charset="2"/>
              <a:buChar char="§"/>
            </a:pPr>
            <a:r>
              <a:rPr lang="en-GB" b="1" dirty="0" smtClean="0"/>
              <a:t>Transitivity</a:t>
            </a:r>
            <a:r>
              <a:rPr lang="en-GB" dirty="0" smtClean="0"/>
              <a:t>: </a:t>
            </a:r>
            <a:br>
              <a:rPr lang="en-GB" dirty="0" smtClean="0"/>
            </a:br>
            <a:r>
              <a:rPr lang="en-GB" dirty="0" smtClean="0"/>
              <a:t>	If X</a:t>
            </a:r>
            <a:r>
              <a:rPr lang="en-US" dirty="0" smtClean="0">
                <a:sym typeface="Symbol" pitchFamily="18" charset="2"/>
              </a:rPr>
              <a:t></a:t>
            </a:r>
            <a:r>
              <a:rPr lang="en-GB" dirty="0" smtClean="0"/>
              <a:t>Y and Y</a:t>
            </a:r>
            <a:r>
              <a:rPr lang="en-US" dirty="0" smtClean="0">
                <a:sym typeface="Symbol" pitchFamily="18" charset="2"/>
              </a:rPr>
              <a:t></a:t>
            </a:r>
            <a:r>
              <a:rPr lang="en-GB" dirty="0" smtClean="0"/>
              <a:t>Z, then X</a:t>
            </a:r>
            <a:r>
              <a:rPr lang="en-US" dirty="0" smtClean="0">
                <a:sym typeface="Symbol" pitchFamily="18" charset="2"/>
              </a:rPr>
              <a:t></a:t>
            </a:r>
            <a:r>
              <a:rPr lang="en-GB" dirty="0" smtClean="0"/>
              <a:t>Z</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5155">
                                            <p:txEl>
                                              <p:pRg st="1" end="1"/>
                                            </p:txEl>
                                          </p:spTgt>
                                        </p:tgtEl>
                                        <p:attrNameLst>
                                          <p:attrName>style.visibility</p:attrName>
                                        </p:attrNameLst>
                                      </p:cBhvr>
                                      <p:to>
                                        <p:strVal val="visible"/>
                                      </p:to>
                                    </p:set>
                                    <p:animEffect transition="in" filter="blinds(horizontal)">
                                      <p:cBhvr>
                                        <p:cTn id="7" dur="500"/>
                                        <p:tgtEl>
                                          <p:spTgt spid="945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45155">
                                            <p:txEl>
                                              <p:pRg st="2" end="2"/>
                                            </p:txEl>
                                          </p:spTgt>
                                        </p:tgtEl>
                                        <p:attrNameLst>
                                          <p:attrName>style.visibility</p:attrName>
                                        </p:attrNameLst>
                                      </p:cBhvr>
                                      <p:to>
                                        <p:strVal val="visible"/>
                                      </p:to>
                                    </p:set>
                                    <p:animEffect transition="in" filter="blinds(horizontal)">
                                      <p:cBhvr>
                                        <p:cTn id="12" dur="500"/>
                                        <p:tgtEl>
                                          <p:spTgt spid="9451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5155">
                                            <p:txEl>
                                              <p:pRg st="3" end="3"/>
                                            </p:txEl>
                                          </p:spTgt>
                                        </p:tgtEl>
                                        <p:attrNameLst>
                                          <p:attrName>style.visibility</p:attrName>
                                        </p:attrNameLst>
                                      </p:cBhvr>
                                      <p:to>
                                        <p:strVal val="visible"/>
                                      </p:to>
                                    </p:set>
                                    <p:animEffect transition="in" filter="blinds(horizontal)">
                                      <p:cBhvr>
                                        <p:cTn id="17" dur="500"/>
                                        <p:tgtEl>
                                          <p:spTgt spid="945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p:spPr>
        <p:txBody>
          <a:bodyPr/>
          <a:lstStyle/>
          <a:p>
            <a:r>
              <a:rPr lang="en-US" smtClean="0"/>
              <a:t>Introduction to Database Systems</a:t>
            </a:r>
          </a:p>
        </p:txBody>
      </p:sp>
      <p:sp>
        <p:nvSpPr>
          <p:cNvPr id="21507"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1508" name="Rectangle 3"/>
          <p:cNvSpPr>
            <a:spLocks noGrp="1" noChangeArrowheads="1"/>
          </p:cNvSpPr>
          <p:nvPr>
            <p:ph type="body" idx="1"/>
          </p:nvPr>
        </p:nvSpPr>
        <p:spPr/>
        <p:txBody>
          <a:bodyPr/>
          <a:lstStyle/>
          <a:p>
            <a:pPr marL="342900" lvl="1" indent="-342900" eaLnBrk="1" hangingPunct="1">
              <a:buFont typeface="Arial" charset="0"/>
              <a:buNone/>
            </a:pPr>
            <a:r>
              <a:rPr lang="en-US" dirty="0" smtClean="0"/>
              <a:t>employee(</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eaLnBrk="1" hangingPunct="1">
              <a:buFontTx/>
              <a:buNone/>
            </a:pPr>
            <a:endParaRPr lang="en-GB" dirty="0" smtClean="0"/>
          </a:p>
          <a:p>
            <a:pPr eaLnBrk="1" hangingPunct="1">
              <a:buNone/>
            </a:pPr>
            <a:r>
              <a:rPr lang="en-GB" b="1" dirty="0" smtClean="0"/>
              <a:t>Reflexivity</a:t>
            </a:r>
            <a:r>
              <a:rPr lang="en-GB" dirty="0" smtClean="0"/>
              <a:t>: </a:t>
            </a:r>
            <a:r>
              <a:rPr lang="en-GB" dirty="0"/>
              <a:t>If Y</a:t>
            </a:r>
            <a:r>
              <a:rPr lang="en-US" dirty="0">
                <a:sym typeface="Symbol" pitchFamily="18" charset="2"/>
              </a:rPr>
              <a:t></a:t>
            </a:r>
            <a:r>
              <a:rPr lang="en-GB" dirty="0"/>
              <a:t>X, then X</a:t>
            </a:r>
            <a:r>
              <a:rPr lang="en-US" dirty="0">
                <a:sym typeface="Symbol" pitchFamily="18" charset="2"/>
              </a:rPr>
              <a:t></a:t>
            </a:r>
            <a:r>
              <a:rPr lang="en-GB" dirty="0" smtClean="0"/>
              <a:t>Y</a:t>
            </a:r>
          </a:p>
          <a:p>
            <a:pPr eaLnBrk="1" hangingPunct="1">
              <a:buNone/>
            </a:pPr>
            <a:r>
              <a:rPr lang="en-GB" dirty="0" smtClean="0"/>
              <a:t/>
            </a:r>
            <a:br>
              <a:rPr lang="en-GB" dirty="0" smtClean="0"/>
            </a:br>
            <a:r>
              <a:rPr lang="en-GB" dirty="0" smtClean="0"/>
              <a:t>If {</a:t>
            </a:r>
            <a:r>
              <a:rPr lang="en-GB" dirty="0" err="1" smtClean="0"/>
              <a:t>firstName</a:t>
            </a:r>
            <a:r>
              <a:rPr lang="en-GB" dirty="0" smtClean="0"/>
              <a:t>} </a:t>
            </a:r>
            <a:r>
              <a:rPr lang="en-US" dirty="0" smtClean="0">
                <a:sym typeface="Symbol" pitchFamily="18" charset="2"/>
              </a:rPr>
              <a:t> </a:t>
            </a:r>
            <a:r>
              <a:rPr lang="en-GB" dirty="0" smtClean="0"/>
              <a:t>{</a:t>
            </a:r>
            <a:r>
              <a:rPr lang="en-GB" dirty="0" err="1" smtClean="0"/>
              <a:t>firstName</a:t>
            </a:r>
            <a:r>
              <a:rPr lang="en-GB" dirty="0" smtClean="0"/>
              <a:t>, </a:t>
            </a:r>
            <a:r>
              <a:rPr lang="en-GB" dirty="0" err="1" smtClean="0"/>
              <a:t>lastName</a:t>
            </a:r>
            <a:r>
              <a:rPr lang="en-GB" dirty="0" smtClean="0"/>
              <a:t>},</a:t>
            </a:r>
          </a:p>
          <a:p>
            <a:pPr eaLnBrk="1" hangingPunct="1">
              <a:buFontTx/>
              <a:buNone/>
            </a:pPr>
            <a:r>
              <a:rPr lang="en-GB" dirty="0" smtClean="0"/>
              <a:t>   Then {</a:t>
            </a:r>
            <a:r>
              <a:rPr lang="en-GB" dirty="0" err="1" smtClean="0"/>
              <a:t>firstName</a:t>
            </a:r>
            <a:r>
              <a:rPr lang="en-GB" dirty="0" smtClean="0"/>
              <a:t>, </a:t>
            </a:r>
            <a:r>
              <a:rPr lang="en-GB" dirty="0" err="1" smtClean="0"/>
              <a:t>lastName</a:t>
            </a:r>
            <a:r>
              <a:rPr lang="en-GB" dirty="0" smtClean="0"/>
              <a:t>} </a:t>
            </a:r>
            <a:r>
              <a:rPr lang="en-US" dirty="0" smtClean="0">
                <a:sym typeface="Symbol" pitchFamily="18" charset="2"/>
              </a:rPr>
              <a:t> </a:t>
            </a:r>
            <a:r>
              <a:rPr lang="en-GB" dirty="0" smtClean="0"/>
              <a:t>{</a:t>
            </a:r>
            <a:r>
              <a:rPr lang="en-GB" dirty="0" err="1" smtClean="0"/>
              <a:t>firstName</a:t>
            </a:r>
            <a:r>
              <a:rPr lang="en-GB"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p:spPr>
        <p:txBody>
          <a:bodyPr/>
          <a:lstStyle/>
          <a:p>
            <a:r>
              <a:rPr lang="en-US" smtClean="0"/>
              <a:t>Introduction to Database Systems</a:t>
            </a:r>
          </a:p>
        </p:txBody>
      </p:sp>
      <p:sp>
        <p:nvSpPr>
          <p:cNvPr id="22531"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2532" name="Rectangle 3"/>
          <p:cNvSpPr>
            <a:spLocks noGrp="1" noChangeArrowheads="1"/>
          </p:cNvSpPr>
          <p:nvPr>
            <p:ph type="body" idx="1"/>
          </p:nvPr>
        </p:nvSpPr>
        <p:spPr/>
        <p:txBody>
          <a:bodyPr/>
          <a:lstStyle/>
          <a:p>
            <a:pPr marL="342900" lvl="1" indent="-342900" eaLnBrk="1" hangingPunct="1">
              <a:buFont typeface="Arial" charset="0"/>
              <a:buNone/>
            </a:pPr>
            <a:r>
              <a:rPr lang="en-US" dirty="0" smtClean="0"/>
              <a:t>employee(</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eaLnBrk="1" hangingPunct="1">
              <a:buFontTx/>
              <a:buNone/>
            </a:pPr>
            <a:endParaRPr lang="en-GB" dirty="0" smtClean="0"/>
          </a:p>
          <a:p>
            <a:pPr eaLnBrk="1" hangingPunct="1">
              <a:buNone/>
            </a:pPr>
            <a:r>
              <a:rPr lang="en-GB" b="1" dirty="0" smtClean="0"/>
              <a:t>Augmentation</a:t>
            </a:r>
            <a:r>
              <a:rPr lang="en-GB" dirty="0" smtClean="0"/>
              <a:t>: </a:t>
            </a:r>
            <a:r>
              <a:rPr lang="en-GB" dirty="0"/>
              <a:t>If X </a:t>
            </a:r>
            <a:r>
              <a:rPr lang="en-US" dirty="0">
                <a:sym typeface="Symbol" pitchFamily="18" charset="2"/>
              </a:rPr>
              <a:t></a:t>
            </a:r>
            <a:r>
              <a:rPr lang="en-GB" dirty="0"/>
              <a:t>Y , then X</a:t>
            </a:r>
            <a:r>
              <a:rPr lang="en-US" dirty="0" smtClean="0">
                <a:sym typeface="Symbol" pitchFamily="18" charset="2"/>
              </a:rPr>
              <a:t></a:t>
            </a:r>
            <a:r>
              <a:rPr lang="en-GB" dirty="0" smtClean="0"/>
              <a:t>Z</a:t>
            </a:r>
            <a:r>
              <a:rPr lang="en-US" dirty="0">
                <a:sym typeface="Symbol" pitchFamily="18" charset="2"/>
              </a:rPr>
              <a:t></a:t>
            </a:r>
            <a:r>
              <a:rPr lang="en-GB" dirty="0"/>
              <a:t>Y</a:t>
            </a:r>
            <a:r>
              <a:rPr lang="en-US" dirty="0" smtClean="0">
                <a:sym typeface="Symbol" pitchFamily="18" charset="2"/>
              </a:rPr>
              <a:t></a:t>
            </a:r>
            <a:r>
              <a:rPr lang="en-GB" dirty="0" smtClean="0"/>
              <a:t>Z</a:t>
            </a:r>
            <a:endParaRPr lang="en-GB" dirty="0"/>
          </a:p>
          <a:p>
            <a:pPr eaLnBrk="1" hangingPunct="1">
              <a:buFontTx/>
              <a:buNone/>
            </a:pPr>
            <a:r>
              <a:rPr lang="en-GB" dirty="0" smtClean="0"/>
              <a:t/>
            </a:r>
            <a:br>
              <a:rPr lang="en-GB" dirty="0" smtClean="0"/>
            </a:br>
            <a:r>
              <a:rPr lang="en-GB" dirty="0" smtClean="0"/>
              <a:t>If {position} </a:t>
            </a:r>
            <a:r>
              <a:rPr lang="en-US" dirty="0" smtClean="0">
                <a:sym typeface="Symbol" pitchFamily="18" charset="2"/>
              </a:rPr>
              <a:t> </a:t>
            </a:r>
            <a:r>
              <a:rPr lang="en-GB" dirty="0" smtClean="0"/>
              <a:t>{salary}, </a:t>
            </a:r>
          </a:p>
          <a:p>
            <a:pPr eaLnBrk="1" hangingPunct="1">
              <a:buFontTx/>
              <a:buNone/>
            </a:pPr>
            <a:r>
              <a:rPr lang="en-GB" dirty="0" smtClean="0"/>
              <a:t>   then {position, </a:t>
            </a:r>
            <a:r>
              <a:rPr lang="en-GB" dirty="0" err="1" smtClean="0"/>
              <a:t>eNumber</a:t>
            </a:r>
            <a:r>
              <a:rPr lang="en-GB" dirty="0" smtClean="0"/>
              <a:t>} </a:t>
            </a:r>
            <a:r>
              <a:rPr lang="en-US" dirty="0" smtClean="0">
                <a:sym typeface="Symbol" pitchFamily="18" charset="2"/>
              </a:rPr>
              <a:t> </a:t>
            </a:r>
            <a:r>
              <a:rPr lang="en-GB" dirty="0" smtClean="0"/>
              <a:t>{salary, </a:t>
            </a:r>
            <a:r>
              <a:rPr lang="en-GB" dirty="0" err="1" smtClean="0"/>
              <a:t>eNumber</a:t>
            </a:r>
            <a:r>
              <a:rPr lang="en-GB" dirty="0"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p:spPr>
        <p:txBody>
          <a:bodyPr/>
          <a:lstStyle/>
          <a:p>
            <a:r>
              <a:rPr lang="en-US" smtClean="0"/>
              <a:t>Introduction to Database Systems</a:t>
            </a:r>
          </a:p>
        </p:txBody>
      </p:sp>
      <p:sp>
        <p:nvSpPr>
          <p:cNvPr id="23555"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3556" name="Rectangle 3"/>
          <p:cNvSpPr>
            <a:spLocks noGrp="1" noChangeArrowheads="1"/>
          </p:cNvSpPr>
          <p:nvPr>
            <p:ph type="body" idx="1"/>
          </p:nvPr>
        </p:nvSpPr>
        <p:spPr/>
        <p:txBody>
          <a:bodyPr/>
          <a:lstStyle/>
          <a:p>
            <a:pPr marL="342900" lvl="1" indent="-342900" eaLnBrk="1" hangingPunct="1">
              <a:buFont typeface="Arial" charset="0"/>
              <a:buNone/>
            </a:pPr>
            <a:r>
              <a:rPr lang="en-US" dirty="0" smtClean="0"/>
              <a:t>employee(</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eaLnBrk="1" hangingPunct="1">
              <a:buFontTx/>
              <a:buNone/>
            </a:pPr>
            <a:endParaRPr lang="en-GB" dirty="0" smtClean="0"/>
          </a:p>
          <a:p>
            <a:pPr eaLnBrk="1" hangingPunct="1">
              <a:buNone/>
            </a:pPr>
            <a:r>
              <a:rPr lang="en-GB" b="1" dirty="0" smtClean="0"/>
              <a:t>Transitivity</a:t>
            </a:r>
            <a:r>
              <a:rPr lang="en-GB" dirty="0" smtClean="0"/>
              <a:t>:  If </a:t>
            </a:r>
            <a:r>
              <a:rPr lang="en-GB" dirty="0"/>
              <a:t>X</a:t>
            </a:r>
            <a:r>
              <a:rPr lang="en-US" dirty="0">
                <a:sym typeface="Symbol" pitchFamily="18" charset="2"/>
              </a:rPr>
              <a:t></a:t>
            </a:r>
            <a:r>
              <a:rPr lang="en-GB" dirty="0"/>
              <a:t>Y and Y</a:t>
            </a:r>
            <a:r>
              <a:rPr lang="en-US" dirty="0">
                <a:sym typeface="Symbol" pitchFamily="18" charset="2"/>
              </a:rPr>
              <a:t></a:t>
            </a:r>
            <a:r>
              <a:rPr lang="en-GB" dirty="0"/>
              <a:t>Z, then X</a:t>
            </a:r>
            <a:r>
              <a:rPr lang="en-US" dirty="0">
                <a:sym typeface="Symbol" pitchFamily="18" charset="2"/>
              </a:rPr>
              <a:t></a:t>
            </a:r>
            <a:r>
              <a:rPr lang="en-GB" dirty="0" smtClean="0"/>
              <a:t>Z</a:t>
            </a:r>
          </a:p>
          <a:p>
            <a:pPr eaLnBrk="1" hangingPunct="1">
              <a:buNone/>
            </a:pPr>
            <a:r>
              <a:rPr lang="en-GB" dirty="0" smtClean="0"/>
              <a:t/>
            </a:r>
            <a:br>
              <a:rPr lang="en-GB" dirty="0" smtClean="0"/>
            </a:br>
            <a:r>
              <a:rPr lang="en-GB" dirty="0" smtClean="0"/>
              <a:t>If {</a:t>
            </a:r>
            <a:r>
              <a:rPr lang="en-GB" dirty="0" err="1" smtClean="0"/>
              <a:t>eNumber</a:t>
            </a:r>
            <a:r>
              <a:rPr lang="en-GB" dirty="0" smtClean="0"/>
              <a:t>} </a:t>
            </a:r>
            <a:r>
              <a:rPr lang="en-US" dirty="0" smtClean="0">
                <a:sym typeface="Symbol" pitchFamily="18" charset="2"/>
              </a:rPr>
              <a:t> </a:t>
            </a:r>
            <a:r>
              <a:rPr lang="en-GB" dirty="0" smtClean="0"/>
              <a:t>{position} </a:t>
            </a:r>
          </a:p>
          <a:p>
            <a:pPr eaLnBrk="1" hangingPunct="1">
              <a:buFontTx/>
              <a:buNone/>
            </a:pPr>
            <a:r>
              <a:rPr lang="en-GB" dirty="0" smtClean="0"/>
              <a:t>   and {position} </a:t>
            </a:r>
            <a:r>
              <a:rPr lang="en-US" dirty="0" smtClean="0">
                <a:sym typeface="Symbol" pitchFamily="18" charset="2"/>
              </a:rPr>
              <a:t> </a:t>
            </a:r>
            <a:r>
              <a:rPr lang="en-GB" dirty="0" smtClean="0"/>
              <a:t>{salary},</a:t>
            </a:r>
          </a:p>
          <a:p>
            <a:pPr eaLnBrk="1" hangingPunct="1">
              <a:buFontTx/>
              <a:buNone/>
            </a:pPr>
            <a:r>
              <a:rPr lang="en-GB" dirty="0" smtClean="0"/>
              <a:t>   Then {</a:t>
            </a:r>
            <a:r>
              <a:rPr lang="en-GB" dirty="0" err="1" smtClean="0"/>
              <a:t>eNumber</a:t>
            </a:r>
            <a:r>
              <a:rPr lang="en-GB" dirty="0" smtClean="0"/>
              <a:t>} </a:t>
            </a:r>
            <a:r>
              <a:rPr lang="en-US" dirty="0" smtClean="0">
                <a:sym typeface="Symbol" pitchFamily="18" charset="2"/>
              </a:rPr>
              <a:t> </a:t>
            </a:r>
            <a:r>
              <a:rPr lang="en-GB" dirty="0" smtClean="0"/>
              <a:t>{salary}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p:spPr>
        <p:txBody>
          <a:bodyPr/>
          <a:lstStyle/>
          <a:p>
            <a:r>
              <a:rPr lang="en-US" smtClean="0"/>
              <a:t>Introduction to Database Systems</a:t>
            </a:r>
          </a:p>
        </p:txBody>
      </p:sp>
      <p:sp>
        <p:nvSpPr>
          <p:cNvPr id="25603"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4580" name="Rectangle 3"/>
          <p:cNvSpPr>
            <a:spLocks noGrp="1" noChangeArrowheads="1"/>
          </p:cNvSpPr>
          <p:nvPr>
            <p:ph type="body" idx="1"/>
          </p:nvPr>
        </p:nvSpPr>
        <p:spPr/>
        <p:txBody>
          <a:bodyPr/>
          <a:lstStyle/>
          <a:p>
            <a:pPr eaLnBrk="1" hangingPunct="1">
              <a:lnSpc>
                <a:spcPct val="80000"/>
              </a:lnSpc>
              <a:buFontTx/>
              <a:buNone/>
              <a:defRPr/>
            </a:pPr>
            <a:r>
              <a:rPr lang="en-GB" sz="2400" dirty="0"/>
              <a:t>Consider the scheme {name, room, </a:t>
            </a:r>
            <a:r>
              <a:rPr lang="en-GB" sz="2400" dirty="0" err="1"/>
              <a:t>tel</a:t>
            </a:r>
            <a:r>
              <a:rPr lang="en-GB" sz="2400" dirty="0"/>
              <a:t>} </a:t>
            </a:r>
            <a:br>
              <a:rPr lang="en-GB" sz="2400" dirty="0"/>
            </a:br>
            <a:r>
              <a:rPr lang="en-GB" sz="2400" dirty="0"/>
              <a:t>with the set of functional dependencies:</a:t>
            </a:r>
          </a:p>
          <a:p>
            <a:pPr eaLnBrk="1" hangingPunct="1">
              <a:lnSpc>
                <a:spcPct val="80000"/>
              </a:lnSpc>
              <a:buFontTx/>
              <a:buNone/>
              <a:defRPr/>
            </a:pPr>
            <a:r>
              <a:rPr lang="en-GB" sz="2400" dirty="0"/>
              <a:t/>
            </a:r>
            <a:br>
              <a:rPr lang="en-GB" sz="2400" dirty="0"/>
            </a:br>
            <a:r>
              <a:rPr lang="en-GB" sz="2400" dirty="0"/>
              <a:t>		{{room} </a:t>
            </a:r>
            <a:r>
              <a:rPr lang="en-US" sz="2400" dirty="0">
                <a:sym typeface="Symbol" pitchFamily="18" charset="2"/>
              </a:rPr>
              <a:t> {</a:t>
            </a:r>
            <a:r>
              <a:rPr lang="en-US" sz="2400" dirty="0" err="1">
                <a:sym typeface="Symbol" pitchFamily="18" charset="2"/>
              </a:rPr>
              <a:t>tel</a:t>
            </a:r>
            <a:r>
              <a:rPr lang="en-US" sz="2400" dirty="0">
                <a:sym typeface="Symbol" pitchFamily="18" charset="2"/>
              </a:rPr>
              <a:t>}, {</a:t>
            </a:r>
            <a:r>
              <a:rPr lang="en-US" sz="2400" dirty="0" err="1">
                <a:sym typeface="Symbol" pitchFamily="18" charset="2"/>
              </a:rPr>
              <a:t>tel</a:t>
            </a:r>
            <a:r>
              <a:rPr lang="en-US" sz="2400" dirty="0">
                <a:sym typeface="Symbol" pitchFamily="18" charset="2"/>
              </a:rPr>
              <a:t>}  {name}}</a:t>
            </a:r>
            <a:br>
              <a:rPr lang="en-US" sz="2400" dirty="0">
                <a:sym typeface="Symbol" pitchFamily="18" charset="2"/>
              </a:rPr>
            </a:br>
            <a:r>
              <a:rPr lang="en-US" sz="2400" dirty="0">
                <a:sym typeface="Symbol" pitchFamily="18" charset="2"/>
              </a:rPr>
              <a:t/>
            </a:r>
            <a:br>
              <a:rPr lang="en-US" sz="2400" dirty="0">
                <a:sym typeface="Symbol" pitchFamily="18" charset="2"/>
              </a:rPr>
            </a:br>
            <a:r>
              <a:rPr lang="en-US" sz="2400" dirty="0">
                <a:sym typeface="Symbol" pitchFamily="18" charset="2"/>
              </a:rPr>
              <a:t>We can deduce that the following functional dependency holds:</a:t>
            </a:r>
          </a:p>
          <a:p>
            <a:pPr eaLnBrk="1" hangingPunct="1">
              <a:lnSpc>
                <a:spcPct val="80000"/>
              </a:lnSpc>
              <a:buFontTx/>
              <a:buNone/>
              <a:defRPr/>
            </a:pPr>
            <a:r>
              <a:rPr lang="en-US" sz="2400" dirty="0">
                <a:sym typeface="Symbol" pitchFamily="18" charset="2"/>
              </a:rPr>
              <a:t/>
            </a:r>
            <a:br>
              <a:rPr lang="en-US" sz="2400" dirty="0">
                <a:sym typeface="Symbol" pitchFamily="18" charset="2"/>
              </a:rPr>
            </a:br>
            <a:r>
              <a:rPr lang="en-US" sz="2400" dirty="0">
                <a:sym typeface="Symbol" pitchFamily="18" charset="2"/>
              </a:rPr>
              <a:t>		{room}  {name</a:t>
            </a:r>
            <a:r>
              <a:rPr lang="en-US" sz="2400" dirty="0" smtClean="0">
                <a:sym typeface="Symbol" pitchFamily="18" charset="2"/>
              </a:rPr>
              <a:t>}</a:t>
            </a:r>
            <a:endParaRPr lang="en-US" sz="2400" dirty="0"/>
          </a:p>
          <a:p>
            <a:pPr eaLnBrk="1" hangingPunct="1">
              <a:lnSpc>
                <a:spcPct val="80000"/>
              </a:lnSpc>
              <a:buFontTx/>
              <a:buNone/>
              <a:defRPr/>
            </a:pPr>
            <a:r>
              <a:rPr lang="en-US" sz="2400" dirty="0"/>
              <a:t>Proof:</a:t>
            </a:r>
          </a:p>
          <a:p>
            <a:pPr marL="457200" indent="-457200" eaLnBrk="1" hangingPunct="1">
              <a:lnSpc>
                <a:spcPct val="80000"/>
              </a:lnSpc>
              <a:buFont typeface="+mj-lt"/>
              <a:buAutoNum type="arabicPeriod"/>
              <a:defRPr/>
            </a:pPr>
            <a:r>
              <a:rPr lang="en-US" sz="2400" dirty="0"/>
              <a:t>Let R= </a:t>
            </a:r>
            <a:r>
              <a:rPr lang="en-GB" sz="2400" dirty="0"/>
              <a:t>{name, room, </a:t>
            </a:r>
            <a:r>
              <a:rPr lang="en-GB" sz="2400" dirty="0" err="1"/>
              <a:t>tel</a:t>
            </a:r>
            <a:r>
              <a:rPr lang="en-GB" sz="2400" dirty="0"/>
              <a:t>} </a:t>
            </a:r>
          </a:p>
          <a:p>
            <a:pPr marL="457200" indent="-457200" eaLnBrk="1" hangingPunct="1">
              <a:lnSpc>
                <a:spcPct val="80000"/>
              </a:lnSpc>
              <a:buFont typeface="+mj-lt"/>
              <a:buAutoNum type="arabicPeriod"/>
              <a:defRPr/>
            </a:pPr>
            <a:r>
              <a:rPr lang="en-GB" sz="2400" dirty="0"/>
              <a:t>Let {room} </a:t>
            </a:r>
            <a:r>
              <a:rPr lang="en-US" sz="2400" dirty="0">
                <a:sym typeface="Symbol" pitchFamily="18" charset="2"/>
              </a:rPr>
              <a:t> {</a:t>
            </a:r>
            <a:r>
              <a:rPr lang="en-US" sz="2400" dirty="0" err="1">
                <a:sym typeface="Symbol" pitchFamily="18" charset="2"/>
              </a:rPr>
              <a:t>tel</a:t>
            </a:r>
            <a:r>
              <a:rPr lang="en-US" sz="2400" dirty="0">
                <a:sym typeface="Symbol" pitchFamily="18" charset="2"/>
              </a:rPr>
              <a:t>} be a functional dependency on R</a:t>
            </a:r>
          </a:p>
          <a:p>
            <a:pPr marL="457200" indent="-457200" eaLnBrk="1" hangingPunct="1">
              <a:lnSpc>
                <a:spcPct val="80000"/>
              </a:lnSpc>
              <a:buFont typeface="+mj-lt"/>
              <a:buAutoNum type="arabicPeriod"/>
              <a:defRPr/>
            </a:pPr>
            <a:r>
              <a:rPr lang="en-GB" sz="2400" dirty="0"/>
              <a:t>Let {</a:t>
            </a:r>
            <a:r>
              <a:rPr lang="en-GB" sz="2400" dirty="0" err="1"/>
              <a:t>tel</a:t>
            </a:r>
            <a:r>
              <a:rPr lang="en-GB" sz="2400" dirty="0"/>
              <a:t>} </a:t>
            </a:r>
            <a:r>
              <a:rPr lang="en-US" sz="2400" dirty="0">
                <a:sym typeface="Symbol" pitchFamily="18" charset="2"/>
              </a:rPr>
              <a:t> {name} be a functional dependency on R</a:t>
            </a:r>
          </a:p>
          <a:p>
            <a:pPr marL="457200" indent="-457200" eaLnBrk="1" hangingPunct="1">
              <a:lnSpc>
                <a:spcPct val="80000"/>
              </a:lnSpc>
              <a:buFont typeface="+mj-lt"/>
              <a:buAutoNum type="arabicPeriod"/>
              <a:defRPr/>
            </a:pPr>
            <a:r>
              <a:rPr lang="en-US" sz="2400" dirty="0">
                <a:sym typeface="Symbol" pitchFamily="18" charset="2"/>
              </a:rPr>
              <a:t>Therefore {room}  {name} holds on R by Transitivity of (2) and (3)</a:t>
            </a:r>
          </a:p>
          <a:p>
            <a:pPr eaLnBrk="1" hangingPunct="1">
              <a:lnSpc>
                <a:spcPct val="80000"/>
              </a:lnSpc>
              <a:buFontTx/>
              <a:buNone/>
              <a:defRPr/>
            </a:pPr>
            <a:r>
              <a:rPr lang="en-US" sz="2400" dirty="0">
                <a:sym typeface="Symbol" pitchFamily="18" charset="2"/>
              </a:rPr>
              <a:t>Q.E.D.</a:t>
            </a:r>
            <a:endParaRPr lang="en-GB"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p:spPr>
        <p:txBody>
          <a:bodyPr/>
          <a:lstStyle/>
          <a:p>
            <a:r>
              <a:rPr lang="en-US" smtClean="0"/>
              <a:t>Introduction to Database Systems</a:t>
            </a:r>
          </a:p>
        </p:txBody>
      </p:sp>
      <p:sp>
        <p:nvSpPr>
          <p:cNvPr id="26627"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5604" name="Rectangle 3"/>
          <p:cNvSpPr>
            <a:spLocks noGrp="1" noChangeArrowheads="1"/>
          </p:cNvSpPr>
          <p:nvPr>
            <p:ph type="body" idx="1"/>
          </p:nvPr>
        </p:nvSpPr>
        <p:spPr/>
        <p:txBody>
          <a:bodyPr/>
          <a:lstStyle/>
          <a:p>
            <a:pPr eaLnBrk="1" hangingPunct="1">
              <a:lnSpc>
                <a:spcPct val="80000"/>
              </a:lnSpc>
              <a:buFontTx/>
              <a:buNone/>
              <a:defRPr/>
            </a:pPr>
            <a:r>
              <a:rPr lang="en-GB" sz="2400" dirty="0"/>
              <a:t> Weak-Augmentation</a:t>
            </a:r>
            <a:br>
              <a:rPr lang="en-GB" sz="2400" dirty="0"/>
            </a:br>
            <a:r>
              <a:rPr lang="en-GB" sz="2400" dirty="0"/>
              <a:t>Let X, Y, Z be subsets of the relation R </a:t>
            </a:r>
            <a:br>
              <a:rPr lang="en-GB" sz="2400" dirty="0"/>
            </a:br>
            <a:r>
              <a:rPr lang="en-GB" sz="2400" dirty="0"/>
              <a:t/>
            </a:r>
            <a:br>
              <a:rPr lang="en-GB" sz="2400" dirty="0"/>
            </a:br>
            <a:r>
              <a:rPr lang="en-GB" sz="2400" dirty="0"/>
              <a:t>		If X</a:t>
            </a:r>
            <a:r>
              <a:rPr lang="en-US" sz="2400" dirty="0">
                <a:sym typeface="Symbol" pitchFamily="18" charset="2"/>
              </a:rPr>
              <a:t></a:t>
            </a:r>
            <a:r>
              <a:rPr lang="en-GB" sz="2400" dirty="0"/>
              <a:t>Y , then X</a:t>
            </a:r>
            <a:r>
              <a:rPr lang="en-US" sz="2400" dirty="0">
                <a:sym typeface="Symbol" pitchFamily="18" charset="2"/>
              </a:rPr>
              <a:t></a:t>
            </a:r>
            <a:r>
              <a:rPr lang="en-GB" sz="2400" dirty="0"/>
              <a:t>Z</a:t>
            </a:r>
            <a:r>
              <a:rPr lang="en-US" sz="2400" dirty="0">
                <a:sym typeface="Symbol" pitchFamily="18" charset="2"/>
              </a:rPr>
              <a:t></a:t>
            </a:r>
            <a:r>
              <a:rPr lang="en-GB" sz="2400" dirty="0"/>
              <a:t>Y</a:t>
            </a:r>
            <a:br>
              <a:rPr lang="en-GB" sz="2400" dirty="0"/>
            </a:br>
            <a:endParaRPr lang="en-GB" sz="2400" dirty="0"/>
          </a:p>
          <a:p>
            <a:pPr eaLnBrk="1" hangingPunct="1">
              <a:lnSpc>
                <a:spcPct val="80000"/>
              </a:lnSpc>
              <a:buFontTx/>
              <a:buNone/>
              <a:defRPr/>
            </a:pPr>
            <a:r>
              <a:rPr lang="en-GB" sz="2400" dirty="0"/>
              <a:t>Proof</a:t>
            </a:r>
          </a:p>
          <a:p>
            <a:pPr marL="914400" lvl="1" indent="-457200" eaLnBrk="1" hangingPunct="1">
              <a:lnSpc>
                <a:spcPct val="80000"/>
              </a:lnSpc>
              <a:buFont typeface="+mj-lt"/>
              <a:buAutoNum type="arabicPeriod"/>
              <a:defRPr/>
            </a:pPr>
            <a:r>
              <a:rPr lang="en-GB" sz="2400" dirty="0">
                <a:ea typeface="+mn-ea"/>
                <a:cs typeface="+mn-cs"/>
              </a:rPr>
              <a:t>Let R be a relation scheme</a:t>
            </a:r>
          </a:p>
          <a:p>
            <a:pPr marL="914400" lvl="1" indent="-457200" eaLnBrk="1" hangingPunct="1">
              <a:lnSpc>
                <a:spcPct val="80000"/>
              </a:lnSpc>
              <a:buFont typeface="+mj-lt"/>
              <a:buAutoNum type="arabicPeriod"/>
              <a:defRPr/>
            </a:pPr>
            <a:r>
              <a:rPr lang="en-GB" sz="2400" dirty="0">
                <a:ea typeface="+mn-ea"/>
                <a:cs typeface="+mn-cs"/>
              </a:rPr>
              <a:t>Let X </a:t>
            </a:r>
            <a:r>
              <a:rPr lang="en-US" sz="2400" dirty="0">
                <a:ea typeface="+mn-ea"/>
                <a:cs typeface="+mn-cs"/>
                <a:sym typeface="Symbol" pitchFamily="18" charset="2"/>
              </a:rPr>
              <a:t></a:t>
            </a:r>
            <a:r>
              <a:rPr lang="en-GB" sz="2400" dirty="0">
                <a:ea typeface="+mn-ea"/>
                <a:cs typeface="+mn-cs"/>
              </a:rPr>
              <a:t>Y be a functional dependency on R</a:t>
            </a:r>
          </a:p>
          <a:p>
            <a:pPr marL="914400" lvl="1" indent="-457200" eaLnBrk="1" hangingPunct="1">
              <a:lnSpc>
                <a:spcPct val="80000"/>
              </a:lnSpc>
              <a:buFont typeface="+mj-lt"/>
              <a:buAutoNum type="arabicPeriod"/>
              <a:defRPr/>
            </a:pPr>
            <a:r>
              <a:rPr lang="en-GB" sz="2400" dirty="0">
                <a:ea typeface="+mn-ea"/>
                <a:cs typeface="+mn-cs"/>
              </a:rPr>
              <a:t>Therefore X</a:t>
            </a:r>
            <a:r>
              <a:rPr lang="en-US" sz="2400" dirty="0">
                <a:ea typeface="+mn-ea"/>
                <a:cs typeface="+mn-cs"/>
                <a:sym typeface="Symbol" pitchFamily="18" charset="2"/>
              </a:rPr>
              <a:t></a:t>
            </a:r>
            <a:r>
              <a:rPr lang="en-GB" sz="2400" dirty="0">
                <a:ea typeface="+mn-ea"/>
                <a:cs typeface="+mn-cs"/>
              </a:rPr>
              <a:t>Z</a:t>
            </a:r>
            <a:r>
              <a:rPr lang="en-US" sz="2400" dirty="0">
                <a:ea typeface="+mn-ea"/>
                <a:cs typeface="+mn-cs"/>
                <a:sym typeface="Symbol" pitchFamily="18" charset="2"/>
              </a:rPr>
              <a:t></a:t>
            </a:r>
            <a:r>
              <a:rPr lang="en-GB" sz="2400" dirty="0">
                <a:ea typeface="+mn-ea"/>
                <a:cs typeface="+mn-cs"/>
              </a:rPr>
              <a:t>Y</a:t>
            </a:r>
            <a:r>
              <a:rPr lang="en-US" sz="2400" dirty="0">
                <a:ea typeface="+mn-ea"/>
                <a:cs typeface="+mn-cs"/>
                <a:sym typeface="Symbol" pitchFamily="18" charset="2"/>
              </a:rPr>
              <a:t></a:t>
            </a:r>
            <a:r>
              <a:rPr lang="en-GB" sz="2400" dirty="0">
                <a:ea typeface="+mn-ea"/>
                <a:cs typeface="+mn-cs"/>
              </a:rPr>
              <a:t>Z by Augmentation of (2) with Z</a:t>
            </a:r>
          </a:p>
          <a:p>
            <a:pPr marL="914400" lvl="1" indent="-457200" eaLnBrk="1" hangingPunct="1">
              <a:lnSpc>
                <a:spcPct val="80000"/>
              </a:lnSpc>
              <a:buFont typeface="+mj-lt"/>
              <a:buAutoNum type="arabicPeriod"/>
              <a:defRPr/>
            </a:pPr>
            <a:r>
              <a:rPr lang="en-GB" sz="2400" dirty="0">
                <a:ea typeface="+mn-ea"/>
                <a:cs typeface="+mn-cs"/>
              </a:rPr>
              <a:t>We know that Y</a:t>
            </a:r>
            <a:r>
              <a:rPr lang="en-US" sz="2400" dirty="0">
                <a:ea typeface="+mn-ea"/>
                <a:cs typeface="+mn-cs"/>
                <a:sym typeface="Symbol" pitchFamily="18" charset="2"/>
              </a:rPr>
              <a:t></a:t>
            </a:r>
            <a:r>
              <a:rPr lang="en-GB" sz="2400" dirty="0">
                <a:ea typeface="+mn-ea"/>
                <a:cs typeface="+mn-cs"/>
              </a:rPr>
              <a:t>Z</a:t>
            </a:r>
            <a:r>
              <a:rPr lang="en-US" sz="2400" dirty="0">
                <a:ea typeface="+mn-ea"/>
                <a:cs typeface="+mn-cs"/>
                <a:sym typeface="Symbol" pitchFamily="18" charset="2"/>
              </a:rPr>
              <a:t></a:t>
            </a:r>
            <a:r>
              <a:rPr lang="en-GB" sz="2400" dirty="0">
                <a:ea typeface="+mn-ea"/>
                <a:cs typeface="+mn-cs"/>
              </a:rPr>
              <a:t>Y  by Reflexivity because Y </a:t>
            </a:r>
            <a:r>
              <a:rPr lang="en-US" sz="2400" dirty="0">
                <a:ea typeface="+mn-ea"/>
                <a:cs typeface="+mn-cs"/>
                <a:sym typeface="Symbol" pitchFamily="18" charset="2"/>
              </a:rPr>
              <a:t> </a:t>
            </a:r>
            <a:r>
              <a:rPr lang="en-GB" sz="2400" dirty="0">
                <a:ea typeface="+mn-ea"/>
                <a:cs typeface="+mn-cs"/>
              </a:rPr>
              <a:t>Y</a:t>
            </a:r>
            <a:r>
              <a:rPr lang="en-US" sz="2400" dirty="0">
                <a:ea typeface="+mn-ea"/>
                <a:cs typeface="+mn-cs"/>
                <a:sym typeface="Symbol" pitchFamily="18" charset="2"/>
              </a:rPr>
              <a:t></a:t>
            </a:r>
            <a:r>
              <a:rPr lang="en-GB" sz="2400" dirty="0">
                <a:ea typeface="+mn-ea"/>
                <a:cs typeface="+mn-cs"/>
              </a:rPr>
              <a:t>Z</a:t>
            </a:r>
          </a:p>
          <a:p>
            <a:pPr marL="914400" lvl="1" indent="-457200" eaLnBrk="1" hangingPunct="1">
              <a:lnSpc>
                <a:spcPct val="80000"/>
              </a:lnSpc>
              <a:buFont typeface="+mj-lt"/>
              <a:buAutoNum type="arabicPeriod"/>
              <a:defRPr/>
            </a:pPr>
            <a:r>
              <a:rPr lang="en-GB" sz="2400" dirty="0">
                <a:ea typeface="+mn-ea"/>
                <a:cs typeface="+mn-cs"/>
              </a:rPr>
              <a:t>Therefore X</a:t>
            </a:r>
            <a:r>
              <a:rPr lang="en-US" sz="2400" dirty="0">
                <a:ea typeface="+mn-ea"/>
                <a:cs typeface="+mn-cs"/>
                <a:sym typeface="Symbol" pitchFamily="18" charset="2"/>
              </a:rPr>
              <a:t></a:t>
            </a:r>
            <a:r>
              <a:rPr lang="en-GB" sz="2400" dirty="0">
                <a:ea typeface="+mn-ea"/>
                <a:cs typeface="+mn-cs"/>
              </a:rPr>
              <a:t>Z</a:t>
            </a:r>
            <a:r>
              <a:rPr lang="en-US" sz="2400" dirty="0">
                <a:ea typeface="+mn-ea"/>
                <a:cs typeface="+mn-cs"/>
                <a:sym typeface="Symbol" pitchFamily="18" charset="2"/>
              </a:rPr>
              <a:t></a:t>
            </a:r>
            <a:r>
              <a:rPr lang="en-GB" sz="2400" dirty="0">
                <a:ea typeface="+mn-ea"/>
                <a:cs typeface="+mn-cs"/>
              </a:rPr>
              <a:t>Y  by Transitivity of (3) and (4)</a:t>
            </a:r>
          </a:p>
          <a:p>
            <a:pPr lvl="1" eaLnBrk="1" hangingPunct="1">
              <a:lnSpc>
                <a:spcPct val="80000"/>
              </a:lnSpc>
              <a:buFont typeface="Arial" charset="0"/>
              <a:buNone/>
              <a:defRPr/>
            </a:pPr>
            <a:r>
              <a:rPr lang="en-GB" sz="2400" dirty="0">
                <a:ea typeface="+mn-ea"/>
                <a:cs typeface="+mn-cs"/>
              </a:rPr>
              <a:t>Q.E.D.</a:t>
            </a:r>
          </a:p>
          <a:p>
            <a:pPr lvl="1" eaLnBrk="1" hangingPunct="1">
              <a:lnSpc>
                <a:spcPct val="80000"/>
              </a:lnSpc>
              <a:buFont typeface="Arial" charset="0"/>
              <a:buNone/>
              <a:defRPr/>
            </a:pPr>
            <a:endParaRPr lang="en-GB" sz="18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p:spPr>
        <p:txBody>
          <a:bodyPr/>
          <a:lstStyle/>
          <a:p>
            <a:r>
              <a:rPr lang="en-US" smtClean="0"/>
              <a:t>Introduction to Database Systems</a:t>
            </a:r>
          </a:p>
        </p:txBody>
      </p:sp>
      <p:sp>
        <p:nvSpPr>
          <p:cNvPr id="24579"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3556" name="Rectangle 3"/>
          <p:cNvSpPr>
            <a:spLocks noGrp="1" noChangeArrowheads="1"/>
          </p:cNvSpPr>
          <p:nvPr>
            <p:ph type="body" idx="1"/>
          </p:nvPr>
        </p:nvSpPr>
        <p:spPr/>
        <p:txBody>
          <a:bodyPr/>
          <a:lstStyle/>
          <a:p>
            <a:pPr eaLnBrk="1" hangingPunct="1">
              <a:lnSpc>
                <a:spcPct val="80000"/>
              </a:lnSpc>
              <a:buFontTx/>
              <a:buNone/>
              <a:defRPr/>
            </a:pPr>
            <a:r>
              <a:rPr lang="en-GB" sz="2400" dirty="0" smtClean="0"/>
              <a:t>Armstrong’s axioms are sound</a:t>
            </a:r>
            <a:br>
              <a:rPr lang="en-GB" sz="2400" dirty="0" smtClean="0"/>
            </a:br>
            <a:endParaRPr lang="en-GB" sz="2400" dirty="0" smtClean="0"/>
          </a:p>
          <a:p>
            <a:pPr eaLnBrk="1" hangingPunct="1">
              <a:lnSpc>
                <a:spcPct val="80000"/>
              </a:lnSpc>
              <a:buFontTx/>
              <a:buNone/>
              <a:defRPr/>
            </a:pPr>
            <a:endParaRPr lang="en-US" sz="2400" dirty="0"/>
          </a:p>
          <a:p>
            <a:pPr eaLnBrk="1" hangingPunct="1">
              <a:lnSpc>
                <a:spcPct val="80000"/>
              </a:lnSpc>
              <a:buNone/>
              <a:defRPr/>
            </a:pPr>
            <a:r>
              <a:rPr lang="en-GB" sz="2400" dirty="0"/>
              <a:t>Armstrong’s axioms are </a:t>
            </a:r>
            <a:r>
              <a:rPr lang="en-GB" sz="2400" dirty="0" smtClean="0"/>
              <a:t>complete</a:t>
            </a:r>
            <a:endParaRPr lang="en-GB" sz="2400" dirty="0"/>
          </a:p>
          <a:p>
            <a:pPr eaLnBrk="1" hangingPunct="1">
              <a:lnSpc>
                <a:spcPct val="80000"/>
              </a:lnSpc>
              <a:buFontTx/>
              <a:buNone/>
              <a:defRPr/>
            </a:pPr>
            <a:endParaRPr lang="en-GB" sz="2400" dirty="0" smtClean="0"/>
          </a:p>
          <a:p>
            <a:pPr eaLnBrk="1" hangingPunct="1">
              <a:lnSpc>
                <a:spcPct val="80000"/>
              </a:lnSpc>
              <a:buFontTx/>
              <a:buNone/>
              <a:defRPr/>
            </a:pPr>
            <a:endParaRPr lang="en-GB" sz="24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p:spPr>
        <p:txBody>
          <a:bodyPr/>
          <a:lstStyle/>
          <a:p>
            <a:r>
              <a:rPr lang="en-US" smtClean="0"/>
              <a:t>Introduction to Database Systems</a:t>
            </a:r>
          </a:p>
        </p:txBody>
      </p:sp>
      <p:sp>
        <p:nvSpPr>
          <p:cNvPr id="27651" name="Rectangle 2"/>
          <p:cNvSpPr>
            <a:spLocks noGrp="1" noChangeArrowheads="1"/>
          </p:cNvSpPr>
          <p:nvPr>
            <p:ph type="title"/>
          </p:nvPr>
        </p:nvSpPr>
        <p:spPr/>
        <p:txBody>
          <a:bodyPr/>
          <a:lstStyle/>
          <a:p>
            <a:pPr eaLnBrk="1" hangingPunct="1"/>
            <a:r>
              <a:rPr lang="en-US" smtClean="0"/>
              <a:t>Closure of a Set of Functional Dependencies</a:t>
            </a:r>
          </a:p>
        </p:txBody>
      </p:sp>
      <p:sp>
        <p:nvSpPr>
          <p:cNvPr id="27652" name="Rectangle 3"/>
          <p:cNvSpPr>
            <a:spLocks noGrp="1" noChangeArrowheads="1"/>
          </p:cNvSpPr>
          <p:nvPr>
            <p:ph type="body" idx="1"/>
          </p:nvPr>
        </p:nvSpPr>
        <p:spPr/>
        <p:txBody>
          <a:bodyPr/>
          <a:lstStyle/>
          <a:p>
            <a:pPr eaLnBrk="1" hangingPunct="1">
              <a:buFont typeface="Wingdings" pitchFamily="2" charset="2"/>
              <a:buNone/>
            </a:pPr>
            <a:r>
              <a:rPr lang="en-GB" smtClean="0"/>
              <a:t>For a set F of functional dependencies, we call the closure of F, noted F+, the set of all the functional dependencies that F entails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smtClean="0"/>
              <a:t>Introduction to Database Systems</a:t>
            </a:r>
          </a:p>
        </p:txBody>
      </p:sp>
      <p:sp>
        <p:nvSpPr>
          <p:cNvPr id="28675" name="Rectangle 2"/>
          <p:cNvSpPr>
            <a:spLocks noGrp="1" noChangeArrowheads="1"/>
          </p:cNvSpPr>
          <p:nvPr>
            <p:ph type="title"/>
          </p:nvPr>
        </p:nvSpPr>
        <p:spPr/>
        <p:txBody>
          <a:bodyPr/>
          <a:lstStyle/>
          <a:p>
            <a:pPr eaLnBrk="1" hangingPunct="1"/>
            <a:r>
              <a:rPr lang="en-GB" smtClean="0"/>
              <a:t>Armstrong’s Axioms</a:t>
            </a:r>
            <a:endParaRPr lang="en-US" smtClean="0"/>
          </a:p>
        </p:txBody>
      </p:sp>
      <p:sp>
        <p:nvSpPr>
          <p:cNvPr id="28676" name="Rectangle 3"/>
          <p:cNvSpPr>
            <a:spLocks noGrp="1" noChangeArrowheads="1"/>
          </p:cNvSpPr>
          <p:nvPr>
            <p:ph type="body" idx="1"/>
          </p:nvPr>
        </p:nvSpPr>
        <p:spPr/>
        <p:txBody>
          <a:bodyPr/>
          <a:lstStyle/>
          <a:p>
            <a:pPr eaLnBrk="1" hangingPunct="1">
              <a:buFont typeface="Wingdings" pitchFamily="2" charset="2"/>
              <a:buNone/>
            </a:pPr>
            <a:r>
              <a:rPr lang="en-GB" smtClean="0"/>
              <a:t>Armstrong’s axioms are complete</a:t>
            </a:r>
          </a:p>
          <a:p>
            <a:pPr eaLnBrk="1" hangingPunct="1">
              <a:buFont typeface="Wingdings" pitchFamily="2" charset="2"/>
              <a:buNone/>
            </a:pPr>
            <a:endParaRPr lang="en-GB" smtClean="0"/>
          </a:p>
          <a:p>
            <a:pPr eaLnBrk="1" hangingPunct="1">
              <a:buFont typeface="Wingdings" pitchFamily="2" charset="2"/>
              <a:buNone/>
            </a:pPr>
            <a:r>
              <a:rPr lang="en-GB" smtClean="0"/>
              <a:t>F+ can be computed by applying the Armstrong Axioms in all possible ways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p:spPr>
        <p:txBody>
          <a:bodyPr/>
          <a:lstStyle/>
          <a:p>
            <a:r>
              <a:rPr lang="en-US" smtClean="0"/>
              <a:t>Introduction to Database Systems</a:t>
            </a:r>
          </a:p>
        </p:txBody>
      </p:sp>
      <p:sp>
        <p:nvSpPr>
          <p:cNvPr id="29699" name="Rectangle 2"/>
          <p:cNvSpPr>
            <a:spLocks noGrp="1" noChangeArrowheads="1"/>
          </p:cNvSpPr>
          <p:nvPr>
            <p:ph type="title"/>
          </p:nvPr>
        </p:nvSpPr>
        <p:spPr/>
        <p:txBody>
          <a:bodyPr/>
          <a:lstStyle/>
          <a:p>
            <a:pPr eaLnBrk="1" hangingPunct="1"/>
            <a:r>
              <a:rPr lang="en-US" smtClean="0"/>
              <a:t>Closure of a Set of Functional Dependencies</a:t>
            </a:r>
          </a:p>
        </p:txBody>
      </p:sp>
      <p:sp>
        <p:nvSpPr>
          <p:cNvPr id="29700" name="Rectangle 3"/>
          <p:cNvSpPr>
            <a:spLocks noGrp="1" noChangeArrowheads="1"/>
          </p:cNvSpPr>
          <p:nvPr>
            <p:ph type="body" idx="1"/>
          </p:nvPr>
        </p:nvSpPr>
        <p:spPr/>
        <p:txBody>
          <a:bodyPr/>
          <a:lstStyle/>
          <a:p>
            <a:pPr eaLnBrk="1" hangingPunct="1">
              <a:buFont typeface="Wingdings" pitchFamily="2" charset="2"/>
              <a:buNone/>
            </a:pPr>
            <a:r>
              <a:rPr lang="en-GB" sz="2800" dirty="0" smtClean="0"/>
              <a:t>Consider the relation scheme R(A,B,C,D)</a:t>
            </a:r>
          </a:p>
          <a:p>
            <a:pPr eaLnBrk="1" hangingPunct="1">
              <a:buFont typeface="Wingdings" pitchFamily="2" charset="2"/>
              <a:buChar char="§"/>
            </a:pPr>
            <a:r>
              <a:rPr lang="en-GB" sz="2800" dirty="0" smtClean="0"/>
              <a:t>F = {{A} </a:t>
            </a:r>
            <a:r>
              <a:rPr lang="en-US" sz="2800" dirty="0" smtClean="0">
                <a:sym typeface="Symbol" pitchFamily="18" charset="2"/>
              </a:rPr>
              <a:t>{B},{B,C} {D}}</a:t>
            </a:r>
          </a:p>
          <a:p>
            <a:pPr eaLnBrk="1" hangingPunct="1">
              <a:buFont typeface="Wingdings" pitchFamily="2" charset="2"/>
              <a:buChar char="§"/>
            </a:pPr>
            <a:r>
              <a:rPr lang="en-US" sz="2800" dirty="0" smtClean="0">
                <a:sym typeface="Symbol" pitchFamily="18" charset="2"/>
              </a:rPr>
              <a:t>F+ = </a:t>
            </a:r>
            <a:r>
              <a:rPr lang="en-GB" sz="2800" dirty="0" smtClean="0"/>
              <a:t>{{A} </a:t>
            </a:r>
            <a:r>
              <a:rPr lang="en-US" sz="2800" dirty="0" smtClean="0">
                <a:sym typeface="Symbol" pitchFamily="18" charset="2"/>
              </a:rPr>
              <a:t>{A}, {B}{B}, {C}{C}, {D}{D}, […], </a:t>
            </a:r>
            <a:r>
              <a:rPr lang="en-GB" sz="2800" dirty="0" smtClean="0"/>
              <a:t>{A}</a:t>
            </a:r>
            <a:r>
              <a:rPr lang="en-US" sz="2800" dirty="0" smtClean="0">
                <a:sym typeface="Symbol" pitchFamily="18" charset="2"/>
              </a:rPr>
              <a:t>{B}, </a:t>
            </a:r>
            <a:r>
              <a:rPr lang="en-GB" sz="2800" dirty="0" smtClean="0"/>
              <a:t>{A,B}</a:t>
            </a:r>
            <a:r>
              <a:rPr lang="en-US" sz="2800" dirty="0" smtClean="0">
                <a:sym typeface="Symbol" pitchFamily="18" charset="2"/>
              </a:rPr>
              <a:t>{B}, </a:t>
            </a:r>
            <a:r>
              <a:rPr lang="en-GB" sz="2800" dirty="0" smtClean="0"/>
              <a:t>{A,D}</a:t>
            </a:r>
            <a:r>
              <a:rPr lang="en-US" sz="2800" dirty="0" smtClean="0">
                <a:sym typeface="Symbol" pitchFamily="18" charset="2"/>
              </a:rPr>
              <a:t>{B,D}, </a:t>
            </a:r>
            <a:r>
              <a:rPr lang="en-GB" sz="2800" dirty="0" smtClean="0"/>
              <a:t>{A,C}</a:t>
            </a:r>
            <a:r>
              <a:rPr lang="en-US" sz="2800" dirty="0" smtClean="0">
                <a:sym typeface="Symbol" pitchFamily="18" charset="2"/>
              </a:rPr>
              <a:t>{B,C}, </a:t>
            </a:r>
            <a:r>
              <a:rPr lang="en-GB" sz="2800" dirty="0" smtClean="0"/>
              <a:t>{A,C,D}</a:t>
            </a:r>
            <a:r>
              <a:rPr lang="en-US" sz="2800" dirty="0" smtClean="0">
                <a:sym typeface="Symbol" pitchFamily="18" charset="2"/>
              </a:rPr>
              <a:t>{B,C,D}, </a:t>
            </a:r>
            <a:r>
              <a:rPr lang="en-GB" sz="2800" dirty="0" smtClean="0"/>
              <a:t>{{A} </a:t>
            </a:r>
            <a:r>
              <a:rPr lang="en-US" sz="2800" dirty="0" smtClean="0">
                <a:sym typeface="Symbol" pitchFamily="18" charset="2"/>
              </a:rPr>
              <a:t>{A,B}, </a:t>
            </a:r>
            <a:r>
              <a:rPr lang="en-GB" sz="2800" dirty="0" smtClean="0"/>
              <a:t>{A,B}</a:t>
            </a:r>
            <a:r>
              <a:rPr lang="en-US" sz="2800" dirty="0" smtClean="0">
                <a:sym typeface="Symbol" pitchFamily="18" charset="2"/>
              </a:rPr>
              <a:t>{A,B}, </a:t>
            </a:r>
            <a:r>
              <a:rPr lang="en-GB" sz="2800" dirty="0" smtClean="0"/>
              <a:t>{A,D}</a:t>
            </a:r>
            <a:r>
              <a:rPr lang="en-US" sz="2800" dirty="0" smtClean="0">
                <a:sym typeface="Symbol" pitchFamily="18" charset="2"/>
              </a:rPr>
              <a:t>{A,B,D}, </a:t>
            </a:r>
            <a:r>
              <a:rPr lang="en-GB" sz="2800" dirty="0" smtClean="0"/>
              <a:t>{A,C}</a:t>
            </a:r>
            <a:r>
              <a:rPr lang="en-US" sz="2800" dirty="0" smtClean="0">
                <a:sym typeface="Symbol" pitchFamily="18" charset="2"/>
              </a:rPr>
              <a:t>{A,B,C}, </a:t>
            </a:r>
            <a:r>
              <a:rPr lang="en-GB" sz="2800" dirty="0" smtClean="0"/>
              <a:t>{A,C,D}</a:t>
            </a:r>
            <a:r>
              <a:rPr lang="en-US" sz="2800" dirty="0" smtClean="0">
                <a:sym typeface="Symbol" pitchFamily="18" charset="2"/>
              </a:rPr>
              <a:t>{A,B,C,D}, {B,C} {D}, […], {A,C} {D}, […]}</a:t>
            </a:r>
            <a:endParaRPr lang="en-GB" sz="2800" dirty="0" smtClean="0"/>
          </a:p>
          <a:p>
            <a:pPr eaLnBrk="1" hangingPunct="1">
              <a:buFont typeface="Wingdings" pitchFamily="2" charset="2"/>
              <a:buNone/>
            </a:pPr>
            <a:endParaRPr lang="en-GB" sz="2800" dirty="0" smtClean="0">
              <a:sym typeface="Symbol" pitchFamily="18" charset="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Anomalies: Example</a:t>
            </a:r>
            <a:endParaRPr lang="en-SG" smtClean="0"/>
          </a:p>
        </p:txBody>
      </p:sp>
      <p:sp>
        <p:nvSpPr>
          <p:cNvPr id="5123" name="Footer Placeholder 2"/>
          <p:cNvSpPr>
            <a:spLocks noGrp="1"/>
          </p:cNvSpPr>
          <p:nvPr>
            <p:ph type="ftr" sz="quarter" idx="11"/>
          </p:nvPr>
        </p:nvSpPr>
        <p:spPr>
          <a:noFill/>
        </p:spPr>
        <p:txBody>
          <a:bodyPr/>
          <a:lstStyle/>
          <a:p>
            <a:r>
              <a:rPr lang="en-US" smtClean="0"/>
              <a:t>Introduction to Database Systems</a:t>
            </a:r>
          </a:p>
        </p:txBody>
      </p:sp>
      <p:graphicFrame>
        <p:nvGraphicFramePr>
          <p:cNvPr id="4" name="Table 3"/>
          <p:cNvGraphicFramePr>
            <a:graphicFrameLocks noGrp="1"/>
          </p:cNvGraphicFramePr>
          <p:nvPr>
            <p:extLst>
              <p:ext uri="{D42A27DB-BD31-4B8C-83A1-F6EECF244321}">
                <p14:modId xmlns:p14="http://schemas.microsoft.com/office/powerpoint/2010/main" val="2151165446"/>
              </p:ext>
            </p:extLst>
          </p:nvPr>
        </p:nvGraphicFramePr>
        <p:xfrm>
          <a:off x="485537" y="1828800"/>
          <a:ext cx="6677263" cy="3099600"/>
        </p:xfrm>
        <a:graphic>
          <a:graphicData uri="http://schemas.openxmlformats.org/drawingml/2006/table">
            <a:tbl>
              <a:tblPr firstRow="1" bandRow="1">
                <a:tableStyleId>{21E4AEA4-8DFA-4A89-87EB-49C32662AFE0}</a:tableStyleId>
              </a:tblPr>
              <a:tblGrid>
                <a:gridCol w="884555"/>
                <a:gridCol w="925830"/>
                <a:gridCol w="900430"/>
                <a:gridCol w="1560830"/>
                <a:gridCol w="805418"/>
                <a:gridCol w="914400"/>
                <a:gridCol w="685800"/>
              </a:tblGrid>
              <a:tr h="288000">
                <a:tc>
                  <a:txBody>
                    <a:bodyPr/>
                    <a:lstStyle/>
                    <a:p>
                      <a:r>
                        <a:rPr lang="en-US" sz="1200" b="1" dirty="0" err="1" smtClean="0"/>
                        <a:t>eNumber</a:t>
                      </a:r>
                      <a:endParaRPr lang="en-SG" sz="1200" b="1" dirty="0"/>
                    </a:p>
                  </a:txBody>
                  <a:tcPr/>
                </a:tc>
                <a:tc>
                  <a:txBody>
                    <a:bodyPr/>
                    <a:lstStyle/>
                    <a:p>
                      <a:r>
                        <a:rPr lang="en-US" sz="1200" b="1" dirty="0" err="1" smtClean="0"/>
                        <a:t>firstName</a:t>
                      </a:r>
                      <a:endParaRPr lang="en-SG" sz="1200" b="1" dirty="0"/>
                    </a:p>
                  </a:txBody>
                  <a:tcPr/>
                </a:tc>
                <a:tc>
                  <a:txBody>
                    <a:bodyPr/>
                    <a:lstStyle/>
                    <a:p>
                      <a:r>
                        <a:rPr lang="en-US" sz="1200" b="1" dirty="0" err="1" smtClean="0"/>
                        <a:t>lastName</a:t>
                      </a:r>
                      <a:endParaRPr lang="en-SG" sz="1200" b="1" dirty="0"/>
                    </a:p>
                  </a:txBody>
                  <a:tcPr/>
                </a:tc>
                <a:tc>
                  <a:txBody>
                    <a:bodyPr/>
                    <a:lstStyle/>
                    <a:p>
                      <a:r>
                        <a:rPr lang="en-US" sz="1200" b="1" dirty="0" smtClean="0"/>
                        <a:t>address</a:t>
                      </a:r>
                      <a:endParaRPr lang="en-SG" sz="1200" b="1" dirty="0"/>
                    </a:p>
                  </a:txBody>
                  <a:tcPr/>
                </a:tc>
                <a:tc>
                  <a:txBody>
                    <a:bodyPr/>
                    <a:lstStyle/>
                    <a:p>
                      <a:r>
                        <a:rPr lang="en-US" sz="1200" b="1" dirty="0" smtClean="0"/>
                        <a:t>depart-</a:t>
                      </a:r>
                      <a:r>
                        <a:rPr lang="en-US" sz="1200" b="1" dirty="0" err="1" smtClean="0"/>
                        <a:t>ment</a:t>
                      </a:r>
                      <a:endParaRPr lang="en-SG" sz="1200" b="1" dirty="0"/>
                    </a:p>
                  </a:txBody>
                  <a:tcPr/>
                </a:tc>
                <a:tc>
                  <a:txBody>
                    <a:bodyPr/>
                    <a:lstStyle/>
                    <a:p>
                      <a:r>
                        <a:rPr lang="en-US" sz="1200" b="1" dirty="0" smtClean="0"/>
                        <a:t>position</a:t>
                      </a:r>
                      <a:endParaRPr lang="en-SG" sz="1200" b="1" dirty="0"/>
                    </a:p>
                  </a:txBody>
                  <a:tcPr/>
                </a:tc>
                <a:tc>
                  <a:txBody>
                    <a:bodyPr/>
                    <a:lstStyle/>
                    <a:p>
                      <a:r>
                        <a:rPr lang="en-US" sz="1200" b="1" dirty="0" smtClean="0"/>
                        <a:t>salary</a:t>
                      </a:r>
                      <a:endParaRPr lang="en-SG" sz="1200" b="1"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1XU3</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Dewi</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Srijaya</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12a </a:t>
                      </a:r>
                      <a:r>
                        <a:rPr lang="en-SG" sz="1200" b="1" kern="1200" dirty="0" err="1" smtClean="0">
                          <a:solidFill>
                            <a:schemeClr val="dk1"/>
                          </a:solidFill>
                          <a:latin typeface="+mn-lt"/>
                          <a:ea typeface="+mn-ea"/>
                          <a:cs typeface="+mn-cs"/>
                        </a:rPr>
                        <a:t>Jln</a:t>
                      </a:r>
                      <a:r>
                        <a:rPr lang="en-SG" sz="1200" b="1" kern="1200" dirty="0" smtClean="0">
                          <a:solidFill>
                            <a:schemeClr val="dk1"/>
                          </a:solidFill>
                          <a:latin typeface="+mn-lt"/>
                          <a:ea typeface="+mn-ea"/>
                          <a:cs typeface="+mn-cs"/>
                        </a:rPr>
                        <a:t> </a:t>
                      </a:r>
                      <a:r>
                        <a:rPr lang="en-SG" sz="1200" b="1" kern="1200" dirty="0" err="1" smtClean="0">
                          <a:solidFill>
                            <a:schemeClr val="dk1"/>
                          </a:solidFill>
                          <a:latin typeface="+mn-lt"/>
                          <a:ea typeface="+mn-ea"/>
                          <a:cs typeface="+mn-cs"/>
                        </a:rPr>
                        <a:t>Lempeng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Toys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2000</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4W3E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Izabel</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Leong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10 </a:t>
                      </a:r>
                      <a:r>
                        <a:rPr lang="en-SG" sz="1200" b="1" kern="1200" dirty="0" err="1" smtClean="0">
                          <a:solidFill>
                            <a:schemeClr val="dk1"/>
                          </a:solidFill>
                          <a:latin typeface="+mn-lt"/>
                          <a:ea typeface="+mn-ea"/>
                          <a:cs typeface="+mn-cs"/>
                        </a:rPr>
                        <a:t>Outram</a:t>
                      </a:r>
                      <a:r>
                        <a:rPr lang="en-SG" sz="1200" b="1" kern="1200" dirty="0" smtClean="0">
                          <a:solidFill>
                            <a:schemeClr val="dk1"/>
                          </a:solidFill>
                          <a:latin typeface="+mn-lt"/>
                          <a:ea typeface="+mn-ea"/>
                          <a:cs typeface="+mn-cs"/>
                        </a:rPr>
                        <a:t> Park</a:t>
                      </a: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Sports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1200</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3XXE</a:t>
                      </a:r>
                      <a:endParaRPr lang="en-SG" sz="1200" b="1" dirty="0"/>
                    </a:p>
                  </a:txBody>
                  <a:tcPr/>
                </a:tc>
                <a:tc>
                  <a:txBody>
                    <a:bodyPr/>
                    <a:lstStyle/>
                    <a:p>
                      <a:r>
                        <a:rPr lang="en-US" sz="1200" b="1" dirty="0" smtClean="0"/>
                        <a:t>John</a:t>
                      </a:r>
                      <a:endParaRPr lang="en-SG" sz="1200" b="1" dirty="0"/>
                    </a:p>
                  </a:txBody>
                  <a:tcPr/>
                </a:tc>
                <a:tc>
                  <a:txBody>
                    <a:bodyPr/>
                    <a:lstStyle/>
                    <a:p>
                      <a:r>
                        <a:rPr lang="en-US" sz="1200" b="1" dirty="0" smtClean="0"/>
                        <a:t>Smith</a:t>
                      </a:r>
                      <a:endParaRPr lang="en-SG" sz="1200" b="1" dirty="0"/>
                    </a:p>
                  </a:txBody>
                  <a:tcPr/>
                </a:tc>
                <a:tc>
                  <a:txBody>
                    <a:bodyPr/>
                    <a:lstStyle/>
                    <a:p>
                      <a:r>
                        <a:rPr lang="en-US" sz="1200" b="1" dirty="0" smtClean="0"/>
                        <a:t>107 </a:t>
                      </a:r>
                      <a:r>
                        <a:rPr lang="en-US" sz="1200" b="1" dirty="0" err="1" smtClean="0"/>
                        <a:t>Clementi</a:t>
                      </a:r>
                      <a:r>
                        <a:rPr lang="en-US" sz="1200" b="1" baseline="0" dirty="0" smtClean="0"/>
                        <a:t> Rd</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Clerk</a:t>
                      </a:r>
                      <a:endParaRPr lang="en-SG" sz="1200" b="1" dirty="0"/>
                    </a:p>
                  </a:txBody>
                  <a:tcPr/>
                </a:tc>
                <a:tc>
                  <a:txBody>
                    <a:bodyPr/>
                    <a:lstStyle/>
                    <a:p>
                      <a:r>
                        <a:rPr lang="en-US" sz="1200" b="1" dirty="0" smtClean="0"/>
                        <a:t>2000</a:t>
                      </a:r>
                      <a:endParaRPr lang="en-SG" sz="1200" b="1" dirty="0"/>
                    </a:p>
                  </a:txBody>
                  <a:tcPr/>
                </a:tc>
              </a:tr>
              <a:tr h="288000">
                <a:tc>
                  <a:txBody>
                    <a:bodyPr/>
                    <a:lstStyle/>
                    <a:p>
                      <a:r>
                        <a:rPr lang="en-US" sz="1200" b="1" dirty="0" smtClean="0"/>
                        <a:t>5SD2</a:t>
                      </a:r>
                      <a:endParaRPr lang="en-SG" sz="1200" b="1" dirty="0"/>
                    </a:p>
                  </a:txBody>
                  <a:tcPr/>
                </a:tc>
                <a:tc>
                  <a:txBody>
                    <a:bodyPr/>
                    <a:lstStyle/>
                    <a:p>
                      <a:r>
                        <a:rPr lang="en-US" sz="1200" b="1" dirty="0" smtClean="0"/>
                        <a:t>Axel</a:t>
                      </a:r>
                      <a:endParaRPr lang="en-SG" sz="1200" b="1" dirty="0"/>
                    </a:p>
                  </a:txBody>
                  <a:tcPr/>
                </a:tc>
                <a:tc>
                  <a:txBody>
                    <a:bodyPr/>
                    <a:lstStyle/>
                    <a:p>
                      <a:r>
                        <a:rPr lang="en-US" sz="1200" b="1" dirty="0" smtClean="0"/>
                        <a:t>Bayer</a:t>
                      </a:r>
                      <a:endParaRPr lang="en-SG"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1" dirty="0" smtClean="0"/>
                        <a:t>55</a:t>
                      </a:r>
                      <a:r>
                        <a:rPr lang="en-SG" sz="1200" b="1" baseline="0" dirty="0" smtClean="0"/>
                        <a:t> </a:t>
                      </a:r>
                      <a:r>
                        <a:rPr lang="en-SG" sz="1200" b="1" dirty="0" err="1" smtClean="0"/>
                        <a:t>Cuscaden</a:t>
                      </a:r>
                      <a:r>
                        <a:rPr lang="en-SG" sz="1200" b="1" dirty="0" smtClean="0"/>
                        <a:t> Rd</a:t>
                      </a:r>
                      <a:endParaRPr lang="en-SG" sz="1200" b="1" dirty="0"/>
                    </a:p>
                  </a:txBody>
                  <a:tcPr/>
                </a:tc>
                <a:tc>
                  <a:txBody>
                    <a:bodyPr/>
                    <a:lstStyle/>
                    <a:p>
                      <a:r>
                        <a:rPr lang="en-US" sz="1200" b="1" dirty="0" smtClean="0"/>
                        <a:t>Sports</a:t>
                      </a:r>
                      <a:endParaRPr lang="en-SG" sz="1200" b="1" dirty="0"/>
                    </a:p>
                  </a:txBody>
                  <a:tcPr/>
                </a:tc>
                <a:tc>
                  <a:txBody>
                    <a:bodyPr/>
                    <a:lstStyle/>
                    <a:p>
                      <a:r>
                        <a:rPr lang="en-US" sz="1200" b="1" dirty="0" smtClean="0"/>
                        <a:t>Trainee</a:t>
                      </a:r>
                      <a:endParaRPr lang="en-SG" sz="1200" b="1" dirty="0"/>
                    </a:p>
                  </a:txBody>
                  <a:tcPr/>
                </a:tc>
                <a:tc>
                  <a:txBody>
                    <a:bodyPr/>
                    <a:lstStyle/>
                    <a:p>
                      <a:r>
                        <a:rPr lang="en-US" sz="1200" b="1" dirty="0" smtClean="0"/>
                        <a:t>1200</a:t>
                      </a:r>
                      <a:endParaRPr lang="en-SG" sz="1200" b="1" dirty="0"/>
                    </a:p>
                  </a:txBody>
                  <a:tcPr/>
                </a:tc>
              </a:tr>
              <a:tr h="288000">
                <a:tc>
                  <a:txBody>
                    <a:bodyPr/>
                    <a:lstStyle/>
                    <a:p>
                      <a:r>
                        <a:rPr lang="en-US" sz="1200" b="1" dirty="0" smtClean="0"/>
                        <a:t>6RG5</a:t>
                      </a:r>
                      <a:endParaRPr lang="en-SG" sz="1200" b="1" dirty="0"/>
                    </a:p>
                  </a:txBody>
                  <a:tcPr/>
                </a:tc>
                <a:tc>
                  <a:txBody>
                    <a:bodyPr/>
                    <a:lstStyle/>
                    <a:p>
                      <a:r>
                        <a:rPr lang="en-US" sz="1200" b="1" dirty="0" smtClean="0"/>
                        <a:t>Winnie</a:t>
                      </a:r>
                      <a:endParaRPr lang="en-SG" sz="1200" b="1" dirty="0"/>
                    </a:p>
                  </a:txBody>
                  <a:tcPr/>
                </a:tc>
                <a:tc>
                  <a:txBody>
                    <a:bodyPr/>
                    <a:lstStyle/>
                    <a:p>
                      <a:r>
                        <a:rPr lang="en-US" sz="1200" b="1" dirty="0" smtClean="0"/>
                        <a:t>Lee</a:t>
                      </a:r>
                      <a:endParaRPr lang="en-SG" sz="1200" b="1" dirty="0"/>
                    </a:p>
                  </a:txBody>
                  <a:tcPr/>
                </a:tc>
                <a:tc>
                  <a:txBody>
                    <a:bodyPr/>
                    <a:lstStyle/>
                    <a:p>
                      <a:r>
                        <a:rPr lang="en-SG" sz="1200" b="1" dirty="0" smtClean="0"/>
                        <a:t>10 West Coast Rd</a:t>
                      </a:r>
                    </a:p>
                  </a:txBody>
                  <a:tcPr/>
                </a:tc>
                <a:tc>
                  <a:txBody>
                    <a:bodyPr/>
                    <a:lstStyle/>
                    <a:p>
                      <a:r>
                        <a:rPr lang="en-US" sz="1200" b="1" dirty="0" smtClean="0"/>
                        <a:t>Sports</a:t>
                      </a:r>
                      <a:endParaRPr lang="en-SG" sz="1200" b="1" dirty="0"/>
                    </a:p>
                  </a:txBody>
                  <a:tcPr/>
                </a:tc>
                <a:tc>
                  <a:txBody>
                    <a:bodyPr/>
                    <a:lstStyle/>
                    <a:p>
                      <a:r>
                        <a:rPr lang="en-US" sz="1200" b="1" dirty="0" smtClean="0"/>
                        <a:t>Manager</a:t>
                      </a:r>
                      <a:endParaRPr lang="en-SG" sz="1200" b="1" dirty="0"/>
                    </a:p>
                  </a:txBody>
                  <a:tcPr/>
                </a:tc>
                <a:tc>
                  <a:txBody>
                    <a:bodyPr/>
                    <a:lstStyle/>
                    <a:p>
                      <a:r>
                        <a:rPr lang="en-US" sz="1200" b="1" dirty="0" smtClean="0"/>
                        <a:t>2500</a:t>
                      </a:r>
                      <a:endParaRPr lang="en-SG" sz="1200" b="1" dirty="0"/>
                    </a:p>
                  </a:txBody>
                  <a:tcPr/>
                </a:tc>
              </a:tr>
              <a:tr h="288000">
                <a:tc>
                  <a:txBody>
                    <a:bodyPr/>
                    <a:lstStyle/>
                    <a:p>
                      <a:r>
                        <a:rPr lang="en-US" sz="1200" b="1" dirty="0" smtClean="0"/>
                        <a:t>755Y</a:t>
                      </a:r>
                      <a:endParaRPr lang="en-SG" sz="1200" b="1" dirty="0"/>
                    </a:p>
                  </a:txBody>
                  <a:tcPr/>
                </a:tc>
                <a:tc>
                  <a:txBody>
                    <a:bodyPr/>
                    <a:lstStyle/>
                    <a:p>
                      <a:r>
                        <a:rPr lang="en-US" sz="1200" b="1" dirty="0" smtClean="0"/>
                        <a:t>Sylvia</a:t>
                      </a:r>
                      <a:endParaRPr lang="en-SG" sz="1200" b="1" dirty="0"/>
                    </a:p>
                  </a:txBody>
                  <a:tcPr/>
                </a:tc>
                <a:tc>
                  <a:txBody>
                    <a:bodyPr/>
                    <a:lstStyle/>
                    <a:p>
                      <a:r>
                        <a:rPr lang="en-US" sz="1200" b="1" dirty="0" smtClean="0"/>
                        <a:t>Tok</a:t>
                      </a:r>
                      <a:endParaRPr lang="en-SG" sz="1200" b="1" dirty="0"/>
                    </a:p>
                  </a:txBody>
                  <a:tcPr/>
                </a:tc>
                <a:tc>
                  <a:txBody>
                    <a:bodyPr/>
                    <a:lstStyle/>
                    <a:p>
                      <a:r>
                        <a:rPr lang="en-SG" sz="1200" b="1" dirty="0" smtClean="0"/>
                        <a:t>22 East Coast Ln</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Manager</a:t>
                      </a:r>
                      <a:endParaRPr lang="en-SG" sz="1200" b="1" dirty="0"/>
                    </a:p>
                  </a:txBody>
                  <a:tcPr/>
                </a:tc>
                <a:tc>
                  <a:txBody>
                    <a:bodyPr/>
                    <a:lstStyle/>
                    <a:p>
                      <a:r>
                        <a:rPr lang="en-US" sz="1200" b="1" dirty="0" smtClean="0"/>
                        <a:t>2600</a:t>
                      </a:r>
                      <a:endParaRPr lang="en-SG" sz="1200" b="1" dirty="0"/>
                    </a:p>
                  </a:txBody>
                  <a:tcPr/>
                </a:tc>
              </a:tr>
              <a:tr h="288000">
                <a:tc>
                  <a:txBody>
                    <a:bodyPr/>
                    <a:lstStyle/>
                    <a:p>
                      <a:r>
                        <a:rPr lang="en-US" sz="1200" b="1" dirty="0" smtClean="0"/>
                        <a:t>2SD3</a:t>
                      </a:r>
                      <a:endParaRPr lang="en-SG" sz="1200" b="1" dirty="0"/>
                    </a:p>
                  </a:txBody>
                  <a:tcPr/>
                </a:tc>
                <a:tc>
                  <a:txBody>
                    <a:bodyPr/>
                    <a:lstStyle/>
                    <a:p>
                      <a:r>
                        <a:rPr lang="en-US" sz="1200" b="1" dirty="0" smtClean="0"/>
                        <a:t>Eric</a:t>
                      </a:r>
                      <a:endParaRPr lang="en-SG" sz="1200" b="1" dirty="0"/>
                    </a:p>
                  </a:txBody>
                  <a:tcPr/>
                </a:tc>
                <a:tc>
                  <a:txBody>
                    <a:bodyPr/>
                    <a:lstStyle/>
                    <a:p>
                      <a:r>
                        <a:rPr lang="en-US" sz="1200" b="1" dirty="0" smtClean="0"/>
                        <a:t>Wei</a:t>
                      </a:r>
                      <a:endParaRPr lang="en-SG" sz="1200" b="1" dirty="0"/>
                    </a:p>
                  </a:txBody>
                  <a:tcPr/>
                </a:tc>
                <a:tc>
                  <a:txBody>
                    <a:bodyPr/>
                    <a:lstStyle/>
                    <a:p>
                      <a:r>
                        <a:rPr lang="en-SG" sz="1200" b="1" dirty="0" smtClean="0"/>
                        <a:t>100 </a:t>
                      </a:r>
                      <a:r>
                        <a:rPr lang="en-SG" sz="1200" b="1" dirty="0" err="1" smtClean="0"/>
                        <a:t>Jurong</a:t>
                      </a:r>
                      <a:r>
                        <a:rPr lang="en-SG" sz="1200" b="1" dirty="0" smtClean="0"/>
                        <a:t> drive</a:t>
                      </a:r>
                    </a:p>
                  </a:txBody>
                  <a:tcPr/>
                </a:tc>
                <a:tc>
                  <a:txBody>
                    <a:bodyPr/>
                    <a:lstStyle/>
                    <a:p>
                      <a:r>
                        <a:rPr lang="en-US" sz="1200" b="1" dirty="0" smtClean="0"/>
                        <a:t>Toys</a:t>
                      </a:r>
                      <a:endParaRPr lang="en-SG" sz="1200" b="1" dirty="0"/>
                    </a:p>
                  </a:txBody>
                  <a:tcPr/>
                </a:tc>
                <a:tc>
                  <a:txBody>
                    <a:bodyPr/>
                    <a:lstStyle/>
                    <a:p>
                      <a:r>
                        <a:rPr lang="en-US" sz="1200" b="1" dirty="0" smtClean="0"/>
                        <a:t>Assistant</a:t>
                      </a:r>
                      <a:r>
                        <a:rPr lang="en-US" sz="1200" b="1" baseline="0" dirty="0" smtClean="0"/>
                        <a:t> manager</a:t>
                      </a:r>
                      <a:endParaRPr lang="en-SG" sz="1200" b="1" dirty="0"/>
                    </a:p>
                  </a:txBody>
                  <a:tcPr/>
                </a:tc>
                <a:tc>
                  <a:txBody>
                    <a:bodyPr/>
                    <a:lstStyle/>
                    <a:p>
                      <a:r>
                        <a:rPr lang="en-US" sz="1200" b="1" dirty="0" smtClean="0"/>
                        <a:t>2200</a:t>
                      </a:r>
                      <a:endParaRPr lang="en-SG" sz="1200" b="1" dirty="0"/>
                    </a:p>
                  </a:txBody>
                  <a:tcPr/>
                </a:tc>
              </a:tr>
              <a:tr h="288000">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a:t>
                      </a:r>
                      <a:endParaRPr lang="en-SG" sz="1200" b="1" dirty="0"/>
                    </a:p>
                  </a:txBody>
                  <a:tcPr/>
                </a:tc>
                <a:tc>
                  <a:txBody>
                    <a:bodyPr/>
                    <a:lstStyle/>
                    <a:p>
                      <a:r>
                        <a:rPr lang="en-US" sz="1200" b="1" dirty="0" smtClean="0"/>
                        <a:t>Security guard</a:t>
                      </a:r>
                      <a:endParaRPr lang="en-SG" sz="1200" b="1" dirty="0"/>
                    </a:p>
                  </a:txBody>
                  <a:tcPr/>
                </a:tc>
                <a:tc>
                  <a:txBody>
                    <a:bodyPr/>
                    <a:lstStyle/>
                    <a:p>
                      <a:r>
                        <a:rPr lang="en-US" sz="1200" b="1" dirty="0" smtClean="0"/>
                        <a:t>1500</a:t>
                      </a:r>
                      <a:endParaRPr lang="en-SG" sz="1200" b="1" dirty="0"/>
                    </a:p>
                  </a:txBody>
                  <a:tcPr/>
                </a:tc>
              </a:tr>
            </a:tbl>
          </a:graphicData>
        </a:graphic>
      </p:graphicFrame>
      <p:sp>
        <p:nvSpPr>
          <p:cNvPr id="5" name="AutoShape 192"/>
          <p:cNvSpPr>
            <a:spLocks/>
          </p:cNvSpPr>
          <p:nvPr/>
        </p:nvSpPr>
        <p:spPr bwMode="auto">
          <a:xfrm rot="-5345758">
            <a:off x="2286291" y="4280693"/>
            <a:ext cx="76200" cy="1598613"/>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6" name="Text Box 193"/>
          <p:cNvSpPr txBox="1">
            <a:spLocks noChangeArrowheads="1"/>
          </p:cNvSpPr>
          <p:nvPr/>
        </p:nvSpPr>
        <p:spPr bwMode="auto">
          <a:xfrm>
            <a:off x="1966409" y="5105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7" name="Text Box 189"/>
          <p:cNvSpPr txBox="1">
            <a:spLocks noChangeArrowheads="1"/>
          </p:cNvSpPr>
          <p:nvPr/>
        </p:nvSpPr>
        <p:spPr bwMode="auto">
          <a:xfrm>
            <a:off x="4388643" y="5685692"/>
            <a:ext cx="2039341" cy="400110"/>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Insertion anomaly</a:t>
            </a:r>
          </a:p>
        </p:txBody>
      </p:sp>
      <p:sp>
        <p:nvSpPr>
          <p:cNvPr id="8" name="Line 190"/>
          <p:cNvSpPr>
            <a:spLocks noChangeShapeType="1"/>
          </p:cNvSpPr>
          <p:nvPr/>
        </p:nvSpPr>
        <p:spPr bwMode="auto">
          <a:xfrm flipV="1">
            <a:off x="5334000" y="4953000"/>
            <a:ext cx="533400" cy="762000"/>
          </a:xfrm>
          <a:prstGeom prst="line">
            <a:avLst/>
          </a:prstGeom>
          <a:noFill/>
          <a:ln w="25400">
            <a:solidFill>
              <a:srgbClr val="FF6600"/>
            </a:solidFill>
            <a:round/>
            <a:headEnd/>
            <a:tailEnd type="triangle" w="med" len="med"/>
          </a:ln>
        </p:spPr>
        <p:txBody>
          <a:bodyPr/>
          <a:lstStyle/>
          <a:p>
            <a:endParaRPr lang="en-US"/>
          </a:p>
        </p:txBody>
      </p:sp>
      <p:grpSp>
        <p:nvGrpSpPr>
          <p:cNvPr id="2" name="Group 180"/>
          <p:cNvGrpSpPr>
            <a:grpSpLocks/>
          </p:cNvGrpSpPr>
          <p:nvPr/>
        </p:nvGrpSpPr>
        <p:grpSpPr bwMode="auto">
          <a:xfrm>
            <a:off x="7010400" y="2438400"/>
            <a:ext cx="304800" cy="533400"/>
            <a:chOff x="4272" y="1680"/>
            <a:chExt cx="288" cy="336"/>
          </a:xfrm>
        </p:grpSpPr>
        <p:sp>
          <p:nvSpPr>
            <p:cNvPr id="5219" name="Line 181"/>
            <p:cNvSpPr>
              <a:spLocks noChangeShapeType="1"/>
            </p:cNvSpPr>
            <p:nvPr/>
          </p:nvSpPr>
          <p:spPr bwMode="auto">
            <a:xfrm flipH="1" flipV="1">
              <a:off x="4272" y="1680"/>
              <a:ext cx="288" cy="182"/>
            </a:xfrm>
            <a:prstGeom prst="line">
              <a:avLst/>
            </a:prstGeom>
            <a:noFill/>
            <a:ln w="25400">
              <a:solidFill>
                <a:srgbClr val="FF6600"/>
              </a:solidFill>
              <a:round/>
              <a:headEnd/>
              <a:tailEnd type="triangle" w="med" len="med"/>
            </a:ln>
          </p:spPr>
          <p:txBody>
            <a:bodyPr/>
            <a:lstStyle/>
            <a:p>
              <a:endParaRPr lang="en-US"/>
            </a:p>
          </p:txBody>
        </p:sp>
        <p:sp>
          <p:nvSpPr>
            <p:cNvPr id="5220" name="Line 182"/>
            <p:cNvSpPr>
              <a:spLocks noChangeShapeType="1"/>
            </p:cNvSpPr>
            <p:nvPr/>
          </p:nvSpPr>
          <p:spPr bwMode="auto">
            <a:xfrm flipH="1">
              <a:off x="4272" y="1862"/>
              <a:ext cx="288" cy="154"/>
            </a:xfrm>
            <a:prstGeom prst="line">
              <a:avLst/>
            </a:prstGeom>
            <a:noFill/>
            <a:ln w="25400">
              <a:solidFill>
                <a:srgbClr val="FF6600"/>
              </a:solidFill>
              <a:round/>
              <a:headEnd/>
              <a:tailEnd type="triangle" w="med" len="med"/>
            </a:ln>
          </p:spPr>
          <p:txBody>
            <a:bodyPr/>
            <a:lstStyle/>
            <a:p>
              <a:endParaRPr lang="en-US"/>
            </a:p>
          </p:txBody>
        </p:sp>
      </p:grpSp>
      <p:sp>
        <p:nvSpPr>
          <p:cNvPr id="12" name="Text Box 185"/>
          <p:cNvSpPr txBox="1">
            <a:spLocks noChangeArrowheads="1"/>
          </p:cNvSpPr>
          <p:nvPr/>
        </p:nvSpPr>
        <p:spPr bwMode="auto">
          <a:xfrm>
            <a:off x="7315200" y="2362200"/>
            <a:ext cx="1359668"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Redundant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storage</a:t>
            </a:r>
            <a:endParaRPr lang="en-US" sz="2000" baseline="0" dirty="0">
              <a:solidFill>
                <a:schemeClr val="bg1"/>
              </a:solidFill>
              <a:latin typeface="Times New Roman" pitchFamily="18" charset="0"/>
            </a:endParaRPr>
          </a:p>
        </p:txBody>
      </p:sp>
      <p:sp>
        <p:nvSpPr>
          <p:cNvPr id="13" name="Line 183"/>
          <p:cNvSpPr>
            <a:spLocks noChangeShapeType="1"/>
          </p:cNvSpPr>
          <p:nvPr/>
        </p:nvSpPr>
        <p:spPr bwMode="auto">
          <a:xfrm flipH="1" flipV="1">
            <a:off x="6934200" y="3581400"/>
            <a:ext cx="457200" cy="152400"/>
          </a:xfrm>
          <a:prstGeom prst="line">
            <a:avLst/>
          </a:prstGeom>
          <a:noFill/>
          <a:ln w="25400">
            <a:solidFill>
              <a:srgbClr val="FF6600"/>
            </a:solidFill>
            <a:round/>
            <a:headEnd/>
            <a:tailEnd type="triangle" w="med" len="med"/>
          </a:ln>
        </p:spPr>
        <p:txBody>
          <a:bodyPr/>
          <a:lstStyle/>
          <a:p>
            <a:endParaRPr lang="en-US"/>
          </a:p>
        </p:txBody>
      </p:sp>
      <p:sp>
        <p:nvSpPr>
          <p:cNvPr id="14" name="Line 184"/>
          <p:cNvSpPr>
            <a:spLocks noChangeShapeType="1"/>
          </p:cNvSpPr>
          <p:nvPr/>
        </p:nvSpPr>
        <p:spPr bwMode="auto">
          <a:xfrm flipH="1">
            <a:off x="6934200" y="3733800"/>
            <a:ext cx="457200" cy="76200"/>
          </a:xfrm>
          <a:prstGeom prst="line">
            <a:avLst/>
          </a:prstGeom>
          <a:noFill/>
          <a:ln w="25400">
            <a:solidFill>
              <a:srgbClr val="FF6600"/>
            </a:solidFill>
            <a:round/>
            <a:headEnd/>
            <a:tailEnd type="triangle" w="med" len="med"/>
          </a:ln>
        </p:spPr>
        <p:txBody>
          <a:bodyPr/>
          <a:lstStyle/>
          <a:p>
            <a:endParaRPr lang="en-US"/>
          </a:p>
        </p:txBody>
      </p:sp>
      <p:sp>
        <p:nvSpPr>
          <p:cNvPr id="15" name="Text Box 186"/>
          <p:cNvSpPr txBox="1">
            <a:spLocks noChangeArrowheads="1"/>
          </p:cNvSpPr>
          <p:nvPr/>
        </p:nvSpPr>
        <p:spPr bwMode="auto">
          <a:xfrm>
            <a:off x="7391400" y="3352800"/>
            <a:ext cx="1066318"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Update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anomaly</a:t>
            </a:r>
            <a:endParaRPr lang="en-US" sz="2000" baseline="0" dirty="0">
              <a:solidFill>
                <a:schemeClr val="bg1"/>
              </a:solidFill>
              <a:latin typeface="Times New Roman" pitchFamily="18" charset="0"/>
            </a:endParaRPr>
          </a:p>
        </p:txBody>
      </p:sp>
      <p:sp>
        <p:nvSpPr>
          <p:cNvPr id="16" name="Text Box 187"/>
          <p:cNvSpPr txBox="1">
            <a:spLocks noChangeArrowheads="1"/>
          </p:cNvSpPr>
          <p:nvPr/>
        </p:nvSpPr>
        <p:spPr bwMode="auto">
          <a:xfrm>
            <a:off x="7113419" y="5683250"/>
            <a:ext cx="1954381" cy="707886"/>
          </a:xfrm>
          <a:prstGeom prst="rect">
            <a:avLst/>
          </a:prstGeom>
          <a:noFill/>
          <a:ln w="9525">
            <a:noFill/>
            <a:miter lim="800000"/>
            <a:headEnd/>
            <a:tailEnd/>
          </a:ln>
        </p:spPr>
        <p:txBody>
          <a:bodyPr wrap="none">
            <a:spAutoFit/>
          </a:bodyPr>
          <a:lstStyle/>
          <a:p>
            <a:pPr eaLnBrk="0" hangingPunct="0"/>
            <a:r>
              <a:rPr lang="en-US" sz="2000" baseline="0" dirty="0">
                <a:solidFill>
                  <a:schemeClr val="bg1"/>
                </a:solidFill>
                <a:latin typeface="Times New Roman" pitchFamily="18" charset="0"/>
              </a:rPr>
              <a:t>Potential </a:t>
            </a:r>
            <a:r>
              <a:rPr lang="en-US" sz="2000" baseline="0" dirty="0" smtClean="0">
                <a:solidFill>
                  <a:schemeClr val="bg1"/>
                </a:solidFill>
                <a:latin typeface="Times New Roman" pitchFamily="18" charset="0"/>
              </a:rPr>
              <a:t/>
            </a:r>
            <a:br>
              <a:rPr lang="en-US" sz="2000" baseline="0" dirty="0" smtClean="0">
                <a:solidFill>
                  <a:schemeClr val="bg1"/>
                </a:solidFill>
                <a:latin typeface="Times New Roman" pitchFamily="18" charset="0"/>
              </a:rPr>
            </a:br>
            <a:r>
              <a:rPr lang="en-US" sz="2000" baseline="0" dirty="0" smtClean="0">
                <a:solidFill>
                  <a:schemeClr val="bg1"/>
                </a:solidFill>
                <a:latin typeface="Times New Roman" pitchFamily="18" charset="0"/>
              </a:rPr>
              <a:t>deletion </a:t>
            </a:r>
            <a:r>
              <a:rPr lang="en-US" sz="2000" baseline="0" dirty="0">
                <a:solidFill>
                  <a:schemeClr val="bg1"/>
                </a:solidFill>
                <a:latin typeface="Times New Roman" pitchFamily="18" charset="0"/>
              </a:rPr>
              <a:t>anomaly</a:t>
            </a:r>
          </a:p>
        </p:txBody>
      </p:sp>
      <p:sp>
        <p:nvSpPr>
          <p:cNvPr id="17" name="Line 188"/>
          <p:cNvSpPr>
            <a:spLocks noChangeShapeType="1"/>
          </p:cNvSpPr>
          <p:nvPr/>
        </p:nvSpPr>
        <p:spPr bwMode="auto">
          <a:xfrm flipH="1" flipV="1">
            <a:off x="6400800" y="4343400"/>
            <a:ext cx="1371600" cy="1371600"/>
          </a:xfrm>
          <a:prstGeom prst="line">
            <a:avLst/>
          </a:prstGeom>
          <a:noFill/>
          <a:ln w="25400">
            <a:solidFill>
              <a:srgbClr val="FF6600"/>
            </a:solidFill>
            <a:round/>
            <a:headEnd/>
            <a:tailEnd type="triangle" w="med" len="med"/>
          </a:ln>
        </p:spPr>
        <p:txBody>
          <a:bodyPr/>
          <a:lstStyle/>
          <a:p>
            <a:endParaRPr lang="en-US"/>
          </a:p>
        </p:txBody>
      </p:sp>
      <p:sp>
        <p:nvSpPr>
          <p:cNvPr id="18" name="Text Box 191"/>
          <p:cNvSpPr txBox="1">
            <a:spLocks noChangeArrowheads="1"/>
          </p:cNvSpPr>
          <p:nvPr/>
        </p:nvSpPr>
        <p:spPr bwMode="auto">
          <a:xfrm>
            <a:off x="1647825" y="838200"/>
            <a:ext cx="6084888" cy="830263"/>
          </a:xfrm>
          <a:prstGeom prst="rect">
            <a:avLst/>
          </a:prstGeom>
          <a:noFill/>
          <a:ln w="9525">
            <a:noFill/>
            <a:miter lim="800000"/>
            <a:headEnd/>
            <a:tailEnd/>
          </a:ln>
        </p:spPr>
        <p:txBody>
          <a:bodyPr wrap="none">
            <a:spAutoFit/>
          </a:bodyPr>
          <a:lstStyle/>
          <a:p>
            <a:pPr algn="ctr" eaLnBrk="0" hangingPunct="0"/>
            <a:r>
              <a:rPr lang="en-US" sz="2400" baseline="0">
                <a:solidFill>
                  <a:schemeClr val="bg1"/>
                </a:solidFill>
                <a:latin typeface="Times New Roman" pitchFamily="18" charset="0"/>
              </a:rPr>
              <a:t>Assume  that the position determines the salary:</a:t>
            </a:r>
          </a:p>
          <a:p>
            <a:pPr algn="ctr" eaLnBrk="0" hangingPunct="0"/>
            <a:r>
              <a:rPr lang="en-US" sz="2400" baseline="0">
                <a:solidFill>
                  <a:schemeClr val="bg1"/>
                </a:solidFill>
                <a:latin typeface="Times New Roman" pitchFamily="18" charset="0"/>
              </a:rPr>
              <a:t>position </a:t>
            </a:r>
            <a:r>
              <a:rPr lang="en-US" sz="2400" baseline="0">
                <a:solidFill>
                  <a:schemeClr val="bg1"/>
                </a:solidFill>
                <a:latin typeface="Times New Roman" pitchFamily="18" charset="0"/>
                <a:cs typeface="Times New Roman" pitchFamily="18" charset="0"/>
              </a:rPr>
              <a:t>→ salary</a:t>
            </a:r>
          </a:p>
        </p:txBody>
      </p:sp>
      <p:sp>
        <p:nvSpPr>
          <p:cNvPr id="5218" name="Text Box 194"/>
          <p:cNvSpPr txBox="1">
            <a:spLocks noChangeArrowheads="1"/>
          </p:cNvSpPr>
          <p:nvPr/>
        </p:nvSpPr>
        <p:spPr bwMode="auto">
          <a:xfrm>
            <a:off x="457200" y="1295400"/>
            <a:ext cx="1311578" cy="461665"/>
          </a:xfrm>
          <a:prstGeom prst="rect">
            <a:avLst/>
          </a:prstGeom>
          <a:noFill/>
          <a:ln w="9525">
            <a:noFill/>
            <a:miter lim="800000"/>
            <a:headEnd/>
            <a:tailEnd/>
          </a:ln>
        </p:spPr>
        <p:txBody>
          <a:bodyPr wrap="none">
            <a:spAutoFit/>
          </a:bodyPr>
          <a:lstStyle/>
          <a:p>
            <a:pPr eaLnBrk="0" hangingPunct="0"/>
            <a:r>
              <a:rPr lang="en-US" sz="2400" baseline="0" dirty="0" smtClean="0">
                <a:solidFill>
                  <a:schemeClr val="bg1"/>
                </a:solidFill>
                <a:latin typeface="Times New Roman" pitchFamily="18" charset="0"/>
              </a:rPr>
              <a:t>company</a:t>
            </a:r>
            <a:endParaRPr lang="en-US" sz="2400" baseline="0" dirty="0">
              <a:solidFill>
                <a:schemeClr val="bg1"/>
              </a:solidFill>
              <a:latin typeface="Times New Roman" pitchFamily="18" charset="0"/>
            </a:endParaRPr>
          </a:p>
        </p:txBody>
      </p:sp>
      <p:sp>
        <p:nvSpPr>
          <p:cNvPr id="20" name="AutoShape 192"/>
          <p:cNvSpPr>
            <a:spLocks/>
          </p:cNvSpPr>
          <p:nvPr/>
        </p:nvSpPr>
        <p:spPr bwMode="auto">
          <a:xfrm rot="-5345758">
            <a:off x="882718" y="4686348"/>
            <a:ext cx="64187" cy="76190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21" name="Text Box 193"/>
          <p:cNvSpPr txBox="1">
            <a:spLocks noChangeArrowheads="1"/>
          </p:cNvSpPr>
          <p:nvPr/>
        </p:nvSpPr>
        <p:spPr bwMode="auto">
          <a:xfrm>
            <a:off x="609411" y="51054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Tree>
    <p:extLst>
      <p:ext uri="{BB962C8B-B14F-4D97-AF65-F5344CB8AC3E}">
        <p14:creationId xmlns:p14="http://schemas.microsoft.com/office/powerpoint/2010/main" val="116370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p:bldP spid="13" grpId="0" animBg="1"/>
      <p:bldP spid="14" grpId="0" animBg="1"/>
      <p:bldP spid="15" grpId="0"/>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r>
              <a:rPr lang="en-US" smtClean="0"/>
              <a:t>Introduction to Database Systems</a:t>
            </a:r>
          </a:p>
        </p:txBody>
      </p:sp>
      <p:sp>
        <p:nvSpPr>
          <p:cNvPr id="30723" name="Rectangle 2"/>
          <p:cNvSpPr>
            <a:spLocks noGrp="1" noChangeArrowheads="1"/>
          </p:cNvSpPr>
          <p:nvPr>
            <p:ph type="title"/>
          </p:nvPr>
        </p:nvSpPr>
        <p:spPr/>
        <p:txBody>
          <a:bodyPr/>
          <a:lstStyle/>
          <a:p>
            <a:pPr eaLnBrk="1" hangingPunct="1"/>
            <a:r>
              <a:rPr lang="en-US" smtClean="0"/>
              <a:t>Equivalence of  Sets of Functional Dependencies</a:t>
            </a:r>
          </a:p>
        </p:txBody>
      </p:sp>
      <p:sp>
        <p:nvSpPr>
          <p:cNvPr id="30724" name="Rectangle 3"/>
          <p:cNvSpPr>
            <a:spLocks noGrp="1" noChangeArrowheads="1"/>
          </p:cNvSpPr>
          <p:nvPr>
            <p:ph type="body" idx="1"/>
          </p:nvPr>
        </p:nvSpPr>
        <p:spPr/>
        <p:txBody>
          <a:bodyPr/>
          <a:lstStyle/>
          <a:p>
            <a:pPr eaLnBrk="1" hangingPunct="1">
              <a:buFont typeface="Wingdings" pitchFamily="2" charset="2"/>
              <a:buNone/>
            </a:pPr>
            <a:r>
              <a:rPr lang="en-GB" smtClean="0"/>
              <a:t>Two sets of functional dependencies F and G are equivalent if and only if </a:t>
            </a:r>
            <a:br>
              <a:rPr lang="en-GB" smtClean="0"/>
            </a:br>
            <a:r>
              <a:rPr lang="en-GB" smtClean="0"/>
              <a:t>                    F+ = G+</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p:spPr>
        <p:txBody>
          <a:bodyPr/>
          <a:lstStyle/>
          <a:p>
            <a:r>
              <a:rPr lang="en-US" smtClean="0"/>
              <a:t>Introduction to Database Systems</a:t>
            </a:r>
          </a:p>
        </p:txBody>
      </p:sp>
      <p:sp>
        <p:nvSpPr>
          <p:cNvPr id="31747" name="Rectangle 2"/>
          <p:cNvSpPr>
            <a:spLocks noGrp="1" noChangeArrowheads="1"/>
          </p:cNvSpPr>
          <p:nvPr>
            <p:ph type="title"/>
          </p:nvPr>
        </p:nvSpPr>
        <p:spPr/>
        <p:txBody>
          <a:bodyPr/>
          <a:lstStyle/>
          <a:p>
            <a:pPr eaLnBrk="1" hangingPunct="1"/>
            <a:r>
              <a:rPr lang="en-US" smtClean="0"/>
              <a:t>Finding </a:t>
            </a:r>
            <a:r>
              <a:rPr lang="en-GB" smtClean="0"/>
              <a:t>Keys: Example</a:t>
            </a:r>
            <a:endParaRPr lang="en-US" smtClean="0"/>
          </a:p>
        </p:txBody>
      </p:sp>
      <p:sp>
        <p:nvSpPr>
          <p:cNvPr id="967683" name="Rectangle 3"/>
          <p:cNvSpPr>
            <a:spLocks noGrp="1" noChangeArrowheads="1"/>
          </p:cNvSpPr>
          <p:nvPr>
            <p:ph type="body" idx="1"/>
          </p:nvPr>
        </p:nvSpPr>
        <p:spPr/>
        <p:txBody>
          <a:bodyPr/>
          <a:lstStyle/>
          <a:p>
            <a:pPr eaLnBrk="1" hangingPunct="1">
              <a:buFont typeface="Wingdings" pitchFamily="2" charset="2"/>
              <a:buNone/>
            </a:pPr>
            <a:r>
              <a:rPr lang="en-GB" dirty="0" smtClean="0"/>
              <a:t>Example: Consider the relation scheme R(A,B,C,D)</a:t>
            </a:r>
          </a:p>
          <a:p>
            <a:pPr eaLnBrk="1" hangingPunct="1">
              <a:buFont typeface="Wingdings" pitchFamily="2" charset="2"/>
              <a:buNone/>
            </a:pPr>
            <a:r>
              <a:rPr lang="en-GB" dirty="0" smtClean="0"/>
              <a:t>with functional dependencies:</a:t>
            </a:r>
          </a:p>
          <a:p>
            <a:pPr eaLnBrk="1" hangingPunct="1">
              <a:buFont typeface="Wingdings" pitchFamily="2" charset="2"/>
              <a:buNone/>
            </a:pPr>
            <a:r>
              <a:rPr lang="en-GB" dirty="0" smtClean="0"/>
              <a:t>			{A}</a:t>
            </a:r>
            <a:r>
              <a:rPr lang="en-US" dirty="0" smtClean="0">
                <a:sym typeface="Symbol" pitchFamily="18" charset="2"/>
              </a:rPr>
              <a:t>{C} and {B}{D}. </a:t>
            </a:r>
          </a:p>
          <a:p>
            <a:pPr eaLnBrk="1" hangingPunct="1">
              <a:buFont typeface="Wingdings" pitchFamily="2" charset="2"/>
              <a:buNone/>
            </a:pPr>
            <a:endParaRPr lang="en-US" dirty="0" smtClean="0">
              <a:sym typeface="Symbol" pitchFamily="18" charset="2"/>
            </a:endParaRPr>
          </a:p>
          <a:p>
            <a:pPr eaLnBrk="1" hangingPunct="1">
              <a:buFont typeface="Wingdings" pitchFamily="2" charset="2"/>
              <a:buNone/>
            </a:pPr>
            <a:r>
              <a:rPr lang="en-US" dirty="0" smtClean="0">
                <a:sym typeface="Symbol" pitchFamily="18" charset="2"/>
              </a:rPr>
              <a:t>Is {A,B} a candidate key?</a:t>
            </a:r>
            <a:endParaRPr lang="en-GB"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7683">
                                            <p:txEl>
                                              <p:pRg st="4" end="4"/>
                                            </p:txEl>
                                          </p:spTgt>
                                        </p:tgtEl>
                                        <p:attrNameLst>
                                          <p:attrName>style.visibility</p:attrName>
                                        </p:attrNameLst>
                                      </p:cBhvr>
                                      <p:to>
                                        <p:strVal val="visible"/>
                                      </p:to>
                                    </p:set>
                                    <p:animEffect transition="in" filter="blinds(horizontal)">
                                      <p:cBhvr>
                                        <p:cTn id="7" dur="500"/>
                                        <p:tgtEl>
                                          <p:spTgt spid="9676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r>
              <a:rPr lang="en-US" smtClean="0"/>
              <a:t>Introduction to Database Systems</a:t>
            </a:r>
          </a:p>
        </p:txBody>
      </p:sp>
      <p:sp>
        <p:nvSpPr>
          <p:cNvPr id="32771" name="Rectangle 2"/>
          <p:cNvSpPr>
            <a:spLocks noGrp="1" noChangeArrowheads="1"/>
          </p:cNvSpPr>
          <p:nvPr>
            <p:ph type="title"/>
          </p:nvPr>
        </p:nvSpPr>
        <p:spPr/>
        <p:txBody>
          <a:bodyPr/>
          <a:lstStyle/>
          <a:p>
            <a:pPr eaLnBrk="1" hangingPunct="1"/>
            <a:r>
              <a:rPr lang="en-US" smtClean="0"/>
              <a:t>Finding </a:t>
            </a:r>
            <a:r>
              <a:rPr lang="en-GB" smtClean="0"/>
              <a:t>Keys: Example</a:t>
            </a:r>
            <a:endParaRPr lang="en-US" smtClean="0"/>
          </a:p>
        </p:txBody>
      </p:sp>
      <p:sp>
        <p:nvSpPr>
          <p:cNvPr id="969731" name="Rectangle 3"/>
          <p:cNvSpPr>
            <a:spLocks noGrp="1" noChangeArrowheads="1"/>
          </p:cNvSpPr>
          <p:nvPr>
            <p:ph type="body" idx="1"/>
          </p:nvPr>
        </p:nvSpPr>
        <p:spPr/>
        <p:txBody>
          <a:bodyPr/>
          <a:lstStyle/>
          <a:p>
            <a:pPr eaLnBrk="1" hangingPunct="1">
              <a:buFont typeface="Wingdings" pitchFamily="2" charset="2"/>
              <a:buNone/>
              <a:defRPr/>
            </a:pPr>
            <a:r>
              <a:rPr lang="en-GB" dirty="0" smtClean="0"/>
              <a:t>Example: {A,B} is a </a:t>
            </a:r>
            <a:r>
              <a:rPr lang="en-GB" dirty="0" err="1" smtClean="0"/>
              <a:t>superkey</a:t>
            </a:r>
            <a:r>
              <a:rPr lang="en-GB" dirty="0" smtClean="0"/>
              <a:t>.</a:t>
            </a:r>
          </a:p>
          <a:p>
            <a:pPr lvl="1" eaLnBrk="1" hangingPunct="1">
              <a:buFont typeface="Arial" charset="0"/>
              <a:buNone/>
              <a:defRPr/>
            </a:pPr>
            <a:r>
              <a:rPr lang="en-GB" dirty="0" smtClean="0">
                <a:sym typeface="Symbol" pitchFamily="18" charset="2"/>
              </a:rPr>
              <a:t>Proof</a:t>
            </a:r>
          </a:p>
          <a:p>
            <a:pPr marL="971550" lvl="1" indent="-514350" eaLnBrk="1" hangingPunct="1">
              <a:buFont typeface="+mj-lt"/>
              <a:buAutoNum type="arabicPeriod"/>
              <a:defRPr/>
            </a:pPr>
            <a:r>
              <a:rPr lang="en-GB" dirty="0" smtClean="0">
                <a:sym typeface="Symbol" pitchFamily="18" charset="2"/>
              </a:rPr>
              <a:t>We know that {A} </a:t>
            </a:r>
            <a:r>
              <a:rPr lang="en-US" dirty="0" smtClean="0">
                <a:sym typeface="Symbol" pitchFamily="18" charset="2"/>
              </a:rPr>
              <a:t> {C} </a:t>
            </a:r>
          </a:p>
          <a:p>
            <a:pPr marL="971550" lvl="1" indent="-514350" eaLnBrk="1" hangingPunct="1">
              <a:buFont typeface="+mj-lt"/>
              <a:buAutoNum type="arabicPeriod"/>
              <a:defRPr/>
            </a:pPr>
            <a:r>
              <a:rPr lang="en-US" dirty="0" smtClean="0">
                <a:sym typeface="Symbol" pitchFamily="18" charset="2"/>
              </a:rPr>
              <a:t>Therefore {A,B}  {A,B,C}, by augmentation of (1) with{A,B}</a:t>
            </a:r>
          </a:p>
          <a:p>
            <a:pPr marL="971550" lvl="1" indent="-514350" eaLnBrk="1" hangingPunct="1">
              <a:buFont typeface="+mj-lt"/>
              <a:buAutoNum type="arabicPeriod"/>
              <a:defRPr/>
            </a:pPr>
            <a:r>
              <a:rPr lang="en-GB" dirty="0" smtClean="0">
                <a:sym typeface="Symbol" pitchFamily="18" charset="2"/>
              </a:rPr>
              <a:t>We know that {B} </a:t>
            </a:r>
            <a:r>
              <a:rPr lang="en-US" dirty="0" smtClean="0">
                <a:sym typeface="Symbol" pitchFamily="18" charset="2"/>
              </a:rPr>
              <a:t> {D}</a:t>
            </a:r>
          </a:p>
          <a:p>
            <a:pPr marL="971550" lvl="1" indent="-514350" eaLnBrk="1" hangingPunct="1">
              <a:buFont typeface="+mj-lt"/>
              <a:buAutoNum type="arabicPeriod"/>
              <a:defRPr/>
            </a:pPr>
            <a:r>
              <a:rPr lang="en-US" dirty="0" smtClean="0">
                <a:sym typeface="Symbol" pitchFamily="18" charset="2"/>
              </a:rPr>
              <a:t>Therefore {A,B,C}  {A,B,C,D}, by augmentation of (3) with {A, B, C}</a:t>
            </a:r>
          </a:p>
          <a:p>
            <a:pPr marL="971550" lvl="1" indent="-514350" eaLnBrk="1" hangingPunct="1">
              <a:buFont typeface="+mj-lt"/>
              <a:buAutoNum type="arabicPeriod"/>
              <a:defRPr/>
            </a:pPr>
            <a:r>
              <a:rPr lang="en-GB" dirty="0" smtClean="0">
                <a:sym typeface="Symbol" pitchFamily="18" charset="2"/>
              </a:rPr>
              <a:t>Therefore {A,B} </a:t>
            </a:r>
            <a:r>
              <a:rPr lang="en-US" dirty="0" smtClean="0">
                <a:sym typeface="Symbol" pitchFamily="18" charset="2"/>
              </a:rPr>
              <a:t>{A,B,C,D} by transitivity of (2) and (4)</a:t>
            </a:r>
          </a:p>
          <a:p>
            <a:pPr marL="971550" lvl="1" indent="-514350" eaLnBrk="1" hangingPunct="1">
              <a:buFont typeface="Arial" charset="0"/>
              <a:buNone/>
              <a:defRPr/>
            </a:pPr>
            <a:r>
              <a:rPr lang="en-US" dirty="0" smtClean="0">
                <a:sym typeface="Symbol" pitchFamily="18" charset="2"/>
              </a:rPr>
              <a:t>Q.E.D</a:t>
            </a:r>
            <a:endParaRPr lang="en-GB"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9731">
                                            <p:txEl>
                                              <p:pRg st="1" end="1"/>
                                            </p:txEl>
                                          </p:spTgt>
                                        </p:tgtEl>
                                        <p:attrNameLst>
                                          <p:attrName>style.visibility</p:attrName>
                                        </p:attrNameLst>
                                      </p:cBhvr>
                                      <p:to>
                                        <p:strVal val="visible"/>
                                      </p:to>
                                    </p:set>
                                    <p:animEffect transition="in" filter="blinds(horizontal)">
                                      <p:cBhvr>
                                        <p:cTn id="7" dur="500"/>
                                        <p:tgtEl>
                                          <p:spTgt spid="969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9731">
                                            <p:txEl>
                                              <p:pRg st="2" end="2"/>
                                            </p:txEl>
                                          </p:spTgt>
                                        </p:tgtEl>
                                        <p:attrNameLst>
                                          <p:attrName>style.visibility</p:attrName>
                                        </p:attrNameLst>
                                      </p:cBhvr>
                                      <p:to>
                                        <p:strVal val="visible"/>
                                      </p:to>
                                    </p:set>
                                    <p:animEffect transition="in" filter="blinds(horizontal)">
                                      <p:cBhvr>
                                        <p:cTn id="12" dur="500"/>
                                        <p:tgtEl>
                                          <p:spTgt spid="9697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69731">
                                            <p:txEl>
                                              <p:pRg st="3" end="3"/>
                                            </p:txEl>
                                          </p:spTgt>
                                        </p:tgtEl>
                                        <p:attrNameLst>
                                          <p:attrName>style.visibility</p:attrName>
                                        </p:attrNameLst>
                                      </p:cBhvr>
                                      <p:to>
                                        <p:strVal val="visible"/>
                                      </p:to>
                                    </p:set>
                                    <p:animEffect transition="in" filter="blinds(horizontal)">
                                      <p:cBhvr>
                                        <p:cTn id="17" dur="500"/>
                                        <p:tgtEl>
                                          <p:spTgt spid="96973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69731">
                                            <p:txEl>
                                              <p:pRg st="4" end="4"/>
                                            </p:txEl>
                                          </p:spTgt>
                                        </p:tgtEl>
                                        <p:attrNameLst>
                                          <p:attrName>style.visibility</p:attrName>
                                        </p:attrNameLst>
                                      </p:cBhvr>
                                      <p:to>
                                        <p:strVal val="visible"/>
                                      </p:to>
                                    </p:set>
                                    <p:animEffect transition="in" filter="blinds(horizontal)">
                                      <p:cBhvr>
                                        <p:cTn id="20" dur="500"/>
                                        <p:tgtEl>
                                          <p:spTgt spid="96973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69731">
                                            <p:txEl>
                                              <p:pRg st="5" end="5"/>
                                            </p:txEl>
                                          </p:spTgt>
                                        </p:tgtEl>
                                        <p:attrNameLst>
                                          <p:attrName>style.visibility</p:attrName>
                                        </p:attrNameLst>
                                      </p:cBhvr>
                                      <p:to>
                                        <p:strVal val="visible"/>
                                      </p:to>
                                    </p:set>
                                    <p:animEffect transition="in" filter="blinds(horizontal)">
                                      <p:cBhvr>
                                        <p:cTn id="23" dur="500"/>
                                        <p:tgtEl>
                                          <p:spTgt spid="96973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69731">
                                            <p:txEl>
                                              <p:pRg st="6" end="6"/>
                                            </p:txEl>
                                          </p:spTgt>
                                        </p:tgtEl>
                                        <p:attrNameLst>
                                          <p:attrName>style.visibility</p:attrName>
                                        </p:attrNameLst>
                                      </p:cBhvr>
                                      <p:to>
                                        <p:strVal val="visible"/>
                                      </p:to>
                                    </p:set>
                                    <p:animEffect transition="in" filter="blinds(horizontal)">
                                      <p:cBhvr>
                                        <p:cTn id="26" dur="500"/>
                                        <p:tgtEl>
                                          <p:spTgt spid="969731">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969731">
                                            <p:txEl>
                                              <p:pRg st="7" end="7"/>
                                            </p:txEl>
                                          </p:spTgt>
                                        </p:tgtEl>
                                        <p:attrNameLst>
                                          <p:attrName>style.visibility</p:attrName>
                                        </p:attrNameLst>
                                      </p:cBhvr>
                                      <p:to>
                                        <p:strVal val="visible"/>
                                      </p:to>
                                    </p:set>
                                    <p:animEffect transition="in" filter="blinds(horizontal)">
                                      <p:cBhvr>
                                        <p:cTn id="29" dur="500"/>
                                        <p:tgtEl>
                                          <p:spTgt spid="969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r>
              <a:rPr lang="en-US" smtClean="0"/>
              <a:t>Introduction to Database Systems</a:t>
            </a:r>
          </a:p>
        </p:txBody>
      </p:sp>
      <p:sp>
        <p:nvSpPr>
          <p:cNvPr id="33795" name="Rectangle 2"/>
          <p:cNvSpPr>
            <a:spLocks noGrp="1" noChangeArrowheads="1"/>
          </p:cNvSpPr>
          <p:nvPr>
            <p:ph type="title"/>
          </p:nvPr>
        </p:nvSpPr>
        <p:spPr/>
        <p:txBody>
          <a:bodyPr/>
          <a:lstStyle/>
          <a:p>
            <a:pPr eaLnBrk="1" hangingPunct="1"/>
            <a:r>
              <a:rPr lang="en-US" dirty="0" smtClean="0"/>
              <a:t>Finding </a:t>
            </a:r>
            <a:r>
              <a:rPr lang="en-GB" dirty="0" smtClean="0"/>
              <a:t>Keys: Example</a:t>
            </a:r>
            <a:endParaRPr lang="en-US" dirty="0" smtClean="0"/>
          </a:p>
        </p:txBody>
      </p:sp>
      <p:sp>
        <p:nvSpPr>
          <p:cNvPr id="33796" name="Rectangle 3"/>
          <p:cNvSpPr>
            <a:spLocks noGrp="1" noChangeArrowheads="1"/>
          </p:cNvSpPr>
          <p:nvPr>
            <p:ph type="body" idx="1"/>
          </p:nvPr>
        </p:nvSpPr>
        <p:spPr/>
        <p:txBody>
          <a:bodyPr/>
          <a:lstStyle/>
          <a:p>
            <a:pPr eaLnBrk="1" hangingPunct="1">
              <a:lnSpc>
                <a:spcPct val="90000"/>
              </a:lnSpc>
              <a:buFont typeface="Wingdings" pitchFamily="2" charset="2"/>
              <a:buNone/>
            </a:pPr>
            <a:r>
              <a:rPr lang="en-GB" smtClean="0"/>
              <a:t>Example: {A,B} is a candidate key (minimal)</a:t>
            </a:r>
          </a:p>
          <a:p>
            <a:pPr eaLnBrk="1" hangingPunct="1">
              <a:lnSpc>
                <a:spcPct val="90000"/>
              </a:lnSpc>
              <a:buFont typeface="Wingdings" pitchFamily="2" charset="2"/>
              <a:buNone/>
            </a:pPr>
            <a:endParaRPr lang="en-GB" sz="2800" smtClean="0"/>
          </a:p>
          <a:p>
            <a:pPr eaLnBrk="1" hangingPunct="1">
              <a:lnSpc>
                <a:spcPct val="90000"/>
              </a:lnSpc>
              <a:buFont typeface="Wingdings" pitchFamily="2" charset="2"/>
              <a:buNone/>
            </a:pPr>
            <a:r>
              <a:rPr lang="en-GB" sz="2800" smtClean="0"/>
              <a:t>We must show that neither {A} nor {B} alone are candidate keys</a:t>
            </a:r>
          </a:p>
          <a:p>
            <a:pPr eaLnBrk="1" hangingPunct="1">
              <a:lnSpc>
                <a:spcPct val="90000"/>
              </a:lnSpc>
              <a:buFont typeface="Wingdings" pitchFamily="2" charset="2"/>
              <a:buNone/>
            </a:pPr>
            <a:endParaRPr lang="en-GB" sz="2800" smtClean="0"/>
          </a:p>
          <a:p>
            <a:pPr eaLnBrk="1" hangingPunct="1">
              <a:lnSpc>
                <a:spcPct val="90000"/>
              </a:lnSpc>
              <a:buFont typeface="Wingdings" pitchFamily="2" charset="2"/>
              <a:buNone/>
            </a:pPr>
            <a:r>
              <a:rPr lang="en-GB" sz="2800" smtClean="0"/>
              <a:t>This can be done by producing counter example relation instance verifying the functional dependencies given but neither {A}</a:t>
            </a:r>
            <a:r>
              <a:rPr lang="en-US" sz="2800" smtClean="0">
                <a:sym typeface="Symbol" pitchFamily="18" charset="2"/>
              </a:rPr>
              <a:t>{A,B,C,D} nor {B}{A,B,C,D}</a:t>
            </a:r>
          </a:p>
          <a:p>
            <a:pPr eaLnBrk="1" hangingPunct="1">
              <a:lnSpc>
                <a:spcPct val="90000"/>
              </a:lnSpc>
              <a:buFont typeface="Wingdings" pitchFamily="2" charset="2"/>
              <a:buNone/>
            </a:pPr>
            <a:endParaRPr lang="en-US" sz="2800" smtClean="0">
              <a:sym typeface="Symbol" pitchFamily="18" charset="2"/>
            </a:endParaRPr>
          </a:p>
          <a:p>
            <a:pPr eaLnBrk="1" hangingPunct="1">
              <a:lnSpc>
                <a:spcPct val="90000"/>
              </a:lnSpc>
              <a:buFont typeface="Wingdings" pitchFamily="2" charset="2"/>
              <a:buNone/>
            </a:pPr>
            <a:r>
              <a:rPr lang="en-US" sz="2800" smtClean="0">
                <a:sym typeface="Symbol" pitchFamily="18" charset="2"/>
              </a:rPr>
              <a:t>We will however learn an algorithm to do otherwise </a:t>
            </a:r>
            <a:endParaRPr lang="en-GB" sz="2800" smtClean="0">
              <a:sym typeface="Symbol" pitchFamily="18" charset="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r>
              <a:rPr lang="en-US" smtClean="0"/>
              <a:t>Introduction to Database Systems</a:t>
            </a:r>
          </a:p>
        </p:txBody>
      </p:sp>
      <p:sp>
        <p:nvSpPr>
          <p:cNvPr id="34819" name="Rectangle 2"/>
          <p:cNvSpPr>
            <a:spLocks noGrp="1" noChangeArrowheads="1"/>
          </p:cNvSpPr>
          <p:nvPr>
            <p:ph type="title"/>
          </p:nvPr>
        </p:nvSpPr>
        <p:spPr/>
        <p:txBody>
          <a:bodyPr/>
          <a:lstStyle/>
          <a:p>
            <a:pPr eaLnBrk="1" hangingPunct="1"/>
            <a:r>
              <a:rPr lang="en-GB" dirty="0" smtClean="0"/>
              <a:t>Attribute Closure</a:t>
            </a:r>
            <a:endParaRPr lang="en-US" dirty="0" smtClean="0"/>
          </a:p>
        </p:txBody>
      </p:sp>
      <p:sp>
        <p:nvSpPr>
          <p:cNvPr id="34820" name="Rectangle 3"/>
          <p:cNvSpPr>
            <a:spLocks noGrp="1" noChangeArrowheads="1"/>
          </p:cNvSpPr>
          <p:nvPr>
            <p:ph type="body" idx="1"/>
          </p:nvPr>
        </p:nvSpPr>
        <p:spPr/>
        <p:txBody>
          <a:bodyPr/>
          <a:lstStyle/>
          <a:p>
            <a:pPr eaLnBrk="1" hangingPunct="1">
              <a:buFont typeface="Wingdings" pitchFamily="2" charset="2"/>
              <a:buNone/>
            </a:pPr>
            <a:r>
              <a:rPr lang="en-GB" dirty="0" smtClean="0"/>
              <a:t>For a set A of attributes, we call the </a:t>
            </a:r>
            <a:r>
              <a:rPr lang="en-GB" b="1" dirty="0" smtClean="0"/>
              <a:t>closure</a:t>
            </a:r>
            <a:r>
              <a:rPr lang="en-GB" dirty="0" smtClean="0"/>
              <a:t> of A </a:t>
            </a:r>
            <a:r>
              <a:rPr lang="en-GB" i="1" dirty="0" smtClean="0"/>
              <a:t>(with respect to a set of functional dependencies F)</a:t>
            </a:r>
            <a:r>
              <a:rPr lang="en-GB" dirty="0" smtClean="0"/>
              <a:t>, noted A+, the maximum set of attributes such that A</a:t>
            </a:r>
            <a:r>
              <a:rPr lang="en-US" dirty="0" smtClean="0">
                <a:sym typeface="Symbol" pitchFamily="18" charset="2"/>
              </a:rPr>
              <a:t>A+ </a:t>
            </a:r>
            <a:r>
              <a:rPr lang="en-US" i="1" dirty="0" smtClean="0">
                <a:sym typeface="Symbol" pitchFamily="18" charset="2"/>
              </a:rPr>
              <a:t>(as a consequence of F)</a:t>
            </a:r>
            <a:endParaRPr lang="en-GB" i="1" dirty="0" smtClean="0"/>
          </a:p>
          <a:p>
            <a:pPr eaLnBrk="1" hangingPunct="1">
              <a:buFont typeface="Wingdings" pitchFamily="2" charset="2"/>
              <a:buChar char="§"/>
            </a:pPr>
            <a:endParaRPr lang="en-GB" dirty="0" smtClean="0">
              <a:sym typeface="Symbol" pitchFamily="18" charset="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r>
              <a:rPr lang="en-US" smtClean="0"/>
              <a:t>Introduction to Database Systems</a:t>
            </a:r>
          </a:p>
        </p:txBody>
      </p:sp>
      <p:sp>
        <p:nvSpPr>
          <p:cNvPr id="35843" name="Rectangle 2"/>
          <p:cNvSpPr>
            <a:spLocks noGrp="1" noChangeArrowheads="1"/>
          </p:cNvSpPr>
          <p:nvPr>
            <p:ph type="title"/>
          </p:nvPr>
        </p:nvSpPr>
        <p:spPr/>
        <p:txBody>
          <a:bodyPr/>
          <a:lstStyle/>
          <a:p>
            <a:pPr eaLnBrk="1" hangingPunct="1"/>
            <a:r>
              <a:rPr lang="en-GB" dirty="0" smtClean="0"/>
              <a:t>Closure of a Set of Attributes: Example</a:t>
            </a:r>
            <a:endParaRPr lang="en-US" dirty="0" smtClean="0"/>
          </a:p>
        </p:txBody>
      </p:sp>
      <p:sp>
        <p:nvSpPr>
          <p:cNvPr id="975875" name="Rectangle 3"/>
          <p:cNvSpPr>
            <a:spLocks noGrp="1" noChangeArrowheads="1"/>
          </p:cNvSpPr>
          <p:nvPr>
            <p:ph type="body" idx="1"/>
          </p:nvPr>
        </p:nvSpPr>
        <p:spPr/>
        <p:txBody>
          <a:bodyPr/>
          <a:lstStyle/>
          <a:p>
            <a:pPr eaLnBrk="1" hangingPunct="1">
              <a:lnSpc>
                <a:spcPct val="90000"/>
              </a:lnSpc>
              <a:buFont typeface="Wingdings" pitchFamily="2" charset="2"/>
              <a:buNone/>
            </a:pPr>
            <a:r>
              <a:rPr lang="en-GB" dirty="0" smtClean="0"/>
              <a:t>Consider the relation scheme R(A,B,C,D)</a:t>
            </a:r>
          </a:p>
          <a:p>
            <a:pPr eaLnBrk="1" hangingPunct="1">
              <a:lnSpc>
                <a:spcPct val="90000"/>
              </a:lnSpc>
              <a:buFont typeface="Wingdings" pitchFamily="2" charset="2"/>
              <a:buNone/>
            </a:pPr>
            <a:r>
              <a:rPr lang="en-GB" dirty="0" smtClean="0"/>
              <a:t>with functional dependencies </a:t>
            </a:r>
          </a:p>
          <a:p>
            <a:pPr eaLnBrk="1" hangingPunct="1">
              <a:lnSpc>
                <a:spcPct val="90000"/>
              </a:lnSpc>
              <a:buFont typeface="Wingdings" pitchFamily="2" charset="2"/>
              <a:buNone/>
            </a:pPr>
            <a:r>
              <a:rPr lang="en-GB" dirty="0" smtClean="0"/>
              <a:t/>
            </a:r>
            <a:br>
              <a:rPr lang="en-GB" dirty="0" smtClean="0"/>
            </a:br>
            <a:r>
              <a:rPr lang="en-GB" dirty="0" smtClean="0"/>
              <a:t>			{A}</a:t>
            </a:r>
            <a:r>
              <a:rPr lang="en-US" dirty="0" smtClean="0">
                <a:sym typeface="Symbol" pitchFamily="18" charset="2"/>
              </a:rPr>
              <a:t>{C} and {B}{D}. </a:t>
            </a:r>
          </a:p>
          <a:p>
            <a:pPr eaLnBrk="1" hangingPunct="1">
              <a:lnSpc>
                <a:spcPct val="90000"/>
              </a:lnSpc>
              <a:buFont typeface="Wingdings" pitchFamily="2" charset="2"/>
              <a:buChar char="§"/>
            </a:pPr>
            <a:endParaRPr lang="en-US" dirty="0" smtClean="0">
              <a:sym typeface="Symbol" pitchFamily="18" charset="2"/>
            </a:endParaRPr>
          </a:p>
          <a:p>
            <a:pPr eaLnBrk="1" hangingPunct="1">
              <a:lnSpc>
                <a:spcPct val="90000"/>
              </a:lnSpc>
              <a:buFont typeface="Wingdings" pitchFamily="2" charset="2"/>
              <a:buChar char="§"/>
            </a:pPr>
            <a:r>
              <a:rPr lang="en-US" dirty="0" smtClean="0">
                <a:sym typeface="Symbol" pitchFamily="18" charset="2"/>
              </a:rPr>
              <a:t>{A}+ = {A,C}</a:t>
            </a:r>
          </a:p>
          <a:p>
            <a:pPr eaLnBrk="1" hangingPunct="1">
              <a:lnSpc>
                <a:spcPct val="90000"/>
              </a:lnSpc>
              <a:buFont typeface="Wingdings" pitchFamily="2" charset="2"/>
              <a:buChar char="§"/>
            </a:pPr>
            <a:r>
              <a:rPr lang="en-US" dirty="0" smtClean="0">
                <a:sym typeface="Symbol" pitchFamily="18" charset="2"/>
              </a:rPr>
              <a:t>{B}+ = {B,D}</a:t>
            </a:r>
          </a:p>
          <a:p>
            <a:pPr eaLnBrk="1" hangingPunct="1">
              <a:lnSpc>
                <a:spcPct val="90000"/>
              </a:lnSpc>
              <a:buFont typeface="Wingdings" pitchFamily="2" charset="2"/>
              <a:buChar char="§"/>
            </a:pPr>
            <a:r>
              <a:rPr lang="en-US" dirty="0" smtClean="0">
                <a:sym typeface="Symbol" pitchFamily="18" charset="2"/>
              </a:rPr>
              <a:t>{A,B}+ = {A,B,C,D}</a:t>
            </a:r>
            <a:endParaRPr lang="en-GB"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75875">
                                            <p:txEl>
                                              <p:pRg st="4" end="4"/>
                                            </p:txEl>
                                          </p:spTgt>
                                        </p:tgtEl>
                                        <p:attrNameLst>
                                          <p:attrName>style.visibility</p:attrName>
                                        </p:attrNameLst>
                                      </p:cBhvr>
                                      <p:to>
                                        <p:strVal val="visible"/>
                                      </p:to>
                                    </p:set>
                                    <p:animEffect transition="in" filter="blinds(horizontal)">
                                      <p:cBhvr>
                                        <p:cTn id="7" dur="500"/>
                                        <p:tgtEl>
                                          <p:spTgt spid="97587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75875">
                                            <p:txEl>
                                              <p:pRg st="5" end="5"/>
                                            </p:txEl>
                                          </p:spTgt>
                                        </p:tgtEl>
                                        <p:attrNameLst>
                                          <p:attrName>style.visibility</p:attrName>
                                        </p:attrNameLst>
                                      </p:cBhvr>
                                      <p:to>
                                        <p:strVal val="visible"/>
                                      </p:to>
                                    </p:set>
                                    <p:animEffect transition="in" filter="blinds(horizontal)">
                                      <p:cBhvr>
                                        <p:cTn id="12" dur="500"/>
                                        <p:tgtEl>
                                          <p:spTgt spid="97587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75875">
                                            <p:txEl>
                                              <p:pRg st="6" end="6"/>
                                            </p:txEl>
                                          </p:spTgt>
                                        </p:tgtEl>
                                        <p:attrNameLst>
                                          <p:attrName>style.visibility</p:attrName>
                                        </p:attrNameLst>
                                      </p:cBhvr>
                                      <p:to>
                                        <p:strVal val="visible"/>
                                      </p:to>
                                    </p:set>
                                    <p:animEffect transition="in" filter="blinds(horizontal)">
                                      <p:cBhvr>
                                        <p:cTn id="17" dur="500"/>
                                        <p:tgtEl>
                                          <p:spTgt spid="9758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smtClean="0"/>
              <a:t>Introduction to Database Systems</a:t>
            </a:r>
          </a:p>
        </p:txBody>
      </p:sp>
      <p:sp>
        <p:nvSpPr>
          <p:cNvPr id="36867" name="Rectangle 2"/>
          <p:cNvSpPr>
            <a:spLocks noGrp="1" noChangeArrowheads="1"/>
          </p:cNvSpPr>
          <p:nvPr>
            <p:ph type="title"/>
          </p:nvPr>
        </p:nvSpPr>
        <p:spPr/>
        <p:txBody>
          <a:bodyPr/>
          <a:lstStyle/>
          <a:p>
            <a:pPr eaLnBrk="1" hangingPunct="1"/>
            <a:r>
              <a:rPr lang="en-GB" dirty="0" smtClean="0"/>
              <a:t>Closure of a Set of Attributes: Algorithm</a:t>
            </a:r>
            <a:endParaRPr lang="en-US" dirty="0" smtClean="0"/>
          </a:p>
        </p:txBody>
      </p:sp>
      <p:sp>
        <p:nvSpPr>
          <p:cNvPr id="36868" name="Rectangle 3"/>
          <p:cNvSpPr>
            <a:spLocks noGrp="1" noChangeArrowheads="1"/>
          </p:cNvSpPr>
          <p:nvPr>
            <p:ph type="body" idx="1"/>
          </p:nvPr>
        </p:nvSpPr>
        <p:spPr/>
        <p:txBody>
          <a:bodyPr/>
          <a:lstStyle/>
          <a:p>
            <a:pPr eaLnBrk="1" hangingPunct="1">
              <a:buFont typeface="Wingdings" pitchFamily="2" charset="2"/>
              <a:buChar char="§"/>
            </a:pPr>
            <a:r>
              <a:rPr lang="en-GB" dirty="0" smtClean="0">
                <a:sym typeface="Symbol" pitchFamily="18" charset="2"/>
              </a:rPr>
              <a:t>Input: </a:t>
            </a:r>
          </a:p>
          <a:p>
            <a:pPr lvl="1" eaLnBrk="1" hangingPunct="1">
              <a:buFont typeface="Wingdings" pitchFamily="2" charset="2"/>
              <a:buChar char="§"/>
            </a:pPr>
            <a:r>
              <a:rPr lang="en-GB" dirty="0" smtClean="0">
                <a:sym typeface="Symbol" pitchFamily="18" charset="2"/>
              </a:rPr>
              <a:t>R a relation scheme</a:t>
            </a:r>
          </a:p>
          <a:p>
            <a:pPr lvl="1" eaLnBrk="1" hangingPunct="1">
              <a:buFont typeface="Wingdings" pitchFamily="2" charset="2"/>
              <a:buChar char="§"/>
            </a:pPr>
            <a:r>
              <a:rPr lang="en-GB" dirty="0" smtClean="0">
                <a:sym typeface="Symbol" pitchFamily="18" charset="2"/>
              </a:rPr>
              <a:t>F a set of functional dependencies</a:t>
            </a:r>
          </a:p>
          <a:p>
            <a:pPr lvl="1" eaLnBrk="1" hangingPunct="1">
              <a:buFont typeface="Wingdings" pitchFamily="2" charset="2"/>
              <a:buChar char="§"/>
            </a:pPr>
            <a:r>
              <a:rPr lang="en-GB" dirty="0" smtClean="0">
                <a:sym typeface="Symbol" pitchFamily="18" charset="2"/>
              </a:rPr>
              <a:t>X </a:t>
            </a:r>
            <a:r>
              <a:rPr lang="en-US" dirty="0" smtClean="0">
                <a:sym typeface="Symbol" pitchFamily="18" charset="2"/>
              </a:rPr>
              <a:t> R</a:t>
            </a:r>
          </a:p>
          <a:p>
            <a:pPr eaLnBrk="1" hangingPunct="1">
              <a:buFont typeface="Wingdings" pitchFamily="2" charset="2"/>
              <a:buChar char="§"/>
            </a:pPr>
            <a:r>
              <a:rPr lang="en-GB" dirty="0" smtClean="0">
                <a:sym typeface="Symbol" pitchFamily="18" charset="2"/>
              </a:rPr>
              <a:t>Output:</a:t>
            </a:r>
          </a:p>
          <a:p>
            <a:pPr lvl="1" eaLnBrk="1" hangingPunct="1">
              <a:buFont typeface="Wingdings" pitchFamily="2" charset="2"/>
              <a:buChar char="§"/>
            </a:pPr>
            <a:r>
              <a:rPr lang="en-GB" dirty="0" smtClean="0">
                <a:sym typeface="Symbol" pitchFamily="18" charset="2"/>
              </a:rPr>
              <a:t>X+ the closure of X </a:t>
            </a:r>
            <a:r>
              <a:rPr lang="en-GB" dirty="0" err="1" smtClean="0">
                <a:sym typeface="Symbol" pitchFamily="18" charset="2"/>
              </a:rPr>
              <a:t>w.r.t</a:t>
            </a:r>
            <a:r>
              <a:rPr lang="en-GB" dirty="0" smtClean="0">
                <a:sym typeface="Symbol" pitchFamily="18" charset="2"/>
              </a:rPr>
              <a:t>. F</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r>
              <a:rPr lang="en-US" smtClean="0"/>
              <a:t>Introduction to Database Systems</a:t>
            </a:r>
          </a:p>
        </p:txBody>
      </p:sp>
      <p:sp>
        <p:nvSpPr>
          <p:cNvPr id="37891" name="Rectangle 2"/>
          <p:cNvSpPr>
            <a:spLocks noGrp="1" noChangeArrowheads="1"/>
          </p:cNvSpPr>
          <p:nvPr>
            <p:ph type="title"/>
          </p:nvPr>
        </p:nvSpPr>
        <p:spPr/>
        <p:txBody>
          <a:bodyPr/>
          <a:lstStyle/>
          <a:p>
            <a:pPr eaLnBrk="1" hangingPunct="1"/>
            <a:r>
              <a:rPr lang="en-GB" dirty="0" smtClean="0"/>
              <a:t>Closure of a Set of Attributes: Algorithm</a:t>
            </a:r>
            <a:endParaRPr lang="en-US" dirty="0" smtClean="0"/>
          </a:p>
        </p:txBody>
      </p:sp>
      <p:sp>
        <p:nvSpPr>
          <p:cNvPr id="37892" name="Rectangle 3"/>
          <p:cNvSpPr>
            <a:spLocks noGrp="1" noChangeArrowheads="1"/>
          </p:cNvSpPr>
          <p:nvPr>
            <p:ph type="body" idx="1"/>
          </p:nvPr>
        </p:nvSpPr>
        <p:spPr/>
        <p:txBody>
          <a:bodyPr/>
          <a:lstStyle/>
          <a:p>
            <a:pPr eaLnBrk="1" hangingPunct="1">
              <a:buFont typeface="Wingdings" pitchFamily="2" charset="2"/>
              <a:buChar char="§"/>
            </a:pPr>
            <a:r>
              <a:rPr lang="en-GB" dirty="0" smtClean="0">
                <a:sym typeface="Symbol" pitchFamily="18" charset="2"/>
              </a:rPr>
              <a:t>X</a:t>
            </a:r>
            <a:r>
              <a:rPr lang="en-GB" baseline="30000" dirty="0" smtClean="0">
                <a:sym typeface="Symbol" pitchFamily="18" charset="2"/>
              </a:rPr>
              <a:t>(0) </a:t>
            </a:r>
            <a:r>
              <a:rPr lang="en-GB" dirty="0" smtClean="0">
                <a:sym typeface="Symbol" pitchFamily="18" charset="2"/>
              </a:rPr>
              <a:t>:= X</a:t>
            </a:r>
          </a:p>
          <a:p>
            <a:pPr eaLnBrk="1" hangingPunct="1">
              <a:buFont typeface="Wingdings" pitchFamily="2" charset="2"/>
              <a:buChar char="§"/>
            </a:pPr>
            <a:r>
              <a:rPr lang="en-GB" dirty="0" smtClean="0">
                <a:sym typeface="Symbol" pitchFamily="18" charset="2"/>
              </a:rPr>
              <a:t>Repeat </a:t>
            </a:r>
          </a:p>
          <a:p>
            <a:pPr lvl="1" eaLnBrk="1" hangingPunct="1">
              <a:buFont typeface="Wingdings" pitchFamily="2" charset="2"/>
              <a:buChar char="§"/>
            </a:pPr>
            <a:r>
              <a:rPr lang="en-GB" dirty="0" smtClean="0">
                <a:sym typeface="Symbol" pitchFamily="18" charset="2"/>
              </a:rPr>
              <a:t>X</a:t>
            </a:r>
            <a:r>
              <a:rPr lang="en-GB" baseline="30000" dirty="0" smtClean="0">
                <a:sym typeface="Symbol" pitchFamily="18" charset="2"/>
              </a:rPr>
              <a:t>(i+1) </a:t>
            </a:r>
            <a:r>
              <a:rPr lang="en-GB" dirty="0" smtClean="0">
                <a:sym typeface="Symbol" pitchFamily="18" charset="2"/>
              </a:rPr>
              <a:t>:= X</a:t>
            </a:r>
            <a:r>
              <a:rPr lang="en-GB" baseline="30000" dirty="0" smtClean="0">
                <a:sym typeface="Symbol" pitchFamily="18" charset="2"/>
              </a:rPr>
              <a:t>(</a:t>
            </a:r>
            <a:r>
              <a:rPr lang="en-GB" baseline="30000" dirty="0" err="1" smtClean="0">
                <a:sym typeface="Symbol" pitchFamily="18" charset="2"/>
              </a:rPr>
              <a:t>i</a:t>
            </a:r>
            <a:r>
              <a:rPr lang="en-GB" baseline="30000" dirty="0" smtClean="0">
                <a:sym typeface="Symbol" pitchFamily="18" charset="2"/>
              </a:rPr>
              <a:t>) </a:t>
            </a:r>
            <a:r>
              <a:rPr lang="en-GB" dirty="0" smtClean="0">
                <a:sym typeface="Symbol" pitchFamily="18" charset="2"/>
              </a:rPr>
              <a:t> A , where A is the union of the sets Z of attributes such that there exist Y </a:t>
            </a:r>
            <a:r>
              <a:rPr lang="en-US" dirty="0" smtClean="0">
                <a:sym typeface="Symbol" pitchFamily="18" charset="2"/>
              </a:rPr>
              <a:t> Z in F, and Y  </a:t>
            </a:r>
            <a:r>
              <a:rPr lang="en-GB" dirty="0" smtClean="0">
                <a:sym typeface="Symbol" pitchFamily="18" charset="2"/>
              </a:rPr>
              <a:t>X</a:t>
            </a:r>
            <a:r>
              <a:rPr lang="en-GB" baseline="30000" dirty="0" smtClean="0">
                <a:sym typeface="Symbol" pitchFamily="18" charset="2"/>
              </a:rPr>
              <a:t>(</a:t>
            </a:r>
            <a:r>
              <a:rPr lang="en-GB" baseline="30000" dirty="0" err="1" smtClean="0">
                <a:sym typeface="Symbol" pitchFamily="18" charset="2"/>
              </a:rPr>
              <a:t>i</a:t>
            </a:r>
            <a:r>
              <a:rPr lang="en-GB" baseline="30000" dirty="0" smtClean="0">
                <a:sym typeface="Symbol" pitchFamily="18" charset="2"/>
              </a:rPr>
              <a:t>) </a:t>
            </a:r>
          </a:p>
          <a:p>
            <a:pPr eaLnBrk="1" hangingPunct="1">
              <a:buFont typeface="Wingdings" pitchFamily="2" charset="2"/>
              <a:buChar char="§"/>
            </a:pPr>
            <a:r>
              <a:rPr lang="en-GB" dirty="0" smtClean="0">
                <a:sym typeface="Symbol" pitchFamily="18" charset="2"/>
              </a:rPr>
              <a:t>Until X</a:t>
            </a:r>
            <a:r>
              <a:rPr lang="en-GB" baseline="30000" dirty="0" smtClean="0">
                <a:sym typeface="Symbol" pitchFamily="18" charset="2"/>
              </a:rPr>
              <a:t>(i+1) </a:t>
            </a:r>
            <a:r>
              <a:rPr lang="en-GB" dirty="0" smtClean="0">
                <a:sym typeface="Symbol" pitchFamily="18" charset="2"/>
              </a:rPr>
              <a:t>:= X</a:t>
            </a:r>
            <a:r>
              <a:rPr lang="en-GB" baseline="30000" dirty="0" smtClean="0">
                <a:sym typeface="Symbol" pitchFamily="18" charset="2"/>
              </a:rPr>
              <a:t>(</a:t>
            </a:r>
            <a:r>
              <a:rPr lang="en-GB" baseline="30000" dirty="0" err="1" smtClean="0">
                <a:sym typeface="Symbol" pitchFamily="18" charset="2"/>
              </a:rPr>
              <a:t>i</a:t>
            </a:r>
            <a:r>
              <a:rPr lang="en-GB" baseline="30000" dirty="0" smtClean="0">
                <a:sym typeface="Symbol" pitchFamily="18" charset="2"/>
              </a:rPr>
              <a:t>) </a:t>
            </a:r>
          </a:p>
          <a:p>
            <a:pPr eaLnBrk="1" hangingPunct="1">
              <a:buFont typeface="Wingdings" pitchFamily="2" charset="2"/>
              <a:buChar char="§"/>
            </a:pPr>
            <a:r>
              <a:rPr lang="en-GB" dirty="0" smtClean="0">
                <a:sym typeface="Symbol" pitchFamily="18" charset="2"/>
              </a:rPr>
              <a:t>Return X</a:t>
            </a:r>
            <a:r>
              <a:rPr lang="en-GB" baseline="30000" dirty="0" smtClean="0">
                <a:sym typeface="Symbol" pitchFamily="18" charset="2"/>
              </a:rPr>
              <a:t>(i+1)</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r>
              <a:rPr lang="en-US" smtClean="0"/>
              <a:t>Introduction to Database Systems</a:t>
            </a:r>
          </a:p>
        </p:txBody>
      </p:sp>
      <p:sp>
        <p:nvSpPr>
          <p:cNvPr id="38915" name="Rectangle 2"/>
          <p:cNvSpPr>
            <a:spLocks noGrp="1" noChangeArrowheads="1"/>
          </p:cNvSpPr>
          <p:nvPr>
            <p:ph type="title"/>
          </p:nvPr>
        </p:nvSpPr>
        <p:spPr/>
        <p:txBody>
          <a:bodyPr/>
          <a:lstStyle/>
          <a:p>
            <a:pPr eaLnBrk="1" hangingPunct="1"/>
            <a:r>
              <a:rPr lang="en-GB" smtClean="0"/>
              <a:t>Closure of a Set of Attributes: Example</a:t>
            </a:r>
            <a:endParaRPr lang="en-US" smtClean="0"/>
          </a:p>
        </p:txBody>
      </p:sp>
      <p:sp>
        <p:nvSpPr>
          <p:cNvPr id="38916" name="Rectangle 3"/>
          <p:cNvSpPr>
            <a:spLocks noGrp="1" noChangeArrowheads="1"/>
          </p:cNvSpPr>
          <p:nvPr>
            <p:ph type="body" idx="1"/>
          </p:nvPr>
        </p:nvSpPr>
        <p:spPr/>
        <p:txBody>
          <a:bodyPr/>
          <a:lstStyle/>
          <a:p>
            <a:pPr eaLnBrk="1" hangingPunct="1">
              <a:buFont typeface="Wingdings" pitchFamily="2" charset="2"/>
              <a:buNone/>
            </a:pPr>
            <a:r>
              <a:rPr lang="en-GB" dirty="0" smtClean="0">
                <a:sym typeface="Symbol" pitchFamily="18" charset="2"/>
              </a:rPr>
              <a:t>R = {A,B,C,D,E,G}</a:t>
            </a:r>
          </a:p>
          <a:p>
            <a:pPr eaLnBrk="1" hangingPunct="1">
              <a:buFont typeface="Wingdings" pitchFamily="2" charset="2"/>
              <a:buNone/>
            </a:pPr>
            <a:endParaRPr lang="en-GB" dirty="0" smtClean="0">
              <a:sym typeface="Symbol" pitchFamily="18" charset="2"/>
            </a:endParaRPr>
          </a:p>
          <a:p>
            <a:pPr eaLnBrk="1" hangingPunct="1">
              <a:buFont typeface="Wingdings" pitchFamily="2" charset="2"/>
              <a:buNone/>
            </a:pPr>
            <a:r>
              <a:rPr lang="en-GB" dirty="0" smtClean="0">
                <a:sym typeface="Symbol" pitchFamily="18" charset="2"/>
              </a:rPr>
              <a:t>F = { {A,B}</a:t>
            </a:r>
            <a:r>
              <a:rPr lang="en-US" dirty="0" smtClean="0">
                <a:sym typeface="Symbol" pitchFamily="18" charset="2"/>
              </a:rPr>
              <a:t>{C}, {C}{A}, {B,C}{D}, {A,C,D}{B}, {D}{E,G}, {B,E}{C}, {C,G}{B,D}, {C,E}{A,G}}</a:t>
            </a:r>
          </a:p>
          <a:p>
            <a:pPr eaLnBrk="1" hangingPunct="1">
              <a:buFont typeface="Wingdings" pitchFamily="2" charset="2"/>
              <a:buNone/>
            </a:pPr>
            <a:endParaRPr lang="en-US" dirty="0" smtClean="0">
              <a:sym typeface="Symbol" pitchFamily="18" charset="2"/>
            </a:endParaRPr>
          </a:p>
          <a:p>
            <a:pPr eaLnBrk="1" hangingPunct="1">
              <a:buFont typeface="Wingdings" pitchFamily="2" charset="2"/>
              <a:buNone/>
            </a:pPr>
            <a:r>
              <a:rPr lang="en-US" dirty="0" smtClean="0">
                <a:sym typeface="Symbol" pitchFamily="18" charset="2"/>
              </a:rPr>
              <a:t>X = {B,D} </a:t>
            </a:r>
          </a:p>
          <a:p>
            <a:pPr eaLnBrk="1" hangingPunct="1">
              <a:buFont typeface="Wingdings" pitchFamily="2" charset="2"/>
              <a:buNone/>
            </a:pPr>
            <a:endParaRPr lang="en-GB" dirty="0" smtClean="0">
              <a:sym typeface="Symbol" pitchFamily="18" charset="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t>Introduction to Database Systems</a:t>
            </a:r>
          </a:p>
        </p:txBody>
      </p:sp>
      <p:sp>
        <p:nvSpPr>
          <p:cNvPr id="39939" name="Rectangle 2"/>
          <p:cNvSpPr>
            <a:spLocks noGrp="1" noChangeArrowheads="1"/>
          </p:cNvSpPr>
          <p:nvPr>
            <p:ph type="title"/>
          </p:nvPr>
        </p:nvSpPr>
        <p:spPr/>
        <p:txBody>
          <a:bodyPr/>
          <a:lstStyle/>
          <a:p>
            <a:pPr eaLnBrk="1" hangingPunct="1"/>
            <a:r>
              <a:rPr lang="en-GB" dirty="0" smtClean="0"/>
              <a:t>Closure of a Set of Attributes: Example</a:t>
            </a:r>
            <a:endParaRPr lang="en-US" dirty="0" smtClean="0"/>
          </a:p>
        </p:txBody>
      </p:sp>
      <p:sp>
        <p:nvSpPr>
          <p:cNvPr id="38916" name="Rectangle 3"/>
          <p:cNvSpPr>
            <a:spLocks noGrp="1" noChangeArrowheads="1"/>
          </p:cNvSpPr>
          <p:nvPr>
            <p:ph type="body" idx="1"/>
          </p:nvPr>
        </p:nvSpPr>
        <p:spPr/>
        <p:txBody>
          <a:bodyPr/>
          <a:lstStyle/>
          <a:p>
            <a:pPr eaLnBrk="1" hangingPunct="1">
              <a:buFont typeface="Wingdings" pitchFamily="2" charset="2"/>
              <a:buNone/>
            </a:pPr>
            <a:r>
              <a:rPr lang="en-GB" sz="2000" smtClean="0">
                <a:sym typeface="Symbol" pitchFamily="18" charset="2"/>
              </a:rPr>
              <a:t>R = {A,B,C,D,E,G}</a:t>
            </a:r>
          </a:p>
          <a:p>
            <a:pPr eaLnBrk="1" hangingPunct="1">
              <a:buFont typeface="Wingdings" pitchFamily="2" charset="2"/>
              <a:buNone/>
            </a:pPr>
            <a:r>
              <a:rPr lang="en-GB" sz="2000" smtClean="0">
                <a:sym typeface="Symbol" pitchFamily="18" charset="2"/>
              </a:rPr>
              <a:t>F = { {A,B}</a:t>
            </a:r>
            <a:r>
              <a:rPr lang="en-US" sz="2000" smtClean="0">
                <a:sym typeface="Symbol" pitchFamily="18" charset="2"/>
              </a:rPr>
              <a:t>{C}, {C}{A}, {B,C}{D}, {A,C,D}{B}, {D}{E,G}, {B,E}{C}, {C,G}{B,D}, {C,E}{A,G}}</a:t>
            </a:r>
          </a:p>
          <a:p>
            <a:pPr eaLnBrk="1" hangingPunct="1">
              <a:buFont typeface="Wingdings" pitchFamily="2" charset="2"/>
              <a:buNone/>
            </a:pPr>
            <a:r>
              <a:rPr lang="en-US" sz="2000" smtClean="0">
                <a:sym typeface="Symbol" pitchFamily="18" charset="2"/>
              </a:rPr>
              <a:t>X = {B,D} </a:t>
            </a:r>
          </a:p>
          <a:p>
            <a:pPr eaLnBrk="1" hangingPunct="1">
              <a:buFont typeface="Wingdings" pitchFamily="2" charset="2"/>
              <a:buChar char="§"/>
            </a:pPr>
            <a:r>
              <a:rPr lang="en-US" smtClean="0">
                <a:sym typeface="Symbol" pitchFamily="18" charset="2"/>
              </a:rPr>
              <a:t>X</a:t>
            </a:r>
            <a:r>
              <a:rPr lang="en-US" baseline="30000" smtClean="0">
                <a:sym typeface="Symbol" pitchFamily="18" charset="2"/>
              </a:rPr>
              <a:t>(0) </a:t>
            </a:r>
            <a:r>
              <a:rPr lang="en-US" smtClean="0">
                <a:sym typeface="Symbol" pitchFamily="18" charset="2"/>
              </a:rPr>
              <a:t>= {B,D} </a:t>
            </a:r>
          </a:p>
          <a:p>
            <a:pPr eaLnBrk="1" hangingPunct="1">
              <a:buFont typeface="Wingdings" pitchFamily="2" charset="2"/>
              <a:buChar char="§"/>
            </a:pPr>
            <a:r>
              <a:rPr lang="en-US" smtClean="0">
                <a:sym typeface="Symbol" pitchFamily="18" charset="2"/>
              </a:rPr>
              <a:t>{D}{E,G}</a:t>
            </a:r>
          </a:p>
          <a:p>
            <a:pPr eaLnBrk="1" hangingPunct="1">
              <a:buFont typeface="Wingdings" pitchFamily="2" charset="2"/>
              <a:buChar char="§"/>
            </a:pPr>
            <a:r>
              <a:rPr lang="en-US" smtClean="0">
                <a:sym typeface="Symbol" pitchFamily="18" charset="2"/>
              </a:rPr>
              <a:t>X</a:t>
            </a:r>
            <a:r>
              <a:rPr lang="en-US" baseline="30000" smtClean="0">
                <a:sym typeface="Symbol" pitchFamily="18" charset="2"/>
              </a:rPr>
              <a:t>(1) </a:t>
            </a:r>
            <a:r>
              <a:rPr lang="en-US" smtClean="0">
                <a:sym typeface="Symbol" pitchFamily="18" charset="2"/>
              </a:rPr>
              <a:t>= {B,D,E,G} </a:t>
            </a:r>
          </a:p>
          <a:p>
            <a:pPr eaLnBrk="1" hangingPunct="1">
              <a:buFont typeface="Wingdings" pitchFamily="2" charset="2"/>
              <a:buChar char="§"/>
            </a:pPr>
            <a:r>
              <a:rPr lang="en-US" smtClean="0">
                <a:sym typeface="Symbol" pitchFamily="18" charset="2"/>
              </a:rPr>
              <a:t>{B,E}{C},</a:t>
            </a:r>
          </a:p>
          <a:p>
            <a:pPr eaLnBrk="1" hangingPunct="1">
              <a:buFont typeface="Wingdings" pitchFamily="2" charset="2"/>
              <a:buChar char="§"/>
            </a:pPr>
            <a:r>
              <a:rPr lang="en-US" smtClean="0">
                <a:sym typeface="Symbol" pitchFamily="18" charset="2"/>
              </a:rPr>
              <a:t>X</a:t>
            </a:r>
            <a:r>
              <a:rPr lang="en-US" baseline="30000" smtClean="0">
                <a:sym typeface="Symbol" pitchFamily="18" charset="2"/>
              </a:rPr>
              <a:t>(2) </a:t>
            </a:r>
            <a:r>
              <a:rPr lang="en-US" smtClean="0">
                <a:sym typeface="Symbol" pitchFamily="18" charset="2"/>
              </a:rPr>
              <a:t>= {B,C,D,E,G} </a:t>
            </a:r>
          </a:p>
          <a:p>
            <a:pPr eaLnBrk="1" hangingPunct="1">
              <a:buFont typeface="Wingdings" pitchFamily="2" charset="2"/>
              <a:buChar char="§"/>
            </a:pPr>
            <a:r>
              <a:rPr lang="en-US" smtClean="0">
                <a:sym typeface="Symbol" pitchFamily="18" charset="2"/>
              </a:rPr>
              <a:t>{C,E}{A,G}</a:t>
            </a:r>
          </a:p>
          <a:p>
            <a:pPr eaLnBrk="1" hangingPunct="1">
              <a:buFont typeface="Wingdings" pitchFamily="2" charset="2"/>
              <a:buChar char="§"/>
            </a:pPr>
            <a:r>
              <a:rPr lang="en-US" smtClean="0">
                <a:sym typeface="Symbol" pitchFamily="18" charset="2"/>
              </a:rPr>
              <a:t>X</a:t>
            </a:r>
            <a:r>
              <a:rPr lang="en-US" baseline="30000" smtClean="0">
                <a:sym typeface="Symbol" pitchFamily="18" charset="2"/>
              </a:rPr>
              <a:t>(3)</a:t>
            </a:r>
            <a:r>
              <a:rPr lang="en-US" smtClean="0">
                <a:sym typeface="Symbol" pitchFamily="18" charset="2"/>
              </a:rPr>
              <a:t> = X</a:t>
            </a:r>
            <a:r>
              <a:rPr lang="en-US" baseline="30000" smtClean="0">
                <a:sym typeface="Symbol" pitchFamily="18" charset="2"/>
              </a:rPr>
              <a:t>(4)</a:t>
            </a:r>
            <a:r>
              <a:rPr lang="en-US" smtClean="0">
                <a:sym typeface="Symbol" pitchFamily="18" charset="2"/>
              </a:rPr>
              <a:t> =X+ = {A,B,C,D,E,G}</a:t>
            </a:r>
          </a:p>
          <a:p>
            <a:pPr eaLnBrk="1" hangingPunct="1">
              <a:buFont typeface="Wingdings" pitchFamily="2" charset="2"/>
              <a:buChar char="§"/>
            </a:pPr>
            <a:endParaRPr lang="en-GB" smtClean="0">
              <a:sym typeface="Symbol" pitchFamily="18" charset="2"/>
            </a:endParaRPr>
          </a:p>
          <a:p>
            <a:pPr eaLnBrk="1" hangingPunct="1">
              <a:buFont typeface="Wingdings" pitchFamily="2" charset="2"/>
              <a:buChar char="§"/>
            </a:pPr>
            <a:endParaRPr lang="en-GB" smtClean="0">
              <a:sym typeface="Symbol" pitchFamily="18" charset="2"/>
            </a:endParaRPr>
          </a:p>
          <a:p>
            <a:pPr eaLnBrk="1" hangingPunct="1">
              <a:buFont typeface="Wingdings" pitchFamily="2" charset="2"/>
              <a:buChar char="§"/>
            </a:pPr>
            <a:endParaRPr lang="en-US" smtClean="0">
              <a:sym typeface="Symbol" pitchFamily="18" charset="2"/>
            </a:endParaRPr>
          </a:p>
          <a:p>
            <a:pPr eaLnBrk="1" hangingPunct="1">
              <a:buFont typeface="Wingdings" pitchFamily="2" charset="2"/>
              <a:buNone/>
            </a:pPr>
            <a:endParaRPr lang="en-GB"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xEl>
                                              <p:pRg st="3" end="3"/>
                                            </p:txEl>
                                          </p:spTgt>
                                        </p:tgtEl>
                                        <p:attrNameLst>
                                          <p:attrName>style.visibility</p:attrName>
                                        </p:attrNameLst>
                                      </p:cBhvr>
                                      <p:to>
                                        <p:strVal val="visible"/>
                                      </p:to>
                                    </p:set>
                                    <p:animEffect transition="in" filter="blinds(horizontal)">
                                      <p:cBhvr>
                                        <p:cTn id="7" dur="500"/>
                                        <p:tgtEl>
                                          <p:spTgt spid="3891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916">
                                            <p:txEl>
                                              <p:pRg st="4" end="4"/>
                                            </p:txEl>
                                          </p:spTgt>
                                        </p:tgtEl>
                                        <p:attrNameLst>
                                          <p:attrName>style.visibility</p:attrName>
                                        </p:attrNameLst>
                                      </p:cBhvr>
                                      <p:to>
                                        <p:strVal val="visible"/>
                                      </p:to>
                                    </p:set>
                                    <p:animEffect transition="in" filter="blinds(horizontal)">
                                      <p:cBhvr>
                                        <p:cTn id="12" dur="500"/>
                                        <p:tgtEl>
                                          <p:spTgt spid="3891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916">
                                            <p:txEl>
                                              <p:pRg st="5" end="5"/>
                                            </p:txEl>
                                          </p:spTgt>
                                        </p:tgtEl>
                                        <p:attrNameLst>
                                          <p:attrName>style.visibility</p:attrName>
                                        </p:attrNameLst>
                                      </p:cBhvr>
                                      <p:to>
                                        <p:strVal val="visible"/>
                                      </p:to>
                                    </p:set>
                                    <p:animEffect transition="in" filter="blinds(horizontal)">
                                      <p:cBhvr>
                                        <p:cTn id="17" dur="500"/>
                                        <p:tgtEl>
                                          <p:spTgt spid="3891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916">
                                            <p:txEl>
                                              <p:pRg st="6" end="6"/>
                                            </p:txEl>
                                          </p:spTgt>
                                        </p:tgtEl>
                                        <p:attrNameLst>
                                          <p:attrName>style.visibility</p:attrName>
                                        </p:attrNameLst>
                                      </p:cBhvr>
                                      <p:to>
                                        <p:strVal val="visible"/>
                                      </p:to>
                                    </p:set>
                                    <p:animEffect transition="in" filter="blinds(horizontal)">
                                      <p:cBhvr>
                                        <p:cTn id="22" dur="500"/>
                                        <p:tgtEl>
                                          <p:spTgt spid="3891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916">
                                            <p:txEl>
                                              <p:pRg st="7" end="7"/>
                                            </p:txEl>
                                          </p:spTgt>
                                        </p:tgtEl>
                                        <p:attrNameLst>
                                          <p:attrName>style.visibility</p:attrName>
                                        </p:attrNameLst>
                                      </p:cBhvr>
                                      <p:to>
                                        <p:strVal val="visible"/>
                                      </p:to>
                                    </p:set>
                                    <p:animEffect transition="in" filter="blinds(horizontal)">
                                      <p:cBhvr>
                                        <p:cTn id="27" dur="500"/>
                                        <p:tgtEl>
                                          <p:spTgt spid="3891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916">
                                            <p:txEl>
                                              <p:pRg st="8" end="8"/>
                                            </p:txEl>
                                          </p:spTgt>
                                        </p:tgtEl>
                                        <p:attrNameLst>
                                          <p:attrName>style.visibility</p:attrName>
                                        </p:attrNameLst>
                                      </p:cBhvr>
                                      <p:to>
                                        <p:strVal val="visible"/>
                                      </p:to>
                                    </p:set>
                                    <p:animEffect transition="in" filter="blinds(horizontal)">
                                      <p:cBhvr>
                                        <p:cTn id="32" dur="500"/>
                                        <p:tgtEl>
                                          <p:spTgt spid="3891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8916">
                                            <p:txEl>
                                              <p:pRg st="9" end="9"/>
                                            </p:txEl>
                                          </p:spTgt>
                                        </p:tgtEl>
                                        <p:attrNameLst>
                                          <p:attrName>style.visibility</p:attrName>
                                        </p:attrNameLst>
                                      </p:cBhvr>
                                      <p:to>
                                        <p:strVal val="visible"/>
                                      </p:to>
                                    </p:set>
                                    <p:animEffect transition="in" filter="blinds(horizontal)">
                                      <p:cBhvr>
                                        <p:cTn id="37" dur="500"/>
                                        <p:tgtEl>
                                          <p:spTgt spid="3891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Normalization: Example</a:t>
            </a:r>
            <a:endParaRPr lang="en-SG" smtClean="0"/>
          </a:p>
        </p:txBody>
      </p:sp>
      <p:sp>
        <p:nvSpPr>
          <p:cNvPr id="4099" name="Footer Placeholder 2"/>
          <p:cNvSpPr>
            <a:spLocks noGrp="1"/>
          </p:cNvSpPr>
          <p:nvPr>
            <p:ph type="ftr" sz="quarter" idx="11"/>
          </p:nvPr>
        </p:nvSpPr>
        <p:spPr>
          <a:noFill/>
        </p:spPr>
        <p:txBody>
          <a:bodyPr/>
          <a:lstStyle/>
          <a:p>
            <a:r>
              <a:rPr lang="en-US" smtClean="0"/>
              <a:t>Introduction to Database Systems</a:t>
            </a:r>
          </a:p>
        </p:txBody>
      </p:sp>
      <p:sp>
        <p:nvSpPr>
          <p:cNvPr id="23" name="Text Box 181"/>
          <p:cNvSpPr txBox="1">
            <a:spLocks noChangeArrowheads="1"/>
          </p:cNvSpPr>
          <p:nvPr/>
        </p:nvSpPr>
        <p:spPr bwMode="auto">
          <a:xfrm>
            <a:off x="3657600" y="4343400"/>
            <a:ext cx="2173288" cy="2117725"/>
          </a:xfrm>
          <a:prstGeom prst="rect">
            <a:avLst/>
          </a:prstGeom>
          <a:noFill/>
          <a:ln w="9525" algn="ctr">
            <a:noFill/>
            <a:miter lim="800000"/>
            <a:headEnd/>
            <a:tailEnd/>
          </a:ln>
        </p:spPr>
        <p:txBody>
          <a:bodyPr wrap="none">
            <a:spAutoFit/>
          </a:bodyPr>
          <a:lstStyle/>
          <a:p>
            <a:pPr>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Redundant storage? </a:t>
            </a:r>
          </a:p>
          <a:p>
            <a:pPr lvl="1">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NO</a:t>
            </a:r>
          </a:p>
          <a:p>
            <a:pPr>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Update anomaly?</a:t>
            </a:r>
          </a:p>
          <a:p>
            <a:pPr lvl="1">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NO</a:t>
            </a:r>
          </a:p>
          <a:p>
            <a:pPr>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Deletion anomaly? </a:t>
            </a:r>
          </a:p>
          <a:p>
            <a:pPr lvl="1">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NO</a:t>
            </a:r>
          </a:p>
          <a:p>
            <a:pPr>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Insertion anomaly? </a:t>
            </a:r>
          </a:p>
          <a:p>
            <a:pPr lvl="1">
              <a:spcBef>
                <a:spcPct val="20000"/>
              </a:spcBef>
              <a:buClr>
                <a:schemeClr val="bg2"/>
              </a:buClr>
              <a:buSzPct val="75000"/>
              <a:buFont typeface="Wingdings" pitchFamily="2" charset="2"/>
              <a:buChar char="p"/>
            </a:pPr>
            <a:r>
              <a:rPr lang="en-US" sz="1400" baseline="0" dirty="0">
                <a:solidFill>
                  <a:schemeClr val="bg1"/>
                </a:solidFill>
                <a:latin typeface="Verdana" pitchFamily="34" charset="0"/>
              </a:rPr>
              <a:t>NO</a:t>
            </a:r>
          </a:p>
        </p:txBody>
      </p:sp>
      <p:sp>
        <p:nvSpPr>
          <p:cNvPr id="24" name="AutoShape 192"/>
          <p:cNvSpPr>
            <a:spLocks/>
          </p:cNvSpPr>
          <p:nvPr/>
        </p:nvSpPr>
        <p:spPr bwMode="auto">
          <a:xfrm rot="-5345758">
            <a:off x="2286291" y="3452438"/>
            <a:ext cx="76200" cy="1598613"/>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25" name="Text Box 193"/>
          <p:cNvSpPr txBox="1">
            <a:spLocks noChangeArrowheads="1"/>
          </p:cNvSpPr>
          <p:nvPr/>
        </p:nvSpPr>
        <p:spPr bwMode="auto">
          <a:xfrm>
            <a:off x="1966409" y="4267200"/>
            <a:ext cx="623888" cy="457200"/>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key</a:t>
            </a:r>
          </a:p>
        </p:txBody>
      </p:sp>
      <p:sp>
        <p:nvSpPr>
          <p:cNvPr id="13" name="AutoShape 192"/>
          <p:cNvSpPr>
            <a:spLocks/>
          </p:cNvSpPr>
          <p:nvPr/>
        </p:nvSpPr>
        <p:spPr bwMode="auto">
          <a:xfrm rot="-5345758">
            <a:off x="1007199" y="3886353"/>
            <a:ext cx="45719" cy="68571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14" name="Text Box 193"/>
          <p:cNvSpPr txBox="1">
            <a:spLocks noChangeArrowheads="1"/>
          </p:cNvSpPr>
          <p:nvPr/>
        </p:nvSpPr>
        <p:spPr bwMode="auto">
          <a:xfrm>
            <a:off x="763083" y="4277892"/>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
        <p:nvSpPr>
          <p:cNvPr id="15" name="Text Box 194"/>
          <p:cNvSpPr txBox="1">
            <a:spLocks noChangeArrowheads="1"/>
          </p:cNvSpPr>
          <p:nvPr/>
        </p:nvSpPr>
        <p:spPr bwMode="auto">
          <a:xfrm>
            <a:off x="457200" y="909637"/>
            <a:ext cx="1379538" cy="461963"/>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employee</a:t>
            </a:r>
          </a:p>
        </p:txBody>
      </p:sp>
      <p:graphicFrame>
        <p:nvGraphicFramePr>
          <p:cNvPr id="16" name="Table 15"/>
          <p:cNvGraphicFramePr>
            <a:graphicFrameLocks noGrp="1"/>
          </p:cNvGraphicFramePr>
          <p:nvPr>
            <p:extLst>
              <p:ext uri="{D42A27DB-BD31-4B8C-83A1-F6EECF244321}">
                <p14:modId xmlns:p14="http://schemas.microsoft.com/office/powerpoint/2010/main" val="1306319962"/>
              </p:ext>
            </p:extLst>
          </p:nvPr>
        </p:nvGraphicFramePr>
        <p:xfrm>
          <a:off x="6781800" y="3733800"/>
          <a:ext cx="1600200" cy="2174640"/>
        </p:xfrm>
        <a:graphic>
          <a:graphicData uri="http://schemas.openxmlformats.org/drawingml/2006/table">
            <a:tbl>
              <a:tblPr firstRow="1" bandRow="1">
                <a:tableStyleId>{21E4AEA4-8DFA-4A89-87EB-49C32662AFE0}</a:tableStyleId>
              </a:tblPr>
              <a:tblGrid>
                <a:gridCol w="914400"/>
                <a:gridCol w="685800"/>
              </a:tblGrid>
              <a:tr h="396240">
                <a:tc>
                  <a:txBody>
                    <a:bodyPr/>
                    <a:lstStyle/>
                    <a:p>
                      <a:r>
                        <a:rPr lang="en-US" sz="1200" dirty="0" smtClean="0"/>
                        <a:t>Position</a:t>
                      </a:r>
                      <a:endParaRPr lang="en-SG" sz="1200" dirty="0"/>
                    </a:p>
                  </a:txBody>
                  <a:tcPr/>
                </a:tc>
                <a:tc>
                  <a:txBody>
                    <a:bodyPr/>
                    <a:lstStyle/>
                    <a:p>
                      <a:r>
                        <a:rPr lang="en-US" sz="1200" dirty="0" smtClean="0"/>
                        <a:t>salary</a:t>
                      </a:r>
                      <a:endParaRPr lang="en-SG" sz="1200"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2000</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1200</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Manager</a:t>
                      </a:r>
                      <a:endParaRPr lang="en-SG" sz="1200" b="1" dirty="0"/>
                    </a:p>
                  </a:txBody>
                  <a:tcPr/>
                </a:tc>
                <a:tc>
                  <a:txBody>
                    <a:bodyPr/>
                    <a:lstStyle/>
                    <a:p>
                      <a:r>
                        <a:rPr lang="en-US" sz="1200" b="1" dirty="0" smtClean="0"/>
                        <a:t>2500</a:t>
                      </a:r>
                      <a:endParaRPr lang="en-SG" sz="1200" b="1" dirty="0"/>
                    </a:p>
                  </a:txBody>
                  <a:tcPr/>
                </a:tc>
              </a:tr>
              <a:tr h="288000">
                <a:tc>
                  <a:txBody>
                    <a:bodyPr/>
                    <a:lstStyle/>
                    <a:p>
                      <a:r>
                        <a:rPr lang="en-US" sz="1200" b="1" dirty="0" smtClean="0"/>
                        <a:t>Assistant</a:t>
                      </a:r>
                      <a:r>
                        <a:rPr lang="en-US" sz="1200" b="1" baseline="0" dirty="0" smtClean="0"/>
                        <a:t> manager</a:t>
                      </a:r>
                      <a:endParaRPr lang="en-SG" sz="1200" b="1" dirty="0"/>
                    </a:p>
                  </a:txBody>
                  <a:tcPr/>
                </a:tc>
                <a:tc>
                  <a:txBody>
                    <a:bodyPr/>
                    <a:lstStyle/>
                    <a:p>
                      <a:r>
                        <a:rPr lang="en-US" sz="1200" b="1" dirty="0" smtClean="0"/>
                        <a:t>2200</a:t>
                      </a:r>
                      <a:endParaRPr lang="en-SG" sz="1200" b="1" dirty="0"/>
                    </a:p>
                  </a:txBody>
                  <a:tcPr/>
                </a:tc>
              </a:tr>
              <a:tr h="288000">
                <a:tc>
                  <a:txBody>
                    <a:bodyPr/>
                    <a:lstStyle/>
                    <a:p>
                      <a:r>
                        <a:rPr lang="en-US" sz="1200" b="1" dirty="0" smtClean="0"/>
                        <a:t>Security guard</a:t>
                      </a:r>
                      <a:endParaRPr lang="en-SG" sz="1200" b="1" dirty="0"/>
                    </a:p>
                  </a:txBody>
                  <a:tcPr/>
                </a:tc>
                <a:tc>
                  <a:txBody>
                    <a:bodyPr/>
                    <a:lstStyle/>
                    <a:p>
                      <a:r>
                        <a:rPr lang="en-US" sz="1200" b="1" dirty="0" smtClean="0"/>
                        <a:t>1500</a:t>
                      </a:r>
                      <a:endParaRPr lang="en-SG" sz="1200" b="1" dirty="0"/>
                    </a:p>
                  </a:txBody>
                  <a:tcPr/>
                </a:tc>
              </a:tr>
            </a:tbl>
          </a:graphicData>
        </a:graphic>
      </p:graphicFrame>
      <p:sp>
        <p:nvSpPr>
          <p:cNvPr id="17" name="Text Box 194"/>
          <p:cNvSpPr txBox="1">
            <a:spLocks noChangeArrowheads="1"/>
          </p:cNvSpPr>
          <p:nvPr/>
        </p:nvSpPr>
        <p:spPr bwMode="auto">
          <a:xfrm>
            <a:off x="6705600" y="3200400"/>
            <a:ext cx="919163" cy="461963"/>
          </a:xfrm>
          <a:prstGeom prst="rect">
            <a:avLst/>
          </a:prstGeom>
          <a:noFill/>
          <a:ln w="9525">
            <a:noFill/>
            <a:miter lim="800000"/>
            <a:headEnd/>
            <a:tailEnd/>
          </a:ln>
        </p:spPr>
        <p:txBody>
          <a:bodyPr wrap="none">
            <a:spAutoFit/>
          </a:bodyPr>
          <a:lstStyle/>
          <a:p>
            <a:pPr eaLnBrk="0" hangingPunct="0"/>
            <a:r>
              <a:rPr lang="en-US" sz="2400" baseline="0">
                <a:solidFill>
                  <a:schemeClr val="bg1"/>
                </a:solidFill>
                <a:latin typeface="Times New Roman" pitchFamily="18" charset="0"/>
              </a:rPr>
              <a:t>salary</a:t>
            </a:r>
          </a:p>
        </p:txBody>
      </p:sp>
      <p:graphicFrame>
        <p:nvGraphicFramePr>
          <p:cNvPr id="18" name="Table 17"/>
          <p:cNvGraphicFramePr>
            <a:graphicFrameLocks noGrp="1"/>
          </p:cNvGraphicFramePr>
          <p:nvPr>
            <p:extLst>
              <p:ext uri="{D42A27DB-BD31-4B8C-83A1-F6EECF244321}">
                <p14:modId xmlns:p14="http://schemas.microsoft.com/office/powerpoint/2010/main" val="669435079"/>
              </p:ext>
            </p:extLst>
          </p:nvPr>
        </p:nvGraphicFramePr>
        <p:xfrm>
          <a:off x="485537" y="1472400"/>
          <a:ext cx="5991463" cy="2642400"/>
        </p:xfrm>
        <a:graphic>
          <a:graphicData uri="http://schemas.openxmlformats.org/drawingml/2006/table">
            <a:tbl>
              <a:tblPr firstRow="1" bandRow="1">
                <a:tableStyleId>{21E4AEA4-8DFA-4A89-87EB-49C32662AFE0}</a:tableStyleId>
              </a:tblPr>
              <a:tblGrid>
                <a:gridCol w="884555"/>
                <a:gridCol w="925830"/>
                <a:gridCol w="900430"/>
                <a:gridCol w="1560830"/>
                <a:gridCol w="805418"/>
                <a:gridCol w="914400"/>
              </a:tblGrid>
              <a:tr h="288000">
                <a:tc>
                  <a:txBody>
                    <a:bodyPr/>
                    <a:lstStyle/>
                    <a:p>
                      <a:r>
                        <a:rPr lang="en-US" sz="1200" b="1" dirty="0" err="1" smtClean="0"/>
                        <a:t>eNumber</a:t>
                      </a:r>
                      <a:endParaRPr lang="en-SG" sz="1200" b="1" dirty="0"/>
                    </a:p>
                  </a:txBody>
                  <a:tcPr/>
                </a:tc>
                <a:tc>
                  <a:txBody>
                    <a:bodyPr/>
                    <a:lstStyle/>
                    <a:p>
                      <a:r>
                        <a:rPr lang="en-US" sz="1200" b="1" dirty="0" err="1" smtClean="0"/>
                        <a:t>firstName</a:t>
                      </a:r>
                      <a:endParaRPr lang="en-SG" sz="1200" b="1" dirty="0"/>
                    </a:p>
                  </a:txBody>
                  <a:tcPr/>
                </a:tc>
                <a:tc>
                  <a:txBody>
                    <a:bodyPr/>
                    <a:lstStyle/>
                    <a:p>
                      <a:r>
                        <a:rPr lang="en-US" sz="1200" b="1" dirty="0" err="1" smtClean="0"/>
                        <a:t>lastName</a:t>
                      </a:r>
                      <a:endParaRPr lang="en-SG" sz="1200" b="1" dirty="0"/>
                    </a:p>
                  </a:txBody>
                  <a:tcPr/>
                </a:tc>
                <a:tc>
                  <a:txBody>
                    <a:bodyPr/>
                    <a:lstStyle/>
                    <a:p>
                      <a:r>
                        <a:rPr lang="en-US" sz="1200" b="1" dirty="0" smtClean="0"/>
                        <a:t>address</a:t>
                      </a:r>
                      <a:endParaRPr lang="en-SG" sz="1200" b="1" dirty="0"/>
                    </a:p>
                  </a:txBody>
                  <a:tcPr/>
                </a:tc>
                <a:tc>
                  <a:txBody>
                    <a:bodyPr/>
                    <a:lstStyle/>
                    <a:p>
                      <a:r>
                        <a:rPr lang="en-US" sz="1200" b="1" dirty="0" smtClean="0"/>
                        <a:t>depart-</a:t>
                      </a:r>
                      <a:r>
                        <a:rPr lang="en-US" sz="1200" b="1" dirty="0" err="1" smtClean="0"/>
                        <a:t>ment</a:t>
                      </a:r>
                      <a:endParaRPr lang="en-SG" sz="1200" b="1" dirty="0"/>
                    </a:p>
                  </a:txBody>
                  <a:tcPr/>
                </a:tc>
                <a:tc>
                  <a:txBody>
                    <a:bodyPr/>
                    <a:lstStyle/>
                    <a:p>
                      <a:r>
                        <a:rPr lang="en-US" sz="1200" b="1" dirty="0" smtClean="0"/>
                        <a:t>position</a:t>
                      </a:r>
                      <a:endParaRPr lang="en-SG" sz="1200" b="1" dirty="0"/>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1XU3</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Dewi</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Srijaya</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12a </a:t>
                      </a:r>
                      <a:r>
                        <a:rPr lang="en-SG" sz="1200" b="1" kern="1200" dirty="0" err="1" smtClean="0">
                          <a:solidFill>
                            <a:schemeClr val="dk1"/>
                          </a:solidFill>
                          <a:latin typeface="+mn-lt"/>
                          <a:ea typeface="+mn-ea"/>
                          <a:cs typeface="+mn-cs"/>
                        </a:rPr>
                        <a:t>Jln</a:t>
                      </a:r>
                      <a:r>
                        <a:rPr lang="en-SG" sz="1200" b="1" kern="1200" dirty="0" smtClean="0">
                          <a:solidFill>
                            <a:schemeClr val="dk1"/>
                          </a:solidFill>
                          <a:latin typeface="+mn-lt"/>
                          <a:ea typeface="+mn-ea"/>
                          <a:cs typeface="+mn-cs"/>
                        </a:rPr>
                        <a:t> </a:t>
                      </a:r>
                      <a:r>
                        <a:rPr lang="en-SG" sz="1200" b="1" kern="1200" dirty="0" err="1" smtClean="0">
                          <a:solidFill>
                            <a:schemeClr val="dk1"/>
                          </a:solidFill>
                          <a:latin typeface="+mn-lt"/>
                          <a:ea typeface="+mn-ea"/>
                          <a:cs typeface="+mn-cs"/>
                        </a:rPr>
                        <a:t>Lempeng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Toys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Clerk</a:t>
                      </a:r>
                      <a:endParaRPr lang="en-SG" sz="1200" b="1" kern="1200" dirty="0" smtClean="0">
                        <a:solidFill>
                          <a:schemeClr val="dk1"/>
                        </a:solidFill>
                        <a:latin typeface="+mn-lt"/>
                        <a:ea typeface="+mn-ea"/>
                        <a:cs typeface="+mn-cs"/>
                      </a:endParaRPr>
                    </a:p>
                  </a:txBody>
                  <a:tcPr/>
                </a:tc>
              </a:tr>
              <a:tr h="288000">
                <a:tc>
                  <a:txBody>
                    <a:bodyPr/>
                    <a:lstStyle/>
                    <a:p>
                      <a:pPr marL="0" algn="l" defTabSz="914400" rtl="0" eaLnBrk="1" latinLnBrk="0" hangingPunct="1"/>
                      <a:r>
                        <a:rPr lang="en-US" sz="1200" b="1" kern="1200" dirty="0" smtClean="0">
                          <a:solidFill>
                            <a:schemeClr val="dk1"/>
                          </a:solidFill>
                          <a:latin typeface="+mn-lt"/>
                          <a:ea typeface="+mn-ea"/>
                          <a:cs typeface="+mn-cs"/>
                        </a:rPr>
                        <a:t>4W3E</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err="1" smtClean="0">
                          <a:solidFill>
                            <a:schemeClr val="dk1"/>
                          </a:solidFill>
                          <a:latin typeface="+mn-lt"/>
                          <a:ea typeface="+mn-ea"/>
                          <a:cs typeface="+mn-cs"/>
                        </a:rPr>
                        <a:t>Izabel</a:t>
                      </a:r>
                      <a:endParaRPr lang="en-SG" sz="1200" b="1" kern="1200" dirty="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Leong</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SG" sz="1200" b="1" kern="1200" dirty="0" smtClean="0">
                          <a:solidFill>
                            <a:schemeClr val="dk1"/>
                          </a:solidFill>
                          <a:latin typeface="+mn-lt"/>
                          <a:ea typeface="+mn-ea"/>
                          <a:cs typeface="+mn-cs"/>
                        </a:rPr>
                        <a:t>10 </a:t>
                      </a:r>
                      <a:r>
                        <a:rPr lang="en-SG" sz="1200" b="1" kern="1200" dirty="0" err="1" smtClean="0">
                          <a:solidFill>
                            <a:schemeClr val="dk1"/>
                          </a:solidFill>
                          <a:latin typeface="+mn-lt"/>
                          <a:ea typeface="+mn-ea"/>
                          <a:cs typeface="+mn-cs"/>
                        </a:rPr>
                        <a:t>Outram</a:t>
                      </a:r>
                      <a:r>
                        <a:rPr lang="en-SG" sz="1200" b="1" kern="1200" dirty="0" smtClean="0">
                          <a:solidFill>
                            <a:schemeClr val="dk1"/>
                          </a:solidFill>
                          <a:latin typeface="+mn-lt"/>
                          <a:ea typeface="+mn-ea"/>
                          <a:cs typeface="+mn-cs"/>
                        </a:rPr>
                        <a:t> Park</a:t>
                      </a: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Sports</a:t>
                      </a:r>
                      <a:endParaRPr lang="en-SG" sz="1200" b="1" kern="1200" dirty="0" smtClean="0">
                        <a:solidFill>
                          <a:schemeClr val="dk1"/>
                        </a:solidFill>
                        <a:latin typeface="+mn-lt"/>
                        <a:ea typeface="+mn-ea"/>
                        <a:cs typeface="+mn-cs"/>
                      </a:endParaRPr>
                    </a:p>
                  </a:txBody>
                  <a:tcPr/>
                </a:tc>
                <a:tc>
                  <a:txBody>
                    <a:bodyPr/>
                    <a:lstStyle/>
                    <a:p>
                      <a:pPr marL="0" algn="l" defTabSz="914400" rtl="0" eaLnBrk="1" latinLnBrk="0" hangingPunct="1"/>
                      <a:r>
                        <a:rPr lang="en-US" sz="1200" b="1" kern="1200" dirty="0" smtClean="0">
                          <a:solidFill>
                            <a:schemeClr val="dk1"/>
                          </a:solidFill>
                          <a:latin typeface="+mn-lt"/>
                          <a:ea typeface="+mn-ea"/>
                          <a:cs typeface="+mn-cs"/>
                        </a:rPr>
                        <a:t>Trainee</a:t>
                      </a:r>
                      <a:endParaRPr lang="en-SG" sz="1200" b="1" kern="1200" dirty="0" smtClean="0">
                        <a:solidFill>
                          <a:schemeClr val="dk1"/>
                        </a:solidFill>
                        <a:latin typeface="+mn-lt"/>
                        <a:ea typeface="+mn-ea"/>
                        <a:cs typeface="+mn-cs"/>
                      </a:endParaRPr>
                    </a:p>
                  </a:txBody>
                  <a:tcPr/>
                </a:tc>
              </a:tr>
              <a:tr h="288000">
                <a:tc>
                  <a:txBody>
                    <a:bodyPr/>
                    <a:lstStyle/>
                    <a:p>
                      <a:r>
                        <a:rPr lang="en-US" sz="1200" b="1" dirty="0" smtClean="0"/>
                        <a:t>3XXE</a:t>
                      </a:r>
                      <a:endParaRPr lang="en-SG" sz="1200" b="1" dirty="0"/>
                    </a:p>
                  </a:txBody>
                  <a:tcPr/>
                </a:tc>
                <a:tc>
                  <a:txBody>
                    <a:bodyPr/>
                    <a:lstStyle/>
                    <a:p>
                      <a:r>
                        <a:rPr lang="en-US" sz="1200" b="1" dirty="0" smtClean="0"/>
                        <a:t>John</a:t>
                      </a:r>
                      <a:endParaRPr lang="en-SG" sz="1200" b="1" dirty="0"/>
                    </a:p>
                  </a:txBody>
                  <a:tcPr/>
                </a:tc>
                <a:tc>
                  <a:txBody>
                    <a:bodyPr/>
                    <a:lstStyle/>
                    <a:p>
                      <a:r>
                        <a:rPr lang="en-US" sz="1200" b="1" dirty="0" smtClean="0"/>
                        <a:t>Smith</a:t>
                      </a:r>
                      <a:endParaRPr lang="en-SG" sz="1200" b="1" dirty="0"/>
                    </a:p>
                  </a:txBody>
                  <a:tcPr/>
                </a:tc>
                <a:tc>
                  <a:txBody>
                    <a:bodyPr/>
                    <a:lstStyle/>
                    <a:p>
                      <a:r>
                        <a:rPr lang="en-US" sz="1200" b="1" dirty="0" smtClean="0"/>
                        <a:t>107 </a:t>
                      </a:r>
                      <a:r>
                        <a:rPr lang="en-US" sz="1200" b="1" dirty="0" err="1" smtClean="0"/>
                        <a:t>Clementi</a:t>
                      </a:r>
                      <a:r>
                        <a:rPr lang="en-US" sz="1200" b="1" baseline="0" dirty="0" smtClean="0"/>
                        <a:t> Rd</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Clerk</a:t>
                      </a:r>
                      <a:endParaRPr lang="en-SG" sz="1200" b="1" dirty="0"/>
                    </a:p>
                  </a:txBody>
                  <a:tcPr/>
                </a:tc>
              </a:tr>
              <a:tr h="288000">
                <a:tc>
                  <a:txBody>
                    <a:bodyPr/>
                    <a:lstStyle/>
                    <a:p>
                      <a:r>
                        <a:rPr lang="en-US" sz="1200" b="1" dirty="0" smtClean="0"/>
                        <a:t>5SD2</a:t>
                      </a:r>
                      <a:endParaRPr lang="en-SG" sz="1200" b="1" dirty="0"/>
                    </a:p>
                  </a:txBody>
                  <a:tcPr/>
                </a:tc>
                <a:tc>
                  <a:txBody>
                    <a:bodyPr/>
                    <a:lstStyle/>
                    <a:p>
                      <a:r>
                        <a:rPr lang="en-US" sz="1200" b="1" dirty="0" smtClean="0"/>
                        <a:t>Axel</a:t>
                      </a:r>
                      <a:endParaRPr lang="en-SG" sz="1200" b="1" dirty="0"/>
                    </a:p>
                  </a:txBody>
                  <a:tcPr/>
                </a:tc>
                <a:tc>
                  <a:txBody>
                    <a:bodyPr/>
                    <a:lstStyle/>
                    <a:p>
                      <a:r>
                        <a:rPr lang="en-US" sz="1200" b="1" dirty="0" smtClean="0"/>
                        <a:t>Bayer</a:t>
                      </a:r>
                      <a:endParaRPr lang="en-SG" sz="12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b="1" dirty="0" smtClean="0"/>
                        <a:t>55</a:t>
                      </a:r>
                      <a:r>
                        <a:rPr lang="en-SG" sz="1200" b="1" baseline="0" dirty="0" smtClean="0"/>
                        <a:t> </a:t>
                      </a:r>
                      <a:r>
                        <a:rPr lang="en-SG" sz="1200" b="1" dirty="0" err="1" smtClean="0"/>
                        <a:t>Cuscaden</a:t>
                      </a:r>
                      <a:r>
                        <a:rPr lang="en-SG" sz="1200" b="1" dirty="0" smtClean="0"/>
                        <a:t> Rd</a:t>
                      </a:r>
                      <a:endParaRPr lang="en-SG" sz="1200" b="1" dirty="0"/>
                    </a:p>
                  </a:txBody>
                  <a:tcPr/>
                </a:tc>
                <a:tc>
                  <a:txBody>
                    <a:bodyPr/>
                    <a:lstStyle/>
                    <a:p>
                      <a:r>
                        <a:rPr lang="en-US" sz="1200" b="1" dirty="0" smtClean="0"/>
                        <a:t>Sports</a:t>
                      </a:r>
                      <a:endParaRPr lang="en-SG" sz="1200" b="1" dirty="0"/>
                    </a:p>
                  </a:txBody>
                  <a:tcPr/>
                </a:tc>
                <a:tc>
                  <a:txBody>
                    <a:bodyPr/>
                    <a:lstStyle/>
                    <a:p>
                      <a:r>
                        <a:rPr lang="en-US" sz="1200" b="1" dirty="0" smtClean="0"/>
                        <a:t>Trainee</a:t>
                      </a:r>
                      <a:endParaRPr lang="en-SG" sz="1200" b="1" dirty="0"/>
                    </a:p>
                  </a:txBody>
                  <a:tcPr/>
                </a:tc>
              </a:tr>
              <a:tr h="288000">
                <a:tc>
                  <a:txBody>
                    <a:bodyPr/>
                    <a:lstStyle/>
                    <a:p>
                      <a:r>
                        <a:rPr lang="en-US" sz="1200" b="1" dirty="0" smtClean="0"/>
                        <a:t>6RG5</a:t>
                      </a:r>
                      <a:endParaRPr lang="en-SG" sz="1200" b="1" dirty="0"/>
                    </a:p>
                  </a:txBody>
                  <a:tcPr/>
                </a:tc>
                <a:tc>
                  <a:txBody>
                    <a:bodyPr/>
                    <a:lstStyle/>
                    <a:p>
                      <a:r>
                        <a:rPr lang="en-US" sz="1200" b="1" dirty="0" smtClean="0"/>
                        <a:t>Winnie</a:t>
                      </a:r>
                      <a:endParaRPr lang="en-SG" sz="1200" b="1" dirty="0"/>
                    </a:p>
                  </a:txBody>
                  <a:tcPr/>
                </a:tc>
                <a:tc>
                  <a:txBody>
                    <a:bodyPr/>
                    <a:lstStyle/>
                    <a:p>
                      <a:r>
                        <a:rPr lang="en-US" sz="1200" b="1" dirty="0" smtClean="0"/>
                        <a:t>Lee</a:t>
                      </a:r>
                      <a:endParaRPr lang="en-SG" sz="1200" b="1" dirty="0"/>
                    </a:p>
                  </a:txBody>
                  <a:tcPr/>
                </a:tc>
                <a:tc>
                  <a:txBody>
                    <a:bodyPr/>
                    <a:lstStyle/>
                    <a:p>
                      <a:r>
                        <a:rPr lang="en-SG" sz="1200" b="1" dirty="0" smtClean="0"/>
                        <a:t>10 West Coast Rd</a:t>
                      </a:r>
                    </a:p>
                  </a:txBody>
                  <a:tcPr/>
                </a:tc>
                <a:tc>
                  <a:txBody>
                    <a:bodyPr/>
                    <a:lstStyle/>
                    <a:p>
                      <a:r>
                        <a:rPr lang="en-US" sz="1200" b="1" dirty="0" smtClean="0"/>
                        <a:t>Sports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755Y</a:t>
                      </a:r>
                      <a:endParaRPr lang="en-SG" sz="1200" b="1" dirty="0"/>
                    </a:p>
                  </a:txBody>
                  <a:tcPr/>
                </a:tc>
                <a:tc>
                  <a:txBody>
                    <a:bodyPr/>
                    <a:lstStyle/>
                    <a:p>
                      <a:r>
                        <a:rPr lang="en-US" sz="1200" b="1" dirty="0" smtClean="0"/>
                        <a:t>Sylvia</a:t>
                      </a:r>
                      <a:endParaRPr lang="en-SG" sz="1200" b="1" dirty="0"/>
                    </a:p>
                  </a:txBody>
                  <a:tcPr/>
                </a:tc>
                <a:tc>
                  <a:txBody>
                    <a:bodyPr/>
                    <a:lstStyle/>
                    <a:p>
                      <a:r>
                        <a:rPr lang="en-US" sz="1200" b="1" dirty="0" smtClean="0"/>
                        <a:t>Tok</a:t>
                      </a:r>
                      <a:endParaRPr lang="en-SG" sz="1200" b="1" dirty="0"/>
                    </a:p>
                  </a:txBody>
                  <a:tcPr/>
                </a:tc>
                <a:tc>
                  <a:txBody>
                    <a:bodyPr/>
                    <a:lstStyle/>
                    <a:p>
                      <a:r>
                        <a:rPr lang="en-SG" sz="1200" b="1" dirty="0" smtClean="0"/>
                        <a:t>22 East Coast Ln</a:t>
                      </a:r>
                      <a:endParaRPr lang="en-SG" sz="1200" b="1" dirty="0"/>
                    </a:p>
                  </a:txBody>
                  <a:tcPr/>
                </a:tc>
                <a:tc>
                  <a:txBody>
                    <a:bodyPr/>
                    <a:lstStyle/>
                    <a:p>
                      <a:r>
                        <a:rPr lang="en-US" sz="1200" b="1" dirty="0" smtClean="0"/>
                        <a:t>Toys</a:t>
                      </a:r>
                      <a:endParaRPr lang="en-SG" sz="1200" b="1" dirty="0"/>
                    </a:p>
                  </a:txBody>
                  <a:tcPr/>
                </a:tc>
                <a:tc>
                  <a:txBody>
                    <a:bodyPr/>
                    <a:lstStyle/>
                    <a:p>
                      <a:r>
                        <a:rPr lang="en-US" sz="1200" b="1" dirty="0" smtClean="0"/>
                        <a:t>Manager</a:t>
                      </a:r>
                      <a:endParaRPr lang="en-SG" sz="1200" b="1" dirty="0"/>
                    </a:p>
                  </a:txBody>
                  <a:tcPr/>
                </a:tc>
              </a:tr>
              <a:tr h="288000">
                <a:tc>
                  <a:txBody>
                    <a:bodyPr/>
                    <a:lstStyle/>
                    <a:p>
                      <a:r>
                        <a:rPr lang="en-US" sz="1200" b="1" dirty="0" smtClean="0"/>
                        <a:t>2SD3</a:t>
                      </a:r>
                      <a:endParaRPr lang="en-SG" sz="1200" b="1" dirty="0"/>
                    </a:p>
                  </a:txBody>
                  <a:tcPr/>
                </a:tc>
                <a:tc>
                  <a:txBody>
                    <a:bodyPr/>
                    <a:lstStyle/>
                    <a:p>
                      <a:r>
                        <a:rPr lang="en-US" sz="1200" b="1" dirty="0" smtClean="0"/>
                        <a:t>Eric</a:t>
                      </a:r>
                      <a:endParaRPr lang="en-SG" sz="1200" b="1" dirty="0"/>
                    </a:p>
                  </a:txBody>
                  <a:tcPr/>
                </a:tc>
                <a:tc>
                  <a:txBody>
                    <a:bodyPr/>
                    <a:lstStyle/>
                    <a:p>
                      <a:r>
                        <a:rPr lang="en-US" sz="1200" b="1" dirty="0" smtClean="0"/>
                        <a:t>Wei</a:t>
                      </a:r>
                      <a:endParaRPr lang="en-SG" sz="1200" b="1" dirty="0"/>
                    </a:p>
                  </a:txBody>
                  <a:tcPr/>
                </a:tc>
                <a:tc>
                  <a:txBody>
                    <a:bodyPr/>
                    <a:lstStyle/>
                    <a:p>
                      <a:r>
                        <a:rPr lang="en-SG" sz="1200" b="1" dirty="0" smtClean="0"/>
                        <a:t>100 </a:t>
                      </a:r>
                      <a:r>
                        <a:rPr lang="en-SG" sz="1200" b="1" dirty="0" err="1" smtClean="0"/>
                        <a:t>Jurong</a:t>
                      </a:r>
                      <a:r>
                        <a:rPr lang="en-SG" sz="1200" b="1" dirty="0" smtClean="0"/>
                        <a:t> drive</a:t>
                      </a:r>
                    </a:p>
                  </a:txBody>
                  <a:tcPr/>
                </a:tc>
                <a:tc>
                  <a:txBody>
                    <a:bodyPr/>
                    <a:lstStyle/>
                    <a:p>
                      <a:r>
                        <a:rPr lang="en-US" sz="1200" b="1" dirty="0" smtClean="0"/>
                        <a:t>Toys</a:t>
                      </a:r>
                      <a:endParaRPr lang="en-SG" sz="1200" b="1" dirty="0"/>
                    </a:p>
                  </a:txBody>
                  <a:tcPr/>
                </a:tc>
                <a:tc>
                  <a:txBody>
                    <a:bodyPr/>
                    <a:lstStyle/>
                    <a:p>
                      <a:r>
                        <a:rPr lang="en-US" sz="1200" b="1" dirty="0" smtClean="0"/>
                        <a:t>Assistant</a:t>
                      </a:r>
                      <a:r>
                        <a:rPr lang="en-US" sz="1200" b="1" baseline="0" dirty="0" smtClean="0"/>
                        <a:t> manager</a:t>
                      </a:r>
                      <a:endParaRPr lang="en-SG" sz="1200" b="1" dirty="0"/>
                    </a:p>
                  </a:txBody>
                  <a:tcPr/>
                </a:tc>
              </a:tr>
            </a:tbl>
          </a:graphicData>
        </a:graphic>
      </p:graphicFrame>
      <p:sp>
        <p:nvSpPr>
          <p:cNvPr id="19" name="AutoShape 192"/>
          <p:cNvSpPr>
            <a:spLocks/>
          </p:cNvSpPr>
          <p:nvPr/>
        </p:nvSpPr>
        <p:spPr bwMode="auto">
          <a:xfrm rot="-5345758">
            <a:off x="7253965" y="5724876"/>
            <a:ext cx="45719" cy="685715"/>
          </a:xfrm>
          <a:prstGeom prst="leftBrace">
            <a:avLst>
              <a:gd name="adj1" fmla="val 174826"/>
              <a:gd name="adj2" fmla="val 50000"/>
            </a:avLst>
          </a:prstGeom>
          <a:noFill/>
          <a:ln w="9525">
            <a:solidFill>
              <a:schemeClr val="bg1"/>
            </a:solidFill>
            <a:round/>
            <a:headEnd/>
            <a:tailEnd/>
          </a:ln>
        </p:spPr>
        <p:txBody>
          <a:bodyPr wrap="none" anchor="ctr"/>
          <a:lstStyle/>
          <a:p>
            <a:endParaRPr lang="en-US"/>
          </a:p>
        </p:txBody>
      </p:sp>
      <p:sp>
        <p:nvSpPr>
          <p:cNvPr id="20" name="Text Box 193"/>
          <p:cNvSpPr txBox="1">
            <a:spLocks noChangeArrowheads="1"/>
          </p:cNvSpPr>
          <p:nvPr/>
        </p:nvSpPr>
        <p:spPr bwMode="auto">
          <a:xfrm>
            <a:off x="6996112" y="6019800"/>
            <a:ext cx="623888" cy="457200"/>
          </a:xfrm>
          <a:prstGeom prst="rect">
            <a:avLst/>
          </a:prstGeom>
          <a:noFill/>
          <a:ln w="9525">
            <a:noFill/>
            <a:miter lim="800000"/>
            <a:headEnd/>
            <a:tailEnd/>
          </a:ln>
        </p:spPr>
        <p:txBody>
          <a:bodyPr wrap="none">
            <a:spAutoFit/>
          </a:bodyPr>
          <a:lstStyle/>
          <a:p>
            <a:pPr eaLnBrk="0" hangingPunct="0"/>
            <a:r>
              <a:rPr lang="en-US" sz="2400" baseline="0" dirty="0">
                <a:solidFill>
                  <a:schemeClr val="bg1"/>
                </a:solidFill>
                <a:latin typeface="Times New Roman" pitchFamily="18" charset="0"/>
              </a:rPr>
              <a:t>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p:spPr>
        <p:txBody>
          <a:bodyPr/>
          <a:lstStyle/>
          <a:p>
            <a:r>
              <a:rPr lang="en-US" smtClean="0"/>
              <a:t>Introduction to Database Systems</a:t>
            </a:r>
          </a:p>
        </p:txBody>
      </p:sp>
      <p:sp>
        <p:nvSpPr>
          <p:cNvPr id="39939" name="Rectangle 2"/>
          <p:cNvSpPr>
            <a:spLocks noGrp="1" noChangeArrowheads="1"/>
          </p:cNvSpPr>
          <p:nvPr>
            <p:ph type="title"/>
          </p:nvPr>
        </p:nvSpPr>
        <p:spPr/>
        <p:txBody>
          <a:bodyPr/>
          <a:lstStyle/>
          <a:p>
            <a:pPr eaLnBrk="1" hangingPunct="1"/>
            <a:r>
              <a:rPr lang="en-GB" dirty="0" smtClean="0"/>
              <a:t>Testing Equivalence Based on Attribute Closures</a:t>
            </a:r>
            <a:endParaRPr lang="en-US" dirty="0" smtClean="0"/>
          </a:p>
        </p:txBody>
      </p:sp>
      <p:sp>
        <p:nvSpPr>
          <p:cNvPr id="38916" name="Rectangle 3"/>
          <p:cNvSpPr>
            <a:spLocks noGrp="1" noChangeArrowheads="1"/>
          </p:cNvSpPr>
          <p:nvPr>
            <p:ph type="body" idx="1"/>
          </p:nvPr>
        </p:nvSpPr>
        <p:spPr/>
        <p:txBody>
          <a:bodyPr/>
          <a:lstStyle/>
          <a:p>
            <a:pPr eaLnBrk="1" hangingPunct="1">
              <a:buFont typeface="Wingdings" pitchFamily="2" charset="2"/>
              <a:buChar char="§"/>
            </a:pPr>
            <a:r>
              <a:rPr lang="en-GB" sz="2800" dirty="0" smtClean="0">
                <a:sym typeface="Symbol" pitchFamily="18" charset="2"/>
              </a:rPr>
              <a:t>Let R be a relational scheme</a:t>
            </a:r>
          </a:p>
          <a:p>
            <a:pPr eaLnBrk="1" hangingPunct="1">
              <a:buFont typeface="Wingdings" pitchFamily="2" charset="2"/>
              <a:buChar char="§"/>
            </a:pPr>
            <a:r>
              <a:rPr lang="en-GB" sz="2800" dirty="0" smtClean="0">
                <a:sym typeface="Symbol" pitchFamily="18" charset="2"/>
              </a:rPr>
              <a:t>Let F and G be two sets of functional dependencies on R</a:t>
            </a:r>
          </a:p>
          <a:p>
            <a:pPr eaLnBrk="1" hangingPunct="1">
              <a:buFont typeface="Wingdings" pitchFamily="2" charset="2"/>
              <a:buChar char="§"/>
            </a:pPr>
            <a:endParaRPr lang="en-GB" sz="1050" dirty="0" smtClean="0">
              <a:sym typeface="Symbol" pitchFamily="18" charset="2"/>
            </a:endParaRPr>
          </a:p>
          <a:p>
            <a:pPr eaLnBrk="1" hangingPunct="1">
              <a:buFont typeface="Wingdings" pitchFamily="2" charset="2"/>
              <a:buChar char="§"/>
            </a:pPr>
            <a:r>
              <a:rPr lang="en-GB" sz="2800" dirty="0" smtClean="0">
                <a:sym typeface="Symbol" pitchFamily="18" charset="2"/>
              </a:rPr>
              <a:t>for each (X</a:t>
            </a:r>
            <a:r>
              <a:rPr lang="en-GB" sz="2800" dirty="0" smtClean="0">
                <a:sym typeface="Wingdings"/>
              </a:rPr>
              <a:t>Y) in F</a:t>
            </a:r>
          </a:p>
          <a:p>
            <a:pPr lvl="1" eaLnBrk="1" hangingPunct="1">
              <a:buFont typeface="Wingdings" pitchFamily="2" charset="2"/>
              <a:buChar char="§"/>
            </a:pPr>
            <a:r>
              <a:rPr lang="en-GB" sz="2400" dirty="0" smtClean="0">
                <a:sym typeface="Wingdings"/>
              </a:rPr>
              <a:t>compute X</a:t>
            </a:r>
            <a:r>
              <a:rPr lang="en-GB" sz="2400" baseline="30000" dirty="0" smtClean="0">
                <a:sym typeface="Wingdings"/>
              </a:rPr>
              <a:t>+(G)</a:t>
            </a:r>
          </a:p>
          <a:p>
            <a:pPr lvl="1" eaLnBrk="1" hangingPunct="1">
              <a:buFont typeface="Wingdings" pitchFamily="2" charset="2"/>
              <a:buChar char="§"/>
            </a:pPr>
            <a:r>
              <a:rPr lang="en-GB" sz="2400" dirty="0" smtClean="0">
                <a:sym typeface="Wingdings"/>
              </a:rPr>
              <a:t>if Y </a:t>
            </a:r>
            <a:r>
              <a:rPr lang="en-SG" sz="2400" dirty="0"/>
              <a:t>⊄</a:t>
            </a:r>
            <a:r>
              <a:rPr lang="en-GB" sz="2400" dirty="0" smtClean="0">
                <a:sym typeface="Wingdings"/>
              </a:rPr>
              <a:t> X</a:t>
            </a:r>
            <a:r>
              <a:rPr lang="en-GB" sz="2400" baseline="30000" dirty="0" smtClean="0">
                <a:sym typeface="Wingdings"/>
              </a:rPr>
              <a:t>+(G)</a:t>
            </a:r>
            <a:r>
              <a:rPr lang="en-GB" sz="2400" dirty="0" smtClean="0">
                <a:sym typeface="Wingdings"/>
              </a:rPr>
              <a:t> return false</a:t>
            </a:r>
          </a:p>
          <a:p>
            <a:pPr lvl="1" eaLnBrk="1" hangingPunct="1">
              <a:buFont typeface="Wingdings" pitchFamily="2" charset="2"/>
              <a:buChar char="§"/>
            </a:pPr>
            <a:endParaRPr lang="en-GB" sz="1000" dirty="0" smtClean="0">
              <a:sym typeface="Wingdings"/>
            </a:endParaRPr>
          </a:p>
          <a:p>
            <a:pPr eaLnBrk="1" hangingPunct="1">
              <a:buFont typeface="Wingdings" pitchFamily="2" charset="2"/>
              <a:buChar char="§"/>
            </a:pPr>
            <a:r>
              <a:rPr lang="en-GB" sz="2800" dirty="0" smtClean="0">
                <a:sym typeface="Symbol" pitchFamily="18" charset="2"/>
              </a:rPr>
              <a:t>for </a:t>
            </a:r>
            <a:r>
              <a:rPr lang="en-GB" sz="2800" dirty="0">
                <a:sym typeface="Symbol" pitchFamily="18" charset="2"/>
              </a:rPr>
              <a:t>each (X</a:t>
            </a:r>
            <a:r>
              <a:rPr lang="en-GB" sz="2800" dirty="0">
                <a:sym typeface="Wingdings"/>
              </a:rPr>
              <a:t>Y) in </a:t>
            </a:r>
            <a:r>
              <a:rPr lang="en-GB" sz="2800" dirty="0" smtClean="0">
                <a:sym typeface="Wingdings"/>
              </a:rPr>
              <a:t>G</a:t>
            </a:r>
            <a:endParaRPr lang="en-GB" sz="2800" dirty="0">
              <a:sym typeface="Wingdings"/>
            </a:endParaRPr>
          </a:p>
          <a:p>
            <a:pPr lvl="1" eaLnBrk="1" hangingPunct="1">
              <a:buFont typeface="Wingdings" pitchFamily="2" charset="2"/>
              <a:buChar char="§"/>
            </a:pPr>
            <a:r>
              <a:rPr lang="en-GB" sz="2400" dirty="0">
                <a:sym typeface="Wingdings"/>
              </a:rPr>
              <a:t>Compute X</a:t>
            </a:r>
            <a:r>
              <a:rPr lang="en-GB" sz="2400" baseline="30000" dirty="0">
                <a:sym typeface="Wingdings"/>
              </a:rPr>
              <a:t>+</a:t>
            </a:r>
            <a:r>
              <a:rPr lang="en-GB" sz="2400" baseline="30000" dirty="0" smtClean="0">
                <a:sym typeface="Wingdings"/>
              </a:rPr>
              <a:t>(F)</a:t>
            </a:r>
            <a:endParaRPr lang="en-GB" sz="2400" baseline="30000" dirty="0">
              <a:sym typeface="Wingdings"/>
            </a:endParaRPr>
          </a:p>
          <a:p>
            <a:pPr lvl="1" eaLnBrk="1" hangingPunct="1">
              <a:buFont typeface="Wingdings" pitchFamily="2" charset="2"/>
              <a:buChar char="§"/>
            </a:pPr>
            <a:r>
              <a:rPr lang="en-GB" sz="2400" dirty="0" smtClean="0">
                <a:sym typeface="Wingdings"/>
              </a:rPr>
              <a:t>if </a:t>
            </a:r>
            <a:r>
              <a:rPr lang="en-GB" sz="2400" dirty="0">
                <a:sym typeface="Wingdings"/>
              </a:rPr>
              <a:t>Y </a:t>
            </a:r>
            <a:r>
              <a:rPr lang="en-SG" sz="2400" dirty="0"/>
              <a:t>⊄</a:t>
            </a:r>
            <a:r>
              <a:rPr lang="en-GB" sz="2400" dirty="0" smtClean="0">
                <a:sym typeface="Wingdings"/>
              </a:rPr>
              <a:t> </a:t>
            </a:r>
            <a:r>
              <a:rPr lang="en-GB" sz="2400" dirty="0">
                <a:sym typeface="Wingdings"/>
              </a:rPr>
              <a:t>X</a:t>
            </a:r>
            <a:r>
              <a:rPr lang="en-GB" sz="2400" baseline="30000" dirty="0">
                <a:sym typeface="Wingdings"/>
              </a:rPr>
              <a:t>+</a:t>
            </a:r>
            <a:r>
              <a:rPr lang="en-GB" sz="2400" baseline="30000" dirty="0" smtClean="0">
                <a:sym typeface="Wingdings"/>
              </a:rPr>
              <a:t>(F)</a:t>
            </a:r>
            <a:r>
              <a:rPr lang="en-GB" sz="2400" dirty="0" smtClean="0">
                <a:sym typeface="Wingdings"/>
              </a:rPr>
              <a:t> return false</a:t>
            </a:r>
          </a:p>
          <a:p>
            <a:pPr lvl="1" eaLnBrk="1" hangingPunct="1">
              <a:buFont typeface="Wingdings" pitchFamily="2" charset="2"/>
              <a:buChar char="§"/>
            </a:pPr>
            <a:endParaRPr lang="en-GB" sz="1000" dirty="0" smtClean="0">
              <a:sym typeface="Wingdings"/>
            </a:endParaRPr>
          </a:p>
          <a:p>
            <a:pPr eaLnBrk="1" hangingPunct="1">
              <a:buFont typeface="Wingdings" pitchFamily="2" charset="2"/>
              <a:buChar char="§"/>
            </a:pPr>
            <a:r>
              <a:rPr lang="en-GB" sz="2800" dirty="0" smtClean="0">
                <a:sym typeface="Wingdings"/>
              </a:rPr>
              <a:t>return true</a:t>
            </a:r>
            <a:endParaRPr lang="en-GB" sz="2800" dirty="0">
              <a:sym typeface="Wingdings"/>
            </a:endParaRPr>
          </a:p>
          <a:p>
            <a:pPr lvl="1" eaLnBrk="1" hangingPunct="1">
              <a:buFont typeface="Wingdings" pitchFamily="2" charset="2"/>
              <a:buChar char="§"/>
            </a:pPr>
            <a:endParaRPr lang="en-GB" sz="2400" dirty="0">
              <a:sym typeface="Wingdings"/>
            </a:endParaRPr>
          </a:p>
          <a:p>
            <a:pPr marL="457200" lvl="1" indent="0" eaLnBrk="1" hangingPunct="1">
              <a:buNone/>
            </a:pPr>
            <a:endParaRPr lang="en-GB" sz="2400" dirty="0" smtClean="0">
              <a:sym typeface="Symbol" pitchFamily="18" charset="2"/>
            </a:endParaRPr>
          </a:p>
          <a:p>
            <a:pPr eaLnBrk="1" hangingPunct="1">
              <a:buFont typeface="Wingdings" pitchFamily="2" charset="2"/>
              <a:buChar char="§"/>
            </a:pPr>
            <a:endParaRPr lang="en-US" sz="2800" dirty="0" smtClean="0">
              <a:sym typeface="Symbol" pitchFamily="18" charset="2"/>
            </a:endParaRPr>
          </a:p>
          <a:p>
            <a:pPr eaLnBrk="1" hangingPunct="1">
              <a:buFont typeface="Wingdings" pitchFamily="2" charset="2"/>
              <a:buNone/>
            </a:pPr>
            <a:endParaRPr lang="en-GB" sz="2800" dirty="0" smtClean="0">
              <a:sym typeface="Symbol" pitchFamily="18" charset="2"/>
            </a:endParaRPr>
          </a:p>
        </p:txBody>
      </p:sp>
      <p:sp>
        <p:nvSpPr>
          <p:cNvPr id="2" name="TextBox 1"/>
          <p:cNvSpPr txBox="1"/>
          <p:nvPr/>
        </p:nvSpPr>
        <p:spPr>
          <a:xfrm>
            <a:off x="4572000" y="2855655"/>
            <a:ext cx="4343400" cy="2554545"/>
          </a:xfrm>
          <a:prstGeom prst="rect">
            <a:avLst/>
          </a:prstGeom>
          <a:noFill/>
          <a:ln w="25400">
            <a:solidFill>
              <a:schemeClr val="bg1"/>
            </a:solidFill>
          </a:ln>
        </p:spPr>
        <p:txBody>
          <a:bodyPr wrap="square" rtlCol="0">
            <a:spAutoFit/>
          </a:bodyPr>
          <a:lstStyle/>
          <a:p>
            <a:r>
              <a:rPr lang="en-US" sz="2000" baseline="0" dirty="0" smtClean="0">
                <a:solidFill>
                  <a:srgbClr val="FFFF00"/>
                </a:solidFill>
              </a:rPr>
              <a:t>Example:</a:t>
            </a:r>
          </a:p>
          <a:p>
            <a:r>
              <a:rPr lang="en-US" sz="2000" baseline="0" dirty="0" smtClean="0">
                <a:solidFill>
                  <a:srgbClr val="FFFF00"/>
                </a:solidFill>
              </a:rPr>
              <a:t>If F contains {A} </a:t>
            </a:r>
            <a:r>
              <a:rPr lang="en-US" sz="2000" baseline="0" dirty="0" smtClean="0">
                <a:solidFill>
                  <a:srgbClr val="FFFF00"/>
                </a:solidFill>
                <a:sym typeface="Wingdings" panose="05000000000000000000" pitchFamily="2" charset="2"/>
              </a:rPr>
              <a:t> {B,C} </a:t>
            </a:r>
          </a:p>
          <a:p>
            <a:r>
              <a:rPr lang="en-US" sz="2000" baseline="0" dirty="0" smtClean="0">
                <a:solidFill>
                  <a:srgbClr val="FFFF00"/>
                </a:solidFill>
                <a:sym typeface="Wingdings" panose="05000000000000000000" pitchFamily="2" charset="2"/>
              </a:rPr>
              <a:t>but {A}</a:t>
            </a:r>
            <a:r>
              <a:rPr lang="en-US" sz="2000" baseline="30000" dirty="0" smtClean="0">
                <a:solidFill>
                  <a:srgbClr val="FFFF00"/>
                </a:solidFill>
                <a:sym typeface="Wingdings" panose="05000000000000000000" pitchFamily="2" charset="2"/>
              </a:rPr>
              <a:t>+(G)</a:t>
            </a:r>
            <a:r>
              <a:rPr lang="en-US" sz="2000" baseline="0" dirty="0" smtClean="0">
                <a:solidFill>
                  <a:srgbClr val="FFFF00"/>
                </a:solidFill>
                <a:sym typeface="Wingdings" panose="05000000000000000000" pitchFamily="2" charset="2"/>
              </a:rPr>
              <a:t>  {A,B}, </a:t>
            </a:r>
          </a:p>
          <a:p>
            <a:endParaRPr lang="en-US" sz="2000" baseline="0" dirty="0" smtClean="0">
              <a:solidFill>
                <a:srgbClr val="FFFF00"/>
              </a:solidFill>
              <a:sym typeface="Wingdings" panose="05000000000000000000" pitchFamily="2" charset="2"/>
            </a:endParaRPr>
          </a:p>
          <a:p>
            <a:r>
              <a:rPr lang="en-US" sz="2000" baseline="0" dirty="0" smtClean="0">
                <a:solidFill>
                  <a:srgbClr val="FFFF00"/>
                </a:solidFill>
                <a:sym typeface="Wingdings" panose="05000000000000000000" pitchFamily="2" charset="2"/>
              </a:rPr>
              <a:t>then {A}{C} is entailed by F </a:t>
            </a:r>
          </a:p>
          <a:p>
            <a:r>
              <a:rPr lang="en-US" sz="2000" baseline="0" dirty="0" smtClean="0">
                <a:solidFill>
                  <a:srgbClr val="FFFF00"/>
                </a:solidFill>
                <a:sym typeface="Wingdings" panose="05000000000000000000" pitchFamily="2" charset="2"/>
              </a:rPr>
              <a:t>but not by G,</a:t>
            </a:r>
          </a:p>
          <a:p>
            <a:endParaRPr lang="en-US" sz="2000" baseline="0" dirty="0" smtClean="0">
              <a:solidFill>
                <a:srgbClr val="FFFF00"/>
              </a:solidFill>
              <a:sym typeface="Wingdings" panose="05000000000000000000" pitchFamily="2" charset="2"/>
            </a:endParaRPr>
          </a:p>
          <a:p>
            <a:r>
              <a:rPr lang="en-US" sz="2000" baseline="0" dirty="0" smtClean="0">
                <a:solidFill>
                  <a:srgbClr val="FFFF00"/>
                </a:solidFill>
                <a:sym typeface="Wingdings" panose="05000000000000000000" pitchFamily="2" charset="2"/>
              </a:rPr>
              <a:t>therefore F and G are not equivalent</a:t>
            </a:r>
            <a:endParaRPr lang="en-SG" sz="2000" baseline="0" dirty="0">
              <a:solidFill>
                <a:srgbClr val="FFFF00"/>
              </a:solidFill>
            </a:endParaRPr>
          </a:p>
        </p:txBody>
      </p:sp>
    </p:spTree>
    <p:extLst>
      <p:ext uri="{BB962C8B-B14F-4D97-AF65-F5344CB8AC3E}">
        <p14:creationId xmlns:p14="http://schemas.microsoft.com/office/powerpoint/2010/main" val="184824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p:spPr>
        <p:txBody>
          <a:bodyPr/>
          <a:lstStyle/>
          <a:p>
            <a:r>
              <a:rPr lang="en-US" smtClean="0"/>
              <a:t>Introduction to Database Systems</a:t>
            </a:r>
          </a:p>
        </p:txBody>
      </p:sp>
      <p:sp>
        <p:nvSpPr>
          <p:cNvPr id="40963" name="Rectangle 2"/>
          <p:cNvSpPr>
            <a:spLocks noGrp="1" noChangeArrowheads="1"/>
          </p:cNvSpPr>
          <p:nvPr>
            <p:ph type="title"/>
          </p:nvPr>
        </p:nvSpPr>
        <p:spPr/>
        <p:txBody>
          <a:bodyPr/>
          <a:lstStyle/>
          <a:p>
            <a:pPr eaLnBrk="1" hangingPunct="1"/>
            <a:r>
              <a:rPr lang="en-US" dirty="0" smtClean="0"/>
              <a:t>Equivalence of Sets of Functional Dependencies</a:t>
            </a:r>
          </a:p>
        </p:txBody>
      </p:sp>
      <p:sp>
        <p:nvSpPr>
          <p:cNvPr id="40964" name="Rectangle 3"/>
          <p:cNvSpPr>
            <a:spLocks noGrp="1" noChangeArrowheads="1"/>
          </p:cNvSpPr>
          <p:nvPr>
            <p:ph type="body" idx="1"/>
          </p:nvPr>
        </p:nvSpPr>
        <p:spPr/>
        <p:txBody>
          <a:bodyPr/>
          <a:lstStyle/>
          <a:p>
            <a:pPr eaLnBrk="1" hangingPunct="1">
              <a:buFontTx/>
              <a:buNone/>
            </a:pPr>
            <a:r>
              <a:rPr lang="en-US" dirty="0" smtClean="0"/>
              <a:t>Every set F of functional dependencies is equivalent to a set of functional dependencies Y</a:t>
            </a:r>
            <a:r>
              <a:rPr lang="en-US" dirty="0" smtClean="0">
                <a:sym typeface="Symbol" pitchFamily="18" charset="2"/>
              </a:rPr>
              <a:t>Z such that Z is a singleton, i.e. </a:t>
            </a:r>
            <a:r>
              <a:rPr lang="en-US" dirty="0" smtClean="0"/>
              <a:t>every right-hand side has a single attribute</a:t>
            </a:r>
          </a:p>
          <a:p>
            <a:pPr eaLnBrk="1" hangingPunct="1">
              <a:buFontTx/>
              <a:buNone/>
            </a:pPr>
            <a:endParaRPr lang="en-US" dirty="0"/>
          </a:p>
          <a:p>
            <a:pPr eaLnBrk="1" hangingPunct="1">
              <a:buFontTx/>
              <a:buNone/>
            </a:pPr>
            <a:r>
              <a:rPr lang="en-US" dirty="0" smtClean="0">
                <a:sym typeface="Symbol" pitchFamily="18" charset="2"/>
              </a:rPr>
              <a:t>   Example: {D</a:t>
            </a:r>
            <a:r>
              <a:rPr lang="en-US" dirty="0">
                <a:sym typeface="Symbol" pitchFamily="18" charset="2"/>
              </a:rPr>
              <a:t>}{E,G</a:t>
            </a:r>
            <a:r>
              <a:rPr lang="en-US" dirty="0" smtClean="0">
                <a:sym typeface="Symbol" pitchFamily="18" charset="2"/>
              </a:rPr>
              <a:t>} is equivalent to {D}</a:t>
            </a:r>
            <a:r>
              <a:rPr lang="en-US" dirty="0" smtClean="0">
                <a:sym typeface="Wingdings" panose="05000000000000000000" pitchFamily="2" charset="2"/>
              </a:rPr>
              <a:t>{E} and {D}</a:t>
            </a:r>
            <a:r>
              <a:rPr lang="en-US" dirty="0" smtClean="0">
                <a:sym typeface="Symbol" pitchFamily="18" charset="2"/>
              </a:rPr>
              <a:t>{G}</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p:spPr>
        <p:txBody>
          <a:bodyPr/>
          <a:lstStyle/>
          <a:p>
            <a:r>
              <a:rPr lang="en-US" smtClean="0"/>
              <a:t>Introduction to Database Systems</a:t>
            </a:r>
          </a:p>
        </p:txBody>
      </p:sp>
      <p:sp>
        <p:nvSpPr>
          <p:cNvPr id="41987" name="Rectangle 2"/>
          <p:cNvSpPr>
            <a:spLocks noGrp="1" noChangeArrowheads="1"/>
          </p:cNvSpPr>
          <p:nvPr>
            <p:ph type="title"/>
          </p:nvPr>
        </p:nvSpPr>
        <p:spPr/>
        <p:txBody>
          <a:bodyPr/>
          <a:lstStyle/>
          <a:p>
            <a:pPr eaLnBrk="1" hangingPunct="1"/>
            <a:r>
              <a:rPr lang="en-US" dirty="0" smtClean="0"/>
              <a:t>Minimal Set of Dependencies</a:t>
            </a:r>
          </a:p>
        </p:txBody>
      </p:sp>
      <p:sp>
        <p:nvSpPr>
          <p:cNvPr id="41988" name="Rectangle 3"/>
          <p:cNvSpPr>
            <a:spLocks noGrp="1" noChangeArrowheads="1"/>
          </p:cNvSpPr>
          <p:nvPr>
            <p:ph type="body" idx="1"/>
          </p:nvPr>
        </p:nvSpPr>
        <p:spPr/>
        <p:txBody>
          <a:bodyPr/>
          <a:lstStyle/>
          <a:p>
            <a:pPr marL="609600" indent="-609600" eaLnBrk="1" hangingPunct="1">
              <a:buFontTx/>
              <a:buNone/>
            </a:pPr>
            <a:r>
              <a:rPr lang="en-US" dirty="0" smtClean="0"/>
              <a:t>A set of dependencies F is minimal if and only if:</a:t>
            </a:r>
          </a:p>
          <a:p>
            <a:pPr marL="971550" lvl="1" indent="-514350" eaLnBrk="1" hangingPunct="1">
              <a:buFont typeface="+mj-lt"/>
              <a:buAutoNum type="arabicPeriod"/>
            </a:pPr>
            <a:r>
              <a:rPr lang="en-US" dirty="0" smtClean="0"/>
              <a:t>Every right-hand side is a single attribute</a:t>
            </a:r>
          </a:p>
          <a:p>
            <a:pPr marL="971550" lvl="1" indent="-514350" eaLnBrk="1" hangingPunct="1">
              <a:buFont typeface="+mj-lt"/>
              <a:buAutoNum type="arabicPeriod"/>
            </a:pPr>
            <a:r>
              <a:rPr lang="en-US" dirty="0" smtClean="0">
                <a:sym typeface="Symbol" pitchFamily="18" charset="2"/>
              </a:rPr>
              <a:t>For no functional dependency XA in F and proper subset Z of X is F – {XA} </a:t>
            </a:r>
            <a:r>
              <a:rPr lang="en-GB" dirty="0" smtClean="0">
                <a:sym typeface="Symbol" pitchFamily="18" charset="2"/>
              </a:rPr>
              <a:t> </a:t>
            </a:r>
            <a:r>
              <a:rPr lang="en-US" dirty="0" smtClean="0">
                <a:sym typeface="Symbol" pitchFamily="18" charset="2"/>
              </a:rPr>
              <a:t>{ZA} equivalent to F</a:t>
            </a:r>
            <a:endParaRPr lang="en-US" dirty="0" smtClean="0"/>
          </a:p>
          <a:p>
            <a:pPr marL="971550" lvl="1" indent="-514350" eaLnBrk="1" hangingPunct="1">
              <a:buFont typeface="+mj-lt"/>
              <a:buAutoNum type="arabicPeriod"/>
            </a:pPr>
            <a:r>
              <a:rPr lang="en-US" dirty="0" smtClean="0"/>
              <a:t>For no </a:t>
            </a:r>
            <a:r>
              <a:rPr lang="en-US" dirty="0" smtClean="0">
                <a:sym typeface="Symbol" pitchFamily="18" charset="2"/>
              </a:rPr>
              <a:t>functional dependency </a:t>
            </a:r>
            <a:r>
              <a:rPr lang="en-US" dirty="0" smtClean="0"/>
              <a:t>X </a:t>
            </a:r>
            <a:r>
              <a:rPr lang="en-US" dirty="0" smtClean="0">
                <a:sym typeface="Symbol" pitchFamily="18" charset="2"/>
              </a:rPr>
              <a:t>A in F is the set F – {XA} equivalent to F </a:t>
            </a:r>
          </a:p>
          <a:p>
            <a:pPr marL="990600" lvl="1" indent="-533400" eaLnBrk="1" hangingPunct="1"/>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p:spPr>
        <p:txBody>
          <a:bodyPr/>
          <a:lstStyle/>
          <a:p>
            <a:r>
              <a:rPr lang="en-US" smtClean="0"/>
              <a:t>Introduction to Database Systems</a:t>
            </a:r>
          </a:p>
        </p:txBody>
      </p:sp>
      <p:sp>
        <p:nvSpPr>
          <p:cNvPr id="43011" name="Rectangle 2"/>
          <p:cNvSpPr>
            <a:spLocks noGrp="1" noChangeArrowheads="1"/>
          </p:cNvSpPr>
          <p:nvPr>
            <p:ph type="title"/>
          </p:nvPr>
        </p:nvSpPr>
        <p:spPr/>
        <p:txBody>
          <a:bodyPr/>
          <a:lstStyle/>
          <a:p>
            <a:pPr eaLnBrk="1" hangingPunct="1"/>
            <a:r>
              <a:rPr lang="en-US" dirty="0" smtClean="0"/>
              <a:t>Minimal Cover</a:t>
            </a:r>
          </a:p>
        </p:txBody>
      </p:sp>
      <p:sp>
        <p:nvSpPr>
          <p:cNvPr id="43012" name="Rectangle 3"/>
          <p:cNvSpPr>
            <a:spLocks noGrp="1" noChangeArrowheads="1"/>
          </p:cNvSpPr>
          <p:nvPr>
            <p:ph type="body" idx="1"/>
          </p:nvPr>
        </p:nvSpPr>
        <p:spPr/>
        <p:txBody>
          <a:bodyPr/>
          <a:lstStyle/>
          <a:p>
            <a:pPr eaLnBrk="1" hangingPunct="1">
              <a:buFontTx/>
              <a:buNone/>
            </a:pPr>
            <a:r>
              <a:rPr lang="en-US" dirty="0" smtClean="0"/>
              <a:t>A set of functional dependencies F is a </a:t>
            </a:r>
            <a:r>
              <a:rPr lang="en-US" b="1" u="sng" dirty="0" smtClean="0"/>
              <a:t>minimal cover </a:t>
            </a:r>
            <a:r>
              <a:rPr lang="en-US" dirty="0" smtClean="0"/>
              <a:t>of a set of functional dependencies G if and only if</a:t>
            </a:r>
          </a:p>
          <a:p>
            <a:pPr lvl="1" eaLnBrk="1" hangingPunct="1"/>
            <a:r>
              <a:rPr lang="en-US" dirty="0" smtClean="0"/>
              <a:t>F is minimal</a:t>
            </a:r>
          </a:p>
          <a:p>
            <a:pPr lvl="1" eaLnBrk="1" hangingPunct="1"/>
            <a:r>
              <a:rPr lang="en-US" dirty="0" smtClean="0"/>
              <a:t>F is equivalent to G </a:t>
            </a:r>
          </a:p>
          <a:p>
            <a:pPr lvl="1" eaLnBrk="1" hangingPunct="1"/>
            <a:endParaRPr lang="en-US" dirty="0" smtClean="0"/>
          </a:p>
          <a:p>
            <a:pPr lvl="1" eaLnBrk="1" hangingPunct="1"/>
            <a:r>
              <a:rPr lang="en-US" dirty="0" smtClean="0"/>
              <a:t>(an </a:t>
            </a:r>
            <a:r>
              <a:rPr lang="en-US" b="1" u="sng" dirty="0" smtClean="0"/>
              <a:t>extended minimal cover </a:t>
            </a:r>
            <a:r>
              <a:rPr lang="en-US" dirty="0" smtClean="0"/>
              <a:t>is obtained by undoing step 1 on a minimal cover)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p:spPr>
        <p:txBody>
          <a:bodyPr/>
          <a:lstStyle/>
          <a:p>
            <a:r>
              <a:rPr lang="en-US" smtClean="0"/>
              <a:t>Introduction to Database Systems</a:t>
            </a:r>
          </a:p>
        </p:txBody>
      </p:sp>
      <p:sp>
        <p:nvSpPr>
          <p:cNvPr id="44035" name="Rectangle 2"/>
          <p:cNvSpPr>
            <a:spLocks noGrp="1" noChangeArrowheads="1"/>
          </p:cNvSpPr>
          <p:nvPr>
            <p:ph type="title"/>
          </p:nvPr>
        </p:nvSpPr>
        <p:spPr/>
        <p:txBody>
          <a:bodyPr/>
          <a:lstStyle/>
          <a:p>
            <a:pPr eaLnBrk="1" hangingPunct="1"/>
            <a:r>
              <a:rPr lang="en-US" dirty="0" smtClean="0"/>
              <a:t>Minimal Cover</a:t>
            </a:r>
          </a:p>
        </p:txBody>
      </p:sp>
      <p:sp>
        <p:nvSpPr>
          <p:cNvPr id="44036" name="Rectangle 3"/>
          <p:cNvSpPr>
            <a:spLocks noGrp="1" noChangeArrowheads="1"/>
          </p:cNvSpPr>
          <p:nvPr>
            <p:ph type="body" idx="1"/>
          </p:nvPr>
        </p:nvSpPr>
        <p:spPr/>
        <p:txBody>
          <a:bodyPr/>
          <a:lstStyle/>
          <a:p>
            <a:pPr eaLnBrk="1" hangingPunct="1"/>
            <a:r>
              <a:rPr lang="en-US" dirty="0" smtClean="0"/>
              <a:t>Every set of functional dependencies has a minimal cover</a:t>
            </a:r>
          </a:p>
          <a:p>
            <a:pPr eaLnBrk="1" hangingPunct="1"/>
            <a:r>
              <a:rPr lang="en-US" dirty="0" smtClean="0"/>
              <a:t>There might be several different minimal cover of the same set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p:spPr>
        <p:txBody>
          <a:bodyPr/>
          <a:lstStyle/>
          <a:p>
            <a:r>
              <a:rPr lang="en-US" smtClean="0"/>
              <a:t>Introduction to Database Systems</a:t>
            </a:r>
          </a:p>
        </p:txBody>
      </p:sp>
      <p:sp>
        <p:nvSpPr>
          <p:cNvPr id="45059" name="Rectangle 2"/>
          <p:cNvSpPr>
            <a:spLocks noGrp="1" noChangeArrowheads="1"/>
          </p:cNvSpPr>
          <p:nvPr>
            <p:ph type="title"/>
          </p:nvPr>
        </p:nvSpPr>
        <p:spPr/>
        <p:txBody>
          <a:bodyPr/>
          <a:lstStyle/>
          <a:p>
            <a:pPr eaLnBrk="1" hangingPunct="1"/>
            <a:r>
              <a:rPr lang="en-US" dirty="0" smtClean="0"/>
              <a:t>Minimal Cover: Example</a:t>
            </a:r>
          </a:p>
        </p:txBody>
      </p:sp>
      <p:sp>
        <p:nvSpPr>
          <p:cNvPr id="45060" name="Rectangle 3"/>
          <p:cNvSpPr>
            <a:spLocks noGrp="1" noChangeArrowheads="1"/>
          </p:cNvSpPr>
          <p:nvPr>
            <p:ph type="body" idx="1"/>
          </p:nvPr>
        </p:nvSpPr>
        <p:spPr/>
        <p:txBody>
          <a:bodyPr/>
          <a:lstStyle/>
          <a:p>
            <a:pPr eaLnBrk="1" hangingPunct="1">
              <a:buFont typeface="Wingdings" pitchFamily="2" charset="2"/>
              <a:buNone/>
            </a:pPr>
            <a:r>
              <a:rPr lang="en-GB" dirty="0" smtClean="0">
                <a:sym typeface="Symbol" pitchFamily="18" charset="2"/>
              </a:rPr>
              <a:t>F = { {A,B}</a:t>
            </a:r>
            <a:r>
              <a:rPr lang="en-US" dirty="0" smtClean="0">
                <a:sym typeface="Symbol" pitchFamily="18" charset="2"/>
              </a:rPr>
              <a:t>{C}, {C}{A}, {B,C}{D}, {A,C,D}{B}, {D}{E,G}, {B,E}{C}, {C,G}{B,D}, {C,E}{A,G}}</a:t>
            </a:r>
          </a:p>
          <a:p>
            <a:pPr eaLnBrk="1" hangingPunct="1">
              <a:buFontTx/>
              <a:buNone/>
            </a:pPr>
            <a:endParaRPr lang="en-US" dirty="0" smtClean="0"/>
          </a:p>
        </p:txBody>
      </p:sp>
      <p:sp>
        <p:nvSpPr>
          <p:cNvPr id="5" name="Rectangle 3"/>
          <p:cNvSpPr txBox="1">
            <a:spLocks noChangeArrowheads="1"/>
          </p:cNvSpPr>
          <p:nvPr/>
        </p:nvSpPr>
        <p:spPr bwMode="auto">
          <a:xfrm>
            <a:off x="457200" y="29718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609600" indent="-609600" eaLnBrk="1" hangingPunct="1">
              <a:buFontTx/>
              <a:buNone/>
            </a:pPr>
            <a:r>
              <a:rPr lang="en-US" sz="2400" kern="0" baseline="0" dirty="0" smtClean="0"/>
              <a:t>A set of dependencies F is minimal if and only if:</a:t>
            </a:r>
          </a:p>
          <a:p>
            <a:pPr marL="971550" lvl="1" indent="-514350" eaLnBrk="1" hangingPunct="1">
              <a:buFont typeface="+mj-lt"/>
              <a:buAutoNum type="arabicPeriod"/>
            </a:pPr>
            <a:r>
              <a:rPr lang="en-US" sz="2000" kern="0" baseline="0" dirty="0" smtClean="0"/>
              <a:t>Every right-hand side is a single attribute</a:t>
            </a:r>
          </a:p>
          <a:p>
            <a:pPr marL="971550" lvl="1" indent="-514350" eaLnBrk="1" hangingPunct="1">
              <a:buFont typeface="+mj-lt"/>
              <a:buAutoNum type="arabicPeriod"/>
            </a:pPr>
            <a:r>
              <a:rPr lang="en-US" sz="2000" kern="0" baseline="0" dirty="0" smtClean="0">
                <a:sym typeface="Symbol" pitchFamily="18" charset="2"/>
              </a:rPr>
              <a:t>For no functional dependency XA in F and proper subset Z of X is F – {XA} </a:t>
            </a:r>
            <a:r>
              <a:rPr lang="en-GB" sz="2000" kern="0" baseline="0" dirty="0" smtClean="0">
                <a:sym typeface="Symbol" pitchFamily="18" charset="2"/>
              </a:rPr>
              <a:t> </a:t>
            </a:r>
            <a:r>
              <a:rPr lang="en-US" sz="2000" kern="0" baseline="0" dirty="0" smtClean="0">
                <a:sym typeface="Symbol" pitchFamily="18" charset="2"/>
              </a:rPr>
              <a:t>{ZA} equivalent to F</a:t>
            </a:r>
            <a:r>
              <a:rPr lang="en-US" sz="2000" kern="0" baseline="0" dirty="0" smtClean="0"/>
              <a:t> </a:t>
            </a:r>
          </a:p>
          <a:p>
            <a:pPr marL="971550" lvl="1" indent="-514350" eaLnBrk="1" hangingPunct="1">
              <a:buFont typeface="+mj-lt"/>
              <a:buAutoNum type="arabicPeriod"/>
            </a:pPr>
            <a:r>
              <a:rPr lang="en-US" sz="2000" kern="0" baseline="0" dirty="0" smtClean="0"/>
              <a:t>For no </a:t>
            </a:r>
            <a:r>
              <a:rPr lang="en-US" sz="2000" kern="0" baseline="0" dirty="0" smtClean="0">
                <a:sym typeface="Symbol" pitchFamily="18" charset="2"/>
              </a:rPr>
              <a:t>functional dependency </a:t>
            </a:r>
            <a:r>
              <a:rPr lang="en-US" sz="2000" kern="0" baseline="0" dirty="0" smtClean="0"/>
              <a:t>X </a:t>
            </a:r>
            <a:r>
              <a:rPr lang="en-US" sz="2000" kern="0" baseline="0" dirty="0" smtClean="0">
                <a:sym typeface="Symbol" pitchFamily="18" charset="2"/>
              </a:rPr>
              <a:t>A in F is the set F – {XA} equivalent to F </a:t>
            </a:r>
          </a:p>
          <a:p>
            <a:pPr marL="990600" lvl="1" indent="-533400" eaLnBrk="1" hangingPunct="1"/>
            <a:endParaRPr lang="en-US" sz="1800" kern="0" baseline="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p:spPr>
        <p:txBody>
          <a:bodyPr/>
          <a:lstStyle/>
          <a:p>
            <a:r>
              <a:rPr lang="en-US" smtClean="0"/>
              <a:t>Introduction to Database Systems</a:t>
            </a:r>
          </a:p>
        </p:txBody>
      </p:sp>
      <p:sp>
        <p:nvSpPr>
          <p:cNvPr id="46083" name="Rectangle 2"/>
          <p:cNvSpPr>
            <a:spLocks noGrp="1" noChangeArrowheads="1"/>
          </p:cNvSpPr>
          <p:nvPr>
            <p:ph type="title"/>
          </p:nvPr>
        </p:nvSpPr>
        <p:spPr/>
        <p:txBody>
          <a:bodyPr/>
          <a:lstStyle/>
          <a:p>
            <a:pPr eaLnBrk="1" hangingPunct="1"/>
            <a:r>
              <a:rPr lang="en-US" dirty="0" smtClean="0"/>
              <a:t>Minimal Cover: Example, Step (1)</a:t>
            </a:r>
          </a:p>
        </p:txBody>
      </p:sp>
      <p:sp>
        <p:nvSpPr>
          <p:cNvPr id="46084" name="Rectangle 3"/>
          <p:cNvSpPr>
            <a:spLocks noGrp="1" noChangeArrowheads="1"/>
          </p:cNvSpPr>
          <p:nvPr>
            <p:ph type="body" idx="1"/>
          </p:nvPr>
        </p:nvSpPr>
        <p:spPr/>
        <p:txBody>
          <a:bodyPr/>
          <a:lstStyle/>
          <a:p>
            <a:pPr eaLnBrk="1" hangingPunct="1">
              <a:buFont typeface="Wingdings" pitchFamily="2" charset="2"/>
              <a:buNone/>
            </a:pPr>
            <a:r>
              <a:rPr lang="en-GB" dirty="0" smtClean="0">
                <a:sym typeface="Symbol" pitchFamily="18" charset="2"/>
              </a:rPr>
              <a:t>F = { {A,B}</a:t>
            </a:r>
            <a:r>
              <a:rPr lang="en-US" dirty="0" smtClean="0">
                <a:sym typeface="Symbol" pitchFamily="18" charset="2"/>
              </a:rPr>
              <a:t>{C}, {C}{A}, {B,C}{D}, {A,C,D}{B}, </a:t>
            </a:r>
            <a:r>
              <a:rPr lang="en-US" u="sng" dirty="0" smtClean="0">
                <a:solidFill>
                  <a:srgbClr val="FFFF00"/>
                </a:solidFill>
                <a:sym typeface="Symbol" pitchFamily="18" charset="2"/>
              </a:rPr>
              <a:t>{D}{E,G}</a:t>
            </a:r>
            <a:r>
              <a:rPr lang="en-US" dirty="0" smtClean="0">
                <a:solidFill>
                  <a:schemeClr val="accent3"/>
                </a:solidFill>
                <a:sym typeface="Symbol" pitchFamily="18" charset="2"/>
              </a:rPr>
              <a:t>,</a:t>
            </a:r>
            <a:r>
              <a:rPr lang="en-US" dirty="0" smtClean="0">
                <a:sym typeface="Symbol" pitchFamily="18" charset="2"/>
              </a:rPr>
              <a:t> {B,E}{C}, </a:t>
            </a:r>
            <a:r>
              <a:rPr lang="en-US" u="sng" dirty="0" smtClean="0">
                <a:solidFill>
                  <a:srgbClr val="FFFF00"/>
                </a:solidFill>
                <a:sym typeface="Symbol" pitchFamily="18" charset="2"/>
              </a:rPr>
              <a:t>{C,G}{B,D}</a:t>
            </a:r>
            <a:r>
              <a:rPr lang="en-US" dirty="0" smtClean="0">
                <a:sym typeface="Symbol" pitchFamily="18" charset="2"/>
              </a:rPr>
              <a:t>, </a:t>
            </a:r>
            <a:r>
              <a:rPr lang="en-US" u="sng" dirty="0" smtClean="0">
                <a:solidFill>
                  <a:srgbClr val="FFFF00"/>
                </a:solidFill>
                <a:sym typeface="Symbol" pitchFamily="18" charset="2"/>
              </a:rPr>
              <a:t>{C,E}{A,G}</a:t>
            </a:r>
            <a:r>
              <a:rPr lang="en-US" dirty="0" smtClean="0">
                <a:sym typeface="Symbol" pitchFamily="18" charset="2"/>
              </a:rPr>
              <a:t>}</a:t>
            </a:r>
          </a:p>
          <a:p>
            <a:pPr eaLnBrk="1" hangingPunct="1">
              <a:buFont typeface="Wingdings" pitchFamily="2" charset="2"/>
              <a:buNone/>
            </a:pPr>
            <a:endParaRPr lang="en-GB" sz="1000" dirty="0" smtClean="0">
              <a:sym typeface="Symbol" pitchFamily="18" charset="2"/>
            </a:endParaRPr>
          </a:p>
          <a:p>
            <a:pPr eaLnBrk="1" hangingPunct="1">
              <a:buFont typeface="Wingdings" pitchFamily="2" charset="2"/>
              <a:buNone/>
            </a:pPr>
            <a:r>
              <a:rPr lang="en-GB" dirty="0" smtClean="0">
                <a:sym typeface="Symbol" pitchFamily="18" charset="2"/>
              </a:rPr>
              <a:t>F’ = { {A,B}</a:t>
            </a:r>
            <a:r>
              <a:rPr lang="en-US" dirty="0" smtClean="0">
                <a:sym typeface="Symbol" pitchFamily="18" charset="2"/>
              </a:rPr>
              <a:t>{C}, {C}{A}, {B,C}{D}, {A,C,D}{B}, </a:t>
            </a:r>
            <a:r>
              <a:rPr lang="en-US" u="sng" dirty="0" smtClean="0">
                <a:solidFill>
                  <a:srgbClr val="FFFF00"/>
                </a:solidFill>
                <a:sym typeface="Symbol" pitchFamily="18" charset="2"/>
              </a:rPr>
              <a:t>{D}{G}</a:t>
            </a:r>
            <a:r>
              <a:rPr lang="en-US" dirty="0" smtClean="0">
                <a:solidFill>
                  <a:schemeClr val="accent3"/>
                </a:solidFill>
                <a:sym typeface="Symbol" pitchFamily="18" charset="2"/>
              </a:rPr>
              <a:t>,</a:t>
            </a:r>
            <a:r>
              <a:rPr lang="en-US" dirty="0" smtClean="0">
                <a:solidFill>
                  <a:srgbClr val="33CC33"/>
                </a:solidFill>
                <a:sym typeface="Symbol" pitchFamily="18" charset="2"/>
              </a:rPr>
              <a:t> </a:t>
            </a:r>
            <a:r>
              <a:rPr lang="en-US" u="sng" dirty="0" smtClean="0">
                <a:solidFill>
                  <a:srgbClr val="FFFF00"/>
                </a:solidFill>
                <a:sym typeface="Symbol" pitchFamily="18" charset="2"/>
              </a:rPr>
              <a:t>{D}{E}</a:t>
            </a:r>
            <a:r>
              <a:rPr lang="en-US" dirty="0" smtClean="0">
                <a:solidFill>
                  <a:schemeClr val="accent3"/>
                </a:solidFill>
                <a:sym typeface="Symbol" pitchFamily="18" charset="2"/>
              </a:rPr>
              <a:t>,</a:t>
            </a:r>
            <a:r>
              <a:rPr lang="en-US" dirty="0" smtClean="0">
                <a:sym typeface="Symbol" pitchFamily="18" charset="2"/>
              </a:rPr>
              <a:t> {B,E}{C}, </a:t>
            </a:r>
            <a:r>
              <a:rPr lang="en-US" u="sng" dirty="0" smtClean="0">
                <a:solidFill>
                  <a:srgbClr val="FFFF00"/>
                </a:solidFill>
                <a:sym typeface="Symbol" pitchFamily="18" charset="2"/>
              </a:rPr>
              <a:t>{C,G}{B}</a:t>
            </a:r>
            <a:r>
              <a:rPr lang="en-US" dirty="0" smtClean="0">
                <a:solidFill>
                  <a:schemeClr val="accent3"/>
                </a:solidFill>
                <a:sym typeface="Symbol" pitchFamily="18" charset="2"/>
              </a:rPr>
              <a:t>,</a:t>
            </a:r>
            <a:r>
              <a:rPr lang="en-US" dirty="0" smtClean="0">
                <a:solidFill>
                  <a:srgbClr val="33CC33"/>
                </a:solidFill>
                <a:sym typeface="Symbol" pitchFamily="18" charset="2"/>
              </a:rPr>
              <a:t> </a:t>
            </a:r>
            <a:r>
              <a:rPr lang="en-US" u="sng" dirty="0" smtClean="0">
                <a:solidFill>
                  <a:srgbClr val="FFFF00"/>
                </a:solidFill>
                <a:sym typeface="Symbol" pitchFamily="18" charset="2"/>
              </a:rPr>
              <a:t>{C,G}{D}</a:t>
            </a:r>
            <a:r>
              <a:rPr lang="en-US" dirty="0" smtClean="0">
                <a:solidFill>
                  <a:schemeClr val="accent3"/>
                </a:solidFill>
                <a:sym typeface="Symbol" pitchFamily="18" charset="2"/>
              </a:rPr>
              <a:t>,</a:t>
            </a:r>
            <a:r>
              <a:rPr lang="en-US" dirty="0" smtClean="0">
                <a:sym typeface="Symbol" pitchFamily="18" charset="2"/>
              </a:rPr>
              <a:t> </a:t>
            </a:r>
            <a:r>
              <a:rPr lang="en-US" u="sng" dirty="0" smtClean="0">
                <a:solidFill>
                  <a:srgbClr val="FFFF00"/>
                </a:solidFill>
                <a:sym typeface="Symbol" pitchFamily="18" charset="2"/>
              </a:rPr>
              <a:t>{C,E}{A}</a:t>
            </a:r>
            <a:r>
              <a:rPr lang="en-US" dirty="0" smtClean="0">
                <a:solidFill>
                  <a:schemeClr val="accent3"/>
                </a:solidFill>
                <a:sym typeface="Symbol" pitchFamily="18" charset="2"/>
              </a:rPr>
              <a:t>,</a:t>
            </a:r>
            <a:r>
              <a:rPr lang="en-US" dirty="0" smtClean="0">
                <a:solidFill>
                  <a:srgbClr val="33CC33"/>
                </a:solidFill>
                <a:sym typeface="Symbol" pitchFamily="18" charset="2"/>
              </a:rPr>
              <a:t> </a:t>
            </a:r>
            <a:r>
              <a:rPr lang="en-US" u="sng" dirty="0" smtClean="0">
                <a:solidFill>
                  <a:srgbClr val="FFFF00"/>
                </a:solidFill>
                <a:sym typeface="Symbol" pitchFamily="18" charset="2"/>
              </a:rPr>
              <a:t>{C,E}{G}</a:t>
            </a:r>
            <a:r>
              <a:rPr lang="en-US" dirty="0" smtClean="0">
                <a:sym typeface="Symbol" pitchFamily="18" charset="2"/>
              </a:rPr>
              <a:t>}</a:t>
            </a:r>
          </a:p>
          <a:p>
            <a:pPr eaLnBrk="1" hangingPunct="1">
              <a:buFontTx/>
              <a:buNone/>
            </a:pPr>
            <a:endParaRPr lang="en-US" sz="1400" dirty="0" smtClean="0"/>
          </a:p>
        </p:txBody>
      </p:sp>
      <p:sp>
        <p:nvSpPr>
          <p:cNvPr id="5" name="Rectangle 3"/>
          <p:cNvSpPr txBox="1">
            <a:spLocks noChangeArrowheads="1"/>
          </p:cNvSpPr>
          <p:nvPr/>
        </p:nvSpPr>
        <p:spPr bwMode="auto">
          <a:xfrm>
            <a:off x="533400" y="50292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609600" indent="-609600" eaLnBrk="1" hangingPunct="1">
              <a:buFontTx/>
              <a:buNone/>
            </a:pPr>
            <a:r>
              <a:rPr lang="en-US" sz="2400" kern="0" baseline="0" dirty="0" smtClean="0"/>
              <a:t>A set of dependencies F is minimal if and only if:</a:t>
            </a:r>
          </a:p>
          <a:p>
            <a:pPr marL="971550" lvl="1" indent="-514350" eaLnBrk="1" hangingPunct="1">
              <a:buFont typeface="+mj-lt"/>
              <a:buAutoNum type="arabicPeriod"/>
            </a:pPr>
            <a:r>
              <a:rPr lang="en-US" sz="2000" kern="0" baseline="0" dirty="0" smtClean="0">
                <a:solidFill>
                  <a:srgbClr val="FFFF00"/>
                </a:solidFill>
              </a:rPr>
              <a:t>Every right-hand side is a single attribute. </a:t>
            </a:r>
            <a:br>
              <a:rPr lang="en-US" sz="2000" kern="0" baseline="0" dirty="0" smtClean="0">
                <a:solidFill>
                  <a:srgbClr val="FFFF00"/>
                </a:solidFill>
              </a:rPr>
            </a:br>
            <a:r>
              <a:rPr lang="en-US" sz="2000" kern="0" baseline="0" dirty="0" smtClean="0">
                <a:solidFill>
                  <a:srgbClr val="FFFF00"/>
                </a:solidFill>
              </a:rPr>
              <a:t>(Therefore, we should break down every dependency with more than one attribute on the right-hand side.)</a:t>
            </a:r>
          </a:p>
          <a:p>
            <a:pPr marL="990600" lvl="1" indent="-533400" eaLnBrk="1" hangingPunct="1"/>
            <a:endParaRPr lang="en-US" sz="1800" kern="0" baseline="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p:spPr>
        <p:txBody>
          <a:bodyPr/>
          <a:lstStyle/>
          <a:p>
            <a:r>
              <a:rPr lang="en-US" smtClean="0"/>
              <a:t>Introduction to Database Systems</a:t>
            </a:r>
          </a:p>
        </p:txBody>
      </p:sp>
      <p:sp>
        <p:nvSpPr>
          <p:cNvPr id="47107" name="Rectangle 2"/>
          <p:cNvSpPr>
            <a:spLocks noGrp="1" noChangeArrowheads="1"/>
          </p:cNvSpPr>
          <p:nvPr>
            <p:ph type="title"/>
          </p:nvPr>
        </p:nvSpPr>
        <p:spPr/>
        <p:txBody>
          <a:bodyPr/>
          <a:lstStyle/>
          <a:p>
            <a:pPr eaLnBrk="1" hangingPunct="1"/>
            <a:r>
              <a:rPr lang="en-US" dirty="0" smtClean="0"/>
              <a:t>Minimal Cover: Example, Step (2)</a:t>
            </a:r>
          </a:p>
        </p:txBody>
      </p:sp>
      <p:sp>
        <p:nvSpPr>
          <p:cNvPr id="47108" name="Rectangle 3"/>
          <p:cNvSpPr>
            <a:spLocks noGrp="1" noChangeArrowheads="1"/>
          </p:cNvSpPr>
          <p:nvPr>
            <p:ph type="body" idx="1"/>
          </p:nvPr>
        </p:nvSpPr>
        <p:spPr/>
        <p:txBody>
          <a:bodyPr/>
          <a:lstStyle/>
          <a:p>
            <a:pPr eaLnBrk="1" hangingPunct="1">
              <a:buFont typeface="Wingdings" pitchFamily="2" charset="2"/>
              <a:buNone/>
            </a:pPr>
            <a:r>
              <a:rPr lang="en-US" sz="2800" dirty="0" smtClean="0">
                <a:sym typeface="Symbol" pitchFamily="18" charset="2"/>
              </a:rPr>
              <a:t>F’ = </a:t>
            </a:r>
            <a:r>
              <a:rPr lang="en-GB" sz="2800" dirty="0" smtClean="0">
                <a:sym typeface="Symbol" pitchFamily="18" charset="2"/>
              </a:rPr>
              <a:t>{</a:t>
            </a:r>
            <a:r>
              <a:rPr lang="en-US" sz="2800" dirty="0" smtClean="0">
                <a:sym typeface="Symbol" pitchFamily="18" charset="2"/>
              </a:rPr>
              <a:t>{C}{A}, </a:t>
            </a:r>
            <a:r>
              <a:rPr lang="en-US" sz="2800" u="sng" dirty="0" smtClean="0">
                <a:solidFill>
                  <a:srgbClr val="FFFF00"/>
                </a:solidFill>
                <a:sym typeface="Symbol" pitchFamily="18" charset="2"/>
              </a:rPr>
              <a:t>{C,E}{A}</a:t>
            </a:r>
            <a:r>
              <a:rPr lang="en-US" sz="2800" dirty="0" smtClean="0">
                <a:sym typeface="Symbol" pitchFamily="18" charset="2"/>
              </a:rPr>
              <a:t>, </a:t>
            </a:r>
            <a:r>
              <a:rPr lang="en-US" sz="2800" u="sng" dirty="0" smtClean="0">
                <a:solidFill>
                  <a:srgbClr val="FFFF00"/>
                </a:solidFill>
                <a:sym typeface="Symbol" pitchFamily="18" charset="2"/>
              </a:rPr>
              <a:t>{A,C,D}{B}</a:t>
            </a:r>
            <a:r>
              <a:rPr lang="en-US" sz="2800" dirty="0" smtClean="0">
                <a:sym typeface="Symbol" pitchFamily="18" charset="2"/>
              </a:rPr>
              <a:t>, </a:t>
            </a:r>
            <a:r>
              <a:rPr lang="en-GB" sz="2800" dirty="0" smtClean="0">
                <a:sym typeface="Symbol" pitchFamily="18" charset="2"/>
              </a:rPr>
              <a:t>{C,G}{B}, {A,B}</a:t>
            </a:r>
            <a:r>
              <a:rPr lang="en-US" sz="2800" dirty="0" smtClean="0">
                <a:sym typeface="Symbol" pitchFamily="18" charset="2"/>
              </a:rPr>
              <a:t>{C}, {B,E}{C}, {B,C}{D}, {C,G}{D}, {D}{E}, {C,E}{G}, {D}{G}}</a:t>
            </a:r>
          </a:p>
          <a:p>
            <a:pPr eaLnBrk="1" hangingPunct="1">
              <a:buFont typeface="Wingdings" pitchFamily="2" charset="2"/>
              <a:buNone/>
            </a:pPr>
            <a:endParaRPr lang="en-US" sz="1000" dirty="0" smtClean="0">
              <a:sym typeface="Symbol" pitchFamily="18" charset="2"/>
            </a:endParaRPr>
          </a:p>
          <a:p>
            <a:pPr eaLnBrk="1" hangingPunct="1">
              <a:buFont typeface="Wingdings" pitchFamily="2" charset="2"/>
              <a:buNone/>
            </a:pPr>
            <a:endParaRPr lang="en-US" sz="2800" dirty="0" smtClean="0">
              <a:sym typeface="Symbol" pitchFamily="18" charset="2"/>
            </a:endParaRPr>
          </a:p>
          <a:p>
            <a:pPr eaLnBrk="1" hangingPunct="1">
              <a:buFont typeface="Wingdings" pitchFamily="2" charset="2"/>
              <a:buNone/>
            </a:pPr>
            <a:endParaRPr lang="en-US" sz="2800" dirty="0">
              <a:sym typeface="Symbol" pitchFamily="18" charset="2"/>
            </a:endParaRPr>
          </a:p>
          <a:p>
            <a:pPr eaLnBrk="1" hangingPunct="1">
              <a:buFont typeface="Wingdings" pitchFamily="2" charset="2"/>
              <a:buNone/>
            </a:pPr>
            <a:endParaRPr lang="en-US" sz="200" dirty="0" smtClean="0">
              <a:sym typeface="Symbol" pitchFamily="18" charset="2"/>
            </a:endParaRPr>
          </a:p>
          <a:p>
            <a:pPr eaLnBrk="1" hangingPunct="1">
              <a:buFont typeface="Wingdings" pitchFamily="2" charset="2"/>
              <a:buNone/>
            </a:pPr>
            <a:r>
              <a:rPr lang="en-US" sz="2800" dirty="0" smtClean="0">
                <a:sym typeface="Symbol" pitchFamily="18" charset="2"/>
              </a:rPr>
              <a:t>F’’ = </a:t>
            </a:r>
            <a:r>
              <a:rPr lang="en-GB" sz="2800" dirty="0" smtClean="0">
                <a:sym typeface="Symbol" pitchFamily="18" charset="2"/>
              </a:rPr>
              <a:t>{</a:t>
            </a:r>
            <a:r>
              <a:rPr lang="en-US" sz="2800" u="sng" dirty="0" smtClean="0">
                <a:solidFill>
                  <a:srgbClr val="FFFF00"/>
                </a:solidFill>
                <a:sym typeface="Symbol" pitchFamily="18" charset="2"/>
              </a:rPr>
              <a:t>{C}{A}</a:t>
            </a:r>
            <a:r>
              <a:rPr lang="en-US" sz="2800" dirty="0" smtClean="0">
                <a:sym typeface="Symbol" pitchFamily="18" charset="2"/>
              </a:rPr>
              <a:t>, </a:t>
            </a:r>
            <a:r>
              <a:rPr lang="en-US" sz="2800" u="sng" dirty="0" smtClean="0">
                <a:solidFill>
                  <a:srgbClr val="FFFF00"/>
                </a:solidFill>
                <a:sym typeface="Symbol" pitchFamily="18" charset="2"/>
              </a:rPr>
              <a:t>{C,D}{B}</a:t>
            </a:r>
            <a:r>
              <a:rPr lang="en-US" sz="2800" dirty="0" smtClean="0">
                <a:sym typeface="Symbol" pitchFamily="18" charset="2"/>
              </a:rPr>
              <a:t>, </a:t>
            </a:r>
            <a:r>
              <a:rPr lang="en-GB" sz="2800" dirty="0" smtClean="0">
                <a:sym typeface="Symbol" pitchFamily="18" charset="2"/>
              </a:rPr>
              <a:t>{C,G}{B}, {A,B}</a:t>
            </a:r>
            <a:r>
              <a:rPr lang="en-US" sz="2800" dirty="0" smtClean="0">
                <a:sym typeface="Symbol" pitchFamily="18" charset="2"/>
              </a:rPr>
              <a:t>{C}, {B,E}{C}, {B,C}{D}, {C,G}{D}, {D}{E}, {C,E}{G}, {D}{G}}</a:t>
            </a:r>
          </a:p>
          <a:p>
            <a:pPr eaLnBrk="1" hangingPunct="1">
              <a:buFontTx/>
              <a:buNone/>
            </a:pPr>
            <a:endParaRPr lang="en-US" dirty="0" smtClean="0"/>
          </a:p>
        </p:txBody>
      </p:sp>
      <p:sp>
        <p:nvSpPr>
          <p:cNvPr id="6" name="Rectangle 3"/>
          <p:cNvSpPr txBox="1">
            <a:spLocks noChangeArrowheads="1"/>
          </p:cNvSpPr>
          <p:nvPr/>
        </p:nvSpPr>
        <p:spPr bwMode="auto">
          <a:xfrm>
            <a:off x="533400" y="51054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971550" lvl="1" indent="-514350" eaLnBrk="1" hangingPunct="1">
              <a:buFont typeface="+mj-lt"/>
              <a:buAutoNum type="arabicPeriod" startAt="2"/>
            </a:pPr>
            <a:r>
              <a:rPr lang="en-US" sz="2000" kern="0" baseline="0" dirty="0" smtClean="0">
                <a:solidFill>
                  <a:srgbClr val="FFFF00"/>
                </a:solidFill>
                <a:sym typeface="Symbol" pitchFamily="18" charset="2"/>
              </a:rPr>
              <a:t>For no functional dependency XA in F and proper subset Z of X is F – {XA} </a:t>
            </a:r>
            <a:r>
              <a:rPr lang="en-GB" sz="2000" kern="0" baseline="0" dirty="0" smtClean="0">
                <a:solidFill>
                  <a:srgbClr val="FFFF00"/>
                </a:solidFill>
                <a:sym typeface="Symbol" pitchFamily="18" charset="2"/>
              </a:rPr>
              <a:t> </a:t>
            </a:r>
            <a:r>
              <a:rPr lang="en-US" sz="2000" kern="0" baseline="0" dirty="0" smtClean="0">
                <a:solidFill>
                  <a:srgbClr val="FFFF00"/>
                </a:solidFill>
                <a:sym typeface="Symbol" pitchFamily="18" charset="2"/>
              </a:rPr>
              <a:t>{ZA} equivalent to F. </a:t>
            </a:r>
          </a:p>
          <a:p>
            <a:pPr marL="457200" lvl="1" indent="0" eaLnBrk="1" hangingPunct="1">
              <a:buNone/>
            </a:pPr>
            <a:r>
              <a:rPr lang="en-US" sz="2000" kern="0" baseline="0" dirty="0">
                <a:solidFill>
                  <a:srgbClr val="FFFF00"/>
                </a:solidFill>
                <a:sym typeface="Symbol" pitchFamily="18" charset="2"/>
              </a:rPr>
              <a:t>	</a:t>
            </a:r>
            <a:r>
              <a:rPr lang="en-US" sz="2000" kern="0" baseline="0" dirty="0" smtClean="0">
                <a:solidFill>
                  <a:srgbClr val="FFFF00"/>
                </a:solidFill>
                <a:sym typeface="Symbol" pitchFamily="18" charset="2"/>
              </a:rPr>
              <a:t>(Therefore, we should remove redundant attributes from the 	left-hand side of the dependencies.)</a:t>
            </a:r>
            <a:endParaRPr lang="en-US" sz="1800" kern="0" baseline="0" dirty="0" smtClean="0"/>
          </a:p>
        </p:txBody>
      </p:sp>
      <p:sp>
        <p:nvSpPr>
          <p:cNvPr id="7" name="TextBox 6"/>
          <p:cNvSpPr txBox="1"/>
          <p:nvPr/>
        </p:nvSpPr>
        <p:spPr>
          <a:xfrm>
            <a:off x="3733800" y="2565737"/>
            <a:ext cx="4876800" cy="1015663"/>
          </a:xfrm>
          <a:prstGeom prst="rect">
            <a:avLst/>
          </a:prstGeom>
          <a:noFill/>
          <a:ln w="25400">
            <a:solidFill>
              <a:schemeClr val="bg1"/>
            </a:solidFill>
          </a:ln>
        </p:spPr>
        <p:txBody>
          <a:bodyPr wrap="square" rtlCol="0">
            <a:spAutoFit/>
          </a:bodyPr>
          <a:lstStyle/>
          <a:p>
            <a:r>
              <a:rPr lang="en-US" sz="2000" baseline="0" dirty="0" smtClean="0">
                <a:solidFill>
                  <a:srgbClr val="FFFF00"/>
                </a:solidFill>
              </a:rPr>
              <a:t>Since {D}</a:t>
            </a:r>
            <a:r>
              <a:rPr lang="en-US" sz="2000" baseline="0" dirty="0" smtClean="0">
                <a:solidFill>
                  <a:srgbClr val="FFFF00"/>
                </a:solidFill>
                <a:sym typeface="Wingdings" panose="05000000000000000000" pitchFamily="2" charset="2"/>
              </a:rPr>
              <a:t>{G}, we have {C,D}{C,G}</a:t>
            </a:r>
          </a:p>
          <a:p>
            <a:r>
              <a:rPr lang="en-US" sz="2000" baseline="0" dirty="0" smtClean="0">
                <a:solidFill>
                  <a:srgbClr val="FFFF00"/>
                </a:solidFill>
                <a:sym typeface="Wingdings" panose="05000000000000000000" pitchFamily="2" charset="2"/>
              </a:rPr>
              <a:t>Since {C,G}{B}, we have {C,D}{B}</a:t>
            </a:r>
          </a:p>
          <a:p>
            <a:r>
              <a:rPr lang="en-US" sz="2000" baseline="0" dirty="0" smtClean="0">
                <a:solidFill>
                  <a:srgbClr val="FFFF00"/>
                </a:solidFill>
                <a:sym typeface="Wingdings" panose="05000000000000000000" pitchFamily="2" charset="2"/>
              </a:rPr>
              <a:t>Therefore, A in {A,C,D}</a:t>
            </a:r>
            <a:r>
              <a:rPr lang="en-US" sz="2000" baseline="0" dirty="0">
                <a:solidFill>
                  <a:srgbClr val="FFFF00"/>
                </a:solidFill>
                <a:sym typeface="Wingdings" panose="05000000000000000000" pitchFamily="2" charset="2"/>
              </a:rPr>
              <a:t>{B</a:t>
            </a:r>
            <a:r>
              <a:rPr lang="en-US" sz="2000" baseline="0" dirty="0" smtClean="0">
                <a:solidFill>
                  <a:srgbClr val="FFFF00"/>
                </a:solidFill>
                <a:sym typeface="Wingdings" panose="05000000000000000000" pitchFamily="2" charset="2"/>
              </a:rPr>
              <a:t>} is redundant</a:t>
            </a:r>
            <a:endParaRPr lang="en-SG" sz="2000" baseline="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p:spPr>
        <p:txBody>
          <a:bodyPr/>
          <a:lstStyle/>
          <a:p>
            <a:r>
              <a:rPr lang="en-US" smtClean="0"/>
              <a:t>Introduction to Database Systems</a:t>
            </a:r>
          </a:p>
        </p:txBody>
      </p:sp>
      <p:sp>
        <p:nvSpPr>
          <p:cNvPr id="48131" name="Rectangle 2"/>
          <p:cNvSpPr>
            <a:spLocks noGrp="1" noChangeArrowheads="1"/>
          </p:cNvSpPr>
          <p:nvPr>
            <p:ph type="title"/>
          </p:nvPr>
        </p:nvSpPr>
        <p:spPr/>
        <p:txBody>
          <a:bodyPr/>
          <a:lstStyle/>
          <a:p>
            <a:pPr eaLnBrk="1" hangingPunct="1"/>
            <a:r>
              <a:rPr lang="en-US" dirty="0" smtClean="0"/>
              <a:t>Minimal Cover: Example, Step (3)</a:t>
            </a:r>
          </a:p>
        </p:txBody>
      </p:sp>
      <p:sp>
        <p:nvSpPr>
          <p:cNvPr id="48132" name="Rectangle 3"/>
          <p:cNvSpPr>
            <a:spLocks noGrp="1" noChangeArrowheads="1"/>
          </p:cNvSpPr>
          <p:nvPr>
            <p:ph type="body" idx="1"/>
          </p:nvPr>
        </p:nvSpPr>
        <p:spPr/>
        <p:txBody>
          <a:bodyPr/>
          <a:lstStyle/>
          <a:p>
            <a:pPr eaLnBrk="1" hangingPunct="1">
              <a:buFont typeface="Wingdings" pitchFamily="2" charset="2"/>
              <a:buNone/>
            </a:pPr>
            <a:r>
              <a:rPr lang="en-GB" dirty="0" smtClean="0">
                <a:sym typeface="Symbol" pitchFamily="18" charset="2"/>
              </a:rPr>
              <a:t>F’’ = {</a:t>
            </a:r>
            <a:r>
              <a:rPr lang="en-US" dirty="0" smtClean="0">
                <a:sym typeface="Symbol" pitchFamily="18" charset="2"/>
              </a:rPr>
              <a:t>{C}{A}, {C,D}{B}, </a:t>
            </a:r>
            <a:r>
              <a:rPr lang="en-US" u="sng" dirty="0" smtClean="0">
                <a:solidFill>
                  <a:srgbClr val="FFFF00"/>
                </a:solidFill>
                <a:sym typeface="Symbol" pitchFamily="18" charset="2"/>
              </a:rPr>
              <a:t>{C,G}{B}</a:t>
            </a:r>
            <a:r>
              <a:rPr lang="en-US" dirty="0" smtClean="0">
                <a:sym typeface="Symbol" pitchFamily="18" charset="2"/>
              </a:rPr>
              <a:t>, </a:t>
            </a:r>
            <a:r>
              <a:rPr lang="en-GB" dirty="0" smtClean="0">
                <a:sym typeface="Symbol" pitchFamily="18" charset="2"/>
              </a:rPr>
              <a:t>{A,B}</a:t>
            </a:r>
            <a:r>
              <a:rPr lang="en-US" dirty="0" smtClean="0">
                <a:sym typeface="Symbol" pitchFamily="18" charset="2"/>
              </a:rPr>
              <a:t>{C}, {B,E}{C}, {B,C}{D}, {C,G}{D}, {D}{E}, {C,E}{G}, {D}{G}}</a:t>
            </a:r>
          </a:p>
          <a:p>
            <a:pPr eaLnBrk="1" hangingPunct="1">
              <a:buFont typeface="Wingdings" pitchFamily="2" charset="2"/>
              <a:buNone/>
            </a:pPr>
            <a:endParaRPr lang="en-US" sz="3600" dirty="0" smtClean="0">
              <a:sym typeface="Symbol" pitchFamily="18" charset="2"/>
            </a:endParaRPr>
          </a:p>
          <a:p>
            <a:pPr eaLnBrk="1" hangingPunct="1">
              <a:buFont typeface="Wingdings" pitchFamily="2" charset="2"/>
              <a:buNone/>
            </a:pPr>
            <a:r>
              <a:rPr lang="en-US" dirty="0" smtClean="0">
                <a:sym typeface="Symbol" pitchFamily="18" charset="2"/>
              </a:rPr>
              <a:t>F”’ = </a:t>
            </a:r>
            <a:r>
              <a:rPr lang="en-GB" dirty="0" smtClean="0">
                <a:sym typeface="Symbol" pitchFamily="18" charset="2"/>
              </a:rPr>
              <a:t>{</a:t>
            </a:r>
            <a:r>
              <a:rPr lang="en-US" dirty="0" smtClean="0">
                <a:sym typeface="Symbol" pitchFamily="18" charset="2"/>
              </a:rPr>
              <a:t>{C}{A}, {C,D}{B}, </a:t>
            </a:r>
            <a:r>
              <a:rPr lang="en-GB" dirty="0" smtClean="0">
                <a:sym typeface="Symbol" pitchFamily="18" charset="2"/>
              </a:rPr>
              <a:t>{A,B}</a:t>
            </a:r>
            <a:r>
              <a:rPr lang="en-US" dirty="0" smtClean="0">
                <a:sym typeface="Symbol" pitchFamily="18" charset="2"/>
              </a:rPr>
              <a:t>{C}, {B,E}{C}, {B,C}{D}, {C,G}{D}, {D}{E}, {C,E}{G}, {D}{G}}</a:t>
            </a:r>
          </a:p>
          <a:p>
            <a:pPr eaLnBrk="1" hangingPunct="1">
              <a:buFontTx/>
              <a:buNone/>
            </a:pPr>
            <a:endParaRPr lang="en-US" dirty="0" smtClean="0"/>
          </a:p>
        </p:txBody>
      </p:sp>
      <p:sp>
        <p:nvSpPr>
          <p:cNvPr id="5" name="Rectangle 3"/>
          <p:cNvSpPr txBox="1">
            <a:spLocks noChangeArrowheads="1"/>
          </p:cNvSpPr>
          <p:nvPr/>
        </p:nvSpPr>
        <p:spPr bwMode="auto">
          <a:xfrm>
            <a:off x="457200" y="5475514"/>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971550" lvl="1" indent="-514350" eaLnBrk="1" hangingPunct="1">
              <a:buFont typeface="+mj-lt"/>
              <a:buAutoNum type="arabicPeriod" startAt="3"/>
            </a:pPr>
            <a:r>
              <a:rPr lang="en-US" sz="2000" kern="0" baseline="0" dirty="0" smtClean="0">
                <a:solidFill>
                  <a:srgbClr val="FFFF00"/>
                </a:solidFill>
              </a:rPr>
              <a:t>For no </a:t>
            </a:r>
            <a:r>
              <a:rPr lang="en-US" sz="2000" kern="0" baseline="0" dirty="0" smtClean="0">
                <a:solidFill>
                  <a:srgbClr val="FFFF00"/>
                </a:solidFill>
                <a:sym typeface="Symbol" pitchFamily="18" charset="2"/>
              </a:rPr>
              <a:t>functional dependency </a:t>
            </a:r>
            <a:r>
              <a:rPr lang="en-US" sz="2000" kern="0" baseline="0" dirty="0" smtClean="0">
                <a:solidFill>
                  <a:srgbClr val="FFFF00"/>
                </a:solidFill>
              </a:rPr>
              <a:t>X </a:t>
            </a:r>
            <a:r>
              <a:rPr lang="en-US" sz="2000" kern="0" baseline="0" dirty="0" smtClean="0">
                <a:solidFill>
                  <a:srgbClr val="FFFF00"/>
                </a:solidFill>
                <a:sym typeface="Symbol" pitchFamily="18" charset="2"/>
              </a:rPr>
              <a:t>A in F is the set F – {XA} equivalent to F. </a:t>
            </a:r>
            <a:br>
              <a:rPr lang="en-US" sz="2000" kern="0" baseline="0" dirty="0" smtClean="0">
                <a:solidFill>
                  <a:srgbClr val="FFFF00"/>
                </a:solidFill>
                <a:sym typeface="Symbol" pitchFamily="18" charset="2"/>
              </a:rPr>
            </a:br>
            <a:r>
              <a:rPr lang="en-US" sz="2000" kern="0" baseline="0" dirty="0" smtClean="0">
                <a:solidFill>
                  <a:srgbClr val="FFFF00"/>
                </a:solidFill>
                <a:sym typeface="Symbol" pitchFamily="18" charset="2"/>
              </a:rPr>
              <a:t>(Therefore, we should remove redundant dependencies.)</a:t>
            </a:r>
          </a:p>
          <a:p>
            <a:pPr marL="990600" lvl="1" indent="-533400" eaLnBrk="1" hangingPunct="1"/>
            <a:endParaRPr lang="en-US" sz="1800" kern="0" baseline="0" dirty="0" smtClean="0"/>
          </a:p>
        </p:txBody>
      </p:sp>
      <p:sp>
        <p:nvSpPr>
          <p:cNvPr id="7" name="TextBox 6"/>
          <p:cNvSpPr txBox="1"/>
          <p:nvPr/>
        </p:nvSpPr>
        <p:spPr>
          <a:xfrm>
            <a:off x="3810000" y="2631051"/>
            <a:ext cx="4876800" cy="1015663"/>
          </a:xfrm>
          <a:prstGeom prst="rect">
            <a:avLst/>
          </a:prstGeom>
          <a:noFill/>
          <a:ln w="25400">
            <a:solidFill>
              <a:schemeClr val="bg1"/>
            </a:solidFill>
          </a:ln>
        </p:spPr>
        <p:txBody>
          <a:bodyPr wrap="square" rtlCol="0">
            <a:spAutoFit/>
          </a:bodyPr>
          <a:lstStyle/>
          <a:p>
            <a:r>
              <a:rPr lang="en-US" sz="2000" baseline="0" dirty="0" smtClean="0">
                <a:solidFill>
                  <a:srgbClr val="FFFF00"/>
                </a:solidFill>
              </a:rPr>
              <a:t>Since {C,G}</a:t>
            </a:r>
            <a:r>
              <a:rPr lang="en-US" sz="2000" baseline="0" dirty="0" smtClean="0">
                <a:solidFill>
                  <a:srgbClr val="FFFF00"/>
                </a:solidFill>
                <a:sym typeface="Wingdings" panose="05000000000000000000" pitchFamily="2" charset="2"/>
              </a:rPr>
              <a:t>{D}, we have {C,G}{C,D}</a:t>
            </a:r>
          </a:p>
          <a:p>
            <a:r>
              <a:rPr lang="en-US" sz="2000" baseline="0" dirty="0" smtClean="0">
                <a:solidFill>
                  <a:srgbClr val="FFFF00"/>
                </a:solidFill>
                <a:sym typeface="Wingdings" panose="05000000000000000000" pitchFamily="2" charset="2"/>
              </a:rPr>
              <a:t>Since {C,D}{B}, we have {C,G}{B}</a:t>
            </a:r>
          </a:p>
          <a:p>
            <a:r>
              <a:rPr lang="en-US" sz="2000" baseline="0" dirty="0" smtClean="0">
                <a:solidFill>
                  <a:srgbClr val="FFFF00"/>
                </a:solidFill>
                <a:sym typeface="Wingdings" panose="05000000000000000000" pitchFamily="2" charset="2"/>
              </a:rPr>
              <a:t>Therefore, </a:t>
            </a:r>
            <a:r>
              <a:rPr lang="en-US" sz="2000" baseline="0" dirty="0">
                <a:solidFill>
                  <a:srgbClr val="FFFF00"/>
                </a:solidFill>
                <a:sym typeface="Wingdings" panose="05000000000000000000" pitchFamily="2" charset="2"/>
              </a:rPr>
              <a:t>{C,G}{B</a:t>
            </a:r>
            <a:r>
              <a:rPr lang="en-US" sz="2000" baseline="0" dirty="0" smtClean="0">
                <a:solidFill>
                  <a:srgbClr val="FFFF00"/>
                </a:solidFill>
                <a:sym typeface="Wingdings" panose="05000000000000000000" pitchFamily="2" charset="2"/>
              </a:rPr>
              <a:t>} is redundant</a:t>
            </a:r>
            <a:endParaRPr lang="en-SG" sz="2000" baseline="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p:spPr>
        <p:txBody>
          <a:bodyPr/>
          <a:lstStyle/>
          <a:p>
            <a:r>
              <a:rPr lang="en-US" smtClean="0"/>
              <a:t>Introduction to Database Systems</a:t>
            </a:r>
          </a:p>
        </p:txBody>
      </p:sp>
      <p:sp>
        <p:nvSpPr>
          <p:cNvPr id="49155" name="Rectangle 2"/>
          <p:cNvSpPr>
            <a:spLocks noGrp="1" noChangeArrowheads="1"/>
          </p:cNvSpPr>
          <p:nvPr>
            <p:ph type="title"/>
          </p:nvPr>
        </p:nvSpPr>
        <p:spPr/>
        <p:txBody>
          <a:bodyPr/>
          <a:lstStyle/>
          <a:p>
            <a:pPr eaLnBrk="1" hangingPunct="1"/>
            <a:r>
              <a:rPr lang="en-US" dirty="0" smtClean="0"/>
              <a:t>Extended Minimal Cover: Example</a:t>
            </a:r>
          </a:p>
        </p:txBody>
      </p:sp>
      <p:sp>
        <p:nvSpPr>
          <p:cNvPr id="49156" name="Rectangle 3"/>
          <p:cNvSpPr>
            <a:spLocks noGrp="1" noChangeArrowheads="1"/>
          </p:cNvSpPr>
          <p:nvPr>
            <p:ph type="body" idx="1"/>
          </p:nvPr>
        </p:nvSpPr>
        <p:spPr/>
        <p:txBody>
          <a:bodyPr/>
          <a:lstStyle/>
          <a:p>
            <a:pPr eaLnBrk="1" hangingPunct="1">
              <a:buNone/>
            </a:pPr>
            <a:r>
              <a:rPr lang="en-US" dirty="0">
                <a:sym typeface="Symbol" pitchFamily="18" charset="2"/>
              </a:rPr>
              <a:t>F”’ = </a:t>
            </a:r>
            <a:r>
              <a:rPr lang="en-GB" dirty="0">
                <a:sym typeface="Symbol" pitchFamily="18" charset="2"/>
              </a:rPr>
              <a:t>{</a:t>
            </a:r>
            <a:r>
              <a:rPr lang="en-US" dirty="0">
                <a:sym typeface="Symbol" pitchFamily="18" charset="2"/>
              </a:rPr>
              <a:t>{C}{A}, {C,D}{B}, </a:t>
            </a:r>
            <a:r>
              <a:rPr lang="en-GB" dirty="0">
                <a:sym typeface="Symbol" pitchFamily="18" charset="2"/>
              </a:rPr>
              <a:t>{A,B}</a:t>
            </a:r>
            <a:r>
              <a:rPr lang="en-US" dirty="0">
                <a:sym typeface="Symbol" pitchFamily="18" charset="2"/>
              </a:rPr>
              <a:t>{C}, {B,E}{C}, {B,C}{D}, {C,G}{D}, </a:t>
            </a:r>
            <a:r>
              <a:rPr lang="en-US" u="sng" dirty="0">
                <a:solidFill>
                  <a:srgbClr val="FFFF00"/>
                </a:solidFill>
                <a:sym typeface="Symbol" pitchFamily="18" charset="2"/>
              </a:rPr>
              <a:t>{D}{E}</a:t>
            </a:r>
            <a:r>
              <a:rPr lang="en-US" dirty="0">
                <a:sym typeface="Symbol" pitchFamily="18" charset="2"/>
              </a:rPr>
              <a:t>, {C,E}{G}, </a:t>
            </a:r>
            <a:r>
              <a:rPr lang="en-US" u="sng" dirty="0">
                <a:solidFill>
                  <a:srgbClr val="FFFF00"/>
                </a:solidFill>
                <a:sym typeface="Symbol" pitchFamily="18" charset="2"/>
              </a:rPr>
              <a:t>{D}{G}</a:t>
            </a:r>
            <a:r>
              <a:rPr lang="en-US" dirty="0">
                <a:sym typeface="Symbol" pitchFamily="18" charset="2"/>
              </a:rPr>
              <a:t>}</a:t>
            </a:r>
          </a:p>
          <a:p>
            <a:pPr eaLnBrk="1" hangingPunct="1">
              <a:buFont typeface="Wingdings" pitchFamily="2" charset="2"/>
              <a:buNone/>
            </a:pPr>
            <a:endParaRPr lang="en-US" dirty="0" smtClean="0">
              <a:sym typeface="Symbol" pitchFamily="18" charset="2"/>
            </a:endParaRPr>
          </a:p>
          <a:p>
            <a:pPr eaLnBrk="1" hangingPunct="1">
              <a:buFont typeface="Wingdings" pitchFamily="2" charset="2"/>
              <a:buNone/>
            </a:pPr>
            <a:r>
              <a:rPr lang="en-US" dirty="0" smtClean="0">
                <a:sym typeface="Symbol" pitchFamily="18" charset="2"/>
              </a:rPr>
              <a:t>F”’’ = </a:t>
            </a:r>
            <a:r>
              <a:rPr lang="en-GB" dirty="0" smtClean="0">
                <a:sym typeface="Symbol" pitchFamily="18" charset="2"/>
              </a:rPr>
              <a:t>{</a:t>
            </a:r>
            <a:r>
              <a:rPr lang="en-US" dirty="0" smtClean="0">
                <a:sym typeface="Symbol" pitchFamily="18" charset="2"/>
              </a:rPr>
              <a:t>{C}{A}, {C,D}{B}, </a:t>
            </a:r>
            <a:r>
              <a:rPr lang="en-GB" dirty="0" smtClean="0">
                <a:sym typeface="Symbol" pitchFamily="18" charset="2"/>
              </a:rPr>
              <a:t>{A,B}</a:t>
            </a:r>
            <a:r>
              <a:rPr lang="en-US" dirty="0" smtClean="0">
                <a:sym typeface="Symbol" pitchFamily="18" charset="2"/>
              </a:rPr>
              <a:t>{C}, {B,E}{C}, {B,C}{D}, {C,G}{D}, </a:t>
            </a:r>
            <a:r>
              <a:rPr lang="en-US" u="sng" dirty="0" smtClean="0">
                <a:solidFill>
                  <a:srgbClr val="FFFF00"/>
                </a:solidFill>
                <a:sym typeface="Symbol" pitchFamily="18" charset="2"/>
              </a:rPr>
              <a:t>{D}{E,G}</a:t>
            </a:r>
            <a:r>
              <a:rPr lang="en-US" i="1" dirty="0" smtClean="0">
                <a:sym typeface="Symbol" pitchFamily="18" charset="2"/>
              </a:rPr>
              <a:t>, </a:t>
            </a:r>
            <a:r>
              <a:rPr lang="en-US" dirty="0" smtClean="0">
                <a:sym typeface="Symbol" pitchFamily="18" charset="2"/>
              </a:rPr>
              <a:t>{C,E}{G}}</a:t>
            </a:r>
          </a:p>
        </p:txBody>
      </p:sp>
      <p:sp>
        <p:nvSpPr>
          <p:cNvPr id="5" name="Rectangle 3"/>
          <p:cNvSpPr txBox="1">
            <a:spLocks noChangeArrowheads="1"/>
          </p:cNvSpPr>
          <p:nvPr/>
        </p:nvSpPr>
        <p:spPr bwMode="auto">
          <a:xfrm>
            <a:off x="0" y="5181600"/>
            <a:ext cx="82296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a:lstStyle>
          <a:p>
            <a:pPr marL="457200" lvl="1" indent="0" eaLnBrk="1" hangingPunct="1">
              <a:buNone/>
            </a:pPr>
            <a:r>
              <a:rPr lang="en-US" sz="3200" baseline="0" dirty="0"/>
              <a:t>(</a:t>
            </a:r>
            <a:r>
              <a:rPr lang="en-US" sz="2400" baseline="0" dirty="0"/>
              <a:t>an </a:t>
            </a:r>
            <a:r>
              <a:rPr lang="en-US" sz="2400" b="1" u="sng" baseline="0" dirty="0"/>
              <a:t>extended minimal cover</a:t>
            </a:r>
            <a:r>
              <a:rPr lang="en-US" sz="2400" b="1" baseline="0" dirty="0"/>
              <a:t> </a:t>
            </a:r>
            <a:r>
              <a:rPr lang="en-US" sz="2400" baseline="0" dirty="0"/>
              <a:t>is obtained by undoing </a:t>
            </a:r>
            <a:r>
              <a:rPr lang="en-US" sz="2400" baseline="0" dirty="0" smtClean="0"/>
              <a:t>  step </a:t>
            </a:r>
            <a:r>
              <a:rPr lang="en-US" sz="2400" baseline="0" dirty="0"/>
              <a:t>1 on a minimal cover)</a:t>
            </a:r>
          </a:p>
          <a:p>
            <a:pPr marL="990600" lvl="1" indent="-533400" eaLnBrk="1" hangingPunct="1"/>
            <a:endParaRPr lang="en-US" sz="2000" kern="0" baseline="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smtClean="0"/>
              <a:t>Introduction to Database Systems</a:t>
            </a:r>
          </a:p>
        </p:txBody>
      </p:sp>
      <p:sp>
        <p:nvSpPr>
          <p:cNvPr id="5123" name="Rectangle 2"/>
          <p:cNvSpPr>
            <a:spLocks noGrp="1" noChangeArrowheads="1"/>
          </p:cNvSpPr>
          <p:nvPr>
            <p:ph type="title"/>
          </p:nvPr>
        </p:nvSpPr>
        <p:spPr/>
        <p:txBody>
          <a:bodyPr/>
          <a:lstStyle/>
          <a:p>
            <a:pPr eaLnBrk="1" hangingPunct="1"/>
            <a:r>
              <a:rPr lang="en-US" smtClean="0"/>
              <a:t>Learning Objectives</a:t>
            </a:r>
          </a:p>
        </p:txBody>
      </p:sp>
      <p:sp>
        <p:nvSpPr>
          <p:cNvPr id="5124" name="Rectangle 3"/>
          <p:cNvSpPr>
            <a:spLocks noGrp="1" noChangeArrowheads="1"/>
          </p:cNvSpPr>
          <p:nvPr>
            <p:ph type="body" idx="1"/>
          </p:nvPr>
        </p:nvSpPr>
        <p:spPr/>
        <p:txBody>
          <a:bodyPr/>
          <a:lstStyle/>
          <a:p>
            <a:pPr eaLnBrk="1" hangingPunct="1"/>
            <a:r>
              <a:rPr lang="en-US" dirty="0" smtClean="0"/>
              <a:t>Definitions</a:t>
            </a:r>
          </a:p>
          <a:p>
            <a:pPr eaLnBrk="1" hangingPunct="1"/>
            <a:r>
              <a:rPr lang="en-US" dirty="0" smtClean="0"/>
              <a:t>Reasoning (Armstrong’s axioms)</a:t>
            </a:r>
          </a:p>
          <a:p>
            <a:pPr eaLnBrk="1" hangingPunct="1"/>
            <a:r>
              <a:rPr lang="en-US" dirty="0" smtClean="0"/>
              <a:t>Closure and Equivalence</a:t>
            </a:r>
          </a:p>
          <a:p>
            <a:pPr eaLnBrk="1" hangingPunct="1"/>
            <a:r>
              <a:rPr lang="en-US" dirty="0" smtClean="0"/>
              <a:t>Minimal Cover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p:spPr>
        <p:txBody>
          <a:bodyPr/>
          <a:lstStyle/>
          <a:p>
            <a:r>
              <a:rPr lang="en-US" smtClean="0"/>
              <a:t>Introduction to Database Systems</a:t>
            </a:r>
          </a:p>
        </p:txBody>
      </p:sp>
      <p:sp>
        <p:nvSpPr>
          <p:cNvPr id="50179" name="Rectangle 2"/>
          <p:cNvSpPr>
            <a:spLocks noGrp="1" noChangeArrowheads="1"/>
          </p:cNvSpPr>
          <p:nvPr>
            <p:ph type="title"/>
          </p:nvPr>
        </p:nvSpPr>
        <p:spPr/>
        <p:txBody>
          <a:bodyPr/>
          <a:lstStyle/>
          <a:p>
            <a:pPr eaLnBrk="1" hangingPunct="1"/>
            <a:r>
              <a:rPr lang="en-US" dirty="0" smtClean="0"/>
              <a:t>Minimal Cover: Algorithm</a:t>
            </a:r>
          </a:p>
        </p:txBody>
      </p:sp>
      <p:sp>
        <p:nvSpPr>
          <p:cNvPr id="50180" name="Rectangle 3"/>
          <p:cNvSpPr>
            <a:spLocks noGrp="1" noChangeArrowheads="1"/>
          </p:cNvSpPr>
          <p:nvPr>
            <p:ph type="body" idx="1"/>
          </p:nvPr>
        </p:nvSpPr>
        <p:spPr/>
        <p:txBody>
          <a:bodyPr/>
          <a:lstStyle/>
          <a:p>
            <a:pPr eaLnBrk="1" hangingPunct="1">
              <a:buFont typeface="Wingdings" pitchFamily="2" charset="2"/>
              <a:buNone/>
            </a:pPr>
            <a:r>
              <a:rPr lang="en-US" sz="2800" dirty="0" smtClean="0">
                <a:sym typeface="Symbol" pitchFamily="18" charset="2"/>
              </a:rPr>
              <a:t>We can apply steps (1), (2), (3) iteratively in various orders</a:t>
            </a:r>
          </a:p>
          <a:p>
            <a:pPr eaLnBrk="1" hangingPunct="1">
              <a:buFont typeface="Wingdings" pitchFamily="2" charset="2"/>
              <a:buNone/>
            </a:pPr>
            <a:endParaRPr lang="en-US" sz="2800" dirty="0" smtClean="0">
              <a:sym typeface="Symbol" pitchFamily="18" charset="2"/>
            </a:endParaRPr>
          </a:p>
          <a:p>
            <a:pPr eaLnBrk="1" hangingPunct="1">
              <a:buFont typeface="Wingdings" pitchFamily="2" charset="2"/>
              <a:buNone/>
            </a:pPr>
            <a:r>
              <a:rPr lang="en-US" sz="2800" dirty="0" smtClean="0">
                <a:sym typeface="Symbol" pitchFamily="18" charset="2"/>
              </a:rPr>
              <a:t>However only (1) + (2) + (3) is guaranteed to lead to a minimal cover!:</a:t>
            </a:r>
          </a:p>
          <a:p>
            <a:pPr lvl="1" eaLnBrk="1" hangingPunct="1"/>
            <a:r>
              <a:rPr lang="en-US" sz="2400" dirty="0" smtClean="0"/>
              <a:t>Put functional dependencies in single attribute </a:t>
            </a:r>
            <a:r>
              <a:rPr lang="en-US" sz="2400" dirty="0" err="1" smtClean="0"/>
              <a:t>rhs</a:t>
            </a:r>
            <a:r>
              <a:rPr lang="en-US" sz="2400" dirty="0" smtClean="0"/>
              <a:t> form </a:t>
            </a:r>
          </a:p>
          <a:p>
            <a:pPr lvl="1" eaLnBrk="1" hangingPunct="1"/>
            <a:r>
              <a:rPr lang="en-US" sz="2400" dirty="0" smtClean="0"/>
              <a:t>Minimize left side of each functional dependency</a:t>
            </a:r>
          </a:p>
          <a:p>
            <a:pPr lvl="1" eaLnBrk="1" hangingPunct="1"/>
            <a:r>
              <a:rPr lang="en-US" sz="2400" dirty="0" smtClean="0"/>
              <a:t>Delete redundant functional dependencies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99"/>
        </a:solidFill>
        <a:effectLst/>
      </p:bgPr>
    </p:bg>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p:spPr>
        <p:txBody>
          <a:bodyPr/>
          <a:lstStyle/>
          <a:p>
            <a:r>
              <a:rPr lang="en-US" smtClean="0"/>
              <a:t>Introduction to Database Systems</a:t>
            </a:r>
          </a:p>
        </p:txBody>
      </p:sp>
      <p:sp>
        <p:nvSpPr>
          <p:cNvPr id="324614" name="Rectangle 6"/>
          <p:cNvSpPr>
            <a:spLocks noChangeArrowheads="1"/>
          </p:cNvSpPr>
          <p:nvPr/>
        </p:nvSpPr>
        <p:spPr bwMode="auto">
          <a:xfrm>
            <a:off x="914400" y="381000"/>
            <a:ext cx="3200400" cy="5486400"/>
          </a:xfrm>
          <a:prstGeom prst="rect">
            <a:avLst/>
          </a:prstGeom>
          <a:noFill/>
          <a:ln w="9525">
            <a:noFill/>
            <a:miter lim="800000"/>
            <a:headEnd/>
            <a:tailEnd/>
          </a:ln>
        </p:spPr>
        <p:txBody>
          <a:bodyPr/>
          <a:lstStyle/>
          <a:p>
            <a:pPr marL="342900" indent="-342900" algn="ctr">
              <a:lnSpc>
                <a:spcPct val="80000"/>
              </a:lnSpc>
              <a:spcBef>
                <a:spcPct val="20000"/>
              </a:spcBef>
            </a:pPr>
            <a:r>
              <a:rPr lang="en-US" sz="1400" b="1" baseline="0" dirty="0">
                <a:solidFill>
                  <a:schemeClr val="bg1"/>
                </a:solidFill>
              </a:rPr>
              <a:t>Credits</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dirty="0">
                <a:solidFill>
                  <a:schemeClr val="bg1"/>
                </a:solidFill>
              </a:rPr>
              <a:t>The content of this lecture is based on chapter 8 of the book “Introduction to database Systems” </a:t>
            </a:r>
          </a:p>
          <a:p>
            <a:pPr marL="342900" indent="-342900" algn="ctr">
              <a:lnSpc>
                <a:spcPct val="80000"/>
              </a:lnSpc>
              <a:spcBef>
                <a:spcPct val="20000"/>
              </a:spcBef>
            </a:pPr>
            <a:r>
              <a:rPr lang="en-US" sz="1400" b="1" baseline="0" dirty="0">
                <a:solidFill>
                  <a:schemeClr val="bg1"/>
                </a:solidFill>
              </a:rPr>
              <a:t>By</a:t>
            </a:r>
            <a:br>
              <a:rPr lang="en-US" sz="1400" b="1" baseline="0" dirty="0">
                <a:solidFill>
                  <a:schemeClr val="bg1"/>
                </a:solidFill>
              </a:rPr>
            </a:br>
            <a:r>
              <a:rPr lang="en-US" sz="1400" b="1" baseline="0" dirty="0">
                <a:solidFill>
                  <a:schemeClr val="bg1"/>
                </a:solidFill>
              </a:rPr>
              <a:t> S. Bressan and B. Catania, McGraw Hill publisher</a:t>
            </a:r>
          </a:p>
          <a:p>
            <a:pPr marL="342900" indent="-342900" algn="ctr">
              <a:lnSpc>
                <a:spcPct val="80000"/>
              </a:lnSpc>
              <a:spcBef>
                <a:spcPct val="20000"/>
              </a:spcBef>
            </a:pPr>
            <a:endParaRPr lang="en-US" sz="1400" b="1" baseline="0" dirty="0">
              <a:solidFill>
                <a:schemeClr val="bg1"/>
              </a:solidFill>
            </a:endParaRPr>
          </a:p>
          <a:p>
            <a:pPr marL="342900" indent="-342900" algn="ctr">
              <a:lnSpc>
                <a:spcPct val="80000"/>
              </a:lnSpc>
              <a:spcBef>
                <a:spcPct val="20000"/>
              </a:spcBef>
            </a:pPr>
            <a:r>
              <a:rPr lang="en-US" sz="1400" b="1" baseline="0" smtClean="0">
                <a:solidFill>
                  <a:schemeClr val="bg1"/>
                </a:solidFill>
              </a:rPr>
              <a:t>Clipart </a:t>
            </a:r>
            <a:r>
              <a:rPr lang="en-US" sz="1400" b="1" baseline="0" dirty="0">
                <a:solidFill>
                  <a:schemeClr val="bg1"/>
                </a:solidFill>
              </a:rPr>
              <a:t>and media are licensed from Microsoft Office Online Clipart and Media</a:t>
            </a:r>
          </a:p>
          <a:p>
            <a:pPr marL="342900" indent="-342900" algn="ctr">
              <a:lnSpc>
                <a:spcPct val="80000"/>
              </a:lnSpc>
              <a:spcBef>
                <a:spcPct val="20000"/>
              </a:spcBef>
            </a:pPr>
            <a:endParaRPr lang="en-US" sz="1400" b="1" baseline="0" dirty="0">
              <a:solidFill>
                <a:schemeClr val="bg1"/>
              </a:solidFill>
            </a:endParaRPr>
          </a:p>
        </p:txBody>
      </p:sp>
      <p:pic>
        <p:nvPicPr>
          <p:cNvPr id="51204" name="Picture 8" descr="j0400323"/>
          <p:cNvPicPr>
            <a:picLocks noChangeAspect="1" noChangeArrowheads="1"/>
          </p:cNvPicPr>
          <p:nvPr/>
        </p:nvPicPr>
        <p:blipFill>
          <a:blip r:embed="rId3" cstate="print"/>
          <a:srcRect/>
          <a:stretch>
            <a:fillRect/>
          </a:stretch>
        </p:blipFill>
        <p:spPr bwMode="auto">
          <a:xfrm>
            <a:off x="4876800" y="2209800"/>
            <a:ext cx="3902075" cy="2600325"/>
          </a:xfrm>
          <a:prstGeom prst="rect">
            <a:avLst/>
          </a:prstGeom>
          <a:noFill/>
          <a:ln w="9525">
            <a:noFill/>
            <a:miter lim="800000"/>
            <a:headEnd/>
            <a:tailEnd/>
          </a:ln>
        </p:spPr>
      </p:pic>
      <p:sp>
        <p:nvSpPr>
          <p:cNvPr id="324617" name="Text Box 9"/>
          <p:cNvSpPr txBox="1">
            <a:spLocks noChangeArrowheads="1"/>
          </p:cNvSpPr>
          <p:nvPr/>
        </p:nvSpPr>
        <p:spPr bwMode="auto">
          <a:xfrm>
            <a:off x="838200" y="3962400"/>
            <a:ext cx="3529013" cy="307975"/>
          </a:xfrm>
          <a:prstGeom prst="rect">
            <a:avLst/>
          </a:prstGeom>
          <a:noFill/>
          <a:ln w="9525">
            <a:noFill/>
            <a:miter lim="800000"/>
            <a:headEnd/>
            <a:tailEnd/>
          </a:ln>
        </p:spPr>
        <p:txBody>
          <a:bodyPr wrap="none">
            <a:spAutoFit/>
          </a:bodyPr>
          <a:lstStyle/>
          <a:p>
            <a:r>
              <a:rPr lang="en-US" sz="1400" b="1" baseline="0" dirty="0">
                <a:solidFill>
                  <a:schemeClr val="bg1"/>
                </a:solidFill>
              </a:rPr>
              <a:t>Copyright © </a:t>
            </a:r>
            <a:r>
              <a:rPr lang="en-US" sz="1400" b="1" baseline="0" dirty="0" smtClean="0">
                <a:solidFill>
                  <a:schemeClr val="bg1"/>
                </a:solidFill>
              </a:rPr>
              <a:t>2016 </a:t>
            </a:r>
            <a:r>
              <a:rPr lang="en-US" sz="1400" b="1" baseline="0" dirty="0">
                <a:solidFill>
                  <a:schemeClr val="bg1"/>
                </a:solidFill>
              </a:rPr>
              <a:t>by </a:t>
            </a:r>
            <a:r>
              <a:rPr lang="en-US" sz="1400" b="1" baseline="0" dirty="0" err="1">
                <a:solidFill>
                  <a:schemeClr val="bg1"/>
                </a:solidFill>
              </a:rPr>
              <a:t>St</a:t>
            </a:r>
            <a:r>
              <a:rPr lang="en-US" sz="1400" b="1" baseline="0" dirty="0" err="1">
                <a:solidFill>
                  <a:schemeClr val="bg1"/>
                </a:solidFill>
                <a:cs typeface="Arial" charset="0"/>
              </a:rPr>
              <a:t>é</a:t>
            </a:r>
            <a:r>
              <a:rPr lang="en-US" sz="1400" b="1" baseline="0" dirty="0" err="1">
                <a:solidFill>
                  <a:schemeClr val="bg1"/>
                </a:solidFill>
              </a:rPr>
              <a:t>phane</a:t>
            </a:r>
            <a:r>
              <a:rPr lang="en-US" sz="1400" b="1" baseline="0" dirty="0">
                <a:solidFill>
                  <a:schemeClr val="bg1"/>
                </a:solidFill>
              </a:rPr>
              <a:t> Bressan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nodeType="withEffect">
                                  <p:stCondLst>
                                    <p:cond delay="0"/>
                                  </p:stCondLst>
                                  <p:childTnLst>
                                    <p:set>
                                      <p:cBhvr>
                                        <p:cTn id="6" dur="1" fill="hold">
                                          <p:stCondLst>
                                            <p:cond delay="0"/>
                                          </p:stCondLst>
                                        </p:cTn>
                                        <p:tgtEl>
                                          <p:spTgt spid="324614">
                                            <p:txEl>
                                              <p:pRg st="0" end="0"/>
                                            </p:txEl>
                                          </p:spTgt>
                                        </p:tgtEl>
                                        <p:attrNameLst>
                                          <p:attrName>style.visibility</p:attrName>
                                        </p:attrNameLst>
                                      </p:cBhvr>
                                      <p:to>
                                        <p:strVal val="visible"/>
                                      </p:to>
                                    </p:set>
                                    <p:anim calcmode="lin" valueType="num">
                                      <p:cBhvr>
                                        <p:cTn id="7" dur="30000" fill="hold"/>
                                        <p:tgtEl>
                                          <p:spTgt spid="324614">
                                            <p:txEl>
                                              <p:pRg st="0" end="0"/>
                                            </p:txEl>
                                          </p:spTgt>
                                        </p:tgtEl>
                                        <p:attrNameLst>
                                          <p:attrName>ppt_x</p:attrName>
                                        </p:attrNameLst>
                                      </p:cBhvr>
                                      <p:tavLst>
                                        <p:tav tm="0">
                                          <p:val>
                                            <p:strVal val="#ppt_x"/>
                                          </p:val>
                                        </p:tav>
                                        <p:tav tm="100000">
                                          <p:val>
                                            <p:strVal val="#ppt_x"/>
                                          </p:val>
                                        </p:tav>
                                      </p:tavLst>
                                    </p:anim>
                                    <p:anim calcmode="lin" valueType="num">
                                      <p:cBhvr>
                                        <p:cTn id="8" dur="30000" fill="hold"/>
                                        <p:tgtEl>
                                          <p:spTgt spid="324614">
                                            <p:txEl>
                                              <p:pRg st="0" end="0"/>
                                            </p:txEl>
                                          </p:spTgt>
                                        </p:tgtEl>
                                        <p:attrNameLst>
                                          <p:attrName>ppt_y</p:attrName>
                                        </p:attrNameLst>
                                      </p:cBhvr>
                                      <p:tavLst>
                                        <p:tav tm="0">
                                          <p:val>
                                            <p:strVal val="#ppt_y+1"/>
                                          </p:val>
                                        </p:tav>
                                        <p:tav tm="100000">
                                          <p:val>
                                            <p:strVal val="#ppt_y-1"/>
                                          </p:val>
                                        </p:tav>
                                      </p:tavLst>
                                    </p:anim>
                                  </p:childTnLst>
                                </p:cTn>
                              </p:par>
                              <p:par>
                                <p:cTn id="9" presetID="28" presetClass="entr" presetSubtype="0" fill="hold" nodeType="withEffect">
                                  <p:stCondLst>
                                    <p:cond delay="0"/>
                                  </p:stCondLst>
                                  <p:childTnLst>
                                    <p:set>
                                      <p:cBhvr>
                                        <p:cTn id="10" dur="1" fill="hold">
                                          <p:stCondLst>
                                            <p:cond delay="0"/>
                                          </p:stCondLst>
                                        </p:cTn>
                                        <p:tgtEl>
                                          <p:spTgt spid="324614">
                                            <p:txEl>
                                              <p:pRg st="3" end="3"/>
                                            </p:txEl>
                                          </p:spTgt>
                                        </p:tgtEl>
                                        <p:attrNameLst>
                                          <p:attrName>style.visibility</p:attrName>
                                        </p:attrNameLst>
                                      </p:cBhvr>
                                      <p:to>
                                        <p:strVal val="visible"/>
                                      </p:to>
                                    </p:set>
                                    <p:anim calcmode="lin" valueType="num">
                                      <p:cBhvr>
                                        <p:cTn id="11" dur="30000" fill="hold"/>
                                        <p:tgtEl>
                                          <p:spTgt spid="324614">
                                            <p:txEl>
                                              <p:pRg st="3" end="3"/>
                                            </p:txEl>
                                          </p:spTgt>
                                        </p:tgtEl>
                                        <p:attrNameLst>
                                          <p:attrName>ppt_x</p:attrName>
                                        </p:attrNameLst>
                                      </p:cBhvr>
                                      <p:tavLst>
                                        <p:tav tm="0">
                                          <p:val>
                                            <p:strVal val="#ppt_x"/>
                                          </p:val>
                                        </p:tav>
                                        <p:tav tm="100000">
                                          <p:val>
                                            <p:strVal val="#ppt_x"/>
                                          </p:val>
                                        </p:tav>
                                      </p:tavLst>
                                    </p:anim>
                                    <p:anim calcmode="lin" valueType="num">
                                      <p:cBhvr>
                                        <p:cTn id="12" dur="30000" fill="hold"/>
                                        <p:tgtEl>
                                          <p:spTgt spid="324614">
                                            <p:txEl>
                                              <p:pRg st="3" end="3"/>
                                            </p:txEl>
                                          </p:spTgt>
                                        </p:tgtEl>
                                        <p:attrNameLst>
                                          <p:attrName>ppt_y</p:attrName>
                                        </p:attrNameLst>
                                      </p:cBhvr>
                                      <p:tavLst>
                                        <p:tav tm="0">
                                          <p:val>
                                            <p:strVal val="#ppt_y+1"/>
                                          </p:val>
                                        </p:tav>
                                        <p:tav tm="100000">
                                          <p:val>
                                            <p:strVal val="#ppt_y-1"/>
                                          </p:val>
                                        </p:tav>
                                      </p:tavLst>
                                    </p:anim>
                                  </p:childTnLst>
                                </p:cTn>
                              </p:par>
                              <p:par>
                                <p:cTn id="13" presetID="28" presetClass="entr" presetSubtype="0" fill="hold" nodeType="withEffect">
                                  <p:stCondLst>
                                    <p:cond delay="0"/>
                                  </p:stCondLst>
                                  <p:childTnLst>
                                    <p:set>
                                      <p:cBhvr>
                                        <p:cTn id="14" dur="1" fill="hold">
                                          <p:stCondLst>
                                            <p:cond delay="0"/>
                                          </p:stCondLst>
                                        </p:cTn>
                                        <p:tgtEl>
                                          <p:spTgt spid="324614">
                                            <p:txEl>
                                              <p:pRg st="4" end="4"/>
                                            </p:txEl>
                                          </p:spTgt>
                                        </p:tgtEl>
                                        <p:attrNameLst>
                                          <p:attrName>style.visibility</p:attrName>
                                        </p:attrNameLst>
                                      </p:cBhvr>
                                      <p:to>
                                        <p:strVal val="visible"/>
                                      </p:to>
                                    </p:set>
                                    <p:anim calcmode="lin" valueType="num">
                                      <p:cBhvr>
                                        <p:cTn id="15" dur="30000" fill="hold"/>
                                        <p:tgtEl>
                                          <p:spTgt spid="324614">
                                            <p:txEl>
                                              <p:pRg st="4" end="4"/>
                                            </p:txEl>
                                          </p:spTgt>
                                        </p:tgtEl>
                                        <p:attrNameLst>
                                          <p:attrName>ppt_x</p:attrName>
                                        </p:attrNameLst>
                                      </p:cBhvr>
                                      <p:tavLst>
                                        <p:tav tm="0">
                                          <p:val>
                                            <p:strVal val="#ppt_x"/>
                                          </p:val>
                                        </p:tav>
                                        <p:tav tm="100000">
                                          <p:val>
                                            <p:strVal val="#ppt_x"/>
                                          </p:val>
                                        </p:tav>
                                      </p:tavLst>
                                    </p:anim>
                                    <p:anim calcmode="lin" valueType="num">
                                      <p:cBhvr>
                                        <p:cTn id="16" dur="30000" fill="hold"/>
                                        <p:tgtEl>
                                          <p:spTgt spid="324614">
                                            <p:txEl>
                                              <p:pRg st="4" end="4"/>
                                            </p:txEl>
                                          </p:spTgt>
                                        </p:tgtEl>
                                        <p:attrNameLst>
                                          <p:attrName>ppt_y</p:attrName>
                                        </p:attrNameLst>
                                      </p:cBhvr>
                                      <p:tavLst>
                                        <p:tav tm="0">
                                          <p:val>
                                            <p:strVal val="#ppt_y+1"/>
                                          </p:val>
                                        </p:tav>
                                        <p:tav tm="100000">
                                          <p:val>
                                            <p:strVal val="#ppt_y-1"/>
                                          </p:val>
                                        </p:tav>
                                      </p:tavLst>
                                    </p:anim>
                                  </p:childTnLst>
                                </p:cTn>
                              </p:par>
                              <p:par>
                                <p:cTn id="17" presetID="28" presetClass="entr" presetSubtype="0" fill="hold" nodeType="withEffect">
                                  <p:stCondLst>
                                    <p:cond delay="0"/>
                                  </p:stCondLst>
                                  <p:childTnLst>
                                    <p:set>
                                      <p:cBhvr>
                                        <p:cTn id="18" dur="1" fill="hold">
                                          <p:stCondLst>
                                            <p:cond delay="0"/>
                                          </p:stCondLst>
                                        </p:cTn>
                                        <p:tgtEl>
                                          <p:spTgt spid="324614">
                                            <p:txEl>
                                              <p:pRg st="6" end="6"/>
                                            </p:txEl>
                                          </p:spTgt>
                                        </p:tgtEl>
                                        <p:attrNameLst>
                                          <p:attrName>style.visibility</p:attrName>
                                        </p:attrNameLst>
                                      </p:cBhvr>
                                      <p:to>
                                        <p:strVal val="visible"/>
                                      </p:to>
                                    </p:set>
                                    <p:anim calcmode="lin" valueType="num">
                                      <p:cBhvr>
                                        <p:cTn id="19" dur="30000" fill="hold"/>
                                        <p:tgtEl>
                                          <p:spTgt spid="324614">
                                            <p:txEl>
                                              <p:pRg st="6" end="6"/>
                                            </p:txEl>
                                          </p:spTgt>
                                        </p:tgtEl>
                                        <p:attrNameLst>
                                          <p:attrName>ppt_x</p:attrName>
                                        </p:attrNameLst>
                                      </p:cBhvr>
                                      <p:tavLst>
                                        <p:tav tm="0">
                                          <p:val>
                                            <p:strVal val="#ppt_x"/>
                                          </p:val>
                                        </p:tav>
                                        <p:tav tm="100000">
                                          <p:val>
                                            <p:strVal val="#ppt_x"/>
                                          </p:val>
                                        </p:tav>
                                      </p:tavLst>
                                    </p:anim>
                                    <p:anim calcmode="lin" valueType="num">
                                      <p:cBhvr>
                                        <p:cTn id="20" dur="30000" fill="hold"/>
                                        <p:tgtEl>
                                          <p:spTgt spid="324614">
                                            <p:txEl>
                                              <p:pRg st="6" end="6"/>
                                            </p:txEl>
                                          </p:spTgt>
                                        </p:tgtEl>
                                        <p:attrNameLst>
                                          <p:attrName>ppt_y</p:attrName>
                                        </p:attrNameLst>
                                      </p:cBhvr>
                                      <p:tavLst>
                                        <p:tav tm="0">
                                          <p:val>
                                            <p:strVal val="#ppt_y+1"/>
                                          </p:val>
                                        </p:tav>
                                        <p:tav tm="100000">
                                          <p:val>
                                            <p:strVal val="#ppt_y-1"/>
                                          </p:val>
                                        </p:tav>
                                      </p:tavLst>
                                    </p:anim>
                                  </p:childTnLst>
                                </p:cTn>
                              </p:par>
                              <p:par>
                                <p:cTn id="21" presetID="10" presetClass="entr" presetSubtype="0" fill="hold" grpId="0" nodeType="withEffect">
                                  <p:stCondLst>
                                    <p:cond delay="24200"/>
                                  </p:stCondLst>
                                  <p:childTnLst>
                                    <p:set>
                                      <p:cBhvr>
                                        <p:cTn id="22" dur="1" fill="hold">
                                          <p:stCondLst>
                                            <p:cond delay="0"/>
                                          </p:stCondLst>
                                        </p:cTn>
                                        <p:tgtEl>
                                          <p:spTgt spid="324617"/>
                                        </p:tgtEl>
                                        <p:attrNameLst>
                                          <p:attrName>style.visibility</p:attrName>
                                        </p:attrNameLst>
                                      </p:cBhvr>
                                      <p:to>
                                        <p:strVal val="visible"/>
                                      </p:to>
                                    </p:set>
                                    <p:animEffect transition="in" filter="fade">
                                      <p:cBhvr>
                                        <p:cTn id="23" dur="5000"/>
                                        <p:tgtEl>
                                          <p:spTgt spid="3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smtClean="0"/>
              <a:t>Introduction to Database Systems</a:t>
            </a:r>
            <a:endParaRPr lang="en-US"/>
          </a:p>
        </p:txBody>
      </p:sp>
    </p:spTree>
    <p:extLst>
      <p:ext uri="{BB962C8B-B14F-4D97-AF65-F5344CB8AC3E}">
        <p14:creationId xmlns:p14="http://schemas.microsoft.com/office/powerpoint/2010/main" val="1021425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idx="4294967295"/>
          </p:nvPr>
        </p:nvSpPr>
        <p:spPr/>
        <p:txBody>
          <a:bodyPr/>
          <a:lstStyle/>
          <a:p>
            <a:pPr eaLnBrk="1" hangingPunct="1"/>
            <a:r>
              <a:rPr lang="en-US" dirty="0" err="1" smtClean="0"/>
              <a:t>Phụ</a:t>
            </a:r>
            <a:r>
              <a:rPr lang="en-US" dirty="0" smtClean="0"/>
              <a:t> </a:t>
            </a:r>
            <a:r>
              <a:rPr lang="en-US" dirty="0" err="1" smtClean="0"/>
              <a:t>thuộc</a:t>
            </a:r>
            <a:r>
              <a:rPr lang="en-US" dirty="0" smtClean="0"/>
              <a:t> </a:t>
            </a:r>
            <a:r>
              <a:rPr lang="en-US" dirty="0" err="1" smtClean="0"/>
              <a:t>hàm</a:t>
            </a:r>
            <a:r>
              <a:rPr lang="en-US" dirty="0" smtClean="0"/>
              <a:t/>
            </a:r>
            <a:br>
              <a:rPr lang="en-US" dirty="0" smtClean="0"/>
            </a:br>
            <a:r>
              <a:rPr lang="en-US" sz="2400" dirty="0" smtClean="0"/>
              <a:t>- </a:t>
            </a:r>
            <a:r>
              <a:rPr lang="en-US" sz="2400" dirty="0" err="1" smtClean="0"/>
              <a:t>Bao</a:t>
            </a:r>
            <a:r>
              <a:rPr lang="en-US" sz="2400" dirty="0" smtClean="0"/>
              <a:t> </a:t>
            </a:r>
            <a:r>
              <a:rPr lang="en-US" sz="2400" dirty="0" err="1" smtClean="0"/>
              <a:t>đóng</a:t>
            </a:r>
            <a:r>
              <a:rPr lang="en-US" sz="2400" dirty="0" smtClean="0"/>
              <a:t> </a:t>
            </a:r>
            <a:r>
              <a:rPr lang="en-US" sz="2400" dirty="0" err="1" smtClean="0"/>
              <a:t>của</a:t>
            </a:r>
            <a:r>
              <a:rPr lang="en-US" sz="2400" dirty="0" smtClean="0"/>
              <a:t> </a:t>
            </a:r>
            <a:r>
              <a:rPr lang="en-US" sz="2400" dirty="0" err="1" smtClean="0"/>
              <a:t>tập</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tt</a:t>
            </a:r>
            <a:r>
              <a:rPr lang="en-US" sz="2400" dirty="0" smtClean="0"/>
              <a:t>)</a:t>
            </a:r>
          </a:p>
        </p:txBody>
      </p:sp>
      <p:sp>
        <p:nvSpPr>
          <p:cNvPr id="228355" name="Rectangle 3"/>
          <p:cNvSpPr>
            <a:spLocks noGrp="1" noChangeArrowheads="1"/>
          </p:cNvSpPr>
          <p:nvPr>
            <p:ph type="body" idx="4294967295"/>
          </p:nvPr>
        </p:nvSpPr>
        <p:spPr/>
        <p:txBody>
          <a:bodyPr/>
          <a:lstStyle/>
          <a:p>
            <a:pPr eaLnBrk="1" hangingPunct="1">
              <a:lnSpc>
                <a:spcPct val="90000"/>
              </a:lnSpc>
            </a:pPr>
            <a:r>
              <a:rPr lang="en-US" sz="2200" b="1" i="1" smtClean="0"/>
              <a:t>Ví dụ: </a:t>
            </a:r>
            <a:endParaRPr lang="en-US" sz="2200" smtClean="0"/>
          </a:p>
          <a:p>
            <a:pPr eaLnBrk="1" hangingPunct="1">
              <a:lnSpc>
                <a:spcPct val="90000"/>
              </a:lnSpc>
              <a:buFontTx/>
              <a:buNone/>
            </a:pPr>
            <a:r>
              <a:rPr lang="en-US" sz="2200" smtClean="0"/>
              <a:t>	</a:t>
            </a:r>
            <a:r>
              <a:rPr lang="en-US" sz="2200" smtClean="0">
                <a:solidFill>
                  <a:srgbClr val="3333FF"/>
                </a:solidFill>
              </a:rPr>
              <a:t>R = ABCDEG và tập phụ thuộc hàm F như sau:</a:t>
            </a:r>
          </a:p>
          <a:p>
            <a:pPr eaLnBrk="1" hangingPunct="1">
              <a:lnSpc>
                <a:spcPct val="90000"/>
              </a:lnSpc>
              <a:buFontTx/>
              <a:buNone/>
            </a:pPr>
            <a:r>
              <a:rPr lang="en-US" sz="2200" smtClean="0">
                <a:solidFill>
                  <a:srgbClr val="3333FF"/>
                </a:solidFill>
              </a:rPr>
              <a:t>	F = {AB→C		C →A		BC →D		ACD→B	D→EG		BE→C		CG→BD	CE→AG}</a:t>
            </a:r>
          </a:p>
          <a:p>
            <a:pPr eaLnBrk="1" hangingPunct="1">
              <a:lnSpc>
                <a:spcPct val="90000"/>
              </a:lnSpc>
              <a:buFontTx/>
              <a:buNone/>
            </a:pPr>
            <a:r>
              <a:rPr lang="en-US" sz="2200" smtClean="0">
                <a:solidFill>
                  <a:srgbClr val="3333FF"/>
                </a:solidFill>
              </a:rPr>
              <a:t>	X = BD, tính X+</a:t>
            </a:r>
          </a:p>
          <a:p>
            <a:pPr eaLnBrk="1" hangingPunct="1">
              <a:lnSpc>
                <a:spcPct val="90000"/>
              </a:lnSpc>
              <a:buFontTx/>
              <a:buNone/>
            </a:pPr>
            <a:r>
              <a:rPr lang="en-US" sz="2200" smtClean="0">
                <a:solidFill>
                  <a:schemeClr val="accent2"/>
                </a:solidFill>
                <a:sym typeface="Wingdings" pitchFamily="2" charset="2"/>
              </a:rPr>
              <a:t></a:t>
            </a:r>
            <a:endParaRPr lang="en-US" sz="2200" smtClean="0">
              <a:solidFill>
                <a:schemeClr val="accent2"/>
              </a:solidFill>
            </a:endParaRPr>
          </a:p>
          <a:p>
            <a:pPr lvl="1" eaLnBrk="1" hangingPunct="1">
              <a:lnSpc>
                <a:spcPct val="90000"/>
              </a:lnSpc>
            </a:pPr>
            <a:r>
              <a:rPr lang="en-US" sz="2200" smtClean="0"/>
              <a:t>Đầu tiên ta có X</a:t>
            </a:r>
            <a:r>
              <a:rPr lang="en-US" sz="2200" baseline="-25000" smtClean="0"/>
              <a:t>0</a:t>
            </a:r>
            <a:r>
              <a:rPr lang="en-US" sz="2200" smtClean="0"/>
              <a:t> = BD, để tìm X</a:t>
            </a:r>
            <a:r>
              <a:rPr lang="en-US" sz="2200" baseline="-25000" smtClean="0"/>
              <a:t>1</a:t>
            </a:r>
            <a:r>
              <a:rPr lang="en-US" sz="2200" smtClean="0"/>
              <a:t> ta tìm những phụ thuộc hàm trong F có vế trái nằm trong BD, ta có PTH D→EG thỏa mãn điều kiện đó.</a:t>
            </a:r>
          </a:p>
          <a:p>
            <a:pPr lvl="1" eaLnBrk="1" hangingPunct="1">
              <a:lnSpc>
                <a:spcPct val="90000"/>
              </a:lnSpc>
            </a:pPr>
            <a:r>
              <a:rPr lang="en-US" sz="2200" smtClean="0"/>
              <a:t>X1 = BDEG, tiếp tục để tìm X</a:t>
            </a:r>
            <a:r>
              <a:rPr lang="en-US" sz="2200" baseline="-25000" smtClean="0"/>
              <a:t>2</a:t>
            </a:r>
            <a:r>
              <a:rPr lang="en-US" sz="2200" smtClean="0"/>
              <a:t> ta tìm những PTH có vế trái nằm trong BDEG, ta có BE→C, vậy X</a:t>
            </a:r>
            <a:r>
              <a:rPr lang="en-US" sz="2200" baseline="-25000" smtClean="0"/>
              <a:t>2</a:t>
            </a:r>
            <a:r>
              <a:rPr lang="en-US" sz="2200" smtClean="0"/>
              <a:t> = BDEGC.</a:t>
            </a:r>
          </a:p>
          <a:p>
            <a:pPr lvl="1" eaLnBrk="1" hangingPunct="1">
              <a:lnSpc>
                <a:spcPct val="90000"/>
              </a:lnSpc>
            </a:pPr>
            <a:r>
              <a:rPr lang="en-US" sz="2200" smtClean="0"/>
              <a:t>Tương tự như vậy ta có X</a:t>
            </a:r>
            <a:r>
              <a:rPr lang="en-US" sz="2200" baseline="-25000" smtClean="0"/>
              <a:t>3</a:t>
            </a:r>
            <a:r>
              <a:rPr lang="en-US" sz="2200" smtClean="0"/>
              <a:t> = ABCDEG đây là tập X</a:t>
            </a:r>
            <a:r>
              <a:rPr lang="en-US" sz="2200" baseline="30000" smtClean="0"/>
              <a:t>+</a:t>
            </a:r>
            <a:r>
              <a:rPr lang="en-US" sz="2200" smtClean="0"/>
              <a:t> = (BD)</a:t>
            </a:r>
            <a:r>
              <a:rPr lang="en-US" sz="2200" baseline="30000" smtClean="0"/>
              <a:t>+</a:t>
            </a:r>
            <a:r>
              <a:rPr lang="en-US" sz="2200" smtClean="0"/>
              <a:t> = R </a:t>
            </a:r>
          </a:p>
        </p:txBody>
      </p:sp>
    </p:spTree>
    <p:extLst>
      <p:ext uri="{BB962C8B-B14F-4D97-AF65-F5344CB8AC3E}">
        <p14:creationId xmlns:p14="http://schemas.microsoft.com/office/powerpoint/2010/main" val="3352214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835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835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835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83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Footer Placeholder 3"/>
          <p:cNvSpPr txBox="1">
            <a:spLocks noGrp="1"/>
          </p:cNvSpPr>
          <p:nvPr/>
        </p:nvSpPr>
        <p:spPr bwMode="auto">
          <a:xfrm>
            <a:off x="111125" y="6324600"/>
            <a:ext cx="354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0"/>
              </a:spcBef>
              <a:spcAft>
                <a:spcPct val="0"/>
              </a:spcAft>
            </a:pPr>
            <a:endParaRPr lang="en-US" sz="1000" b="1">
              <a:solidFill>
                <a:srgbClr val="000000"/>
              </a:solidFill>
            </a:endParaRPr>
          </a:p>
          <a:p>
            <a:pPr eaLnBrk="1" fontAlgn="base" hangingPunct="1">
              <a:spcBef>
                <a:spcPct val="0"/>
              </a:spcBef>
              <a:spcAft>
                <a:spcPct val="0"/>
              </a:spcAft>
            </a:pPr>
            <a:r>
              <a:rPr lang="en-US" sz="1000" b="1">
                <a:solidFill>
                  <a:srgbClr val="000000"/>
                </a:solidFill>
              </a:rPr>
              <a:t> </a:t>
            </a:r>
          </a:p>
        </p:txBody>
      </p:sp>
      <p:sp>
        <p:nvSpPr>
          <p:cNvPr id="240643" name="Rectangle 2"/>
          <p:cNvSpPr>
            <a:spLocks noGrp="1" noChangeArrowheads="1"/>
          </p:cNvSpPr>
          <p:nvPr>
            <p:ph type="title" idx="4294967295"/>
          </p:nvPr>
        </p:nvSpPr>
        <p:spPr/>
        <p:txBody>
          <a:bodyPr/>
          <a:lstStyle/>
          <a:p>
            <a:pPr eaLnBrk="1" hangingPunct="1"/>
            <a:r>
              <a:rPr lang="en-US" dirty="0" err="1" smtClean="0"/>
              <a:t>Phụ</a:t>
            </a:r>
            <a:r>
              <a:rPr lang="en-US" dirty="0" smtClean="0"/>
              <a:t> </a:t>
            </a:r>
            <a:r>
              <a:rPr lang="en-US" dirty="0" err="1" smtClean="0"/>
              <a:t>thuộc</a:t>
            </a:r>
            <a:r>
              <a:rPr lang="en-US" dirty="0" smtClean="0"/>
              <a:t> </a:t>
            </a:r>
            <a:r>
              <a:rPr lang="en-US" dirty="0" err="1" smtClean="0"/>
              <a:t>hàm</a:t>
            </a:r>
            <a:r>
              <a:rPr lang="en-US" dirty="0" smtClean="0"/>
              <a:t> </a:t>
            </a:r>
            <a:br>
              <a:rPr lang="en-US" dirty="0" smtClean="0"/>
            </a:br>
            <a:r>
              <a:rPr lang="en-US" sz="2400" dirty="0" smtClean="0"/>
              <a:t>- </a:t>
            </a:r>
            <a:r>
              <a:rPr lang="en-US" sz="2400" dirty="0" err="1" smtClean="0"/>
              <a:t>Dẫn</a:t>
            </a:r>
            <a:r>
              <a:rPr lang="en-US" sz="2400" dirty="0" smtClean="0"/>
              <a:t> </a:t>
            </a:r>
            <a:r>
              <a:rPr lang="en-US" sz="2400" dirty="0" err="1" smtClean="0"/>
              <a:t>xuất</a:t>
            </a:r>
            <a:r>
              <a:rPr lang="en-US" sz="2400" dirty="0" smtClean="0"/>
              <a:t> </a:t>
            </a:r>
            <a:r>
              <a:rPr lang="en-US" sz="2400" dirty="0" err="1" smtClean="0"/>
              <a:t>từ</a:t>
            </a:r>
            <a:r>
              <a:rPr lang="en-US" sz="2400" dirty="0" smtClean="0"/>
              <a:t> </a:t>
            </a:r>
            <a:r>
              <a:rPr lang="en-US" sz="2400" dirty="0" err="1" smtClean="0"/>
              <a:t>các</a:t>
            </a:r>
            <a:r>
              <a:rPr lang="en-US" sz="2400" dirty="0" smtClean="0"/>
              <a:t> PTH</a:t>
            </a:r>
          </a:p>
        </p:txBody>
      </p:sp>
      <p:sp>
        <p:nvSpPr>
          <p:cNvPr id="308227" name="Rectangle 3"/>
          <p:cNvSpPr>
            <a:spLocks noGrp="1" noChangeArrowheads="1"/>
          </p:cNvSpPr>
          <p:nvPr>
            <p:ph type="body" idx="4294967295"/>
          </p:nvPr>
        </p:nvSpPr>
        <p:spPr>
          <a:xfrm>
            <a:off x="533400" y="1447800"/>
            <a:ext cx="8305800" cy="4953000"/>
          </a:xfrm>
        </p:spPr>
        <p:txBody>
          <a:bodyPr/>
          <a:lstStyle/>
          <a:p>
            <a:pPr eaLnBrk="1" hangingPunct="1"/>
            <a:r>
              <a:rPr lang="en-US" smtClean="0"/>
              <a:t>Cho F = {A</a:t>
            </a:r>
            <a:r>
              <a:rPr lang="en-US" smtClean="0">
                <a:sym typeface="Wingdings" pitchFamily="2" charset="2"/>
              </a:rPr>
              <a:t>B		BC</a:t>
            </a:r>
            <a:r>
              <a:rPr lang="en-US" smtClean="0"/>
              <a:t>} hỏi A</a:t>
            </a:r>
            <a:r>
              <a:rPr lang="en-US" smtClean="0">
                <a:sym typeface="Wingdings" pitchFamily="2" charset="2"/>
              </a:rPr>
              <a:t>C có đúng không?</a:t>
            </a:r>
          </a:p>
          <a:p>
            <a:pPr eaLnBrk="1" hangingPunct="1">
              <a:buFontTx/>
              <a:buNone/>
            </a:pPr>
            <a:r>
              <a:rPr lang="en-US" smtClean="0"/>
              <a:t>	A</a:t>
            </a:r>
            <a:r>
              <a:rPr lang="en-US" smtClean="0">
                <a:sym typeface="Wingdings" pitchFamily="2" charset="2"/>
              </a:rPr>
              <a:t>B	BC</a:t>
            </a:r>
          </a:p>
          <a:p>
            <a:pPr eaLnBrk="1" hangingPunct="1">
              <a:buFontTx/>
              <a:buNone/>
            </a:pPr>
            <a:r>
              <a:rPr lang="en-US" smtClean="0"/>
              <a:t>		</a:t>
            </a:r>
          </a:p>
          <a:p>
            <a:pPr eaLnBrk="1" hangingPunct="1">
              <a:buFontTx/>
              <a:buNone/>
            </a:pPr>
            <a:r>
              <a:rPr lang="en-US" smtClean="0"/>
              <a:t>		A</a:t>
            </a:r>
            <a:r>
              <a:rPr lang="en-US" smtClean="0">
                <a:sym typeface="Wingdings" pitchFamily="2" charset="2"/>
              </a:rPr>
              <a:t>C</a:t>
            </a:r>
          </a:p>
          <a:p>
            <a:pPr eaLnBrk="1" hangingPunct="1"/>
            <a:r>
              <a:rPr lang="en-US" smtClean="0"/>
              <a:t>Cho F = {A</a:t>
            </a:r>
            <a:r>
              <a:rPr lang="en-US" smtClean="0">
                <a:sym typeface="Wingdings" pitchFamily="2" charset="2"/>
              </a:rPr>
              <a:t>BC	</a:t>
            </a:r>
            <a:r>
              <a:rPr lang="en-US" smtClean="0"/>
              <a:t>} hỏi A</a:t>
            </a:r>
            <a:r>
              <a:rPr lang="en-US" smtClean="0">
                <a:sym typeface="Wingdings" pitchFamily="2" charset="2"/>
              </a:rPr>
              <a:t>B và </a:t>
            </a:r>
            <a:r>
              <a:rPr lang="en-US" smtClean="0"/>
              <a:t>A</a:t>
            </a:r>
            <a:r>
              <a:rPr lang="en-US" smtClean="0">
                <a:sym typeface="Wingdings" pitchFamily="2" charset="2"/>
              </a:rPr>
              <a:t>C có đúng không?</a:t>
            </a:r>
          </a:p>
          <a:p>
            <a:pPr eaLnBrk="1" hangingPunct="1">
              <a:buFontTx/>
              <a:buNone/>
            </a:pPr>
            <a:r>
              <a:rPr lang="en-US" smtClean="0">
                <a:sym typeface="Wingdings" pitchFamily="2" charset="2"/>
              </a:rPr>
              <a:t>	ABC và BCB (phản xạ)</a:t>
            </a:r>
          </a:p>
          <a:p>
            <a:pPr eaLnBrk="1" hangingPunct="1">
              <a:buFontTx/>
              <a:buNone/>
            </a:pPr>
            <a:endParaRPr lang="en-US" smtClean="0"/>
          </a:p>
          <a:p>
            <a:pPr eaLnBrk="1" hangingPunct="1">
              <a:buFontTx/>
              <a:buNone/>
            </a:pPr>
            <a:r>
              <a:rPr lang="en-US" smtClean="0"/>
              <a:t>			A</a:t>
            </a:r>
            <a:r>
              <a:rPr lang="en-US" smtClean="0">
                <a:sym typeface="Wingdings" pitchFamily="2" charset="2"/>
              </a:rPr>
              <a:t>B </a:t>
            </a:r>
          </a:p>
          <a:p>
            <a:pPr eaLnBrk="1" hangingPunct="1">
              <a:buFontTx/>
              <a:buNone/>
            </a:pPr>
            <a:r>
              <a:rPr lang="en-US" smtClean="0">
                <a:sym typeface="Wingdings" pitchFamily="2" charset="2"/>
              </a:rPr>
              <a:t>	Tương tự ta có AC</a:t>
            </a:r>
            <a:endParaRPr lang="en-US" smtClean="0"/>
          </a:p>
        </p:txBody>
      </p:sp>
      <p:grpSp>
        <p:nvGrpSpPr>
          <p:cNvPr id="2" name="Group 4"/>
          <p:cNvGrpSpPr>
            <a:grpSpLocks/>
          </p:cNvGrpSpPr>
          <p:nvPr/>
        </p:nvGrpSpPr>
        <p:grpSpPr bwMode="auto">
          <a:xfrm>
            <a:off x="796925" y="2743200"/>
            <a:ext cx="2590800" cy="609600"/>
            <a:chOff x="502" y="1597"/>
            <a:chExt cx="1632" cy="384"/>
          </a:xfrm>
        </p:grpSpPr>
        <p:sp>
          <p:nvSpPr>
            <p:cNvPr id="240650" name="Line 5"/>
            <p:cNvSpPr>
              <a:spLocks noChangeShapeType="1"/>
            </p:cNvSpPr>
            <p:nvPr/>
          </p:nvSpPr>
          <p:spPr bwMode="auto">
            <a:xfrm>
              <a:off x="502" y="1601"/>
              <a:ext cx="1632"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51" name="Line 6"/>
            <p:cNvSpPr>
              <a:spLocks noChangeShapeType="1"/>
            </p:cNvSpPr>
            <p:nvPr/>
          </p:nvSpPr>
          <p:spPr bwMode="auto">
            <a:xfrm>
              <a:off x="1200" y="1597"/>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308231" name="Text Box 7"/>
          <p:cNvSpPr txBox="1">
            <a:spLocks noChangeArrowheads="1"/>
          </p:cNvSpPr>
          <p:nvPr/>
        </p:nvSpPr>
        <p:spPr bwMode="auto">
          <a:xfrm>
            <a:off x="2514600" y="273685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600">
                <a:solidFill>
                  <a:schemeClr val="tx1"/>
                </a:solidFill>
                <a:latin typeface="Arial" charset="0"/>
                <a:cs typeface="Arial" charset="0"/>
              </a:defRPr>
            </a:lvl1pPr>
            <a:lvl2pPr marL="742950" indent="-285750" eaLnBrk="0" hangingPunct="0">
              <a:defRPr sz="2600">
                <a:solidFill>
                  <a:schemeClr val="tx1"/>
                </a:solidFill>
                <a:latin typeface="Arial" charset="0"/>
                <a:cs typeface="Arial" charset="0"/>
              </a:defRPr>
            </a:lvl2pPr>
            <a:lvl3pPr marL="1143000" indent="-228600" eaLnBrk="0" hangingPunct="0">
              <a:defRPr sz="2600">
                <a:solidFill>
                  <a:schemeClr val="tx1"/>
                </a:solidFill>
                <a:latin typeface="Arial" charset="0"/>
                <a:cs typeface="Arial" charset="0"/>
              </a:defRPr>
            </a:lvl3pPr>
            <a:lvl4pPr marL="1600200" indent="-228600" eaLnBrk="0" hangingPunct="0">
              <a:defRPr sz="2600">
                <a:solidFill>
                  <a:schemeClr val="tx1"/>
                </a:solidFill>
                <a:latin typeface="Arial" charset="0"/>
                <a:cs typeface="Arial" charset="0"/>
              </a:defRPr>
            </a:lvl4pPr>
            <a:lvl5pPr marL="2057400" indent="-228600" eaLnBrk="0" hangingPunct="0">
              <a:defRPr sz="2600">
                <a:solidFill>
                  <a:schemeClr val="tx1"/>
                </a:solidFill>
                <a:latin typeface="Arial" charset="0"/>
                <a:cs typeface="Arial" charset="0"/>
              </a:defRPr>
            </a:lvl5pPr>
            <a:lvl6pPr marL="2514600" indent="-228600" eaLnBrk="0" fontAlgn="base" hangingPunct="0">
              <a:spcBef>
                <a:spcPct val="0"/>
              </a:spcBef>
              <a:spcAft>
                <a:spcPct val="0"/>
              </a:spcAft>
              <a:defRPr sz="2600">
                <a:solidFill>
                  <a:schemeClr val="tx1"/>
                </a:solidFill>
                <a:latin typeface="Arial" charset="0"/>
                <a:cs typeface="Arial" charset="0"/>
              </a:defRPr>
            </a:lvl6pPr>
            <a:lvl7pPr marL="2971800" indent="-228600" eaLnBrk="0" fontAlgn="base" hangingPunct="0">
              <a:spcBef>
                <a:spcPct val="0"/>
              </a:spcBef>
              <a:spcAft>
                <a:spcPct val="0"/>
              </a:spcAft>
              <a:defRPr sz="2600">
                <a:solidFill>
                  <a:schemeClr val="tx1"/>
                </a:solidFill>
                <a:latin typeface="Arial" charset="0"/>
                <a:cs typeface="Arial" charset="0"/>
              </a:defRPr>
            </a:lvl7pPr>
            <a:lvl8pPr marL="3429000" indent="-228600" eaLnBrk="0" fontAlgn="base" hangingPunct="0">
              <a:spcBef>
                <a:spcPct val="0"/>
              </a:spcBef>
              <a:spcAft>
                <a:spcPct val="0"/>
              </a:spcAft>
              <a:defRPr sz="2600">
                <a:solidFill>
                  <a:schemeClr val="tx1"/>
                </a:solidFill>
                <a:latin typeface="Arial" charset="0"/>
                <a:cs typeface="Arial" charset="0"/>
              </a:defRPr>
            </a:lvl8pPr>
            <a:lvl9pPr marL="3886200" indent="-228600" eaLnBrk="0" fontAlgn="base" hangingPunct="0">
              <a:spcBef>
                <a:spcPct val="0"/>
              </a:spcBef>
              <a:spcAft>
                <a:spcPct val="0"/>
              </a:spcAft>
              <a:defRPr sz="2600">
                <a:solidFill>
                  <a:schemeClr val="tx1"/>
                </a:solidFill>
                <a:latin typeface="Arial" charset="0"/>
                <a:cs typeface="Arial" charset="0"/>
              </a:defRPr>
            </a:lvl9pPr>
          </a:lstStyle>
          <a:p>
            <a:pPr algn="ctr" eaLnBrk="1" fontAlgn="base" hangingPunct="1">
              <a:spcBef>
                <a:spcPct val="50000"/>
              </a:spcBef>
              <a:spcAft>
                <a:spcPct val="0"/>
              </a:spcAft>
            </a:pPr>
            <a:r>
              <a:rPr lang="en-US" sz="1900">
                <a:solidFill>
                  <a:srgbClr val="FFFFFF"/>
                </a:solidFill>
                <a:latin typeface="Tahoma" pitchFamily="34" charset="0"/>
              </a:rPr>
              <a:t>Luật bắc cầu</a:t>
            </a:r>
          </a:p>
        </p:txBody>
      </p:sp>
      <p:grpSp>
        <p:nvGrpSpPr>
          <p:cNvPr id="3" name="Group 8"/>
          <p:cNvGrpSpPr>
            <a:grpSpLocks/>
          </p:cNvGrpSpPr>
          <p:nvPr/>
        </p:nvGrpSpPr>
        <p:grpSpPr bwMode="auto">
          <a:xfrm>
            <a:off x="762000" y="4648200"/>
            <a:ext cx="4419600" cy="609600"/>
            <a:chOff x="480" y="2832"/>
            <a:chExt cx="2784" cy="384"/>
          </a:xfrm>
        </p:grpSpPr>
        <p:sp>
          <p:nvSpPr>
            <p:cNvPr id="240648" name="Line 9"/>
            <p:cNvSpPr>
              <a:spLocks noChangeShapeType="1"/>
            </p:cNvSpPr>
            <p:nvPr/>
          </p:nvSpPr>
          <p:spPr bwMode="auto">
            <a:xfrm>
              <a:off x="480" y="2832"/>
              <a:ext cx="2784"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sp>
          <p:nvSpPr>
            <p:cNvPr id="240649" name="Line 10"/>
            <p:cNvSpPr>
              <a:spLocks noChangeShapeType="1"/>
            </p:cNvSpPr>
            <p:nvPr/>
          </p:nvSpPr>
          <p:spPr bwMode="auto">
            <a:xfrm>
              <a:off x="1776" y="2832"/>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grpSp>
    </p:spTree>
    <p:extLst>
      <p:ext uri="{BB962C8B-B14F-4D97-AF65-F5344CB8AC3E}">
        <p14:creationId xmlns:p14="http://schemas.microsoft.com/office/powerpoint/2010/main" val="26584402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2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08227">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08227">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8227">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8227">
                                            <p:txEl>
                                              <p:pRg st="7" end="7"/>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8227">
                                            <p:txEl>
                                              <p:pRg st="8" end="8"/>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08231"/>
                                        </p:tgtEl>
                                        <p:attrNameLst>
                                          <p:attrName>style.visibility</p:attrName>
                                        </p:attrNameLst>
                                      </p:cBhvr>
                                      <p:to>
                                        <p:strVal val="visible"/>
                                      </p:to>
                                    </p:set>
                                    <p:animEffect transition="in" filter="blinds(horizontal)">
                                      <p:cBhvr>
                                        <p:cTn id="49" dur="500"/>
                                        <p:tgtEl>
                                          <p:spTgt spid="30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7" grpId="0" build="p"/>
      <p:bldP spid="30823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idx="4294967295"/>
          </p:nvPr>
        </p:nvSpPr>
        <p:spPr/>
        <p:txBody>
          <a:bodyPr/>
          <a:lstStyle/>
          <a:p>
            <a:pPr eaLnBrk="1" hangingPunct="1"/>
            <a:r>
              <a:rPr lang="en-US" dirty="0" err="1" smtClean="0"/>
              <a:t>Phụ</a:t>
            </a:r>
            <a:r>
              <a:rPr lang="en-US" dirty="0" smtClean="0"/>
              <a:t> </a:t>
            </a:r>
            <a:r>
              <a:rPr lang="en-US" dirty="0" err="1" smtClean="0"/>
              <a:t>thuộc</a:t>
            </a:r>
            <a:r>
              <a:rPr lang="en-US" dirty="0" smtClean="0"/>
              <a:t> </a:t>
            </a:r>
            <a:r>
              <a:rPr lang="en-US" dirty="0" err="1" smtClean="0"/>
              <a:t>hàm</a:t>
            </a:r>
            <a:r>
              <a:rPr lang="en-US" dirty="0" smtClean="0"/>
              <a:t> </a:t>
            </a:r>
            <a:br>
              <a:rPr lang="en-US" dirty="0" smtClean="0"/>
            </a:br>
            <a:r>
              <a:rPr lang="en-US" sz="2400" dirty="0" smtClean="0"/>
              <a:t>- </a:t>
            </a:r>
            <a:r>
              <a:rPr lang="en-US" sz="2400" dirty="0" err="1" smtClean="0"/>
              <a:t>Dẫn</a:t>
            </a:r>
            <a:r>
              <a:rPr lang="en-US" sz="2400" dirty="0" smtClean="0"/>
              <a:t> </a:t>
            </a:r>
            <a:r>
              <a:rPr lang="en-US" sz="2400" dirty="0" err="1" smtClean="0"/>
              <a:t>xuất</a:t>
            </a:r>
            <a:r>
              <a:rPr lang="en-US" sz="2400" dirty="0" smtClean="0"/>
              <a:t> </a:t>
            </a:r>
            <a:r>
              <a:rPr lang="en-US" sz="2400" dirty="0" err="1" smtClean="0"/>
              <a:t>từ</a:t>
            </a:r>
            <a:r>
              <a:rPr lang="en-US" sz="2400" dirty="0" smtClean="0"/>
              <a:t> </a:t>
            </a:r>
            <a:r>
              <a:rPr lang="en-US" sz="2400" dirty="0" err="1" smtClean="0"/>
              <a:t>các</a:t>
            </a:r>
            <a:r>
              <a:rPr lang="en-US" sz="2400" dirty="0" smtClean="0"/>
              <a:t> PTH</a:t>
            </a:r>
          </a:p>
        </p:txBody>
      </p:sp>
      <p:sp>
        <p:nvSpPr>
          <p:cNvPr id="225283" name="Rectangle 3"/>
          <p:cNvSpPr>
            <a:spLocks noGrp="1" noChangeArrowheads="1"/>
          </p:cNvSpPr>
          <p:nvPr>
            <p:ph type="body" idx="4294967295"/>
          </p:nvPr>
        </p:nvSpPr>
        <p:spPr/>
        <p:txBody>
          <a:bodyPr/>
          <a:lstStyle/>
          <a:p>
            <a:pPr eaLnBrk="1" hangingPunct="1"/>
            <a:r>
              <a:rPr lang="en-US" dirty="0" smtClean="0"/>
              <a:t>Cho F = {A</a:t>
            </a:r>
            <a:r>
              <a:rPr lang="en-US" dirty="0" smtClean="0">
                <a:sym typeface="Wingdings" pitchFamily="2" charset="2"/>
              </a:rPr>
              <a:t>B	BC</a:t>
            </a:r>
            <a:r>
              <a:rPr lang="en-US" dirty="0" smtClean="0"/>
              <a:t>}, </a:t>
            </a:r>
            <a:r>
              <a:rPr lang="en-US" dirty="0" err="1" smtClean="0"/>
              <a:t>hỏi</a:t>
            </a:r>
            <a:r>
              <a:rPr lang="en-US" dirty="0" smtClean="0"/>
              <a:t> A</a:t>
            </a:r>
            <a:r>
              <a:rPr lang="en-US" dirty="0" smtClean="0">
                <a:sym typeface="Wingdings" pitchFamily="2" charset="2"/>
              </a:rPr>
              <a:t>BC </a:t>
            </a:r>
            <a:r>
              <a:rPr lang="en-US" dirty="0" err="1" smtClean="0">
                <a:sym typeface="Wingdings" pitchFamily="2" charset="2"/>
              </a:rPr>
              <a:t>đúng</a:t>
            </a:r>
            <a:r>
              <a:rPr lang="en-US" dirty="0" smtClean="0">
                <a:sym typeface="Wingdings" pitchFamily="2" charset="2"/>
              </a:rPr>
              <a:t> </a:t>
            </a:r>
            <a:r>
              <a:rPr lang="en-US" dirty="0" err="1" smtClean="0">
                <a:sym typeface="Wingdings" pitchFamily="2" charset="2"/>
              </a:rPr>
              <a:t>không</a:t>
            </a:r>
            <a:r>
              <a:rPr lang="en-US" dirty="0" smtClean="0">
                <a:sym typeface="Wingdings" pitchFamily="2" charset="2"/>
              </a:rPr>
              <a:t>?</a:t>
            </a:r>
          </a:p>
        </p:txBody>
      </p:sp>
      <p:sp>
        <p:nvSpPr>
          <p:cNvPr id="309252" name="Rectangle 4"/>
          <p:cNvSpPr>
            <a:spLocks noChangeArrowheads="1"/>
          </p:cNvSpPr>
          <p:nvPr/>
        </p:nvSpPr>
        <p:spPr bwMode="auto">
          <a:xfrm>
            <a:off x="457200" y="3962400"/>
            <a:ext cx="82296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dirty="0">
                <a:solidFill>
                  <a:schemeClr val="bg1"/>
                </a:solidFill>
                <a:sym typeface="Wingdings" pitchFamily="2" charset="2"/>
              </a:rPr>
              <a:t>Cho F = {AB}, </a:t>
            </a:r>
            <a:r>
              <a:rPr lang="en-US" sz="2000" dirty="0" err="1">
                <a:solidFill>
                  <a:schemeClr val="bg1"/>
                </a:solidFill>
                <a:sym typeface="Wingdings" pitchFamily="2" charset="2"/>
              </a:rPr>
              <a:t>hỏi</a:t>
            </a:r>
            <a:r>
              <a:rPr lang="en-US" sz="2000" dirty="0">
                <a:solidFill>
                  <a:schemeClr val="bg1"/>
                </a:solidFill>
                <a:sym typeface="Wingdings" pitchFamily="2" charset="2"/>
              </a:rPr>
              <a:t> ACB </a:t>
            </a:r>
            <a:r>
              <a:rPr lang="en-US" sz="2000" dirty="0" err="1">
                <a:solidFill>
                  <a:schemeClr val="bg1"/>
                </a:solidFill>
                <a:sym typeface="Wingdings" pitchFamily="2" charset="2"/>
              </a:rPr>
              <a:t>đúng</a:t>
            </a:r>
            <a:r>
              <a:rPr lang="en-US" sz="2000" dirty="0">
                <a:solidFill>
                  <a:schemeClr val="bg1"/>
                </a:solidFill>
                <a:sym typeface="Wingdings" pitchFamily="2" charset="2"/>
              </a:rPr>
              <a:t> </a:t>
            </a:r>
            <a:r>
              <a:rPr lang="en-US" sz="2000" dirty="0" err="1">
                <a:solidFill>
                  <a:schemeClr val="bg1"/>
                </a:solidFill>
                <a:sym typeface="Wingdings" pitchFamily="2" charset="2"/>
              </a:rPr>
              <a:t>không</a:t>
            </a:r>
            <a:endParaRPr lang="en-US" sz="2000" dirty="0">
              <a:solidFill>
                <a:schemeClr val="bg1"/>
              </a:solidFill>
              <a:sym typeface="Wingdings" pitchFamily="2" charset="2"/>
            </a:endParaRPr>
          </a:p>
          <a:p>
            <a:pPr marL="342900" indent="-342900" algn="just" fontAlgn="base">
              <a:spcBef>
                <a:spcPct val="20000"/>
              </a:spcBef>
              <a:spcAft>
                <a:spcPct val="0"/>
              </a:spcAft>
            </a:pPr>
            <a:r>
              <a:rPr lang="en-US" sz="2000" dirty="0">
                <a:solidFill>
                  <a:schemeClr val="bg1"/>
                </a:solidFill>
              </a:rPr>
              <a:t>	A </a:t>
            </a:r>
            <a:r>
              <a:rPr lang="en-US" sz="2000" dirty="0">
                <a:solidFill>
                  <a:schemeClr val="bg1"/>
                </a:solidFill>
                <a:sym typeface="Symbol" pitchFamily="18" charset="2"/>
              </a:rPr>
              <a:t> AC  AC</a:t>
            </a:r>
            <a:r>
              <a:rPr lang="en-US" sz="2000" dirty="0">
                <a:solidFill>
                  <a:schemeClr val="bg1"/>
                </a:solidFill>
                <a:sym typeface="Wingdings" pitchFamily="2" charset="2"/>
              </a:rPr>
              <a:t>A </a:t>
            </a:r>
            <a:r>
              <a:rPr lang="en-US" sz="2000" dirty="0" err="1">
                <a:solidFill>
                  <a:schemeClr val="bg1"/>
                </a:solidFill>
                <a:sym typeface="Wingdings" pitchFamily="2" charset="2"/>
              </a:rPr>
              <a:t>và</a:t>
            </a:r>
            <a:r>
              <a:rPr lang="en-US" sz="2000" dirty="0">
                <a:solidFill>
                  <a:schemeClr val="bg1"/>
                </a:solidFill>
                <a:sym typeface="Wingdings" pitchFamily="2" charset="2"/>
              </a:rPr>
              <a:t> AB</a:t>
            </a:r>
          </a:p>
          <a:p>
            <a:pPr marL="342900" indent="-342900" algn="just" fontAlgn="base">
              <a:spcBef>
                <a:spcPct val="20000"/>
              </a:spcBef>
              <a:spcAft>
                <a:spcPct val="0"/>
              </a:spcAft>
            </a:pPr>
            <a:r>
              <a:rPr lang="en-US" sz="2000" dirty="0">
                <a:solidFill>
                  <a:schemeClr val="bg1"/>
                </a:solidFill>
                <a:sym typeface="Symbol" pitchFamily="18" charset="2"/>
              </a:rPr>
              <a:t>	 AC</a:t>
            </a:r>
            <a:r>
              <a:rPr lang="en-US" sz="2000" dirty="0">
                <a:solidFill>
                  <a:schemeClr val="bg1"/>
                </a:solidFill>
                <a:sym typeface="Wingdings" pitchFamily="2" charset="2"/>
              </a:rPr>
              <a:t>B </a:t>
            </a:r>
            <a:r>
              <a:rPr lang="en-US" sz="2000" dirty="0" err="1">
                <a:solidFill>
                  <a:schemeClr val="bg1"/>
                </a:solidFill>
                <a:sym typeface="Wingdings" pitchFamily="2" charset="2"/>
              </a:rPr>
              <a:t>đúng</a:t>
            </a:r>
            <a:endParaRPr lang="en-US" sz="2000" dirty="0">
              <a:solidFill>
                <a:schemeClr val="bg1"/>
              </a:solidFill>
              <a:sym typeface="Symbol" pitchFamily="18" charset="2"/>
            </a:endParaRPr>
          </a:p>
        </p:txBody>
      </p:sp>
      <p:grpSp>
        <p:nvGrpSpPr>
          <p:cNvPr id="2" name="Group 5"/>
          <p:cNvGrpSpPr>
            <a:grpSpLocks/>
          </p:cNvGrpSpPr>
          <p:nvPr/>
        </p:nvGrpSpPr>
        <p:grpSpPr bwMode="auto">
          <a:xfrm>
            <a:off x="381000" y="2057400"/>
            <a:ext cx="8229600" cy="1474788"/>
            <a:chOff x="240" y="1296"/>
            <a:chExt cx="5184" cy="929"/>
          </a:xfrm>
        </p:grpSpPr>
        <p:sp>
          <p:nvSpPr>
            <p:cNvPr id="241670" name="Rectangle 6"/>
            <p:cNvSpPr>
              <a:spLocks noChangeArrowheads="1"/>
            </p:cNvSpPr>
            <p:nvPr/>
          </p:nvSpPr>
          <p:spPr bwMode="auto">
            <a:xfrm>
              <a:off x="240" y="1296"/>
              <a:ext cx="51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dirty="0">
                  <a:solidFill>
                    <a:schemeClr val="bg1"/>
                  </a:solidFill>
                </a:rPr>
                <a:t>	A</a:t>
              </a:r>
              <a:r>
                <a:rPr lang="en-US" sz="2000" dirty="0">
                  <a:solidFill>
                    <a:schemeClr val="bg1"/>
                  </a:solidFill>
                  <a:sym typeface="Wingdings" pitchFamily="2" charset="2"/>
                </a:rPr>
                <a:t>B					AC (</a:t>
              </a:r>
              <a:r>
                <a:rPr lang="en-US" sz="2000" dirty="0" err="1">
                  <a:solidFill>
                    <a:schemeClr val="bg1"/>
                  </a:solidFill>
                  <a:sym typeface="Wingdings" pitchFamily="2" charset="2"/>
                </a:rPr>
                <a:t>bắc</a:t>
              </a:r>
              <a:r>
                <a:rPr lang="en-US" sz="2000" dirty="0">
                  <a:solidFill>
                    <a:schemeClr val="bg1"/>
                  </a:solidFill>
                  <a:sym typeface="Wingdings" pitchFamily="2" charset="2"/>
                </a:rPr>
                <a:t> </a:t>
              </a:r>
              <a:r>
                <a:rPr lang="en-US" sz="2000" dirty="0" err="1">
                  <a:solidFill>
                    <a:schemeClr val="bg1"/>
                  </a:solidFill>
                  <a:sym typeface="Wingdings" pitchFamily="2" charset="2"/>
                </a:rPr>
                <a:t>cầu</a:t>
              </a:r>
              <a:r>
                <a:rPr lang="en-US" sz="2000" dirty="0">
                  <a:solidFill>
                    <a:schemeClr val="bg1"/>
                  </a:solidFill>
                  <a:sym typeface="Wingdings" pitchFamily="2" charset="2"/>
                </a:rPr>
                <a:t>)</a:t>
              </a:r>
            </a:p>
          </p:txBody>
        </p:sp>
        <p:grpSp>
          <p:nvGrpSpPr>
            <p:cNvPr id="241671" name="Group 7"/>
            <p:cNvGrpSpPr>
              <a:grpSpLocks/>
            </p:cNvGrpSpPr>
            <p:nvPr/>
          </p:nvGrpSpPr>
          <p:grpSpPr bwMode="auto">
            <a:xfrm>
              <a:off x="441" y="1553"/>
              <a:ext cx="3840" cy="415"/>
              <a:chOff x="441" y="1553"/>
              <a:chExt cx="3840" cy="415"/>
            </a:xfrm>
          </p:grpSpPr>
          <p:sp>
            <p:nvSpPr>
              <p:cNvPr id="241673" name="Line 8"/>
              <p:cNvSpPr>
                <a:spLocks noChangeShapeType="1"/>
              </p:cNvSpPr>
              <p:nvPr/>
            </p:nvSpPr>
            <p:spPr bwMode="auto">
              <a:xfrm>
                <a:off x="441" y="1553"/>
                <a:ext cx="3840" cy="0"/>
              </a:xfrm>
              <a:prstGeom prst="line">
                <a:avLst/>
              </a:prstGeom>
              <a:noFill/>
              <a:ln w="12700">
                <a:solidFill>
                  <a:srgbClr val="FF3333"/>
                </a:solidFill>
                <a:round/>
                <a:headEnd/>
                <a:tailEnd/>
              </a:ln>
              <a:extLst>
                <a:ext uri="{909E8E84-426E-40DD-AFC4-6F175D3DCCD1}">
                  <a14:hiddenFill xmlns:a14="http://schemas.microsoft.com/office/drawing/2010/main">
                    <a:noFill/>
                  </a14:hiddenFill>
                </a:ext>
              </a:extLst>
            </p:spPr>
            <p:txBody>
              <a:bodyPr anchor="ctr">
                <a:spAutoFit/>
              </a:bodyPr>
              <a:lstStyle/>
              <a:p>
                <a:pPr fontAlgn="base">
                  <a:spcBef>
                    <a:spcPct val="0"/>
                  </a:spcBef>
                  <a:spcAft>
                    <a:spcPct val="0"/>
                  </a:spcAft>
                </a:pPr>
                <a:endParaRPr lang="en-US" sz="2600">
                  <a:solidFill>
                    <a:srgbClr val="000000"/>
                  </a:solidFill>
                </a:endParaRPr>
              </a:p>
            </p:txBody>
          </p:sp>
          <p:sp>
            <p:nvSpPr>
              <p:cNvPr id="241674" name="Line 9"/>
              <p:cNvSpPr>
                <a:spLocks noChangeShapeType="1"/>
              </p:cNvSpPr>
              <p:nvPr/>
            </p:nvSpPr>
            <p:spPr bwMode="auto">
              <a:xfrm>
                <a:off x="2352" y="1584"/>
                <a:ext cx="0" cy="384"/>
              </a:xfrm>
              <a:prstGeom prst="line">
                <a:avLst/>
              </a:prstGeom>
              <a:noFill/>
              <a:ln w="12700">
                <a:solidFill>
                  <a:srgbClr val="FF3333"/>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fontAlgn="base">
                  <a:spcBef>
                    <a:spcPct val="0"/>
                  </a:spcBef>
                  <a:spcAft>
                    <a:spcPct val="0"/>
                  </a:spcAft>
                </a:pPr>
                <a:endParaRPr lang="en-US" sz="2600">
                  <a:solidFill>
                    <a:srgbClr val="000000"/>
                  </a:solidFill>
                </a:endParaRPr>
              </a:p>
            </p:txBody>
          </p:sp>
        </p:grpSp>
        <p:sp>
          <p:nvSpPr>
            <p:cNvPr id="241672" name="Rectangle 10"/>
            <p:cNvSpPr>
              <a:spLocks noChangeArrowheads="1"/>
            </p:cNvSpPr>
            <p:nvPr/>
          </p:nvSpPr>
          <p:spPr bwMode="auto">
            <a:xfrm>
              <a:off x="288" y="1937"/>
              <a:ext cx="4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pPr>
              <a:r>
                <a:rPr lang="en-US" sz="2000" dirty="0">
                  <a:solidFill>
                    <a:schemeClr val="bg1"/>
                  </a:solidFill>
                </a:rPr>
                <a:t>	</a:t>
              </a:r>
              <a:r>
                <a:rPr lang="en-US" sz="2000" dirty="0">
                  <a:solidFill>
                    <a:schemeClr val="bg1"/>
                  </a:solidFill>
                  <a:sym typeface="Wingdings" pitchFamily="2" charset="2"/>
                </a:rPr>
                <a:t>			ABC (</a:t>
              </a:r>
              <a:r>
                <a:rPr lang="en-US" sz="2000" dirty="0" err="1">
                  <a:solidFill>
                    <a:schemeClr val="bg1"/>
                  </a:solidFill>
                  <a:sym typeface="Wingdings" pitchFamily="2" charset="2"/>
                </a:rPr>
                <a:t>hợp</a:t>
              </a:r>
              <a:r>
                <a:rPr lang="en-US" sz="2000" dirty="0">
                  <a:solidFill>
                    <a:schemeClr val="bg1"/>
                  </a:solidFill>
                  <a:sym typeface="Wingdings" pitchFamily="2" charset="2"/>
                </a:rPr>
                <a:t>)</a:t>
              </a:r>
            </a:p>
          </p:txBody>
        </p:sp>
      </p:grpSp>
    </p:spTree>
    <p:extLst>
      <p:ext uri="{BB962C8B-B14F-4D97-AF65-F5344CB8AC3E}">
        <p14:creationId xmlns:p14="http://schemas.microsoft.com/office/powerpoint/2010/main" val="465288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0925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09252">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09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idx="4294967295"/>
          </p:nvPr>
        </p:nvSpPr>
        <p:spPr/>
        <p:txBody>
          <a:bodyPr/>
          <a:lstStyle/>
          <a:p>
            <a:pPr eaLnBrk="1" hangingPunct="1"/>
            <a:r>
              <a:rPr lang="en-US" dirty="0" err="1" smtClean="0"/>
              <a:t>Khóa</a:t>
            </a:r>
            <a:r>
              <a:rPr lang="en-US" dirty="0" smtClean="0"/>
              <a:t/>
            </a:r>
            <a:br>
              <a:rPr lang="en-US" dirty="0" smtClean="0"/>
            </a:br>
            <a:r>
              <a:rPr lang="en-US" sz="2400" dirty="0" smtClean="0"/>
              <a:t>- </a:t>
            </a:r>
            <a:r>
              <a:rPr lang="en-US" sz="2400" dirty="0" err="1" smtClean="0"/>
              <a:t>Các</a:t>
            </a:r>
            <a:r>
              <a:rPr lang="en-US" sz="2400" dirty="0" smtClean="0"/>
              <a:t> </a:t>
            </a:r>
            <a:r>
              <a:rPr lang="en-US" sz="2400" dirty="0" err="1" smtClean="0"/>
              <a:t>thuật</a:t>
            </a:r>
            <a:r>
              <a:rPr lang="en-US" sz="2400" dirty="0" smtClean="0"/>
              <a:t> </a:t>
            </a:r>
            <a:r>
              <a:rPr lang="en-US" sz="2400" dirty="0" err="1" smtClean="0"/>
              <a:t>toán</a:t>
            </a:r>
            <a:r>
              <a:rPr lang="en-US" sz="2400" dirty="0" smtClean="0"/>
              <a:t> </a:t>
            </a:r>
            <a:r>
              <a:rPr lang="en-US" sz="2400" dirty="0" err="1" smtClean="0"/>
              <a:t>tìm</a:t>
            </a:r>
            <a:r>
              <a:rPr lang="en-US" sz="2400" dirty="0" smtClean="0"/>
              <a:t> </a:t>
            </a:r>
            <a:r>
              <a:rPr lang="en-US" sz="2400" dirty="0" err="1" smtClean="0"/>
              <a:t>khóa</a:t>
            </a:r>
            <a:r>
              <a:rPr lang="en-US" sz="2400" dirty="0" smtClean="0"/>
              <a:t> (</a:t>
            </a:r>
            <a:r>
              <a:rPr lang="en-US" sz="2400" dirty="0" err="1" smtClean="0"/>
              <a:t>tt</a:t>
            </a:r>
            <a:r>
              <a:rPr lang="en-US" sz="2400" dirty="0" smtClean="0"/>
              <a:t>)</a:t>
            </a:r>
          </a:p>
        </p:txBody>
      </p:sp>
      <p:sp>
        <p:nvSpPr>
          <p:cNvPr id="323587" name="Rectangle 3"/>
          <p:cNvSpPr>
            <a:spLocks noGrp="1" noChangeArrowheads="1"/>
          </p:cNvSpPr>
          <p:nvPr>
            <p:ph type="body" idx="4294967295"/>
          </p:nvPr>
        </p:nvSpPr>
        <p:spPr/>
        <p:txBody>
          <a:bodyPr/>
          <a:lstStyle/>
          <a:p>
            <a:pPr eaLnBrk="1" hangingPunct="1"/>
            <a:r>
              <a:rPr lang="en-US" i="1" u="sng" smtClean="0"/>
              <a:t>Ví dụ 1:</a:t>
            </a:r>
            <a:r>
              <a:rPr lang="en-US" smtClean="0"/>
              <a:t> 	Cho R(U,F) 		U = ABCDEG</a:t>
            </a:r>
          </a:p>
          <a:p>
            <a:pPr lvl="1" eaLnBrk="1" hangingPunct="1">
              <a:buFontTx/>
              <a:buNone/>
            </a:pPr>
            <a:r>
              <a:rPr lang="en-US" smtClean="0"/>
              <a:t>	F = {A </a:t>
            </a:r>
            <a:r>
              <a:rPr lang="en-US" smtClean="0">
                <a:sym typeface="Wingdings" pitchFamily="2" charset="2"/>
              </a:rPr>
              <a:t></a:t>
            </a:r>
            <a:r>
              <a:rPr lang="en-US" smtClean="0"/>
              <a:t>BC, B</a:t>
            </a:r>
            <a:r>
              <a:rPr lang="en-US" smtClean="0">
                <a:sym typeface="Wingdings" pitchFamily="2" charset="2"/>
              </a:rPr>
              <a:t></a:t>
            </a:r>
            <a:r>
              <a:rPr lang="en-US" smtClean="0"/>
              <a:t>D, AD </a:t>
            </a:r>
            <a:r>
              <a:rPr lang="en-US" smtClean="0">
                <a:sym typeface="Wingdings" pitchFamily="2" charset="2"/>
              </a:rPr>
              <a:t></a:t>
            </a:r>
            <a:r>
              <a:rPr lang="en-US" smtClean="0"/>
              <a:t>E, CD</a:t>
            </a:r>
            <a:r>
              <a:rPr lang="en-US" smtClean="0">
                <a:sym typeface="Wingdings" pitchFamily="2" charset="2"/>
              </a:rPr>
              <a:t></a:t>
            </a:r>
            <a:r>
              <a:rPr lang="en-US" smtClean="0"/>
              <a:t>A}</a:t>
            </a:r>
          </a:p>
          <a:p>
            <a:pPr lvl="1" eaLnBrk="1" hangingPunct="1">
              <a:buFontTx/>
              <a:buNone/>
            </a:pPr>
            <a:r>
              <a:rPr lang="en-US" smtClean="0"/>
              <a:t>	a) Tìm một khóa của R và xét xem khóa đó có duy nhất không.</a:t>
            </a:r>
          </a:p>
          <a:p>
            <a:pPr lvl="2" eaLnBrk="1" hangingPunct="1"/>
            <a:r>
              <a:rPr lang="en-US" smtClean="0"/>
              <a:t>Ta có U</a:t>
            </a:r>
            <a:r>
              <a:rPr lang="en-US" baseline="-25000" smtClean="0"/>
              <a:t>R</a:t>
            </a:r>
            <a:r>
              <a:rPr lang="en-US" smtClean="0"/>
              <a:t> = ABCDE, U</a:t>
            </a:r>
            <a:r>
              <a:rPr lang="en-US" baseline="-25000" smtClean="0"/>
              <a:t>L</a:t>
            </a:r>
            <a:r>
              <a:rPr lang="en-US" smtClean="0"/>
              <a:t> = ABCD</a:t>
            </a:r>
          </a:p>
          <a:p>
            <a:pPr lvl="2" eaLnBrk="1" hangingPunct="1"/>
            <a:r>
              <a:rPr lang="en-US" smtClean="0"/>
              <a:t>N = U \ U</a:t>
            </a:r>
            <a:r>
              <a:rPr lang="en-US" baseline="-25000" smtClean="0"/>
              <a:t>R</a:t>
            </a:r>
            <a:r>
              <a:rPr lang="en-US" smtClean="0"/>
              <a:t> = G và D = U</a:t>
            </a:r>
            <a:r>
              <a:rPr lang="en-US" baseline="-25000" smtClean="0"/>
              <a:t>R</a:t>
            </a:r>
            <a:r>
              <a:rPr lang="en-US" smtClean="0"/>
              <a:t> - U</a:t>
            </a:r>
            <a:r>
              <a:rPr lang="en-US" baseline="-25000" smtClean="0"/>
              <a:t>L</a:t>
            </a:r>
            <a:r>
              <a:rPr lang="en-US" smtClean="0"/>
              <a:t> = E</a:t>
            </a:r>
          </a:p>
          <a:p>
            <a:pPr lvl="2" eaLnBrk="1" hangingPunct="1"/>
            <a:r>
              <a:rPr lang="en-US" smtClean="0"/>
              <a:t>L = U – (N </a:t>
            </a:r>
            <a:r>
              <a:rPr lang="en-US" smtClean="0">
                <a:sym typeface="Symbol" pitchFamily="18" charset="2"/>
              </a:rPr>
              <a:t></a:t>
            </a:r>
            <a:r>
              <a:rPr lang="en-US" smtClean="0"/>
              <a:t> D) = ABCD</a:t>
            </a:r>
          </a:p>
          <a:p>
            <a:pPr lvl="2" eaLnBrk="1" hangingPunct="1"/>
            <a:r>
              <a:rPr lang="en-US" smtClean="0"/>
              <a:t>Ta có (GA)</a:t>
            </a:r>
            <a:r>
              <a:rPr lang="en-US" baseline="30000" smtClean="0"/>
              <a:t>+</a:t>
            </a:r>
            <a:r>
              <a:rPr lang="en-US" smtClean="0"/>
              <a:t> = U do đó K</a:t>
            </a:r>
            <a:r>
              <a:rPr lang="en-US" baseline="-25000" smtClean="0"/>
              <a:t>1</a:t>
            </a:r>
            <a:r>
              <a:rPr lang="en-US" smtClean="0"/>
              <a:t> = GA là một khóa.</a:t>
            </a:r>
          </a:p>
          <a:p>
            <a:pPr lvl="2" eaLnBrk="1" hangingPunct="1"/>
            <a:r>
              <a:rPr lang="en-US" smtClean="0"/>
              <a:t>Ngoài ra, N</a:t>
            </a:r>
            <a:r>
              <a:rPr lang="en-US" baseline="30000" smtClean="0"/>
              <a:t>+ </a:t>
            </a:r>
            <a:r>
              <a:rPr lang="en-US" smtClean="0"/>
              <a:t>≠ U do đó K</a:t>
            </a:r>
            <a:r>
              <a:rPr lang="en-US" baseline="-25000" smtClean="0"/>
              <a:t>1</a:t>
            </a:r>
            <a:r>
              <a:rPr lang="en-US" smtClean="0"/>
              <a:t> = AG không phải là khóa duy nhất.</a:t>
            </a:r>
          </a:p>
          <a:p>
            <a:pPr lvl="1" eaLnBrk="1" hangingPunct="1">
              <a:buFontTx/>
              <a:buNone/>
            </a:pPr>
            <a:r>
              <a:rPr lang="en-US" smtClean="0"/>
              <a:t>	b) Tìm thêm khóa khác</a:t>
            </a:r>
          </a:p>
          <a:p>
            <a:pPr lvl="2" eaLnBrk="1" hangingPunct="1"/>
            <a:r>
              <a:rPr lang="en-US" smtClean="0"/>
              <a:t>Ta thấy (CDG)</a:t>
            </a:r>
            <a:r>
              <a:rPr lang="en-US" baseline="30000" smtClean="0"/>
              <a:t>+</a:t>
            </a:r>
            <a:r>
              <a:rPr lang="en-US" smtClean="0"/>
              <a:t> = U nên K</a:t>
            </a:r>
            <a:r>
              <a:rPr lang="en-US" baseline="-25000" smtClean="0"/>
              <a:t>2</a:t>
            </a:r>
            <a:r>
              <a:rPr lang="en-US" smtClean="0"/>
              <a:t> = CDG là một khóa khác của R.</a:t>
            </a:r>
          </a:p>
          <a:p>
            <a:pPr lvl="2" eaLnBrk="1" hangingPunct="1"/>
            <a:r>
              <a:rPr lang="en-US" smtClean="0"/>
              <a:t>(GBC)</a:t>
            </a:r>
            <a:r>
              <a:rPr lang="en-US" baseline="30000" smtClean="0"/>
              <a:t>+</a:t>
            </a:r>
            <a:r>
              <a:rPr lang="en-US" smtClean="0"/>
              <a:t> = U nên K</a:t>
            </a:r>
            <a:r>
              <a:rPr lang="en-US" baseline="-25000" smtClean="0"/>
              <a:t>3</a:t>
            </a:r>
            <a:r>
              <a:rPr lang="en-US" smtClean="0"/>
              <a:t> = GBC là khóa</a:t>
            </a:r>
          </a:p>
        </p:txBody>
      </p:sp>
    </p:spTree>
    <p:extLst>
      <p:ext uri="{BB962C8B-B14F-4D97-AF65-F5344CB8AC3E}">
        <p14:creationId xmlns:p14="http://schemas.microsoft.com/office/powerpoint/2010/main" val="2056358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3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3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3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3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35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358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358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358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3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idx="4294967295"/>
          </p:nvPr>
        </p:nvSpPr>
        <p:spPr/>
        <p:txBody>
          <a:bodyPr/>
          <a:lstStyle/>
          <a:p>
            <a:pPr eaLnBrk="1" hangingPunct="1"/>
            <a:r>
              <a:rPr lang="en-US" dirty="0" err="1" smtClean="0"/>
              <a:t>Khóa</a:t>
            </a:r>
            <a:r>
              <a:rPr lang="en-US" dirty="0" smtClean="0"/>
              <a:t/>
            </a:r>
            <a:br>
              <a:rPr lang="en-US" dirty="0" smtClean="0"/>
            </a:br>
            <a:r>
              <a:rPr lang="en-US" sz="2400" dirty="0" smtClean="0"/>
              <a:t>- </a:t>
            </a:r>
            <a:r>
              <a:rPr lang="en-US" sz="2400" dirty="0" err="1" smtClean="0"/>
              <a:t>Các</a:t>
            </a:r>
            <a:r>
              <a:rPr lang="en-US" sz="2400" dirty="0" smtClean="0"/>
              <a:t> </a:t>
            </a:r>
            <a:r>
              <a:rPr lang="en-US" sz="2400" dirty="0" err="1" smtClean="0"/>
              <a:t>thuật</a:t>
            </a:r>
            <a:r>
              <a:rPr lang="en-US" sz="2400" dirty="0" smtClean="0"/>
              <a:t> </a:t>
            </a:r>
            <a:r>
              <a:rPr lang="en-US" sz="2400" dirty="0" err="1" smtClean="0"/>
              <a:t>toán</a:t>
            </a:r>
            <a:r>
              <a:rPr lang="en-US" sz="2400" dirty="0" smtClean="0"/>
              <a:t> </a:t>
            </a:r>
            <a:r>
              <a:rPr lang="en-US" sz="2400" dirty="0" err="1" smtClean="0"/>
              <a:t>tìm</a:t>
            </a:r>
            <a:r>
              <a:rPr lang="en-US" sz="2400" dirty="0" smtClean="0"/>
              <a:t> </a:t>
            </a:r>
            <a:r>
              <a:rPr lang="en-US" sz="2400" dirty="0" err="1" smtClean="0"/>
              <a:t>khóa</a:t>
            </a:r>
            <a:r>
              <a:rPr lang="en-US" sz="2400" dirty="0" smtClean="0"/>
              <a:t> (</a:t>
            </a:r>
            <a:r>
              <a:rPr lang="en-US" sz="2400" dirty="0" err="1" smtClean="0"/>
              <a:t>tt</a:t>
            </a:r>
            <a:r>
              <a:rPr lang="en-US" sz="2400" dirty="0" smtClean="0"/>
              <a:t>)</a:t>
            </a:r>
          </a:p>
        </p:txBody>
      </p:sp>
      <p:sp>
        <p:nvSpPr>
          <p:cNvPr id="324611" name="Rectangle 3"/>
          <p:cNvSpPr>
            <a:spLocks noGrp="1" noChangeArrowheads="1"/>
          </p:cNvSpPr>
          <p:nvPr>
            <p:ph type="body" idx="4294967295"/>
          </p:nvPr>
        </p:nvSpPr>
        <p:spPr/>
        <p:txBody>
          <a:bodyPr/>
          <a:lstStyle/>
          <a:p>
            <a:pPr eaLnBrk="1" hangingPunct="1"/>
            <a:r>
              <a:rPr lang="en-US" sz="2200" i="1" u="sng" smtClean="0"/>
              <a:t>Ví dụ 2:</a:t>
            </a:r>
            <a:r>
              <a:rPr lang="en-US" sz="2200" smtClean="0"/>
              <a:t> 	U = ABCD, </a:t>
            </a:r>
          </a:p>
          <a:p>
            <a:pPr eaLnBrk="1" hangingPunct="1">
              <a:buFontTx/>
              <a:buNone/>
            </a:pPr>
            <a:r>
              <a:rPr lang="en-US" sz="2200" smtClean="0"/>
              <a:t>			F = {A</a:t>
            </a:r>
            <a:r>
              <a:rPr lang="en-US" sz="2200" smtClean="0">
                <a:sym typeface="Wingdings" pitchFamily="2" charset="2"/>
              </a:rPr>
              <a:t></a:t>
            </a:r>
            <a:r>
              <a:rPr lang="en-US" sz="2200" smtClean="0"/>
              <a:t>B, AB</a:t>
            </a:r>
            <a:r>
              <a:rPr lang="en-US" sz="2200" smtClean="0">
                <a:sym typeface="Wingdings" pitchFamily="2" charset="2"/>
              </a:rPr>
              <a:t></a:t>
            </a:r>
            <a:r>
              <a:rPr lang="en-US" sz="2200" smtClean="0"/>
              <a:t>C, A</a:t>
            </a:r>
            <a:r>
              <a:rPr lang="en-US" sz="2200" smtClean="0">
                <a:sym typeface="Wingdings" pitchFamily="2" charset="2"/>
              </a:rPr>
              <a:t></a:t>
            </a:r>
            <a:r>
              <a:rPr lang="en-US" sz="2200" smtClean="0"/>
              <a:t>CD}</a:t>
            </a:r>
          </a:p>
          <a:p>
            <a:pPr eaLnBrk="1" hangingPunct="1">
              <a:buFontTx/>
              <a:buNone/>
            </a:pPr>
            <a:r>
              <a:rPr lang="en-US" sz="2200" smtClean="0"/>
              <a:t>			Tìm tất cả các khóa.</a:t>
            </a:r>
          </a:p>
          <a:p>
            <a:pPr eaLnBrk="1" hangingPunct="1">
              <a:buFontTx/>
              <a:buNone/>
            </a:pPr>
            <a:endParaRPr lang="en-US" sz="2200" smtClean="0"/>
          </a:p>
          <a:p>
            <a:pPr lvl="1" eaLnBrk="1" hangingPunct="1"/>
            <a:r>
              <a:rPr lang="en-US" sz="2200" smtClean="0"/>
              <a:t>U</a:t>
            </a:r>
            <a:r>
              <a:rPr lang="en-US" sz="2200" baseline="-25000" smtClean="0"/>
              <a:t>R</a:t>
            </a:r>
            <a:r>
              <a:rPr lang="en-US" sz="2200" smtClean="0"/>
              <a:t> = BCD</a:t>
            </a:r>
          </a:p>
          <a:p>
            <a:pPr lvl="1" eaLnBrk="1" hangingPunct="1"/>
            <a:r>
              <a:rPr lang="en-US" sz="2200" smtClean="0"/>
              <a:t>N = U – U</a:t>
            </a:r>
            <a:r>
              <a:rPr lang="en-US" sz="2200" baseline="-25000" smtClean="0"/>
              <a:t>R</a:t>
            </a:r>
            <a:r>
              <a:rPr lang="en-US" sz="2200" smtClean="0"/>
              <a:t> = A</a:t>
            </a:r>
          </a:p>
          <a:p>
            <a:pPr lvl="1" eaLnBrk="1" hangingPunct="1"/>
            <a:r>
              <a:rPr lang="en-US" sz="2200" smtClean="0"/>
              <a:t>N</a:t>
            </a:r>
            <a:r>
              <a:rPr lang="en-US" sz="2200" baseline="30000" smtClean="0"/>
              <a:t>+</a:t>
            </a:r>
            <a:r>
              <a:rPr lang="en-US" sz="2200" smtClean="0"/>
              <a:t> = U </a:t>
            </a:r>
            <a:r>
              <a:rPr lang="en-US" sz="2200" smtClean="0">
                <a:sym typeface="Symbol" pitchFamily="18" charset="2"/>
              </a:rPr>
              <a:t></a:t>
            </a:r>
            <a:r>
              <a:rPr lang="en-US" sz="2200" smtClean="0"/>
              <a:t> K = A là khóa duy nhất của lược đồ quan hệ. </a:t>
            </a:r>
          </a:p>
          <a:p>
            <a:pPr lvl="1" eaLnBrk="1" hangingPunct="1">
              <a:buFontTx/>
              <a:buNone/>
            </a:pPr>
            <a:endParaRPr lang="en-US" sz="2200" smtClean="0"/>
          </a:p>
          <a:p>
            <a:pPr eaLnBrk="1" hangingPunct="1"/>
            <a:r>
              <a:rPr lang="en-US" sz="2200" i="1" u="sng" smtClean="0"/>
              <a:t>Ví dụ 3:</a:t>
            </a:r>
            <a:r>
              <a:rPr lang="en-US" sz="2200" smtClean="0"/>
              <a:t> </a:t>
            </a:r>
          </a:p>
          <a:p>
            <a:pPr eaLnBrk="1" hangingPunct="1">
              <a:buFontTx/>
              <a:buNone/>
            </a:pPr>
            <a:r>
              <a:rPr lang="en-US" sz="2200" smtClean="0"/>
              <a:t>	R(U,F) U = ABCDEG</a:t>
            </a:r>
          </a:p>
          <a:p>
            <a:pPr eaLnBrk="1" hangingPunct="1">
              <a:buFontTx/>
              <a:buNone/>
            </a:pPr>
            <a:r>
              <a:rPr lang="en-US" sz="2200" smtClean="0"/>
              <a:t>	F = {	AE</a:t>
            </a:r>
            <a:r>
              <a:rPr lang="en-US" sz="2200" smtClean="0">
                <a:sym typeface="Wingdings" pitchFamily="2" charset="2"/>
              </a:rPr>
              <a:t>C	CGA	BDG</a:t>
            </a:r>
          </a:p>
          <a:p>
            <a:pPr eaLnBrk="1" hangingPunct="1">
              <a:buFontTx/>
              <a:buNone/>
            </a:pPr>
            <a:r>
              <a:rPr lang="en-US" sz="2200" smtClean="0">
                <a:sym typeface="Wingdings" pitchFamily="2" charset="2"/>
              </a:rPr>
              <a:t>			GAE </a:t>
            </a:r>
            <a:r>
              <a:rPr lang="en-US" sz="2200" smtClean="0"/>
              <a:t>}</a:t>
            </a:r>
          </a:p>
        </p:txBody>
      </p:sp>
    </p:spTree>
    <p:extLst>
      <p:ext uri="{BB962C8B-B14F-4D97-AF65-F5344CB8AC3E}">
        <p14:creationId xmlns:p14="http://schemas.microsoft.com/office/powerpoint/2010/main" val="3413898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46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46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46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61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461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461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461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46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Rectangle 2"/>
          <p:cNvSpPr>
            <a:spLocks noGrp="1" noChangeArrowheads="1"/>
          </p:cNvSpPr>
          <p:nvPr>
            <p:ph type="title" idx="4294967295"/>
          </p:nvPr>
        </p:nvSpPr>
        <p:spPr/>
        <p:txBody>
          <a:bodyPr/>
          <a:lstStyle/>
          <a:p>
            <a:pPr eaLnBrk="1" hangingPunct="1"/>
            <a:r>
              <a:rPr lang="en-US" dirty="0" err="1" smtClean="0"/>
              <a:t>Bài</a:t>
            </a:r>
            <a:r>
              <a:rPr lang="en-US" dirty="0" smtClean="0"/>
              <a:t> </a:t>
            </a:r>
            <a:r>
              <a:rPr lang="en-US" dirty="0" err="1" smtClean="0"/>
              <a:t>tập</a:t>
            </a:r>
            <a:endParaRPr lang="en-US" dirty="0" smtClean="0"/>
          </a:p>
        </p:txBody>
      </p:sp>
      <p:sp>
        <p:nvSpPr>
          <p:cNvPr id="261123" name="Rectangle 3"/>
          <p:cNvSpPr>
            <a:spLocks noGrp="1" noChangeArrowheads="1"/>
          </p:cNvSpPr>
          <p:nvPr>
            <p:ph type="body" idx="4294967295"/>
          </p:nvPr>
        </p:nvSpPr>
        <p:spPr/>
        <p:txBody>
          <a:bodyPr/>
          <a:lstStyle/>
          <a:p>
            <a:pPr marL="495300" indent="-495300" eaLnBrk="1" hangingPunct="1"/>
            <a:r>
              <a:rPr lang="en-US" dirty="0" smtClean="0"/>
              <a:t>Cho </a:t>
            </a:r>
            <a:r>
              <a:rPr lang="en-US" dirty="0" err="1" smtClean="0"/>
              <a:t>lược</a:t>
            </a:r>
            <a:r>
              <a:rPr lang="en-US" dirty="0" smtClean="0"/>
              <a:t> </a:t>
            </a:r>
            <a:r>
              <a:rPr lang="en-US" dirty="0" err="1" smtClean="0"/>
              <a:t>đồ</a:t>
            </a:r>
            <a:r>
              <a:rPr lang="en-US" dirty="0" smtClean="0"/>
              <a:t> </a:t>
            </a:r>
            <a:r>
              <a:rPr lang="en-US" dirty="0" err="1" smtClean="0"/>
              <a:t>quan</a:t>
            </a:r>
            <a:r>
              <a:rPr lang="en-US" dirty="0" smtClean="0"/>
              <a:t> </a:t>
            </a:r>
            <a:r>
              <a:rPr lang="en-US" dirty="0" err="1" smtClean="0"/>
              <a:t>hệ</a:t>
            </a:r>
            <a:r>
              <a:rPr lang="en-US" dirty="0" smtClean="0"/>
              <a:t> </a:t>
            </a:r>
            <a:r>
              <a:rPr lang="en-US" dirty="0" err="1" smtClean="0"/>
              <a:t>sau</a:t>
            </a:r>
            <a:r>
              <a:rPr lang="en-US" dirty="0" smtClean="0"/>
              <a:t>:</a:t>
            </a:r>
          </a:p>
          <a:p>
            <a:pPr lvl="1" eaLnBrk="1" hangingPunct="1"/>
            <a:r>
              <a:rPr lang="en-US" dirty="0" smtClean="0"/>
              <a:t>R(U,F) </a:t>
            </a:r>
            <a:r>
              <a:rPr lang="en-US" dirty="0" err="1" smtClean="0"/>
              <a:t>với</a:t>
            </a:r>
            <a:r>
              <a:rPr lang="en-US" dirty="0" smtClean="0"/>
              <a:t> U = ABCDEGHIJLM</a:t>
            </a:r>
          </a:p>
          <a:p>
            <a:pPr lvl="1" eaLnBrk="1" hangingPunct="1">
              <a:buFontTx/>
              <a:buNone/>
            </a:pPr>
            <a:r>
              <a:rPr lang="en-US" dirty="0" smtClean="0"/>
              <a:t>	F = {	M</a:t>
            </a:r>
            <a:r>
              <a:rPr lang="en-US" dirty="0" smtClean="0">
                <a:sym typeface="Wingdings" pitchFamily="2" charset="2"/>
              </a:rPr>
              <a:t>ABC	ABCH	ABCEH	</a:t>
            </a:r>
          </a:p>
          <a:p>
            <a:pPr lvl="1" eaLnBrk="1" hangingPunct="1">
              <a:buFontTx/>
              <a:buNone/>
            </a:pPr>
            <a:r>
              <a:rPr lang="en-US" dirty="0" smtClean="0">
                <a:sym typeface="Wingdings" pitchFamily="2" charset="2"/>
              </a:rPr>
              <a:t>			MBCDG	DGHL</a:t>
            </a:r>
            <a:r>
              <a:rPr lang="en-US" dirty="0" smtClean="0"/>
              <a:t>}</a:t>
            </a:r>
          </a:p>
          <a:p>
            <a:pPr marL="495300" indent="-495300" eaLnBrk="1" hangingPunct="1">
              <a:buFont typeface="Wingdings 2" pitchFamily="18" charset="2"/>
              <a:buAutoNum type="alphaLcParenR"/>
            </a:pPr>
            <a:r>
              <a:rPr lang="en-US" dirty="0" err="1" smtClean="0"/>
              <a:t>Tính</a:t>
            </a:r>
            <a:r>
              <a:rPr lang="en-US" dirty="0" smtClean="0"/>
              <a:t> </a:t>
            </a:r>
            <a:r>
              <a:rPr lang="en-US" dirty="0" err="1" smtClean="0"/>
              <a:t>bao</a:t>
            </a:r>
            <a:r>
              <a:rPr lang="en-US" dirty="0" smtClean="0"/>
              <a:t> </a:t>
            </a:r>
            <a:r>
              <a:rPr lang="en-US" dirty="0" err="1" smtClean="0"/>
              <a:t>đóng</a:t>
            </a:r>
            <a:r>
              <a:rPr lang="en-US" dirty="0" smtClean="0"/>
              <a:t> X = M</a:t>
            </a:r>
          </a:p>
          <a:p>
            <a:pPr marL="0" indent="0" eaLnBrk="1" hangingPunct="1">
              <a:buNone/>
            </a:pPr>
            <a:r>
              <a:rPr lang="en-US" dirty="0" smtClean="0">
                <a:sym typeface="Wingdings" pitchFamily="2" charset="2"/>
              </a:rPr>
              <a:t>b) </a:t>
            </a:r>
            <a:r>
              <a:rPr lang="en-US" dirty="0" err="1" smtClean="0">
                <a:sym typeface="Wingdings" pitchFamily="2" charset="2"/>
              </a:rPr>
              <a:t>Tìm</a:t>
            </a:r>
            <a:r>
              <a:rPr lang="en-US" dirty="0" smtClean="0">
                <a:sym typeface="Wingdings" pitchFamily="2" charset="2"/>
              </a:rPr>
              <a:t> </a:t>
            </a:r>
            <a:r>
              <a:rPr lang="en-US" dirty="0" err="1" smtClean="0">
                <a:sym typeface="Wingdings" pitchFamily="2" charset="2"/>
              </a:rPr>
              <a:t>tất</a:t>
            </a:r>
            <a:r>
              <a:rPr lang="en-US" dirty="0" smtClean="0">
                <a:sym typeface="Wingdings" pitchFamily="2" charset="2"/>
              </a:rPr>
              <a:t> </a:t>
            </a:r>
            <a:r>
              <a:rPr lang="en-US" dirty="0" err="1" smtClean="0">
                <a:sym typeface="Wingdings" pitchFamily="2" charset="2"/>
              </a:rPr>
              <a:t>cả</a:t>
            </a:r>
            <a:r>
              <a:rPr lang="en-US" dirty="0" smtClean="0">
                <a:sym typeface="Wingdings" pitchFamily="2" charset="2"/>
              </a:rPr>
              <a:t> </a:t>
            </a:r>
            <a:r>
              <a:rPr lang="en-US" dirty="0" err="1" smtClean="0">
                <a:sym typeface="Wingdings" pitchFamily="2" charset="2"/>
              </a:rPr>
              <a:t>các</a:t>
            </a:r>
            <a:r>
              <a:rPr lang="en-US" dirty="0" smtClean="0">
                <a:sym typeface="Wingdings" pitchFamily="2" charset="2"/>
              </a:rPr>
              <a:t> </a:t>
            </a:r>
            <a:r>
              <a:rPr lang="en-US" dirty="0" err="1" smtClean="0">
                <a:sym typeface="Wingdings" pitchFamily="2" charset="2"/>
              </a:rPr>
              <a:t>khóa</a:t>
            </a:r>
            <a:r>
              <a:rPr lang="en-US" dirty="0" smtClean="0">
                <a:sym typeface="Wingdings" pitchFamily="2" charset="2"/>
              </a:rPr>
              <a:t> </a:t>
            </a:r>
            <a:r>
              <a:rPr lang="en-US" dirty="0" err="1" smtClean="0">
                <a:sym typeface="Wingdings" pitchFamily="2" charset="2"/>
              </a:rPr>
              <a:t>của</a:t>
            </a:r>
            <a:r>
              <a:rPr lang="en-US" dirty="0" smtClean="0">
                <a:sym typeface="Wingdings" pitchFamily="2" charset="2"/>
              </a:rPr>
              <a:t> </a:t>
            </a:r>
            <a:r>
              <a:rPr lang="en-US" dirty="0" err="1" smtClean="0">
                <a:sym typeface="Wingdings" pitchFamily="2" charset="2"/>
              </a:rPr>
              <a:t>lược</a:t>
            </a:r>
            <a:r>
              <a:rPr lang="en-US" dirty="0" smtClean="0">
                <a:sym typeface="Wingdings" pitchFamily="2" charset="2"/>
              </a:rPr>
              <a:t> </a:t>
            </a:r>
            <a:r>
              <a:rPr lang="en-US" dirty="0" err="1" smtClean="0">
                <a:sym typeface="Wingdings" pitchFamily="2" charset="2"/>
              </a:rPr>
              <a:t>đồ</a:t>
            </a:r>
            <a:r>
              <a:rPr lang="en-US" dirty="0" smtClean="0">
                <a:sym typeface="Wingdings" pitchFamily="2" charset="2"/>
              </a:rPr>
              <a:t> </a:t>
            </a:r>
            <a:r>
              <a:rPr lang="en-US" dirty="0" err="1" smtClean="0">
                <a:sym typeface="Wingdings" pitchFamily="2" charset="2"/>
              </a:rPr>
              <a:t>quan</a:t>
            </a:r>
            <a:r>
              <a:rPr lang="en-US" dirty="0" smtClean="0">
                <a:sym typeface="Wingdings" pitchFamily="2" charset="2"/>
              </a:rPr>
              <a:t> </a:t>
            </a:r>
            <a:r>
              <a:rPr lang="en-US" dirty="0" err="1" smtClean="0">
                <a:sym typeface="Wingdings" pitchFamily="2" charset="2"/>
              </a:rPr>
              <a:t>hệ</a:t>
            </a:r>
            <a:endParaRPr lang="en-US" dirty="0" smtClean="0"/>
          </a:p>
        </p:txBody>
      </p:sp>
    </p:spTree>
    <p:extLst>
      <p:ext uri="{BB962C8B-B14F-4D97-AF65-F5344CB8AC3E}">
        <p14:creationId xmlns:p14="http://schemas.microsoft.com/office/powerpoint/2010/main" val="25156182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endParaRPr lang="en-US" sz="1100" dirty="0">
              <a:solidFill>
                <a:srgbClr val="000000"/>
              </a:solidFill>
            </a:endParaRPr>
          </a:p>
          <a:p>
            <a:endParaRPr lang="en-US" sz="1100" dirty="0"/>
          </a:p>
          <a:p>
            <a:pPr marL="0" indent="0">
              <a:buNone/>
            </a:pPr>
            <a:r>
              <a:rPr lang="vi-VN" sz="2800" dirty="0"/>
              <a:t>Cho lược đồ quan hệ sau:R(U,F) với </a:t>
            </a:r>
          </a:p>
          <a:p>
            <a:pPr marL="0" indent="0">
              <a:buNone/>
            </a:pPr>
            <a:r>
              <a:rPr lang="vi-VN" sz="2800" dirty="0"/>
              <a:t>U = ABCDEG và tập PTH </a:t>
            </a:r>
          </a:p>
          <a:p>
            <a:pPr marL="0" indent="0">
              <a:buNone/>
            </a:pPr>
            <a:r>
              <a:rPr lang="en-US" sz="2800" dirty="0"/>
              <a:t>F = { </a:t>
            </a:r>
          </a:p>
          <a:p>
            <a:pPr marL="0" indent="0">
              <a:buNone/>
            </a:pPr>
            <a:r>
              <a:rPr lang="en-US" sz="2800" dirty="0" smtClean="0"/>
              <a:t>   AE </a:t>
            </a:r>
            <a:r>
              <a:rPr lang="en-US" sz="2800" dirty="0">
                <a:latin typeface="Wingdings"/>
              </a:rPr>
              <a:t> </a:t>
            </a:r>
            <a:r>
              <a:rPr lang="en-US" sz="2800" dirty="0"/>
              <a:t>C </a:t>
            </a:r>
          </a:p>
          <a:p>
            <a:pPr marL="0" indent="0">
              <a:buNone/>
            </a:pPr>
            <a:r>
              <a:rPr lang="en-US" sz="2800" dirty="0" smtClean="0"/>
              <a:t>   CG </a:t>
            </a:r>
            <a:r>
              <a:rPr lang="en-US" sz="2800" dirty="0">
                <a:latin typeface="Wingdings"/>
              </a:rPr>
              <a:t> </a:t>
            </a:r>
            <a:r>
              <a:rPr lang="en-US" sz="2800" dirty="0"/>
              <a:t>A </a:t>
            </a:r>
          </a:p>
          <a:p>
            <a:pPr marL="0" indent="0">
              <a:buNone/>
            </a:pPr>
            <a:r>
              <a:rPr lang="en-US" sz="2800" dirty="0" smtClean="0"/>
              <a:t>   BD </a:t>
            </a:r>
            <a:r>
              <a:rPr lang="en-US" sz="2800" dirty="0">
                <a:latin typeface="Wingdings"/>
              </a:rPr>
              <a:t> </a:t>
            </a:r>
            <a:r>
              <a:rPr lang="en-US" sz="2800" dirty="0"/>
              <a:t>G </a:t>
            </a:r>
          </a:p>
          <a:p>
            <a:pPr marL="0" indent="0">
              <a:buNone/>
            </a:pPr>
            <a:r>
              <a:rPr lang="en-US" sz="2400" dirty="0"/>
              <a:t> </a:t>
            </a:r>
            <a:r>
              <a:rPr lang="en-US" sz="2400" dirty="0" smtClean="0"/>
              <a:t> GA </a:t>
            </a:r>
            <a:r>
              <a:rPr lang="en-US" sz="2400" dirty="0">
                <a:latin typeface="Wingdings"/>
              </a:rPr>
              <a:t> </a:t>
            </a:r>
            <a:r>
              <a:rPr lang="en-US" sz="2400" dirty="0"/>
              <a:t>E </a:t>
            </a:r>
            <a:r>
              <a:rPr lang="en-US" sz="2400" dirty="0" smtClean="0"/>
              <a:t> } </a:t>
            </a:r>
            <a:endParaRPr lang="en-US" sz="2400" dirty="0"/>
          </a:p>
          <a:p>
            <a:pPr marL="0" indent="0">
              <a:buNone/>
            </a:pPr>
            <a:r>
              <a:rPr lang="vi-VN" sz="2800" dirty="0"/>
              <a:t>a)Tìm tất cả các khóa của LĐQH </a:t>
            </a:r>
          </a:p>
          <a:p>
            <a:endParaRPr lang="en-US" dirty="0"/>
          </a:p>
        </p:txBody>
      </p:sp>
    </p:spTree>
    <p:extLst>
      <p:ext uri="{BB962C8B-B14F-4D97-AF65-F5344CB8AC3E}">
        <p14:creationId xmlns:p14="http://schemas.microsoft.com/office/powerpoint/2010/main" val="161495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smtClean="0"/>
              <a:t>Introduction to Database Systems</a:t>
            </a:r>
          </a:p>
        </p:txBody>
      </p:sp>
      <p:sp>
        <p:nvSpPr>
          <p:cNvPr id="6147" name="Rectangle 2"/>
          <p:cNvSpPr>
            <a:spLocks noGrp="1" noChangeArrowheads="1"/>
          </p:cNvSpPr>
          <p:nvPr>
            <p:ph type="title"/>
          </p:nvPr>
        </p:nvSpPr>
        <p:spPr/>
        <p:txBody>
          <a:bodyPr/>
          <a:lstStyle/>
          <a:p>
            <a:pPr eaLnBrk="1" hangingPunct="1"/>
            <a:r>
              <a:rPr lang="en-US" smtClean="0"/>
              <a:t>Functional Dependencies</a:t>
            </a:r>
          </a:p>
        </p:txBody>
      </p:sp>
      <p:sp>
        <p:nvSpPr>
          <p:cNvPr id="7172" name="Rectangle 3"/>
          <p:cNvSpPr>
            <a:spLocks noGrp="1" noChangeArrowheads="1"/>
          </p:cNvSpPr>
          <p:nvPr>
            <p:ph type="body" idx="1"/>
          </p:nvPr>
        </p:nvSpPr>
        <p:spPr/>
        <p:txBody>
          <a:bodyPr/>
          <a:lstStyle/>
          <a:p>
            <a:pPr eaLnBrk="1" hangingPunct="1">
              <a:buFontTx/>
              <a:buNone/>
              <a:defRPr/>
            </a:pPr>
            <a:r>
              <a:rPr lang="en-US" dirty="0" smtClean="0"/>
              <a:t>For a relation scheme R, a functional dependency from a set S of attribute of R to a set T of attribute of R exists if and  only if:</a:t>
            </a:r>
          </a:p>
          <a:p>
            <a:pPr eaLnBrk="1" hangingPunct="1">
              <a:buFontTx/>
              <a:buNone/>
              <a:defRPr/>
            </a:pPr>
            <a:r>
              <a:rPr lang="en-GB" dirty="0" smtClean="0"/>
              <a:t>For every instance of |R| of R, if two tuples in |R| agree on the values of the attributes in S, then they agree on the values of the attributes in T.</a:t>
            </a:r>
          </a:p>
          <a:p>
            <a:pPr marL="342900" lvl="1" indent="-342900" eaLnBrk="1" hangingPunct="1">
              <a:buFont typeface="Arial" charset="0"/>
              <a:buNone/>
              <a:defRPr/>
            </a:pPr>
            <a:endParaRPr lang="en-GB" sz="3200" dirty="0" smtClean="0">
              <a:ea typeface="+mn-ea"/>
              <a:cs typeface="+mn-cs"/>
            </a:endParaRPr>
          </a:p>
          <a:p>
            <a:pPr marL="342900" lvl="1" indent="-342900" eaLnBrk="1" hangingPunct="1">
              <a:buFont typeface="Arial" charset="0"/>
              <a:buNone/>
              <a:defRPr/>
            </a:pPr>
            <a:r>
              <a:rPr lang="en-GB" sz="3200" dirty="0" smtClean="0">
                <a:ea typeface="+mn-ea"/>
                <a:cs typeface="+mn-cs"/>
              </a:rPr>
              <a:t>We write: S </a:t>
            </a:r>
            <a:r>
              <a:rPr lang="en-US" sz="3200" dirty="0" smtClean="0">
                <a:ea typeface="+mn-ea"/>
                <a:cs typeface="+mn-cs"/>
              </a:rPr>
              <a:t> </a:t>
            </a:r>
            <a:r>
              <a:rPr lang="en-US" sz="3200" dirty="0" smtClean="0">
                <a:ea typeface="+mn-ea"/>
                <a:cs typeface="+mn-cs"/>
                <a:sym typeface="Symbol" pitchFamily="18" charset="2"/>
              </a:rPr>
              <a:t> T</a:t>
            </a:r>
            <a:endParaRPr lang="en-GB" sz="3200" dirty="0" smtClean="0">
              <a:ea typeface="+mn-ea"/>
              <a:cs typeface="+mn-cs"/>
              <a:sym typeface="Symbol" pitchFamily="18" charset="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endParaRPr lang="en-US" sz="1100" dirty="0">
              <a:solidFill>
                <a:srgbClr val="000000"/>
              </a:solidFill>
            </a:endParaRPr>
          </a:p>
          <a:p>
            <a:endParaRPr lang="en-US" sz="1100" dirty="0"/>
          </a:p>
          <a:p>
            <a:pPr marL="0" indent="0">
              <a:buNone/>
            </a:pPr>
            <a:r>
              <a:rPr lang="vi-VN" sz="2800" dirty="0"/>
              <a:t>Cho lược đồ quan hệ sau:R(U,F) với </a:t>
            </a:r>
          </a:p>
          <a:p>
            <a:pPr marL="0" indent="0">
              <a:buNone/>
            </a:pPr>
            <a:r>
              <a:rPr lang="vi-VN" sz="2800" dirty="0"/>
              <a:t>U = ABCDEG và tập PTH </a:t>
            </a:r>
          </a:p>
          <a:p>
            <a:pPr marL="0" indent="0">
              <a:buNone/>
            </a:pPr>
            <a:r>
              <a:rPr lang="en-US" sz="2800" dirty="0"/>
              <a:t>F = { </a:t>
            </a:r>
          </a:p>
          <a:p>
            <a:pPr marL="0" indent="0">
              <a:buNone/>
            </a:pPr>
            <a:r>
              <a:rPr lang="en-US" sz="2800" dirty="0"/>
              <a:t>A </a:t>
            </a:r>
            <a:r>
              <a:rPr lang="en-US" sz="2800" dirty="0">
                <a:latin typeface="Wingdings"/>
              </a:rPr>
              <a:t> </a:t>
            </a:r>
            <a:r>
              <a:rPr lang="en-US" sz="2800" dirty="0"/>
              <a:t>BC </a:t>
            </a:r>
          </a:p>
          <a:p>
            <a:pPr marL="0" indent="0">
              <a:buNone/>
            </a:pPr>
            <a:r>
              <a:rPr lang="en-US" sz="2800" dirty="0"/>
              <a:t>B </a:t>
            </a:r>
            <a:r>
              <a:rPr lang="en-US" sz="2800" dirty="0">
                <a:latin typeface="Wingdings"/>
              </a:rPr>
              <a:t> </a:t>
            </a:r>
            <a:r>
              <a:rPr lang="en-US" sz="2800" dirty="0"/>
              <a:t>D </a:t>
            </a:r>
          </a:p>
          <a:p>
            <a:pPr marL="0" indent="0">
              <a:buNone/>
            </a:pPr>
            <a:r>
              <a:rPr lang="en-US" sz="2800" dirty="0"/>
              <a:t>AD </a:t>
            </a:r>
            <a:r>
              <a:rPr lang="en-US" sz="2800" dirty="0">
                <a:latin typeface="Wingdings"/>
              </a:rPr>
              <a:t> </a:t>
            </a:r>
            <a:r>
              <a:rPr lang="en-US" sz="2800" dirty="0"/>
              <a:t>E </a:t>
            </a:r>
          </a:p>
          <a:p>
            <a:pPr marL="0" indent="0">
              <a:buNone/>
            </a:pPr>
            <a:r>
              <a:rPr lang="en-US" sz="2400" dirty="0"/>
              <a:t>CD </a:t>
            </a:r>
            <a:r>
              <a:rPr lang="en-US" sz="2400" dirty="0">
                <a:latin typeface="Wingdings"/>
              </a:rPr>
              <a:t> </a:t>
            </a:r>
            <a:r>
              <a:rPr lang="en-US" sz="2400" dirty="0"/>
              <a:t>A </a:t>
            </a:r>
            <a:r>
              <a:rPr lang="en-US" sz="2400" dirty="0" smtClean="0"/>
              <a:t>} </a:t>
            </a:r>
            <a:endParaRPr lang="en-US" sz="2400" dirty="0"/>
          </a:p>
          <a:p>
            <a:pPr marL="0" indent="0">
              <a:buNone/>
            </a:pPr>
            <a:r>
              <a:rPr lang="vi-VN" sz="2800" dirty="0"/>
              <a:t>a)Tìm tất cả các khóa của LĐQH </a:t>
            </a:r>
          </a:p>
          <a:p>
            <a:pPr marL="0" indent="0">
              <a:buNone/>
            </a:pPr>
            <a:endParaRPr lang="en-US" dirty="0"/>
          </a:p>
        </p:txBody>
      </p:sp>
    </p:spTree>
    <p:extLst>
      <p:ext uri="{BB962C8B-B14F-4D97-AF65-F5344CB8AC3E}">
        <p14:creationId xmlns:p14="http://schemas.microsoft.com/office/powerpoint/2010/main" val="2588659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sz="2400" dirty="0" smtClean="0"/>
              <a:t>Cho </a:t>
            </a:r>
            <a:r>
              <a:rPr lang="vi-VN" sz="2400" dirty="0"/>
              <a:t>lược đồ quan hệ sau:R(U,F) với </a:t>
            </a:r>
          </a:p>
          <a:p>
            <a:pPr marL="0" indent="0">
              <a:buNone/>
            </a:pPr>
            <a:r>
              <a:rPr lang="vi-VN" sz="2400" dirty="0"/>
              <a:t>U = ABCDEGXY và tập PTH </a:t>
            </a:r>
          </a:p>
          <a:p>
            <a:pPr marL="0" indent="0">
              <a:buNone/>
            </a:pPr>
            <a:r>
              <a:rPr lang="en-US" sz="2400" dirty="0"/>
              <a:t>F = { </a:t>
            </a:r>
          </a:p>
          <a:p>
            <a:pPr marL="0" indent="0">
              <a:buNone/>
            </a:pPr>
            <a:r>
              <a:rPr lang="en-US" sz="2400" dirty="0"/>
              <a:t>A </a:t>
            </a:r>
            <a:r>
              <a:rPr lang="en-US" sz="2400" dirty="0">
                <a:latin typeface="Wingdings"/>
              </a:rPr>
              <a:t> </a:t>
            </a:r>
            <a:r>
              <a:rPr lang="en-US" sz="2400" dirty="0"/>
              <a:t>BCDEGY </a:t>
            </a:r>
          </a:p>
          <a:p>
            <a:pPr marL="0" indent="0">
              <a:buNone/>
            </a:pPr>
            <a:r>
              <a:rPr lang="en-US" sz="2400" dirty="0"/>
              <a:t>X </a:t>
            </a:r>
            <a:r>
              <a:rPr lang="en-US" sz="2400" dirty="0">
                <a:latin typeface="Wingdings"/>
              </a:rPr>
              <a:t> </a:t>
            </a:r>
            <a:r>
              <a:rPr lang="en-US" sz="2400" dirty="0"/>
              <a:t>Y </a:t>
            </a:r>
          </a:p>
          <a:p>
            <a:pPr marL="0" indent="0">
              <a:buNone/>
            </a:pPr>
            <a:r>
              <a:rPr lang="en-US" sz="2400" dirty="0"/>
              <a:t>BC </a:t>
            </a:r>
            <a:r>
              <a:rPr lang="en-US" sz="2400" dirty="0">
                <a:latin typeface="Wingdings"/>
              </a:rPr>
              <a:t> </a:t>
            </a:r>
            <a:r>
              <a:rPr lang="en-US" sz="2400" dirty="0"/>
              <a:t>DE </a:t>
            </a:r>
          </a:p>
          <a:p>
            <a:pPr marL="0" indent="0">
              <a:buNone/>
            </a:pPr>
            <a:r>
              <a:rPr lang="en-US" sz="2000" dirty="0"/>
              <a:t>CE </a:t>
            </a:r>
            <a:r>
              <a:rPr lang="en-US" sz="2000" dirty="0">
                <a:latin typeface="Wingdings"/>
              </a:rPr>
              <a:t> </a:t>
            </a:r>
            <a:r>
              <a:rPr lang="en-US" sz="2000" dirty="0"/>
              <a:t>G </a:t>
            </a:r>
          </a:p>
          <a:p>
            <a:pPr marL="0" indent="0">
              <a:buNone/>
            </a:pPr>
            <a:r>
              <a:rPr lang="en-US" sz="2400" dirty="0"/>
              <a:t>G </a:t>
            </a:r>
            <a:r>
              <a:rPr lang="en-US" sz="2400" dirty="0">
                <a:latin typeface="Wingdings"/>
              </a:rPr>
              <a:t> </a:t>
            </a:r>
            <a:r>
              <a:rPr lang="en-US" sz="2400" dirty="0"/>
              <a:t>A </a:t>
            </a:r>
          </a:p>
          <a:p>
            <a:pPr marL="0" indent="0">
              <a:buNone/>
            </a:pPr>
            <a:r>
              <a:rPr lang="en-US" sz="2000" dirty="0"/>
              <a:t>BDE </a:t>
            </a:r>
            <a:r>
              <a:rPr lang="en-US" sz="2000" dirty="0">
                <a:latin typeface="Wingdings"/>
              </a:rPr>
              <a:t> </a:t>
            </a:r>
            <a:r>
              <a:rPr lang="en-US" sz="2000" dirty="0"/>
              <a:t>CG </a:t>
            </a:r>
            <a:r>
              <a:rPr lang="en-US" sz="2000" dirty="0" smtClean="0"/>
              <a:t>} </a:t>
            </a:r>
            <a:endParaRPr lang="en-US" sz="2000" dirty="0"/>
          </a:p>
          <a:p>
            <a:pPr marL="0" indent="0">
              <a:buNone/>
            </a:pPr>
            <a:r>
              <a:rPr lang="vi-VN" sz="2400" dirty="0"/>
              <a:t>a)Tìm tất cả các khóa của LĐQH </a:t>
            </a:r>
          </a:p>
        </p:txBody>
      </p:sp>
    </p:spTree>
    <p:extLst>
      <p:ext uri="{BB962C8B-B14F-4D97-AF65-F5344CB8AC3E}">
        <p14:creationId xmlns:p14="http://schemas.microsoft.com/office/powerpoint/2010/main" val="1382116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6400800"/>
          </a:xfrm>
        </p:spPr>
        <p:txBody>
          <a:bodyPr/>
          <a:lstStyle/>
          <a:p>
            <a:pPr marL="0" indent="0">
              <a:buNone/>
            </a:pPr>
            <a:r>
              <a:rPr lang="en-US" sz="3200" i="1" dirty="0" err="1" smtClean="0"/>
              <a:t>Ví</a:t>
            </a:r>
            <a:r>
              <a:rPr lang="en-US" sz="3200" i="1" dirty="0" smtClean="0"/>
              <a:t> </a:t>
            </a:r>
            <a:r>
              <a:rPr lang="en-US" sz="3200" i="1" dirty="0" err="1"/>
              <a:t>dụ</a:t>
            </a:r>
            <a:r>
              <a:rPr lang="en-US" sz="3200" i="1" dirty="0"/>
              <a:t>: </a:t>
            </a:r>
            <a:r>
              <a:rPr lang="en-US" sz="3200" dirty="0" err="1"/>
              <a:t>Tìm</a:t>
            </a:r>
            <a:r>
              <a:rPr lang="en-US" sz="3200" dirty="0"/>
              <a:t> </a:t>
            </a:r>
            <a:r>
              <a:rPr lang="en-US" sz="3200" dirty="0" err="1"/>
              <a:t>phủ</a:t>
            </a:r>
            <a:r>
              <a:rPr lang="en-US" sz="3200" dirty="0"/>
              <a:t> </a:t>
            </a:r>
            <a:r>
              <a:rPr lang="en-US" sz="3200" dirty="0" err="1"/>
              <a:t>tối</a:t>
            </a:r>
            <a:r>
              <a:rPr lang="en-US" sz="3200" dirty="0"/>
              <a:t> </a:t>
            </a:r>
            <a:r>
              <a:rPr lang="en-US" sz="3200" dirty="0" err="1"/>
              <a:t>thiểu</a:t>
            </a:r>
            <a:r>
              <a:rPr lang="en-US" sz="3200" dirty="0"/>
              <a:t> </a:t>
            </a:r>
            <a:r>
              <a:rPr lang="en-US" sz="3200" dirty="0" err="1"/>
              <a:t>của</a:t>
            </a:r>
            <a:r>
              <a:rPr lang="en-US" sz="3200" dirty="0"/>
              <a:t> </a:t>
            </a:r>
            <a:r>
              <a:rPr lang="en-US" sz="3200" dirty="0" err="1"/>
              <a:t>các</a:t>
            </a:r>
            <a:r>
              <a:rPr lang="en-US" sz="3200" dirty="0"/>
              <a:t> </a:t>
            </a:r>
            <a:r>
              <a:rPr lang="en-US" sz="3200" dirty="0" err="1"/>
              <a:t>tập</a:t>
            </a:r>
            <a:r>
              <a:rPr lang="en-US" sz="3200" dirty="0"/>
              <a:t> FD </a:t>
            </a:r>
            <a:r>
              <a:rPr lang="en-US" sz="3200" dirty="0" err="1"/>
              <a:t>sau</a:t>
            </a:r>
            <a:r>
              <a:rPr lang="en-US" sz="3200" dirty="0"/>
              <a:t>: </a:t>
            </a:r>
          </a:p>
          <a:p>
            <a:pPr marL="0" indent="0">
              <a:buNone/>
            </a:pPr>
            <a:r>
              <a:rPr lang="pt-BR" sz="2800" dirty="0"/>
              <a:t>a) R(U,F), F = {A</a:t>
            </a:r>
            <a:r>
              <a:rPr lang="pt-BR" sz="2800" dirty="0">
                <a:latin typeface="Wingdings"/>
              </a:rPr>
              <a:t></a:t>
            </a:r>
            <a:r>
              <a:rPr lang="pt-BR" sz="2800" dirty="0"/>
              <a:t>BC C</a:t>
            </a:r>
            <a:r>
              <a:rPr lang="pt-BR" sz="2800" dirty="0">
                <a:latin typeface="Wingdings"/>
              </a:rPr>
              <a:t></a:t>
            </a:r>
            <a:r>
              <a:rPr lang="pt-BR" sz="2800" dirty="0"/>
              <a:t>AB} </a:t>
            </a:r>
          </a:p>
          <a:p>
            <a:pPr marL="0" indent="0">
              <a:buNone/>
            </a:pPr>
            <a:r>
              <a:rPr lang="en-US" sz="2800" dirty="0"/>
              <a:t>b) R(U,F), </a:t>
            </a:r>
          </a:p>
          <a:p>
            <a:pPr marL="0" indent="0">
              <a:buNone/>
            </a:pPr>
            <a:r>
              <a:rPr lang="en-US" sz="2800" dirty="0"/>
              <a:t>G = { </a:t>
            </a:r>
          </a:p>
          <a:p>
            <a:pPr marL="0" indent="0">
              <a:buNone/>
            </a:pPr>
            <a:r>
              <a:rPr lang="en-US" sz="2800" dirty="0"/>
              <a:t>AB</a:t>
            </a:r>
            <a:r>
              <a:rPr lang="en-US" sz="2800" dirty="0">
                <a:latin typeface="Wingdings"/>
              </a:rPr>
              <a:t></a:t>
            </a:r>
            <a:r>
              <a:rPr lang="en-US" sz="2800" dirty="0"/>
              <a:t>C </a:t>
            </a:r>
          </a:p>
          <a:p>
            <a:pPr marL="0" indent="0">
              <a:buNone/>
            </a:pPr>
            <a:r>
              <a:rPr lang="en-US" sz="2800" dirty="0"/>
              <a:t>ACD</a:t>
            </a:r>
            <a:r>
              <a:rPr lang="en-US" sz="2800" dirty="0">
                <a:latin typeface="Wingdings"/>
              </a:rPr>
              <a:t></a:t>
            </a:r>
            <a:r>
              <a:rPr lang="en-US" sz="2800" dirty="0"/>
              <a:t>B </a:t>
            </a:r>
          </a:p>
          <a:p>
            <a:pPr marL="0" indent="0">
              <a:buNone/>
            </a:pPr>
            <a:r>
              <a:rPr lang="en-US" sz="2800" dirty="0"/>
              <a:t>CG</a:t>
            </a:r>
            <a:r>
              <a:rPr lang="en-US" sz="2800" dirty="0">
                <a:latin typeface="Wingdings"/>
              </a:rPr>
              <a:t></a:t>
            </a:r>
            <a:r>
              <a:rPr lang="en-US" sz="2800" dirty="0"/>
              <a:t>BD </a:t>
            </a:r>
          </a:p>
          <a:p>
            <a:pPr marL="0" indent="0">
              <a:buNone/>
            </a:pPr>
            <a:r>
              <a:rPr lang="en-US" sz="2800" dirty="0"/>
              <a:t>C</a:t>
            </a:r>
            <a:r>
              <a:rPr lang="en-US" sz="2800" dirty="0">
                <a:latin typeface="Wingdings"/>
              </a:rPr>
              <a:t></a:t>
            </a:r>
            <a:r>
              <a:rPr lang="en-US" sz="2800" dirty="0"/>
              <a:t>A </a:t>
            </a:r>
          </a:p>
          <a:p>
            <a:pPr marL="0" indent="0">
              <a:buNone/>
            </a:pPr>
            <a:r>
              <a:rPr lang="en-US" sz="2800" dirty="0"/>
              <a:t>D</a:t>
            </a:r>
            <a:r>
              <a:rPr lang="en-US" sz="2800" dirty="0">
                <a:latin typeface="Wingdings"/>
              </a:rPr>
              <a:t></a:t>
            </a:r>
            <a:r>
              <a:rPr lang="en-US" sz="2800" dirty="0"/>
              <a:t>EG </a:t>
            </a:r>
          </a:p>
          <a:p>
            <a:pPr marL="0" indent="0">
              <a:buNone/>
            </a:pPr>
            <a:r>
              <a:rPr lang="en-US" sz="2800" dirty="0"/>
              <a:t>CE</a:t>
            </a:r>
            <a:r>
              <a:rPr lang="en-US" sz="2800" dirty="0">
                <a:latin typeface="Wingdings"/>
              </a:rPr>
              <a:t></a:t>
            </a:r>
            <a:r>
              <a:rPr lang="en-US" sz="2800" dirty="0"/>
              <a:t>AG </a:t>
            </a:r>
          </a:p>
          <a:p>
            <a:pPr marL="0" indent="0">
              <a:buNone/>
            </a:pPr>
            <a:r>
              <a:rPr lang="en-US" sz="2800" dirty="0"/>
              <a:t>BC</a:t>
            </a:r>
            <a:r>
              <a:rPr lang="en-US" sz="2800" dirty="0">
                <a:latin typeface="Wingdings"/>
              </a:rPr>
              <a:t></a:t>
            </a:r>
            <a:r>
              <a:rPr lang="en-US" sz="2800" dirty="0"/>
              <a:t>D </a:t>
            </a:r>
          </a:p>
          <a:p>
            <a:pPr marL="0" indent="0">
              <a:buNone/>
            </a:pPr>
            <a:r>
              <a:rPr lang="en-US" sz="2800" dirty="0"/>
              <a:t>BE</a:t>
            </a:r>
            <a:r>
              <a:rPr lang="en-US" sz="2800" dirty="0">
                <a:latin typeface="Wingdings"/>
              </a:rPr>
              <a:t></a:t>
            </a:r>
            <a:r>
              <a:rPr lang="en-US" sz="2800" dirty="0"/>
              <a:t>C } </a:t>
            </a:r>
            <a:endParaRPr lang="en-US" dirty="0"/>
          </a:p>
        </p:txBody>
      </p:sp>
    </p:spTree>
    <p:extLst>
      <p:ext uri="{BB962C8B-B14F-4D97-AF65-F5344CB8AC3E}">
        <p14:creationId xmlns:p14="http://schemas.microsoft.com/office/powerpoint/2010/main" val="2371096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vi-VN" sz="3300" dirty="0" smtClean="0"/>
              <a:t>1</a:t>
            </a:r>
            <a:r>
              <a:rPr lang="vi-VN" sz="3300" dirty="0"/>
              <a:t>. </a:t>
            </a:r>
            <a:r>
              <a:rPr lang="vi-VN" sz="3000" dirty="0"/>
              <a:t>Cho lược đồ quan hệ R(U,F), U = ABCDEG </a:t>
            </a:r>
          </a:p>
          <a:p>
            <a:pPr marL="0" indent="0">
              <a:buNone/>
            </a:pPr>
            <a:r>
              <a:rPr lang="en-US" dirty="0"/>
              <a:t>F = { B</a:t>
            </a:r>
            <a:r>
              <a:rPr lang="en-US" dirty="0">
                <a:latin typeface="Wingdings"/>
              </a:rPr>
              <a:t></a:t>
            </a:r>
            <a:r>
              <a:rPr lang="en-US" dirty="0"/>
              <a:t>EC </a:t>
            </a:r>
          </a:p>
          <a:p>
            <a:pPr marL="0" indent="0">
              <a:buNone/>
            </a:pPr>
            <a:r>
              <a:rPr lang="en-US" dirty="0"/>
              <a:t>CD</a:t>
            </a:r>
            <a:r>
              <a:rPr lang="en-US" dirty="0">
                <a:latin typeface="Wingdings"/>
              </a:rPr>
              <a:t></a:t>
            </a:r>
            <a:r>
              <a:rPr lang="en-US" dirty="0"/>
              <a:t>AB </a:t>
            </a:r>
          </a:p>
          <a:p>
            <a:pPr marL="0" indent="0">
              <a:buNone/>
            </a:pPr>
            <a:r>
              <a:rPr lang="en-US" dirty="0"/>
              <a:t>AC</a:t>
            </a:r>
            <a:r>
              <a:rPr lang="en-US" dirty="0">
                <a:latin typeface="Wingdings"/>
              </a:rPr>
              <a:t></a:t>
            </a:r>
            <a:r>
              <a:rPr lang="en-US" dirty="0"/>
              <a:t>BD </a:t>
            </a:r>
          </a:p>
          <a:p>
            <a:pPr marL="0" indent="0">
              <a:buNone/>
            </a:pPr>
            <a:r>
              <a:rPr lang="en-US" dirty="0"/>
              <a:t>BC</a:t>
            </a:r>
            <a:r>
              <a:rPr lang="en-US" dirty="0">
                <a:latin typeface="Wingdings"/>
              </a:rPr>
              <a:t></a:t>
            </a:r>
            <a:r>
              <a:rPr lang="en-US" dirty="0"/>
              <a:t>AE </a:t>
            </a:r>
          </a:p>
          <a:p>
            <a:pPr marL="0" indent="0">
              <a:buNone/>
            </a:pPr>
            <a:r>
              <a:rPr lang="en-US" dirty="0"/>
              <a:t>C</a:t>
            </a:r>
            <a:r>
              <a:rPr lang="en-US" dirty="0">
                <a:latin typeface="Wingdings"/>
              </a:rPr>
              <a:t></a:t>
            </a:r>
            <a:r>
              <a:rPr lang="en-US" dirty="0"/>
              <a:t>AD } </a:t>
            </a:r>
          </a:p>
          <a:p>
            <a:pPr marL="0" indent="0">
              <a:buNone/>
            </a:pPr>
            <a:r>
              <a:rPr lang="en-US" dirty="0"/>
              <a:t>a)</a:t>
            </a:r>
            <a:r>
              <a:rPr lang="en-US" dirty="0" err="1"/>
              <a:t>Tính</a:t>
            </a:r>
            <a:r>
              <a:rPr lang="en-US" dirty="0"/>
              <a:t> (AC)</a:t>
            </a:r>
            <a:r>
              <a:rPr lang="en-US" sz="1700" dirty="0"/>
              <a:t>+ </a:t>
            </a:r>
          </a:p>
          <a:p>
            <a:pPr marL="0" indent="0">
              <a:buNone/>
            </a:pPr>
            <a:r>
              <a:rPr lang="en-US" dirty="0"/>
              <a:t>b)</a:t>
            </a:r>
            <a:r>
              <a:rPr lang="en-US" dirty="0" err="1"/>
              <a:t>Chứng</a:t>
            </a:r>
            <a:r>
              <a:rPr lang="en-US" dirty="0"/>
              <a:t> </a:t>
            </a:r>
            <a:r>
              <a:rPr lang="en-US" dirty="0" err="1"/>
              <a:t>tỏ</a:t>
            </a:r>
            <a:r>
              <a:rPr lang="en-US" dirty="0"/>
              <a:t> B</a:t>
            </a:r>
            <a:r>
              <a:rPr lang="en-US" dirty="0">
                <a:latin typeface="Wingdings"/>
              </a:rPr>
              <a:t></a:t>
            </a:r>
            <a:r>
              <a:rPr lang="en-US" dirty="0"/>
              <a:t>ADE </a:t>
            </a:r>
          </a:p>
          <a:p>
            <a:pPr marL="0" indent="0">
              <a:buNone/>
            </a:pPr>
            <a:r>
              <a:rPr lang="vi-VN" dirty="0"/>
              <a:t>c)Tìm tất cả các khóa của lđqh trên </a:t>
            </a:r>
          </a:p>
          <a:p>
            <a:pPr marL="0" indent="0">
              <a:buNone/>
            </a:pPr>
            <a:r>
              <a:rPr lang="en-US" dirty="0"/>
              <a:t>d)</a:t>
            </a:r>
            <a:r>
              <a:rPr lang="en-US" dirty="0" err="1"/>
              <a:t>Tìm</a:t>
            </a:r>
            <a:r>
              <a:rPr lang="en-US" dirty="0"/>
              <a:t> </a:t>
            </a:r>
            <a:r>
              <a:rPr lang="en-US" dirty="0" err="1"/>
              <a:t>phủ</a:t>
            </a:r>
            <a:r>
              <a:rPr lang="en-US" dirty="0"/>
              <a:t> </a:t>
            </a:r>
            <a:r>
              <a:rPr lang="en-US" dirty="0" err="1"/>
              <a:t>tối</a:t>
            </a:r>
            <a:r>
              <a:rPr lang="en-US" dirty="0"/>
              <a:t> </a:t>
            </a:r>
            <a:r>
              <a:rPr lang="en-US" dirty="0" err="1"/>
              <a:t>thiểu</a:t>
            </a:r>
            <a:r>
              <a:rPr lang="en-US" dirty="0"/>
              <a:t> </a:t>
            </a:r>
            <a:r>
              <a:rPr lang="en-US" dirty="0" err="1"/>
              <a:t>của</a:t>
            </a:r>
            <a:r>
              <a:rPr lang="en-US" dirty="0"/>
              <a:t> </a:t>
            </a:r>
            <a:r>
              <a:rPr lang="en-US" dirty="0" err="1"/>
              <a:t>tập</a:t>
            </a:r>
            <a:r>
              <a:rPr lang="en-US" dirty="0"/>
              <a:t> </a:t>
            </a:r>
            <a:r>
              <a:rPr lang="en-US" dirty="0" err="1"/>
              <a:t>pth</a:t>
            </a:r>
            <a:r>
              <a:rPr lang="en-US" dirty="0"/>
              <a:t> </a:t>
            </a:r>
            <a:r>
              <a:rPr lang="en-US" dirty="0" err="1"/>
              <a:t>trên</a:t>
            </a:r>
            <a:r>
              <a:rPr lang="en-US" dirty="0"/>
              <a:t> </a:t>
            </a:r>
          </a:p>
          <a:p>
            <a:endParaRPr lang="en-US" dirty="0"/>
          </a:p>
        </p:txBody>
      </p:sp>
    </p:spTree>
    <p:extLst>
      <p:ext uri="{BB962C8B-B14F-4D97-AF65-F5344CB8AC3E}">
        <p14:creationId xmlns:p14="http://schemas.microsoft.com/office/powerpoint/2010/main" val="1848482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endParaRPr lang="en-US" sz="1100" dirty="0">
              <a:solidFill>
                <a:srgbClr val="000000"/>
              </a:solidFill>
            </a:endParaRPr>
          </a:p>
          <a:p>
            <a:pPr marL="0" indent="0">
              <a:buNone/>
            </a:pPr>
            <a:r>
              <a:rPr lang="vi-VN" sz="2800" dirty="0" smtClean="0"/>
              <a:t>2</a:t>
            </a:r>
            <a:r>
              <a:rPr lang="vi-VN" sz="2800" dirty="0"/>
              <a:t>. Cho lược đồ quan hệ R(U,F), U = ABCDEG </a:t>
            </a:r>
          </a:p>
          <a:p>
            <a:pPr marL="0" indent="0">
              <a:buNone/>
            </a:pPr>
            <a:r>
              <a:rPr lang="en-US" sz="2400" dirty="0"/>
              <a:t>F = {AB</a:t>
            </a:r>
            <a:r>
              <a:rPr lang="en-US" sz="2400" dirty="0">
                <a:latin typeface="Wingdings"/>
              </a:rPr>
              <a:t></a:t>
            </a:r>
            <a:r>
              <a:rPr lang="en-US" sz="2400" dirty="0"/>
              <a:t>C C</a:t>
            </a:r>
            <a:r>
              <a:rPr lang="en-US" sz="2400" dirty="0">
                <a:latin typeface="Wingdings"/>
              </a:rPr>
              <a:t></a:t>
            </a:r>
            <a:r>
              <a:rPr lang="en-US" sz="2400" dirty="0"/>
              <a:t>A BC</a:t>
            </a:r>
            <a:r>
              <a:rPr lang="en-US" sz="2400" dirty="0">
                <a:latin typeface="Wingdings"/>
              </a:rPr>
              <a:t></a:t>
            </a:r>
            <a:r>
              <a:rPr lang="en-US" sz="2400" dirty="0"/>
              <a:t>D D</a:t>
            </a:r>
            <a:r>
              <a:rPr lang="en-US" sz="2400" dirty="0">
                <a:latin typeface="Wingdings"/>
              </a:rPr>
              <a:t></a:t>
            </a:r>
            <a:r>
              <a:rPr lang="en-US" sz="2400" dirty="0"/>
              <a:t>EG </a:t>
            </a:r>
          </a:p>
          <a:p>
            <a:pPr marL="0" indent="0">
              <a:buNone/>
            </a:pPr>
            <a:r>
              <a:rPr lang="en-US" sz="2400" dirty="0"/>
              <a:t>ACD</a:t>
            </a:r>
            <a:r>
              <a:rPr lang="en-US" sz="2400" dirty="0">
                <a:latin typeface="Wingdings"/>
              </a:rPr>
              <a:t></a:t>
            </a:r>
            <a:r>
              <a:rPr lang="en-US" sz="2400" dirty="0"/>
              <a:t>B CD</a:t>
            </a:r>
            <a:r>
              <a:rPr lang="en-US" sz="2400" dirty="0">
                <a:latin typeface="Wingdings"/>
              </a:rPr>
              <a:t></a:t>
            </a:r>
            <a:r>
              <a:rPr lang="en-US" sz="2400" dirty="0"/>
              <a:t>AG CG</a:t>
            </a:r>
            <a:r>
              <a:rPr lang="en-US" sz="2400" dirty="0">
                <a:latin typeface="Wingdings"/>
              </a:rPr>
              <a:t></a:t>
            </a:r>
            <a:r>
              <a:rPr lang="en-US" sz="2400" dirty="0"/>
              <a:t>BD} </a:t>
            </a:r>
          </a:p>
          <a:p>
            <a:pPr marL="0" indent="0">
              <a:buNone/>
            </a:pPr>
            <a:r>
              <a:rPr lang="en-US" sz="2400" dirty="0"/>
              <a:t>a) </a:t>
            </a:r>
            <a:r>
              <a:rPr lang="en-US" sz="2400" dirty="0" err="1"/>
              <a:t>Tính</a:t>
            </a:r>
            <a:r>
              <a:rPr lang="en-US" sz="2400" dirty="0"/>
              <a:t> (CD)</a:t>
            </a:r>
            <a:r>
              <a:rPr lang="en-US" sz="1600" dirty="0"/>
              <a:t>+ </a:t>
            </a:r>
          </a:p>
          <a:p>
            <a:pPr marL="0" indent="0">
              <a:buNone/>
            </a:pPr>
            <a:r>
              <a:rPr lang="vi-VN" sz="2400" dirty="0"/>
              <a:t>b) Tìm tất cả các khóa của lược đồ quan hệ trên </a:t>
            </a:r>
          </a:p>
          <a:p>
            <a:pPr marL="0" indent="0">
              <a:buNone/>
            </a:pPr>
            <a:r>
              <a:rPr lang="en-US" sz="2400" dirty="0"/>
              <a:t>c) </a:t>
            </a:r>
            <a:r>
              <a:rPr lang="en-US" sz="2400" dirty="0" err="1"/>
              <a:t>Tìm</a:t>
            </a:r>
            <a:r>
              <a:rPr lang="en-US" sz="2400" dirty="0"/>
              <a:t> </a:t>
            </a:r>
            <a:r>
              <a:rPr lang="en-US" sz="2400" dirty="0" err="1"/>
              <a:t>phủ</a:t>
            </a:r>
            <a:r>
              <a:rPr lang="en-US" sz="2400" dirty="0"/>
              <a:t> </a:t>
            </a:r>
            <a:r>
              <a:rPr lang="en-US" sz="2400" dirty="0" err="1"/>
              <a:t>tối</a:t>
            </a:r>
            <a:r>
              <a:rPr lang="en-US" sz="2400" dirty="0"/>
              <a:t> </a:t>
            </a:r>
            <a:r>
              <a:rPr lang="en-US" sz="2400" dirty="0" err="1"/>
              <a:t>thiểu</a:t>
            </a:r>
            <a:r>
              <a:rPr lang="en-US" sz="2400" dirty="0"/>
              <a:t> </a:t>
            </a:r>
            <a:r>
              <a:rPr lang="en-US" sz="2400" dirty="0" err="1"/>
              <a:t>của</a:t>
            </a:r>
            <a:r>
              <a:rPr lang="en-US" sz="2400" dirty="0"/>
              <a:t> </a:t>
            </a:r>
            <a:r>
              <a:rPr lang="en-US" sz="2400" dirty="0" err="1"/>
              <a:t>tập</a:t>
            </a:r>
            <a:r>
              <a:rPr lang="en-US" sz="2400" dirty="0"/>
              <a:t> </a:t>
            </a:r>
            <a:r>
              <a:rPr lang="en-US" sz="2400" dirty="0" err="1"/>
              <a:t>phụ</a:t>
            </a:r>
            <a:r>
              <a:rPr lang="en-US" sz="2400" dirty="0"/>
              <a:t> </a:t>
            </a:r>
            <a:r>
              <a:rPr lang="en-US" sz="2400" dirty="0" err="1"/>
              <a:t>thuộc</a:t>
            </a:r>
            <a:r>
              <a:rPr lang="en-US" sz="2400" dirty="0"/>
              <a:t> </a:t>
            </a:r>
            <a:r>
              <a:rPr lang="en-US" sz="2400" dirty="0" err="1"/>
              <a:t>hàm</a:t>
            </a:r>
            <a:r>
              <a:rPr lang="en-US" sz="2400" dirty="0"/>
              <a:t> F </a:t>
            </a:r>
            <a:endParaRPr lang="en-US" dirty="0"/>
          </a:p>
        </p:txBody>
      </p:sp>
    </p:spTree>
    <p:extLst>
      <p:ext uri="{BB962C8B-B14F-4D97-AF65-F5344CB8AC3E}">
        <p14:creationId xmlns:p14="http://schemas.microsoft.com/office/powerpoint/2010/main" val="3045803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endParaRPr lang="en-US" sz="1100" dirty="0">
              <a:solidFill>
                <a:srgbClr val="000000"/>
              </a:solidFill>
            </a:endParaRPr>
          </a:p>
          <a:p>
            <a:pPr marL="0" indent="0">
              <a:buNone/>
            </a:pPr>
            <a:r>
              <a:rPr lang="vi-VN" sz="2800" dirty="0"/>
              <a:t>Cho lược đồ quan hệ R(U,F), U = ABCDEG </a:t>
            </a:r>
          </a:p>
          <a:p>
            <a:pPr marL="0" indent="0">
              <a:buNone/>
            </a:pPr>
            <a:r>
              <a:rPr lang="en-US" sz="2400" dirty="0"/>
              <a:t>F = </a:t>
            </a:r>
            <a:r>
              <a:rPr lang="en-US" sz="2400" dirty="0" smtClean="0"/>
              <a:t>	{ </a:t>
            </a:r>
            <a:r>
              <a:rPr lang="en-US" sz="2400" dirty="0"/>
              <a:t>AC</a:t>
            </a:r>
            <a:r>
              <a:rPr lang="en-US" sz="2400" dirty="0">
                <a:latin typeface="Wingdings"/>
              </a:rPr>
              <a:t></a:t>
            </a:r>
            <a:r>
              <a:rPr lang="en-US" sz="2400" dirty="0"/>
              <a:t>D ABD</a:t>
            </a:r>
            <a:r>
              <a:rPr lang="en-US" sz="2400" dirty="0">
                <a:latin typeface="Wingdings"/>
              </a:rPr>
              <a:t></a:t>
            </a:r>
            <a:r>
              <a:rPr lang="en-US" sz="2400" dirty="0"/>
              <a:t>C D</a:t>
            </a:r>
            <a:r>
              <a:rPr lang="en-US" sz="2400" dirty="0">
                <a:latin typeface="Wingdings"/>
              </a:rPr>
              <a:t></a:t>
            </a:r>
            <a:r>
              <a:rPr lang="en-US" sz="2400" dirty="0"/>
              <a:t>A </a:t>
            </a:r>
          </a:p>
          <a:p>
            <a:pPr marL="0" indent="0">
              <a:buNone/>
            </a:pPr>
            <a:r>
              <a:rPr lang="en-US" sz="2400" dirty="0" smtClean="0"/>
              <a:t>	D</a:t>
            </a:r>
            <a:r>
              <a:rPr lang="en-US" sz="2400" dirty="0">
                <a:latin typeface="Wingdings"/>
              </a:rPr>
              <a:t></a:t>
            </a:r>
            <a:r>
              <a:rPr lang="en-US" sz="2400" dirty="0"/>
              <a:t>EG DG</a:t>
            </a:r>
            <a:r>
              <a:rPr lang="en-US" sz="2400" dirty="0">
                <a:latin typeface="Wingdings"/>
              </a:rPr>
              <a:t></a:t>
            </a:r>
            <a:r>
              <a:rPr lang="en-US" sz="2400" dirty="0"/>
              <a:t>BC CD</a:t>
            </a:r>
            <a:r>
              <a:rPr lang="en-US" sz="2400" dirty="0">
                <a:latin typeface="Wingdings"/>
              </a:rPr>
              <a:t></a:t>
            </a:r>
            <a:r>
              <a:rPr lang="en-US" sz="2400" dirty="0"/>
              <a:t>B </a:t>
            </a:r>
          </a:p>
          <a:p>
            <a:pPr marL="0" indent="0">
              <a:buNone/>
            </a:pPr>
            <a:r>
              <a:rPr lang="en-US" sz="2400" dirty="0" smtClean="0"/>
              <a:t>	CE</a:t>
            </a:r>
            <a:r>
              <a:rPr lang="en-US" sz="2400" dirty="0">
                <a:latin typeface="Wingdings"/>
              </a:rPr>
              <a:t></a:t>
            </a:r>
            <a:r>
              <a:rPr lang="en-US" sz="2400" dirty="0"/>
              <a:t>D DE</a:t>
            </a:r>
            <a:r>
              <a:rPr lang="en-US" sz="2400" dirty="0">
                <a:latin typeface="Wingdings"/>
              </a:rPr>
              <a:t></a:t>
            </a:r>
            <a:r>
              <a:rPr lang="en-US" sz="2400" dirty="0"/>
              <a:t>AG} </a:t>
            </a:r>
          </a:p>
          <a:p>
            <a:pPr marL="0" indent="0">
              <a:buNone/>
            </a:pPr>
            <a:r>
              <a:rPr lang="en-US" sz="2400" dirty="0"/>
              <a:t>a)</a:t>
            </a:r>
            <a:r>
              <a:rPr lang="en-US" sz="2400" dirty="0" err="1"/>
              <a:t>Tính</a:t>
            </a:r>
            <a:r>
              <a:rPr lang="en-US" sz="2400" dirty="0"/>
              <a:t> (AD)</a:t>
            </a:r>
            <a:r>
              <a:rPr lang="en-US" sz="1600" dirty="0"/>
              <a:t>+ </a:t>
            </a:r>
          </a:p>
          <a:p>
            <a:pPr marL="0" indent="0">
              <a:buNone/>
            </a:pPr>
            <a:r>
              <a:rPr lang="en-US" sz="2400" dirty="0"/>
              <a:t>b)</a:t>
            </a:r>
            <a:r>
              <a:rPr lang="en-US" sz="2400" dirty="0" err="1"/>
              <a:t>Tìm</a:t>
            </a:r>
            <a:r>
              <a:rPr lang="en-US" sz="2400" dirty="0"/>
              <a:t> </a:t>
            </a:r>
            <a:r>
              <a:rPr lang="en-US" sz="2400" dirty="0" err="1"/>
              <a:t>phủ</a:t>
            </a:r>
            <a:r>
              <a:rPr lang="en-US" sz="2400" dirty="0"/>
              <a:t> </a:t>
            </a:r>
            <a:r>
              <a:rPr lang="en-US" sz="2400" dirty="0" err="1"/>
              <a:t>tối</a:t>
            </a:r>
            <a:r>
              <a:rPr lang="en-US" sz="2400" dirty="0"/>
              <a:t> </a:t>
            </a:r>
            <a:r>
              <a:rPr lang="en-US" sz="2400" dirty="0" err="1"/>
              <a:t>thiểu</a:t>
            </a:r>
            <a:r>
              <a:rPr lang="en-US" sz="2400" dirty="0"/>
              <a:t> </a:t>
            </a:r>
            <a:r>
              <a:rPr lang="en-US" sz="2400" dirty="0" err="1"/>
              <a:t>của</a:t>
            </a:r>
            <a:r>
              <a:rPr lang="en-US" sz="2400" dirty="0"/>
              <a:t> LĐQH </a:t>
            </a:r>
            <a:r>
              <a:rPr lang="en-US" sz="2400" dirty="0" err="1"/>
              <a:t>trên</a:t>
            </a:r>
            <a:r>
              <a:rPr lang="en-US" sz="2400" dirty="0"/>
              <a:t> </a:t>
            </a:r>
          </a:p>
          <a:p>
            <a:pPr marL="0" indent="0">
              <a:buNone/>
            </a:pPr>
            <a:r>
              <a:rPr lang="en-US" sz="2400" dirty="0"/>
              <a:t>c)</a:t>
            </a:r>
            <a:r>
              <a:rPr lang="en-US" sz="2400" dirty="0" err="1"/>
              <a:t>Tìm</a:t>
            </a:r>
            <a:r>
              <a:rPr lang="en-US" sz="2400" dirty="0"/>
              <a:t> </a:t>
            </a:r>
            <a:r>
              <a:rPr lang="en-US" sz="2400" dirty="0" err="1"/>
              <a:t>tất</a:t>
            </a:r>
            <a:r>
              <a:rPr lang="en-US" sz="2400" dirty="0"/>
              <a:t> </a:t>
            </a:r>
            <a:r>
              <a:rPr lang="en-US" sz="2400" dirty="0" err="1"/>
              <a:t>cả</a:t>
            </a:r>
            <a:r>
              <a:rPr lang="en-US" sz="2400" dirty="0"/>
              <a:t> </a:t>
            </a:r>
            <a:r>
              <a:rPr lang="en-US" sz="2400" dirty="0" err="1"/>
              <a:t>các</a:t>
            </a:r>
            <a:r>
              <a:rPr lang="en-US" sz="2400" dirty="0"/>
              <a:t> </a:t>
            </a:r>
            <a:r>
              <a:rPr lang="en-US" sz="2400" dirty="0" err="1"/>
              <a:t>khóa</a:t>
            </a:r>
            <a:r>
              <a:rPr lang="en-US" sz="2400" dirty="0"/>
              <a:t> </a:t>
            </a:r>
            <a:r>
              <a:rPr lang="en-US" sz="2400" dirty="0" err="1"/>
              <a:t>của</a:t>
            </a:r>
            <a:r>
              <a:rPr lang="en-US" sz="2400" dirty="0"/>
              <a:t> LĐQH </a:t>
            </a:r>
            <a:r>
              <a:rPr lang="en-US" sz="2400" dirty="0" err="1"/>
              <a:t>trên</a:t>
            </a:r>
            <a:r>
              <a:rPr lang="en-US" sz="2400" dirty="0"/>
              <a:t> </a:t>
            </a:r>
          </a:p>
          <a:p>
            <a:endParaRPr lang="en-US" dirty="0"/>
          </a:p>
        </p:txBody>
      </p:sp>
    </p:spTree>
    <p:extLst>
      <p:ext uri="{BB962C8B-B14F-4D97-AF65-F5344CB8AC3E}">
        <p14:creationId xmlns:p14="http://schemas.microsoft.com/office/powerpoint/2010/main" val="215086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mtClean="0"/>
              <a:t>Introduction to Database Systems</a:t>
            </a:r>
          </a:p>
        </p:txBody>
      </p:sp>
      <p:sp>
        <p:nvSpPr>
          <p:cNvPr id="7171" name="Rectangle 2"/>
          <p:cNvSpPr>
            <a:spLocks noGrp="1" noChangeArrowheads="1"/>
          </p:cNvSpPr>
          <p:nvPr>
            <p:ph type="title"/>
          </p:nvPr>
        </p:nvSpPr>
        <p:spPr/>
        <p:txBody>
          <a:bodyPr/>
          <a:lstStyle/>
          <a:p>
            <a:pPr eaLnBrk="1" hangingPunct="1"/>
            <a:r>
              <a:rPr lang="en-US" smtClean="0"/>
              <a:t>Functional Dependencies</a:t>
            </a:r>
          </a:p>
        </p:txBody>
      </p:sp>
      <p:sp>
        <p:nvSpPr>
          <p:cNvPr id="7172" name="Rectangle 3"/>
          <p:cNvSpPr>
            <a:spLocks noGrp="1" noChangeArrowheads="1"/>
          </p:cNvSpPr>
          <p:nvPr>
            <p:ph type="body" idx="1"/>
          </p:nvPr>
        </p:nvSpPr>
        <p:spPr/>
        <p:txBody>
          <a:bodyPr/>
          <a:lstStyle/>
          <a:p>
            <a:pPr lvl="1" eaLnBrk="1" hangingPunct="1">
              <a:buFont typeface="Arial" charset="0"/>
              <a:buNone/>
            </a:pPr>
            <a:r>
              <a:rPr lang="en-US" dirty="0" smtClean="0"/>
              <a:t>company(</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lvl="1" eaLnBrk="1" hangingPunct="1">
              <a:buFont typeface="Arial" charset="0"/>
              <a:buNone/>
            </a:pPr>
            <a:endParaRPr lang="en-US" sz="2400" dirty="0" smtClean="0"/>
          </a:p>
          <a:p>
            <a:pPr lvl="1" eaLnBrk="1" hangingPunct="1">
              <a:buFont typeface="Arial" charset="0"/>
              <a:buNone/>
            </a:pPr>
            <a:r>
              <a:rPr lang="en-US" dirty="0" smtClean="0"/>
              <a:t>{position} </a:t>
            </a:r>
            <a:r>
              <a:rPr lang="en-US" dirty="0" smtClean="0">
                <a:sym typeface="Symbol" pitchFamily="18" charset="2"/>
              </a:rPr>
              <a:t></a:t>
            </a:r>
            <a:r>
              <a:rPr lang="en-US" dirty="0" smtClean="0"/>
              <a:t> {salary}</a:t>
            </a:r>
          </a:p>
          <a:p>
            <a:pPr lvl="1" eaLnBrk="1" hangingPunct="1">
              <a:buFont typeface="Arial" charset="0"/>
              <a:buNone/>
            </a:pPr>
            <a:endParaRPr lang="en-US" dirty="0" smtClean="0"/>
          </a:p>
          <a:p>
            <a:pPr lvl="1" eaLnBrk="1" hangingPunct="1">
              <a:buFont typeface="Arial" charset="0"/>
              <a:buNone/>
            </a:pPr>
            <a:r>
              <a:rPr lang="en-US" dirty="0" smtClean="0"/>
              <a:t>If two tuples in the relation employee have the same value for the attribute position then they must have the same value for the salary attribute.</a:t>
            </a:r>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smtClean="0"/>
              <a:t>Introduction to Database Systems</a:t>
            </a:r>
          </a:p>
        </p:txBody>
      </p:sp>
      <p:sp>
        <p:nvSpPr>
          <p:cNvPr id="9219" name="Rectangle 2"/>
          <p:cNvSpPr>
            <a:spLocks noGrp="1" noChangeArrowheads="1"/>
          </p:cNvSpPr>
          <p:nvPr>
            <p:ph type="title"/>
          </p:nvPr>
        </p:nvSpPr>
        <p:spPr/>
        <p:txBody>
          <a:bodyPr/>
          <a:lstStyle/>
          <a:p>
            <a:pPr eaLnBrk="1" hangingPunct="1"/>
            <a:r>
              <a:rPr lang="en-US" smtClean="0"/>
              <a:t>Functional Dependencies</a:t>
            </a:r>
          </a:p>
        </p:txBody>
      </p:sp>
      <p:sp>
        <p:nvSpPr>
          <p:cNvPr id="9220" name="Rectangle 3"/>
          <p:cNvSpPr>
            <a:spLocks noGrp="1" noChangeArrowheads="1"/>
          </p:cNvSpPr>
          <p:nvPr>
            <p:ph type="body" idx="1"/>
          </p:nvPr>
        </p:nvSpPr>
        <p:spPr/>
        <p:txBody>
          <a:bodyPr/>
          <a:lstStyle/>
          <a:p>
            <a:pPr lvl="1" eaLnBrk="1" hangingPunct="1">
              <a:buFont typeface="Arial" charset="0"/>
              <a:buNone/>
            </a:pPr>
            <a:r>
              <a:rPr lang="en-US" dirty="0" smtClean="0"/>
              <a:t>company(</a:t>
            </a:r>
            <a:r>
              <a:rPr lang="en-US" dirty="0" err="1" smtClean="0"/>
              <a:t>eNumber</a:t>
            </a:r>
            <a:r>
              <a:rPr lang="en-US" dirty="0" smtClean="0"/>
              <a:t>, </a:t>
            </a:r>
            <a:r>
              <a:rPr lang="en-US" dirty="0" err="1" smtClean="0"/>
              <a:t>firstName</a:t>
            </a:r>
            <a:r>
              <a:rPr lang="en-US" dirty="0" smtClean="0"/>
              <a:t>, </a:t>
            </a:r>
            <a:r>
              <a:rPr lang="en-US" dirty="0" err="1" smtClean="0"/>
              <a:t>lastName</a:t>
            </a:r>
            <a:r>
              <a:rPr lang="en-US" dirty="0" smtClean="0"/>
              <a:t>, address, department, position, salary)</a:t>
            </a:r>
          </a:p>
          <a:p>
            <a:pPr lvl="1" eaLnBrk="1" hangingPunct="1">
              <a:buFont typeface="Arial" charset="0"/>
              <a:buNone/>
            </a:pPr>
            <a:endParaRPr lang="en-US" dirty="0" smtClean="0"/>
          </a:p>
          <a:p>
            <a:pPr lvl="1" eaLnBrk="1" hangingPunct="1">
              <a:buFont typeface="Arial" charset="0"/>
              <a:buNone/>
            </a:pPr>
            <a:r>
              <a:rPr lang="en-US" dirty="0" smtClean="0"/>
              <a:t>{position} </a:t>
            </a:r>
            <a:r>
              <a:rPr lang="en-US" dirty="0" smtClean="0">
                <a:sym typeface="Symbol" pitchFamily="18" charset="2"/>
              </a:rPr>
              <a:t></a:t>
            </a:r>
            <a:r>
              <a:rPr lang="en-US" dirty="0" smtClean="0"/>
              <a:t> {salary}</a:t>
            </a:r>
          </a:p>
          <a:p>
            <a:pPr eaLnBrk="1" hangingPunct="1">
              <a:buFontTx/>
              <a:buNone/>
            </a:pPr>
            <a:endParaRPr lang="en-GB" sz="2400" dirty="0" smtClean="0">
              <a:sym typeface="Symbol" pitchFamily="18" charset="2"/>
            </a:endParaRPr>
          </a:p>
          <a:p>
            <a:pPr eaLnBrk="1" hangingPunct="1">
              <a:buFontTx/>
              <a:buNone/>
            </a:pPr>
            <a:endParaRPr lang="en-GB" sz="2400" dirty="0" smtClean="0">
              <a:sym typeface="Symbol" pitchFamily="18" charset="2"/>
            </a:endParaRPr>
          </a:p>
          <a:p>
            <a:pPr eaLnBrk="1" hangingPunct="1">
              <a:buFontTx/>
              <a:buNone/>
            </a:pPr>
            <a:r>
              <a:rPr lang="en-GB" sz="2000" dirty="0" smtClean="0">
                <a:sym typeface="Symbol" pitchFamily="18" charset="2"/>
              </a:rPr>
              <a:t>	  X1 X2 X3 X4 X5 X6 X7 X8 X9 X10 P S1 S2 </a:t>
            </a:r>
          </a:p>
          <a:p>
            <a:pPr eaLnBrk="1" hangingPunct="1">
              <a:buFontTx/>
              <a:buNone/>
            </a:pPr>
            <a:r>
              <a:rPr lang="en-GB" sz="2000" dirty="0" smtClean="0">
                <a:sym typeface="Symbol" pitchFamily="18" charset="2"/>
              </a:rPr>
              <a:t>	     ((company</a:t>
            </a:r>
            <a:r>
              <a:rPr lang="en-GB" sz="2000" dirty="0" smtClean="0"/>
              <a:t>(X1, X2, X3, X4, X5, </a:t>
            </a:r>
            <a:r>
              <a:rPr lang="en-GB" sz="2000" b="1" dirty="0" smtClean="0">
                <a:solidFill>
                  <a:srgbClr val="FFFF00"/>
                </a:solidFill>
              </a:rPr>
              <a:t>P</a:t>
            </a:r>
            <a:r>
              <a:rPr lang="en-GB" sz="2000" dirty="0" smtClean="0"/>
              <a:t>, S1) </a:t>
            </a:r>
          </a:p>
          <a:p>
            <a:pPr marL="809625" indent="-266700" eaLnBrk="1" hangingPunct="1">
              <a:buFont typeface="Symbol"/>
              <a:buChar char="Ù"/>
            </a:pPr>
            <a:r>
              <a:rPr lang="en-GB" sz="1600" dirty="0" smtClean="0">
                <a:sym typeface="Symbol" pitchFamily="18" charset="2"/>
              </a:rPr>
              <a:t> </a:t>
            </a:r>
            <a:r>
              <a:rPr lang="en-GB" sz="2000" dirty="0" smtClean="0">
                <a:sym typeface="Symbol" pitchFamily="18" charset="2"/>
              </a:rPr>
              <a:t>company</a:t>
            </a:r>
            <a:r>
              <a:rPr lang="en-GB" sz="2000" dirty="0" smtClean="0"/>
              <a:t>(X6, X7, X8, X9, X10, </a:t>
            </a:r>
            <a:r>
              <a:rPr lang="en-GB" sz="2000" b="1" dirty="0" smtClean="0">
                <a:solidFill>
                  <a:srgbClr val="FFFF00"/>
                </a:solidFill>
              </a:rPr>
              <a:t>P</a:t>
            </a:r>
            <a:r>
              <a:rPr lang="en-GB" sz="2000" dirty="0" smtClean="0"/>
              <a:t>, S2)) </a:t>
            </a:r>
            <a:br>
              <a:rPr lang="en-GB" sz="2000" dirty="0" smtClean="0"/>
            </a:br>
            <a:r>
              <a:rPr lang="en-GB" sz="2000" dirty="0" smtClean="0"/>
              <a:t>						</a:t>
            </a:r>
            <a:r>
              <a:rPr lang="en-GB" sz="2000" dirty="0" smtClean="0">
                <a:sym typeface="Symbol" pitchFamily="18" charset="2"/>
              </a:rPr>
              <a:t>  (</a:t>
            </a:r>
            <a:r>
              <a:rPr lang="en-GB" sz="2000" b="1" dirty="0" smtClean="0">
                <a:solidFill>
                  <a:srgbClr val="FFFF00"/>
                </a:solidFill>
                <a:sym typeface="Symbol" pitchFamily="18" charset="2"/>
              </a:rPr>
              <a:t>S1 = S2</a:t>
            </a:r>
            <a:r>
              <a:rPr lang="en-GB" sz="2000" dirty="0" smtClean="0">
                <a:sym typeface="Symbol" pitchFamily="18" charset="2"/>
              </a:rPr>
              <a:t>))</a:t>
            </a:r>
          </a:p>
          <a:p>
            <a:pPr eaLnBrk="1" hangingPunct="1">
              <a:buFont typeface="Symbol"/>
              <a:buChar char="Ù"/>
            </a:pPr>
            <a:endParaRPr lang="en-GB" sz="1200" dirty="0">
              <a:sym typeface="Symbol" pitchFamily="18" charset="2"/>
            </a:endParaRPr>
          </a:p>
          <a:p>
            <a:pPr eaLnBrk="1" hangingPunct="1">
              <a:buFontTx/>
              <a:buNone/>
            </a:pPr>
            <a:r>
              <a:rPr lang="en-GB" sz="2000" dirty="0">
                <a:sym typeface="Symbol" pitchFamily="18" charset="2"/>
              </a:rPr>
              <a:t>	</a:t>
            </a:r>
            <a:r>
              <a:rPr lang="en-GB" sz="2000" dirty="0" smtClean="0">
                <a:sym typeface="Symbol" pitchFamily="18" charset="2"/>
              </a:rPr>
              <a:t>  E1 E2</a:t>
            </a:r>
            <a:endParaRPr lang="en-GB" sz="2000" dirty="0">
              <a:sym typeface="Symbol" pitchFamily="18" charset="2"/>
            </a:endParaRPr>
          </a:p>
          <a:p>
            <a:pPr eaLnBrk="1" hangingPunct="1">
              <a:buFontTx/>
              <a:buNone/>
            </a:pPr>
            <a:r>
              <a:rPr lang="en-GB" sz="2000" dirty="0" smtClean="0">
                <a:sym typeface="Symbol" pitchFamily="18" charset="2"/>
              </a:rPr>
              <a:t>	  (E1 </a:t>
            </a:r>
            <a:r>
              <a:rPr lang="en-GB" altLang="en-US" sz="2000" dirty="0">
                <a:sym typeface="Symbol" pitchFamily="18" charset="2"/>
              </a:rPr>
              <a:t> </a:t>
            </a:r>
            <a:r>
              <a:rPr lang="en-US" sz="2000" dirty="0"/>
              <a:t>company</a:t>
            </a:r>
            <a:r>
              <a:rPr lang="en-GB" sz="2000" dirty="0" smtClean="0">
                <a:sym typeface="Symbol" pitchFamily="18" charset="2"/>
              </a:rPr>
              <a:t>  E2 </a:t>
            </a:r>
            <a:r>
              <a:rPr lang="en-GB" altLang="en-US" sz="2000" dirty="0">
                <a:sym typeface="Symbol" pitchFamily="18" charset="2"/>
              </a:rPr>
              <a:t> </a:t>
            </a:r>
            <a:r>
              <a:rPr lang="en-US" sz="2000" dirty="0" smtClean="0"/>
              <a:t>company</a:t>
            </a:r>
            <a:r>
              <a:rPr lang="en-GB" sz="2000" dirty="0" smtClean="0">
                <a:sym typeface="Symbol" pitchFamily="18" charset="2"/>
              </a:rPr>
              <a:t>  </a:t>
            </a:r>
            <a:r>
              <a:rPr lang="en-GB" sz="2000" b="1" dirty="0" smtClean="0">
                <a:solidFill>
                  <a:srgbClr val="FFFF00"/>
                </a:solidFill>
                <a:sym typeface="Symbol" pitchFamily="18" charset="2"/>
              </a:rPr>
              <a:t>E1.position</a:t>
            </a:r>
            <a:r>
              <a:rPr lang="en-GB" sz="2000" dirty="0" smtClean="0">
                <a:solidFill>
                  <a:srgbClr val="FFFF00"/>
                </a:solidFill>
                <a:sym typeface="Symbol" pitchFamily="18" charset="2"/>
              </a:rPr>
              <a:t> = </a:t>
            </a:r>
            <a:r>
              <a:rPr lang="en-GB" sz="2000" b="1" dirty="0" smtClean="0">
                <a:solidFill>
                  <a:srgbClr val="FFFF00"/>
                </a:solidFill>
                <a:sym typeface="Symbol" pitchFamily="18" charset="2"/>
              </a:rPr>
              <a:t>E2.position</a:t>
            </a:r>
            <a:r>
              <a:rPr lang="en-GB" sz="2000" dirty="0" smtClean="0">
                <a:solidFill>
                  <a:srgbClr val="FFFF00"/>
                </a:solidFill>
                <a:sym typeface="Symbol" pitchFamily="18" charset="2"/>
              </a:rPr>
              <a:t>  </a:t>
            </a:r>
          </a:p>
          <a:p>
            <a:pPr eaLnBrk="1" hangingPunct="1">
              <a:buFontTx/>
              <a:buNone/>
            </a:pPr>
            <a:r>
              <a:rPr lang="en-GB" sz="2000" dirty="0">
                <a:sym typeface="Symbol" pitchFamily="18" charset="2"/>
              </a:rPr>
              <a:t>	</a:t>
            </a:r>
            <a:r>
              <a:rPr lang="en-GB" sz="2000" dirty="0" smtClean="0">
                <a:sym typeface="Symbol" pitchFamily="18" charset="2"/>
              </a:rPr>
              <a:t>					  (</a:t>
            </a:r>
            <a:r>
              <a:rPr lang="en-GB" sz="2000" b="1" dirty="0" smtClean="0">
                <a:solidFill>
                  <a:srgbClr val="FFFF00"/>
                </a:solidFill>
                <a:sym typeface="Symbol" pitchFamily="18" charset="2"/>
              </a:rPr>
              <a:t>E1.salary</a:t>
            </a:r>
            <a:r>
              <a:rPr lang="en-GB" sz="2000" dirty="0" smtClean="0">
                <a:solidFill>
                  <a:srgbClr val="FFFF00"/>
                </a:solidFill>
                <a:sym typeface="Symbol" pitchFamily="18" charset="2"/>
              </a:rPr>
              <a:t> = </a:t>
            </a:r>
            <a:r>
              <a:rPr lang="en-GB" sz="2000" b="1" dirty="0" smtClean="0">
                <a:solidFill>
                  <a:srgbClr val="FFFF00"/>
                </a:solidFill>
                <a:sym typeface="Symbol" pitchFamily="18" charset="2"/>
              </a:rPr>
              <a:t>E2.salary</a:t>
            </a:r>
            <a:r>
              <a:rPr lang="en-GB" sz="2000" dirty="0" smtClean="0">
                <a:sym typeface="Symbol" pitchFamily="18" charset="2"/>
              </a:rPr>
              <a:t>)</a:t>
            </a:r>
            <a:endParaRPr lang="en-GB" sz="2000" dirty="0">
              <a:sym typeface="Symbol" pitchFamily="18" charset="2"/>
            </a:endParaRPr>
          </a:p>
          <a:p>
            <a:pPr marL="0" indent="0" eaLnBrk="1" hangingPunct="1">
              <a:buNone/>
            </a:pPr>
            <a:endParaRPr lang="en-GB" sz="2000" dirty="0" smtClean="0">
              <a:sym typeface="Symbol" pitchFamily="18" charset="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smtClean="0"/>
              <a:t>Introduction to Database Systems</a:t>
            </a:r>
          </a:p>
        </p:txBody>
      </p:sp>
      <p:sp>
        <p:nvSpPr>
          <p:cNvPr id="10243" name="Rectangle 2"/>
          <p:cNvSpPr>
            <a:spLocks noGrp="1" noChangeArrowheads="1"/>
          </p:cNvSpPr>
          <p:nvPr>
            <p:ph type="title"/>
          </p:nvPr>
        </p:nvSpPr>
        <p:spPr/>
        <p:txBody>
          <a:bodyPr/>
          <a:lstStyle/>
          <a:p>
            <a:pPr eaLnBrk="1" hangingPunct="1"/>
            <a:r>
              <a:rPr lang="en-US" smtClean="0"/>
              <a:t>Functional Dependencies</a:t>
            </a:r>
          </a:p>
        </p:txBody>
      </p:sp>
      <p:sp>
        <p:nvSpPr>
          <p:cNvPr id="10244" name="Rectangle 3"/>
          <p:cNvSpPr>
            <a:spLocks noGrp="1" noChangeArrowheads="1"/>
          </p:cNvSpPr>
          <p:nvPr>
            <p:ph type="body" idx="1"/>
          </p:nvPr>
        </p:nvSpPr>
        <p:spPr/>
        <p:txBody>
          <a:bodyPr/>
          <a:lstStyle/>
          <a:p>
            <a:pPr lvl="1" eaLnBrk="1" hangingPunct="1">
              <a:buNone/>
            </a:pPr>
            <a:r>
              <a:rPr lang="en-US" dirty="0" smtClean="0"/>
              <a:t>company(</a:t>
            </a:r>
            <a:r>
              <a:rPr lang="en-US" dirty="0" err="1" smtClean="0"/>
              <a:t>eNumber</a:t>
            </a:r>
            <a:r>
              <a:rPr lang="en-US" dirty="0"/>
              <a:t>, </a:t>
            </a:r>
            <a:r>
              <a:rPr lang="en-US" dirty="0" err="1"/>
              <a:t>firstName</a:t>
            </a:r>
            <a:r>
              <a:rPr lang="en-US" dirty="0"/>
              <a:t>, </a:t>
            </a:r>
            <a:r>
              <a:rPr lang="en-US" dirty="0" err="1"/>
              <a:t>lastName</a:t>
            </a:r>
            <a:r>
              <a:rPr lang="en-US" dirty="0"/>
              <a:t>, address, department, position, salary)</a:t>
            </a:r>
          </a:p>
          <a:p>
            <a:pPr lvl="1" eaLnBrk="1" hangingPunct="1">
              <a:buFont typeface="Arial" charset="0"/>
              <a:buNone/>
            </a:pPr>
            <a:endParaRPr lang="en-US" dirty="0" smtClean="0"/>
          </a:p>
          <a:p>
            <a:pPr lvl="1" eaLnBrk="1" hangingPunct="1">
              <a:buFont typeface="Arial" charset="0"/>
              <a:buNone/>
            </a:pPr>
            <a:r>
              <a:rPr lang="en-US" dirty="0" smtClean="0"/>
              <a:t>{position} </a:t>
            </a:r>
            <a:r>
              <a:rPr lang="en-US" dirty="0" smtClean="0">
                <a:sym typeface="Symbol" pitchFamily="18" charset="2"/>
              </a:rPr>
              <a:t></a:t>
            </a:r>
            <a:r>
              <a:rPr lang="en-US" dirty="0" smtClean="0"/>
              <a:t> {salary}</a:t>
            </a:r>
          </a:p>
          <a:p>
            <a:pPr eaLnBrk="1" hangingPunct="1">
              <a:buFontTx/>
              <a:buNone/>
            </a:pPr>
            <a:endParaRPr lang="en-GB" sz="2400" dirty="0" smtClean="0">
              <a:sym typeface="Symbol" pitchFamily="18" charset="2"/>
            </a:endParaRPr>
          </a:p>
          <a:p>
            <a:pPr eaLnBrk="1" hangingPunct="1">
              <a:buFontTx/>
              <a:buNone/>
            </a:pPr>
            <a:endParaRPr lang="en-GB" sz="2400" dirty="0" smtClean="0">
              <a:sym typeface="Symbol" pitchFamily="18" charset="2"/>
            </a:endParaRPr>
          </a:p>
          <a:p>
            <a:pPr eaLnBrk="1" hangingPunct="1">
              <a:buFontTx/>
              <a:buNone/>
            </a:pPr>
            <a:r>
              <a:rPr lang="en-GB" sz="2000" dirty="0" smtClean="0">
                <a:sym typeface="Symbol" pitchFamily="18" charset="2"/>
              </a:rPr>
              <a:t>	    CHECK ( NOT EXISTS (</a:t>
            </a:r>
          </a:p>
          <a:p>
            <a:pPr eaLnBrk="1" hangingPunct="1">
              <a:buFontTx/>
              <a:buNone/>
            </a:pPr>
            <a:r>
              <a:rPr lang="en-GB" sz="2000" dirty="0" smtClean="0">
                <a:sym typeface="Symbol" pitchFamily="18" charset="2"/>
              </a:rPr>
              <a:t>	    SELECT * </a:t>
            </a:r>
          </a:p>
          <a:p>
            <a:pPr eaLnBrk="1" hangingPunct="1">
              <a:buFontTx/>
              <a:buNone/>
            </a:pPr>
            <a:r>
              <a:rPr lang="en-GB" sz="2000" dirty="0" smtClean="0">
                <a:sym typeface="Symbol" pitchFamily="18" charset="2"/>
              </a:rPr>
              <a:t>	    FROM company c1, company c2</a:t>
            </a:r>
          </a:p>
          <a:p>
            <a:pPr eaLnBrk="1" hangingPunct="1">
              <a:buFontTx/>
              <a:buNone/>
            </a:pPr>
            <a:r>
              <a:rPr lang="en-GB" sz="2000" dirty="0" smtClean="0">
                <a:sym typeface="Symbol" pitchFamily="18" charset="2"/>
              </a:rPr>
              <a:t>	    WHERE c1.position=c2.position AND c1.salary &lt;&gt; c2.salary))</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10006PHOTO" val="iVBORw0KGgoAAAANSUhEUgAAAGQAAACACAMAAAG97gxkAAAACXBIWXMAAAsTAAALEwEAmpwYAAAABGdBTUEAALGOfPtRkwAAACBjSFJNAAB6JQAAgIMAAPn/AACA6QAAdTAAAOpgAAA6mAAAF2+SX8VGAAADAFBMVEX//////8z//5n//2b//zP//wD/zP//zMz/zJn/zGb/zDP/zAD/mf//mcz/mZn/mWb/mTP/mQD/Zv//Zsz/Zpn/Zmb/ZjP/ZgD/M///M8z/M5n/M2b/MzP/MwD/AP//AMz/AJn/AGb/ADP/AADM///M/8zM/5nM/2bM/zPM/wDMzP/MzMzMzJnMzGbMzDPMzADMmf/MmczMmZnMmWbMmTPMmQDMZv/MZszMZpnMZmbMZjPMZgDMM//MM8zMM5nMM2bMMzPMMwDMAP/MAMzMAJnMAGbMADPMAACZ//+Z/8yZ/5mZ/2aZ/zOZ/wCZzP+ZzMyZzJmZzGaZzDOZzACZmf+ZmcyZmZmZmWaZmTOZmQCZZv+ZZsyZZpmZZmaZZjOZZgCZM/+ZM8yZM5mZM2aZMzOZMwCZAP+ZAMyZAJmZAGaZADOZAABm//9m/8xm/5lm/2Zm/zNm/wBmzP9mzMxmzJlmzGZmzDNmzABmmf9mmcxmmZlmmWZmmTNmmQBmZv9mZsxmZplmZmZmZjNmZgBmM/9mM8xmM5lmM2ZmMzNmMwBmAP9mAMxmAJlmAGZmADNmAAAz//8z/8wz/5kz/2Yz/zMz/wAzzP8zzMwzzJkzzGYzzDMzzAAzmf8zmcwzmZkzmWYzmTMzmQAzZv8zZswzZpkzZmYzZjMzZgAzM/8zM8wzM5kzM2YzMzMzMwAzAP8zAMwzAJkzAGYzADMzAAAA//8A/8wA/5kA/2YA/zMA/wAAzP8AzMwAzJkAzGYAzDMAzAAAmf8AmcwAmZkAmWYAmTMAmQAAZv8AZswAZpkAZmYAZjMAZgAAM/8AM8wAM5kAM2YAMzMAMwAAAP8AAMwAAJkAAGYAADMAAAAkJScUGyc3UHRGYYpYZno5W4ggLT8yQlV5nbO21+uItc8VFhX7+eTo4bghIBzMuoOxmlu9qG9aUTuih0+Ze0OCaj6PeE1MQS4lHRBaV1JxVSo1LyY0JxiFe3CkfmLNoIHYrIzitZe4lHu7hWLpv6X3zLNaJBb////oCGMSAAABAHRSTlP///////////////////////////////////////////////////////////////////////////////////////////////////////////////////////////////////////////////////////////////////////////////////////////////////////////////////////////////////////////////////////////////////////////////////////////////////////////////////////////////////////////////////8AU/cHJQAALVxJREFUeNpiePfu3ZvwN69fv3nzmuEJQAAxMfzM/D/lPyP3zx+/3nICBBCTndR0ZubfB95+nsfxixUggFjCGP7/YJTw/b8k5TcrM0AAMT9hYVEUYmJiMv/+h5EBIIBYjv1h+CTEwJB49cRdwb8AAcT0l4GBy9H0z88T/9T+MQAEEMOLF2+//f7D/pPdyOhfB0AAMXz52PD4559vf37+vPHlA0AAMd75I87A80ZA/DXT/X8MAAHExML5+jOziOBnxiQGdj6AAGL6LcJa8uV7WMzn2cz/vgMEENOl3p/aP/7Pncf95M9iBoAAYmZv5v8k8O09H7+VtP4/gABi/MTA8PI/6y/mfwzM//4DBBDTl7//GZj/MP6vBvEBAojxHQPD33/MfEAlf8UBAojp389fDEwM7xlEfjC9BQggph/sbEwH37z/9YWDOQsggJjmTfnNbB6l4vPn86//AAHEoN30/sufv3/+vHv88jVAADG+YMy7c/Xr/39/HwowAAQQE+O/eQzv//2xYBQVYQAIIIYXOo9///ph9Pfv79gPAAHEsObzfeO/ln/+/Ph94wNAADGd+8xdaXbU7C9DEsc3gABi8L83L+z9j79/Y3/dvQEQQIwP/r1SY/nNUD75MSMTQAAxsQn0TWH4xDnNlJPxOEAAMb5ifCv0iUGO6dEfBmaAAGLiYGf5wMB0/ycjM/M/gABi+fKNkeEfI+OLf0z/mAACiPEtAyMwoBkYnnAxMPz7w8zIwPSL8d8/huIpAAHECBZlBwYBwzQtl1+/GBg8DoKE/jkCBBDTy7dv3nIyMU1hPxBuxczKxv9/zSegnv9MRgABBDTt/2+pJ4x/2fmZGRgZ/v/9NzGaYX46E/N/gABi/Mjw5y/DjESJv4wsDP8ZGH8zMHz//pmfgYEZIICYvjv9+f/36jeLD4y//zP8+8vExOwsIQ+UYQAIIGBQ/f/PwPBR6U/63D/sf5n+8H/7zfSPkfXbb4AAYmJmYmDkYL5tKbSAWYKBwfz/p9/vLRlZGZ6yAgQQE9t7dnbWQwba2n9+vzaz1JrIzCCo9fLJV95PAAHE8pHjw//j5nNlQq2OMrBt5mX58z995k3u1xwMAAHE+MiDQafl1CrGeawMLEwMTL///PnDs97yr/hLgABiYtxaE8Zybb4RK8OE35/TktnYuIXXWx5nfMMMEECMjxk4+X/8YQJ68jVD4yym/yxmy0Ghw8AIEEBM/NUe7/4zMr18PYHhgvuTN6xRK76xsDCxMDECBBDjp2lZPz79Z7hwNf4381/GC6r8Ry0Z/jEw/GcECCCmLwGMH///Z/wZ/Zv5OPP/n7x/zMGGMTABBBAwvf3/z8Tw7/8/ZqBC7m/AsAMG7A+ZJ7IAAcT0/7+diJCQiKggUJ75B0j1378OjLqcsQABBFTO+PLF6zevPzL8BQn//yn6589uDkOGfoAAYmR4IsOgsx9oxP//bMzsrxhkX4Oj+ZcrQAAAGgDl/wLlAFfuwgMDAgXB7ui5+QwCqwP////++gfDAoiJg3PaPyB7/3MGRj73P7/+6u5lzvnPwP7/L0AAABoA5f8A7YKC7Vcs8PPm4+74/Pn4XfDYrPbr61eCVgIImA5+Sz4Wesvgf5wBFN1/mN78ZWZiZGJmAAggRlX2oyDnKf5nATvt778/H5g5fjMx/wMIIKYzYT8n/v4sZgnyIlCCgZGd+RMbkPkHIIAYX/8DJtU/3JyMAl+5vv1gsD3KsNXlMxsT4x+AAGIC+4+hgOH/u/9fTZnMTzIzO7OLMuT+ZwAIABoA5f8A6efn6OfY7Pb75/r59u31+jL4+vgy/vRY6AKI4cXL569fvv/0u+OL0fc/Ot+BGfPXH/Z/Hz59BAggYMny/PWrx3G/fv/49ZP9D8dfoMy3v/8+/PsIEEBMLMBAn85w9S8j63+Gr0Jff/8xe/8jYeK3T7wAAcR4Q5zhJYfAXy7Br78d9zEx/2Zk/P/vEYMEAzNAADExfWCQ+cH8jeX9b4arNqmJwDBn+rGQneXbZ4AAABoA5f8Aenrj8+/q7/T7+Pdk+fj3/Pf77l3gevDY5gKI0X/y9//M8xnKc64d+wey8/f/7xxPOb7xMQAEEBPDf2b2zxkZ0zt3WEnwMr1k+J/Htw0Y658YAAKI6SqDBwNDzv9Unv/az9+bFn2bNOnPTwZmSaafAAHEtGd+LDCqRRl/c0zJS9/NNi2P0cSS4fgb5t8AAcR4g41//8eIHwysEzIYixlm2B5hfPL/JIMlAwNAADF+YPjD/pZrRgbHjw/iXL9Z/rIy3OX6/RdYygEEENPnv/+//5wOlPjE9NKCCZjo7gJz4j8ORgaAAGISPsDN8b+Aq/8j0Dbf/wx8X1kZGRlZfv39BxBATN82fvop/ulFJDCVMap0sjC8ZPx9igFYvPwHCCBQGcvQHwMsNP4Dc4DEa47ff4CRCUqMAAHE8nfm73+RoKIWlPlfsv7+zfgPJMHEABBATO/j/gGLDmDy/sfMDCyXfgeeBOtg+AsQQEyiDAzR4HTDwHAcJL0BqBykhRkggIApEQimZmdNcN35XwZcpDEK/vjLCFT7j/crIyjz/WcE5ylgkuP7ygxkAgQQMGP9+yeS9L1X8gpQx5Onz99xsCf9Y2RgZGTOA2ez3P+Ooj9//vzxQ+Tnn8/A7Pn/P0AAMWX//vXrCcT012/Y2Vj+MvyfDJT5kw1SDnTy/xydN5yc8+ZxNs3jZGFiBZoFEECMT913AyOVIX8K0AHAyAWn+UNAUueKM+PEqzMZfjPMYGDILuyflsXw3/EKw2MGWYAAYgQZz8YE9Sc4SF5yg9lA3aCcwPzzrBXv739goSKVXOZvfwECiPEFKwMUTC0AKmL89omRi5dlShoPWOw7MFKZP11hcP0FKbr+M0xlAAggJpAOYNBP/SOS9Onfvy+f/8q0iHBylPAxA0sHpv/sLCJCvNzm5s85/wIBA0cW0JEAAcT4lSFxfhLD9MxpLBNzvzAw8HAAw4oRau9/kNP+/QLaxMDM9QPkVWagGEAAMf3ondKrPfnP5J3/Mr58Y+BygejgBlkN1AFUwsjZxwd08ctZ4AKK4d9vgABimvKf+epVHpZc54xcYIPA7ch7hr9A9V8ZQKH5l/EXsJr+W5b5lfkrb14+yDfAJAQQQIwvQOH0D5higNXaN1HFl0ArIA7TP/fXhIGRjeEEw5dZcX+rrp749Pc/81+2v38BAoiJwRuoE1jgujHwMIsXqHzrSPmS+PfX7///tRhYYo/sC9P+8487X0R63mkm3iPsxYxAzwEEELCeAtWLwAzOwML6UpT3/3uv4xYMDCf+skUuYGICBvp/Vh6GD0x/0q8ynGb89mdmEvN/gAACFjUvXoKKqJfP337+3Pn6V9zb39+N/nz/Dmwl/AGGKzs7+9+fz3/9Mvrzx+gfsAT6928pQAAxvgZaBayM/3P3FXySsP8JTOhASwU+sHAzfGMQfAWsVhn+/P//Sei3zSlg2v/0mZflN0AAMb5imJENdBXrLuOffH9FWP6ygBz6G5RcfqfPYWb4A0r5VkdtdggzAM14wsDH9R8ggBiXsTEYcwPrwb5zvcC63/fEX0ZmYAQCkyiz0DtIafuP8b3wnx/v/s/X9vvDACzeAQKI4datW/efPXu/5gsI/Hsf99v4+48f340tfxsDS9HvoJrh+/fv397GPgp9dOfzl2fPPnwACCDGByBzfv+Xfspwxf0pA5sQE6vNUWCmYQI6hOHtX9b/f4AOS5vAybDVhPnfT+lPnxj4AAKI8UE+2y/tFEaGhT8Z0hlm3pnD/Oe3B8NRUKCDUw5QC0vyf4a5Hz4A8wWTGLB44QMIIMbKDAYGz+3/hF5e+GXHwDCjgmFCzv///BbHGFj+A1OG74nkCay/ORmZH4OKENazOkAtAAHEpAI0SvW30DtWOZW0/8XVwJCawsqWrP3l87tPHzk5dn+eysrCxWj9/fhxhuOnfusB26tfAQKI8cYVYwGGjFAG4/c8NfN/ACObgWFCwd88xn7W36xFwJQ7A1h0sES1H7c8zmD5D5zRAQKI8eNP1t/MjCy7GM7enT2hYEImAwfQA+9+KjMwJPf5HgLWfdYMp6LagA0CBoaTwOYNMD4BAgjY3mAQdL12l5nl9TlXoAagjgn5DK//scpYbANmE0YWg7PMUc3AbPEN2I4DltfAsgEggJiYBfmm7PQH5gpWq595rKwM/f+VgW0Spn/3j/MxMbGyMFywvNPBynrpBCMweoDlMNM/BoAAYnwNTGAMjFlT/3HuZPD4MzESaM7SaKDbTprVLAIGM9e3R79ZGT5wg5IEMzBfAYtjgABi/PITXF8XT2HoL3kOKjhAJS/zL64/f4BVRNVGhqv/WCAFFlA5w0lzpr+MAAEELvtB4CUTSOw/w7IYoKY/DBeNQYnzkuE/1jNGx4F10V9mkAaQ4YwAAcT07+PHf38n9L9k+AgspIDmBQCdAGyW6wNtYWExAlaU5/+B6hVQcwqqAyCAmL59A1a+/yP/M/L/BRYFzMy8oOYlMC6AOv+BMg+khgDVJ0D1wFYn01+AAGL6JM3H1VfAyHjiH8Op/2AnM4BjAKQOqIPxhNbJOyA7/oHSGDAM/jECBBDjG5DcP8bCCSBBhv85k/6BM9l/bpY/wDyFBP7/AtUmsgwMAAHE+A5k9NSc3847gT4B1klPGFh5v4LrsfyJLNB2319IjcQMavUxMAAEELgWy+qVgRr1ROYpG6TSAjWAgAECVMP89y+wpHPdycDgvp8RqBcggJiAheIfoA5grfQECDzCOUE1GCPI9TngGiT3z/eff37/lrwi/V9mL0iCASCAgA77/8eFYTfQQBZYJQO2BZggmbm/5k6UeCwDNE72CYPoF4g0A0AAMYZf3Ql2oQzjCyZYtQQsSBlypv9iA9WxOUCBqVOzpxb8BlbC4IgBCCBGsAeegBomn4AqwYHF/IeVkeEb768fYGNln4ODkDWHoX/qtYn/GFwBAghSV+ZNZAbV1cxga/6wMuxl0GFgZ+dNnv1vrx2oqgRp+c36zeUqSB4ggJgYrkr9/jeFmQHU5gS649/kP4deftexYrjy89PTWZ++WHFqFQFLh0JgrPwCdoXC3rxsBAggpv+PGZjZga1UULsDmPemaR8y52bg/sttzsfH9xkYOzsZdvwB1jMgWRZDztms/5MAAojxNRMigll//+V8ynbOCsjk+/+H4Tf7bqu/DN8uMzA4/fsPDhhQ0DABBBBCw9SprBP+vvvA8Ev3LxcfNyM7N7sA50YWQQYuKwZjViZIjQ5qN00BCCAmpqkg5QysDFdTrYrZGAT5GLkEmdjYWf4DO1b/Zgn85GH4a/VzJ7AqYv6bw/STkYE3HSCAWMDBcYfh94/ev//ffeV7zyDGbXEKmFQZgWUfsCfGy8Dw5S+3DuvkNAaGyX+FvzC0MwIEELBdUVj4/6qIiIysRxMz92cGYa5/p0B1K7Rb8+/fJAHmb9yfwhhBTvsCanICBBDj1ySQ3Pz/P6ZmcL1n4AW2TVgYeL5AdAATDcP/fz+///3CwzwnHRjH4IwGEECMqvvddeYBUzsry5/vn7m4uKD1/ldwMgfq+f/vyztgrc7M9R3YEwMm8H//AQKI6QTbEW1w/vjD8vk/LxcoB4MBUNnfP8CmAgMjzwYg+ZkB1DT68//f/78AAcTEwg5sqQAbUJOB/UzuvzZAg3lALSXur8B2KTPIZYyMeZ94mRm+zQSVsaAsDBBALH8YGa6lAdswk4AigkwM4i8ZvgAbSWDP/Dc78QdUiDGKf2b+/wkYhn/BkQMQQIyvGf7yfwDnEd73Ag5H3wsygGphYBn8/99v1hiGJf+AyfXzO76/zDzfQIqABQ9AADEBm0wfoeUBsBdu7SMO8gwXw7f/Zgy2TLfvGAGbw984+bjERYAtMh+wOoAAYmJggDWlIPRrYFPn91fu/8CqRdVM9cS5z6ysXMl/nRj/8QozbAG3BQECCFwigdUKMQBj+sSuz5/T/zD9BnamzjEsORj24UPB/7+MS9hPmDMw93GzgwtNgABiglniZrwDmNYZOHl5u4AV8kuzqH+WSUyrBDxmAk38y/PlFCvDfy5gT5vhrw9AAIGbPf/ACUR0nYvz8T+fBf8xvS68e5Lhl80JYNkNrAiBJSTzDw5gRDJ82msPVAcQQCAt/xmF3zL8czv4SoL9P+vv72x9Zf9Z+L6aMvw8y/SfD1hi/v/N/IcN1FL59ofvy9+3AAEEjFMvoJ+BcaTFKH74NwvDH072SkaWv18Zjh+/yMrMd4/lBdAaoIuYubomAkvc6awsAAHEAg0qlr8zvgha/OT4ywls6YAaMdzf/gu9ZvnG9UQClMV/M1t+ZWL4xvWtlIEBIIBADUVgWfSPe5fnO17uZGARcoT5LyvPB2AqBbYsgDkPmJz/g4KV4RcPw7f3DNIMEQABADMAzP8CBAMD/QP/BPtDAAPzYgDExsYFAwYB8AH/+zX6/AQA+vz8/f/v7wD8/gGdAAC/AADyAJkCCJhduWYxc01n+rD9L7P/XBsGflCRYM30/7c2yz8GVkZQ05eBH1S4ARuwjl+ByZMZIICYWA79yf3DVMTEeI7hL7sIgxU4ko4wfGSZ848NUkhbCYIEgY2wr6DKhIERIICY/hgBS5Xf/3czXGVmNnh2guHDn/9/gL0rXmFmBjOzv6Ba4CgDw7t0ZuZFK94w/Ob8/5sBIIAYbwG9KADE/3cyuHy+0HDiD9N/0BgRgzUwzaho5zEz//nPaLWTkRMYc2c8GJ5IfGMACCDGO/9Os3v83+kO7kP9m1ZswXAEWHLaHGb9y//tNyju/wHL6i8F09/+Y/or8hnYgmMACCCmJctuGz/5YLXz27ff33//zXjLsO2DKANLGLDxri0ItA9Yof//9Idhxp+foDY/Fx/fJz6AAAI1FIFFtDTjJ1CD7hMfF7cFwzHmP9a3gR74DQoxYEORJbmfszuOMS/cWAbUUAQIIBamXAbtlF9PGYCd9iUMv5L4fh6xeSfEeNT6BIMtsGYEBRnzRzZO1oKXDEbmfxg+AVtPAAEESjBX/7ExMswGhWj6LD5tc2DmO8p47C/DYUYGrq+gCortF8vvl1+5o4BKZf5/ZgAIIGBamMRQDOQkhzBkZk5mT3dk23UC1PoRAKZcrm9AvwB79cA0wwxsKwELuCdPGRgAAogp5zbD1avAvPYR1NvKz5z1jbXw0w6W//+BZcz/r///MP74zso4l/kPMAcz/2YFVpCfPgEEEBPDL2cGBo9jZ38xXM3J+c+dMuPvFFb2j18//v7z+9+/X99+sLBm8/61eAlunRxnYpdkkQQIICZt7b17tWOtjIBdYobJM38yFPyeAOwNFrJ8+fsv+fN3liKG7Ll/GQ8zgNpJzKYMv1/+ew0QQEyM2v9nGmWeFf37X5uxtIZ9ygRWhgmgmprp+3fGwsLffdnzgMXdc6AdTMePM4OaUowAAcQSJ/7ByPMPw05lRkaOeT/+5zD8BnYvJ/0t6C9k6GcoBNvBwPqPGdIeYwYV0gABxPj4MJvOyry9Rn/m1wBbyVOzQf3MCWHKHxmY8hkZegX+gwYZYtuPmzMdNz9pDq4mAQKI8RUrsIXD8vclE8f8HHAVWDCBIeOrMCfDR2A7l/UPA6PJWZYvr/4z/4OVlAwAAcTExvh9z39gALP+K2CZOhUYs0Ad7Ay7GD7ws4J0MDBeYDZ9/vsPGzMwnk6eBGo8DhBAjI+/cbF7/d+/S4dNGFxw/OD4MT2amYGf1+IIyESg2/WPfAG1q4E1wp8/S2MZGAACCNihZGfecSLH/QrHBIafP4CFOlAHw+9/H38fYTRlBbafDPRjXv1m+AYETL9//YsEugwggJiYrwLbFsDaQoch7x8n0F/s7MCG9XKG3902DGwMQNfsPBbEevYSIwj8Z2EClgcMAAHE+O274HpHjm8H3Z9edmbl+vwamEeWxIAa4xGMR0HV5oufDIwfuL/wg5rK4BD4CxBATKyF7+z/M3C5cl022vvn6+t/0GacOaPf0Y9AHVw8Zxn/czMwQnpy4JYsQAAxfgIGbe8/hlLt7D8Mv6bFgquO/4x/mU+YL9vw6xLX3RP/VbhBUQiqJUBDxgz/AAKIaRpDH0MxMBlk9k3s+hQDGbcBmvnXmjFypbYeg7uxyh1mcE30HzQcw/DvLwNAAIHa/BPzGXInM7wCmw+KrP9/f/D9BlaWLAyi1lqhJr+ZoW5igHQLAAKI8dN0YD9nemb//yjGU2YMF/SBNrMw/r5o/IsNmPWFXzMz/AY3KRj+QdvMDP8AAojx01+GWZkM/SpmwN4MqGfICGwnAsPmL7C79fei8Q9Ohn/HwUkLrAXsG4AAYvn3hTmdYQK4DwOMOGbQ6BITaJgA2HI4ZQksyP/+N2eCWgFsAwG7L38BAojpBahhHxVtxnARZOvxf3/A+Q9Yw5z+b8lwivl3MTvTP0hyBGkE2s8IEEDgQZsf/xjhjT+Qy5lAgxGmQK3AHgvbz8VM/5iQ+wsAAcT45T/jJ+7X/0AjJucM/p8yBw0g/oOMqDCeBHYlGUCdI+igGcht/5kBAghYaH9ieA1qTzEfNwAG/0lGkMOYTjKBamBzYP+TYSlIIUQHEzgOAAII2OYHt/FBJITx/z934vxEholC74HdCQZQF0UWmLAZoRYDHcORuDh2Ss4UhF/gA2jgkSwgAgaIDHg0jMGdAdidYAAIIBZQl21q9v+pDBksmVd3gqstUYaVwGT3SuYJsM6SBvZSnrzmh/Y5QBQ4fTIj2QF2ISO0Fc0I4gFj6jkDuHF/AGR/EUAAAXti4CDNXGy4UwahD2Q+qBPEIPusYPq//5DuCaTAABqTOYX5LwOSLaD+mytIO2hMgAHkuCfA/g4LMGUW9YHsBwgg0PQPMA3kTJACqZAFyirfB1sLat5BIho8oA/BkDSWufgd219uUJIp+sXQL8r6GNl14O4UCxPIW/+LQEOihf0MAAHEAoqKTIaJoEYJw7/Qa+4MKq47mSA9H0Zm6IgapF8IjhIGcC7Pn84AGs9k6Pv/z/mONrDLxLAbGMf5U0CNFIY34EFQIMEGtEEVWET/BwggRu2doEhCcYus9l4mRKePEeIPYLv5x/+pGcDuDQNz1uL3/5hcGPa4AFXsBOlhYS4CuhjoZuwAIIAYkfwJ5jIJfwQHOKi/CppcgzS+QQOfVp/4oMMCfFz/M3rBHURw2mJhYv6PYfC0zP9//kGjCSCAWF6DyzFXYN4Fdt5AMfuJ8R8juLEGznDM4GmGQwxGDEafpD8zSO/UucLAYHxMp//4lz+gcS/ez8eBjZjfUxjuAGuufmgyB1blTjuAVejjJwzuzEx50wACiPEJJEXL/n7NwgzKqKCyA2w8WC3Tf2CBDeyQApso4Lj5ynBFh4HvL5KLmXl3Mrg/lfnfnwMuTBj/gwcl/zNMy2eYmDMrbUr+76yrAAEErBuAccaQN/3/f3iS/49InSz/9jIA+7xXQN1KLpixoN4DaKABYhfzpytG5xjc/+x1/Zs1BZajGYsY+hiBdedvYNH2zxUggBifA4MUHLuQXA+NcAZQnc+QwfkU2F05BrQF3NxiAHUf/sxMAuXFnCl3VAqAZQeod8D8meE/MBCh48bwuGaEJjKGqQABxMQGas1O/T+FYSqQBPV1p7JMZWVl+P0nOzfvz2cGYNfLSpePm5ubS4aTXYDd3p5rCT8/P89G7rK5ZZzseYzsAry8XLy8DDo6DK67Oaf/zQUPNv/9+x882JvNMJUxi+MKQAAxvoXYxsA6Aeg3YGe++89/8IBH8QxGcJAA0xiDwB+mnF+LgenN4ALUo+CwAhV+jL/Te7k+gUZVgb0JBun+nF/wMM25upvvB7B4YPgPEECQ0RpGSP3w7y9ohAVohztDWB7QClCgX3D4xcnICO2UAju//xkY4YUYqNxjZkjuPaTDDXILKLJ+gUeMQcIMzNAy9T8jQABBZilAuR3YBxHiAKVq2ScSfz+z//kGjld2gb+gbhbECnBXGDTQB54MhAzO/v/PnNzL+RlabgJ7Cv9cd0OYkOEtUJYDCCBGbYZf+x3ZVNkYGKeBBhQyGPZ4ggLvPSgvMrDz2BxlZOT/AnE991dEkcgACzMGy6P/MoC2cH0GpT/mT9ynVk8EF3zgnA3OrP8AAogx7BfQ/Hk9DJmgAZEZGay/D/3yBNnxDZhOeXiATTYGgY/8ENPhlnB/YeD5CG3BMPy3OvEbags4J8n8+v2f0WsbE7iJwwgacmQACCAWnXyGn6DSbnoBkAYNGtqBpzmAdgj+/mPBcFT81Uf+j6CcAzQZQjECWQxf/kLSBBAc+8c098/3Yx68n0HauN/z5E1k2AbyJHhgExR5AAHElD9hAjs7+/+rJcAuCTvDDOYZzP//TwKFPPMUdo8jDP9f/gd25Xn+g5pT4IL3K+P/r6AxNpa///4x/gOPUv5n+GfD6/r/G7DJDMzSzIyzGRhcwFEPiai/DAABxPj1Z+b0zMXv+T4wgEoTxn+g6rkgzIyBQTDzGgMDsJ/GIPgeFCs8sLDiAob9VzNQvwTcwwV2WkFlhNWRL4eABQ4wVfzlZfrGCBkQBJb2/0B1BUAAMb5g/gseaAOZDmwjgCs/4V/AOJH+5cpw1BoIGfk/wqIeEulmJ5JnMLBaHDf+f8747D9whQvsy394x/ifj+8bM8tP0CCK11ZQn/k/G3g4BCCAmGCeYmL6B2uRMcT+h7aB/t/5f/Q9w0fmL/D0xP3/vxmDxWxWViMGy9PajFqW8X//paR++fntC4OMuES5HS8nqwAXvxfDNh+Ym4CmAwQQaMwV5EpBSBkKEZ/OyPyNl6EINMP4/x//n5TWjx8Tf//6DZrFB02Aqx4BOv3ciRP/FySzn2T/wTBvHhfbL06BTAaWqyeATdj/1v92s+btAler/8DuBgjAkRnbAAgCAbBkGSvYBW20chE7nNNE3gSRGOHxQaJ4xeV2uP/NCK03XWmhugnXuizFCJHsaXsijoiEuGG8M5NfpWGk45i8DN5buuOHRtqV5w/LnOW5OOeUgfrlO4BXAAHrdu9toFoEGPPglgjIav6fL6+YC/4ANppOANu2zKDGJ7BYNjvxh/UPE7PZCQsgBFf1zH+tjwGbdOC0DMz5DMnaxf8Y+L6C6hSGF1wswK4hIziYAQKICdYw/gRmCYM5n37L6Lx9z3jkyIkPDLagSaO+zz8S/6nEMFgw8vOctmCwOMXEyMrIyPqf8eh/JmZGFkZmZob3QI1zr/75Z/kJaG46A4MEyx9GQfYiRvb//9kAAggyxwZu8ICHxf+Bm76sfw7pSMzI+87J+IX7D88Xlu8Fsz4IM/xm/QvqlgMTJSODxQmGv6DBWS6Ge0oM316IG5wB+oTxNzPLH2YG7k+swM7Ctz/AFJ3ey/Px7TyAAAKXLv//wwpwYFHMyM7C/ZLNvTU3K4M3kZmfNfsvJ6vbPAYhJgvGvzaM/JD5UebTzMxswGqGBWQH0Nl/zoJbA6yMpkDqGyMkP33+xqDCw8C6NA0ggMDtLXCpCfZD3uy/LH8Y9upyCbLbqfa5b2Pgszn+FxywoB7a3/8sQKd/A6dn0DQYKIO+kACPE1ltFQAVib9tjlmdSlwINvHTZ16gXxi+/X0PEEBMzFDACBqhB1aQLH8mpQPbLn++H7pdxMDHx3gUVG0wsbKxsgj8BTUwfn178Z+LkfEvMHx/v//D/V8cNMpg+Z5BABiI734znBA79Zt9IqT0Y3j57cXWb1xMggABxATqpOcAs+UfYM+SmYVpwh+GzNlMXJ8/P/20/w4DqBcqyAa0ADQk+uG/4P/ff37/Ef74vfufAwMLKyvjvw9//4Jyz1FBYCAyvxP6xPDZ///EWflgO76BGrK2Oz/++QcQQEBjWD5xMv1knZzByv/t/x+GST/ZYi6Aevu8f9xPWNx5ycgMDBQu8JCezYnkKUUMv27vAyYAyHTQXwZYbFr9Yjv6Seg3wx+eb/9BI7Sggd5vwPDiAqrkBgggxvfAZpURsNL4zf6TE6j+33tg4vol8hlYbkv/ZGGwOMIIHnIGG8fwHxhfwCQFHm0Amf4XMu4OseXYf2bG3z/+gAd0f4vuddnrzgBr/AAEEDB1GRsDg3cPwzvWP78ZdzGf4f/1b+keXmD3/Skwbk98smb48/cLsPXxnxE0Ig1siv/+K/pHyPbXP9CqJ2vQygBQmnzPsNWK4ePv9AJuYNTOmrXgAwOzE7S4e/L0M0AAMd75J/4SmJ1FnkoDEwwLyGGfPkn/YQFSXAx8bz1OAD3zQRDeRvlv80iF4RDD/z/AKo/lc8FMYJT+BWeAD8DE9QVYcLC/BU9sH2VncAf2+j7zgpuBAAHEeAvkI8Z/rOygioz3D9garo+gxQQZzKz/9voxvPXexsfIIPaKwZrhROavuYyML2SeSPw3A9Y04q+ZeT7+hxbQzIxJEwpnMPx+wzyLIY3pF5Mo2Ll8YKcBBBB49paBYVbCP0ZeUANxp/tO570MzmC7GJ5w8/7/4wGSPwpuGbMk3fnFtg8oI/bu7z+nfeLvwfkFSHwSZPwNzIKMHAy/710zZ8udPE/V+IrHn2/gEblPfAABBCzf8oEwjYmN4TPD0507dZ7qvDQy2vvmzZvXr1+f/cPMeGI/yBLr/8zA9P1v1i+2XxISYv9f/nZg2M8EarKBJ5aYvRh+fy9iKOBgTWfgNmX+Zchw1RScij8xgIYKGQACiPEBE0MuUGDiLxaGX1eA6ezvkl+g9kIa2IOif0BLjFgYbUAVMeM7IYb/1qCCmfWP+GsW+NKGf6BC6ztDwUQO1t/dcb+BvSQGRtY/wA7wJ74nQBuAnRqAAAKmrmJwsJUyMbIxANMZo4qW9v+fGTOZJjMBe+Z/gG2xfw9/7wD6xfqfDzCJHTv2758QI9t7FgYuLgZgkWQA7Osy/vn0vZBhJgcw78T9Bs/g//91EhxVfHxcQN/wAQQQ0CfgePNk+GXYBTTD8iPfa7YLLhPzwRXwCqDlwETA8buwj5/BgoHhCKilBwogUIkFNMWA7cQfhvSJLECT/wmYn2BojwTlIlD9ctrqJ9AX4J6Z9GeAAGIC2uHs4um8/RfD1YK5DFaMdxjYgM09kB05DKU/sxi+TAYGB+sU5k/JO3acsLF+9wGYZP/ri/83/W36+9+5w1++f58wiyGHkVPgz4m/DAXATHOKgfk4M4Pp77Nnf/4ENrauXNn5CSCAGCuvTgYmJwYG571eDFsF3wHd9I7t2qrJ4BAvnf8TNnKY+5sjBzS6x2G7jQ/cpAL6YAIwf/1mBTUIOVn/A5smzO2RpyxBa4Isj1tCWicX9UHjRAwAAcS4+NcdhsxchskMM4x0/18xBhadQK9I5TBMzlv2k53hB3iwkaEANJOfwwDu3RZO+Q3p5oJiGGhNzv+ZrH9ALa9TrZHMYPOPm5+0hDfAmYFtLYAAYrx/zOe1KMM7BiGWRG1to3Pur/+8Y2NYk8ZQNh/Yap2cA/TI76kFEwpAWn4zFvQxlncW9gP5oIgBdUULZ4A8AUo5xlpt/xlOWkKbVdDRUZC3GBgAAojxBt8nYFfslwVoWQDn63M67B+uqohKJM1j+ME4GTRKU/B7KtgGYIi9FP3vp/IfOlIDtBdIzWQFDXJ+AJX0RhsZ/wHTlCXQH5A1B+C2MNgWgABiueLMKcT+86uAK9B/f84BS6FrNsBm3rSenCk5oBne7AkFIDtAHUgGNqa/Bz9wf2Mo6gc2yf71+QLLsL9/jgAtFDQ5y2x26ikjw51oUISAPWAO6dSA2/YAAcT4mRG8nuQbeIXOH9aXjGzMuRMXFgCNLZiQM7XgBwfIioIJGew/2d+x82TPY2Cw31Q045vvZn7QTPlfBmAzFphT9C5GdULKsD+wFuJJBlDUgDzyFyCAGB/zfgZ1RQSzGPr+F2vlPGFg+8MgDlb1k4FjAsQShh8z8kFzTsxn7YrnWQDzPKQL9Qc01wXuprx0P/mS9Ru4E/aZ9xsoOTCC244n78SCpAECiBE8eiT4+x8fg/3Bj2w/Drk/ZWA86w10fSYDaGUdB9C/Pximg9asMYgC6wQhLmCmBBf+UBeDLOH2n/2cEdzR44V27sG9/t+MvyG9R4AAAqeBk38nsSb93vSb/zcrsMzl42X7yfBTm5U1F5gHfvz+/5+dPTo6GhwxjH9efvsNDHNBK0bw5DozaGUBo9nVpheMrEDwm/XHjxO/f/8+8ecE4+83vxk+sHy5CHIEQAAxsS9l57Jjyt896fsfW2B9xgCaB7di/cnqzLKPYfIP9umfGLa8fg123NJocaaTjC+7GY6w/D/2H2QBM8NLbkbuyOV/2YA9f4azwBbFn//6wALB6J/Rqf98///y/eExAIUaQAAxAkPwO2IUAdj6YQGGF6sgA8il36ZHA/Mr61+oHaCYAKb/ExsX/bc5AmpMgAoxJf/OMwwm4GwEDr2/zNCkC64hweOqfwECiPEtaHytz0+FgaGL8R8TU/EUoJF73T8DO7Lfp0eDemd/mRiWgmIEpI0V2HQ4eUf1ztVrDBcgccJiuJbh90UThjP6UBvAw27M/6BD4qBS5T8jQAAx/vvyC9QTYegDLVv12lE8BWgzCzAhvpVsZYsG98ngY7wnTf6x/1sCWrYIFAr9tVMZlCz9Qxn0WUG+YD5rfNYY3HcCLwIyB6+DAY2KM/8DCCCmL5BJ+X5g+7GMcz/7lIkMP9hevpz4huF5UjTYeKYlDAwg9O+vHQPTb/awyL8sICeuXP9N+znXXe0OfVAxyXiK4a8xg8FfSL8KDCxhDTMGBoAAAjYpclXyIdUHpK57zQAeigZWUKDRKWbIWPZ/5t+sEMYv8EgVK8MfJtAoc0l3/BkGBn0GxpNmzNCeLmRUH9ojgXgLIIDgC4HA4PcUhigG0PIgYGYCdmXO6TODbAStBASFOWiJIytkMOyM8W/WX/8YOP/+AxbnzAzHIe6GWYK85AZUCgMEEOMXYAMFtHYANBQ/KRrY0oaMnEJW2YCihPUXqCQHqYX1M8GxC5K9aPKbgfX/H+Z/oMWxYAXQsWOYR8CWMjABBBCwGrd88vQJAwPPhN/AiAZNSzJ/ZWaELp4AGfkblOjA2fbvX8j8AyhJMx1nPsWs/4+V9W+h12ImhjvHIZMycDtgcwiMoI4VQAAxPXnxiYGX7xvDx4wpz4FCS8FzLv8gZl0AZzgm6EIr0AJZ0PIJ0CrEf/8sGcyBtezv31VXtYElezTE3P8odjABS1Ampr//mAACiPEZqPX1lxcYw8B8fdLi/3/IygzwYiNgRQeMk3/AZsBJ0DQdJLyA2UD8FQNkcRes53/yTjR4CuQvIwhBRcFzDKD1kEwAAcT06RinNO/Xb9/+TRBlZjADBeFpZpB7QesMgTXQP0gUWYIrCOiyLlbwZBITyFJQswlkhwpswgi09AkypQOygxniLoAAYmJwYfz7WeLvJ5boLQLAQD0OGrUF2cIKUnscNrp1nAFU34HceJKJ8TfDaQaI3L/j/46fBK/9Aq+lQwoqsG++QotpgAADAG3kGn61JLZRAAAAAElFTkSuQmCC"/>
  <p:tag name="MMPROD_10006LOGO" val=""/>
  <p:tag name="MMPROD_NEXTUNIQUEID" val="20191"/>
  <p:tag name="MMPROD_THEME_BG_IMAGE" val=""/>
  <p:tag name="MMPROD_DATA" val="&lt;object type=&quot;10002&quot; unique_id=&quot;901&quot;&gt;&lt;property id=&quot;10007&quot; value=&quot;Next&quot;/&gt;&lt;property id=&quot;10008&quot; value=&quot;Back&quot;/&gt;&lt;property id=&quot;10009&quot; value=&quot;Submit&quot;/&gt;&lt;property id=&quot;10012&quot; value=&quot;0&quot;/&gt;&lt;property id=&quot;10022&quot; value=&quot;Try again&quot;/&gt;&lt;property id=&quot;10068&quot; value=&quot;Correct - Click anywhere to continue&quot;/&gt;&lt;property id=&quot;10069&quot; value=&quot;Incorrect - Click anywhere to continue&quot;/&gt;&lt;property id=&quot;10124&quot; value=&quot;Click to continue&quot;/&gt;&lt;property id=&quot;10125&quot; value=&quot;Click to submit answer&quot;/&gt;&lt;property id=&quot;10126&quot; value=&quot;Click to go back&quot;/&gt;&lt;property id=&quot;10127&quot; value=&quot;Clear&quot;/&gt;&lt;property id=&quot;10128&quot; value=&quot;Click to clear&quot;/&gt;&lt;property id=&quot;10133&quot; value=&quot;6&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You must answer the question before continuing&quot;/&gt;&lt;property id=&quot;10185&quot; value=&quot;1&quot;/&gt;&lt;property id=&quot;10188&quot; value=&quot;The time to answer this question has expired.&quot;/&gt;&lt;property id=&quot;10189&quot; value=&quot;1&quot;/&gt;&lt;property id=&quot;10194&quot; value=&quot;0&quot;/&gt;&lt;property id=&quot;10195&quot; value=&quot;1&quot;/&gt;&lt;property id=&quot;10196&quot; value=&quot;0&quot;/&gt;&lt;property id=&quot;10198&quot; value=&quot;10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20160&quot;&gt;&lt;property id=&quot;10002&quot; value=&quot;Quiz&quot;/&gt;&lt;property id=&quot;10003&quot; value=&quot;0&quot;/&gt;&lt;property id=&quot;10004&quot; value=&quot;1&quot;/&gt;&lt;property id=&quot;10005&quot; value=&quot;0&quot;/&gt;&lt;property id=&quot;10006&quot; value=&quot;0&quot;/&gt;&lt;property id=&quot;10010&quot; value=&quot;1&quot;/&gt;&lt;property id=&quot;10014&quot; value=&quot;1&quot;/&gt;&lt;property id=&quot;10015&quot; value=&quot;1&quot;/&gt;&lt;property id=&quot;10016&quot; value=&quot;0&quot;/&gt;&lt;property id=&quot;10017&quot; value=&quot;1&quot;/&gt;&lt;property id=&quot;10018&quot; value=&quot;0&quot;/&gt;&lt;property id=&quot;10029&quot; value=&quot;2&quot;/&gt;&lt;property id=&quot;10072&quot; value=&quot;Quiz20160&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Passed&quot;/&gt;&lt;property id=&quot;10166&quot; value=&quot;Failed&quot;/&gt;&lt;property id=&quot;10167&quot; value=&quot;FFFFFFFF&quot;/&gt;&lt;property id=&quot;10169&quot; value=&quot;Question %d of %d&quot;/&gt;&lt;property id=&quot;10170&quot; value=&quot;Send E-mail&quot;/&gt;&lt;property id=&quot;10171&quot; value=&quot;You answered this correctly!&quot;/&gt;&lt;property id=&quot;10172&quot; value=&quot;You did not answer this question completely&quot;/&gt;&lt;property id=&quot;10173&quot; value=&quot;Your answer:&quot;/&gt;&lt;property id=&quot;10174&quot; value=&quot;The correct answer is:&quot;/&gt;&lt;object type=&quot;10050&quot; unique_id=&quot;20162&quot;&gt;&lt;property id=&quot;10020&quot; value=&quot;2&quot;/&gt;&lt;property id=&quot;10191&quot; value=&quot;-1&quot;/&gt;&lt;/object&gt;&lt;object type=&quot;10051&quot; unique_id=&quot;20163&quot;&gt;&lt;property id=&quot;10020&quot; value=&quot;2&quot;/&gt;&lt;property id=&quot;10191&quot; value=&quot;-1&quot;/&gt;&lt;/objec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100&quot;/&gt;&lt;/object&gt;&lt;/objec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7&quot; value=&quot;1&quot;/&gt;&lt;property id=&quot;10229&quot; value=&quot;0&quot;/&gt;&lt;property id=&quot;10235&quot; value=&quot;0&quot;/&gt;&lt;property id=&quot;10236&quot; value=&quot;0&quot;/&gt;&lt;property id=&quot;10237&quot; value=&quot;0&quot;/&gt;&lt;property id=&quot;10238&quot; value=&quot;-1&quot;/&gt;&lt;property id=&quot;10239&quot; value=&quot;-1&quot;/&gt;&lt;property id=&quot;10240&quot; value=&quot;-1&quot;/&gt;&lt;property id=&quot;10241&quot; value=&quot;-1&quot;/&gt;&lt;property id=&quot;10242&quot; value=&quot;-1&quot;/&gt;&lt;property id=&quot;10243&quot; value=&quot;-1&quot;/&gt;&lt;property id=&quot;10244&quot; value=&quot;1&quot;/&gt;&lt;property id=&quot;10245&quot; value=&quot;0&quot;/&gt;&lt;/object&gt;&#10;"/>
  <p:tag name="MMPROD_TAG_VCONFIG" val="PD94bWwgdmVyc2lvbj0iMS4wIj8+DQo8Y29uZmlndXJhdGlvbj4NCgk8Y29sb3JzPg0KCQk8dWljb2xvciBuYW1lPSJwcmltYXJ5IiB2YWx1ZT0iMHg2Rjg0ODgiLz4NCgkJPHVpY29sb3IgbmFtZT0iZ2xvdyIgdmFsdWU9IjB4MzVEMzM0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DQoJCTx1aXNob3cgbmFtZT0icHJlc2VudGVycGhvdG8iIHZhbHVlPSJmYWxzZSIvPg0KCQk8dWlzaG93IG5hbWU9InByZXNlbnRlcm5hbWUiIHZhbHVlPSJmYWxzZSIvPg0KCQk8dWlzaG93IG5hbWU9InByZXNlbnRlcnRpdGxlIiB2YWx1ZT0iZmFsc2UiLz4NCgkJPHVpc2hvdyBuYW1lPSJwcmVzZW50ZXJlbWFpbCIgdmFsdWU9ImZhbHNlIi8+DQoJCTx1aXNob3cgbmFtZT0icHJlc2VudGVyYmlvIiB2YWx1ZT0iZmFsc2UiLz4NCgkJPHVpc2hvdyBuYW1lPSJjb21wYW55bG9nbyIgdmFsdWU9ImZhbHNlIi8+DQoJCTx1aXNob3cgbmFtZT0ic2lkZWJhciIgdmFsdWU9InRydWUiLz4NCgkJPHVpc2hvdyBuYW1lPSJvdXRsaW5lIiB2YWx1ZT0idHJ1ZSIvPg0KCQk8dWlzaG93IG5hbWU9InRodW1ibmFpbCIgdmFsdWU9ImZhbHNlIi8+DQoJCTx1aXNob3cgbmFtZT0ibm90ZXMiIHZhbHVlPSJ0cnVlIi8+DQoJCTx1aXNob3cgbmFtZT0ic2VhcmNoIiB2YWx1ZT0iZmFsc2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DQoJCTx1aXJlcGxhY2UgbmFtZT0iaW5pdGlhbHRhYiIgdmFsdWU9Im91dGxpbmUiLz4NCgkJPHVpc2hvdyBuYW1lPSJxdWl6IiB2YWx1ZT0idHJ1ZSIvPg0KCQk8dWlzaG93IG5hbWU9ImFsd2F5c1NjcnVuY2giIHZhbHVlPSJmYWxzZSIvPg0KCQk8dWlzaG93IG5hbWU9ImNjdGV4dGhpZ2hsaWdodGluZyIgdmFsdWU9InRydWUiLz4NCgk8L2xheW91dD4NCgk8cHJlbG9hZGVyPjxzZXRJbnQgbmFtZT0iYXVkaW9CdWZmZXJUaW1lIiB2YWx1ZT0iMCIvPjwvcHJlbG9hZGVyPj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DQoJCTwhLS0gc3Vic3RpdHV0aW9uOiAlbiA9PSBzbGlkZSBudW1iZXIgLS0+DQoJCTx1aXRleHQgbmFtZT0iQk9PS01BUktTTElERSIgdmFsdWU9Ik1hY3JvbWVkaWEgQnJlZXplIC0gJXAgJXMiLz4NCgkJPHVpdGV4dCBuYW1lPSJTSE9XU0lERUJBUiIgdmFsdWU9IlNob3cgc2lkZWJhciB0byBwYXJ0aWNpcGFudHM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SxmYWxzZSxmYWxzZSx0cnVlIi8+DQoJCTx1aWZvbnQgbmFtZT0iRk9OVF9QUkVTRU5URVJOQU1FIiB2YWx1ZT0iVmVyZGFuYSwxNSxmYWxzZSxmYWxzZSx0cnVlIi8+DQoJCTx1aWZvbnQgbmFtZT0iRk9OVF9QUkVTRU5URVJUSVRMRSIgdmFsdWU9IlZlcmRhbmEsMTEsdHJ1ZSxmYWxzZSx0cnVlIi8+DQoJCTx1aWZvbnQgbmFtZT0iRk9OVF9CSU9CVE4iIHZhbHVlPSJWZXJkYW5hLDk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IHVpdGV4dCAtLT4NCgkJPCEtLSBzdWJzdGl0dXRpb246ICVuID09IHNsaWRlIG51bWJlciAtLT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TE9BRElORyIgdmFsdWU9IkxhZGVuIi8+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DQoJCTwhLS0gc3Vic3RpdHV0aW9uOiAlcyA9PSBzZWNvbmRzIHJlbWFpbmluZyAtLT4NCgkJPHVpdGV4dCBuYW1lPSJFTEFQU0VEIiB2YWx1ZT0iUmVzdGRhdWVyOiAlbSBNaW51dGVuICVzIFNla3VuZGVuIi8+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DQoJCTx1aXRleHQgbmFtZT0iU0xJREVfSEVBRElORyIgdmFsdWU9IkZvbGllbnRpdGVsIi8+DQoJCTx1aXRleHQgbmFtZT0iRFVSQVRJT05fSEVBRElORyIgdmFsdWU9IkRhdWVyIi8+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DQoJCTx1aXRleHQgbmFtZT0iU0xJREVfTk9URVMiIHZhbHVlPSJGb2xpZW5ub3RpemVu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JEZW4gVGVpbG5laG1lcm4gZGllIFNlaXRlbmxlaXN0ZSBhbnplaWdlbiIvPg0KCTwvbGFuZ3VhZ2U+DQoJPGxhbmd1YWdlIGlkPSJm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F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09VVExJTkUiIHZhbHVlPSJQbGFuIi8+DQoJCTx1aXRleHQgbmFtZT0iVEFCX1RIVU1CIiB2YWx1ZT0iTWluaWF0dXJlIi8+DQoJCTx1aXRleHQgbmFtZT0iVEFCX05PVEVTIiB2YWx1ZT0iQ29tbS4iLz4NCgkJPHVpdGV4dCBuYW1lPSJUQUJfU0VBUkNIIiB2YWx1ZT0iQ2hlcmNoZSIvPg0KCQk8dWl0ZXh0IG5hbWU9IlNMSURFX0hFQURJTkciIHZhbHVlPSJUaXRyZSBkZSBsYSBkaWFwb3NpdGl2ZSIvPg0KCQk8dWl0ZXh0IG5hbWU9IkRVUkFUSU9OX0hFQURJTkciIHZhbHVlPSJEdXLDqWUiLz4NCgkJPHVpdGV4dCBuYW1lPSJTRUFSQ0hfSEVBRElORyIgdmFsdWU9IkNoZXJjaGVyIGxlIHRleHRlIDoiLz4NCgkJPHVpdGV4dCBuYW1lPSJUSFVNQl9IRUFESU5HIiB2YWx1ZT0iRGlhcG9zaXRpdmUg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TW9udHJlciBsJ2VuY2FkcsOpIGF1eCBwYXJ0aWNpcGFudHM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C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r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JCaW8gOiAlcCIvPg0KCQk8dWl0ZXh0IG5hbWU9IkJJT0JUTl9USVRMRSIgdmFsdWU9IkJpbyIvPg0KCQk8dWl0ZXh0IG5hbWU9IkRJVklERVJCVE5fVElUTEUiIHZhbHVlPSJ8Ii8+DQoJCTx1aXRleHQgbmFtZT0iQ09OVEFDVEJUTl9USVRMRSIgdmFsdWU9IuOBiuWVj+OBhOWQiOOCj+OBmyIvPg0KCQk8dWl0ZXh0IG5hbWU9IlRBQl9PVVRMSU5FIiB2YWx1ZT0i44Ki44Km44OI44Op44Kk44OzIi8+DQoJCTx1aXRleHQgbmFtZT0iVEFCX1RIVU1CIiB2YWx1ZT0i6LOb5ZCm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jg4bjgq3jgrnjg4jmpJzntKI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0gc3Vic3RpdHV0aW9uOiAlcCA9PSBwcmVzZW50YXRpb24gdGl0bGUgLS0+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DQoJCTx1aXRleHQgbmFtZT0iU0hPV1NJREVCQVIiIHZhbHVlPSLjgrXjgqTjg4njg5Djg7zjgpLlj4LliqDogIXjgavopovjgZvjgos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DQoJCTx1aWZvbnQgbmFtZT0iRk9OVF9UQUJTIiB2YWx1ZT0iVmVyZGFuYSwxMSxmYWxzZSxmYWxzZSxmYWxz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SB1aXRleHQgLS0+DQoJCTwhLS0gc3Vic3RpdHV0aW9uOiAlbiA9PSBzbGlkZSBudW1iZXIgLS0+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DQoJCTwhLS0gc3Vic3RpdHV0aW9uOiAlcyA9PSBzZWNvbmRzIHJlbWFpbmluZyAtLT4NCgkJPHVpdGV4dCBuYW1lPSJFTEFQU0VEIiB2YWx1ZT0iJW3rtoQgJXPstIgg64Ko7J2MIi8+DQoJCTx1aXRleHQgbmFtZT0iTk9URk9VTkQiIHZhbHVlPSLsl4bsnYwiLz4NCgkJPHVpdGV4dCBuYW1lPSJBVFRBQ0hNRU5UUyIgdmFsdWU9IuyyqOu2gCDtjIzsnbw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DQoJCTwhLS0gc3Vic3RpdHV0aW9uOiAlbiA9PSBzbGlkZSBudW1iZXIgLS0+DQoJCTx1aXRleHQgbmFtZT0iQk9PS01BUksiIHZhbHVlPSJNYWNyb21lZGlhIEJyZWV6ZSAtICVwIi8+DQoJCTwhLS0gc3Vic3RpdHV0aW9uOiAlcCA9PSBwcmVzZW50YXRpb24gdGl0bGUgLS0+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DQoJPC9sYW5ndWFnZT4NCjwvY29uZmlndXJhdGlvbj4NCiAg"/>
  <p:tag name="MMPROD_UIDATA" val="&lt;database version=&quot;10.0&quot;&gt;&lt;object type=&quot;1&quot; unique_id=&quot;10001&quot;&gt;&lt;property id=&quot;20141&quot; value=&quot;Presentation CS2102 and CS2102S&quot;/&gt;&lt;property id=&quot;20142&quot; value=&quot;In this presentation we introduce the CS2102 and CS2102S modules: aims and objectives, prequisites, teaching and learning modes, schedule, syllabus, practical work, assessment, and texts and readings.&quot;/&gt;&lt;property id=&quot;20144&quot; value=&quot;1&quot;/&gt;&lt;property id=&quot;20146&quot; value=&quot;0&quot;/&gt;&lt;property id=&quot;20147&quot; value=&quot;0&quot;/&gt;&lt;property id=&quot;20148&quot; value=&quot;10&quot;/&gt;&lt;property id=&quot;20180&quot; value=&quot;0&quot;/&gt;&lt;property id=&quot;20181&quot; value=&quot;1&quot;/&gt;&lt;property id=&quot;20191&quot; value=&quot;NUS&quot;/&gt;&lt;property id=&quot;20192&quot; value=&quot;http://breeze.nus.edu.sg&quot;/&gt;&lt;property id=&quot;20193&quot; value=&quot;0&quot;/&gt;&lt;property id=&quot;20221&quot; value=&quot;D:\Personal\Photographs\&quot;/&gt;&lt;property id=&quot;20222&quot; value=&quot;C:\Documents and Settings\dcssb\My Documents\My Breeze Presentations\Presentation cs2102-S\clipart\&quot;/&gt;&lt;property id=&quot;20224&quot; value=&quot;C:\Documents and Settings\dcssb\My Documents\My Breeze Presentations\Presentation cs2102-S\Presentation&quot;/&gt;&lt;property id=&quot;20225&quot; value=&quot;S:\Melvyn's pics\&quot;/&gt;&lt;property id=&quot;20250&quot; value=&quot;0&quot;/&gt;&lt;property id=&quot;20251&quot; value=&quot;0&quot;/&gt;&lt;property id=&quot;20259&quot; value=&quot;0&quot;/&gt;&lt;property id=&quot;20262&quot; value=&quot;811276&quot;/&gt;&lt;object type=&quot;8&quot; unique_id=&quot;10002&quot;&gt;&lt;/object&gt;&lt;object type=&quot;4&quot; unique_id=&quot;10005&quot;&gt;&lt;/object&gt;&lt;object type=&quot;2&quot; unique_id=&quot;10010&quot;&gt;&lt;object type=&quot;3&quot; unique_id=&quot;10148&quot;&gt;&lt;property id=&quot;20148&quot; value=&quot;5&quot;/&gt;&lt;property id=&quot;20300&quot; value=&quot;Slide 50&quot;/&gt;&lt;property id=&quot;20301&quot; value=&quot;SQL and Programing Languages&quot;/&gt;&lt;property id=&quot;20302&quot; value=&quot;0&quot;/&gt;&lt;property id=&quot;20303&quot; value=&quot;-1&quot;/&gt;&lt;property id=&quot;20304&quot; value=&quot;-1&quot;/&gt;&lt;property id=&quot;20307&quot; value=&quot;354&quot;/&gt;&lt;property id=&quot;20309&quot; value=&quot;-1&quot;/&gt;&lt;/object&gt;&lt;object type=&quot;3&quot; unique_id=&quot;12563&quot;&gt;&lt;property id=&quot;20148&quot; value=&quot;5&quot;/&gt;&lt;property id=&quot;20300&quot; value=&quot;Slide 1 - &amp;quot;In the Lecture Series Introduction to Database Systems&amp;quot;&quot;/&gt;&lt;property id=&quot;20302&quot; value=&quot;0&quot;/&gt;&lt;property id=&quot;20303&quot; value=&quot;-1&quot;/&gt;&lt;property id=&quot;20304&quot; value=&quot;-1&quot;/&gt;&lt;property id=&quot;20307&quot; value=&quot;367&quot;/&gt;&lt;property id=&quot;20309&quot; value=&quot;-1&quot;/&gt;&lt;/object&gt;&lt;object type=&quot;3&quot; unique_id=&quot;12564&quot;&gt;&lt;property id=&quot;20148&quot; value=&quot;5&quot;/&gt;&lt;property id=&quot;20300&quot; value=&quot;Slide 4 - &amp;quot;Learning Objectives&amp;quot;&quot;/&gt;&lt;property id=&quot;20302&quot; value=&quot;0&quot;/&gt;&lt;property id=&quot;20303&quot; value=&quot;-1&quot;/&gt;&lt;property id=&quot;20304&quot; value=&quot;-1&quot;/&gt;&lt;property id=&quot;20307&quot; value=&quot;368&quot;/&gt;&lt;property id=&quot;20309&quot; value=&quot;-1&quot;/&gt;&lt;/object&gt;&lt;object type=&quot;3&quot; unique_id=&quot;12565&quot;&gt;&lt;property id=&quot;20148&quot; value=&quot;5&quot;/&gt;&lt;property id=&quot;20300&quot; value=&quot;Slide 5 - &amp;quot;Functional Dependencies&amp;quot;&quot;/&gt;&lt;property id=&quot;20303&quot; value=&quot;-1&quot;/&gt;&lt;property id=&quot;20307&quot; value=&quot;369&quot;/&gt;&lt;property id=&quot;20309&quot; value=&quot;-1&quot;/&gt;&lt;/object&gt;&lt;object type=&quot;3&quot; unique_id=&quot;12566&quot;&gt;&lt;property id=&quot;20148&quot; value=&quot;5&quot;/&gt;&lt;property id=&quot;20300&quot; value=&quot;Slide 12 - &amp;quot;Completely Non-Trivial FDs&amp;quot;&quot;/&gt;&lt;property id=&quot;20303&quot; value=&quot;-1&quot;/&gt;&lt;property id=&quot;20307&quot; value=&quot;376&quot;/&gt;&lt;property id=&quot;20309&quot; value=&quot;-1&quot;/&gt;&lt;/object&gt;&lt;object type=&quot;3&quot; unique_id=&quot;12567&quot;&gt;&lt;property id=&quot;20148&quot; value=&quot;5&quot;/&gt;&lt;property id=&quot;20300&quot; value=&quot;Slide 11 - &amp;quot;Non-Trivial FDs&amp;quot;&quot;/&gt;&lt;property id=&quot;20303&quot; value=&quot;-1&quot;/&gt;&lt;property id=&quot;20307&quot; value=&quot;375&quot;/&gt;&lt;property id=&quot;20309&quot; value=&quot;-1&quot;/&gt;&lt;/object&gt;&lt;object type=&quot;3&quot; unique_id=&quot;12568&quot;&gt;&lt;property id=&quot;20148&quot; value=&quot;5&quot;/&gt;&lt;property id=&quot;20300&quot; value=&quot;Slide 6 - &amp;quot;Functional Dependencies&amp;quot;&quot;/&gt;&lt;property id=&quot;20303&quot; value=&quot;-1&quot;/&gt;&lt;property id=&quot;20307&quot; value=&quot;370&quot;/&gt;&lt;property id=&quot;20309&quot; value=&quot;-1&quot;/&gt;&lt;/object&gt;&lt;object type=&quot;3&quot; unique_id=&quot;13913&quot;&gt;&lt;property id=&quot;20148&quot; value=&quot;5&quot;/&gt;&lt;property id=&quot;20300&quot; value=&quot;Slide 14 - &amp;quot;Superkeys&amp;quot;&quot;/&gt;&lt;property id=&quot;20303&quot; value=&quot;-1&quot;/&gt;&lt;property id=&quot;20307&quot; value=&quot;377&quot;/&gt;&lt;property id=&quot;20309&quot; value=&quot;-1&quot;/&gt;&lt;/object&gt;&lt;object type=&quot;3&quot; unique_id=&quot;14983&quot;&gt;&lt;property id=&quot;20148&quot; value=&quot;5&quot;/&gt;&lt;property id=&quot;20300&quot; value=&quot;Slide 16 - &amp;quot;Primary Keys&amp;quot;&quot;/&gt;&lt;property id=&quot;20302&quot; value=&quot;0&quot;/&gt;&lt;property id=&quot;20303&quot; value=&quot;-1&quot;/&gt;&lt;property id=&quot;20304&quot; value=&quot;-1&quot;/&gt;&lt;property id=&quot;20307&quot; value=&quot;379&quot;/&gt;&lt;property id=&quot;20309&quot; value=&quot;-1&quot;/&gt;&lt;/object&gt;&lt;object type=&quot;3&quot; unique_id=&quot;14984&quot;&gt;&lt;property id=&quot;20148&quot; value=&quot;5&quot;/&gt;&lt;property id=&quot;20300&quot; value=&quot;Slide 17 - &amp;quot;Reasoning about Functional Dependencies&amp;quot;&quot;/&gt;&lt;property id=&quot;20302&quot; value=&quot;0&quot;/&gt;&lt;property id=&quot;20303&quot; value=&quot;-1&quot;/&gt;&lt;property id=&quot;20304&quot; value=&quot;-1&quot;/&gt;&lt;property id=&quot;20307&quot; value=&quot;380&quot;/&gt;&lt;property id=&quot;20309&quot; value=&quot;-1&quot;/&gt;&lt;/object&gt;&lt;object type=&quot;3&quot; unique_id=&quot;15385&quot;&gt;&lt;property id=&quot;20148&quot; value=&quot;5&quot;/&gt;&lt;property id=&quot;20300&quot; value=&quot;Slide 19 - &amp;quot;Armstrong’s Axioms&amp;quot;&quot;/&gt;&lt;property id=&quot;20303&quot; value=&quot;-1&quot;/&gt;&lt;property id=&quot;20307&quot; value=&quot;382&quot;/&gt;&lt;property id=&quot;20309&quot; value=&quot;-1&quot;/&gt;&lt;/object&gt;&lt;object type=&quot;3&quot; unique_id=&quot;15386&quot;&gt;&lt;property id=&quot;20148&quot; value=&quot;5&quot;/&gt;&lt;property id=&quot;20300&quot; value=&quot;Slide 20 - &amp;quot;Armstrong’s Axioms&amp;quot;&quot;/&gt;&lt;property id=&quot;20303&quot; value=&quot;-1&quot;/&gt;&lt;property id=&quot;20307&quot; value=&quot;383&quot;/&gt;&lt;property id=&quot;20309&quot; value=&quot;-1&quot;/&gt;&lt;/object&gt;&lt;object type=&quot;3&quot; unique_id=&quot;15387&quot;&gt;&lt;property id=&quot;20148&quot; value=&quot;5&quot;/&gt;&lt;property id=&quot;20300&quot; value=&quot;Slide 18 - &amp;quot;Reasoning about Functional Dependencies&amp;quot;&quot;/&gt;&lt;property id=&quot;20303&quot; value=&quot;-1&quot;/&gt;&lt;property id=&quot;20307&quot; value=&quot;381&quot;/&gt;&lt;property id=&quot;20309&quot; value=&quot;-1&quot;/&gt;&lt;/object&gt;&lt;object type=&quot;3&quot; unique_id=&quot;15697&quot;&gt;&lt;property id=&quot;20148&quot; value=&quot;5&quot;/&gt;&lt;property id=&quot;20300&quot; value=&quot;Slide 21 - &amp;quot;Armstrong’s Axioms&amp;quot;&quot;/&gt;&lt;property id=&quot;20303&quot; value=&quot;-1&quot;/&gt;&lt;property id=&quot;20307&quot; value=&quot;384&quot;/&gt;&lt;property id=&quot;20309&quot; value=&quot;-1&quot;/&gt;&lt;/object&gt;&lt;object type=&quot;3&quot; unique_id=&quot;16114&quot;&gt;&lt;property id=&quot;20148&quot; value=&quot;5&quot;/&gt;&lt;property id=&quot;20300&quot; value=&quot;Slide 13 - &amp;quot;Functional Dependencies&amp;quot;&quot;/&gt;&lt;property id=&quot;20303&quot; value=&quot;-1&quot;/&gt;&lt;property id=&quot;20307&quot; value=&quot;371&quot;/&gt;&lt;property id=&quot;20309&quot; value=&quot;-1&quot;/&gt;&lt;/object&gt;&lt;object type=&quot;3&quot; unique_id=&quot;16115&quot;&gt;&lt;property id=&quot;20148&quot; value=&quot;5&quot;/&gt;&lt;property id=&quot;20300&quot; value=&quot;Slide 10 - &amp;quot;Trivial FDs&amp;quot;&quot;/&gt;&lt;property id=&quot;20303&quot; value=&quot;-1&quot;/&gt;&lt;property id=&quot;20307&quot; value=&quot;374&quot;/&gt;&lt;property id=&quot;20309&quot; value=&quot;-1&quot;/&gt;&lt;/object&gt;&lt;object type=&quot;3&quot; unique_id=&quot;16116&quot;&gt;&lt;property id=&quot;20148&quot; value=&quot;5&quot;/&gt;&lt;property id=&quot;20300&quot; value=&quot;Slide 7 - &amp;quot;Functional Dependencies&amp;quot;&quot;/&gt;&lt;property id=&quot;20303&quot; value=&quot;-1&quot;/&gt;&lt;property id=&quot;20307&quot; value=&quot;373&quot;/&gt;&lt;property id=&quot;20309&quot; value=&quot;-1&quot;/&gt;&lt;/object&gt;&lt;object type=&quot;3&quot; unique_id=&quot;16227&quot;&gt;&lt;property id=&quot;20148&quot; value=&quot;5&quot;/&gt;&lt;property id=&quot;20300&quot; value=&quot;Slide 22 - &amp;quot;Armstrong’s Axioms&amp;quot;&quot;/&gt;&lt;property id=&quot;20307&quot; value=&quot;385&quot;/&gt;&lt;/object&gt;&lt;object type=&quot;3&quot; unique_id=&quot;16228&quot;&gt;&lt;property id=&quot;20148&quot; value=&quot;5&quot;/&gt;&lt;property id=&quot;20300&quot; value=&quot;Slide 25 - &amp;quot;Armstrong’s Axioms&amp;quot;&quot;/&gt;&lt;property id=&quot;20307&quot; value=&quot;386&quot;/&gt;&lt;/object&gt;&lt;object type=&quot;3&quot; unique_id=&quot;16229&quot;&gt;&lt;property id=&quot;20148&quot; value=&quot;5&quot;/&gt;&lt;property id=&quot;20300&quot; value=&quot;Slide 23 - &amp;quot;Armstrong’s Axioms&amp;quot;&quot;/&gt;&lt;property id=&quot;20307&quot; value=&quot;387&quot;/&gt;&lt;/object&gt;&lt;object type=&quot;3&quot; unique_id=&quot;16230&quot;&gt;&lt;property id=&quot;20148&quot; value=&quot;5&quot;/&gt;&lt;property id=&quot;20300&quot; value=&quot;Slide 24 - &amp;quot;Armstrong’s Axioms&amp;quot;&quot;/&gt;&lt;property id=&quot;20307&quot; value=&quot;388&quot;/&gt;&lt;/object&gt;&lt;object type=&quot;3&quot; unique_id=&quot;16231&quot;&gt;&lt;property id=&quot;20148&quot; value=&quot;5&quot;/&gt;&lt;property id=&quot;20300&quot; value=&quot;Slide 26 - &amp;quot;Closure of a Set of Functional Dependencies&amp;quot;&quot;/&gt;&lt;property id=&quot;20307&quot; value=&quot;389&quot;/&gt;&lt;/object&gt;&lt;object type=&quot;3&quot; unique_id=&quot;16232&quot;&gt;&lt;property id=&quot;20148&quot; value=&quot;5&quot;/&gt;&lt;property id=&quot;20300&quot; value=&quot;Slide 28 - &amp;quot;Closure of a Set of Functional Dependencies&amp;quot;&quot;/&gt;&lt;property id=&quot;20307&quot; value=&quot;390&quot;/&gt;&lt;/object&gt;&lt;object type=&quot;3&quot; unique_id=&quot;16233&quot;&gt;&lt;property id=&quot;20148&quot; value=&quot;5&quot;/&gt;&lt;property id=&quot;20300&quot; value=&quot;Slide 29 - &amp;quot;Equivalence of  Sets of Functional Dependencies&amp;quot;&quot;/&gt;&lt;property id=&quot;20307&quot; value=&quot;391&quot;/&gt;&lt;/object&gt;&lt;object type=&quot;3&quot; unique_id=&quot;16234&quot;&gt;&lt;property id=&quot;20148&quot; value=&quot;5&quot;/&gt;&lt;property id=&quot;20300&quot; value=&quot;Slide 27 - &amp;quot;Armstrong’s Axioms&amp;quot;&quot;/&gt;&lt;property id=&quot;20307&quot; value=&quot;392&quot;/&gt;&lt;/object&gt;&lt;object type=&quot;3&quot; unique_id=&quot;16235&quot;&gt;&lt;property id=&quot;20148&quot; value=&quot;5&quot;/&gt;&lt;property id=&quot;20300&quot; value=&quot;Slide 30 - &amp;quot;Finding Keys: Example&amp;quot;&quot;/&gt;&lt;property id=&quot;20307&quot; value=&quot;393&quot;/&gt;&lt;/object&gt;&lt;object type=&quot;3&quot; unique_id=&quot;16236&quot;&gt;&lt;property id=&quot;20148&quot; value=&quot;5&quot;/&gt;&lt;property id=&quot;20300&quot; value=&quot;Slide 31 - &amp;quot;Finding Keys: Example&amp;quot;&quot;/&gt;&lt;property id=&quot;20307&quot; value=&quot;394&quot;/&gt;&lt;/object&gt;&lt;object type=&quot;3&quot; unique_id=&quot;16237&quot;&gt;&lt;property id=&quot;20148&quot; value=&quot;5&quot;/&gt;&lt;property id=&quot;20300&quot; value=&quot;Slide 32 - &amp;quot;Finding Keys: Example&amp;quot;&quot;/&gt;&lt;property id=&quot;20307&quot; value=&quot;395&quot;/&gt;&lt;/object&gt;&lt;object type=&quot;3&quot; unique_id=&quot;16238&quot;&gt;&lt;property id=&quot;20148&quot; value=&quot;5&quot;/&gt;&lt;property id=&quot;20300&quot; value=&quot;Slide 33 - &amp;quot;Attribute Closure&amp;quot;&quot;/&gt;&lt;property id=&quot;20307&quot; value=&quot;396&quot;/&gt;&lt;/object&gt;&lt;object type=&quot;3&quot; unique_id=&quot;16239&quot;&gt;&lt;property id=&quot;20148&quot; value=&quot;5&quot;/&gt;&lt;property id=&quot;20300&quot; value=&quot;Slide 34 - &amp;quot;Closure of a Set of Attributes: Example&amp;quot;&quot;/&gt;&lt;property id=&quot;20307&quot; value=&quot;397&quot;/&gt;&lt;/object&gt;&lt;object type=&quot;3&quot; unique_id=&quot;16240&quot;&gt;&lt;property id=&quot;20148&quot; value=&quot;5&quot;/&gt;&lt;property id=&quot;20300&quot; value=&quot;Slide 35 - &amp;quot;Closure of a Set of Attributes: Algorithm&amp;quot;&quot;/&gt;&lt;property id=&quot;20307&quot; value=&quot;398&quot;/&gt;&lt;/object&gt;&lt;object type=&quot;3&quot; unique_id=&quot;16241&quot;&gt;&lt;property id=&quot;20148&quot; value=&quot;5&quot;/&gt;&lt;property id=&quot;20300&quot; value=&quot;Slide 36 - &amp;quot;Closure of a Set of Attributes: Algorithm&amp;quot;&quot;/&gt;&lt;property id=&quot;20307&quot; value=&quot;399&quot;/&gt;&lt;/object&gt;&lt;object type=&quot;3&quot; unique_id=&quot;16242&quot;&gt;&lt;property id=&quot;20148&quot; value=&quot;5&quot;/&gt;&lt;property id=&quot;20300&quot; value=&quot;Slide 37 - &amp;quot;Closure of a Set of Attributes: Example&amp;quot;&quot;/&gt;&lt;property id=&quot;20307&quot; value=&quot;400&quot;/&gt;&lt;/object&gt;&lt;object type=&quot;3&quot; unique_id=&quot;16243&quot;&gt;&lt;property id=&quot;20148&quot; value=&quot;5&quot;/&gt;&lt;property id=&quot;20300&quot; value=&quot;Slide 38 - &amp;quot;Closure of a Set of Attributes: Example&amp;quot;&quot;/&gt;&lt;property id=&quot;20307&quot; value=&quot;401&quot;/&gt;&lt;/object&gt;&lt;object type=&quot;3&quot; unique_id=&quot;16248&quot;&gt;&lt;property id=&quot;20148&quot; value=&quot;5&quot;/&gt;&lt;property id=&quot;20300&quot; value=&quot;Slide 40 - &amp;quot;Equivalence of Sets of Functional Dependencies&amp;quot;&quot;/&gt;&lt;property id=&quot;20307&quot; value=&quot;406&quot;/&gt;&lt;/object&gt;&lt;object type=&quot;3&quot; unique_id=&quot;16249&quot;&gt;&lt;property id=&quot;20148&quot; value=&quot;5&quot;/&gt;&lt;property id=&quot;20300&quot; value=&quot;Slide 41 - &amp;quot;Minimal Set of Dependencies&amp;quot;&quot;/&gt;&lt;property id=&quot;20307&quot; value=&quot;407&quot;/&gt;&lt;/object&gt;&lt;object type=&quot;3&quot; unique_id=&quot;16250&quot;&gt;&lt;property id=&quot;20148&quot; value=&quot;5&quot;/&gt;&lt;property id=&quot;20300&quot; value=&quot;Slide 42 - &amp;quot;Minimal Cover&amp;quot;&quot;/&gt;&lt;property id=&quot;20307&quot; value=&quot;408&quot;/&gt;&lt;/object&gt;&lt;object type=&quot;3&quot; unique_id=&quot;16251&quot;&gt;&lt;property id=&quot;20148&quot; value=&quot;5&quot;/&gt;&lt;property id=&quot;20300&quot; value=&quot;Slide 43 - &amp;quot;Minimal Cover&amp;quot;&quot;/&gt;&lt;property id=&quot;20307&quot; value=&quot;409&quot;/&gt;&lt;/object&gt;&lt;object type=&quot;3&quot; unique_id=&quot;16252&quot;&gt;&lt;property id=&quot;20148&quot; value=&quot;5&quot;/&gt;&lt;property id=&quot;20300&quot; value=&quot;Slide 44 - &amp;quot;Minimal Cover: Example&amp;quot;&quot;/&gt;&lt;property id=&quot;20307&quot; value=&quot;410&quot;/&gt;&lt;/object&gt;&lt;object type=&quot;3&quot; unique_id=&quot;16253&quot;&gt;&lt;property id=&quot;20148&quot; value=&quot;5&quot;/&gt;&lt;property id=&quot;20300&quot; value=&quot;Slide 45 - &amp;quot;Minimal Cover: Example, Step (1)&amp;quot;&quot;/&gt;&lt;property id=&quot;20307&quot; value=&quot;411&quot;/&gt;&lt;/object&gt;&lt;object type=&quot;3&quot; unique_id=&quot;16254&quot;&gt;&lt;property id=&quot;20148&quot; value=&quot;5&quot;/&gt;&lt;property id=&quot;20300&quot; value=&quot;Slide 46 - &amp;quot;Minimal Cover: Example, Step (2)&amp;quot;&quot;/&gt;&lt;property id=&quot;20307&quot; value=&quot;412&quot;/&gt;&lt;/object&gt;&lt;object type=&quot;3&quot; unique_id=&quot;16255&quot;&gt;&lt;property id=&quot;20148&quot; value=&quot;5&quot;/&gt;&lt;property id=&quot;20300&quot; value=&quot;Slide 47 - &amp;quot;Minimal Cover: Example, Step (3)&amp;quot;&quot;/&gt;&lt;property id=&quot;20307&quot; value=&quot;413&quot;/&gt;&lt;/object&gt;&lt;object type=&quot;3&quot; unique_id=&quot;16256&quot;&gt;&lt;property id=&quot;20148&quot; value=&quot;5&quot;/&gt;&lt;property id=&quot;20300&quot; value=&quot;Slide 49 - &amp;quot;Minimal Cover: Algorithm&amp;quot;&quot;/&gt;&lt;property id=&quot;20307&quot; value=&quot;414&quot;/&gt;&lt;/object&gt;&lt;object type=&quot;3&quot; unique_id=&quot;16473&quot;&gt;&lt;property id=&quot;20148&quot; value=&quot;5&quot;/&gt;&lt;property id=&quot;20300&quot; value=&quot;Slide 3 - &amp;quot;Normalization: Example&amp;quot;&quot;/&gt;&lt;property id=&quot;20307&quot; value=&quot;418&quot;/&gt;&lt;/object&gt;&lt;object type=&quot;3&quot; unique_id=&quot;16474&quot;&gt;&lt;property id=&quot;20148&quot; value=&quot;5&quot;/&gt;&lt;property id=&quot;20300&quot; value=&quot;Slide 8 - &amp;quot;Functional Dependencies&amp;quot;&quot;/&gt;&lt;property id=&quot;20307&quot; value=&quot;419&quot;/&gt;&lt;/object&gt;&lt;object type=&quot;3&quot; unique_id=&quot;16475&quot;&gt;&lt;property id=&quot;20148&quot; value=&quot;5&quot;/&gt;&lt;property id=&quot;20300&quot; value=&quot;Slide 9 - &amp;quot;Functional Dependencies&amp;quot;&quot;/&gt;&lt;property id=&quot;20307&quot; value=&quot;420&quot;/&gt;&lt;/object&gt;&lt;object type=&quot;3&quot; unique_id=&quot;16476&quot;&gt;&lt;property id=&quot;20148&quot; value=&quot;5&quot;/&gt;&lt;property id=&quot;20300&quot; value=&quot;Slide 15 - &amp;quot;Candidate Keys&amp;quot;&quot;/&gt;&lt;property id=&quot;20307&quot; value=&quot;421&quot;/&gt;&lt;/object&gt;&lt;object type=&quot;3&quot; unique_id=&quot;16818&quot;&gt;&lt;property id=&quot;20148&quot; value=&quot;5&quot;/&gt;&lt;property id=&quot;20300&quot; value=&quot;Slide 48 - &amp;quot;Extended Minimal Cover: Example&amp;quot;&quot;/&gt;&lt;property id=&quot;20307&quot; value=&quot;422&quot;/&gt;&lt;/object&gt;&lt;object type=&quot;3&quot; unique_id=&quot;16819&quot;&gt;&lt;property id=&quot;20148&quot; value=&quot;5&quot;/&gt;&lt;property id=&quot;20300&quot; value=&quot;Slide 2 - &amp;quot;Anomalies: Example&amp;quot;&quot;/&gt;&lt;property id=&quot;20307&quot; value=&quot;424&quot;/&gt;&lt;/object&gt;&lt;object type=&quot;3&quot; unique_id=&quot;16820&quot;&gt;&lt;property id=&quot;20148&quot; value=&quot;5&quot;/&gt;&lt;property id=&quot;20300&quot; value=&quot;Slide 39 - &amp;quot;Testing Equivalence Based on Attribute Closures&amp;quot;&quot;/&gt;&lt;property id=&quot;20307&quot; value=&quot;423&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2500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7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8900</TotalTime>
  <Words>6287</Words>
  <Application>Microsoft Office PowerPoint</Application>
  <PresentationFormat>On-screen Show (4:3)</PresentationFormat>
  <Paragraphs>989</Paragraphs>
  <Slides>65</Slides>
  <Notes>50</Notes>
  <HiddenSlides>0</HiddenSlides>
  <MMClips>0</MMClips>
  <ScaleCrop>false</ScaleCrop>
  <HeadingPairs>
    <vt:vector size="4" baseType="variant">
      <vt:variant>
        <vt:lpstr>Theme</vt:lpstr>
      </vt:variant>
      <vt:variant>
        <vt:i4>2</vt:i4>
      </vt:variant>
      <vt:variant>
        <vt:lpstr>Slide Titles</vt:lpstr>
      </vt:variant>
      <vt:variant>
        <vt:i4>65</vt:i4>
      </vt:variant>
    </vt:vector>
  </HeadingPairs>
  <TitlesOfParts>
    <vt:vector size="67" baseType="lpstr">
      <vt:lpstr>Default Design</vt:lpstr>
      <vt:lpstr>1_Default Design</vt:lpstr>
      <vt:lpstr> </vt:lpstr>
      <vt:lpstr>In the Lecture Series Introduction to Database Systems</vt:lpstr>
      <vt:lpstr>Anomalies: Example</vt:lpstr>
      <vt:lpstr>Normalization: Example</vt:lpstr>
      <vt:lpstr>Learning Objectives</vt:lpstr>
      <vt:lpstr>Functional Dependencies</vt:lpstr>
      <vt:lpstr>Functional Dependencies</vt:lpstr>
      <vt:lpstr>Functional Dependencies</vt:lpstr>
      <vt:lpstr>Functional Dependencies</vt:lpstr>
      <vt:lpstr>Functional Dependencies</vt:lpstr>
      <vt:lpstr>Trivial FDs</vt:lpstr>
      <vt:lpstr>Non-Trivial FDs</vt:lpstr>
      <vt:lpstr>Completely Non-Trivial FDs</vt:lpstr>
      <vt:lpstr>Functional Dependencies</vt:lpstr>
      <vt:lpstr>Superkeys</vt:lpstr>
      <vt:lpstr>Candidate Keys</vt:lpstr>
      <vt:lpstr>Primary Keys</vt:lpstr>
      <vt:lpstr>Reasoning about Functional Dependencies</vt:lpstr>
      <vt:lpstr>Reasoning about Functional Dependencies</vt:lpstr>
      <vt:lpstr>Armstrong’s Axioms</vt:lpstr>
      <vt:lpstr>Armstrong’s Axioms</vt:lpstr>
      <vt:lpstr>Armstrong’s Axioms</vt:lpstr>
      <vt:lpstr>Armstrong’s Axioms</vt:lpstr>
      <vt:lpstr>Armstrong’s Axioms</vt:lpstr>
      <vt:lpstr>Armstrong’s Axioms</vt:lpstr>
      <vt:lpstr>Armstrong’s Axioms</vt:lpstr>
      <vt:lpstr>Closure of a Set of Functional Dependencies</vt:lpstr>
      <vt:lpstr>Armstrong’s Axioms</vt:lpstr>
      <vt:lpstr>Closure of a Set of Functional Dependencies</vt:lpstr>
      <vt:lpstr>Equivalence of  Sets of Functional Dependencies</vt:lpstr>
      <vt:lpstr>Finding Keys: Example</vt:lpstr>
      <vt:lpstr>Finding Keys: Example</vt:lpstr>
      <vt:lpstr>Finding Keys: Example</vt:lpstr>
      <vt:lpstr>Attribute Closure</vt:lpstr>
      <vt:lpstr>Closure of a Set of Attributes: Example</vt:lpstr>
      <vt:lpstr>Closure of a Set of Attributes: Algorithm</vt:lpstr>
      <vt:lpstr>Closure of a Set of Attributes: Algorithm</vt:lpstr>
      <vt:lpstr>Closure of a Set of Attributes: Example</vt:lpstr>
      <vt:lpstr>Closure of a Set of Attributes: Example</vt:lpstr>
      <vt:lpstr>Testing Equivalence Based on Attribute Closures</vt:lpstr>
      <vt:lpstr>Equivalence of Sets of Functional Dependencies</vt:lpstr>
      <vt:lpstr>Minimal Set of Dependencies</vt:lpstr>
      <vt:lpstr>Minimal Cover</vt:lpstr>
      <vt:lpstr>Minimal Cover</vt:lpstr>
      <vt:lpstr>Minimal Cover: Example</vt:lpstr>
      <vt:lpstr>Minimal Cover: Example, Step (1)</vt:lpstr>
      <vt:lpstr>Minimal Cover: Example, Step (2)</vt:lpstr>
      <vt:lpstr>Minimal Cover: Example, Step (3)</vt:lpstr>
      <vt:lpstr>Extended Minimal Cover: Example</vt:lpstr>
      <vt:lpstr>Minimal Cover: Algorithm</vt:lpstr>
      <vt:lpstr>PowerPoint Presentation</vt:lpstr>
      <vt:lpstr>PowerPoint Presentation</vt:lpstr>
      <vt:lpstr>Phụ thuộc hàm - Bao đóng của tập thuộc tính (tt)</vt:lpstr>
      <vt:lpstr>Phụ thuộc hàm  - Dẫn xuất từ các PTH</vt:lpstr>
      <vt:lpstr>Phụ thuộc hàm  - Dẫn xuất từ các PTH</vt:lpstr>
      <vt:lpstr>Khóa - Các thuật toán tìm khóa (tt)</vt:lpstr>
      <vt:lpstr>Khóa - Các thuật toán tìm khóa (tt)</vt:lpstr>
      <vt:lpstr>Bài tập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 e-Learning Eco-Systems System Architecture Perspective</dc:title>
  <dc:creator>Melvyn Song</dc:creator>
  <cp:lastModifiedBy>Hong Nhung</cp:lastModifiedBy>
  <cp:revision>918</cp:revision>
  <cp:lastPrinted>2015-03-31T05:33:05Z</cp:lastPrinted>
  <dcterms:created xsi:type="dcterms:W3CDTF">2005-07-05T02:43:51Z</dcterms:created>
  <dcterms:modified xsi:type="dcterms:W3CDTF">2018-04-16T07:57:27Z</dcterms:modified>
</cp:coreProperties>
</file>