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handoutMasterIdLst>
    <p:handoutMasterId r:id="rId45"/>
  </p:handoutMasterIdLst>
  <p:sldIdLst>
    <p:sldId id="367" r:id="rId3"/>
    <p:sldId id="368" r:id="rId4"/>
    <p:sldId id="369" r:id="rId5"/>
    <p:sldId id="404" r:id="rId6"/>
    <p:sldId id="371" r:id="rId7"/>
    <p:sldId id="405" r:id="rId8"/>
    <p:sldId id="373" r:id="rId9"/>
    <p:sldId id="406" r:id="rId10"/>
    <p:sldId id="374" r:id="rId11"/>
    <p:sldId id="375" r:id="rId12"/>
    <p:sldId id="376" r:id="rId13"/>
    <p:sldId id="377" r:id="rId14"/>
    <p:sldId id="378" r:id="rId15"/>
    <p:sldId id="379" r:id="rId16"/>
    <p:sldId id="380" r:id="rId17"/>
    <p:sldId id="381" r:id="rId18"/>
    <p:sldId id="382" r:id="rId19"/>
    <p:sldId id="390" r:id="rId20"/>
    <p:sldId id="385" r:id="rId21"/>
    <p:sldId id="388" r:id="rId22"/>
    <p:sldId id="391" r:id="rId23"/>
    <p:sldId id="392" r:id="rId24"/>
    <p:sldId id="393" r:id="rId25"/>
    <p:sldId id="394" r:id="rId26"/>
    <p:sldId id="396" r:id="rId27"/>
    <p:sldId id="397" r:id="rId28"/>
    <p:sldId id="398" r:id="rId29"/>
    <p:sldId id="395" r:id="rId30"/>
    <p:sldId id="399" r:id="rId31"/>
    <p:sldId id="400" r:id="rId32"/>
    <p:sldId id="401" r:id="rId33"/>
    <p:sldId id="402" r:id="rId34"/>
    <p:sldId id="410" r:id="rId35"/>
    <p:sldId id="411" r:id="rId36"/>
    <p:sldId id="412" r:id="rId37"/>
    <p:sldId id="403" r:id="rId38"/>
    <p:sldId id="354" r:id="rId39"/>
    <p:sldId id="413" r:id="rId40"/>
    <p:sldId id="414" r:id="rId41"/>
    <p:sldId id="415" r:id="rId42"/>
    <p:sldId id="416" r:id="rId43"/>
  </p:sldIdLst>
  <p:sldSz cx="9144000" cy="6858000" type="screen4x3"/>
  <p:notesSz cx="7315200" cy="9601200"/>
  <p:custDataLst>
    <p:tags r:id="rId46"/>
  </p:custDataLst>
  <p:defaultTextStyle>
    <a:defPPr>
      <a:defRPr lang="en-US"/>
    </a:defPPr>
    <a:lvl1pPr algn="l" rtl="0" fontAlgn="base">
      <a:spcBef>
        <a:spcPct val="0"/>
      </a:spcBef>
      <a:spcAft>
        <a:spcPct val="0"/>
      </a:spcAft>
      <a:defRPr sz="1600" kern="1200" baseline="-25000">
        <a:solidFill>
          <a:schemeClr val="tx1"/>
        </a:solidFill>
        <a:latin typeface="Arial" charset="0"/>
        <a:ea typeface="+mn-ea"/>
        <a:cs typeface="+mn-cs"/>
      </a:defRPr>
    </a:lvl1pPr>
    <a:lvl2pPr marL="457200" algn="l" rtl="0" fontAlgn="base">
      <a:spcBef>
        <a:spcPct val="0"/>
      </a:spcBef>
      <a:spcAft>
        <a:spcPct val="0"/>
      </a:spcAft>
      <a:defRPr sz="1600" kern="1200" baseline="-25000">
        <a:solidFill>
          <a:schemeClr val="tx1"/>
        </a:solidFill>
        <a:latin typeface="Arial" charset="0"/>
        <a:ea typeface="+mn-ea"/>
        <a:cs typeface="+mn-cs"/>
      </a:defRPr>
    </a:lvl2pPr>
    <a:lvl3pPr marL="914400" algn="l" rtl="0" fontAlgn="base">
      <a:spcBef>
        <a:spcPct val="0"/>
      </a:spcBef>
      <a:spcAft>
        <a:spcPct val="0"/>
      </a:spcAft>
      <a:defRPr sz="1600" kern="1200" baseline="-25000">
        <a:solidFill>
          <a:schemeClr val="tx1"/>
        </a:solidFill>
        <a:latin typeface="Arial" charset="0"/>
        <a:ea typeface="+mn-ea"/>
        <a:cs typeface="+mn-cs"/>
      </a:defRPr>
    </a:lvl3pPr>
    <a:lvl4pPr marL="1371600" algn="l" rtl="0" fontAlgn="base">
      <a:spcBef>
        <a:spcPct val="0"/>
      </a:spcBef>
      <a:spcAft>
        <a:spcPct val="0"/>
      </a:spcAft>
      <a:defRPr sz="1600" kern="1200" baseline="-25000">
        <a:solidFill>
          <a:schemeClr val="tx1"/>
        </a:solidFill>
        <a:latin typeface="Arial" charset="0"/>
        <a:ea typeface="+mn-ea"/>
        <a:cs typeface="+mn-cs"/>
      </a:defRPr>
    </a:lvl4pPr>
    <a:lvl5pPr marL="1828800" algn="l" rtl="0" fontAlgn="base">
      <a:spcBef>
        <a:spcPct val="0"/>
      </a:spcBef>
      <a:spcAft>
        <a:spcPct val="0"/>
      </a:spcAft>
      <a:defRPr sz="1600" kern="1200" baseline="-25000">
        <a:solidFill>
          <a:schemeClr val="tx1"/>
        </a:solidFill>
        <a:latin typeface="Arial" charset="0"/>
        <a:ea typeface="+mn-ea"/>
        <a:cs typeface="+mn-cs"/>
      </a:defRPr>
    </a:lvl5pPr>
    <a:lvl6pPr marL="2286000" algn="l" defTabSz="914400" rtl="0" eaLnBrk="1" latinLnBrk="0" hangingPunct="1">
      <a:defRPr sz="1600" kern="1200" baseline="-25000">
        <a:solidFill>
          <a:schemeClr val="tx1"/>
        </a:solidFill>
        <a:latin typeface="Arial" charset="0"/>
        <a:ea typeface="+mn-ea"/>
        <a:cs typeface="+mn-cs"/>
      </a:defRPr>
    </a:lvl6pPr>
    <a:lvl7pPr marL="2743200" algn="l" defTabSz="914400" rtl="0" eaLnBrk="1" latinLnBrk="0" hangingPunct="1">
      <a:defRPr sz="1600" kern="1200" baseline="-25000">
        <a:solidFill>
          <a:schemeClr val="tx1"/>
        </a:solidFill>
        <a:latin typeface="Arial" charset="0"/>
        <a:ea typeface="+mn-ea"/>
        <a:cs typeface="+mn-cs"/>
      </a:defRPr>
    </a:lvl7pPr>
    <a:lvl8pPr marL="3200400" algn="l" defTabSz="914400" rtl="0" eaLnBrk="1" latinLnBrk="0" hangingPunct="1">
      <a:defRPr sz="1600" kern="1200" baseline="-25000">
        <a:solidFill>
          <a:schemeClr val="tx1"/>
        </a:solidFill>
        <a:latin typeface="Arial" charset="0"/>
        <a:ea typeface="+mn-ea"/>
        <a:cs typeface="+mn-cs"/>
      </a:defRPr>
    </a:lvl8pPr>
    <a:lvl9pPr marL="3657600" algn="l" defTabSz="914400" rtl="0" eaLnBrk="1" latinLnBrk="0" hangingPunct="1">
      <a:defRPr sz="1600" kern="1200" baseline="-250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0C0C0"/>
    <a:srgbClr val="000099"/>
    <a:srgbClr val="CC0000"/>
    <a:srgbClr val="FFFF99"/>
    <a:srgbClr val="3366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1" autoAdjust="0"/>
    <p:restoredTop sz="63523" autoAdjust="0"/>
  </p:normalViewPr>
  <p:slideViewPr>
    <p:cSldViewPr>
      <p:cViewPr varScale="1">
        <p:scale>
          <a:sx n="45" d="100"/>
          <a:sy n="45" d="100"/>
        </p:scale>
        <p:origin x="-210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608" y="12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2"/>
            <a:ext cx="3170717" cy="48006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defRPr sz="1200" baseline="0"/>
            </a:lvl1pPr>
          </a:lstStyle>
          <a:p>
            <a:pPr>
              <a:defRPr/>
            </a:pPr>
            <a:endParaRPr lang="en-US"/>
          </a:p>
        </p:txBody>
      </p:sp>
      <p:sp>
        <p:nvSpPr>
          <p:cNvPr id="58371" name="Rectangle 3"/>
          <p:cNvSpPr>
            <a:spLocks noGrp="1" noChangeArrowheads="1"/>
          </p:cNvSpPr>
          <p:nvPr>
            <p:ph type="dt" sz="quarter" idx="1"/>
          </p:nvPr>
        </p:nvSpPr>
        <p:spPr bwMode="auto">
          <a:xfrm>
            <a:off x="4142776" y="2"/>
            <a:ext cx="3170717" cy="48006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baseline="0"/>
            </a:lvl1pPr>
          </a:lstStyle>
          <a:p>
            <a:pPr>
              <a:defRPr/>
            </a:pPr>
            <a:endParaRPr lang="en-US"/>
          </a:p>
        </p:txBody>
      </p:sp>
      <p:sp>
        <p:nvSpPr>
          <p:cNvPr id="58372" name="Rectangle 4"/>
          <p:cNvSpPr>
            <a:spLocks noGrp="1" noChangeArrowheads="1"/>
          </p:cNvSpPr>
          <p:nvPr>
            <p:ph type="ftr" sz="quarter" idx="2"/>
          </p:nvPr>
        </p:nvSpPr>
        <p:spPr bwMode="auto">
          <a:xfrm>
            <a:off x="0" y="9119598"/>
            <a:ext cx="3170717" cy="48006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defRPr sz="1200" baseline="0"/>
            </a:lvl1pPr>
          </a:lstStyle>
          <a:p>
            <a:pPr>
              <a:defRPr/>
            </a:pPr>
            <a:endParaRPr lang="en-US"/>
          </a:p>
        </p:txBody>
      </p:sp>
      <p:sp>
        <p:nvSpPr>
          <p:cNvPr id="58373" name="Rectangle 5"/>
          <p:cNvSpPr>
            <a:spLocks noGrp="1" noChangeArrowheads="1"/>
          </p:cNvSpPr>
          <p:nvPr>
            <p:ph type="sldNum" sz="quarter" idx="3"/>
          </p:nvPr>
        </p:nvSpPr>
        <p:spPr bwMode="auto">
          <a:xfrm>
            <a:off x="4142776" y="9119598"/>
            <a:ext cx="3170717" cy="48006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a:defRPr sz="1200" baseline="0"/>
            </a:lvl1pPr>
          </a:lstStyle>
          <a:p>
            <a:pPr>
              <a:defRPr/>
            </a:pPr>
            <a:fld id="{751AA593-F734-434F-8164-6D756FBF982B}" type="slidenum">
              <a:rPr lang="en-US"/>
              <a:pPr>
                <a:defRPr/>
              </a:pPr>
              <a:t>‹#›</a:t>
            </a:fld>
            <a:endParaRPr lang="en-US"/>
          </a:p>
        </p:txBody>
      </p:sp>
    </p:spTree>
    <p:extLst>
      <p:ext uri="{BB962C8B-B14F-4D97-AF65-F5344CB8AC3E}">
        <p14:creationId xmlns:p14="http://schemas.microsoft.com/office/powerpoint/2010/main" val="1880788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2"/>
            <a:ext cx="3170717" cy="48006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defRPr sz="1200" baseline="0"/>
            </a:lvl1pPr>
          </a:lstStyle>
          <a:p>
            <a:pPr>
              <a:defRPr/>
            </a:pPr>
            <a:endParaRPr lang="en-US"/>
          </a:p>
        </p:txBody>
      </p:sp>
      <p:sp>
        <p:nvSpPr>
          <p:cNvPr id="77827" name="Rectangle 3"/>
          <p:cNvSpPr>
            <a:spLocks noGrp="1" noChangeArrowheads="1"/>
          </p:cNvSpPr>
          <p:nvPr>
            <p:ph type="dt" idx="1"/>
          </p:nvPr>
        </p:nvSpPr>
        <p:spPr bwMode="auto">
          <a:xfrm>
            <a:off x="4142776" y="2"/>
            <a:ext cx="3170717" cy="48006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baseline="0"/>
            </a:lvl1pPr>
          </a:lstStyle>
          <a:p>
            <a:pPr>
              <a:defRPr/>
            </a:pPr>
            <a:endParaRPr lang="en-US"/>
          </a:p>
        </p:txBody>
      </p:sp>
      <p:sp>
        <p:nvSpPr>
          <p:cNvPr id="389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731180" y="4561342"/>
            <a:ext cx="5852843" cy="432054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9119598"/>
            <a:ext cx="3170717" cy="48006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defRPr sz="1200" baseline="0"/>
            </a:lvl1pPr>
          </a:lstStyle>
          <a:p>
            <a:pPr>
              <a:defRPr/>
            </a:pPr>
            <a:endParaRPr lang="en-US"/>
          </a:p>
        </p:txBody>
      </p:sp>
      <p:sp>
        <p:nvSpPr>
          <p:cNvPr id="77831" name="Rectangle 7"/>
          <p:cNvSpPr>
            <a:spLocks noGrp="1" noChangeArrowheads="1"/>
          </p:cNvSpPr>
          <p:nvPr>
            <p:ph type="sldNum" sz="quarter" idx="5"/>
          </p:nvPr>
        </p:nvSpPr>
        <p:spPr bwMode="auto">
          <a:xfrm>
            <a:off x="4142776" y="9119598"/>
            <a:ext cx="3170717" cy="48006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a:defRPr sz="1200" baseline="0"/>
            </a:lvl1pPr>
          </a:lstStyle>
          <a:p>
            <a:pPr>
              <a:defRPr/>
            </a:pPr>
            <a:fld id="{B2CECB24-C8AB-438C-B9B2-1B4B33AC502F}" type="slidenum">
              <a:rPr lang="en-US"/>
              <a:pPr>
                <a:defRPr/>
              </a:pPr>
              <a:t>‹#›</a:t>
            </a:fld>
            <a:endParaRPr lang="en-US"/>
          </a:p>
        </p:txBody>
      </p:sp>
    </p:spTree>
    <p:extLst>
      <p:ext uri="{BB962C8B-B14F-4D97-AF65-F5344CB8AC3E}">
        <p14:creationId xmlns:p14="http://schemas.microsoft.com/office/powerpoint/2010/main" val="1421082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0D36457-E7D7-4BDD-8A28-91030216E7BE}" type="slidenum">
              <a:rPr lang="en-US" smtClean="0"/>
              <a:pPr/>
              <a:t>1</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dirty="0" smtClean="0"/>
              <a:t>Last week,</a:t>
            </a:r>
            <a:r>
              <a:rPr lang="en-US" baseline="0" dirty="0" smtClean="0"/>
              <a:t> function dependencies: constraints on values of attributes. Salary of an employee is determined by position. Then the employees with the same position must have the same salary. If not handled carefully, may lead to problems.</a:t>
            </a:r>
          </a:p>
          <a:p>
            <a:pPr eaLnBrk="1" hangingPunct="1"/>
            <a:endParaRPr lang="en-US" dirty="0" smtClean="0"/>
          </a:p>
          <a:p>
            <a:pPr eaLnBrk="1" hangingPunct="1"/>
            <a:r>
              <a:rPr lang="en-US" dirty="0" smtClean="0"/>
              <a:t>Usually tackled</a:t>
            </a:r>
            <a:r>
              <a:rPr lang="en-US" baseline="0" dirty="0" smtClean="0"/>
              <a:t> through n</a:t>
            </a:r>
            <a:r>
              <a:rPr lang="en-US" dirty="0" smtClean="0"/>
              <a:t>ormalization: the process</a:t>
            </a:r>
            <a:r>
              <a:rPr lang="en-US" baseline="0" dirty="0" smtClean="0"/>
              <a:t> decomposing the tables based on the functional dependencies.</a:t>
            </a:r>
          </a:p>
          <a:p>
            <a:pPr eaLnBrk="1" hangingPunct="1"/>
            <a:endParaRPr lang="en-US" baseline="0" dirty="0" smtClean="0"/>
          </a:p>
          <a:p>
            <a:pPr eaLnBrk="1" hangingPunct="1"/>
            <a:r>
              <a:rPr lang="en-US" baseline="0" dirty="0" smtClean="0"/>
              <a:t>In practice, there can be too many FDs, overlapping / redundant / complicated. In last week’s lecture, find the minimal cover for a set of FDs. With these minimal cover, we are ready to perform normalization.</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E585BBC1-BE0D-4994-96A1-0D6F881C824A}" type="slidenum">
              <a:rPr lang="en-US" smtClean="0"/>
              <a:pPr/>
              <a:t>10</a:t>
            </a:fld>
            <a:endParaRPr lang="en-US" smtClean="0"/>
          </a:p>
        </p:txBody>
      </p:sp>
      <p:sp>
        <p:nvSpPr>
          <p:cNvPr id="46083" name="Rectangle 2"/>
          <p:cNvSpPr>
            <a:spLocks noGrp="1" noRot="1" noChangeAspect="1" noChangeArrowheads="1" noTextEdit="1"/>
          </p:cNvSpPr>
          <p:nvPr>
            <p:ph type="sldImg"/>
          </p:nvPr>
        </p:nvSpPr>
        <p:spPr>
          <a:xfrm>
            <a:off x="1257300" y="720725"/>
            <a:ext cx="4800600" cy="3600450"/>
          </a:xfrm>
          <a:ln/>
        </p:spPr>
      </p:sp>
      <p:sp>
        <p:nvSpPr>
          <p:cNvPr id="46084"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Decompose into</a:t>
            </a:r>
            <a:r>
              <a:rPr lang="en-US" baseline="0" dirty="0" smtClean="0"/>
              <a:t> two tables with departure time as the overlapping attribute. </a:t>
            </a:r>
          </a:p>
          <a:p>
            <a:pPr eaLnBrk="1" hangingPunct="1"/>
            <a:endParaRPr lang="en-US" baseline="0" dirty="0" smtClean="0"/>
          </a:p>
          <a:p>
            <a:pPr eaLnBrk="1" hangingPunct="1"/>
            <a:r>
              <a:rPr lang="en-US" baseline="0" dirty="0" smtClean="0"/>
              <a:t>Flight number / departure time / origin.</a:t>
            </a:r>
          </a:p>
          <a:p>
            <a:pPr eaLnBrk="1" hangingPunct="1"/>
            <a:endParaRPr lang="en-US" baseline="0" dirty="0" smtClean="0"/>
          </a:p>
          <a:p>
            <a:pPr eaLnBrk="1" hangingPunct="1"/>
            <a:r>
              <a:rPr lang="en-US" baseline="0" dirty="0" smtClean="0"/>
              <a:t>Departure time / arrival time / destination.</a:t>
            </a:r>
          </a:p>
          <a:p>
            <a:pPr eaLnBrk="1" hangingPunct="1"/>
            <a:endParaRPr lang="en-US" baseline="0" dirty="0" smtClean="0"/>
          </a:p>
          <a:p>
            <a:pPr eaLnBrk="1" hangingPunct="1"/>
            <a:r>
              <a:rPr lang="en-US" baseline="0" dirty="0" smtClean="0"/>
              <a:t>Can we recover the original table using a natural join?</a:t>
            </a:r>
          </a:p>
          <a:p>
            <a:pPr eaLnBrk="1" hangingPunct="1"/>
            <a:endParaRPr lang="en-US" baseline="0" dirty="0" smtClean="0"/>
          </a:p>
          <a:p>
            <a:pPr eaLnBrk="1" hangingPunct="1"/>
            <a:r>
              <a:rPr lang="en-US" baseline="0" dirty="0" smtClean="0"/>
              <a:t>In the middle table, departure time for SG12 is 1200 but there are two tuples of the same departure time in the bottom table. </a:t>
            </a:r>
          </a:p>
          <a:p>
            <a:pPr eaLnBrk="1" hangingPunct="1"/>
            <a:endParaRPr lang="en-US" baseline="0" dirty="0" smtClean="0"/>
          </a:p>
          <a:p>
            <a:pPr eaLnBrk="1" hangingPunct="1"/>
            <a:r>
              <a:rPr lang="en-US" baseline="0" dirty="0" smtClean="0"/>
              <a:t>After the join, there will be two entries for SG12: one arrives at CDG at 1300, and the other arrives at SIN at 1420. This is different from the original table and we have no idea which one is from the original table and which one is introduced by mistake.</a:t>
            </a:r>
          </a:p>
          <a:p>
            <a:pPr eaLnBrk="1" hangingPunct="1"/>
            <a:endParaRPr lang="en-US" baseline="0" dirty="0" smtClean="0"/>
          </a:p>
          <a:p>
            <a:pPr eaLnBrk="1" hangingPunct="1"/>
            <a:r>
              <a:rPr lang="en-US" baseline="0" dirty="0" smtClean="0"/>
              <a:t>As such, we won’t be able to recover the original table and the decomposition is not lossless.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14D41149-9589-4693-815E-3C448E9B43A0}" type="slidenum">
              <a:rPr lang="en-US" smtClean="0"/>
              <a:pPr/>
              <a:t>11</a:t>
            </a:fld>
            <a:endParaRPr lang="en-US" smtClean="0"/>
          </a:p>
        </p:txBody>
      </p:sp>
      <p:sp>
        <p:nvSpPr>
          <p:cNvPr id="47107" name="Rectangle 2"/>
          <p:cNvSpPr>
            <a:spLocks noGrp="1" noRot="1" noChangeAspect="1" noChangeArrowheads="1" noTextEdit="1"/>
          </p:cNvSpPr>
          <p:nvPr>
            <p:ph type="sldImg"/>
          </p:nvPr>
        </p:nvSpPr>
        <p:spPr>
          <a:xfrm>
            <a:off x="1257300" y="720725"/>
            <a:ext cx="4800600" cy="3600450"/>
          </a:xfrm>
          <a:ln/>
        </p:spPr>
      </p:sp>
      <p:sp>
        <p:nvSpPr>
          <p:cNvPr id="47108"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Besides</a:t>
            </a:r>
            <a:r>
              <a:rPr lang="en-US" baseline="0" dirty="0" smtClean="0"/>
              <a:t> losing the original table, what else do we lose? </a:t>
            </a:r>
          </a:p>
          <a:p>
            <a:pPr eaLnBrk="1" hangingPunct="1"/>
            <a:endParaRPr lang="en-US" baseline="0" dirty="0" smtClean="0"/>
          </a:p>
          <a:p>
            <a:pPr eaLnBrk="1" hangingPunct="1"/>
            <a:r>
              <a:rPr lang="en-US" baseline="0" dirty="0" smtClean="0"/>
              <a:t>Originally flight number is the key so it determines all other attributes.</a:t>
            </a:r>
          </a:p>
          <a:p>
            <a:pPr eaLnBrk="1" hangingPunct="1"/>
            <a:endParaRPr lang="en-US" baseline="0" dirty="0" smtClean="0"/>
          </a:p>
          <a:p>
            <a:pPr eaLnBrk="1" hangingPunct="1"/>
            <a:r>
              <a:rPr lang="en-US" baseline="0" dirty="0" smtClean="0"/>
              <a:t>After decomposition, flight number still determines the departure time and origin in the middle table. However, it can no longer determine the arrival time and destination since they are in a separate table. </a:t>
            </a:r>
          </a:p>
          <a:p>
            <a:pPr eaLnBrk="1" hangingPunct="1"/>
            <a:endParaRPr lang="en-US" baseline="0" dirty="0" smtClean="0"/>
          </a:p>
          <a:p>
            <a:pPr eaLnBrk="1" hangingPunct="1"/>
            <a:r>
              <a:rPr lang="en-US" baseline="0" dirty="0" smtClean="0"/>
              <a:t>The main point from this example is that decomposition may lead to two problems: </a:t>
            </a:r>
          </a:p>
          <a:p>
            <a:pPr eaLnBrk="1" hangingPunct="1"/>
            <a:endParaRPr lang="en-US" baseline="0" dirty="0" smtClean="0"/>
          </a:p>
          <a:p>
            <a:pPr eaLnBrk="1" hangingPunct="1"/>
            <a:r>
              <a:rPr lang="en-US" baseline="0" dirty="0" smtClean="0"/>
              <a:t>First of all, we may not be able recover the original table. When this happens, the decomposition is </a:t>
            </a:r>
            <a:r>
              <a:rPr lang="en-US" baseline="0" dirty="0" err="1" smtClean="0"/>
              <a:t>lossy</a:t>
            </a:r>
            <a:r>
              <a:rPr lang="en-US" baseline="0" dirty="0" smtClean="0"/>
              <a:t>. </a:t>
            </a:r>
          </a:p>
          <a:p>
            <a:pPr eaLnBrk="1" hangingPunct="1"/>
            <a:endParaRPr lang="en-US" baseline="0" dirty="0" smtClean="0"/>
          </a:p>
          <a:p>
            <a:pPr eaLnBrk="1" hangingPunct="1"/>
            <a:r>
              <a:rPr lang="en-US" baseline="0" dirty="0" smtClean="0"/>
              <a:t>Second, we may lose some FDs. When this happens, this decomposition is not dependency preserving.</a:t>
            </a:r>
          </a:p>
          <a:p>
            <a:pPr eaLnBrk="1" hangingPunct="1"/>
            <a:endParaRPr lang="en-US" baseline="0" dirty="0" smtClean="0"/>
          </a:p>
          <a:p>
            <a:pPr eaLnBrk="1" hangingPunct="1"/>
            <a:endParaRPr lang="en-US" baseline="0" dirty="0" smtClean="0"/>
          </a:p>
          <a:p>
            <a:pPr eaLnBrk="1" hangingPunct="1"/>
            <a:endParaRPr lang="en-US" baseline="0" dirty="0" smtClean="0"/>
          </a:p>
          <a:p>
            <a:pPr eaLnBrk="1" hangingPunct="1"/>
            <a:endParaRPr lang="en-US" baseline="0" dirty="0" smtClean="0"/>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B33364B-E94E-47FE-B181-C50C0CB0C443}" type="slidenum">
              <a:rPr lang="en-US" smtClean="0"/>
              <a:pPr/>
              <a:t>12</a:t>
            </a:fld>
            <a:endParaRPr lang="en-US" smtClean="0"/>
          </a:p>
        </p:txBody>
      </p:sp>
      <p:sp>
        <p:nvSpPr>
          <p:cNvPr id="48131" name="Rectangle 2"/>
          <p:cNvSpPr>
            <a:spLocks noGrp="1" noRot="1" noChangeAspect="1" noChangeArrowheads="1" noTextEdit="1"/>
          </p:cNvSpPr>
          <p:nvPr>
            <p:ph type="sldImg"/>
          </p:nvPr>
        </p:nvSpPr>
        <p:spPr>
          <a:xfrm>
            <a:off x="1257300" y="720725"/>
            <a:ext cx="4800600" cy="3600450"/>
          </a:xfrm>
          <a:ln/>
        </p:spPr>
      </p:sp>
      <p:sp>
        <p:nvSpPr>
          <p:cNvPr id="48132"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A decomposition which is lossless</a:t>
            </a:r>
            <a:r>
              <a:rPr lang="en-US" baseline="0" dirty="0" smtClean="0"/>
              <a:t> but not dependency preserving.</a:t>
            </a:r>
          </a:p>
          <a:p>
            <a:pPr eaLnBrk="1" hangingPunct="1"/>
            <a:endParaRPr lang="en-US" baseline="0" dirty="0" smtClean="0"/>
          </a:p>
          <a:p>
            <a:pPr defTabSz="914326" eaLnBrk="1" hangingPunct="1">
              <a:defRPr/>
            </a:pPr>
            <a:r>
              <a:rPr lang="en-US" baseline="0" dirty="0" smtClean="0"/>
              <a:t>Relation for contracts. 7 attributes listed below. For simplicity’s sake, we use only the initials of the attributes.  Each contract represents a purchase of a part from a supplier for a project associated with a department. </a:t>
            </a:r>
          </a:p>
          <a:p>
            <a:pPr eaLnBrk="1" hangingPunct="1"/>
            <a:endParaRPr lang="en-US" baseline="0" dirty="0" smtClean="0"/>
          </a:p>
          <a:p>
            <a:pPr eaLnBrk="1" hangingPunct="1"/>
            <a:r>
              <a:rPr lang="en-US" baseline="0" dirty="0" smtClean="0"/>
              <a:t>One of the contract can be department of computer science purchases internal </a:t>
            </a:r>
            <a:r>
              <a:rPr lang="en-US" baseline="0" dirty="0" err="1" smtClean="0"/>
              <a:t>harddisks</a:t>
            </a:r>
            <a:r>
              <a:rPr lang="en-US" baseline="0" dirty="0" smtClean="0"/>
              <a:t> from western digital for the a project of building a new computer cluster.</a:t>
            </a:r>
          </a:p>
          <a:p>
            <a:pPr eaLnBrk="1" hangingPunct="1"/>
            <a:endParaRPr lang="en-US" baseline="0" dirty="0" smtClean="0"/>
          </a:p>
          <a:p>
            <a:pPr eaLnBrk="1" hangingPunct="1"/>
            <a:r>
              <a:rPr lang="en-US" baseline="0" dirty="0" smtClean="0"/>
              <a:t>C </a:t>
            </a:r>
            <a:r>
              <a:rPr lang="en-US" baseline="0" dirty="0" smtClean="0">
                <a:sym typeface="Wingdings"/>
              </a:rPr>
              <a:t>  … C is the key</a:t>
            </a:r>
          </a:p>
          <a:p>
            <a:pPr eaLnBrk="1" hangingPunct="1"/>
            <a:r>
              <a:rPr lang="en-US" baseline="0" dirty="0" smtClean="0">
                <a:sym typeface="Wingdings"/>
              </a:rPr>
              <a:t>J, P  C, A project purchases a given part using a single contract. If the project requires 200 </a:t>
            </a:r>
            <a:r>
              <a:rPr lang="en-US" baseline="0" dirty="0" err="1" smtClean="0">
                <a:sym typeface="Wingdings"/>
              </a:rPr>
              <a:t>harddisks</a:t>
            </a:r>
            <a:r>
              <a:rPr lang="en-US" baseline="0" dirty="0" smtClean="0">
                <a:sym typeface="Wingdings"/>
              </a:rPr>
              <a:t>, all must be purchased in the same contact, instead of 100 in one contact and another 100 in a separate contract. </a:t>
            </a:r>
          </a:p>
          <a:p>
            <a:pPr eaLnBrk="1" hangingPunct="1"/>
            <a:r>
              <a:rPr lang="en-US" baseline="0" dirty="0" smtClean="0">
                <a:sym typeface="Wingdings"/>
              </a:rPr>
              <a:t>S,D  P, A department purchases at most one part from a supplier. Department of computer science is purchasing </a:t>
            </a:r>
            <a:r>
              <a:rPr lang="en-US" baseline="0" dirty="0" err="1" smtClean="0">
                <a:sym typeface="Wingdings"/>
              </a:rPr>
              <a:t>harddisks</a:t>
            </a:r>
            <a:r>
              <a:rPr lang="en-US" baseline="0" dirty="0" smtClean="0">
                <a:sym typeface="Wingdings"/>
              </a:rPr>
              <a:t> from Western Digital.  It cannot purchase media player from Western digital.</a:t>
            </a:r>
          </a:p>
          <a:p>
            <a:pPr eaLnBrk="1" hangingPunct="1"/>
            <a:endParaRPr lang="en-US" baseline="0" dirty="0" smtClean="0">
              <a:sym typeface="Wingdings"/>
            </a:endParaRP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D4CC5CC0-C094-41D9-9F81-9DFC1E042B3F}" type="slidenum">
              <a:rPr lang="en-US" smtClean="0"/>
              <a:pPr/>
              <a:t>13</a:t>
            </a:fld>
            <a:endParaRPr lang="en-US" smtClean="0"/>
          </a:p>
        </p:txBody>
      </p:sp>
      <p:sp>
        <p:nvSpPr>
          <p:cNvPr id="49155" name="Rectangle 2"/>
          <p:cNvSpPr>
            <a:spLocks noGrp="1" noRot="1" noChangeAspect="1" noChangeArrowheads="1" noTextEdit="1"/>
          </p:cNvSpPr>
          <p:nvPr>
            <p:ph type="sldImg"/>
          </p:nvPr>
        </p:nvSpPr>
        <p:spPr>
          <a:xfrm>
            <a:off x="1257300" y="720725"/>
            <a:ext cx="4800600" cy="3600450"/>
          </a:xfrm>
          <a:ln/>
        </p:spPr>
      </p:sp>
      <p:sp>
        <p:nvSpPr>
          <p:cNvPr id="49156"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Lossless</a:t>
            </a:r>
            <a:r>
              <a:rPr lang="en-US" baseline="0" dirty="0" smtClean="0"/>
              <a:t>. Remember in the company example. Position determines salary. So we can put position and salary in a separate table. In the original table, we keep position but remove salary. This is lossless.</a:t>
            </a:r>
          </a:p>
          <a:p>
            <a:pPr eaLnBrk="1" hangingPunct="1"/>
            <a:endParaRPr lang="en-US" baseline="0" dirty="0" smtClean="0"/>
          </a:p>
          <a:p>
            <a:pPr eaLnBrk="1" hangingPunct="1"/>
            <a:r>
              <a:rPr lang="en-US" baseline="0" dirty="0" smtClean="0"/>
              <a:t>Similarly, SD determines P. Put SDP in a separate table. In the original table, we keep SD but remove P. This is lossless.</a:t>
            </a:r>
          </a:p>
          <a:p>
            <a:pPr eaLnBrk="1" hangingPunct="1"/>
            <a:endParaRPr lang="en-US" baseline="0" dirty="0" smtClean="0"/>
          </a:p>
          <a:p>
            <a:pPr eaLnBrk="1" hangingPunct="1"/>
            <a:r>
              <a:rPr lang="en-US" baseline="0" dirty="0" smtClean="0"/>
              <a:t>However, this is not dependency preserving.</a:t>
            </a:r>
          </a:p>
          <a:p>
            <a:pPr eaLnBrk="1" hangingPunct="1"/>
            <a:r>
              <a:rPr lang="en-US" baseline="0" dirty="0" smtClean="0"/>
              <a:t/>
            </a:r>
            <a:br>
              <a:rPr lang="en-US" baseline="0" dirty="0" smtClean="0"/>
            </a:br>
            <a:r>
              <a:rPr lang="en-US" baseline="0" dirty="0" smtClean="0"/>
              <a:t>J and P are in separate tables now.</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6B7684FC-971B-4C2E-870C-D0501214FB7A}" type="slidenum">
              <a:rPr lang="en-US" smtClean="0"/>
              <a:pPr/>
              <a:t>14</a:t>
            </a:fld>
            <a:endParaRPr lang="en-US" smtClean="0"/>
          </a:p>
        </p:txBody>
      </p:sp>
      <p:sp>
        <p:nvSpPr>
          <p:cNvPr id="50179" name="Rectangle 2"/>
          <p:cNvSpPr>
            <a:spLocks noGrp="1" noRot="1" noChangeAspect="1" noChangeArrowheads="1" noTextEdit="1"/>
          </p:cNvSpPr>
          <p:nvPr>
            <p:ph type="sldImg"/>
          </p:nvPr>
        </p:nvSpPr>
        <p:spPr>
          <a:xfrm>
            <a:off x="1257300" y="720725"/>
            <a:ext cx="4800600" cy="3600450"/>
          </a:xfrm>
          <a:ln/>
        </p:spPr>
      </p:sp>
      <p:sp>
        <p:nvSpPr>
          <p:cNvPr id="50180" name="Rectangle 3"/>
          <p:cNvSpPr>
            <a:spLocks noGrp="1" noChangeArrowheads="1"/>
          </p:cNvSpPr>
          <p:nvPr>
            <p:ph type="body" idx="1"/>
          </p:nvPr>
        </p:nvSpPr>
        <p:spPr>
          <a:xfrm>
            <a:off x="731180" y="4561344"/>
            <a:ext cx="5852843" cy="4318996"/>
          </a:xfrm>
          <a:noFill/>
          <a:ln/>
        </p:spPr>
        <p:txBody>
          <a:bodyPr/>
          <a:lstStyle/>
          <a:p>
            <a:pPr eaLnBrk="1" hangingPunct="1"/>
            <a:r>
              <a:rPr lang="en-US" baseline="0" dirty="0" smtClean="0"/>
              <a:t>When a decomposition breaks a relation with FDs into a set of smaller relations, each of the smaller relation will keep a fraction of the original FDs.</a:t>
            </a:r>
          </a:p>
          <a:p>
            <a:pPr eaLnBrk="1" hangingPunct="1"/>
            <a:endParaRPr lang="en-US" baseline="0" dirty="0" smtClean="0"/>
          </a:p>
          <a:p>
            <a:pPr eaLnBrk="1" hangingPunct="1"/>
            <a:r>
              <a:rPr lang="en-US" baseline="0" dirty="0" smtClean="0"/>
              <a:t>This decomposition is dependency preserving </a:t>
            </a:r>
            <a:r>
              <a:rPr lang="en-US" baseline="0" dirty="0" err="1" smtClean="0"/>
              <a:t>iff</a:t>
            </a:r>
            <a:r>
              <a:rPr lang="en-US" baseline="0" dirty="0" smtClean="0"/>
              <a:t>  all the function dependencies in the smaller relations combined is equivalent to the set of the FDs in the original table.</a:t>
            </a:r>
          </a:p>
          <a:p>
            <a:pPr eaLnBrk="1" hangingPunct="1"/>
            <a:endParaRPr lang="en-US" baseline="0" dirty="0" smtClean="0"/>
          </a:p>
          <a:p>
            <a:pPr eaLnBrk="1" hangingPunct="1"/>
            <a:r>
              <a:rPr lang="en-US" baseline="0" dirty="0" smtClean="0"/>
              <a:t>The simplest case is each of the FDs appears is preserved in one one of the smaller relations. </a:t>
            </a:r>
          </a:p>
          <a:p>
            <a:pPr eaLnBrk="1" hangingPunct="1"/>
            <a:endParaRPr lang="en-US" baseline="0" dirty="0" smtClean="0"/>
          </a:p>
          <a:p>
            <a:pPr eaLnBrk="1" hangingPunct="1"/>
            <a:r>
              <a:rPr lang="en-US" baseline="0" dirty="0" smtClean="0"/>
              <a:t>Otherwise, we may need to show the equivalence using the algorithm from last week.</a:t>
            </a:r>
          </a:p>
          <a:p>
            <a:pPr eaLnBrk="1" hangingPunct="1"/>
            <a:endParaRPr lang="en-US" baseline="0" dirty="0" smtClean="0"/>
          </a:p>
          <a:p>
            <a:pPr eaLnBrk="1" hangingPunct="1"/>
            <a:r>
              <a:rPr lang="en-US" baseline="0" dirty="0" smtClean="0"/>
              <a:t>Later we will introduce algorithms to perform lossless decomposition of a relation into normal forms, In some cases the dependencies can be preserved but it is not always the case.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97E8CD7-9355-4CF7-9CF8-5210D42CFCE9}" type="slidenum">
              <a:rPr lang="en-US" smtClean="0"/>
              <a:pPr/>
              <a:t>15</a:t>
            </a:fld>
            <a:endParaRPr lang="en-US" smtClean="0"/>
          </a:p>
        </p:txBody>
      </p:sp>
      <p:sp>
        <p:nvSpPr>
          <p:cNvPr id="51203" name="Rectangle 2"/>
          <p:cNvSpPr>
            <a:spLocks noGrp="1" noRot="1" noChangeAspect="1" noChangeArrowheads="1" noTextEdit="1"/>
          </p:cNvSpPr>
          <p:nvPr>
            <p:ph type="sldImg"/>
          </p:nvPr>
        </p:nvSpPr>
        <p:spPr>
          <a:xfrm>
            <a:off x="1257300" y="720725"/>
            <a:ext cx="4800600" cy="3600450"/>
          </a:xfrm>
          <a:ln/>
        </p:spPr>
      </p:sp>
      <p:sp>
        <p:nvSpPr>
          <p:cNvPr id="51204"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Given that good</a:t>
            </a:r>
            <a:r>
              <a:rPr lang="en-US" baseline="0" dirty="0" smtClean="0"/>
              <a:t> composition addresses anomalies, it is t</a:t>
            </a:r>
            <a:r>
              <a:rPr lang="en-US" dirty="0" smtClean="0"/>
              <a:t>empting to decompose</a:t>
            </a:r>
            <a:r>
              <a:rPr lang="en-US" baseline="0" dirty="0" smtClean="0"/>
              <a:t> the relation as much as possible. But it may actually lead inefficient solutions: when everything is in the same table, queries can be answered more efficiently since everything is in the same table.</a:t>
            </a:r>
          </a:p>
          <a:p>
            <a:pPr eaLnBrk="1" hangingPunct="1"/>
            <a:endParaRPr lang="en-US" baseline="0" dirty="0" smtClean="0"/>
          </a:p>
          <a:p>
            <a:pPr eaLnBrk="1" hangingPunct="1"/>
            <a:r>
              <a:rPr lang="en-US" baseline="0" dirty="0" smtClean="0"/>
              <a:t>However, when a table is decomposed, several relations may need to be combined to find the answers for a query.</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D88DD1D-A22C-4A1F-B7DA-7308349311C1}" type="slidenum">
              <a:rPr lang="en-US" smtClean="0"/>
              <a:pPr/>
              <a:t>16</a:t>
            </a:fld>
            <a:endParaRPr lang="en-US" smtClean="0"/>
          </a:p>
        </p:txBody>
      </p:sp>
      <p:sp>
        <p:nvSpPr>
          <p:cNvPr id="52227" name="Rectangle 2"/>
          <p:cNvSpPr>
            <a:spLocks noGrp="1" noRot="1" noChangeAspect="1" noChangeArrowheads="1" noTextEdit="1"/>
          </p:cNvSpPr>
          <p:nvPr>
            <p:ph type="sldImg"/>
          </p:nvPr>
        </p:nvSpPr>
        <p:spPr>
          <a:xfrm>
            <a:off x="1257300" y="720725"/>
            <a:ext cx="4800600" cy="3600450"/>
          </a:xfrm>
          <a:ln/>
        </p:spPr>
      </p:sp>
      <p:sp>
        <p:nvSpPr>
          <p:cNvPr id="52228"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Back to the flight information example.</a:t>
            </a:r>
            <a:r>
              <a:rPr lang="en-US" baseline="0" dirty="0" smtClean="0"/>
              <a:t> This is a lossless, dependency preserving decomposition. </a:t>
            </a:r>
          </a:p>
          <a:p>
            <a:pPr eaLnBrk="1" hangingPunct="1"/>
            <a:endParaRPr lang="en-US" baseline="0" dirty="0" smtClean="0"/>
          </a:p>
          <a:p>
            <a:pPr eaLnBrk="1" hangingPunct="1"/>
            <a:r>
              <a:rPr lang="en-US" baseline="0" dirty="0" smtClean="0"/>
              <a:t>However, if we want to find flights whose duration is less than 2 hours, we will have to combine the two tables, </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06D1B5FB-27DB-47F4-9BE0-C0CAEB6C9802}" type="slidenum">
              <a:rPr lang="en-US" smtClean="0"/>
              <a:pPr/>
              <a:t>17</a:t>
            </a:fld>
            <a:endParaRPr lang="en-US" smtClean="0"/>
          </a:p>
        </p:txBody>
      </p:sp>
      <p:sp>
        <p:nvSpPr>
          <p:cNvPr id="53251" name="Rectangle 2"/>
          <p:cNvSpPr>
            <a:spLocks noGrp="1" noRot="1" noChangeAspect="1" noChangeArrowheads="1" noTextEdit="1"/>
          </p:cNvSpPr>
          <p:nvPr>
            <p:ph type="sldImg"/>
          </p:nvPr>
        </p:nvSpPr>
        <p:spPr>
          <a:xfrm>
            <a:off x="1257300" y="720725"/>
            <a:ext cx="4800600" cy="3600450"/>
          </a:xfrm>
          <a:ln/>
        </p:spPr>
      </p:sp>
      <p:sp>
        <p:nvSpPr>
          <p:cNvPr id="53252"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How to draw the line and know that we have achieve</a:t>
            </a:r>
            <a:r>
              <a:rPr lang="en-US" baseline="0" dirty="0" smtClean="0"/>
              <a:t>d a good design?</a:t>
            </a:r>
          </a:p>
          <a:p>
            <a:pPr eaLnBrk="1" hangingPunct="1"/>
            <a:endParaRPr lang="en-US" baseline="0" dirty="0" smtClean="0"/>
          </a:p>
          <a:p>
            <a:pPr eaLnBrk="1" hangingPunct="1"/>
            <a:r>
              <a:rPr lang="en-US" baseline="0" dirty="0" smtClean="0"/>
              <a:t>The study called normalization theory, which leads to normal forms to be introduced later. </a:t>
            </a:r>
            <a:r>
              <a:rPr lang="en-US" dirty="0" smtClean="0"/>
              <a:t>3 normal forms: BCNF, 3NF,</a:t>
            </a:r>
            <a:r>
              <a:rPr lang="en-US" baseline="0" dirty="0" smtClean="0"/>
              <a:t> 2NF</a:t>
            </a:r>
            <a:r>
              <a:rPr lang="en-US" dirty="0" smtClean="0"/>
              <a:t>.</a:t>
            </a:r>
            <a:r>
              <a:rPr lang="en-US" baseline="0" dirty="0" smtClean="0"/>
              <a:t> How to normalize a schema to BCNF and 3NF.</a:t>
            </a:r>
          </a:p>
          <a:p>
            <a:pPr eaLnBrk="1" hangingPunct="1"/>
            <a:endParaRPr lang="en-US" baseline="0" dirty="0" smtClean="0"/>
          </a:p>
          <a:p>
            <a:pPr eaLnBrk="1" hangingPunct="1"/>
            <a:r>
              <a:rPr lang="en-US" baseline="0" dirty="0" smtClean="0"/>
              <a:t>Nevertheless, need to take the workload into consideration for efficiency concerns. This would be the tuning part of the logical design.</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0B125565-C307-4784-9A95-121A6A916B33}" type="slidenum">
              <a:rPr lang="en-US" smtClean="0"/>
              <a:pPr/>
              <a:t>18</a:t>
            </a:fld>
            <a:endParaRPr lang="en-US" smtClean="0"/>
          </a:p>
        </p:txBody>
      </p:sp>
      <p:sp>
        <p:nvSpPr>
          <p:cNvPr id="59395" name="Rectangle 2"/>
          <p:cNvSpPr>
            <a:spLocks noGrp="1" noRot="1" noChangeAspect="1" noChangeArrowheads="1" noTextEdit="1"/>
          </p:cNvSpPr>
          <p:nvPr>
            <p:ph type="sldImg"/>
          </p:nvPr>
        </p:nvSpPr>
        <p:spPr>
          <a:xfrm>
            <a:off x="1257300" y="720725"/>
            <a:ext cx="4800600" cy="3600450"/>
          </a:xfrm>
          <a:ln/>
        </p:spPr>
      </p:sp>
      <p:sp>
        <p:nvSpPr>
          <p:cNvPr id="59396" name="Rectangle 3"/>
          <p:cNvSpPr>
            <a:spLocks noGrp="1" noChangeArrowheads="1"/>
          </p:cNvSpPr>
          <p:nvPr>
            <p:ph type="body" idx="1"/>
          </p:nvPr>
        </p:nvSpPr>
        <p:spPr>
          <a:xfrm>
            <a:off x="731180" y="4561344"/>
            <a:ext cx="5852843" cy="4318996"/>
          </a:xfrm>
          <a:noFill/>
          <a:ln/>
        </p:spPr>
        <p:txBody>
          <a:bodyPr/>
          <a:lstStyle/>
          <a:p>
            <a:pPr eaLnBrk="1" hangingPunct="1"/>
            <a:r>
              <a:rPr lang="en-US" baseline="0" dirty="0" smtClean="0"/>
              <a:t>FDs are either </a:t>
            </a:r>
            <a:r>
              <a:rPr lang="en-US" baseline="0" dirty="0" err="1" smtClean="0"/>
              <a:t>trival</a:t>
            </a:r>
            <a:r>
              <a:rPr lang="en-US" baseline="0" dirty="0" smtClean="0"/>
              <a:t> or with a </a:t>
            </a:r>
            <a:r>
              <a:rPr lang="en-US" baseline="0" dirty="0" err="1" smtClean="0"/>
              <a:t>superkey</a:t>
            </a:r>
            <a:r>
              <a:rPr lang="en-US" baseline="0" dirty="0" smtClean="0"/>
              <a:t> on the LHS. Address all anomalies mentioned (need example).</a:t>
            </a:r>
          </a:p>
          <a:p>
            <a:pPr eaLnBrk="1" hangingPunct="1"/>
            <a:endParaRPr lang="en-US" baseline="0" dirty="0" smtClean="0"/>
          </a:p>
          <a:p>
            <a:pPr eaLnBrk="1" hangingPunct="1"/>
            <a:r>
              <a:rPr lang="en-US" baseline="0" dirty="0" smtClean="0"/>
              <a:t>But not always possible to decompose into.</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E350804-6AEF-442B-B19E-234309C9BEA9}" type="slidenum">
              <a:rPr lang="en-US" smtClean="0"/>
              <a:pPr/>
              <a:t>19</a:t>
            </a:fld>
            <a:endParaRPr lang="en-US" smtClean="0"/>
          </a:p>
        </p:txBody>
      </p:sp>
      <p:sp>
        <p:nvSpPr>
          <p:cNvPr id="54275" name="Rectangle 2"/>
          <p:cNvSpPr>
            <a:spLocks noGrp="1" noRot="1" noChangeAspect="1" noChangeArrowheads="1" noTextEdit="1"/>
          </p:cNvSpPr>
          <p:nvPr>
            <p:ph type="sldImg"/>
          </p:nvPr>
        </p:nvSpPr>
        <p:spPr>
          <a:xfrm>
            <a:off x="1257300" y="720725"/>
            <a:ext cx="4800600" cy="3600450"/>
          </a:xfrm>
          <a:ln/>
        </p:spPr>
      </p:sp>
      <p:sp>
        <p:nvSpPr>
          <p:cNvPr id="54276"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Even more relaxed</a:t>
            </a:r>
            <a:r>
              <a:rPr lang="en-US" baseline="0" dirty="0" smtClean="0"/>
              <a:t>. </a:t>
            </a:r>
          </a:p>
          <a:p>
            <a:pPr eaLnBrk="1" hangingPunct="1"/>
            <a:endParaRPr lang="en-US" baseline="0" dirty="0" smtClean="0"/>
          </a:p>
          <a:p>
            <a:pPr eaLnBrk="1" hangingPunct="1"/>
            <a:r>
              <a:rPr lang="en-US" baseline="0" dirty="0" smtClean="0"/>
              <a:t>X can be the candidate key, a </a:t>
            </a:r>
            <a:r>
              <a:rPr lang="en-US" baseline="0" dirty="0" err="1" smtClean="0"/>
              <a:t>superkey</a:t>
            </a:r>
            <a:r>
              <a:rPr lang="en-US" baseline="0" dirty="0" smtClean="0"/>
              <a:t>, or any set with at least one attribute not in any candidate key.</a:t>
            </a:r>
          </a:p>
          <a:p>
            <a:pPr eaLnBrk="1" hangingPunct="1"/>
            <a:endParaRPr lang="en-US" baseline="0" dirty="0" smtClean="0"/>
          </a:p>
          <a:p>
            <a:pPr eaLnBrk="1" hangingPunct="1"/>
            <a:r>
              <a:rPr lang="en-US" baseline="0" dirty="0" smtClean="0"/>
              <a:t>Historical reason.</a:t>
            </a:r>
          </a:p>
          <a:p>
            <a:pPr eaLnBrk="1" hangingPunct="1"/>
            <a:endParaRPr lang="en-US" dirty="0" smtClean="0"/>
          </a:p>
          <a:p>
            <a:pPr eaLnBrk="1" hangingPunct="1"/>
            <a:r>
              <a:rPr lang="en-US" dirty="0" smtClean="0"/>
              <a:t>1NF</a:t>
            </a:r>
            <a:r>
              <a:rPr lang="en-US" baseline="0" dirty="0" smtClean="0"/>
              <a:t>: no multi-value attributes allowed. 4NF and 5NF about multi-value attributes.</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F230443-D44D-40ED-9F81-7BAE29717DFF}" type="slidenum">
              <a:rPr lang="en-US" smtClean="0"/>
              <a:pPr/>
              <a:t>2</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dirty="0" smtClean="0"/>
              <a:t>Revisit the possible anomalies</a:t>
            </a:r>
            <a:r>
              <a:rPr lang="en-US" baseline="0" dirty="0" smtClean="0"/>
              <a:t> caused by FDs and the normal forms that address these anomalies. </a:t>
            </a:r>
          </a:p>
          <a:p>
            <a:pPr eaLnBrk="1" hangingPunct="1"/>
            <a:endParaRPr lang="en-US" baseline="0" dirty="0" smtClean="0"/>
          </a:p>
          <a:p>
            <a:pPr eaLnBrk="1" hangingPunct="1"/>
            <a:r>
              <a:rPr lang="en-US" baseline="0" dirty="0" smtClean="0"/>
              <a:t>Learn perform normalization to transform a schema into normal forms.</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499B608-57C2-4FDE-8A21-642630D70391}" type="slidenum">
              <a:rPr lang="en-US" smtClean="0"/>
              <a:pPr/>
              <a:t>20</a:t>
            </a:fld>
            <a:endParaRPr lang="en-US" smtClean="0"/>
          </a:p>
        </p:txBody>
      </p:sp>
      <p:sp>
        <p:nvSpPr>
          <p:cNvPr id="57347" name="Rectangle 2"/>
          <p:cNvSpPr>
            <a:spLocks noGrp="1" noRot="1" noChangeAspect="1" noChangeArrowheads="1" noTextEdit="1"/>
          </p:cNvSpPr>
          <p:nvPr>
            <p:ph type="sldImg"/>
          </p:nvPr>
        </p:nvSpPr>
        <p:spPr>
          <a:xfrm>
            <a:off x="1257300" y="720725"/>
            <a:ext cx="4800600" cy="3600450"/>
          </a:xfrm>
          <a:ln/>
        </p:spPr>
      </p:sp>
      <p:sp>
        <p:nvSpPr>
          <p:cNvPr id="57348" name="Rectangle 3"/>
          <p:cNvSpPr>
            <a:spLocks noGrp="1" noChangeArrowheads="1"/>
          </p:cNvSpPr>
          <p:nvPr>
            <p:ph type="body" idx="1"/>
          </p:nvPr>
        </p:nvSpPr>
        <p:spPr>
          <a:xfrm>
            <a:off x="731180" y="4561344"/>
            <a:ext cx="5852843" cy="4318996"/>
          </a:xfrm>
          <a:noFill/>
          <a:ln/>
        </p:spPr>
        <p:txBody>
          <a:bodyPr/>
          <a:lstStyle/>
          <a:p>
            <a:pPr defTabSz="914326" eaLnBrk="1" hangingPunct="1">
              <a:defRPr/>
            </a:pPr>
            <a:r>
              <a:rPr lang="en-US" baseline="0" dirty="0" smtClean="0"/>
              <a:t>Fallback. Also allowed FDs with RHS being part of some candidate key.</a:t>
            </a:r>
          </a:p>
          <a:p>
            <a:pPr defTabSz="914326" eaLnBrk="1" hangingPunct="1">
              <a:defRPr/>
            </a:pPr>
            <a:endParaRPr lang="en-US" baseline="0" dirty="0" smtClean="0"/>
          </a:p>
          <a:p>
            <a:pPr defTabSz="914326" eaLnBrk="1" hangingPunct="1">
              <a:defRPr/>
            </a:pPr>
            <a:r>
              <a:rPr lang="en-US" baseline="0" dirty="0" smtClean="0"/>
              <a:t>Allows some redundancy but guarantees decomposition of certain desirable properties.</a:t>
            </a:r>
          </a:p>
          <a:p>
            <a:pPr defTabSz="914326" eaLnBrk="1" hangingPunct="1">
              <a:defRPr/>
            </a:pPr>
            <a:endParaRPr lang="en-US" baseline="0" dirty="0" smtClean="0"/>
          </a:p>
          <a:p>
            <a:pPr defTabSz="914326" eaLnBrk="1" hangingPunct="1">
              <a:defRPr/>
            </a:pPr>
            <a:r>
              <a:rPr lang="en-US" baseline="0" dirty="0" smtClean="0"/>
              <a:t>A BCNF schema is also in 3NF.</a:t>
            </a:r>
            <a:endParaRPr lang="en-US" dirty="0" smtClean="0"/>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F9BD5C4-F925-4F1C-AE0A-D5B7C6F2DC31}" type="slidenum">
              <a:rPr lang="en-US" smtClean="0"/>
              <a:pPr/>
              <a:t>21</a:t>
            </a:fld>
            <a:endParaRPr lang="en-US" smtClean="0"/>
          </a:p>
        </p:txBody>
      </p:sp>
      <p:sp>
        <p:nvSpPr>
          <p:cNvPr id="60419" name="Rectangle 2"/>
          <p:cNvSpPr>
            <a:spLocks noGrp="1" noRot="1" noChangeAspect="1" noChangeArrowheads="1" noTextEdit="1"/>
          </p:cNvSpPr>
          <p:nvPr>
            <p:ph type="sldImg"/>
          </p:nvPr>
        </p:nvSpPr>
        <p:spPr>
          <a:xfrm>
            <a:off x="1257300" y="720725"/>
            <a:ext cx="4800600" cy="3600450"/>
          </a:xfrm>
          <a:ln/>
        </p:spPr>
      </p:sp>
      <p:sp>
        <p:nvSpPr>
          <p:cNvPr id="60420" name="Rectangle 3"/>
          <p:cNvSpPr>
            <a:spLocks noGrp="1" noChangeArrowheads="1"/>
          </p:cNvSpPr>
          <p:nvPr>
            <p:ph type="body" idx="1"/>
          </p:nvPr>
        </p:nvSpPr>
        <p:spPr>
          <a:xfrm>
            <a:off x="731180" y="4561344"/>
            <a:ext cx="5852843" cy="4318996"/>
          </a:xfrm>
          <a:noFill/>
          <a:ln/>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150FE0E-1C28-4B04-9D20-6AB447A605D6}" type="slidenum">
              <a:rPr lang="en-US" smtClean="0"/>
              <a:pPr/>
              <a:t>22</a:t>
            </a:fld>
            <a:endParaRPr lang="en-US" smtClean="0"/>
          </a:p>
        </p:txBody>
      </p:sp>
      <p:sp>
        <p:nvSpPr>
          <p:cNvPr id="61443" name="Rectangle 2"/>
          <p:cNvSpPr>
            <a:spLocks noGrp="1" noRot="1" noChangeAspect="1" noChangeArrowheads="1" noTextEdit="1"/>
          </p:cNvSpPr>
          <p:nvPr>
            <p:ph type="sldImg"/>
          </p:nvPr>
        </p:nvSpPr>
        <p:spPr>
          <a:xfrm>
            <a:off x="1257300" y="720725"/>
            <a:ext cx="4800600" cy="3600450"/>
          </a:xfrm>
          <a:ln/>
        </p:spPr>
      </p:sp>
      <p:sp>
        <p:nvSpPr>
          <p:cNvPr id="61444"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A set of schemes</a:t>
            </a:r>
            <a:r>
              <a:rPr lang="en-US" baseline="0" dirty="0" smtClean="0"/>
              <a:t> with FDs is not in BCNF. It means that there are some FDs which violates BCNF.</a:t>
            </a:r>
          </a:p>
          <a:p>
            <a:pPr eaLnBrk="1" hangingPunct="1"/>
            <a:endParaRPr lang="en-US" baseline="0" dirty="0" smtClean="0"/>
          </a:p>
          <a:p>
            <a:pPr eaLnBrk="1" hangingPunct="1"/>
            <a:r>
              <a:rPr lang="en-US" baseline="0" dirty="0" smtClean="0"/>
              <a:t>This FD can be trivial or LHS not a </a:t>
            </a:r>
            <a:r>
              <a:rPr lang="en-US" baseline="0" dirty="0" err="1" smtClean="0"/>
              <a:t>superkey</a:t>
            </a:r>
            <a:r>
              <a:rPr lang="en-US" baseline="0" dirty="0" smtClean="0"/>
              <a:t>. </a:t>
            </a:r>
          </a:p>
          <a:p>
            <a:pPr eaLnBrk="1" hangingPunct="1"/>
            <a:endParaRPr lang="en-US" baseline="0" dirty="0" smtClean="0"/>
          </a:p>
          <a:p>
            <a:pPr eaLnBrk="1" hangingPunct="1"/>
            <a:r>
              <a:rPr lang="en-US" baseline="0" dirty="0" smtClean="0"/>
              <a:t>Trivial FDs no need to handle. </a:t>
            </a:r>
          </a:p>
          <a:p>
            <a:pPr eaLnBrk="1" hangingPunct="1"/>
            <a:endParaRPr lang="en-US" baseline="0" dirty="0" smtClean="0"/>
          </a:p>
          <a:p>
            <a:pPr eaLnBrk="1" hangingPunct="1"/>
            <a:r>
              <a:rPr lang="en-US" baseline="0" dirty="0" smtClean="0"/>
              <a:t>For FDs whose LHS is not a </a:t>
            </a:r>
            <a:r>
              <a:rPr lang="en-US" baseline="0" dirty="0" err="1" smtClean="0"/>
              <a:t>superkey</a:t>
            </a:r>
            <a:r>
              <a:rPr lang="en-US" baseline="0" dirty="0" smtClean="0"/>
              <a:t>, compute attribute closure of X. Put the attribute in the closure into a separate table. In this new table, X is a </a:t>
            </a:r>
            <a:r>
              <a:rPr lang="en-US" baseline="0" dirty="0" err="1" smtClean="0"/>
              <a:t>superkey</a:t>
            </a:r>
            <a:r>
              <a:rPr lang="en-US" baseline="0" dirty="0" smtClean="0"/>
              <a:t>. In the original table, keep X so that it stays as the foreign key.  but remove other attributes in the closure since they are already in the new table.</a:t>
            </a:r>
          </a:p>
          <a:p>
            <a:pPr eaLnBrk="1" hangingPunct="1"/>
            <a:endParaRPr lang="en-US" baseline="0" dirty="0" smtClean="0"/>
          </a:p>
          <a:p>
            <a:pPr eaLnBrk="1" hangingPunct="1"/>
            <a:endParaRPr lang="en-US" baseline="0" dirty="0" smtClean="0"/>
          </a:p>
          <a:p>
            <a:pPr eaLnBrk="1" hangingPunct="1"/>
            <a:endParaRPr lang="en-US" baseline="0" dirty="0" smtClean="0"/>
          </a:p>
          <a:p>
            <a:pPr eaLnBrk="1" hangingPunct="1"/>
            <a:r>
              <a:rPr lang="en-US" baseline="0" dirty="0" smtClean="0"/>
              <a:t>Also need to project FDs (to be covered later).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67473980-C374-4B4C-A3EB-5579CB7AD26F}" type="slidenum">
              <a:rPr lang="en-US" smtClean="0"/>
              <a:pPr/>
              <a:t>23</a:t>
            </a:fld>
            <a:endParaRPr lang="en-US" smtClean="0"/>
          </a:p>
        </p:txBody>
      </p:sp>
      <p:sp>
        <p:nvSpPr>
          <p:cNvPr id="62467" name="Rectangle 2"/>
          <p:cNvSpPr>
            <a:spLocks noGrp="1" noRot="1" noChangeAspect="1" noChangeArrowheads="1" noTextEdit="1"/>
          </p:cNvSpPr>
          <p:nvPr>
            <p:ph type="sldImg"/>
          </p:nvPr>
        </p:nvSpPr>
        <p:spPr>
          <a:xfrm>
            <a:off x="1257300" y="720725"/>
            <a:ext cx="4800600" cy="3600450"/>
          </a:xfrm>
          <a:ln/>
        </p:spPr>
      </p:sp>
      <p:sp>
        <p:nvSpPr>
          <p:cNvPr id="62468" name="Rectangle 3"/>
          <p:cNvSpPr>
            <a:spLocks noGrp="1" noChangeArrowheads="1"/>
          </p:cNvSpPr>
          <p:nvPr>
            <p:ph type="body" idx="1"/>
          </p:nvPr>
        </p:nvSpPr>
        <p:spPr>
          <a:xfrm>
            <a:off x="731180" y="4561344"/>
            <a:ext cx="5852843" cy="4318996"/>
          </a:xfrm>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3E04AB9-D9B2-483F-97D0-1D8794F665BA}" type="slidenum">
              <a:rPr lang="en-US" smtClean="0"/>
              <a:pPr/>
              <a:t>24</a:t>
            </a:fld>
            <a:endParaRPr lang="en-US" smtClean="0"/>
          </a:p>
        </p:txBody>
      </p:sp>
      <p:sp>
        <p:nvSpPr>
          <p:cNvPr id="63491" name="Rectangle 2"/>
          <p:cNvSpPr>
            <a:spLocks noGrp="1" noRot="1" noChangeAspect="1" noChangeArrowheads="1" noTextEdit="1"/>
          </p:cNvSpPr>
          <p:nvPr>
            <p:ph type="sldImg"/>
          </p:nvPr>
        </p:nvSpPr>
        <p:spPr>
          <a:xfrm>
            <a:off x="1257300" y="720725"/>
            <a:ext cx="4800600" cy="3600450"/>
          </a:xfrm>
          <a:ln/>
        </p:spPr>
      </p:sp>
      <p:sp>
        <p:nvSpPr>
          <p:cNvPr id="63492"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The order in which we consider the</a:t>
            </a:r>
            <a:r>
              <a:rPr lang="en-US" baseline="0" dirty="0" smtClean="0"/>
              <a:t> FDs leads to different decompositions.</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8FDABB9-1555-414A-90C5-CF82F31EA6EB}" type="slidenum">
              <a:rPr lang="en-US" smtClean="0"/>
              <a:pPr/>
              <a:t>25</a:t>
            </a:fld>
            <a:endParaRPr lang="en-US" smtClean="0"/>
          </a:p>
        </p:txBody>
      </p:sp>
      <p:sp>
        <p:nvSpPr>
          <p:cNvPr id="65539" name="Rectangle 2"/>
          <p:cNvSpPr>
            <a:spLocks noGrp="1" noRot="1" noChangeAspect="1" noChangeArrowheads="1" noTextEdit="1"/>
          </p:cNvSpPr>
          <p:nvPr>
            <p:ph type="sldImg"/>
          </p:nvPr>
        </p:nvSpPr>
        <p:spPr>
          <a:xfrm>
            <a:off x="1257300" y="720725"/>
            <a:ext cx="4800600" cy="3600450"/>
          </a:xfrm>
          <a:ln/>
        </p:spPr>
      </p:sp>
      <p:sp>
        <p:nvSpPr>
          <p:cNvPr id="65540"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Why</a:t>
            </a:r>
            <a:r>
              <a:rPr lang="en-US" baseline="0" dirty="0" smtClean="0"/>
              <a:t> is it not in BCNF?</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16BB1F-4445-4F7B-95D2-B4E8730FD77E}" type="slidenum">
              <a:rPr lang="en-US" smtClean="0"/>
              <a:pPr/>
              <a:t>26</a:t>
            </a:fld>
            <a:endParaRPr lang="en-US" smtClean="0"/>
          </a:p>
        </p:txBody>
      </p:sp>
      <p:sp>
        <p:nvSpPr>
          <p:cNvPr id="66563" name="Rectangle 2"/>
          <p:cNvSpPr>
            <a:spLocks noGrp="1" noRot="1" noChangeAspect="1" noChangeArrowheads="1" noTextEdit="1"/>
          </p:cNvSpPr>
          <p:nvPr>
            <p:ph type="sldImg"/>
          </p:nvPr>
        </p:nvSpPr>
        <p:spPr>
          <a:xfrm>
            <a:off x="1257300" y="720725"/>
            <a:ext cx="4800600" cy="3600450"/>
          </a:xfrm>
          <a:ln/>
        </p:spPr>
      </p:sp>
      <p:sp>
        <p:nvSpPr>
          <p:cNvPr id="66564"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One of the many proofs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EBCBDC3-2788-4666-ABAB-F19B96E44CE9}" type="slidenum">
              <a:rPr lang="en-US" smtClean="0"/>
              <a:pPr/>
              <a:t>27</a:t>
            </a:fld>
            <a:endParaRPr lang="en-US" smtClean="0"/>
          </a:p>
        </p:txBody>
      </p:sp>
      <p:sp>
        <p:nvSpPr>
          <p:cNvPr id="67587" name="Rectangle 2"/>
          <p:cNvSpPr>
            <a:spLocks noGrp="1" noRot="1" noChangeAspect="1" noChangeArrowheads="1" noTextEdit="1"/>
          </p:cNvSpPr>
          <p:nvPr>
            <p:ph type="sldImg"/>
          </p:nvPr>
        </p:nvSpPr>
        <p:spPr>
          <a:xfrm>
            <a:off x="1257300" y="720725"/>
            <a:ext cx="4800600" cy="3600450"/>
          </a:xfrm>
          <a:ln/>
        </p:spPr>
      </p:sp>
      <p:sp>
        <p:nvSpPr>
          <p:cNvPr id="67588"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Consider</a:t>
            </a:r>
            <a:r>
              <a:rPr lang="en-US" baseline="0" dirty="0" smtClean="0"/>
              <a:t> A-&gt;B. Compute the attribute closure of A.  Decompose. The FDs should be projected into the new tables. Not in BCNF. Need further decomposition.</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B70A8C5-3B40-4F72-820B-C2FC637250B5}" type="slidenum">
              <a:rPr lang="en-US" smtClean="0"/>
              <a:pPr/>
              <a:t>28</a:t>
            </a:fld>
            <a:endParaRPr lang="en-US" smtClean="0"/>
          </a:p>
        </p:txBody>
      </p:sp>
      <p:sp>
        <p:nvSpPr>
          <p:cNvPr id="64515" name="Rectangle 2"/>
          <p:cNvSpPr>
            <a:spLocks noGrp="1" noRot="1" noChangeAspect="1" noChangeArrowheads="1" noTextEdit="1"/>
          </p:cNvSpPr>
          <p:nvPr>
            <p:ph type="sldImg"/>
          </p:nvPr>
        </p:nvSpPr>
        <p:spPr>
          <a:xfrm>
            <a:off x="1257300" y="720725"/>
            <a:ext cx="4800600" cy="3600450"/>
          </a:xfrm>
          <a:ln/>
        </p:spPr>
      </p:sp>
      <p:sp>
        <p:nvSpPr>
          <p:cNvPr id="64516"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Consider all possible X</a:t>
            </a:r>
            <a:r>
              <a:rPr lang="en-US" baseline="0" dirty="0" smtClean="0"/>
              <a:t> and Y.</a:t>
            </a: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9F7874D-F4B1-4234-9D6F-F0051CB7D990}" type="slidenum">
              <a:rPr lang="en-US" smtClean="0"/>
              <a:pPr/>
              <a:t>29</a:t>
            </a:fld>
            <a:endParaRPr lang="en-US" smtClean="0"/>
          </a:p>
        </p:txBody>
      </p:sp>
      <p:sp>
        <p:nvSpPr>
          <p:cNvPr id="68611" name="Rectangle 2"/>
          <p:cNvSpPr>
            <a:spLocks noGrp="1" noRot="1" noChangeAspect="1" noChangeArrowheads="1" noTextEdit="1"/>
          </p:cNvSpPr>
          <p:nvPr>
            <p:ph type="sldImg"/>
          </p:nvPr>
        </p:nvSpPr>
        <p:spPr>
          <a:xfrm>
            <a:off x="1257300" y="720725"/>
            <a:ext cx="4800600" cy="3600450"/>
          </a:xfrm>
          <a:ln/>
        </p:spPr>
      </p:sp>
      <p:sp>
        <p:nvSpPr>
          <p:cNvPr id="68612"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Another decomposition. Already in BCNF.</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DB9A410-A449-4AFC-AFEA-E194230498FD}" type="slidenum">
              <a:rPr lang="en-US" smtClean="0"/>
              <a:pPr/>
              <a:t>3</a:t>
            </a:fld>
            <a:endParaRPr lang="en-US" smtClean="0"/>
          </a:p>
        </p:txBody>
      </p:sp>
      <p:sp>
        <p:nvSpPr>
          <p:cNvPr id="41987" name="Rectangle 2"/>
          <p:cNvSpPr>
            <a:spLocks noGrp="1" noRot="1" noChangeAspect="1" noChangeArrowheads="1" noTextEdit="1"/>
          </p:cNvSpPr>
          <p:nvPr>
            <p:ph type="sldImg"/>
          </p:nvPr>
        </p:nvSpPr>
        <p:spPr>
          <a:xfrm>
            <a:off x="1257300" y="720725"/>
            <a:ext cx="4800600" cy="3600450"/>
          </a:xfrm>
          <a:ln/>
        </p:spPr>
      </p:sp>
      <p:sp>
        <p:nvSpPr>
          <p:cNvPr id="41988"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Four types of anomalies.</a:t>
            </a:r>
          </a:p>
          <a:p>
            <a:pPr eaLnBrk="1" hangingPunct="1"/>
            <a:endParaRPr lang="en-US" dirty="0" smtClean="0"/>
          </a:p>
          <a:p>
            <a:pPr eaLnBrk="1" hangingPunct="1"/>
            <a:r>
              <a:rPr lang="en-US" dirty="0" smtClean="0"/>
              <a:t>Redundant</a:t>
            </a:r>
            <a:r>
              <a:rPr lang="en-US" baseline="0" dirty="0" smtClean="0"/>
              <a:t> storage: same piece of information stored more than once.</a:t>
            </a:r>
          </a:p>
          <a:p>
            <a:pPr eaLnBrk="1" hangingPunct="1"/>
            <a:r>
              <a:rPr lang="en-US" baseline="0" dirty="0" smtClean="0"/>
              <a:t>Update anomalies: updates which violate the functional dependencies.</a:t>
            </a:r>
          </a:p>
          <a:p>
            <a:pPr eaLnBrk="1" hangingPunct="1"/>
            <a:r>
              <a:rPr lang="en-US" baseline="0" dirty="0" smtClean="0"/>
              <a:t>Insertion anomalies: information cannot be inserted unless we set some attributes to null.</a:t>
            </a:r>
          </a:p>
          <a:p>
            <a:pPr eaLnBrk="1" hangingPunct="1"/>
            <a:r>
              <a:rPr lang="en-US" baseline="0" dirty="0" smtClean="0"/>
              <a:t>Deletion anomalies: Additional information lost due to deletion of a record.</a:t>
            </a:r>
          </a:p>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98E59664-E31C-4E63-9B90-FC7D5B822EAB}" type="slidenum">
              <a:rPr lang="en-US" smtClean="0"/>
              <a:pPr/>
              <a:t>30</a:t>
            </a:fld>
            <a:endParaRPr lang="en-US" smtClean="0"/>
          </a:p>
        </p:txBody>
      </p:sp>
      <p:sp>
        <p:nvSpPr>
          <p:cNvPr id="69635" name="Rectangle 2"/>
          <p:cNvSpPr>
            <a:spLocks noGrp="1" noRot="1" noChangeAspect="1" noChangeArrowheads="1" noTextEdit="1"/>
          </p:cNvSpPr>
          <p:nvPr>
            <p:ph type="sldImg"/>
          </p:nvPr>
        </p:nvSpPr>
        <p:spPr>
          <a:xfrm>
            <a:off x="1257300" y="720725"/>
            <a:ext cx="4800600" cy="3600450"/>
          </a:xfrm>
          <a:ln/>
        </p:spPr>
      </p:sp>
      <p:sp>
        <p:nvSpPr>
          <p:cNvPr id="69636" name="Rectangle 3"/>
          <p:cNvSpPr>
            <a:spLocks noGrp="1" noChangeArrowheads="1"/>
          </p:cNvSpPr>
          <p:nvPr>
            <p:ph type="body" idx="1"/>
          </p:nvPr>
        </p:nvSpPr>
        <p:spPr>
          <a:xfrm>
            <a:off x="731180" y="4561344"/>
            <a:ext cx="5852843" cy="4318996"/>
          </a:xfrm>
          <a:noFill/>
          <a:ln/>
        </p:spPr>
        <p:txBody>
          <a:bodyPr/>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EDEA18E-2382-4280-93C2-E78627CD271A}" type="slidenum">
              <a:rPr lang="en-US" smtClean="0"/>
              <a:pPr/>
              <a:t>31</a:t>
            </a:fld>
            <a:endParaRPr lang="en-US" smtClean="0"/>
          </a:p>
        </p:txBody>
      </p:sp>
      <p:sp>
        <p:nvSpPr>
          <p:cNvPr id="70659" name="Rectangle 2"/>
          <p:cNvSpPr>
            <a:spLocks noGrp="1" noRot="1" noChangeAspect="1" noChangeArrowheads="1" noTextEdit="1"/>
          </p:cNvSpPr>
          <p:nvPr>
            <p:ph type="sldImg"/>
          </p:nvPr>
        </p:nvSpPr>
        <p:spPr>
          <a:xfrm>
            <a:off x="1257300" y="720725"/>
            <a:ext cx="4800600" cy="3600450"/>
          </a:xfrm>
          <a:ln/>
        </p:spPr>
      </p:sp>
      <p:sp>
        <p:nvSpPr>
          <p:cNvPr id="70660"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Not</a:t>
            </a:r>
            <a:r>
              <a:rPr lang="en-US" baseline="0" dirty="0" smtClean="0"/>
              <a:t> dependency preserving since some existing FDs may be broken. What is the decomposition? {BC} and {AC}</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7AE028C-8736-4B6C-A6AD-E4C6FACD0241}" type="slidenum">
              <a:rPr lang="en-US" smtClean="0"/>
              <a:pPr/>
              <a:t>32</a:t>
            </a:fld>
            <a:endParaRPr lang="en-US" smtClean="0"/>
          </a:p>
        </p:txBody>
      </p:sp>
      <p:sp>
        <p:nvSpPr>
          <p:cNvPr id="71683" name="Rectangle 2"/>
          <p:cNvSpPr>
            <a:spLocks noGrp="1" noRot="1" noChangeAspect="1" noChangeArrowheads="1" noTextEdit="1"/>
          </p:cNvSpPr>
          <p:nvPr>
            <p:ph type="sldImg"/>
          </p:nvPr>
        </p:nvSpPr>
        <p:spPr>
          <a:xfrm>
            <a:off x="1257300" y="720725"/>
            <a:ext cx="4800600" cy="3600450"/>
          </a:xfrm>
          <a:ln/>
        </p:spPr>
      </p:sp>
      <p:sp>
        <p:nvSpPr>
          <p:cNvPr id="71684"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Compromise by decomposing</a:t>
            </a:r>
            <a:r>
              <a:rPr lang="en-US" baseline="0" dirty="0" smtClean="0"/>
              <a:t> into 3NF.</a:t>
            </a:r>
          </a:p>
          <a:p>
            <a:pPr eaLnBrk="1" hangingPunct="1"/>
            <a:endParaRPr lang="en-US" baseline="0" dirty="0" smtClean="0"/>
          </a:p>
          <a:p>
            <a:pPr eaLnBrk="1" hangingPunct="1"/>
            <a:r>
              <a:rPr lang="en-US" baseline="0" dirty="0" smtClean="0"/>
              <a:t>Synthesis by building the relations bottom up.</a:t>
            </a:r>
          </a:p>
          <a:p>
            <a:pPr eaLnBrk="1" hangingPunct="1"/>
            <a:endParaRPr lang="en-US" baseline="0" dirty="0" smtClean="0"/>
          </a:p>
          <a:p>
            <a:pPr eaLnBrk="1" hangingPunct="1"/>
            <a:r>
              <a:rPr lang="en-US" baseline="0" dirty="0" smtClean="0"/>
              <a:t>Find the minimal cover first.</a:t>
            </a:r>
          </a:p>
          <a:p>
            <a:pPr eaLnBrk="1" hangingPunct="1"/>
            <a:endParaRPr lang="en-US" baseline="0" dirty="0" smtClean="0"/>
          </a:p>
          <a:p>
            <a:pPr eaLnBrk="1" hangingPunct="1"/>
            <a:r>
              <a:rPr lang="en-US" baseline="0" dirty="0" smtClean="0"/>
              <a:t>For each FD, if not scheme contains LHS+RHS, create a relation with LHS+RHS.</a:t>
            </a:r>
          </a:p>
          <a:p>
            <a:pPr eaLnBrk="1" hangingPunct="1"/>
            <a:endParaRPr lang="en-US" baseline="0" dirty="0" smtClean="0"/>
          </a:p>
          <a:p>
            <a:pPr eaLnBrk="1" hangingPunct="1"/>
            <a:r>
              <a:rPr lang="en-US" baseline="0" dirty="0" smtClean="0"/>
              <a:t>No scheme contains a key, create a relation with key.</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8FDABB9-1555-414A-90C5-CF82F31EA6EB}" type="slidenum">
              <a:rPr lang="en-US" smtClean="0"/>
              <a:pPr/>
              <a:t>33</a:t>
            </a:fld>
            <a:endParaRPr lang="en-US" smtClean="0"/>
          </a:p>
        </p:txBody>
      </p:sp>
      <p:sp>
        <p:nvSpPr>
          <p:cNvPr id="65539" name="Rectangle 2"/>
          <p:cNvSpPr>
            <a:spLocks noGrp="1" noRot="1" noChangeAspect="1" noChangeArrowheads="1" noTextEdit="1"/>
          </p:cNvSpPr>
          <p:nvPr>
            <p:ph type="sldImg"/>
          </p:nvPr>
        </p:nvSpPr>
        <p:spPr>
          <a:xfrm>
            <a:off x="1257300" y="720725"/>
            <a:ext cx="4800600" cy="3600450"/>
          </a:xfrm>
          <a:ln/>
        </p:spPr>
      </p:sp>
      <p:sp>
        <p:nvSpPr>
          <p:cNvPr id="65540"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3</a:t>
            </a:r>
            <a:r>
              <a:rPr lang="en-US" baseline="0" dirty="0" smtClean="0"/>
              <a:t> FDs, from which we derive that A,C is a candidate key.</a:t>
            </a: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8FDABB9-1555-414A-90C5-CF82F31EA6EB}" type="slidenum">
              <a:rPr lang="en-US" smtClean="0"/>
              <a:pPr/>
              <a:t>34</a:t>
            </a:fld>
            <a:endParaRPr lang="en-US" smtClean="0"/>
          </a:p>
        </p:txBody>
      </p:sp>
      <p:sp>
        <p:nvSpPr>
          <p:cNvPr id="65539" name="Rectangle 2"/>
          <p:cNvSpPr>
            <a:spLocks noGrp="1" noRot="1" noChangeAspect="1" noChangeArrowheads="1" noTextEdit="1"/>
          </p:cNvSpPr>
          <p:nvPr>
            <p:ph type="sldImg"/>
          </p:nvPr>
        </p:nvSpPr>
        <p:spPr>
          <a:xfrm>
            <a:off x="1257300" y="720725"/>
            <a:ext cx="4800600" cy="3600450"/>
          </a:xfrm>
          <a:ln/>
        </p:spPr>
      </p:sp>
      <p:sp>
        <p:nvSpPr>
          <p:cNvPr id="65540"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These</a:t>
            </a:r>
            <a:r>
              <a:rPr lang="en-US" baseline="0" dirty="0" smtClean="0"/>
              <a:t> 3 FDs already form minimal cover. </a:t>
            </a:r>
          </a:p>
          <a:p>
            <a:pPr eaLnBrk="1" hangingPunct="1"/>
            <a:endParaRPr lang="en-US" baseline="0" dirty="0" smtClean="0"/>
          </a:p>
          <a:p>
            <a:pPr eaLnBrk="1" hangingPunct="1"/>
            <a:r>
              <a:rPr lang="en-US" baseline="0" dirty="0" smtClean="0"/>
              <a:t>Create R1 with A</a:t>
            </a:r>
            <a:r>
              <a:rPr lang="en-US" baseline="0" dirty="0" smtClean="0">
                <a:sym typeface="Wingdings"/>
              </a:rPr>
              <a:t> B, R2 with AE, R3 with CD. Since no relation contains the candidate key, add R4 as well.  Also in BCNF.</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8FDABB9-1555-414A-90C5-CF82F31EA6EB}" type="slidenum">
              <a:rPr lang="en-US" smtClean="0"/>
              <a:pPr/>
              <a:t>35</a:t>
            </a:fld>
            <a:endParaRPr lang="en-US" smtClean="0"/>
          </a:p>
        </p:txBody>
      </p:sp>
      <p:sp>
        <p:nvSpPr>
          <p:cNvPr id="65539" name="Rectangle 2"/>
          <p:cNvSpPr>
            <a:spLocks noGrp="1" noRot="1" noChangeAspect="1" noChangeArrowheads="1" noTextEdit="1"/>
          </p:cNvSpPr>
          <p:nvPr>
            <p:ph type="sldImg"/>
          </p:nvPr>
        </p:nvSpPr>
        <p:spPr>
          <a:xfrm>
            <a:off x="1257300" y="720725"/>
            <a:ext cx="4800600" cy="3600450"/>
          </a:xfrm>
          <a:ln/>
        </p:spPr>
      </p:sp>
      <p:sp>
        <p:nvSpPr>
          <p:cNvPr id="65540"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R =</a:t>
            </a:r>
            <a:r>
              <a:rPr lang="en-US" baseline="0" dirty="0" smtClean="0"/>
              <a:t> {ACD} + {ABE} = {AC} + {CD} + {ABE}</a:t>
            </a:r>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85F87DF-5570-4B4C-B1F8-EB1AB8955643}" type="slidenum">
              <a:rPr lang="en-US" smtClean="0"/>
              <a:pPr/>
              <a:t>36</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dirty="0" smtClean="0"/>
              <a:t>Preserve</a:t>
            </a:r>
            <a:r>
              <a:rPr lang="en-US" baseline="0" dirty="0" smtClean="0"/>
              <a:t> all dependencies since one table is created for </a:t>
            </a:r>
            <a:r>
              <a:rPr lang="en-US" baseline="0" smtClean="0"/>
              <a:t>each dependency.</a:t>
            </a: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8844CB0-6D16-4CE0-9D1E-2B1A538DA19C}" type="slidenum">
              <a:rPr lang="en-US" smtClean="0"/>
              <a:pPr/>
              <a:t>37</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txBox="1">
            <a:spLocks noGrp="1" noChangeArrowheads="1"/>
          </p:cNvSpPr>
          <p:nvPr/>
        </p:nvSpPr>
        <p:spPr bwMode="auto">
          <a:xfrm>
            <a:off x="4143587" y="9119474"/>
            <a:ext cx="316992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hangingPunct="1"/>
            <a:fld id="{D39A8DAA-D73B-4567-90C3-212B92AC5F11}" type="slidenum">
              <a:rPr lang="en-US" sz="1300" baseline="0">
                <a:solidFill>
                  <a:prstClr val="black"/>
                </a:solidFill>
              </a:rPr>
              <a:pPr algn="r" eaLnBrk="1" hangingPunct="1"/>
              <a:t>41</a:t>
            </a:fld>
            <a:endParaRPr lang="en-US" sz="1300" baseline="0">
              <a:solidFill>
                <a:prstClr val="black"/>
              </a:solidFill>
            </a:endParaRPr>
          </a:p>
        </p:txBody>
      </p:sp>
      <p:sp>
        <p:nvSpPr>
          <p:cNvPr id="378883" name="Rectangle 2"/>
          <p:cNvSpPr>
            <a:spLocks noGrp="1" noRot="1" noChangeAspect="1" noChangeArrowheads="1" noTextEdit="1"/>
          </p:cNvSpPr>
          <p:nvPr>
            <p:ph type="sldImg"/>
          </p:nvPr>
        </p:nvSpPr>
        <p:spPr>
          <a:ln/>
        </p:spPr>
      </p:sp>
      <p:sp>
        <p:nvSpPr>
          <p:cNvPr id="378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Định nghĩa khác này tương đương với định nghĩa ban đầu, vì nếu X không là siêu khóa và A là thuộc tính không khóa suy ra sẽ tồn tại một khóa K sao cho K</a:t>
            </a:r>
            <a:r>
              <a:rPr lang="en-US" smtClean="0">
                <a:sym typeface="Wingdings" pitchFamily="2" charset="2"/>
              </a:rPr>
              <a:t>X, XA, khi đó A phụ thuộc bắc cầu vào K qua X. </a:t>
            </a: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you still remember?</a:t>
            </a:r>
            <a:endParaRPr lang="en-US" dirty="0"/>
          </a:p>
        </p:txBody>
      </p:sp>
      <p:sp>
        <p:nvSpPr>
          <p:cNvPr id="4" name="Slide Number Placeholder 3"/>
          <p:cNvSpPr>
            <a:spLocks noGrp="1"/>
          </p:cNvSpPr>
          <p:nvPr>
            <p:ph type="sldNum" sz="quarter" idx="10"/>
          </p:nvPr>
        </p:nvSpPr>
        <p:spPr/>
        <p:txBody>
          <a:bodyPr/>
          <a:lstStyle/>
          <a:p>
            <a:pPr>
              <a:defRPr/>
            </a:pPr>
            <a:fld id="{B2CECB24-C8AB-438C-B9B2-1B4B33AC502F}" type="slidenum">
              <a:rPr lang="en-US" smtClean="0"/>
              <a:pPr>
                <a:defRPr/>
              </a:pPr>
              <a:t>4</a:t>
            </a:fld>
            <a:endParaRPr lang="en-US"/>
          </a:p>
        </p:txBody>
      </p:sp>
    </p:spTree>
    <p:extLst>
      <p:ext uri="{BB962C8B-B14F-4D97-AF65-F5344CB8AC3E}">
        <p14:creationId xmlns:p14="http://schemas.microsoft.com/office/powerpoint/2010/main" val="3746223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AEA3E45-734D-45FC-8A02-BCF1A2F312C0}" type="slidenum">
              <a:rPr lang="en-US" smtClean="0"/>
              <a:pPr/>
              <a:t>5</a:t>
            </a:fld>
            <a:endParaRPr lang="en-US" smtClean="0"/>
          </a:p>
        </p:txBody>
      </p:sp>
      <p:sp>
        <p:nvSpPr>
          <p:cNvPr id="43011" name="Rectangle 2"/>
          <p:cNvSpPr>
            <a:spLocks noGrp="1" noRot="1" noChangeAspect="1" noChangeArrowheads="1" noTextEdit="1"/>
          </p:cNvSpPr>
          <p:nvPr>
            <p:ph type="sldImg"/>
          </p:nvPr>
        </p:nvSpPr>
        <p:spPr>
          <a:xfrm>
            <a:off x="1257300" y="720725"/>
            <a:ext cx="4800600" cy="3600450"/>
          </a:xfrm>
          <a:ln/>
        </p:spPr>
      </p:sp>
      <p:sp>
        <p:nvSpPr>
          <p:cNvPr id="43012"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As</a:t>
            </a:r>
            <a:r>
              <a:rPr lang="en-US" baseline="0" dirty="0" smtClean="0"/>
              <a:t> shown in last week’s lecture, we can decompose a relation to resolve these anomalies. </a:t>
            </a:r>
          </a:p>
          <a:p>
            <a:pPr eaLnBrk="1" hangingPunct="1"/>
            <a:endParaRPr lang="en-US" baseline="0" dirty="0" smtClean="0"/>
          </a:p>
          <a:p>
            <a:pPr eaLnBrk="1" hangingPunct="1"/>
            <a:r>
              <a:rPr lang="en-US" baseline="0" dirty="0" smtClean="0"/>
              <a:t>Formally,  Given a scheme R,  the idea of decomposition is to come up with a smaller set schemes. Each smaller scheme contains a subset of attributes in the original scheme. When we combined these schemes, we should be able to get back the original scheme.</a:t>
            </a:r>
          </a:p>
          <a:p>
            <a:pPr eaLnBrk="1" hangingPunct="1"/>
            <a:endParaRPr lang="en-US"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original scheme contains 7 attributes: ….</a:t>
            </a:r>
          </a:p>
          <a:p>
            <a:endParaRPr lang="en-US" baseline="0" dirty="0" smtClean="0"/>
          </a:p>
          <a:p>
            <a:r>
              <a:rPr lang="en-US" baseline="0" dirty="0" smtClean="0"/>
              <a:t>After decomposition, two schemes, one with 6 attributes and the other 2. </a:t>
            </a:r>
          </a:p>
          <a:p>
            <a:endParaRPr lang="en-US" baseline="0" dirty="0" smtClean="0"/>
          </a:p>
          <a:p>
            <a:r>
              <a:rPr lang="en-US" baseline="0" dirty="0" smtClean="0"/>
              <a:t>All 7 attributes of the original scheme appear in at least one of the smaller schemes. All the attributes in the smaller schemes come from the original scheme.</a:t>
            </a:r>
          </a:p>
          <a:p>
            <a:endParaRPr lang="en-US" baseline="0" dirty="0" smtClean="0"/>
          </a:p>
          <a:p>
            <a:r>
              <a:rPr lang="en-US" baseline="0" dirty="0" smtClean="0"/>
              <a:t>Example of how decomposition resolves all the anomalies mentioned earlier.</a:t>
            </a:r>
          </a:p>
          <a:p>
            <a:endParaRPr lang="en-US" baseline="0" dirty="0" smtClean="0"/>
          </a:p>
          <a:p>
            <a:r>
              <a:rPr lang="en-US" baseline="0" dirty="0" smtClean="0"/>
              <a:t>Delete salary in salary table. No. One attribute lost.</a:t>
            </a:r>
          </a:p>
          <a:p>
            <a:endParaRPr lang="en-US" baseline="0" dirty="0" smtClean="0"/>
          </a:p>
          <a:p>
            <a:pPr defTabSz="914326">
              <a:defRPr/>
            </a:pPr>
            <a:r>
              <a:rPr lang="en-US" baseline="0" dirty="0" smtClean="0"/>
              <a:t>Delete position in salary table. Yes. Still a decomposition but some information is lost.</a:t>
            </a:r>
          </a:p>
          <a:p>
            <a:pPr defTabSz="914326">
              <a:defRPr/>
            </a:pPr>
            <a:endParaRPr lang="en-US" baseline="0" dirty="0" smtClean="0"/>
          </a:p>
          <a:p>
            <a:pPr defTabSz="914326">
              <a:defRPr/>
            </a:pPr>
            <a:r>
              <a:rPr lang="en-US" baseline="0" dirty="0" smtClean="0"/>
              <a:t>Decomposition can be lossless or </a:t>
            </a:r>
            <a:r>
              <a:rPr lang="en-US" baseline="0" dirty="0" err="1" smtClean="0"/>
              <a:t>lossy</a:t>
            </a:r>
            <a:r>
              <a:rPr lang="en-US" baseline="0" dirty="0" smtClean="0"/>
              <a:t>. </a:t>
            </a:r>
          </a:p>
          <a:p>
            <a:pPr defTabSz="914326">
              <a:defRPr/>
            </a:pPr>
            <a:endParaRPr lang="en-US" baseline="0" dirty="0" smtClean="0"/>
          </a:p>
          <a:p>
            <a:pPr defTabSz="914326">
              <a:defRPr/>
            </a:pPr>
            <a:r>
              <a:rPr lang="en-US" baseline="0" dirty="0" smtClean="0"/>
              <a:t>This one is lossless.</a:t>
            </a:r>
          </a:p>
          <a:p>
            <a:pPr defTabSz="914326">
              <a:defRPr/>
            </a:pPr>
            <a:endParaRPr lang="en-US" baseline="0" dirty="0" smtClean="0"/>
          </a:p>
          <a:p>
            <a:pPr defTabSz="914326">
              <a:defRPr/>
            </a:pPr>
            <a:r>
              <a:rPr lang="en-US" baseline="0" dirty="0" smtClean="0"/>
              <a:t>How (in relational algebra)?</a:t>
            </a:r>
          </a:p>
          <a:p>
            <a:pPr defTabSz="914326">
              <a:defRPr/>
            </a:pPr>
            <a:endParaRPr lang="en-US" baseline="0" dirty="0" smtClean="0"/>
          </a:p>
          <a:p>
            <a:pPr defTabSz="914326">
              <a:defRPr/>
            </a:pPr>
            <a:r>
              <a:rPr lang="en-US" baseline="0" dirty="0" smtClean="0"/>
              <a:t>Shortest answer: Natural join</a:t>
            </a:r>
          </a:p>
          <a:p>
            <a:pPr defTabSz="914326">
              <a:defRPr/>
            </a:pPr>
            <a:endParaRPr lang="en-US" baseline="0" dirty="0" smtClean="0"/>
          </a:p>
          <a:p>
            <a:pPr defTabSz="914326">
              <a:defRPr/>
            </a:pPr>
            <a:r>
              <a:rPr lang="en-US" baseline="0" dirty="0" smtClean="0"/>
              <a:t>Longest answer: Cartesian product, two column for positions, select the tuples with same position, project one of the two position column. </a:t>
            </a:r>
          </a:p>
          <a:p>
            <a:pPr defTabSz="914326">
              <a:defRPr/>
            </a:pPr>
            <a:r>
              <a:rPr lang="en-US" baseline="0" dirty="0" smtClean="0"/>
              <a:t>Natural join.</a:t>
            </a:r>
          </a:p>
          <a:p>
            <a:pPr defTabSz="914326">
              <a:defRPr/>
            </a:pPr>
            <a:endParaRPr lang="en-US" baseline="0" dirty="0" smtClean="0"/>
          </a:p>
        </p:txBody>
      </p:sp>
      <p:sp>
        <p:nvSpPr>
          <p:cNvPr id="4" name="Slide Number Placeholder 3"/>
          <p:cNvSpPr>
            <a:spLocks noGrp="1"/>
          </p:cNvSpPr>
          <p:nvPr>
            <p:ph type="sldNum" sz="quarter" idx="10"/>
          </p:nvPr>
        </p:nvSpPr>
        <p:spPr/>
        <p:txBody>
          <a:bodyPr/>
          <a:lstStyle/>
          <a:p>
            <a:pPr>
              <a:defRPr/>
            </a:pPr>
            <a:fld id="{B2CECB24-C8AB-438C-B9B2-1B4B33AC502F}" type="slidenum">
              <a:rPr lang="en-US" smtClean="0"/>
              <a:pPr>
                <a:defRPr/>
              </a:pPr>
              <a:t>6</a:t>
            </a:fld>
            <a:endParaRPr lang="en-US"/>
          </a:p>
        </p:txBody>
      </p:sp>
    </p:spTree>
    <p:extLst>
      <p:ext uri="{BB962C8B-B14F-4D97-AF65-F5344CB8AC3E}">
        <p14:creationId xmlns:p14="http://schemas.microsoft.com/office/powerpoint/2010/main" val="3165373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544EE98-D519-4371-A86B-76CBEECCA785}" type="slidenum">
              <a:rPr lang="en-US" smtClean="0"/>
              <a:pPr/>
              <a:t>7</a:t>
            </a:fld>
            <a:endParaRPr lang="en-US" smtClean="0"/>
          </a:p>
        </p:txBody>
      </p:sp>
      <p:sp>
        <p:nvSpPr>
          <p:cNvPr id="44035" name="Rectangle 2"/>
          <p:cNvSpPr>
            <a:spLocks noGrp="1" noRot="1" noChangeAspect="1" noChangeArrowheads="1" noTextEdit="1"/>
          </p:cNvSpPr>
          <p:nvPr>
            <p:ph type="sldImg"/>
          </p:nvPr>
        </p:nvSpPr>
        <p:spPr>
          <a:xfrm>
            <a:off x="1257300" y="720725"/>
            <a:ext cx="4800600" cy="3600450"/>
          </a:xfrm>
          <a:ln/>
        </p:spPr>
      </p:sp>
      <p:sp>
        <p:nvSpPr>
          <p:cNvPr id="44036" name="Rectangle 3"/>
          <p:cNvSpPr>
            <a:spLocks noGrp="1" noChangeArrowheads="1"/>
          </p:cNvSpPr>
          <p:nvPr>
            <p:ph type="body" idx="1"/>
          </p:nvPr>
        </p:nvSpPr>
        <p:spPr>
          <a:xfrm>
            <a:off x="731180" y="4561344"/>
            <a:ext cx="5852843" cy="4318996"/>
          </a:xfrm>
          <a:noFill/>
          <a:ln/>
        </p:spPr>
        <p:txBody>
          <a:bodyPr/>
          <a:lstStyle/>
          <a:p>
            <a:pPr eaLnBrk="1" hangingPunct="1"/>
            <a:r>
              <a:rPr lang="en-US" dirty="0" smtClean="0"/>
              <a:t>The</a:t>
            </a:r>
            <a:r>
              <a:rPr lang="en-US" baseline="0" dirty="0" smtClean="0"/>
              <a:t> previous example is also lossless because we can recover the original table from the two smaller table.</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26">
              <a:defRPr/>
            </a:pPr>
            <a:r>
              <a:rPr lang="en-US" baseline="0" dirty="0" smtClean="0"/>
              <a:t>Since the original table can be recovered. This is lossless. </a:t>
            </a:r>
          </a:p>
          <a:p>
            <a:pPr defTabSz="914326">
              <a:defRPr/>
            </a:pPr>
            <a:endParaRPr lang="en-US" baseline="0" dirty="0" smtClean="0"/>
          </a:p>
          <a:p>
            <a:pPr defTabSz="914326">
              <a:defRPr/>
            </a:pPr>
            <a:r>
              <a:rPr lang="en-US" baseline="0" dirty="0" smtClean="0"/>
              <a:t>One common way to achieve a lossless </a:t>
            </a:r>
            <a:r>
              <a:rPr lang="en-US" baseline="0" dirty="0" err="1" smtClean="0"/>
              <a:t>decompostion</a:t>
            </a:r>
            <a:r>
              <a:rPr lang="en-US" baseline="0" dirty="0" smtClean="0"/>
              <a:t>: follow a functional dependency, put all the attributes in the functional dependency into a separate table. In the original table, remove the attributes which are on the right hand side of the dependency.</a:t>
            </a:r>
          </a:p>
          <a:p>
            <a:pPr defTabSz="914326">
              <a:defRPr/>
            </a:pPr>
            <a:endParaRPr lang="en-US" baseline="0" dirty="0" smtClean="0"/>
          </a:p>
          <a:p>
            <a:pPr defTabSz="914326">
              <a:defRPr/>
            </a:pPr>
            <a:r>
              <a:rPr lang="en-US" baseline="0" dirty="0" smtClean="0"/>
              <a:t>In this example, put position and salary in a separate table, remove salary from the original table.</a:t>
            </a:r>
          </a:p>
        </p:txBody>
      </p:sp>
      <p:sp>
        <p:nvSpPr>
          <p:cNvPr id="4" name="Slide Number Placeholder 3"/>
          <p:cNvSpPr>
            <a:spLocks noGrp="1"/>
          </p:cNvSpPr>
          <p:nvPr>
            <p:ph type="sldNum" sz="quarter" idx="10"/>
          </p:nvPr>
        </p:nvSpPr>
        <p:spPr/>
        <p:txBody>
          <a:bodyPr/>
          <a:lstStyle/>
          <a:p>
            <a:pPr>
              <a:defRPr/>
            </a:pPr>
            <a:fld id="{B2CECB24-C8AB-438C-B9B2-1B4B33AC502F}" type="slidenum">
              <a:rPr lang="en-US" smtClean="0"/>
              <a:pPr>
                <a:defRPr/>
              </a:pPr>
              <a:t>8</a:t>
            </a:fld>
            <a:endParaRPr lang="en-US"/>
          </a:p>
        </p:txBody>
      </p:sp>
    </p:spTree>
    <p:extLst>
      <p:ext uri="{BB962C8B-B14F-4D97-AF65-F5344CB8AC3E}">
        <p14:creationId xmlns:p14="http://schemas.microsoft.com/office/powerpoint/2010/main" val="978649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9045C86-958A-4D81-9A0C-85B3B8B3CF00}" type="slidenum">
              <a:rPr lang="en-US" smtClean="0"/>
              <a:pPr/>
              <a:t>9</a:t>
            </a:fld>
            <a:endParaRPr lang="en-US" smtClean="0"/>
          </a:p>
        </p:txBody>
      </p:sp>
      <p:sp>
        <p:nvSpPr>
          <p:cNvPr id="45059" name="Rectangle 2"/>
          <p:cNvSpPr>
            <a:spLocks noGrp="1" noRot="1" noChangeAspect="1" noChangeArrowheads="1" noTextEdit="1"/>
          </p:cNvSpPr>
          <p:nvPr>
            <p:ph type="sldImg"/>
          </p:nvPr>
        </p:nvSpPr>
        <p:spPr>
          <a:xfrm>
            <a:off x="1257300" y="720725"/>
            <a:ext cx="4800600" cy="3600450"/>
          </a:xfrm>
          <a:ln/>
        </p:spPr>
      </p:sp>
      <p:sp>
        <p:nvSpPr>
          <p:cNvPr id="45060" name="Rectangle 3"/>
          <p:cNvSpPr>
            <a:spLocks noGrp="1" noChangeArrowheads="1"/>
          </p:cNvSpPr>
          <p:nvPr>
            <p:ph type="body" idx="1"/>
          </p:nvPr>
        </p:nvSpPr>
        <p:spPr>
          <a:xfrm>
            <a:off x="731180" y="4561344"/>
            <a:ext cx="5852843" cy="4318996"/>
          </a:xfrm>
          <a:noFill/>
          <a:ln/>
        </p:spPr>
        <p:txBody>
          <a:bodyPr/>
          <a:lstStyle/>
          <a:p>
            <a:pPr eaLnBrk="1" hangingPunct="1"/>
            <a:r>
              <a:rPr lang="en-US" baseline="0" dirty="0" smtClean="0"/>
              <a:t>There is also </a:t>
            </a:r>
            <a:r>
              <a:rPr lang="en-US" baseline="0" dirty="0" err="1" smtClean="0"/>
              <a:t>lossy</a:t>
            </a:r>
            <a:r>
              <a:rPr lang="en-US" baseline="0" dirty="0" smtClean="0"/>
              <a:t> decomposition, which means that the original table cannot be recovered from the smaller tables.</a:t>
            </a:r>
          </a:p>
          <a:p>
            <a:pPr eaLnBrk="1" hangingPunct="1"/>
            <a:endParaRPr lang="en-US" baseline="0" dirty="0" smtClean="0"/>
          </a:p>
          <a:p>
            <a:pPr eaLnBrk="1" hangingPunct="1"/>
            <a:r>
              <a:rPr lang="en-US" baseline="0" dirty="0" smtClean="0"/>
              <a:t>This original table of flight information. For each flight, the flight number, departure and arrival time, original and destination. Here the flight number is the key. What is the functional dependency here? Flight number to all other attributes.</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B850F096-D592-4510-96DD-44F0E7F7813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957C067F-1235-43E1-901A-93A3FFDD2CD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705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705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670848CD-2B4D-40F0-8CCF-BE0C07EAEFA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a:fld id="{F239776B-A4E8-43B4-8B90-17803776BE18}" type="slidenum">
              <a:rPr lang="en-US" sz="1400" b="1" baseline="0">
                <a:solidFill>
                  <a:srgbClr val="FF0066"/>
                </a:solidFill>
                <a:latin typeface="Arial"/>
              </a:rPr>
              <a:pPr algn="ctr"/>
              <a:t>‹#›</a:t>
            </a:fld>
            <a:endParaRPr lang="en-US" sz="1400" b="1" baseline="0">
              <a:solidFill>
                <a:srgbClr val="FF0066"/>
              </a:solidFill>
              <a:latin typeface="Arial"/>
            </a:endParaRPr>
          </a:p>
        </p:txBody>
      </p:sp>
      <p:sp>
        <p:nvSpPr>
          <p:cNvPr id="371714" name="Rectangle 2"/>
          <p:cNvSpPr>
            <a:spLocks noGrp="1" noChangeArrowheads="1"/>
          </p:cNvSpPr>
          <p:nvPr>
            <p:ph type="ctrTitle"/>
          </p:nvPr>
        </p:nvSpPr>
        <p:spPr>
          <a:xfrm>
            <a:off x="685800" y="2130425"/>
            <a:ext cx="7772400" cy="1470025"/>
          </a:xfrm>
        </p:spPr>
        <p:txBody>
          <a:bodyPr/>
          <a:lstStyle>
            <a:lvl1pPr algn="r">
              <a:defRPr smtClean="0"/>
            </a:lvl1pPr>
          </a:lstStyle>
          <a:p>
            <a:pPr lvl="0"/>
            <a:r>
              <a:rPr lang="en-US" noProof="0" smtClean="0"/>
              <a:t>Click to edit Master title style</a:t>
            </a:r>
          </a:p>
        </p:txBody>
      </p:sp>
      <p:sp>
        <p:nvSpPr>
          <p:cNvPr id="371715" name="Rectangle 3"/>
          <p:cNvSpPr>
            <a:spLocks noGrp="1" noChangeArrowheads="1"/>
          </p:cNvSpPr>
          <p:nvPr>
            <p:ph type="subTitle" idx="1"/>
          </p:nvPr>
        </p:nvSpPr>
        <p:spPr>
          <a:xfrm>
            <a:off x="1371600" y="3886200"/>
            <a:ext cx="7086600" cy="1752600"/>
          </a:xfrm>
        </p:spPr>
        <p:txBody>
          <a:bodyPr/>
          <a:lstStyle>
            <a:lvl1pPr marL="0" indent="0" algn="r">
              <a:buFontTx/>
              <a:buNone/>
              <a:defRPr smtClean="0"/>
            </a:lvl1pPr>
          </a:lstStyle>
          <a:p>
            <a:pPr lvl="0"/>
            <a:r>
              <a:rPr lang="en-US" noProof="0" smtClean="0"/>
              <a:t>Click to edit Master subtitle style</a:t>
            </a:r>
          </a:p>
        </p:txBody>
      </p:sp>
    </p:spTree>
    <p:extLst>
      <p:ext uri="{BB962C8B-B14F-4D97-AF65-F5344CB8AC3E}">
        <p14:creationId xmlns:p14="http://schemas.microsoft.com/office/powerpoint/2010/main" val="2143222794"/>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565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46365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6354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2258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98630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107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0441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997A1878-BBDD-4AB1-A4DD-42ADA159A070}"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22975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82784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3838"/>
            <a:ext cx="2057400" cy="6100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3838"/>
            <a:ext cx="6019800" cy="6100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257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371600"/>
            <a:ext cx="8229600" cy="4953000"/>
          </a:xfrm>
        </p:spPr>
        <p:txBody>
          <a:bodyPr/>
          <a:lstStyle/>
          <a:p>
            <a:pPr lvl="0"/>
            <a:endParaRPr lang="en-US" noProof="0" smtClean="0"/>
          </a:p>
        </p:txBody>
      </p:sp>
    </p:spTree>
    <p:extLst>
      <p:ext uri="{BB962C8B-B14F-4D97-AF65-F5344CB8AC3E}">
        <p14:creationId xmlns:p14="http://schemas.microsoft.com/office/powerpoint/2010/main" val="20433461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371600"/>
            <a:ext cx="40386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924300"/>
            <a:ext cx="40386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16759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4483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61A07D49-E453-4817-B8C2-1BC16345FA6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906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CFB457DF-F316-4F11-992E-2C6E427CC2A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9" name="Rectangle 6"/>
          <p:cNvSpPr>
            <a:spLocks noGrp="1" noChangeArrowheads="1"/>
          </p:cNvSpPr>
          <p:nvPr>
            <p:ph type="sldNum" sz="quarter" idx="12"/>
          </p:nvPr>
        </p:nvSpPr>
        <p:spPr>
          <a:ln/>
        </p:spPr>
        <p:txBody>
          <a:bodyPr/>
          <a:lstStyle>
            <a:lvl1pPr>
              <a:defRPr/>
            </a:lvl1pPr>
          </a:lstStyle>
          <a:p>
            <a:pPr>
              <a:defRPr/>
            </a:pPr>
            <a:fld id="{D20CF14A-FF30-4F1A-B71D-B98DD635698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5" name="Rectangle 6"/>
          <p:cNvSpPr>
            <a:spLocks noGrp="1" noChangeArrowheads="1"/>
          </p:cNvSpPr>
          <p:nvPr>
            <p:ph type="sldNum" sz="quarter" idx="12"/>
          </p:nvPr>
        </p:nvSpPr>
        <p:spPr>
          <a:ln/>
        </p:spPr>
        <p:txBody>
          <a:bodyPr/>
          <a:lstStyle>
            <a:lvl1pPr>
              <a:defRPr/>
            </a:lvl1pPr>
          </a:lstStyle>
          <a:p>
            <a:pPr>
              <a:defRPr/>
            </a:pPr>
            <a:fld id="{452512B4-7311-4EF2-931C-4B0FD6DA393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4" name="Rectangle 6"/>
          <p:cNvSpPr>
            <a:spLocks noGrp="1" noChangeArrowheads="1"/>
          </p:cNvSpPr>
          <p:nvPr>
            <p:ph type="sldNum" sz="quarter" idx="12"/>
          </p:nvPr>
        </p:nvSpPr>
        <p:spPr>
          <a:ln/>
        </p:spPr>
        <p:txBody>
          <a:bodyPr/>
          <a:lstStyle>
            <a:lvl1pPr>
              <a:defRPr/>
            </a:lvl1pPr>
          </a:lstStyle>
          <a:p>
            <a:pPr>
              <a:defRPr/>
            </a:pPr>
            <a:fld id="{CF4E6AB6-00B0-42C6-B03E-76757023243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6D73FAE2-A4B8-4219-AE87-A94B7CF1176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2B9D1B73-94E8-46AA-8598-D9A8764855C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9906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04800" y="71628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aseline="0"/>
            </a:lvl1pPr>
          </a:lstStyle>
          <a:p>
            <a:pPr>
              <a:defRPr/>
            </a:pPr>
            <a:endParaRPr lang="en-US"/>
          </a:p>
        </p:txBody>
      </p:sp>
      <p:sp>
        <p:nvSpPr>
          <p:cNvPr id="1029" name="Rectangle 5"/>
          <p:cNvSpPr>
            <a:spLocks noGrp="1" noChangeArrowheads="1"/>
          </p:cNvSpPr>
          <p:nvPr>
            <p:ph type="ftr" sz="quarter" idx="3"/>
          </p:nvPr>
        </p:nvSpPr>
        <p:spPr bwMode="auto">
          <a:xfrm>
            <a:off x="4876800" y="6553200"/>
            <a:ext cx="411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aseline="0">
                <a:solidFill>
                  <a:schemeClr val="bg1"/>
                </a:solidFill>
                <a:latin typeface="Freestyle Script" pitchFamily="66" charset="0"/>
              </a:defRPr>
            </a:lvl1pPr>
          </a:lstStyle>
          <a:p>
            <a:pPr>
              <a:defRPr/>
            </a:pPr>
            <a:r>
              <a:rPr lang="en-US"/>
              <a:t>Introduction to Database Systems</a:t>
            </a:r>
          </a:p>
        </p:txBody>
      </p:sp>
      <p:sp>
        <p:nvSpPr>
          <p:cNvPr id="1030" name="Rectangle 6"/>
          <p:cNvSpPr>
            <a:spLocks noGrp="1" noChangeArrowheads="1"/>
          </p:cNvSpPr>
          <p:nvPr>
            <p:ph type="sldNum" sz="quarter" idx="4"/>
          </p:nvPr>
        </p:nvSpPr>
        <p:spPr bwMode="auto">
          <a:xfrm>
            <a:off x="6400800" y="76200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aseline="0"/>
            </a:lvl1pPr>
          </a:lstStyle>
          <a:p>
            <a:pPr>
              <a:defRPr/>
            </a:pPr>
            <a:fld id="{04CFED6C-4E40-4BD3-912F-A0916186FF8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sz="2800" b="0" i="0" u="none">
          <a:solidFill>
            <a:schemeClr val="bg1"/>
          </a:solidFill>
          <a:latin typeface="+mj-lt"/>
          <a:ea typeface="+mj-ea"/>
          <a:cs typeface="+mj-cs"/>
        </a:defRPr>
      </a:lvl1pPr>
      <a:lvl2pPr algn="l" rtl="0" eaLnBrk="0" fontAlgn="base" hangingPunct="0">
        <a:spcBef>
          <a:spcPct val="0"/>
        </a:spcBef>
        <a:spcAft>
          <a:spcPct val="0"/>
        </a:spcAft>
        <a:defRPr sz="2800">
          <a:solidFill>
            <a:srgbClr val="3366CC"/>
          </a:solidFill>
          <a:latin typeface="Arial" charset="0"/>
        </a:defRPr>
      </a:lvl2pPr>
      <a:lvl3pPr algn="l" rtl="0" eaLnBrk="0" fontAlgn="base" hangingPunct="0">
        <a:spcBef>
          <a:spcPct val="0"/>
        </a:spcBef>
        <a:spcAft>
          <a:spcPct val="0"/>
        </a:spcAft>
        <a:defRPr sz="2800">
          <a:solidFill>
            <a:srgbClr val="3366CC"/>
          </a:solidFill>
          <a:latin typeface="Arial" charset="0"/>
        </a:defRPr>
      </a:lvl3pPr>
      <a:lvl4pPr algn="l" rtl="0" eaLnBrk="0" fontAlgn="base" hangingPunct="0">
        <a:spcBef>
          <a:spcPct val="0"/>
        </a:spcBef>
        <a:spcAft>
          <a:spcPct val="0"/>
        </a:spcAft>
        <a:defRPr sz="2800">
          <a:solidFill>
            <a:srgbClr val="3366CC"/>
          </a:solidFill>
          <a:latin typeface="Arial" charset="0"/>
        </a:defRPr>
      </a:lvl4pPr>
      <a:lvl5pPr algn="l" rtl="0" eaLnBrk="0" fontAlgn="base" hangingPunct="0">
        <a:spcBef>
          <a:spcPct val="0"/>
        </a:spcBef>
        <a:spcAft>
          <a:spcPct val="0"/>
        </a:spcAft>
        <a:defRPr sz="2800">
          <a:solidFill>
            <a:srgbClr val="3366CC"/>
          </a:solidFill>
          <a:latin typeface="Arial" charset="0"/>
        </a:defRPr>
      </a:lvl5pPr>
      <a:lvl6pPr marL="457200" algn="l" rtl="0" fontAlgn="base">
        <a:spcBef>
          <a:spcPct val="0"/>
        </a:spcBef>
        <a:spcAft>
          <a:spcPct val="0"/>
        </a:spcAft>
        <a:defRPr sz="2800">
          <a:solidFill>
            <a:srgbClr val="3366CC"/>
          </a:solidFill>
          <a:latin typeface="Arial" charset="0"/>
        </a:defRPr>
      </a:lvl6pPr>
      <a:lvl7pPr marL="914400" algn="l" rtl="0" fontAlgn="base">
        <a:spcBef>
          <a:spcPct val="0"/>
        </a:spcBef>
        <a:spcAft>
          <a:spcPct val="0"/>
        </a:spcAft>
        <a:defRPr sz="2800">
          <a:solidFill>
            <a:srgbClr val="3366CC"/>
          </a:solidFill>
          <a:latin typeface="Arial" charset="0"/>
        </a:defRPr>
      </a:lvl7pPr>
      <a:lvl8pPr marL="1371600" algn="l" rtl="0" fontAlgn="base">
        <a:spcBef>
          <a:spcPct val="0"/>
        </a:spcBef>
        <a:spcAft>
          <a:spcPct val="0"/>
        </a:spcAft>
        <a:defRPr sz="2800">
          <a:solidFill>
            <a:srgbClr val="3366CC"/>
          </a:solidFill>
          <a:latin typeface="Arial" charset="0"/>
        </a:defRPr>
      </a:lvl8pPr>
      <a:lvl9pPr marL="1828800" algn="l" rtl="0" fontAlgn="base">
        <a:spcBef>
          <a:spcPct val="0"/>
        </a:spcBef>
        <a:spcAft>
          <a:spcPct val="0"/>
        </a:spcAft>
        <a:defRPr sz="2800">
          <a:solidFill>
            <a:srgbClr val="3366CC"/>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0" i="0" u="none">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371600"/>
            <a:ext cx="8229600" cy="4953000"/>
          </a:xfrm>
          <a:prstGeom prst="rect">
            <a:avLst/>
          </a:prstGeom>
          <a:solidFill>
            <a:schemeClr val="bg1"/>
          </a:solidFill>
          <a:ln>
            <a:noFill/>
          </a:ln>
          <a:extLst>
            <a:ext uri="{91240B29-F687-4F45-9708-019B960494DF}">
              <a14:hiddenLine xmlns:a14="http://schemas.microsoft.com/office/drawing/2010/main" w="12700">
                <a:solidFill>
                  <a:schemeClr val="accent2"/>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a:fld id="{CB951395-71EC-4C60-9AEB-4100650E6C0E}" type="slidenum">
              <a:rPr lang="en-US" sz="1400" b="1" baseline="0">
                <a:solidFill>
                  <a:srgbClr val="FF0066"/>
                </a:solidFill>
                <a:latin typeface="Arial"/>
              </a:rPr>
              <a:pPr algn="ctr"/>
              <a:t>‹#›</a:t>
            </a:fld>
            <a:endParaRPr lang="en-US" sz="1400" b="1" baseline="0">
              <a:solidFill>
                <a:srgbClr val="FF0066"/>
              </a:solidFill>
              <a:latin typeface="Arial"/>
            </a:endParaRPr>
          </a:p>
        </p:txBody>
      </p:sp>
      <p:sp>
        <p:nvSpPr>
          <p:cNvPr id="1029" name="Line 8"/>
          <p:cNvSpPr>
            <a:spLocks noChangeShapeType="1"/>
          </p:cNvSpPr>
          <p:nvPr userDrawn="1"/>
        </p:nvSpPr>
        <p:spPr bwMode="auto">
          <a:xfrm>
            <a:off x="533400" y="6462713"/>
            <a:ext cx="8245475"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baseline="0">
              <a:solidFill>
                <a:srgbClr val="000000"/>
              </a:solidFill>
              <a:latin typeface="Arial"/>
            </a:endParaRPr>
          </a:p>
        </p:txBody>
      </p:sp>
      <p:sp>
        <p:nvSpPr>
          <p:cNvPr id="1030" name="Line 11"/>
          <p:cNvSpPr>
            <a:spLocks noChangeShapeType="1"/>
          </p:cNvSpPr>
          <p:nvPr userDrawn="1"/>
        </p:nvSpPr>
        <p:spPr bwMode="auto">
          <a:xfrm>
            <a:off x="533400" y="1219200"/>
            <a:ext cx="8245475" cy="0"/>
          </a:xfrm>
          <a:prstGeom prst="line">
            <a:avLst/>
          </a:prstGeom>
          <a:noFill/>
          <a:ln w="57150" cmpd="thinThick">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baseline="0">
              <a:solidFill>
                <a:srgbClr val="000000"/>
              </a:solidFill>
              <a:latin typeface="Arial"/>
            </a:endParaRPr>
          </a:p>
        </p:txBody>
      </p:sp>
    </p:spTree>
    <p:extLst>
      <p:ext uri="{BB962C8B-B14F-4D97-AF65-F5344CB8AC3E}">
        <p14:creationId xmlns:p14="http://schemas.microsoft.com/office/powerpoint/2010/main" val="120549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dt="0"/>
  <p:txStyles>
    <p:titleStyle>
      <a:lvl1pPr algn="l" rtl="0" eaLnBrk="0" fontAlgn="base" hangingPunct="0">
        <a:spcBef>
          <a:spcPct val="0"/>
        </a:spcBef>
        <a:spcAft>
          <a:spcPct val="0"/>
        </a:spcAft>
        <a:defRPr sz="2800" b="1">
          <a:solidFill>
            <a:srgbClr val="FF0066"/>
          </a:solidFill>
          <a:latin typeface="+mj-lt"/>
          <a:ea typeface="+mj-ea"/>
          <a:cs typeface="+mj-cs"/>
        </a:defRPr>
      </a:lvl1pPr>
      <a:lvl2pPr algn="l" rtl="0" eaLnBrk="0" fontAlgn="base" hangingPunct="0">
        <a:spcBef>
          <a:spcPct val="0"/>
        </a:spcBef>
        <a:spcAft>
          <a:spcPct val="0"/>
        </a:spcAft>
        <a:defRPr sz="2800" b="1">
          <a:solidFill>
            <a:srgbClr val="FF0066"/>
          </a:solidFill>
          <a:latin typeface="Arial" charset="0"/>
          <a:cs typeface="Arial" charset="0"/>
        </a:defRPr>
      </a:lvl2pPr>
      <a:lvl3pPr algn="l" rtl="0" eaLnBrk="0" fontAlgn="base" hangingPunct="0">
        <a:spcBef>
          <a:spcPct val="0"/>
        </a:spcBef>
        <a:spcAft>
          <a:spcPct val="0"/>
        </a:spcAft>
        <a:defRPr sz="2800" b="1">
          <a:solidFill>
            <a:srgbClr val="FF0066"/>
          </a:solidFill>
          <a:latin typeface="Arial" charset="0"/>
          <a:cs typeface="Arial" charset="0"/>
        </a:defRPr>
      </a:lvl3pPr>
      <a:lvl4pPr algn="l" rtl="0" eaLnBrk="0" fontAlgn="base" hangingPunct="0">
        <a:spcBef>
          <a:spcPct val="0"/>
        </a:spcBef>
        <a:spcAft>
          <a:spcPct val="0"/>
        </a:spcAft>
        <a:defRPr sz="2800" b="1">
          <a:solidFill>
            <a:srgbClr val="FF0066"/>
          </a:solidFill>
          <a:latin typeface="Arial" charset="0"/>
          <a:cs typeface="Arial" charset="0"/>
        </a:defRPr>
      </a:lvl4pPr>
      <a:lvl5pPr algn="l" rtl="0" eaLnBrk="0" fontAlgn="base" hangingPunct="0">
        <a:spcBef>
          <a:spcPct val="0"/>
        </a:spcBef>
        <a:spcAft>
          <a:spcPct val="0"/>
        </a:spcAft>
        <a:defRPr sz="2800" b="1">
          <a:solidFill>
            <a:srgbClr val="FF0066"/>
          </a:solidFill>
          <a:latin typeface="Arial" charset="0"/>
          <a:cs typeface="Arial" charset="0"/>
        </a:defRPr>
      </a:lvl5pPr>
      <a:lvl6pPr marL="457200" algn="l" rtl="0" fontAlgn="base">
        <a:spcBef>
          <a:spcPct val="0"/>
        </a:spcBef>
        <a:spcAft>
          <a:spcPct val="0"/>
        </a:spcAft>
        <a:defRPr sz="2800" b="1">
          <a:solidFill>
            <a:srgbClr val="FF0066"/>
          </a:solidFill>
          <a:latin typeface="Arial" charset="0"/>
          <a:cs typeface="Arial" charset="0"/>
        </a:defRPr>
      </a:lvl6pPr>
      <a:lvl7pPr marL="914400" algn="l" rtl="0" fontAlgn="base">
        <a:spcBef>
          <a:spcPct val="0"/>
        </a:spcBef>
        <a:spcAft>
          <a:spcPct val="0"/>
        </a:spcAft>
        <a:defRPr sz="2800" b="1">
          <a:solidFill>
            <a:srgbClr val="FF0066"/>
          </a:solidFill>
          <a:latin typeface="Arial" charset="0"/>
          <a:cs typeface="Arial" charset="0"/>
        </a:defRPr>
      </a:lvl7pPr>
      <a:lvl8pPr marL="1371600" algn="l" rtl="0" fontAlgn="base">
        <a:spcBef>
          <a:spcPct val="0"/>
        </a:spcBef>
        <a:spcAft>
          <a:spcPct val="0"/>
        </a:spcAft>
        <a:defRPr sz="2800" b="1">
          <a:solidFill>
            <a:srgbClr val="FF0066"/>
          </a:solidFill>
          <a:latin typeface="Arial" charset="0"/>
          <a:cs typeface="Arial" charset="0"/>
        </a:defRPr>
      </a:lvl8pPr>
      <a:lvl9pPr marL="1828800" algn="l" rtl="0" fontAlgn="base">
        <a:spcBef>
          <a:spcPct val="0"/>
        </a:spcBef>
        <a:spcAft>
          <a:spcPct val="0"/>
        </a:spcAft>
        <a:defRPr sz="2800" b="1">
          <a:solidFill>
            <a:srgbClr val="FF0066"/>
          </a:solidFill>
          <a:latin typeface="Arial" charset="0"/>
          <a:cs typeface="Arial" charset="0"/>
        </a:defRPr>
      </a:lvl9pPr>
    </p:titleStyle>
    <p:bodyStyle>
      <a:lvl1pPr marL="342900" indent="-342900" algn="just"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400">
          <a:solidFill>
            <a:srgbClr val="3333FF"/>
          </a:solidFill>
          <a:latin typeface="+mn-lt"/>
          <a:cs typeface="+mn-cs"/>
        </a:defRPr>
      </a:lvl2pPr>
      <a:lvl3pPr marL="1143000" indent="-228600" algn="just" rtl="0" eaLnBrk="0" fontAlgn="base" hangingPunct="0">
        <a:spcBef>
          <a:spcPct val="20000"/>
        </a:spcBef>
        <a:spcAft>
          <a:spcPct val="0"/>
        </a:spcAft>
        <a:buChar char="•"/>
        <a:defRPr sz="2000">
          <a:solidFill>
            <a:srgbClr val="336600"/>
          </a:solidFill>
          <a:latin typeface="+mn-lt"/>
          <a:cs typeface="+mn-cs"/>
        </a:defRPr>
      </a:lvl3pPr>
      <a:lvl4pPr marL="1600200" indent="-228600" algn="just" rtl="0" eaLnBrk="0" fontAlgn="base" hangingPunct="0">
        <a:spcBef>
          <a:spcPct val="20000"/>
        </a:spcBef>
        <a:spcAft>
          <a:spcPct val="0"/>
        </a:spcAft>
        <a:buChar char="–"/>
        <a:defRPr sz="2000">
          <a:solidFill>
            <a:srgbClr val="996600"/>
          </a:solidFill>
          <a:latin typeface="+mn-lt"/>
          <a:cs typeface="+mn-cs"/>
        </a:defRPr>
      </a:lvl4pPr>
      <a:lvl5pPr marL="2057400" indent="-228600" algn="just" rtl="0" eaLnBrk="0" fontAlgn="base" hangingPunct="0">
        <a:spcBef>
          <a:spcPct val="20000"/>
        </a:spcBef>
        <a:spcAft>
          <a:spcPct val="0"/>
        </a:spcAft>
        <a:buChar char="»"/>
        <a:defRPr sz="2000">
          <a:solidFill>
            <a:schemeClr val="tx1"/>
          </a:solidFill>
          <a:latin typeface="+mn-lt"/>
          <a:cs typeface="+mn-cs"/>
        </a:defRPr>
      </a:lvl5pPr>
      <a:lvl6pPr marL="2514600" indent="-228600" algn="just" rtl="0" fontAlgn="base">
        <a:spcBef>
          <a:spcPct val="20000"/>
        </a:spcBef>
        <a:spcAft>
          <a:spcPct val="0"/>
        </a:spcAft>
        <a:buChar char="»"/>
        <a:defRPr>
          <a:solidFill>
            <a:schemeClr val="tx1"/>
          </a:solidFill>
          <a:latin typeface="+mn-lt"/>
          <a:cs typeface="+mn-cs"/>
        </a:defRPr>
      </a:lvl6pPr>
      <a:lvl7pPr marL="2971800" indent="-228600" algn="just" rtl="0" fontAlgn="base">
        <a:spcBef>
          <a:spcPct val="20000"/>
        </a:spcBef>
        <a:spcAft>
          <a:spcPct val="0"/>
        </a:spcAft>
        <a:buChar char="»"/>
        <a:defRPr>
          <a:solidFill>
            <a:schemeClr val="tx1"/>
          </a:solidFill>
          <a:latin typeface="+mn-lt"/>
          <a:cs typeface="+mn-cs"/>
        </a:defRPr>
      </a:lvl7pPr>
      <a:lvl8pPr marL="3429000" indent="-228600" algn="just" rtl="0" fontAlgn="base">
        <a:spcBef>
          <a:spcPct val="20000"/>
        </a:spcBef>
        <a:spcAft>
          <a:spcPct val="0"/>
        </a:spcAft>
        <a:buChar char="»"/>
        <a:defRPr>
          <a:solidFill>
            <a:schemeClr val="tx1"/>
          </a:solidFill>
          <a:latin typeface="+mn-lt"/>
          <a:cs typeface="+mn-cs"/>
        </a:defRPr>
      </a:lvl8pPr>
      <a:lvl9pPr marL="3886200" indent="-228600" algn="just"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t="-4000" b="-4000"/>
          </a:stretch>
        </a:blipFill>
        <a:effectLst/>
      </p:bgPr>
    </p:bg>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p:spPr>
        <p:txBody>
          <a:bodyPr/>
          <a:lstStyle/>
          <a:p>
            <a:r>
              <a:rPr lang="en-US" dirty="0" smtClean="0"/>
              <a:t>Introduction to Database Systems</a:t>
            </a:r>
          </a:p>
        </p:txBody>
      </p:sp>
      <p:sp>
        <p:nvSpPr>
          <p:cNvPr id="348179" name="Rectangle 19"/>
          <p:cNvSpPr>
            <a:spLocks noGrp="1" noChangeArrowheads="1"/>
          </p:cNvSpPr>
          <p:nvPr>
            <p:ph type="ctrTitle"/>
          </p:nvPr>
        </p:nvSpPr>
        <p:spPr>
          <a:xfrm>
            <a:off x="0" y="0"/>
            <a:ext cx="9144000" cy="457200"/>
          </a:xfrm>
          <a:gradFill rotWithShape="1">
            <a:gsLst>
              <a:gs pos="0">
                <a:srgbClr val="FF6600">
                  <a:alpha val="79999"/>
                </a:srgbClr>
              </a:gs>
              <a:gs pos="100000">
                <a:srgbClr val="FB6400">
                  <a:alpha val="70000"/>
                </a:srgbClr>
              </a:gs>
            </a:gsLst>
            <a:lin ang="2700000" scaled="1"/>
          </a:gradFill>
        </p:spPr>
        <p:txBody>
          <a:bodyPr/>
          <a:lstStyle/>
          <a:p>
            <a:pPr eaLnBrk="1" hangingPunct="1"/>
            <a:r>
              <a:rPr lang="en-US" sz="2400" dirty="0" smtClean="0"/>
              <a:t>In the Lecture Series Introduction to Database Systems</a:t>
            </a:r>
          </a:p>
        </p:txBody>
      </p:sp>
      <p:sp>
        <p:nvSpPr>
          <p:cNvPr id="348180" name="Rectangle 20"/>
          <p:cNvSpPr>
            <a:spLocks noChangeArrowheads="1"/>
          </p:cNvSpPr>
          <p:nvPr/>
        </p:nvSpPr>
        <p:spPr bwMode="auto">
          <a:xfrm>
            <a:off x="0" y="3276600"/>
            <a:ext cx="9144000" cy="1143000"/>
          </a:xfrm>
          <a:prstGeom prst="rect">
            <a:avLst/>
          </a:prstGeom>
          <a:gradFill rotWithShape="1">
            <a:gsLst>
              <a:gs pos="0">
                <a:srgbClr val="FF6600">
                  <a:alpha val="79999"/>
                </a:srgbClr>
              </a:gs>
              <a:gs pos="100000">
                <a:srgbClr val="FB6400">
                  <a:alpha val="70000"/>
                </a:srgbClr>
              </a:gs>
            </a:gsLst>
            <a:lin ang="2700000" scaled="1"/>
          </a:gradFill>
          <a:ln w="9525">
            <a:noFill/>
            <a:miter lim="800000"/>
            <a:headEnd/>
            <a:tailEnd/>
          </a:ln>
        </p:spPr>
        <p:txBody>
          <a:bodyPr anchor="ctr"/>
          <a:lstStyle/>
          <a:p>
            <a:pPr algn="ctr"/>
            <a:r>
              <a:rPr lang="en-US" sz="3600" b="1" baseline="0" dirty="0">
                <a:solidFill>
                  <a:schemeClr val="bg1"/>
                </a:solidFill>
              </a:rPr>
              <a:t>Normalization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8179"/>
                                        </p:tgtEl>
                                        <p:attrNameLst>
                                          <p:attrName>style.visibility</p:attrName>
                                        </p:attrNameLst>
                                      </p:cBhvr>
                                      <p:to>
                                        <p:strVal val="visible"/>
                                      </p:to>
                                    </p:set>
                                    <p:animEffect transition="in" filter="fade">
                                      <p:cBhvr>
                                        <p:cTn id="7" dur="2000"/>
                                        <p:tgtEl>
                                          <p:spTgt spid="348179"/>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48180"/>
                                        </p:tgtEl>
                                        <p:attrNameLst>
                                          <p:attrName>style.visibility</p:attrName>
                                        </p:attrNameLst>
                                      </p:cBhvr>
                                      <p:to>
                                        <p:strVal val="visible"/>
                                      </p:to>
                                    </p:set>
                                    <p:animEffect transition="in" filter="fade">
                                      <p:cBhvr>
                                        <p:cTn id="11" dur="2000"/>
                                        <p:tgtEl>
                                          <p:spTgt spid="348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 name="Table 172"/>
          <p:cNvGraphicFramePr>
            <a:graphicFrameLocks noGrp="1"/>
          </p:cNvGraphicFramePr>
          <p:nvPr>
            <p:extLst>
              <p:ext uri="{D42A27DB-BD31-4B8C-83A1-F6EECF244321}">
                <p14:modId xmlns:p14="http://schemas.microsoft.com/office/powerpoint/2010/main" val="548711020"/>
              </p:ext>
            </p:extLst>
          </p:nvPr>
        </p:nvGraphicFramePr>
        <p:xfrm>
          <a:off x="686435" y="2926080"/>
          <a:ext cx="4114165" cy="1341120"/>
        </p:xfrm>
        <a:graphic>
          <a:graphicData uri="http://schemas.openxmlformats.org/drawingml/2006/table">
            <a:tbl>
              <a:tblPr firstRow="1" bandRow="1">
                <a:tableStyleId>{21E4AEA4-8DFA-4A89-87EB-49C32662AFE0}</a:tableStyleId>
              </a:tblPr>
              <a:tblGrid>
                <a:gridCol w="1611630"/>
                <a:gridCol w="1668780"/>
                <a:gridCol w="833755"/>
              </a:tblGrid>
              <a:tr h="136360">
                <a:tc>
                  <a:txBody>
                    <a:bodyPr/>
                    <a:lstStyle/>
                    <a:p>
                      <a:pPr eaLnBrk="0" hangingPunct="0"/>
                      <a:r>
                        <a:rPr lang="en-GB" sz="1600" b="1" baseline="0" dirty="0" smtClean="0">
                          <a:solidFill>
                            <a:schemeClr val="bg1"/>
                          </a:solidFill>
                          <a:cs typeface="Arial" charset="0"/>
                        </a:rPr>
                        <a:t>Flight Number</a:t>
                      </a:r>
                      <a:endParaRPr lang="en-GB" sz="4400" baseline="0" dirty="0">
                        <a:solidFill>
                          <a:schemeClr val="bg1"/>
                        </a:solidFill>
                        <a:latin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baseline="0" dirty="0" smtClean="0">
                          <a:solidFill>
                            <a:schemeClr val="bg1"/>
                          </a:solidFill>
                          <a:cs typeface="Arial" charset="0"/>
                        </a:rPr>
                        <a:t>Departure time</a:t>
                      </a:r>
                      <a:endParaRPr lang="en-GB" sz="4400" baseline="0" dirty="0" smtClean="0">
                        <a:solidFill>
                          <a:schemeClr val="bg1"/>
                        </a:solidFill>
                        <a:latin typeface="Times New Roman" pitchFamily="18" charset="0"/>
                      </a:endParaRPr>
                    </a:p>
                  </a:txBody>
                  <a:tcPr/>
                </a:tc>
                <a:tc>
                  <a:txBody>
                    <a:bodyPr/>
                    <a:lstStyle/>
                    <a:p>
                      <a:pPr eaLnBrk="0" hangingPunct="0"/>
                      <a:r>
                        <a:rPr lang="en-GB" sz="1600" b="1" baseline="0" dirty="0" smtClean="0">
                          <a:solidFill>
                            <a:schemeClr val="bg1"/>
                          </a:solidFill>
                          <a:cs typeface="Arial" charset="0"/>
                        </a:rPr>
                        <a:t>Origin</a:t>
                      </a:r>
                      <a:endParaRPr lang="en-GB" sz="4400" baseline="0" dirty="0">
                        <a:solidFill>
                          <a:schemeClr val="bg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SG12</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12h00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SIN</a:t>
                      </a:r>
                      <a:endParaRPr lang="en-GB" sz="4400" b="1" baseline="0" dirty="0">
                        <a:solidFill>
                          <a:schemeClr val="tx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TG414</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15h50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SIN</a:t>
                      </a:r>
                      <a:endParaRPr lang="en-GB" sz="4400" b="1" baseline="0" dirty="0">
                        <a:solidFill>
                          <a:schemeClr val="tx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TG415</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12h00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BKK</a:t>
                      </a:r>
                      <a:endParaRPr lang="en-GB" sz="4400" b="1" baseline="0" dirty="0">
                        <a:solidFill>
                          <a:schemeClr val="tx1"/>
                        </a:solidFill>
                        <a:latin typeface="Times New Roman" pitchFamily="18" charset="0"/>
                      </a:endParaRPr>
                    </a:p>
                  </a:txBody>
                  <a:tcPr/>
                </a:tc>
              </a:tr>
            </a:tbl>
          </a:graphicData>
        </a:graphic>
      </p:graphicFrame>
      <p:graphicFrame>
        <p:nvGraphicFramePr>
          <p:cNvPr id="174" name="Table 173"/>
          <p:cNvGraphicFramePr>
            <a:graphicFrameLocks noGrp="1"/>
          </p:cNvGraphicFramePr>
          <p:nvPr>
            <p:extLst>
              <p:ext uri="{D42A27DB-BD31-4B8C-83A1-F6EECF244321}">
                <p14:modId xmlns:p14="http://schemas.microsoft.com/office/powerpoint/2010/main" val="1775232050"/>
              </p:ext>
            </p:extLst>
          </p:nvPr>
        </p:nvGraphicFramePr>
        <p:xfrm>
          <a:off x="3962400" y="4907280"/>
          <a:ext cx="4363403" cy="1341120"/>
        </p:xfrm>
        <a:graphic>
          <a:graphicData uri="http://schemas.openxmlformats.org/drawingml/2006/table">
            <a:tbl>
              <a:tblPr firstRow="1" bandRow="1">
                <a:tableStyleId>{21E4AEA4-8DFA-4A89-87EB-49C32662AFE0}</a:tableStyleId>
              </a:tblPr>
              <a:tblGrid>
                <a:gridCol w="1668780"/>
                <a:gridCol w="1354455"/>
                <a:gridCol w="1340168"/>
              </a:tblGrid>
              <a:tr h="1363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baseline="0" dirty="0" smtClean="0">
                          <a:solidFill>
                            <a:schemeClr val="bg1"/>
                          </a:solidFill>
                          <a:cs typeface="Arial" charset="0"/>
                        </a:rPr>
                        <a:t>Departure time</a:t>
                      </a:r>
                      <a:endParaRPr lang="en-GB" sz="4400" baseline="0" dirty="0" smtClean="0">
                        <a:solidFill>
                          <a:schemeClr val="bg1"/>
                        </a:solidFill>
                        <a:latin typeface="Times New Roman" pitchFamily="18" charset="0"/>
                      </a:endParaRPr>
                    </a:p>
                  </a:txBody>
                  <a:tcPr/>
                </a:tc>
                <a:tc>
                  <a:txBody>
                    <a:bodyPr/>
                    <a:lstStyle/>
                    <a:p>
                      <a:pPr eaLnBrk="0" hangingPunct="0"/>
                      <a:r>
                        <a:rPr lang="en-GB" sz="1600" b="1" baseline="0" dirty="0" smtClean="0">
                          <a:solidFill>
                            <a:schemeClr val="bg1"/>
                          </a:solidFill>
                          <a:cs typeface="Arial" charset="0"/>
                        </a:rPr>
                        <a:t>Arrival time</a:t>
                      </a:r>
                      <a:endParaRPr lang="en-GB" sz="4400" baseline="0" dirty="0">
                        <a:solidFill>
                          <a:schemeClr val="bg1"/>
                        </a:solidFill>
                        <a:latin typeface="Times New Roman" pitchFamily="18" charset="0"/>
                      </a:endParaRPr>
                    </a:p>
                  </a:txBody>
                  <a:tcPr/>
                </a:tc>
                <a:tc>
                  <a:txBody>
                    <a:bodyPr/>
                    <a:lstStyle/>
                    <a:p>
                      <a:pPr eaLnBrk="0" hangingPunct="0"/>
                      <a:r>
                        <a:rPr lang="en-GB" sz="1600" b="1" baseline="0" dirty="0" smtClean="0">
                          <a:solidFill>
                            <a:schemeClr val="bg1"/>
                          </a:solidFill>
                          <a:cs typeface="Arial" charset="0"/>
                        </a:rPr>
                        <a:t>Destination</a:t>
                      </a:r>
                      <a:endParaRPr lang="en-GB" sz="4400" baseline="0" dirty="0">
                        <a:solidFill>
                          <a:schemeClr val="bg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12h00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13h00+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CDG</a:t>
                      </a:r>
                      <a:endParaRPr lang="en-GB" sz="4400" b="1" baseline="0" dirty="0">
                        <a:solidFill>
                          <a:schemeClr val="tx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15h50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16h30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smtClean="0">
                          <a:solidFill>
                            <a:schemeClr val="tx1"/>
                          </a:solidFill>
                          <a:cs typeface="Arial" charset="0"/>
                        </a:rPr>
                        <a:t>JKT</a:t>
                      </a:r>
                      <a:endParaRPr lang="en-GB" sz="4400" b="1" baseline="0" dirty="0">
                        <a:solidFill>
                          <a:schemeClr val="tx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12h00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14h20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SIN</a:t>
                      </a:r>
                      <a:endParaRPr lang="en-GB" sz="4400" b="1" baseline="0" dirty="0">
                        <a:solidFill>
                          <a:schemeClr val="tx1"/>
                        </a:solidFill>
                        <a:latin typeface="Times New Roman" pitchFamily="18" charset="0"/>
                      </a:endParaRPr>
                    </a:p>
                  </a:txBody>
                  <a:tcPr/>
                </a:tc>
              </a:tr>
            </a:tbl>
          </a:graphicData>
        </a:graphic>
      </p:graphicFrame>
      <p:sp>
        <p:nvSpPr>
          <p:cNvPr id="10242" name="Footer Placeholder 3"/>
          <p:cNvSpPr>
            <a:spLocks noGrp="1"/>
          </p:cNvSpPr>
          <p:nvPr>
            <p:ph type="ftr" sz="quarter" idx="11"/>
          </p:nvPr>
        </p:nvSpPr>
        <p:spPr>
          <a:noFill/>
        </p:spPr>
        <p:txBody>
          <a:bodyPr/>
          <a:lstStyle/>
          <a:p>
            <a:r>
              <a:rPr lang="en-US" smtClean="0"/>
              <a:t>Introduction to Database Systems</a:t>
            </a:r>
          </a:p>
        </p:txBody>
      </p:sp>
      <p:sp>
        <p:nvSpPr>
          <p:cNvPr id="10243" name="Rectangle 2"/>
          <p:cNvSpPr>
            <a:spLocks noGrp="1" noChangeArrowheads="1"/>
          </p:cNvSpPr>
          <p:nvPr>
            <p:ph type="title"/>
          </p:nvPr>
        </p:nvSpPr>
        <p:spPr/>
        <p:txBody>
          <a:bodyPr/>
          <a:lstStyle/>
          <a:p>
            <a:pPr eaLnBrk="1" hangingPunct="1"/>
            <a:r>
              <a:rPr lang="en-US" smtClean="0"/>
              <a:t>Lossless Decomposition: Counter Example</a:t>
            </a:r>
          </a:p>
        </p:txBody>
      </p:sp>
      <p:sp>
        <p:nvSpPr>
          <p:cNvPr id="855133" name="Line 93"/>
          <p:cNvSpPr>
            <a:spLocks noChangeShapeType="1"/>
          </p:cNvSpPr>
          <p:nvPr/>
        </p:nvSpPr>
        <p:spPr bwMode="auto">
          <a:xfrm>
            <a:off x="3200400" y="3505200"/>
            <a:ext cx="762000" cy="2590800"/>
          </a:xfrm>
          <a:prstGeom prst="line">
            <a:avLst/>
          </a:prstGeom>
          <a:noFill/>
          <a:ln w="25400">
            <a:solidFill>
              <a:srgbClr val="FF6600"/>
            </a:solidFill>
            <a:round/>
            <a:headEnd/>
            <a:tailEnd type="triangle" w="med" len="med"/>
          </a:ln>
        </p:spPr>
        <p:txBody>
          <a:bodyPr/>
          <a:lstStyle/>
          <a:p>
            <a:endParaRPr lang="en-US">
              <a:solidFill>
                <a:srgbClr val="FF6600"/>
              </a:solidFill>
            </a:endParaRPr>
          </a:p>
        </p:txBody>
      </p:sp>
      <p:sp>
        <p:nvSpPr>
          <p:cNvPr id="855207" name="Line 167"/>
          <p:cNvSpPr>
            <a:spLocks noChangeShapeType="1"/>
          </p:cNvSpPr>
          <p:nvPr/>
        </p:nvSpPr>
        <p:spPr bwMode="auto">
          <a:xfrm>
            <a:off x="3200400" y="3505200"/>
            <a:ext cx="762000" cy="1905000"/>
          </a:xfrm>
          <a:prstGeom prst="line">
            <a:avLst/>
          </a:prstGeom>
          <a:noFill/>
          <a:ln w="25400">
            <a:solidFill>
              <a:srgbClr val="FF6600"/>
            </a:solidFill>
            <a:round/>
            <a:headEnd/>
            <a:tailEnd type="triangle" w="med" len="med"/>
          </a:ln>
        </p:spPr>
        <p:txBody>
          <a:bodyPr/>
          <a:lstStyle/>
          <a:p>
            <a:endParaRPr lang="en-US">
              <a:solidFill>
                <a:srgbClr val="FF6600"/>
              </a:solidFill>
            </a:endParaRPr>
          </a:p>
        </p:txBody>
      </p:sp>
      <p:sp>
        <p:nvSpPr>
          <p:cNvPr id="855208" name="Text Box 168"/>
          <p:cNvSpPr txBox="1">
            <a:spLocks noChangeArrowheads="1"/>
          </p:cNvSpPr>
          <p:nvPr/>
        </p:nvSpPr>
        <p:spPr bwMode="auto">
          <a:xfrm>
            <a:off x="3228418" y="4800600"/>
            <a:ext cx="352982" cy="461665"/>
          </a:xfrm>
          <a:prstGeom prst="rect">
            <a:avLst/>
          </a:prstGeom>
          <a:noFill/>
          <a:ln w="25400" algn="ctr">
            <a:noFill/>
            <a:miter lim="800000"/>
            <a:headEnd/>
            <a:tailEnd/>
          </a:ln>
        </p:spPr>
        <p:txBody>
          <a:bodyPr wrap="none">
            <a:spAutoFit/>
          </a:bodyPr>
          <a:lstStyle/>
          <a:p>
            <a:pPr>
              <a:spcBef>
                <a:spcPct val="20000"/>
              </a:spcBef>
              <a:buClr>
                <a:schemeClr val="bg2"/>
              </a:buClr>
              <a:buSzPct val="75000"/>
              <a:buFont typeface="Wingdings" pitchFamily="2" charset="2"/>
              <a:buNone/>
            </a:pPr>
            <a:r>
              <a:rPr lang="en-US" sz="2400" baseline="0" dirty="0">
                <a:solidFill>
                  <a:srgbClr val="FF6600"/>
                </a:solidFill>
                <a:latin typeface="Verdana" pitchFamily="34" charset="0"/>
              </a:rPr>
              <a:t>?</a:t>
            </a:r>
          </a:p>
        </p:txBody>
      </p:sp>
      <p:graphicFrame>
        <p:nvGraphicFramePr>
          <p:cNvPr id="170" name="Table 169"/>
          <p:cNvGraphicFramePr>
            <a:graphicFrameLocks noGrp="1"/>
          </p:cNvGraphicFramePr>
          <p:nvPr>
            <p:extLst>
              <p:ext uri="{D42A27DB-BD31-4B8C-83A1-F6EECF244321}">
                <p14:modId xmlns:p14="http://schemas.microsoft.com/office/powerpoint/2010/main" val="4049101093"/>
              </p:ext>
            </p:extLst>
          </p:nvPr>
        </p:nvGraphicFramePr>
        <p:xfrm>
          <a:off x="1268412" y="1005840"/>
          <a:ext cx="6808788" cy="1341120"/>
        </p:xfrm>
        <a:graphic>
          <a:graphicData uri="http://schemas.openxmlformats.org/drawingml/2006/table">
            <a:tbl>
              <a:tblPr firstRow="1" bandRow="1">
                <a:tableStyleId>{21E4AEA4-8DFA-4A89-87EB-49C32662AFE0}</a:tableStyleId>
              </a:tblPr>
              <a:tblGrid>
                <a:gridCol w="1611630"/>
                <a:gridCol w="1668780"/>
                <a:gridCol w="1354455"/>
                <a:gridCol w="833755"/>
                <a:gridCol w="1340168"/>
              </a:tblGrid>
              <a:tr h="136360">
                <a:tc>
                  <a:txBody>
                    <a:bodyPr/>
                    <a:lstStyle/>
                    <a:p>
                      <a:pPr eaLnBrk="0" hangingPunct="0"/>
                      <a:r>
                        <a:rPr lang="en-GB" sz="1600" b="1" baseline="0" dirty="0" smtClean="0">
                          <a:solidFill>
                            <a:schemeClr val="bg1"/>
                          </a:solidFill>
                          <a:cs typeface="Arial" charset="0"/>
                        </a:rPr>
                        <a:t>Flight Number</a:t>
                      </a:r>
                      <a:endParaRPr lang="en-GB" sz="4400" baseline="0" dirty="0">
                        <a:solidFill>
                          <a:schemeClr val="bg1"/>
                        </a:solidFill>
                        <a:latin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baseline="0" dirty="0" smtClean="0">
                          <a:solidFill>
                            <a:schemeClr val="bg1"/>
                          </a:solidFill>
                          <a:cs typeface="Arial" charset="0"/>
                        </a:rPr>
                        <a:t>Departure time</a:t>
                      </a:r>
                      <a:endParaRPr lang="en-GB" sz="4400" baseline="0" dirty="0" smtClean="0">
                        <a:solidFill>
                          <a:schemeClr val="bg1"/>
                        </a:solidFill>
                        <a:latin typeface="Times New Roman" pitchFamily="18" charset="0"/>
                      </a:endParaRPr>
                    </a:p>
                  </a:txBody>
                  <a:tcPr/>
                </a:tc>
                <a:tc>
                  <a:txBody>
                    <a:bodyPr/>
                    <a:lstStyle/>
                    <a:p>
                      <a:pPr eaLnBrk="0" hangingPunct="0"/>
                      <a:r>
                        <a:rPr lang="en-GB" sz="1600" b="1" baseline="0" dirty="0" smtClean="0">
                          <a:solidFill>
                            <a:schemeClr val="bg1"/>
                          </a:solidFill>
                          <a:cs typeface="Arial" charset="0"/>
                        </a:rPr>
                        <a:t>Arrival time</a:t>
                      </a:r>
                      <a:endParaRPr lang="en-GB" sz="4400" baseline="0" dirty="0">
                        <a:solidFill>
                          <a:schemeClr val="bg1"/>
                        </a:solidFill>
                        <a:latin typeface="Times New Roman" pitchFamily="18" charset="0"/>
                      </a:endParaRPr>
                    </a:p>
                  </a:txBody>
                  <a:tcPr/>
                </a:tc>
                <a:tc>
                  <a:txBody>
                    <a:bodyPr/>
                    <a:lstStyle/>
                    <a:p>
                      <a:pPr eaLnBrk="0" hangingPunct="0"/>
                      <a:r>
                        <a:rPr lang="en-GB" sz="1600" b="1" baseline="0" dirty="0" smtClean="0">
                          <a:solidFill>
                            <a:schemeClr val="bg1"/>
                          </a:solidFill>
                          <a:cs typeface="Arial" charset="0"/>
                        </a:rPr>
                        <a:t>Origin</a:t>
                      </a:r>
                      <a:endParaRPr lang="en-GB" sz="4400" baseline="0" dirty="0">
                        <a:solidFill>
                          <a:schemeClr val="bg1"/>
                        </a:solidFill>
                        <a:latin typeface="Times New Roman" pitchFamily="18" charset="0"/>
                      </a:endParaRPr>
                    </a:p>
                  </a:txBody>
                  <a:tcPr/>
                </a:tc>
                <a:tc>
                  <a:txBody>
                    <a:bodyPr/>
                    <a:lstStyle/>
                    <a:p>
                      <a:pPr eaLnBrk="0" hangingPunct="0"/>
                      <a:r>
                        <a:rPr lang="en-GB" sz="1600" b="1" baseline="0" dirty="0" smtClean="0">
                          <a:solidFill>
                            <a:schemeClr val="bg1"/>
                          </a:solidFill>
                          <a:cs typeface="Arial" charset="0"/>
                        </a:rPr>
                        <a:t>Destination</a:t>
                      </a:r>
                      <a:endParaRPr lang="en-GB" sz="4400" baseline="0" dirty="0">
                        <a:solidFill>
                          <a:schemeClr val="bg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SG12</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12h00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13h00+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SIN</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CDG</a:t>
                      </a:r>
                      <a:endParaRPr lang="en-GB" sz="4400" b="1" baseline="0" dirty="0">
                        <a:solidFill>
                          <a:schemeClr val="tx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TG414</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15h50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16h30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SIN</a:t>
                      </a:r>
                      <a:endParaRPr lang="en-GB" sz="4400" b="1" baseline="0" dirty="0">
                        <a:solidFill>
                          <a:schemeClr val="tx1"/>
                        </a:solidFill>
                        <a:latin typeface="Times New Roman" pitchFamily="18" charset="0"/>
                      </a:endParaRPr>
                    </a:p>
                  </a:txBody>
                  <a:tcPr/>
                </a:tc>
                <a:tc>
                  <a:txBody>
                    <a:bodyPr/>
                    <a:lstStyle/>
                    <a:p>
                      <a:pPr eaLnBrk="0" hangingPunct="0"/>
                      <a:r>
                        <a:rPr lang="en-GB" sz="1600" b="1" baseline="0" smtClean="0">
                          <a:solidFill>
                            <a:schemeClr val="tx1"/>
                          </a:solidFill>
                          <a:cs typeface="Arial" charset="0"/>
                        </a:rPr>
                        <a:t>JKT</a:t>
                      </a:r>
                      <a:endParaRPr lang="en-GB" sz="4400" b="1" baseline="0" dirty="0">
                        <a:solidFill>
                          <a:schemeClr val="tx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TG415</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12h00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14h20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BKK</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SIN</a:t>
                      </a:r>
                      <a:endParaRPr lang="en-GB" sz="4400" b="1" baseline="0" dirty="0">
                        <a:solidFill>
                          <a:schemeClr val="tx1"/>
                        </a:solidFill>
                        <a:latin typeface="Times New Roman"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dissolve">
                                      <p:cBhvr>
                                        <p:cTn id="7" dur="500"/>
                                        <p:tgtEl>
                                          <p:spTgt spid="173"/>
                                        </p:tgtEl>
                                      </p:cBhvr>
                                    </p:animEffect>
                                  </p:childTnLst>
                                </p:cTn>
                              </p:par>
                              <p:par>
                                <p:cTn id="8" presetID="9" presetClass="entr" presetSubtype="0" fill="hold" nodeType="withEffect">
                                  <p:stCondLst>
                                    <p:cond delay="0"/>
                                  </p:stCondLst>
                                  <p:childTnLst>
                                    <p:set>
                                      <p:cBhvr>
                                        <p:cTn id="9" dur="1" fill="hold">
                                          <p:stCondLst>
                                            <p:cond delay="0"/>
                                          </p:stCondLst>
                                        </p:cTn>
                                        <p:tgtEl>
                                          <p:spTgt spid="174"/>
                                        </p:tgtEl>
                                        <p:attrNameLst>
                                          <p:attrName>style.visibility</p:attrName>
                                        </p:attrNameLst>
                                      </p:cBhvr>
                                      <p:to>
                                        <p:strVal val="visible"/>
                                      </p:to>
                                    </p:set>
                                    <p:animEffect transition="in" filter="dissolve">
                                      <p:cBhvr>
                                        <p:cTn id="10" dur="500"/>
                                        <p:tgtEl>
                                          <p:spTgt spid="17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52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52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5133"/>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8552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133" grpId="0" animBg="1"/>
      <p:bldP spid="855207" grpId="0" animBg="1"/>
      <p:bldP spid="855207" grpId="1" animBg="1"/>
      <p:bldP spid="85520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p>
            <a:r>
              <a:rPr lang="en-US" smtClean="0"/>
              <a:t>Introduction to Database Systems</a:t>
            </a:r>
          </a:p>
        </p:txBody>
      </p:sp>
      <p:sp>
        <p:nvSpPr>
          <p:cNvPr id="11267" name="Rectangle 2"/>
          <p:cNvSpPr>
            <a:spLocks noGrp="1" noChangeArrowheads="1"/>
          </p:cNvSpPr>
          <p:nvPr>
            <p:ph type="title"/>
          </p:nvPr>
        </p:nvSpPr>
        <p:spPr/>
        <p:txBody>
          <a:bodyPr/>
          <a:lstStyle/>
          <a:p>
            <a:pPr eaLnBrk="1" hangingPunct="1"/>
            <a:r>
              <a:rPr lang="en-US" smtClean="0"/>
              <a:t>Lossless, Dependency Preserving</a:t>
            </a:r>
          </a:p>
        </p:txBody>
      </p:sp>
      <p:sp>
        <p:nvSpPr>
          <p:cNvPr id="11268" name="Rectangle 3"/>
          <p:cNvSpPr>
            <a:spLocks noGrp="1" noChangeArrowheads="1"/>
          </p:cNvSpPr>
          <p:nvPr>
            <p:ph type="body" idx="1"/>
          </p:nvPr>
        </p:nvSpPr>
        <p:spPr/>
        <p:txBody>
          <a:bodyPr/>
          <a:lstStyle/>
          <a:p>
            <a:pPr eaLnBrk="1" hangingPunct="1"/>
            <a:r>
              <a:rPr lang="en-US" dirty="0" smtClean="0"/>
              <a:t>The decomposition is </a:t>
            </a:r>
            <a:r>
              <a:rPr lang="en-US" dirty="0" err="1" smtClean="0"/>
              <a:t>lossy</a:t>
            </a:r>
            <a:r>
              <a:rPr lang="en-US" dirty="0" smtClean="0"/>
              <a:t> </a:t>
            </a:r>
          </a:p>
          <a:p>
            <a:pPr eaLnBrk="1" hangingPunct="1"/>
            <a:r>
              <a:rPr lang="en-US" dirty="0" smtClean="0"/>
              <a:t>And we lost functional dependencies:</a:t>
            </a:r>
            <a:br>
              <a:rPr lang="en-US" dirty="0" smtClean="0"/>
            </a:br>
            <a:endParaRPr lang="en-US" dirty="0" smtClean="0"/>
          </a:p>
          <a:p>
            <a:pPr eaLnBrk="1" hangingPunct="1">
              <a:buFontTx/>
              <a:buNone/>
            </a:pPr>
            <a:r>
              <a:rPr lang="en-US" sz="1800" dirty="0" smtClean="0"/>
              <a:t>	</a:t>
            </a:r>
            <a:r>
              <a:rPr lang="en-US" sz="2400" dirty="0" smtClean="0"/>
              <a:t>{</a:t>
            </a:r>
            <a:r>
              <a:rPr lang="en-GB" sz="2400" b="1" dirty="0" smtClean="0">
                <a:cs typeface="Arial" charset="0"/>
              </a:rPr>
              <a:t>Flight Number</a:t>
            </a:r>
            <a:r>
              <a:rPr lang="en-US" sz="2400" dirty="0" smtClean="0"/>
              <a:t>}  </a:t>
            </a:r>
            <a:r>
              <a:rPr lang="en-US" sz="2400" dirty="0" smtClean="0">
                <a:sym typeface="Symbol" pitchFamily="18" charset="2"/>
              </a:rPr>
              <a:t>  </a:t>
            </a:r>
            <a:r>
              <a:rPr lang="en-US" sz="2400" dirty="0" smtClean="0"/>
              <a:t>{</a:t>
            </a:r>
            <a:r>
              <a:rPr lang="en-GB" sz="2400" b="1" dirty="0" smtClean="0">
                <a:cs typeface="Arial" charset="0"/>
              </a:rPr>
              <a:t>Arrival time</a:t>
            </a:r>
            <a:r>
              <a:rPr lang="en-GB" sz="2400" dirty="0" smtClean="0"/>
              <a:t>, </a:t>
            </a:r>
            <a:r>
              <a:rPr lang="en-GB" sz="2400" b="1" dirty="0" smtClean="0">
                <a:cs typeface="Arial" charset="0"/>
              </a:rPr>
              <a:t>Destination}</a:t>
            </a:r>
            <a:endParaRPr lang="en-GB" sz="2400" dirty="0" smtClean="0"/>
          </a:p>
          <a:p>
            <a:pPr eaLnBrk="1" hangingPunct="1"/>
            <a:endParaRPr lang="en-US" sz="1800" dirty="0" smtClean="0"/>
          </a:p>
          <a:p>
            <a:pPr lvl="1" eaLnBrk="1" hangingPunct="1"/>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p>
            <a:r>
              <a:rPr lang="en-US" smtClean="0"/>
              <a:t>Introduction to Database Systems</a:t>
            </a:r>
          </a:p>
        </p:txBody>
      </p:sp>
      <p:sp>
        <p:nvSpPr>
          <p:cNvPr id="12291" name="Rectangle 2"/>
          <p:cNvSpPr>
            <a:spLocks noGrp="1" noChangeArrowheads="1"/>
          </p:cNvSpPr>
          <p:nvPr>
            <p:ph type="title"/>
          </p:nvPr>
        </p:nvSpPr>
        <p:spPr/>
        <p:txBody>
          <a:bodyPr/>
          <a:lstStyle/>
          <a:p>
            <a:pPr eaLnBrk="1" hangingPunct="1"/>
            <a:r>
              <a:rPr lang="en-US" smtClean="0"/>
              <a:t>Decomposition: Example</a:t>
            </a:r>
          </a:p>
        </p:txBody>
      </p:sp>
      <p:sp>
        <p:nvSpPr>
          <p:cNvPr id="12292" name="Rectangle 3"/>
          <p:cNvSpPr>
            <a:spLocks noGrp="1" noChangeArrowheads="1"/>
          </p:cNvSpPr>
          <p:nvPr>
            <p:ph type="body" idx="1"/>
          </p:nvPr>
        </p:nvSpPr>
        <p:spPr/>
        <p:txBody>
          <a:bodyPr/>
          <a:lstStyle/>
          <a:p>
            <a:pPr eaLnBrk="1" hangingPunct="1"/>
            <a:r>
              <a:rPr lang="en-US" dirty="0" smtClean="0"/>
              <a:t>Consider the relation scheme 	{C,S,J,D,P,Q,V} </a:t>
            </a:r>
          </a:p>
          <a:p>
            <a:pPr marL="0" indent="0" eaLnBrk="1" hangingPunct="1">
              <a:buNone/>
            </a:pPr>
            <a:r>
              <a:rPr lang="en-US" dirty="0" smtClean="0"/>
              <a:t>   </a:t>
            </a:r>
            <a:r>
              <a:rPr lang="en-US" sz="1050" dirty="0" smtClean="0"/>
              <a:t> </a:t>
            </a:r>
            <a:r>
              <a:rPr lang="en-US" dirty="0" smtClean="0"/>
              <a:t>with FDs </a:t>
            </a:r>
            <a:br>
              <a:rPr lang="en-US" dirty="0" smtClean="0"/>
            </a:br>
            <a:r>
              <a:rPr lang="en-US" dirty="0" smtClean="0"/>
              <a:t>	{C} </a:t>
            </a:r>
            <a:r>
              <a:rPr lang="en-US" dirty="0" smtClean="0">
                <a:sym typeface="Symbol" pitchFamily="18" charset="2"/>
              </a:rPr>
              <a:t></a:t>
            </a:r>
            <a:r>
              <a:rPr lang="en-US" dirty="0" smtClean="0"/>
              <a:t> {S,J,D,P,Q,V}</a:t>
            </a:r>
            <a:br>
              <a:rPr lang="en-US" dirty="0" smtClean="0"/>
            </a:br>
            <a:r>
              <a:rPr lang="en-US" dirty="0" smtClean="0"/>
              <a:t>	{J,P} </a:t>
            </a:r>
            <a:r>
              <a:rPr lang="en-US" dirty="0" smtClean="0">
                <a:sym typeface="Symbol" pitchFamily="18" charset="2"/>
              </a:rPr>
              <a:t></a:t>
            </a:r>
            <a:r>
              <a:rPr lang="en-US" sz="1800" dirty="0" smtClean="0">
                <a:sym typeface="Symbol" pitchFamily="18" charset="2"/>
              </a:rPr>
              <a:t> </a:t>
            </a:r>
            <a:r>
              <a:rPr lang="en-US" dirty="0" smtClean="0"/>
              <a:t>{C}</a:t>
            </a:r>
            <a:br>
              <a:rPr lang="en-US" dirty="0" smtClean="0"/>
            </a:br>
            <a:r>
              <a:rPr lang="en-US" dirty="0" smtClean="0"/>
              <a:t>	{S,D} </a:t>
            </a:r>
            <a:r>
              <a:rPr lang="en-US" dirty="0" smtClean="0">
                <a:sym typeface="Symbol" pitchFamily="18" charset="2"/>
              </a:rPr>
              <a:t> </a:t>
            </a:r>
            <a:r>
              <a:rPr lang="en-US" dirty="0" smtClean="0"/>
              <a:t>{P}</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
        <p:nvSpPr>
          <p:cNvPr id="5" name="Text Box 27"/>
          <p:cNvSpPr txBox="1">
            <a:spLocks noChangeArrowheads="1"/>
          </p:cNvSpPr>
          <p:nvPr/>
        </p:nvSpPr>
        <p:spPr bwMode="auto">
          <a:xfrm>
            <a:off x="1008761" y="6172200"/>
            <a:ext cx="8078237" cy="400110"/>
          </a:xfrm>
          <a:prstGeom prst="rect">
            <a:avLst/>
          </a:prstGeom>
          <a:noFill/>
          <a:ln w="9525">
            <a:noFill/>
            <a:miter lim="800000"/>
            <a:headEnd/>
            <a:tailEnd/>
          </a:ln>
        </p:spPr>
        <p:txBody>
          <a:bodyPr wrap="none">
            <a:spAutoFit/>
          </a:bodyPr>
          <a:lstStyle/>
          <a:p>
            <a:r>
              <a:rPr lang="en-US" sz="2000" baseline="0" dirty="0" smtClean="0">
                <a:solidFill>
                  <a:schemeClr val="bg1"/>
                </a:solidFill>
              </a:rPr>
              <a:t>Contracts(</a:t>
            </a:r>
            <a:r>
              <a:rPr lang="en-US" sz="2000" u="sng" baseline="0" dirty="0" err="1" smtClean="0">
                <a:solidFill>
                  <a:srgbClr val="FFFF00"/>
                </a:solidFill>
              </a:rPr>
              <a:t>C</a:t>
            </a:r>
            <a:r>
              <a:rPr lang="en-US" sz="2000" u="sng" baseline="0" dirty="0" err="1" smtClean="0">
                <a:solidFill>
                  <a:schemeClr val="bg1"/>
                </a:solidFill>
              </a:rPr>
              <a:t>ontractid</a:t>
            </a:r>
            <a:r>
              <a:rPr lang="en-US" sz="2000" baseline="0" dirty="0">
                <a:solidFill>
                  <a:schemeClr val="bg1"/>
                </a:solidFill>
              </a:rPr>
              <a:t>, </a:t>
            </a:r>
            <a:r>
              <a:rPr lang="en-US" sz="2000" baseline="0" dirty="0" err="1" smtClean="0">
                <a:solidFill>
                  <a:srgbClr val="FFFF00"/>
                </a:solidFill>
              </a:rPr>
              <a:t>S</a:t>
            </a:r>
            <a:r>
              <a:rPr lang="en-US" sz="2000" baseline="0" dirty="0" err="1" smtClean="0">
                <a:solidFill>
                  <a:schemeClr val="bg1"/>
                </a:solidFill>
              </a:rPr>
              <a:t>upplierid</a:t>
            </a:r>
            <a:r>
              <a:rPr lang="en-US" sz="2000" baseline="0" dirty="0">
                <a:solidFill>
                  <a:schemeClr val="bg1"/>
                </a:solidFill>
              </a:rPr>
              <a:t>, </a:t>
            </a:r>
            <a:r>
              <a:rPr lang="en-US" sz="2000" baseline="0" dirty="0" err="1" smtClean="0">
                <a:solidFill>
                  <a:schemeClr val="bg1"/>
                </a:solidFill>
              </a:rPr>
              <a:t>pro</a:t>
            </a:r>
            <a:r>
              <a:rPr lang="en-US" sz="2000" baseline="0" dirty="0" err="1" smtClean="0">
                <a:solidFill>
                  <a:srgbClr val="FFFF00"/>
                </a:solidFill>
              </a:rPr>
              <a:t>J</a:t>
            </a:r>
            <a:r>
              <a:rPr lang="en-US" sz="2000" baseline="0" dirty="0" err="1" smtClean="0">
                <a:solidFill>
                  <a:schemeClr val="bg1"/>
                </a:solidFill>
              </a:rPr>
              <a:t>ectid</a:t>
            </a:r>
            <a:r>
              <a:rPr lang="en-US" sz="2000" baseline="0" dirty="0">
                <a:solidFill>
                  <a:schemeClr val="bg1"/>
                </a:solidFill>
              </a:rPr>
              <a:t>, </a:t>
            </a:r>
            <a:r>
              <a:rPr lang="en-US" sz="2000" baseline="0" dirty="0" err="1" smtClean="0">
                <a:solidFill>
                  <a:srgbClr val="FFFF00"/>
                </a:solidFill>
              </a:rPr>
              <a:t>D</a:t>
            </a:r>
            <a:r>
              <a:rPr lang="en-US" sz="2000" baseline="0" dirty="0" err="1" smtClean="0">
                <a:solidFill>
                  <a:schemeClr val="bg1"/>
                </a:solidFill>
              </a:rPr>
              <a:t>eptid</a:t>
            </a:r>
            <a:r>
              <a:rPr lang="en-US" sz="2000" baseline="0" dirty="0">
                <a:solidFill>
                  <a:schemeClr val="bg1"/>
                </a:solidFill>
              </a:rPr>
              <a:t>, </a:t>
            </a:r>
            <a:r>
              <a:rPr lang="en-US" sz="2000" baseline="0" dirty="0" err="1" smtClean="0">
                <a:solidFill>
                  <a:srgbClr val="FFFF00"/>
                </a:solidFill>
              </a:rPr>
              <a:t>P</a:t>
            </a:r>
            <a:r>
              <a:rPr lang="en-US" sz="2000" baseline="0" dirty="0" err="1" smtClean="0">
                <a:solidFill>
                  <a:schemeClr val="bg1"/>
                </a:solidFill>
              </a:rPr>
              <a:t>artid</a:t>
            </a:r>
            <a:r>
              <a:rPr lang="en-US" sz="2000" baseline="0" dirty="0">
                <a:solidFill>
                  <a:schemeClr val="bg1"/>
                </a:solidFill>
              </a:rPr>
              <a:t>, </a:t>
            </a:r>
            <a:r>
              <a:rPr lang="en-US" sz="2000" baseline="0" dirty="0" err="1" smtClean="0">
                <a:solidFill>
                  <a:srgbClr val="FFFF00"/>
                </a:solidFill>
              </a:rPr>
              <a:t>Q</a:t>
            </a:r>
            <a:r>
              <a:rPr lang="en-US" sz="2000" baseline="0" dirty="0" err="1" smtClean="0">
                <a:solidFill>
                  <a:schemeClr val="bg1"/>
                </a:solidFill>
              </a:rPr>
              <a:t>ty</a:t>
            </a:r>
            <a:r>
              <a:rPr lang="en-US" sz="2000" baseline="0" dirty="0">
                <a:solidFill>
                  <a:schemeClr val="bg1"/>
                </a:solidFill>
              </a:rPr>
              <a:t>, </a:t>
            </a:r>
            <a:r>
              <a:rPr lang="en-US" sz="2000" baseline="0" dirty="0" smtClean="0">
                <a:solidFill>
                  <a:srgbClr val="FFFF00"/>
                </a:solidFill>
              </a:rPr>
              <a:t>V</a:t>
            </a:r>
            <a:r>
              <a:rPr lang="en-US" sz="2000" baseline="0" dirty="0" smtClean="0">
                <a:solidFill>
                  <a:schemeClr val="bg1"/>
                </a:solidFill>
              </a:rPr>
              <a:t>alue</a:t>
            </a:r>
            <a:r>
              <a:rPr lang="en-US" sz="2000" baseline="0" dirty="0">
                <a:solidFill>
                  <a:schemeClr val="bg1"/>
                </a:solidFill>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US" smtClean="0"/>
              <a:t>Introduction to Database Systems</a:t>
            </a:r>
          </a:p>
        </p:txBody>
      </p:sp>
      <p:sp>
        <p:nvSpPr>
          <p:cNvPr id="13315" name="Rectangle 2"/>
          <p:cNvSpPr>
            <a:spLocks noGrp="1" noChangeArrowheads="1"/>
          </p:cNvSpPr>
          <p:nvPr>
            <p:ph type="title"/>
          </p:nvPr>
        </p:nvSpPr>
        <p:spPr/>
        <p:txBody>
          <a:bodyPr/>
          <a:lstStyle/>
          <a:p>
            <a:pPr eaLnBrk="1" hangingPunct="1"/>
            <a:r>
              <a:rPr lang="en-US" smtClean="0"/>
              <a:t>Decomposition: Example</a:t>
            </a:r>
          </a:p>
        </p:txBody>
      </p:sp>
      <p:sp>
        <p:nvSpPr>
          <p:cNvPr id="13316" name="Rectangle 3"/>
          <p:cNvSpPr>
            <a:spLocks noGrp="1" noChangeArrowheads="1"/>
          </p:cNvSpPr>
          <p:nvPr>
            <p:ph type="body" idx="1"/>
          </p:nvPr>
        </p:nvSpPr>
        <p:spPr/>
        <p:txBody>
          <a:bodyPr/>
          <a:lstStyle/>
          <a:p>
            <a:pPr eaLnBrk="1" hangingPunct="1"/>
            <a:r>
              <a:rPr lang="en-US" sz="2800" dirty="0" smtClean="0"/>
              <a:t>Consider the decomposition into 	</a:t>
            </a:r>
            <a:br>
              <a:rPr lang="en-US" sz="2800" dirty="0" smtClean="0"/>
            </a:br>
            <a:r>
              <a:rPr lang="en-US" sz="2800" dirty="0" smtClean="0"/>
              <a:t>    </a:t>
            </a:r>
            <a:r>
              <a:rPr lang="en-US" dirty="0" smtClean="0"/>
              <a:t>{C,S,J,D,Q,V},    {S,D,P}</a:t>
            </a:r>
          </a:p>
          <a:p>
            <a:pPr eaLnBrk="1" hangingPunct="1"/>
            <a:r>
              <a:rPr lang="en-US" sz="2800" dirty="0" smtClean="0"/>
              <a:t>The decomposition is lossless</a:t>
            </a:r>
          </a:p>
          <a:p>
            <a:pPr lvl="1" eaLnBrk="1" hangingPunct="1"/>
            <a:r>
              <a:rPr lang="en-US" sz="2400" dirty="0" smtClean="0"/>
              <a:t>We can recover the initial relation thanks to S,D</a:t>
            </a:r>
          </a:p>
          <a:p>
            <a:pPr eaLnBrk="1" hangingPunct="1"/>
            <a:r>
              <a:rPr lang="en-US" sz="2800" dirty="0" smtClean="0"/>
              <a:t>However the functional dependency {J,P} </a:t>
            </a:r>
            <a:r>
              <a:rPr lang="en-US" sz="2800" dirty="0" smtClean="0">
                <a:sym typeface="Symbol" pitchFamily="18" charset="2"/>
              </a:rPr>
              <a:t></a:t>
            </a:r>
            <a:r>
              <a:rPr lang="en-US" sz="1600" dirty="0" smtClean="0">
                <a:sym typeface="Symbol" pitchFamily="18" charset="2"/>
              </a:rPr>
              <a:t> </a:t>
            </a:r>
            <a:r>
              <a:rPr lang="en-US" sz="2800" dirty="0" smtClean="0"/>
              <a:t>{C} is </a:t>
            </a:r>
            <a:r>
              <a:rPr lang="en-US" sz="2800" dirty="0" smtClean="0">
                <a:solidFill>
                  <a:srgbClr val="FF6600"/>
                </a:solidFill>
              </a:rPr>
              <a:t>lost </a:t>
            </a:r>
            <a:r>
              <a:rPr lang="en-US" sz="2800" dirty="0" smtClean="0"/>
              <a:t>across the two relations…</a:t>
            </a:r>
          </a:p>
          <a:p>
            <a:pPr eaLnBrk="1" hangingPunct="1"/>
            <a:r>
              <a:rPr lang="en-US" sz="2800" dirty="0" smtClean="0"/>
              <a:t>This decomposition is NOT</a:t>
            </a:r>
            <a:r>
              <a:rPr lang="en-US" sz="2800" dirty="0" smtClean="0">
                <a:solidFill>
                  <a:srgbClr val="FF6600"/>
                </a:solidFill>
              </a:rPr>
              <a:t> dependency preserving</a:t>
            </a:r>
          </a:p>
          <a:p>
            <a:pPr eaLnBrk="1" hangingPunct="1"/>
            <a:endParaRPr lang="en-US" sz="2800" dirty="0" smtClean="0">
              <a:solidFill>
                <a:srgbClr val="FF6600"/>
              </a:solidFill>
            </a:endParaRPr>
          </a:p>
          <a:p>
            <a:pPr eaLnBrk="1" hangingPunct="1">
              <a:buFontTx/>
              <a:buNone/>
            </a:pPr>
            <a:endParaRPr lang="en-US" sz="2800" dirty="0" smtClean="0">
              <a:solidFill>
                <a:srgbClr val="FF6600"/>
              </a:solidFill>
            </a:endParaRPr>
          </a:p>
          <a:p>
            <a:pPr eaLnBrk="1" hangingPunct="1"/>
            <a:endParaRPr lang="en-US" sz="2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p>
            <a:r>
              <a:rPr lang="en-US" smtClean="0"/>
              <a:t>Introduction to Database Systems</a:t>
            </a:r>
          </a:p>
        </p:txBody>
      </p:sp>
      <p:sp>
        <p:nvSpPr>
          <p:cNvPr id="14339" name="Rectangle 2"/>
          <p:cNvSpPr>
            <a:spLocks noGrp="1" noChangeArrowheads="1"/>
          </p:cNvSpPr>
          <p:nvPr>
            <p:ph type="title"/>
          </p:nvPr>
        </p:nvSpPr>
        <p:spPr/>
        <p:txBody>
          <a:bodyPr/>
          <a:lstStyle/>
          <a:p>
            <a:pPr eaLnBrk="1" hangingPunct="1"/>
            <a:r>
              <a:rPr lang="en-US" smtClean="0"/>
              <a:t>Dependency Preserving Decomposition</a:t>
            </a:r>
          </a:p>
        </p:txBody>
      </p:sp>
      <p:sp>
        <p:nvSpPr>
          <p:cNvPr id="14340" name="Rectangle 3"/>
          <p:cNvSpPr>
            <a:spLocks noGrp="1" noChangeArrowheads="1"/>
          </p:cNvSpPr>
          <p:nvPr>
            <p:ph type="body" idx="1"/>
          </p:nvPr>
        </p:nvSpPr>
        <p:spPr/>
        <p:txBody>
          <a:bodyPr/>
          <a:lstStyle/>
          <a:p>
            <a:pPr eaLnBrk="1" hangingPunct="1"/>
            <a:r>
              <a:rPr lang="en-US" dirty="0" smtClean="0"/>
              <a:t>The decomposition of a relation scheme </a:t>
            </a:r>
          </a:p>
          <a:p>
            <a:pPr lvl="1" eaLnBrk="1" hangingPunct="1"/>
            <a:r>
              <a:rPr lang="en-US" sz="3600" dirty="0" smtClean="0"/>
              <a:t>R</a:t>
            </a:r>
            <a:r>
              <a:rPr lang="en-US" dirty="0" smtClean="0"/>
              <a:t> with FDs </a:t>
            </a:r>
            <a:r>
              <a:rPr lang="en-US" sz="3600" dirty="0" smtClean="0"/>
              <a:t>F</a:t>
            </a:r>
            <a:r>
              <a:rPr lang="en-US" dirty="0" smtClean="0"/>
              <a:t> </a:t>
            </a:r>
          </a:p>
          <a:p>
            <a:pPr lvl="1" eaLnBrk="1" hangingPunct="1"/>
            <a:r>
              <a:rPr lang="en-US" dirty="0" smtClean="0"/>
              <a:t>Is a set of relation schemes</a:t>
            </a:r>
            <a:r>
              <a:rPr lang="en-US" dirty="0" smtClean="0">
                <a:solidFill>
                  <a:srgbClr val="FF0000"/>
                </a:solidFill>
              </a:rPr>
              <a:t> </a:t>
            </a:r>
            <a:r>
              <a:rPr lang="en-US" sz="3600" dirty="0" err="1" smtClean="0">
                <a:solidFill>
                  <a:srgbClr val="FF6600"/>
                </a:solidFill>
              </a:rPr>
              <a:t>R</a:t>
            </a:r>
            <a:r>
              <a:rPr lang="en-US" sz="3600" baseline="-25000" dirty="0" err="1" smtClean="0">
                <a:solidFill>
                  <a:srgbClr val="FF6600"/>
                </a:solidFill>
              </a:rPr>
              <a:t>i</a:t>
            </a:r>
            <a:r>
              <a:rPr lang="en-US" sz="3600" dirty="0" smtClean="0">
                <a:solidFill>
                  <a:srgbClr val="FF0000"/>
                </a:solidFill>
              </a:rPr>
              <a:t> </a:t>
            </a:r>
            <a:r>
              <a:rPr lang="en-US" dirty="0" smtClean="0"/>
              <a:t>with FDs </a:t>
            </a:r>
            <a:r>
              <a:rPr lang="en-US" sz="3600" dirty="0" smtClean="0">
                <a:solidFill>
                  <a:srgbClr val="FF6600"/>
                </a:solidFill>
              </a:rPr>
              <a:t>F</a:t>
            </a:r>
            <a:r>
              <a:rPr lang="en-US" sz="3600" baseline="-25000" dirty="0" smtClean="0">
                <a:solidFill>
                  <a:srgbClr val="FF6600"/>
                </a:solidFill>
              </a:rPr>
              <a:t>i</a:t>
            </a:r>
          </a:p>
          <a:p>
            <a:pPr eaLnBrk="1" hangingPunct="1"/>
            <a:r>
              <a:rPr lang="en-US" dirty="0" smtClean="0"/>
              <a:t>The decomposition is dependency preserving if and only if </a:t>
            </a:r>
          </a:p>
          <a:p>
            <a:pPr eaLnBrk="1" hangingPunct="1">
              <a:buFontTx/>
              <a:buNone/>
            </a:pPr>
            <a:r>
              <a:rPr lang="en-US" dirty="0" smtClean="0"/>
              <a:t>			</a:t>
            </a:r>
            <a:r>
              <a:rPr lang="en-US" sz="4000" dirty="0" smtClean="0"/>
              <a:t>(</a:t>
            </a:r>
            <a:r>
              <a:rPr lang="en-US" sz="4000" dirty="0" smtClean="0">
                <a:sym typeface="Symbol" pitchFamily="18" charset="2"/>
              </a:rPr>
              <a:t></a:t>
            </a:r>
            <a:r>
              <a:rPr lang="en-US" sz="4000" baseline="-25000" dirty="0" err="1" smtClean="0"/>
              <a:t>i</a:t>
            </a:r>
            <a:r>
              <a:rPr lang="en-US" sz="4000" dirty="0" smtClean="0"/>
              <a:t> F</a:t>
            </a:r>
            <a:r>
              <a:rPr lang="en-US" sz="4000" baseline="-25000" dirty="0" smtClean="0"/>
              <a:t>i</a:t>
            </a:r>
            <a:r>
              <a:rPr lang="en-US" sz="4000" dirty="0" smtClean="0"/>
              <a:t>)+ = F+</a:t>
            </a:r>
            <a:r>
              <a:rPr lang="en-US" sz="4000" baseline="-25000"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smtClean="0"/>
              <a:t>Introduction to Database Systems</a:t>
            </a:r>
          </a:p>
        </p:txBody>
      </p:sp>
      <p:sp>
        <p:nvSpPr>
          <p:cNvPr id="15363" name="Rectangle 2"/>
          <p:cNvSpPr>
            <a:spLocks noGrp="1" noChangeArrowheads="1"/>
          </p:cNvSpPr>
          <p:nvPr>
            <p:ph type="title"/>
          </p:nvPr>
        </p:nvSpPr>
        <p:spPr/>
        <p:txBody>
          <a:bodyPr/>
          <a:lstStyle/>
          <a:p>
            <a:pPr eaLnBrk="1" hangingPunct="1"/>
            <a:r>
              <a:rPr lang="en-US" smtClean="0"/>
              <a:t>Too Much Decomposition</a:t>
            </a:r>
          </a:p>
        </p:txBody>
      </p:sp>
      <p:sp>
        <p:nvSpPr>
          <p:cNvPr id="865283" name="Rectangle 3"/>
          <p:cNvSpPr>
            <a:spLocks noGrp="1" noChangeArrowheads="1"/>
          </p:cNvSpPr>
          <p:nvPr>
            <p:ph type="body" idx="1"/>
          </p:nvPr>
        </p:nvSpPr>
        <p:spPr/>
        <p:txBody>
          <a:bodyPr/>
          <a:lstStyle/>
          <a:p>
            <a:pPr eaLnBrk="1" hangingPunct="1"/>
            <a:r>
              <a:rPr lang="en-US" smtClean="0"/>
              <a:t>It might be tempting to decompose to the extreme</a:t>
            </a:r>
          </a:p>
          <a:p>
            <a:pPr eaLnBrk="1" hangingPunct="1"/>
            <a:r>
              <a:rPr lang="en-US" smtClean="0"/>
              <a:t>Evaluation of queries may be </a:t>
            </a:r>
            <a:r>
              <a:rPr lang="en-US" smtClean="0">
                <a:solidFill>
                  <a:srgbClr val="FF6600"/>
                </a:solidFill>
              </a:rPr>
              <a:t>inefficient</a:t>
            </a:r>
            <a:r>
              <a:rPr lang="en-US" smtClean="0"/>
              <a:t> since it will involve combining several relations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52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1"/>
          </p:nvPr>
        </p:nvSpPr>
        <p:spPr>
          <a:noFill/>
        </p:spPr>
        <p:txBody>
          <a:bodyPr/>
          <a:lstStyle/>
          <a:p>
            <a:r>
              <a:rPr lang="en-US" smtClean="0"/>
              <a:t>Introduction to Database Systems</a:t>
            </a:r>
          </a:p>
        </p:txBody>
      </p:sp>
      <p:sp>
        <p:nvSpPr>
          <p:cNvPr id="16387" name="Rectangle 2"/>
          <p:cNvSpPr>
            <a:spLocks noGrp="1" noChangeArrowheads="1"/>
          </p:cNvSpPr>
          <p:nvPr>
            <p:ph type="title"/>
          </p:nvPr>
        </p:nvSpPr>
        <p:spPr/>
        <p:txBody>
          <a:bodyPr/>
          <a:lstStyle/>
          <a:p>
            <a:pPr eaLnBrk="1" hangingPunct="1"/>
            <a:r>
              <a:rPr lang="en-US" smtClean="0"/>
              <a:t>Too Much Decomposition: Example</a:t>
            </a:r>
          </a:p>
        </p:txBody>
      </p:sp>
      <p:graphicFrame>
        <p:nvGraphicFramePr>
          <p:cNvPr id="94" name="Table 93"/>
          <p:cNvGraphicFramePr>
            <a:graphicFrameLocks noGrp="1"/>
          </p:cNvGraphicFramePr>
          <p:nvPr>
            <p:extLst>
              <p:ext uri="{D42A27DB-BD31-4B8C-83A1-F6EECF244321}">
                <p14:modId xmlns:p14="http://schemas.microsoft.com/office/powerpoint/2010/main" val="1368414712"/>
              </p:ext>
            </p:extLst>
          </p:nvPr>
        </p:nvGraphicFramePr>
        <p:xfrm>
          <a:off x="2362835" y="1554480"/>
          <a:ext cx="4114165" cy="1341120"/>
        </p:xfrm>
        <a:graphic>
          <a:graphicData uri="http://schemas.openxmlformats.org/drawingml/2006/table">
            <a:tbl>
              <a:tblPr firstRow="1" bandRow="1">
                <a:tableStyleId>{21E4AEA4-8DFA-4A89-87EB-49C32662AFE0}</a:tableStyleId>
              </a:tblPr>
              <a:tblGrid>
                <a:gridCol w="1611630"/>
                <a:gridCol w="1668780"/>
                <a:gridCol w="833755"/>
              </a:tblGrid>
              <a:tr h="136360">
                <a:tc>
                  <a:txBody>
                    <a:bodyPr/>
                    <a:lstStyle/>
                    <a:p>
                      <a:pPr eaLnBrk="0" hangingPunct="0"/>
                      <a:r>
                        <a:rPr lang="en-GB" sz="1600" b="1" baseline="0" dirty="0" smtClean="0">
                          <a:solidFill>
                            <a:schemeClr val="bg1"/>
                          </a:solidFill>
                          <a:cs typeface="Arial" charset="0"/>
                        </a:rPr>
                        <a:t>Flight Number</a:t>
                      </a:r>
                      <a:endParaRPr lang="en-GB" sz="4400" baseline="0" dirty="0">
                        <a:solidFill>
                          <a:schemeClr val="bg1"/>
                        </a:solidFill>
                        <a:latin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baseline="0" dirty="0" smtClean="0">
                          <a:solidFill>
                            <a:schemeClr val="bg1"/>
                          </a:solidFill>
                          <a:cs typeface="Arial" charset="0"/>
                        </a:rPr>
                        <a:t>Departure time</a:t>
                      </a:r>
                      <a:endParaRPr lang="en-GB" sz="4400" baseline="0" dirty="0" smtClean="0">
                        <a:solidFill>
                          <a:schemeClr val="bg1"/>
                        </a:solidFill>
                        <a:latin typeface="Times New Roman" pitchFamily="18" charset="0"/>
                      </a:endParaRPr>
                    </a:p>
                  </a:txBody>
                  <a:tcPr/>
                </a:tc>
                <a:tc>
                  <a:txBody>
                    <a:bodyPr/>
                    <a:lstStyle/>
                    <a:p>
                      <a:pPr eaLnBrk="0" hangingPunct="0"/>
                      <a:r>
                        <a:rPr lang="en-GB" sz="1600" b="1" baseline="0" dirty="0" smtClean="0">
                          <a:solidFill>
                            <a:schemeClr val="bg1"/>
                          </a:solidFill>
                          <a:cs typeface="Arial" charset="0"/>
                        </a:rPr>
                        <a:t>Origin</a:t>
                      </a:r>
                      <a:endParaRPr lang="en-GB" sz="4400" baseline="0" dirty="0">
                        <a:solidFill>
                          <a:schemeClr val="bg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SG12</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12h00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SIN</a:t>
                      </a:r>
                      <a:endParaRPr lang="en-GB" sz="4400" b="1" baseline="0" dirty="0">
                        <a:solidFill>
                          <a:schemeClr val="tx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TG414</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15h50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SIN</a:t>
                      </a:r>
                      <a:endParaRPr lang="en-GB" sz="4400" b="1" baseline="0" dirty="0">
                        <a:solidFill>
                          <a:schemeClr val="tx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TG415</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12h00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BKK</a:t>
                      </a:r>
                      <a:endParaRPr lang="en-GB" sz="4400" b="1" baseline="0" dirty="0">
                        <a:solidFill>
                          <a:schemeClr val="tx1"/>
                        </a:solidFill>
                        <a:latin typeface="Times New Roman" pitchFamily="18" charset="0"/>
                      </a:endParaRPr>
                    </a:p>
                  </a:txBody>
                  <a:tcPr/>
                </a:tc>
              </a:tr>
            </a:tbl>
          </a:graphicData>
        </a:graphic>
      </p:graphicFrame>
      <p:graphicFrame>
        <p:nvGraphicFramePr>
          <p:cNvPr id="95" name="Table 94"/>
          <p:cNvGraphicFramePr>
            <a:graphicFrameLocks noGrp="1"/>
          </p:cNvGraphicFramePr>
          <p:nvPr>
            <p:extLst>
              <p:ext uri="{D42A27DB-BD31-4B8C-83A1-F6EECF244321}">
                <p14:modId xmlns:p14="http://schemas.microsoft.com/office/powerpoint/2010/main" val="3570806884"/>
              </p:ext>
            </p:extLst>
          </p:nvPr>
        </p:nvGraphicFramePr>
        <p:xfrm>
          <a:off x="2246947" y="3764280"/>
          <a:ext cx="4306253" cy="1341120"/>
        </p:xfrm>
        <a:graphic>
          <a:graphicData uri="http://schemas.openxmlformats.org/drawingml/2006/table">
            <a:tbl>
              <a:tblPr firstRow="1" bandRow="1">
                <a:tableStyleId>{21E4AEA4-8DFA-4A89-87EB-49C32662AFE0}</a:tableStyleId>
              </a:tblPr>
              <a:tblGrid>
                <a:gridCol w="1611630"/>
                <a:gridCol w="1354455"/>
                <a:gridCol w="1340168"/>
              </a:tblGrid>
              <a:tr h="136360">
                <a:tc>
                  <a:txBody>
                    <a:bodyPr/>
                    <a:lstStyle/>
                    <a:p>
                      <a:pPr eaLnBrk="0" hangingPunct="0"/>
                      <a:r>
                        <a:rPr lang="en-GB" sz="1600" b="1" baseline="0" dirty="0" smtClean="0">
                          <a:solidFill>
                            <a:schemeClr val="bg1"/>
                          </a:solidFill>
                          <a:cs typeface="Arial" charset="0"/>
                        </a:rPr>
                        <a:t>Flight Number</a:t>
                      </a:r>
                      <a:endParaRPr lang="en-GB" sz="4400" baseline="0" dirty="0">
                        <a:solidFill>
                          <a:schemeClr val="bg1"/>
                        </a:solidFill>
                        <a:latin typeface="Times New Roman" pitchFamily="18" charset="0"/>
                      </a:endParaRPr>
                    </a:p>
                  </a:txBody>
                  <a:tcPr/>
                </a:tc>
                <a:tc>
                  <a:txBody>
                    <a:bodyPr/>
                    <a:lstStyle/>
                    <a:p>
                      <a:pPr eaLnBrk="0" hangingPunct="0"/>
                      <a:r>
                        <a:rPr lang="en-GB" sz="1600" b="1" baseline="0" dirty="0" smtClean="0">
                          <a:solidFill>
                            <a:schemeClr val="bg1"/>
                          </a:solidFill>
                          <a:cs typeface="Arial" charset="0"/>
                        </a:rPr>
                        <a:t>Arrival time</a:t>
                      </a:r>
                      <a:endParaRPr lang="en-GB" sz="4400" baseline="0" dirty="0">
                        <a:solidFill>
                          <a:schemeClr val="bg1"/>
                        </a:solidFill>
                        <a:latin typeface="Times New Roman" pitchFamily="18" charset="0"/>
                      </a:endParaRPr>
                    </a:p>
                  </a:txBody>
                  <a:tcPr/>
                </a:tc>
                <a:tc>
                  <a:txBody>
                    <a:bodyPr/>
                    <a:lstStyle/>
                    <a:p>
                      <a:pPr eaLnBrk="0" hangingPunct="0"/>
                      <a:r>
                        <a:rPr lang="en-GB" sz="1600" b="1" baseline="0" dirty="0" smtClean="0">
                          <a:solidFill>
                            <a:schemeClr val="bg1"/>
                          </a:solidFill>
                          <a:cs typeface="Arial" charset="0"/>
                        </a:rPr>
                        <a:t>Destination</a:t>
                      </a:r>
                      <a:endParaRPr lang="en-GB" sz="4400" baseline="0" dirty="0">
                        <a:solidFill>
                          <a:schemeClr val="bg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SG12</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13h00+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CDG</a:t>
                      </a:r>
                      <a:endParaRPr lang="en-GB" sz="4400" b="1" baseline="0" dirty="0">
                        <a:solidFill>
                          <a:schemeClr val="tx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TG414</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16h30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smtClean="0">
                          <a:solidFill>
                            <a:schemeClr val="tx1"/>
                          </a:solidFill>
                          <a:cs typeface="Arial" charset="0"/>
                        </a:rPr>
                        <a:t>JKT</a:t>
                      </a:r>
                      <a:endParaRPr lang="en-GB" sz="4400" b="1" baseline="0" dirty="0">
                        <a:solidFill>
                          <a:schemeClr val="tx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TG415</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14h20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SIN</a:t>
                      </a:r>
                      <a:endParaRPr lang="en-GB" sz="4400" b="1" baseline="0" dirty="0">
                        <a:solidFill>
                          <a:schemeClr val="tx1"/>
                        </a:solidFill>
                        <a:latin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t>Introduction to Database Systems</a:t>
            </a:r>
          </a:p>
        </p:txBody>
      </p:sp>
      <p:sp>
        <p:nvSpPr>
          <p:cNvPr id="17411" name="Rectangle 2"/>
          <p:cNvSpPr>
            <a:spLocks noGrp="1" noChangeArrowheads="1"/>
          </p:cNvSpPr>
          <p:nvPr>
            <p:ph type="title"/>
          </p:nvPr>
        </p:nvSpPr>
        <p:spPr/>
        <p:txBody>
          <a:bodyPr/>
          <a:lstStyle/>
          <a:p>
            <a:pPr eaLnBrk="1" hangingPunct="1"/>
            <a:r>
              <a:rPr lang="en-US" smtClean="0"/>
              <a:t>Looking for a “Good” Design</a:t>
            </a:r>
          </a:p>
        </p:txBody>
      </p:sp>
      <p:sp>
        <p:nvSpPr>
          <p:cNvPr id="869379" name="Rectangle 3"/>
          <p:cNvSpPr>
            <a:spLocks noGrp="1" noChangeArrowheads="1"/>
          </p:cNvSpPr>
          <p:nvPr>
            <p:ph type="body" idx="1"/>
          </p:nvPr>
        </p:nvSpPr>
        <p:spPr/>
        <p:txBody>
          <a:bodyPr/>
          <a:lstStyle/>
          <a:p>
            <a:pPr eaLnBrk="1" hangingPunct="1"/>
            <a:r>
              <a:rPr lang="en-US" dirty="0" smtClean="0"/>
              <a:t>The designer needs guidelines:</a:t>
            </a:r>
          </a:p>
          <a:p>
            <a:pPr lvl="1" eaLnBrk="1" hangingPunct="1"/>
            <a:r>
              <a:rPr lang="en-US" dirty="0" smtClean="0">
                <a:solidFill>
                  <a:srgbClr val="FF6600"/>
                </a:solidFill>
              </a:rPr>
              <a:t>Normalization theory</a:t>
            </a:r>
          </a:p>
          <a:p>
            <a:pPr lvl="2" eaLnBrk="1" hangingPunct="1"/>
            <a:r>
              <a:rPr lang="en-US" sz="2000" dirty="0" smtClean="0"/>
              <a:t>Minimal redundancy and no anomalies</a:t>
            </a:r>
          </a:p>
          <a:p>
            <a:pPr lvl="2" eaLnBrk="1" hangingPunct="1"/>
            <a:r>
              <a:rPr lang="en-US" sz="2000" dirty="0" smtClean="0"/>
              <a:t>Lossless decompositions</a:t>
            </a:r>
          </a:p>
          <a:p>
            <a:pPr lvl="2" eaLnBrk="1" hangingPunct="1"/>
            <a:r>
              <a:rPr lang="en-US" sz="2000" dirty="0" smtClean="0"/>
              <a:t>Dependency preserving decompositions</a:t>
            </a:r>
          </a:p>
          <a:p>
            <a:pPr lvl="2" eaLnBrk="1" hangingPunct="1"/>
            <a:endParaRPr lang="en-US" dirty="0" smtClean="0">
              <a:solidFill>
                <a:srgbClr val="FF6600"/>
              </a:solidFill>
            </a:endParaRPr>
          </a:p>
          <a:p>
            <a:pPr eaLnBrk="1" hangingPunct="1"/>
            <a:r>
              <a:rPr lang="en-US" dirty="0" smtClean="0"/>
              <a:t>But ultimately the designer needs to look at the </a:t>
            </a:r>
            <a:r>
              <a:rPr lang="en-US" dirty="0" smtClean="0">
                <a:solidFill>
                  <a:srgbClr val="FF6600"/>
                </a:solidFill>
              </a:rPr>
              <a:t>workload</a:t>
            </a:r>
            <a:r>
              <a:rPr lang="en-US" dirty="0" smtClean="0"/>
              <a:t> (the queries and their efficiency requirement)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9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t>Introduction to Database Systems</a:t>
            </a:r>
          </a:p>
        </p:txBody>
      </p:sp>
      <p:sp>
        <p:nvSpPr>
          <p:cNvPr id="23555" name="Rectangle 2"/>
          <p:cNvSpPr>
            <a:spLocks noGrp="1" noChangeArrowheads="1"/>
          </p:cNvSpPr>
          <p:nvPr>
            <p:ph type="title"/>
          </p:nvPr>
        </p:nvSpPr>
        <p:spPr/>
        <p:txBody>
          <a:bodyPr/>
          <a:lstStyle/>
          <a:p>
            <a:pPr eaLnBrk="1" hangingPunct="1"/>
            <a:r>
              <a:rPr lang="en-US" smtClean="0"/>
              <a:t>Boyce-Codd Normal Form (</a:t>
            </a:r>
            <a:r>
              <a:rPr lang="en-US" smtClean="0">
                <a:solidFill>
                  <a:schemeClr val="accent2"/>
                </a:solidFill>
              </a:rPr>
              <a:t>BCNF</a:t>
            </a:r>
            <a:r>
              <a:rPr lang="en-US" smtClean="0"/>
              <a:t>)</a:t>
            </a:r>
          </a:p>
        </p:txBody>
      </p:sp>
      <p:sp>
        <p:nvSpPr>
          <p:cNvPr id="23556" name="Rectangle 3"/>
          <p:cNvSpPr>
            <a:spLocks noGrp="1" noChangeArrowheads="1"/>
          </p:cNvSpPr>
          <p:nvPr>
            <p:ph type="body" idx="1"/>
          </p:nvPr>
        </p:nvSpPr>
        <p:spPr/>
        <p:txBody>
          <a:bodyPr/>
          <a:lstStyle/>
          <a:p>
            <a:pPr eaLnBrk="1" hangingPunct="1">
              <a:lnSpc>
                <a:spcPct val="90000"/>
              </a:lnSpc>
            </a:pPr>
            <a:r>
              <a:rPr lang="en-US" sz="2800" dirty="0" smtClean="0"/>
              <a:t>R is a relation schema, with the set F of FDs</a:t>
            </a:r>
          </a:p>
          <a:p>
            <a:pPr eaLnBrk="1" hangingPunct="1">
              <a:lnSpc>
                <a:spcPct val="90000"/>
              </a:lnSpc>
            </a:pPr>
            <a:r>
              <a:rPr lang="en-US" sz="2800" dirty="0" smtClean="0"/>
              <a:t>R is in BCNF if and only if</a:t>
            </a:r>
          </a:p>
          <a:p>
            <a:pPr lvl="1" eaLnBrk="1" hangingPunct="1">
              <a:lnSpc>
                <a:spcPct val="90000"/>
              </a:lnSpc>
            </a:pPr>
            <a:r>
              <a:rPr lang="en-US" sz="2400" dirty="0" smtClean="0"/>
              <a:t>For all X: X </a:t>
            </a:r>
            <a:r>
              <a:rPr lang="en-US" sz="2400" dirty="0" smtClean="0">
                <a:sym typeface="Symbol" pitchFamily="18" charset="2"/>
              </a:rPr>
              <a:t></a:t>
            </a:r>
            <a:r>
              <a:rPr lang="en-US" sz="2400" dirty="0" smtClean="0"/>
              <a:t> R</a:t>
            </a:r>
          </a:p>
          <a:p>
            <a:pPr lvl="1" eaLnBrk="1" hangingPunct="1">
              <a:lnSpc>
                <a:spcPct val="90000"/>
              </a:lnSpc>
            </a:pPr>
            <a:r>
              <a:rPr lang="en-US" sz="2400" dirty="0" smtClean="0"/>
              <a:t>And, for all A </a:t>
            </a:r>
            <a:r>
              <a:rPr lang="en-US" sz="2400" dirty="0" smtClean="0">
                <a:sym typeface="Symbol" pitchFamily="18" charset="2"/>
              </a:rPr>
              <a:t></a:t>
            </a:r>
            <a:r>
              <a:rPr lang="en-US" sz="2400" dirty="0" smtClean="0"/>
              <a:t> R</a:t>
            </a:r>
          </a:p>
          <a:p>
            <a:pPr lvl="1" eaLnBrk="1" hangingPunct="1">
              <a:lnSpc>
                <a:spcPct val="90000"/>
              </a:lnSpc>
            </a:pPr>
            <a:r>
              <a:rPr lang="en-US" sz="2400" dirty="0" smtClean="0"/>
              <a:t>such that there exists a FD: X </a:t>
            </a:r>
            <a:r>
              <a:rPr lang="en-US" sz="2400" dirty="0" smtClean="0">
                <a:sym typeface="Symbol" pitchFamily="18" charset="2"/>
              </a:rPr>
              <a:t></a:t>
            </a:r>
            <a:r>
              <a:rPr lang="en-US" sz="2400" dirty="0" smtClean="0"/>
              <a:t> {A} in F+</a:t>
            </a:r>
          </a:p>
          <a:p>
            <a:pPr eaLnBrk="1" hangingPunct="1">
              <a:lnSpc>
                <a:spcPct val="90000"/>
              </a:lnSpc>
            </a:pPr>
            <a:r>
              <a:rPr lang="en-US" sz="2800" dirty="0" smtClean="0"/>
              <a:t>Then</a:t>
            </a:r>
          </a:p>
          <a:p>
            <a:pPr lvl="1" eaLnBrk="1" hangingPunct="1">
              <a:lnSpc>
                <a:spcPct val="90000"/>
              </a:lnSpc>
            </a:pPr>
            <a:r>
              <a:rPr lang="en-US" sz="2400" dirty="0" smtClean="0"/>
              <a:t>A </a:t>
            </a:r>
            <a:r>
              <a:rPr lang="en-US" sz="2400" dirty="0" smtClean="0">
                <a:sym typeface="Symbol" pitchFamily="18" charset="2"/>
              </a:rPr>
              <a:t> X </a:t>
            </a:r>
            <a:r>
              <a:rPr lang="en-US" sz="2400" dirty="0">
                <a:sym typeface="Symbol" pitchFamily="18" charset="2"/>
              </a:rPr>
              <a:t>(</a:t>
            </a:r>
            <a:r>
              <a:rPr lang="en-US" sz="2400" dirty="0"/>
              <a:t>X </a:t>
            </a:r>
            <a:r>
              <a:rPr lang="en-US" sz="2400" dirty="0">
                <a:sym typeface="Symbol" pitchFamily="18" charset="2"/>
              </a:rPr>
              <a:t></a:t>
            </a:r>
            <a:r>
              <a:rPr lang="en-US" sz="2400" dirty="0"/>
              <a:t> {A} is </a:t>
            </a:r>
            <a:r>
              <a:rPr lang="en-US" sz="2400" dirty="0">
                <a:solidFill>
                  <a:srgbClr val="FF6600"/>
                </a:solidFill>
              </a:rPr>
              <a:t>trivial</a:t>
            </a:r>
            <a:r>
              <a:rPr lang="en-US" sz="2400" dirty="0" smtClean="0"/>
              <a:t>)</a:t>
            </a:r>
            <a:r>
              <a:rPr lang="en-US" sz="2400" dirty="0" smtClean="0">
                <a:sym typeface="Symbol" pitchFamily="18" charset="2"/>
              </a:rPr>
              <a:t>, or</a:t>
            </a:r>
          </a:p>
          <a:p>
            <a:pPr lvl="1" eaLnBrk="1" hangingPunct="1">
              <a:lnSpc>
                <a:spcPct val="90000"/>
              </a:lnSpc>
            </a:pPr>
            <a:r>
              <a:rPr lang="en-US" sz="2400" dirty="0" smtClean="0">
                <a:sym typeface="Symbol" pitchFamily="18" charset="2"/>
              </a:rPr>
              <a:t>X is a </a:t>
            </a:r>
            <a:r>
              <a:rPr lang="en-US" sz="2400" dirty="0" err="1" smtClean="0">
                <a:solidFill>
                  <a:srgbClr val="FF6600"/>
                </a:solidFill>
                <a:sym typeface="Symbol" pitchFamily="18" charset="2"/>
              </a:rPr>
              <a:t>superkey</a:t>
            </a:r>
            <a:r>
              <a:rPr lang="en-US" sz="2400" dirty="0" smtClean="0">
                <a:sym typeface="Symbol" pitchFamily="18" charset="2"/>
              </a:rPr>
              <a:t> for 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smtClean="0"/>
              <a:t>Introduction to Database Systems</a:t>
            </a:r>
          </a:p>
        </p:txBody>
      </p:sp>
      <p:sp>
        <p:nvSpPr>
          <p:cNvPr id="18435" name="Rectangle 2"/>
          <p:cNvSpPr>
            <a:spLocks noGrp="1" noChangeArrowheads="1"/>
          </p:cNvSpPr>
          <p:nvPr>
            <p:ph type="title"/>
          </p:nvPr>
        </p:nvSpPr>
        <p:spPr/>
        <p:txBody>
          <a:bodyPr/>
          <a:lstStyle/>
          <a:p>
            <a:pPr eaLnBrk="1" hangingPunct="1"/>
            <a:r>
              <a:rPr lang="en-US" dirty="0"/>
              <a:t>Second Normal Form </a:t>
            </a:r>
            <a:r>
              <a:rPr lang="en-US" dirty="0" smtClean="0"/>
              <a:t>(</a:t>
            </a:r>
            <a:r>
              <a:rPr lang="en-US" dirty="0" smtClean="0">
                <a:solidFill>
                  <a:schemeClr val="accent2"/>
                </a:solidFill>
              </a:rPr>
              <a:t>2NF</a:t>
            </a:r>
            <a:r>
              <a:rPr lang="en-US" dirty="0" smtClean="0"/>
              <a:t>)</a:t>
            </a:r>
          </a:p>
        </p:txBody>
      </p:sp>
      <p:sp>
        <p:nvSpPr>
          <p:cNvPr id="18436" name="Rectangle 3"/>
          <p:cNvSpPr>
            <a:spLocks noGrp="1" noChangeArrowheads="1"/>
          </p:cNvSpPr>
          <p:nvPr>
            <p:ph type="body" idx="1"/>
          </p:nvPr>
        </p:nvSpPr>
        <p:spPr/>
        <p:txBody>
          <a:bodyPr/>
          <a:lstStyle/>
          <a:p>
            <a:pPr eaLnBrk="1" hangingPunct="1">
              <a:lnSpc>
                <a:spcPct val="90000"/>
              </a:lnSpc>
            </a:pPr>
            <a:r>
              <a:rPr lang="en-US" sz="2800" dirty="0" smtClean="0"/>
              <a:t>R is a relation schema, with the set F of FDs</a:t>
            </a:r>
          </a:p>
          <a:p>
            <a:pPr eaLnBrk="1" hangingPunct="1">
              <a:lnSpc>
                <a:spcPct val="90000"/>
              </a:lnSpc>
            </a:pPr>
            <a:r>
              <a:rPr lang="en-US" sz="2800" dirty="0" smtClean="0"/>
              <a:t>R is in 2NF if and only if</a:t>
            </a:r>
          </a:p>
          <a:p>
            <a:pPr lvl="1" eaLnBrk="1" hangingPunct="1">
              <a:lnSpc>
                <a:spcPct val="90000"/>
              </a:lnSpc>
            </a:pPr>
            <a:r>
              <a:rPr lang="en-US" sz="2400" dirty="0" smtClean="0"/>
              <a:t>For all X: X </a:t>
            </a:r>
            <a:r>
              <a:rPr lang="en-US" sz="2400" dirty="0" smtClean="0">
                <a:sym typeface="Symbol" pitchFamily="18" charset="2"/>
              </a:rPr>
              <a:t></a:t>
            </a:r>
            <a:r>
              <a:rPr lang="en-US" sz="2400" dirty="0" smtClean="0"/>
              <a:t> R</a:t>
            </a:r>
          </a:p>
          <a:p>
            <a:pPr lvl="1" eaLnBrk="1" hangingPunct="1">
              <a:lnSpc>
                <a:spcPct val="90000"/>
              </a:lnSpc>
            </a:pPr>
            <a:r>
              <a:rPr lang="en-US" sz="2400" dirty="0" smtClean="0"/>
              <a:t>and, for all A </a:t>
            </a:r>
            <a:r>
              <a:rPr lang="en-US" sz="2400" dirty="0" smtClean="0">
                <a:sym typeface="Symbol" pitchFamily="18" charset="2"/>
              </a:rPr>
              <a:t></a:t>
            </a:r>
            <a:r>
              <a:rPr lang="en-US" sz="2400" dirty="0" smtClean="0"/>
              <a:t> R</a:t>
            </a:r>
          </a:p>
          <a:p>
            <a:pPr lvl="1" eaLnBrk="1" hangingPunct="1">
              <a:lnSpc>
                <a:spcPct val="90000"/>
              </a:lnSpc>
            </a:pPr>
            <a:r>
              <a:rPr lang="en-US" sz="2400" dirty="0" smtClean="0"/>
              <a:t>such that there exists a FD: X </a:t>
            </a:r>
            <a:r>
              <a:rPr lang="en-US" sz="2400" dirty="0" smtClean="0">
                <a:sym typeface="Symbol" pitchFamily="18" charset="2"/>
              </a:rPr>
              <a:t></a:t>
            </a:r>
            <a:r>
              <a:rPr lang="en-US" sz="2400" dirty="0" smtClean="0"/>
              <a:t> {A} in F+</a:t>
            </a:r>
          </a:p>
          <a:p>
            <a:pPr eaLnBrk="1" hangingPunct="1">
              <a:lnSpc>
                <a:spcPct val="90000"/>
              </a:lnSpc>
            </a:pPr>
            <a:r>
              <a:rPr lang="en-US" sz="2800" dirty="0" smtClean="0"/>
              <a:t>Then</a:t>
            </a:r>
          </a:p>
          <a:p>
            <a:pPr lvl="1" eaLnBrk="1" hangingPunct="1">
              <a:lnSpc>
                <a:spcPct val="90000"/>
              </a:lnSpc>
            </a:pPr>
            <a:r>
              <a:rPr lang="en-US" sz="2400" dirty="0" smtClean="0"/>
              <a:t>A </a:t>
            </a:r>
            <a:r>
              <a:rPr lang="en-US" sz="2400" dirty="0" smtClean="0">
                <a:sym typeface="Symbol" pitchFamily="18" charset="2"/>
              </a:rPr>
              <a:t> X (</a:t>
            </a:r>
            <a:r>
              <a:rPr lang="en-US" sz="2400" dirty="0"/>
              <a:t>X </a:t>
            </a:r>
            <a:r>
              <a:rPr lang="en-US" sz="2400" dirty="0">
                <a:sym typeface="Symbol" pitchFamily="18" charset="2"/>
              </a:rPr>
              <a:t></a:t>
            </a:r>
            <a:r>
              <a:rPr lang="en-US" sz="2400" dirty="0"/>
              <a:t> {A</a:t>
            </a:r>
            <a:r>
              <a:rPr lang="en-US" sz="2400" dirty="0" smtClean="0"/>
              <a:t>} is </a:t>
            </a:r>
            <a:r>
              <a:rPr lang="en-US" sz="2400" dirty="0" smtClean="0">
                <a:solidFill>
                  <a:srgbClr val="FF6600"/>
                </a:solidFill>
              </a:rPr>
              <a:t>trivial</a:t>
            </a:r>
            <a:r>
              <a:rPr lang="en-US" sz="2400" dirty="0" smtClean="0"/>
              <a:t>)</a:t>
            </a:r>
            <a:r>
              <a:rPr lang="en-US" sz="2400" dirty="0" smtClean="0">
                <a:sym typeface="Symbol" pitchFamily="18" charset="2"/>
              </a:rPr>
              <a:t>, or</a:t>
            </a:r>
          </a:p>
          <a:p>
            <a:pPr lvl="1" eaLnBrk="1" hangingPunct="1">
              <a:lnSpc>
                <a:spcPct val="90000"/>
              </a:lnSpc>
            </a:pPr>
            <a:r>
              <a:rPr lang="en-US" sz="2400" dirty="0" smtClean="0">
                <a:sym typeface="Symbol" pitchFamily="18" charset="2"/>
              </a:rPr>
              <a:t>X is</a:t>
            </a:r>
            <a:r>
              <a:rPr lang="en-US" sz="2400" dirty="0" smtClean="0">
                <a:solidFill>
                  <a:srgbClr val="FF6600"/>
                </a:solidFill>
                <a:sym typeface="Symbol" pitchFamily="18" charset="2"/>
              </a:rPr>
              <a:t> </a:t>
            </a:r>
            <a:r>
              <a:rPr lang="en-US" sz="2400" dirty="0" smtClean="0">
                <a:sym typeface="Symbol" pitchFamily="18" charset="2"/>
              </a:rPr>
              <a:t>NOT </a:t>
            </a:r>
            <a:r>
              <a:rPr lang="en-US" sz="2400" dirty="0" smtClean="0">
                <a:solidFill>
                  <a:srgbClr val="FF6600"/>
                </a:solidFill>
                <a:sym typeface="Symbol" pitchFamily="18" charset="2"/>
              </a:rPr>
              <a:t>a proper subset of a candidate key</a:t>
            </a:r>
            <a:r>
              <a:rPr lang="en-US" sz="2400" dirty="0" smtClean="0">
                <a:sym typeface="Symbol" pitchFamily="18" charset="2"/>
              </a:rPr>
              <a:t> for R, or</a:t>
            </a:r>
          </a:p>
          <a:p>
            <a:pPr lvl="1" eaLnBrk="1" hangingPunct="1"/>
            <a:r>
              <a:rPr lang="en-US" sz="2400" dirty="0"/>
              <a:t>A is</a:t>
            </a:r>
            <a:r>
              <a:rPr lang="en-US" sz="2400" b="1" dirty="0">
                <a:solidFill>
                  <a:srgbClr val="FF6600"/>
                </a:solidFill>
              </a:rPr>
              <a:t> </a:t>
            </a:r>
            <a:r>
              <a:rPr lang="en-US" sz="2400" dirty="0">
                <a:solidFill>
                  <a:srgbClr val="FF6600"/>
                </a:solidFill>
              </a:rPr>
              <a:t>part of some candidate key </a:t>
            </a:r>
            <a:r>
              <a:rPr lang="en-US" sz="2400" dirty="0"/>
              <a:t>for 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p:spPr>
        <p:txBody>
          <a:bodyPr/>
          <a:lstStyle/>
          <a:p>
            <a:r>
              <a:rPr lang="en-US" smtClean="0"/>
              <a:t>Introduction to Database Systems</a:t>
            </a:r>
          </a:p>
        </p:txBody>
      </p:sp>
      <p:sp>
        <p:nvSpPr>
          <p:cNvPr id="3075" name="Rectangle 2"/>
          <p:cNvSpPr>
            <a:spLocks noGrp="1" noChangeArrowheads="1"/>
          </p:cNvSpPr>
          <p:nvPr>
            <p:ph type="title"/>
          </p:nvPr>
        </p:nvSpPr>
        <p:spPr/>
        <p:txBody>
          <a:bodyPr/>
          <a:lstStyle/>
          <a:p>
            <a:pPr eaLnBrk="1" hangingPunct="1"/>
            <a:r>
              <a:rPr lang="en-US" smtClean="0"/>
              <a:t>Learning Objectives</a:t>
            </a:r>
          </a:p>
        </p:txBody>
      </p:sp>
      <p:sp>
        <p:nvSpPr>
          <p:cNvPr id="3076" name="Rectangle 3"/>
          <p:cNvSpPr>
            <a:spLocks noGrp="1" noChangeArrowheads="1"/>
          </p:cNvSpPr>
          <p:nvPr>
            <p:ph type="body" idx="1"/>
          </p:nvPr>
        </p:nvSpPr>
        <p:spPr/>
        <p:txBody>
          <a:bodyPr/>
          <a:lstStyle/>
          <a:p>
            <a:pPr eaLnBrk="1" hangingPunct="1"/>
            <a:r>
              <a:rPr lang="en-US" dirty="0" smtClean="0"/>
              <a:t>Understand the rationale (anomalies) and definition of the main </a:t>
            </a:r>
            <a:r>
              <a:rPr lang="en-US" b="1" u="sng" dirty="0" smtClean="0"/>
              <a:t>normal forms</a:t>
            </a:r>
            <a:r>
              <a:rPr lang="en-US" b="1" dirty="0" smtClean="0"/>
              <a:t> </a:t>
            </a:r>
            <a:r>
              <a:rPr lang="en-US" dirty="0" smtClean="0"/>
              <a:t>based on functional dependencies (</a:t>
            </a:r>
            <a:r>
              <a:rPr lang="en-US" b="1" u="sng" dirty="0" smtClean="0"/>
              <a:t>BCNF</a:t>
            </a:r>
            <a:r>
              <a:rPr lang="en-US" smtClean="0"/>
              <a:t>, </a:t>
            </a:r>
            <a:r>
              <a:rPr lang="en-US" b="1" u="sng" smtClean="0"/>
              <a:t>3NF</a:t>
            </a:r>
            <a:r>
              <a:rPr lang="en-US" smtClean="0"/>
              <a:t>)</a:t>
            </a:r>
            <a:endParaRPr lang="en-US" dirty="0" smtClean="0"/>
          </a:p>
          <a:p>
            <a:pPr eaLnBrk="1" hangingPunct="1">
              <a:buFontTx/>
              <a:buNone/>
            </a:pPr>
            <a:endParaRPr lang="en-US" dirty="0" smtClean="0"/>
          </a:p>
          <a:p>
            <a:pPr eaLnBrk="1" hangingPunct="1"/>
            <a:r>
              <a:rPr lang="en-US" dirty="0" smtClean="0"/>
              <a:t>Be able to </a:t>
            </a:r>
            <a:r>
              <a:rPr lang="en-US" b="1" u="sng" dirty="0" smtClean="0"/>
              <a:t>decompose</a:t>
            </a:r>
            <a:r>
              <a:rPr lang="en-US" dirty="0" smtClean="0"/>
              <a:t> and </a:t>
            </a:r>
            <a:r>
              <a:rPr lang="en-US" b="1" u="sng" dirty="0" smtClean="0"/>
              <a:t>synthesize</a:t>
            </a:r>
            <a:r>
              <a:rPr lang="en-US" dirty="0" smtClean="0"/>
              <a:t> a schema into a </a:t>
            </a:r>
            <a:r>
              <a:rPr lang="en-US" b="1" u="sng" dirty="0" smtClean="0"/>
              <a:t>lossless</a:t>
            </a:r>
            <a:r>
              <a:rPr lang="en-US" dirty="0" smtClean="0"/>
              <a:t> and </a:t>
            </a:r>
            <a:r>
              <a:rPr lang="en-US" b="1" u="sng" dirty="0" smtClean="0"/>
              <a:t>dependency preserving</a:t>
            </a:r>
            <a:r>
              <a:rPr lang="en-US" dirty="0" smtClean="0"/>
              <a:t> </a:t>
            </a:r>
            <a:r>
              <a:rPr lang="en-US" b="1" u="sng" dirty="0" smtClean="0"/>
              <a:t>BCNF</a:t>
            </a:r>
            <a:r>
              <a:rPr lang="en-US" dirty="0" smtClean="0"/>
              <a:t> and </a:t>
            </a:r>
            <a:r>
              <a:rPr lang="en-US" b="1" u="sng" dirty="0" smtClean="0"/>
              <a:t>3NF</a:t>
            </a:r>
            <a:r>
              <a:rPr lang="en-US" dirty="0" smtClean="0"/>
              <a:t>.</a:t>
            </a:r>
          </a:p>
          <a:p>
            <a:pPr eaLnBrk="1" hangingPunct="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t>Introduction to Database Systems</a:t>
            </a:r>
          </a:p>
        </p:txBody>
      </p:sp>
      <p:sp>
        <p:nvSpPr>
          <p:cNvPr id="21507" name="Rectangle 2"/>
          <p:cNvSpPr>
            <a:spLocks noGrp="1" noChangeArrowheads="1"/>
          </p:cNvSpPr>
          <p:nvPr>
            <p:ph type="title"/>
          </p:nvPr>
        </p:nvSpPr>
        <p:spPr/>
        <p:txBody>
          <a:bodyPr/>
          <a:lstStyle/>
          <a:p>
            <a:pPr eaLnBrk="1" hangingPunct="1"/>
            <a:r>
              <a:rPr lang="en-US" dirty="0" smtClean="0"/>
              <a:t>Third Normal Form (</a:t>
            </a:r>
            <a:r>
              <a:rPr lang="en-US" dirty="0" smtClean="0">
                <a:solidFill>
                  <a:schemeClr val="accent2"/>
                </a:solidFill>
              </a:rPr>
              <a:t>3NF</a:t>
            </a:r>
            <a:r>
              <a:rPr lang="en-US" dirty="0" smtClean="0"/>
              <a:t>)</a:t>
            </a:r>
          </a:p>
        </p:txBody>
      </p:sp>
      <p:sp>
        <p:nvSpPr>
          <p:cNvPr id="21508" name="Rectangle 3"/>
          <p:cNvSpPr>
            <a:spLocks noGrp="1" noChangeArrowheads="1"/>
          </p:cNvSpPr>
          <p:nvPr>
            <p:ph type="body" idx="1"/>
          </p:nvPr>
        </p:nvSpPr>
        <p:spPr/>
        <p:txBody>
          <a:bodyPr/>
          <a:lstStyle/>
          <a:p>
            <a:pPr eaLnBrk="1" hangingPunct="1"/>
            <a:r>
              <a:rPr lang="en-US" sz="2800" dirty="0" smtClean="0"/>
              <a:t>R is a relation schema, with the set F of FDs</a:t>
            </a:r>
          </a:p>
          <a:p>
            <a:pPr eaLnBrk="1" hangingPunct="1"/>
            <a:r>
              <a:rPr lang="en-US" sz="2800" dirty="0" smtClean="0"/>
              <a:t>R is in 3NF if and only if</a:t>
            </a:r>
          </a:p>
          <a:p>
            <a:pPr lvl="1" eaLnBrk="1" hangingPunct="1"/>
            <a:r>
              <a:rPr lang="en-US" sz="2400" dirty="0" smtClean="0"/>
              <a:t>For all X: X </a:t>
            </a:r>
            <a:r>
              <a:rPr lang="en-US" sz="2400" dirty="0" smtClean="0">
                <a:sym typeface="Symbol" pitchFamily="18" charset="2"/>
              </a:rPr>
              <a:t></a:t>
            </a:r>
            <a:r>
              <a:rPr lang="en-US" sz="2400" dirty="0" smtClean="0"/>
              <a:t>  R</a:t>
            </a:r>
          </a:p>
          <a:p>
            <a:pPr lvl="1" eaLnBrk="1" hangingPunct="1"/>
            <a:r>
              <a:rPr lang="en-US" sz="2400" dirty="0" smtClean="0"/>
              <a:t>And, for all A </a:t>
            </a:r>
            <a:r>
              <a:rPr lang="en-US" sz="2400" dirty="0" smtClean="0">
                <a:sym typeface="Symbol" pitchFamily="18" charset="2"/>
              </a:rPr>
              <a:t></a:t>
            </a:r>
            <a:r>
              <a:rPr lang="en-US" sz="2400" dirty="0" smtClean="0"/>
              <a:t> R</a:t>
            </a:r>
          </a:p>
          <a:p>
            <a:pPr lvl="1" eaLnBrk="1" hangingPunct="1"/>
            <a:r>
              <a:rPr lang="en-US" sz="2400" dirty="0" smtClean="0"/>
              <a:t>such that there exists a FD: X </a:t>
            </a:r>
            <a:r>
              <a:rPr lang="en-US" sz="2400" dirty="0" smtClean="0">
                <a:sym typeface="Symbol" pitchFamily="18" charset="2"/>
              </a:rPr>
              <a:t></a:t>
            </a:r>
            <a:r>
              <a:rPr lang="en-US" sz="2400" dirty="0" smtClean="0"/>
              <a:t> {A} in F+</a:t>
            </a:r>
          </a:p>
          <a:p>
            <a:pPr eaLnBrk="1" hangingPunct="1"/>
            <a:r>
              <a:rPr lang="en-US" sz="2800" dirty="0" smtClean="0"/>
              <a:t>Then</a:t>
            </a:r>
          </a:p>
          <a:p>
            <a:pPr lvl="1" eaLnBrk="1" hangingPunct="1"/>
            <a:r>
              <a:rPr lang="en-US" sz="2400" dirty="0"/>
              <a:t>A </a:t>
            </a:r>
            <a:r>
              <a:rPr lang="en-US" sz="2400" dirty="0">
                <a:sym typeface="Symbol" pitchFamily="18" charset="2"/>
              </a:rPr>
              <a:t> X (</a:t>
            </a:r>
            <a:r>
              <a:rPr lang="en-US" sz="2400" dirty="0"/>
              <a:t>X </a:t>
            </a:r>
            <a:r>
              <a:rPr lang="en-US" sz="2400" dirty="0">
                <a:sym typeface="Symbol" pitchFamily="18" charset="2"/>
              </a:rPr>
              <a:t></a:t>
            </a:r>
            <a:r>
              <a:rPr lang="en-US" sz="2400" dirty="0"/>
              <a:t> {A} is </a:t>
            </a:r>
            <a:r>
              <a:rPr lang="en-US" sz="2400" dirty="0">
                <a:solidFill>
                  <a:srgbClr val="FF6600"/>
                </a:solidFill>
              </a:rPr>
              <a:t>trivial</a:t>
            </a:r>
            <a:r>
              <a:rPr lang="en-US" sz="2400" dirty="0" smtClean="0"/>
              <a:t>)</a:t>
            </a:r>
            <a:r>
              <a:rPr lang="en-US" sz="2400" dirty="0" smtClean="0">
                <a:sym typeface="Symbol" pitchFamily="18" charset="2"/>
              </a:rPr>
              <a:t>, or</a:t>
            </a:r>
          </a:p>
          <a:p>
            <a:pPr lvl="1" eaLnBrk="1" hangingPunct="1"/>
            <a:r>
              <a:rPr lang="en-US" sz="2400" dirty="0" smtClean="0">
                <a:sym typeface="Symbol" pitchFamily="18" charset="2"/>
              </a:rPr>
              <a:t>X is a </a:t>
            </a:r>
            <a:r>
              <a:rPr lang="en-US" sz="2400" dirty="0" err="1" smtClean="0">
                <a:solidFill>
                  <a:srgbClr val="FF6600"/>
                </a:solidFill>
                <a:sym typeface="Symbol" pitchFamily="18" charset="2"/>
              </a:rPr>
              <a:t>superkey</a:t>
            </a:r>
            <a:r>
              <a:rPr lang="en-US" sz="2400" dirty="0" smtClean="0">
                <a:sym typeface="Symbol" pitchFamily="18" charset="2"/>
              </a:rPr>
              <a:t> for R,</a:t>
            </a:r>
            <a:r>
              <a:rPr lang="en-US" sz="2400" dirty="0" smtClean="0">
                <a:solidFill>
                  <a:schemeClr val="accent2"/>
                </a:solidFill>
                <a:sym typeface="Symbol" pitchFamily="18" charset="2"/>
              </a:rPr>
              <a:t> </a:t>
            </a:r>
            <a:r>
              <a:rPr lang="en-US" sz="2400" dirty="0" smtClean="0">
                <a:sym typeface="Symbol" pitchFamily="18" charset="2"/>
              </a:rPr>
              <a:t>or</a:t>
            </a:r>
          </a:p>
          <a:p>
            <a:pPr lvl="1" eaLnBrk="1" hangingPunct="1"/>
            <a:r>
              <a:rPr lang="en-US" sz="2400" dirty="0" smtClean="0"/>
              <a:t>A is</a:t>
            </a:r>
            <a:r>
              <a:rPr lang="en-US" sz="2400" b="1" dirty="0" smtClean="0">
                <a:solidFill>
                  <a:srgbClr val="FF6600"/>
                </a:solidFill>
              </a:rPr>
              <a:t> </a:t>
            </a:r>
            <a:r>
              <a:rPr lang="en-US" sz="2400" dirty="0">
                <a:solidFill>
                  <a:srgbClr val="FF6600"/>
                </a:solidFill>
              </a:rPr>
              <a:t>part </a:t>
            </a:r>
            <a:r>
              <a:rPr lang="en-US" sz="2400" dirty="0" smtClean="0">
                <a:solidFill>
                  <a:srgbClr val="FF6600"/>
                </a:solidFill>
              </a:rPr>
              <a:t>of </a:t>
            </a:r>
            <a:r>
              <a:rPr lang="en-US" sz="2400" dirty="0">
                <a:solidFill>
                  <a:srgbClr val="FF6600"/>
                </a:solidFill>
              </a:rPr>
              <a:t>some candidate key </a:t>
            </a:r>
            <a:r>
              <a:rPr lang="en-US" sz="2400" dirty="0"/>
              <a:t>for R </a:t>
            </a:r>
            <a:br>
              <a:rPr lang="en-US" sz="2400" dirty="0"/>
            </a:br>
            <a:r>
              <a:rPr lang="en-US" sz="2400" i="1" dirty="0"/>
              <a:t>(A is called a prime attribute</a:t>
            </a:r>
            <a:r>
              <a:rPr lang="en-US" sz="2400" i="1" dirty="0" smtClean="0"/>
              <a:t>)</a:t>
            </a:r>
            <a:endParaRPr lang="en-US" sz="2400"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p>
            <a:r>
              <a:rPr lang="en-US" smtClean="0"/>
              <a:t>Introduction to Database Systems</a:t>
            </a:r>
          </a:p>
        </p:txBody>
      </p:sp>
      <p:sp>
        <p:nvSpPr>
          <p:cNvPr id="24579" name="Rectangle 2"/>
          <p:cNvSpPr>
            <a:spLocks noGrp="1" noChangeArrowheads="1"/>
          </p:cNvSpPr>
          <p:nvPr>
            <p:ph type="title"/>
          </p:nvPr>
        </p:nvSpPr>
        <p:spPr/>
        <p:txBody>
          <a:bodyPr/>
          <a:lstStyle/>
          <a:p>
            <a:pPr eaLnBrk="1" hangingPunct="1"/>
            <a:r>
              <a:rPr lang="en-US" smtClean="0"/>
              <a:t>BCNF </a:t>
            </a:r>
            <a:r>
              <a:rPr lang="en-US" smtClean="0">
                <a:sym typeface="Symbol" pitchFamily="18" charset="2"/>
              </a:rPr>
              <a:t></a:t>
            </a:r>
            <a:r>
              <a:rPr lang="en-US" smtClean="0"/>
              <a:t> 3NF </a:t>
            </a:r>
            <a:r>
              <a:rPr lang="en-US" smtClean="0">
                <a:sym typeface="Symbol" pitchFamily="18" charset="2"/>
              </a:rPr>
              <a:t></a:t>
            </a:r>
            <a:r>
              <a:rPr lang="en-US" smtClean="0"/>
              <a:t> 2NF </a:t>
            </a:r>
            <a:r>
              <a:rPr lang="en-US" smtClean="0">
                <a:sym typeface="Symbol" pitchFamily="18" charset="2"/>
              </a:rPr>
              <a:t></a:t>
            </a:r>
            <a:r>
              <a:rPr lang="en-US" smtClean="0"/>
              <a:t> 1NF</a:t>
            </a:r>
          </a:p>
        </p:txBody>
      </p:sp>
      <p:sp>
        <p:nvSpPr>
          <p:cNvPr id="24580" name="Rectangle 3"/>
          <p:cNvSpPr>
            <a:spLocks noGrp="1" noChangeArrowheads="1"/>
          </p:cNvSpPr>
          <p:nvPr>
            <p:ph type="body" idx="1"/>
          </p:nvPr>
        </p:nvSpPr>
        <p:spPr/>
        <p:txBody>
          <a:bodyPr/>
          <a:lstStyle/>
          <a:p>
            <a:pPr eaLnBrk="1" hangingPunct="1"/>
            <a:r>
              <a:rPr lang="en-US" sz="2800" dirty="0"/>
              <a:t>BCNF: </a:t>
            </a:r>
          </a:p>
          <a:p>
            <a:pPr lvl="1" eaLnBrk="1" hangingPunct="1"/>
            <a:r>
              <a:rPr lang="en-US" sz="2400" dirty="0" smtClean="0"/>
              <a:t>Trivial</a:t>
            </a:r>
            <a:r>
              <a:rPr lang="en-US" sz="2400" dirty="0" smtClean="0">
                <a:sym typeface="Symbol" pitchFamily="18" charset="2"/>
              </a:rPr>
              <a:t>, </a:t>
            </a:r>
            <a:r>
              <a:rPr lang="en-US" sz="2400" dirty="0">
                <a:sym typeface="Symbol" pitchFamily="18" charset="2"/>
              </a:rPr>
              <a:t>or </a:t>
            </a:r>
          </a:p>
          <a:p>
            <a:pPr lvl="1" eaLnBrk="1" hangingPunct="1"/>
            <a:r>
              <a:rPr lang="en-US" sz="2400" dirty="0">
                <a:sym typeface="Symbol" pitchFamily="18" charset="2"/>
              </a:rPr>
              <a:t>X is a </a:t>
            </a:r>
            <a:r>
              <a:rPr lang="en-US" sz="2400" dirty="0" err="1">
                <a:sym typeface="Symbol" pitchFamily="18" charset="2"/>
              </a:rPr>
              <a:t>superkey</a:t>
            </a:r>
            <a:r>
              <a:rPr lang="en-US" sz="2400" dirty="0">
                <a:sym typeface="Symbol" pitchFamily="18" charset="2"/>
              </a:rPr>
              <a:t> for R</a:t>
            </a:r>
          </a:p>
          <a:p>
            <a:pPr eaLnBrk="1" hangingPunct="1"/>
            <a:r>
              <a:rPr lang="en-US" sz="2800" dirty="0"/>
              <a:t>3NF: </a:t>
            </a:r>
          </a:p>
          <a:p>
            <a:pPr lvl="1" eaLnBrk="1" hangingPunct="1"/>
            <a:r>
              <a:rPr lang="en-US" sz="2400" dirty="0"/>
              <a:t>Trivial</a:t>
            </a:r>
            <a:r>
              <a:rPr lang="en-US" sz="2400" dirty="0" smtClean="0">
                <a:sym typeface="Symbol" pitchFamily="18" charset="2"/>
              </a:rPr>
              <a:t>, </a:t>
            </a:r>
            <a:r>
              <a:rPr lang="en-US" sz="2400" dirty="0">
                <a:sym typeface="Symbol" pitchFamily="18" charset="2"/>
              </a:rPr>
              <a:t>or </a:t>
            </a:r>
          </a:p>
          <a:p>
            <a:pPr lvl="1" eaLnBrk="1" hangingPunct="1"/>
            <a:r>
              <a:rPr lang="en-US" sz="2400" dirty="0">
                <a:sym typeface="Symbol" pitchFamily="18" charset="2"/>
              </a:rPr>
              <a:t>X is a </a:t>
            </a:r>
            <a:r>
              <a:rPr lang="en-US" sz="2400" dirty="0" err="1">
                <a:sym typeface="Symbol" pitchFamily="18" charset="2"/>
              </a:rPr>
              <a:t>superkey</a:t>
            </a:r>
            <a:r>
              <a:rPr lang="en-US" sz="2400" dirty="0">
                <a:sym typeface="Symbol" pitchFamily="18" charset="2"/>
              </a:rPr>
              <a:t> for R, or </a:t>
            </a:r>
          </a:p>
          <a:p>
            <a:pPr lvl="1" eaLnBrk="1" hangingPunct="1"/>
            <a:r>
              <a:rPr lang="en-US" sz="2400" dirty="0"/>
              <a:t>A is part of some candidate key for R</a:t>
            </a:r>
          </a:p>
          <a:p>
            <a:pPr eaLnBrk="1" hangingPunct="1"/>
            <a:r>
              <a:rPr lang="en-US" sz="2800" dirty="0" smtClean="0"/>
              <a:t>2NF: </a:t>
            </a:r>
          </a:p>
          <a:p>
            <a:pPr lvl="1" eaLnBrk="1" hangingPunct="1"/>
            <a:r>
              <a:rPr lang="en-US" sz="2400" dirty="0"/>
              <a:t>Trivial</a:t>
            </a:r>
            <a:r>
              <a:rPr lang="en-US" sz="2400" dirty="0" smtClean="0">
                <a:sym typeface="Symbol" pitchFamily="18" charset="2"/>
              </a:rPr>
              <a:t>, or </a:t>
            </a:r>
          </a:p>
          <a:p>
            <a:pPr lvl="1" eaLnBrk="1" hangingPunct="1"/>
            <a:r>
              <a:rPr lang="en-US" sz="2400" dirty="0" smtClean="0">
                <a:sym typeface="Symbol" pitchFamily="18" charset="2"/>
              </a:rPr>
              <a:t>X is not a proper subset of a candidate key for R, or </a:t>
            </a:r>
          </a:p>
          <a:p>
            <a:pPr lvl="1" eaLnBrk="1" hangingPunct="1"/>
            <a:r>
              <a:rPr lang="en-US" sz="2400" dirty="0" smtClean="0"/>
              <a:t>A is part of some candidate key for 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smtClean="0"/>
              <a:t>Introduction to Database Systems</a:t>
            </a:r>
          </a:p>
        </p:txBody>
      </p:sp>
      <p:sp>
        <p:nvSpPr>
          <p:cNvPr id="25603" name="Rectangle 2"/>
          <p:cNvSpPr>
            <a:spLocks noGrp="1" noChangeArrowheads="1"/>
          </p:cNvSpPr>
          <p:nvPr>
            <p:ph type="title"/>
          </p:nvPr>
        </p:nvSpPr>
        <p:spPr/>
        <p:txBody>
          <a:bodyPr/>
          <a:lstStyle/>
          <a:p>
            <a:pPr eaLnBrk="1" hangingPunct="1"/>
            <a:r>
              <a:rPr lang="en-US" smtClean="0"/>
              <a:t>Decomposition into BCNF</a:t>
            </a:r>
          </a:p>
        </p:txBody>
      </p:sp>
      <p:sp>
        <p:nvSpPr>
          <p:cNvPr id="25604" name="Rectangle 3"/>
          <p:cNvSpPr>
            <a:spLocks noGrp="1" noChangeArrowheads="1"/>
          </p:cNvSpPr>
          <p:nvPr>
            <p:ph type="body" idx="1"/>
          </p:nvPr>
        </p:nvSpPr>
        <p:spPr/>
        <p:txBody>
          <a:bodyPr/>
          <a:lstStyle/>
          <a:p>
            <a:pPr eaLnBrk="1" hangingPunct="1">
              <a:lnSpc>
                <a:spcPct val="90000"/>
              </a:lnSpc>
              <a:buFontTx/>
              <a:buNone/>
            </a:pPr>
            <a:r>
              <a:rPr lang="en-US" sz="2800" dirty="0" smtClean="0"/>
              <a:t>Let S be the initial set of schemes with FDs F</a:t>
            </a:r>
          </a:p>
          <a:p>
            <a:pPr eaLnBrk="1" hangingPunct="1">
              <a:lnSpc>
                <a:spcPct val="90000"/>
              </a:lnSpc>
              <a:buFontTx/>
              <a:buNone/>
            </a:pPr>
            <a:r>
              <a:rPr lang="en-US" sz="2800" b="1" dirty="0" smtClean="0"/>
              <a:t>Until</a:t>
            </a:r>
            <a:r>
              <a:rPr lang="en-US" sz="2800" dirty="0" smtClean="0"/>
              <a:t> all relation schemes in S are in BCNF</a:t>
            </a:r>
            <a:br>
              <a:rPr lang="en-US" sz="2800" dirty="0" smtClean="0"/>
            </a:br>
            <a:r>
              <a:rPr lang="en-US" sz="2800" b="1" dirty="0" smtClean="0"/>
              <a:t>for</a:t>
            </a:r>
            <a:r>
              <a:rPr lang="en-US" sz="2800" dirty="0" smtClean="0"/>
              <a:t> each R in S </a:t>
            </a:r>
            <a:br>
              <a:rPr lang="en-US" sz="2800" dirty="0" smtClean="0"/>
            </a:br>
            <a:r>
              <a:rPr lang="en-US" sz="2800" dirty="0" smtClean="0"/>
              <a:t>	</a:t>
            </a:r>
            <a:r>
              <a:rPr lang="en-US" sz="2800" b="1" dirty="0" smtClean="0"/>
              <a:t>if</a:t>
            </a:r>
            <a:r>
              <a:rPr lang="en-US" sz="2800" dirty="0" smtClean="0"/>
              <a:t> FD X </a:t>
            </a:r>
            <a:r>
              <a:rPr lang="en-US" sz="2800" dirty="0" smtClean="0">
                <a:sym typeface="Symbol" pitchFamily="18" charset="2"/>
              </a:rPr>
              <a:t></a:t>
            </a:r>
            <a:r>
              <a:rPr lang="en-US" sz="2800" dirty="0" smtClean="0"/>
              <a:t> Y in F+ violates BCNF for R</a:t>
            </a:r>
          </a:p>
          <a:p>
            <a:pPr eaLnBrk="1" hangingPunct="1">
              <a:lnSpc>
                <a:spcPct val="90000"/>
              </a:lnSpc>
              <a:buFontTx/>
              <a:buNone/>
            </a:pPr>
            <a:r>
              <a:rPr lang="en-US" sz="2800" dirty="0" smtClean="0"/>
              <a:t>	</a:t>
            </a:r>
            <a:r>
              <a:rPr lang="en-US" sz="2800" i="1" dirty="0" smtClean="0">
                <a:solidFill>
                  <a:schemeClr val="folHlink"/>
                </a:solidFill>
              </a:rPr>
              <a:t>	 </a:t>
            </a:r>
            <a:r>
              <a:rPr lang="en-US" sz="2800" i="1" dirty="0" smtClean="0">
                <a:solidFill>
                  <a:srgbClr val="FF6600"/>
                </a:solidFill>
              </a:rPr>
              <a:t>(X </a:t>
            </a:r>
            <a:r>
              <a:rPr lang="en-US" sz="2800" i="1" dirty="0" smtClean="0">
                <a:solidFill>
                  <a:srgbClr val="FF6600"/>
                </a:solidFill>
                <a:sym typeface="Symbol" pitchFamily="18" charset="2"/>
              </a:rPr>
              <a:t></a:t>
            </a:r>
            <a:r>
              <a:rPr lang="en-US" sz="2800" i="1" dirty="0" smtClean="0">
                <a:solidFill>
                  <a:srgbClr val="FF6600"/>
                </a:solidFill>
              </a:rPr>
              <a:t> R not hold, not </a:t>
            </a:r>
            <a:r>
              <a:rPr lang="en-US" sz="2800" i="1" dirty="0" err="1" smtClean="0">
                <a:solidFill>
                  <a:srgbClr val="FF6600"/>
                </a:solidFill>
              </a:rPr>
              <a:t>superkey</a:t>
            </a:r>
            <a:r>
              <a:rPr lang="en-US" sz="2800" i="1" dirty="0" smtClean="0">
                <a:solidFill>
                  <a:srgbClr val="FF6600"/>
                </a:solidFill>
              </a:rPr>
              <a:t/>
            </a:r>
            <a:br>
              <a:rPr lang="en-US" sz="2800" i="1" dirty="0" smtClean="0">
                <a:solidFill>
                  <a:srgbClr val="FF6600"/>
                </a:solidFill>
              </a:rPr>
            </a:br>
            <a:r>
              <a:rPr lang="en-US" sz="2800" i="1" dirty="0" smtClean="0">
                <a:solidFill>
                  <a:srgbClr val="FF6600"/>
                </a:solidFill>
              </a:rPr>
              <a:t>	X </a:t>
            </a:r>
            <a:r>
              <a:rPr lang="en-US" sz="2800" i="1" dirty="0" smtClean="0">
                <a:solidFill>
                  <a:srgbClr val="FF6600"/>
                </a:solidFill>
                <a:sym typeface="Symbol" pitchFamily="18" charset="2"/>
              </a:rPr>
              <a:t> Y =, not trivial)</a:t>
            </a:r>
            <a:r>
              <a:rPr lang="en-US" sz="2800" i="1" dirty="0" smtClean="0">
                <a:solidFill>
                  <a:schemeClr val="folHlink"/>
                </a:solidFill>
                <a:sym typeface="Symbol" pitchFamily="18" charset="2"/>
              </a:rPr>
              <a:t/>
            </a:r>
            <a:br>
              <a:rPr lang="en-US" sz="2800" i="1" dirty="0" smtClean="0">
                <a:solidFill>
                  <a:schemeClr val="folHlink"/>
                </a:solidFill>
                <a:sym typeface="Symbol" pitchFamily="18" charset="2"/>
              </a:rPr>
            </a:br>
            <a:r>
              <a:rPr lang="en-US" sz="2800" dirty="0" smtClean="0"/>
              <a:t>	</a:t>
            </a:r>
            <a:r>
              <a:rPr lang="en-US" sz="2800" b="1" dirty="0" smtClean="0"/>
              <a:t>then</a:t>
            </a:r>
            <a:r>
              <a:rPr lang="en-US" sz="2800" dirty="0" smtClean="0"/>
              <a:t> </a:t>
            </a:r>
          </a:p>
          <a:p>
            <a:pPr eaLnBrk="1" hangingPunct="1">
              <a:lnSpc>
                <a:spcPct val="90000"/>
              </a:lnSpc>
              <a:buFontTx/>
              <a:buNone/>
            </a:pPr>
            <a:r>
              <a:rPr lang="en-US" sz="2800" dirty="0" smtClean="0"/>
              <a:t>			use X </a:t>
            </a:r>
            <a:r>
              <a:rPr lang="en-US" sz="2800" dirty="0" smtClean="0">
                <a:sym typeface="Symbol" pitchFamily="18" charset="2"/>
              </a:rPr>
              <a:t></a:t>
            </a:r>
            <a:r>
              <a:rPr lang="en-US" sz="2800" dirty="0" smtClean="0"/>
              <a:t> X+ </a:t>
            </a:r>
          </a:p>
          <a:p>
            <a:pPr eaLnBrk="1" hangingPunct="1">
              <a:lnSpc>
                <a:spcPct val="90000"/>
              </a:lnSpc>
              <a:buFontTx/>
              <a:buNone/>
            </a:pPr>
            <a:r>
              <a:rPr lang="en-US" sz="2800" dirty="0" smtClean="0"/>
              <a:t>			let S be </a:t>
            </a:r>
            <a:r>
              <a:rPr lang="en-US" sz="2800" dirty="0" smtClean="0">
                <a:solidFill>
                  <a:srgbClr val="FF6600"/>
                </a:solidFill>
              </a:rPr>
              <a:t>(S – {R}) </a:t>
            </a:r>
            <a:r>
              <a:rPr lang="en-US" sz="2800" dirty="0" smtClean="0">
                <a:solidFill>
                  <a:srgbClr val="FF6600"/>
                </a:solidFill>
                <a:sym typeface="Symbol" pitchFamily="18" charset="2"/>
              </a:rPr>
              <a:t></a:t>
            </a:r>
            <a:r>
              <a:rPr lang="en-US" sz="2800" dirty="0" smtClean="0">
                <a:solidFill>
                  <a:srgbClr val="FF6600"/>
                </a:solidFill>
              </a:rPr>
              <a:t> {(R-X+) </a:t>
            </a:r>
            <a:r>
              <a:rPr lang="en-US" sz="2800" dirty="0" smtClean="0">
                <a:solidFill>
                  <a:srgbClr val="FF6600"/>
                </a:solidFill>
                <a:sym typeface="Symbol" pitchFamily="18" charset="2"/>
              </a:rPr>
              <a:t></a:t>
            </a:r>
            <a:r>
              <a:rPr lang="en-US" sz="2800" dirty="0" smtClean="0">
                <a:solidFill>
                  <a:srgbClr val="FF6600"/>
                </a:solidFill>
              </a:rPr>
              <a:t> X,  X+}</a:t>
            </a:r>
          </a:p>
          <a:p>
            <a:pPr eaLnBrk="1" hangingPunct="1">
              <a:lnSpc>
                <a:spcPct val="90000"/>
              </a:lnSpc>
              <a:buFontTx/>
              <a:buNone/>
            </a:pPr>
            <a:r>
              <a:rPr lang="en-US" sz="2800" dirty="0" smtClean="0"/>
              <a:t>	</a:t>
            </a:r>
            <a:r>
              <a:rPr lang="en-US" sz="2800" b="1" dirty="0" err="1" smtClean="0"/>
              <a:t>endfor</a:t>
            </a:r>
            <a:endParaRPr lang="en-US" sz="2800" b="1" dirty="0" smtClean="0"/>
          </a:p>
          <a:p>
            <a:pPr eaLnBrk="1" hangingPunct="1">
              <a:lnSpc>
                <a:spcPct val="90000"/>
              </a:lnSpc>
              <a:buFontTx/>
              <a:buNone/>
            </a:pPr>
            <a:r>
              <a:rPr lang="en-US" sz="2800" b="1" dirty="0" err="1" smtClean="0"/>
              <a:t>enduntil</a:t>
            </a:r>
            <a:endParaRPr lang="en-US" sz="28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1"/>
          </p:nvPr>
        </p:nvSpPr>
        <p:spPr>
          <a:noFill/>
        </p:spPr>
        <p:txBody>
          <a:bodyPr/>
          <a:lstStyle/>
          <a:p>
            <a:r>
              <a:rPr lang="en-US" smtClean="0"/>
              <a:t>Introduction to Database Systems</a:t>
            </a:r>
          </a:p>
        </p:txBody>
      </p:sp>
      <p:sp>
        <p:nvSpPr>
          <p:cNvPr id="26627" name="Rectangle 2"/>
          <p:cNvSpPr>
            <a:spLocks noGrp="1" noChangeArrowheads="1"/>
          </p:cNvSpPr>
          <p:nvPr>
            <p:ph type="title"/>
          </p:nvPr>
        </p:nvSpPr>
        <p:spPr/>
        <p:txBody>
          <a:bodyPr/>
          <a:lstStyle/>
          <a:p>
            <a:pPr eaLnBrk="1" hangingPunct="1"/>
            <a:r>
              <a:rPr lang="en-US" smtClean="0"/>
              <a:t>Decomposition into BCNF</a:t>
            </a:r>
          </a:p>
        </p:txBody>
      </p:sp>
      <p:sp>
        <p:nvSpPr>
          <p:cNvPr id="26719" name="Text Box 94"/>
          <p:cNvSpPr txBox="1">
            <a:spLocks noChangeArrowheads="1"/>
          </p:cNvSpPr>
          <p:nvPr/>
        </p:nvSpPr>
        <p:spPr bwMode="auto">
          <a:xfrm>
            <a:off x="593725" y="2092325"/>
            <a:ext cx="1492716" cy="523220"/>
          </a:xfrm>
          <a:prstGeom prst="rect">
            <a:avLst/>
          </a:prstGeom>
          <a:noFill/>
          <a:ln w="9525">
            <a:noFill/>
            <a:miter lim="800000"/>
            <a:headEnd/>
            <a:tailEnd/>
          </a:ln>
        </p:spPr>
        <p:txBody>
          <a:bodyPr wrap="none">
            <a:spAutoFit/>
          </a:bodyPr>
          <a:lstStyle/>
          <a:p>
            <a:r>
              <a:rPr lang="en-US" sz="2800" baseline="0" dirty="0">
                <a:solidFill>
                  <a:schemeClr val="bg1"/>
                </a:solidFill>
              </a:rPr>
              <a:t>X</a:t>
            </a:r>
            <a:r>
              <a:rPr lang="en-US" sz="2800" baseline="0" dirty="0" smtClean="0">
                <a:solidFill>
                  <a:schemeClr val="bg1"/>
                </a:solidFill>
              </a:rPr>
              <a:t>={C,D}</a:t>
            </a:r>
            <a:endParaRPr lang="en-US" sz="2800" baseline="0" dirty="0">
              <a:solidFill>
                <a:schemeClr val="bg1"/>
              </a:solidFill>
            </a:endParaRPr>
          </a:p>
        </p:txBody>
      </p:sp>
      <p:sp>
        <p:nvSpPr>
          <p:cNvPr id="26720" name="Text Box 95"/>
          <p:cNvSpPr txBox="1">
            <a:spLocks noChangeArrowheads="1"/>
          </p:cNvSpPr>
          <p:nvPr/>
        </p:nvSpPr>
        <p:spPr bwMode="auto">
          <a:xfrm>
            <a:off x="593725" y="2819400"/>
            <a:ext cx="2359941" cy="523220"/>
          </a:xfrm>
          <a:prstGeom prst="rect">
            <a:avLst/>
          </a:prstGeom>
          <a:noFill/>
          <a:ln w="9525">
            <a:noFill/>
            <a:miter lim="800000"/>
            <a:headEnd/>
            <a:tailEnd/>
          </a:ln>
        </p:spPr>
        <p:txBody>
          <a:bodyPr wrap="none">
            <a:spAutoFit/>
          </a:bodyPr>
          <a:lstStyle/>
          <a:p>
            <a:r>
              <a:rPr lang="en-US" sz="2800" baseline="0" dirty="0">
                <a:solidFill>
                  <a:schemeClr val="bg1"/>
                </a:solidFill>
              </a:rPr>
              <a:t>X</a:t>
            </a:r>
            <a:r>
              <a:rPr lang="en-US" sz="2800" baseline="0" dirty="0" smtClean="0">
                <a:solidFill>
                  <a:schemeClr val="bg1"/>
                </a:solidFill>
              </a:rPr>
              <a:t>+={C,D,E,F}</a:t>
            </a:r>
            <a:endParaRPr lang="en-US" sz="2800" baseline="0" dirty="0">
              <a:solidFill>
                <a:schemeClr val="bg1"/>
              </a:solidFill>
            </a:endParaRPr>
          </a:p>
        </p:txBody>
      </p:sp>
      <p:sp>
        <p:nvSpPr>
          <p:cNvPr id="26721" name="Text Box 96"/>
          <p:cNvSpPr txBox="1">
            <a:spLocks noChangeArrowheads="1"/>
          </p:cNvSpPr>
          <p:nvPr/>
        </p:nvSpPr>
        <p:spPr bwMode="auto">
          <a:xfrm>
            <a:off x="593725" y="1366838"/>
            <a:ext cx="1268413" cy="519112"/>
          </a:xfrm>
          <a:prstGeom prst="rect">
            <a:avLst/>
          </a:prstGeom>
          <a:noFill/>
          <a:ln w="9525">
            <a:noFill/>
            <a:miter lim="800000"/>
            <a:headEnd/>
            <a:tailEnd/>
          </a:ln>
        </p:spPr>
        <p:txBody>
          <a:bodyPr wrap="none">
            <a:spAutoFit/>
          </a:bodyPr>
          <a:lstStyle/>
          <a:p>
            <a:r>
              <a:rPr lang="en-US" sz="2800" baseline="0" dirty="0">
                <a:solidFill>
                  <a:schemeClr val="bg1"/>
                </a:solidFill>
              </a:rPr>
              <a:t>X </a:t>
            </a:r>
            <a:r>
              <a:rPr lang="en-US" sz="2800" baseline="0" dirty="0">
                <a:solidFill>
                  <a:schemeClr val="bg1"/>
                </a:solidFill>
                <a:sym typeface="Symbol" pitchFamily="18" charset="2"/>
              </a:rPr>
              <a:t></a:t>
            </a:r>
            <a:r>
              <a:rPr lang="en-US" sz="2800" baseline="0" dirty="0">
                <a:solidFill>
                  <a:schemeClr val="bg1"/>
                </a:solidFill>
              </a:rPr>
              <a:t> Y</a:t>
            </a:r>
            <a:r>
              <a:rPr lang="en-US" sz="1800" baseline="0" dirty="0">
                <a:solidFill>
                  <a:schemeClr val="bg1"/>
                </a:solidFill>
              </a:rPr>
              <a:t> </a:t>
            </a:r>
          </a:p>
        </p:txBody>
      </p:sp>
      <p:graphicFrame>
        <p:nvGraphicFramePr>
          <p:cNvPr id="10" name="Table 9"/>
          <p:cNvGraphicFramePr>
            <a:graphicFrameLocks noGrp="1"/>
          </p:cNvGraphicFramePr>
          <p:nvPr>
            <p:extLst>
              <p:ext uri="{D42A27DB-BD31-4B8C-83A1-F6EECF244321}">
                <p14:modId xmlns:p14="http://schemas.microsoft.com/office/powerpoint/2010/main" val="4251724840"/>
              </p:ext>
            </p:extLst>
          </p:nvPr>
        </p:nvGraphicFramePr>
        <p:xfrm>
          <a:off x="3241356" y="1459230"/>
          <a:ext cx="2549844" cy="853440"/>
        </p:xfrm>
        <a:graphic>
          <a:graphicData uri="http://schemas.openxmlformats.org/drawingml/2006/table">
            <a:tbl>
              <a:tblPr firstRow="1" bandRow="1">
                <a:tableStyleId>{21E4AEA4-8DFA-4A89-87EB-49C32662AFE0}</a:tableStyleId>
              </a:tblPr>
              <a:tblGrid>
                <a:gridCol w="422593"/>
                <a:gridCol w="422593"/>
                <a:gridCol w="436880"/>
                <a:gridCol w="436880"/>
                <a:gridCol w="422593"/>
                <a:gridCol w="408305"/>
              </a:tblGrid>
              <a:tr h="136360">
                <a:tc>
                  <a:txBody>
                    <a:bodyPr/>
                    <a:lstStyle/>
                    <a:p>
                      <a:pPr eaLnBrk="0" hangingPunct="0"/>
                      <a:r>
                        <a:rPr lang="en-GB" sz="2000" b="0" baseline="0" dirty="0" smtClean="0">
                          <a:solidFill>
                            <a:schemeClr val="bg1"/>
                          </a:solidFill>
                          <a:latin typeface="+mj-lt"/>
                          <a:cs typeface="Arial" charset="0"/>
                        </a:rPr>
                        <a:t>A</a:t>
                      </a:r>
                      <a:endParaRPr lang="en-GB" sz="2000" b="0" baseline="0" dirty="0">
                        <a:solidFill>
                          <a:schemeClr val="bg1"/>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baseline="0" dirty="0" smtClean="0">
                          <a:solidFill>
                            <a:schemeClr val="bg1"/>
                          </a:solidFill>
                          <a:latin typeface="+mj-lt"/>
                          <a:cs typeface="Arial" charset="0"/>
                        </a:rPr>
                        <a:t>B</a:t>
                      </a:r>
                      <a:endParaRPr lang="en-GB" sz="2000" b="0" baseline="0" dirty="0" smtClean="0">
                        <a:solidFill>
                          <a:schemeClr val="bg1"/>
                        </a:solidFill>
                        <a:latin typeface="+mj-lt"/>
                      </a:endParaRPr>
                    </a:p>
                  </a:txBody>
                  <a:tcPr/>
                </a:tc>
                <a:tc>
                  <a:txBody>
                    <a:bodyPr/>
                    <a:lstStyle/>
                    <a:p>
                      <a:pPr eaLnBrk="0" hangingPunct="0"/>
                      <a:r>
                        <a:rPr lang="en-GB" sz="2000" b="0" baseline="0" dirty="0" smtClean="0">
                          <a:solidFill>
                            <a:srgbClr val="FF6600"/>
                          </a:solidFill>
                          <a:latin typeface="+mj-lt"/>
                          <a:cs typeface="Arial" charset="0"/>
                        </a:rPr>
                        <a:t>C</a:t>
                      </a:r>
                      <a:endParaRPr lang="en-GB" sz="2000" b="0" baseline="0" dirty="0">
                        <a:solidFill>
                          <a:srgbClr val="FF6600"/>
                        </a:solidFill>
                        <a:latin typeface="+mj-lt"/>
                      </a:endParaRPr>
                    </a:p>
                  </a:txBody>
                  <a:tcPr/>
                </a:tc>
                <a:tc>
                  <a:txBody>
                    <a:bodyPr/>
                    <a:lstStyle/>
                    <a:p>
                      <a:pPr eaLnBrk="0" hangingPunct="0"/>
                      <a:r>
                        <a:rPr lang="en-GB" sz="2000" b="0" baseline="0" dirty="0" smtClean="0">
                          <a:solidFill>
                            <a:srgbClr val="FF6600"/>
                          </a:solidFill>
                          <a:latin typeface="+mj-lt"/>
                        </a:rPr>
                        <a:t>D</a:t>
                      </a:r>
                      <a:endParaRPr lang="en-GB" sz="2000" b="0" baseline="0" dirty="0">
                        <a:solidFill>
                          <a:srgbClr val="FF6600"/>
                        </a:solidFill>
                        <a:latin typeface="+mj-lt"/>
                      </a:endParaRPr>
                    </a:p>
                  </a:txBody>
                  <a:tcPr/>
                </a:tc>
                <a:tc>
                  <a:txBody>
                    <a:bodyPr/>
                    <a:lstStyle/>
                    <a:p>
                      <a:pPr eaLnBrk="0" hangingPunct="0"/>
                      <a:r>
                        <a:rPr lang="en-GB" sz="2000" b="0" baseline="0" dirty="0" smtClean="0">
                          <a:solidFill>
                            <a:schemeClr val="bg1"/>
                          </a:solidFill>
                          <a:latin typeface="+mj-lt"/>
                        </a:rPr>
                        <a:t>E</a:t>
                      </a:r>
                      <a:endParaRPr lang="en-GB" sz="2000" b="0" baseline="0" dirty="0">
                        <a:solidFill>
                          <a:schemeClr val="bg1"/>
                        </a:solidFill>
                        <a:latin typeface="+mj-lt"/>
                      </a:endParaRPr>
                    </a:p>
                  </a:txBody>
                  <a:tcPr/>
                </a:tc>
                <a:tc>
                  <a:txBody>
                    <a:bodyPr/>
                    <a:lstStyle/>
                    <a:p>
                      <a:pPr eaLnBrk="0" hangingPunct="0"/>
                      <a:r>
                        <a:rPr lang="en-GB" sz="2000" b="0" baseline="0" dirty="0" smtClean="0">
                          <a:solidFill>
                            <a:schemeClr val="bg1"/>
                          </a:solidFill>
                          <a:latin typeface="+mj-lt"/>
                        </a:rPr>
                        <a:t>F</a:t>
                      </a:r>
                      <a:endParaRPr lang="en-GB" sz="2000" b="0" baseline="0" dirty="0">
                        <a:solidFill>
                          <a:schemeClr val="bg1"/>
                        </a:solidFill>
                        <a:latin typeface="+mj-lt"/>
                      </a:endParaRPr>
                    </a:p>
                  </a:txBody>
                  <a:tcPr/>
                </a:tc>
              </a:tr>
              <a:tr h="288000">
                <a:tc>
                  <a:txBody>
                    <a:bodyPr/>
                    <a:lstStyle/>
                    <a:p>
                      <a:pPr eaLnBrk="0" hangingPunct="0"/>
                      <a:endParaRPr lang="en-GB" sz="2400" b="1" baseline="0" dirty="0">
                        <a:solidFill>
                          <a:schemeClr val="tx1"/>
                        </a:solidFill>
                        <a:latin typeface="Times New Roman" pitchFamily="18" charset="0"/>
                      </a:endParaRPr>
                    </a:p>
                  </a:txBody>
                  <a:tcPr/>
                </a:tc>
                <a:tc>
                  <a:txBody>
                    <a:bodyPr/>
                    <a:lstStyle/>
                    <a:p>
                      <a:pPr eaLnBrk="0" hangingPunct="0"/>
                      <a:endParaRPr lang="en-GB" sz="2400" b="1" baseline="0" dirty="0">
                        <a:solidFill>
                          <a:schemeClr val="tx1"/>
                        </a:solidFill>
                        <a:latin typeface="Times New Roman" pitchFamily="18" charset="0"/>
                      </a:endParaRPr>
                    </a:p>
                  </a:txBody>
                  <a:tcPr/>
                </a:tc>
                <a:tc>
                  <a:txBody>
                    <a:bodyPr/>
                    <a:lstStyle/>
                    <a:p>
                      <a:pPr eaLnBrk="0" hangingPunct="0"/>
                      <a:endParaRPr lang="en-GB" sz="2400" b="1" baseline="0" dirty="0">
                        <a:solidFill>
                          <a:schemeClr val="tx1"/>
                        </a:solidFill>
                        <a:latin typeface="Times New Roman" pitchFamily="18" charset="0"/>
                      </a:endParaRPr>
                    </a:p>
                  </a:txBody>
                  <a:tcPr/>
                </a:tc>
                <a:tc>
                  <a:txBody>
                    <a:bodyPr/>
                    <a:lstStyle/>
                    <a:p>
                      <a:pPr eaLnBrk="0" hangingPunct="0"/>
                      <a:endParaRPr lang="en-GB" sz="2400" b="1" baseline="0" dirty="0">
                        <a:solidFill>
                          <a:schemeClr val="tx1"/>
                        </a:solidFill>
                        <a:latin typeface="Times New Roman" pitchFamily="18" charset="0"/>
                      </a:endParaRPr>
                    </a:p>
                  </a:txBody>
                  <a:tcPr/>
                </a:tc>
                <a:tc>
                  <a:txBody>
                    <a:bodyPr/>
                    <a:lstStyle/>
                    <a:p>
                      <a:pPr eaLnBrk="0" hangingPunct="0"/>
                      <a:endParaRPr lang="en-GB" sz="2400" b="1" baseline="0" dirty="0">
                        <a:solidFill>
                          <a:schemeClr val="tx1"/>
                        </a:solidFill>
                        <a:latin typeface="Times New Roman" pitchFamily="18" charset="0"/>
                      </a:endParaRPr>
                    </a:p>
                  </a:txBody>
                  <a:tcPr/>
                </a:tc>
                <a:tc>
                  <a:txBody>
                    <a:bodyPr/>
                    <a:lstStyle/>
                    <a:p>
                      <a:pPr eaLnBrk="0" hangingPunct="0"/>
                      <a:endParaRPr lang="en-GB" sz="2400" b="1" baseline="0" dirty="0">
                        <a:solidFill>
                          <a:schemeClr val="tx1"/>
                        </a:solidFill>
                        <a:latin typeface="Times New Roman" pitchFamily="18" charset="0"/>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58725818"/>
              </p:ext>
            </p:extLst>
          </p:nvPr>
        </p:nvGraphicFramePr>
        <p:xfrm>
          <a:off x="5029200" y="3642360"/>
          <a:ext cx="1704658" cy="853440"/>
        </p:xfrm>
        <a:graphic>
          <a:graphicData uri="http://schemas.openxmlformats.org/drawingml/2006/table">
            <a:tbl>
              <a:tblPr firstRow="1" bandRow="1">
                <a:tableStyleId>{21E4AEA4-8DFA-4A89-87EB-49C32662AFE0}</a:tableStyleId>
              </a:tblPr>
              <a:tblGrid>
                <a:gridCol w="436880"/>
                <a:gridCol w="436880"/>
                <a:gridCol w="422593"/>
                <a:gridCol w="408305"/>
              </a:tblGrid>
              <a:tr h="136360">
                <a:tc>
                  <a:txBody>
                    <a:bodyPr/>
                    <a:lstStyle/>
                    <a:p>
                      <a:pPr eaLnBrk="0" hangingPunct="0"/>
                      <a:r>
                        <a:rPr lang="en-GB" sz="2000" b="0" baseline="0" dirty="0" smtClean="0">
                          <a:solidFill>
                            <a:srgbClr val="FF6600"/>
                          </a:solidFill>
                          <a:latin typeface="+mj-lt"/>
                          <a:cs typeface="Arial" charset="0"/>
                        </a:rPr>
                        <a:t>C</a:t>
                      </a:r>
                      <a:endParaRPr lang="en-GB" sz="2000" b="0" baseline="0" dirty="0">
                        <a:solidFill>
                          <a:srgbClr val="FF6600"/>
                        </a:solidFill>
                        <a:latin typeface="+mj-lt"/>
                      </a:endParaRPr>
                    </a:p>
                  </a:txBody>
                  <a:tcPr/>
                </a:tc>
                <a:tc>
                  <a:txBody>
                    <a:bodyPr/>
                    <a:lstStyle/>
                    <a:p>
                      <a:pPr eaLnBrk="0" hangingPunct="0"/>
                      <a:r>
                        <a:rPr lang="en-GB" sz="2000" b="0" baseline="0" dirty="0" smtClean="0">
                          <a:solidFill>
                            <a:srgbClr val="FF6600"/>
                          </a:solidFill>
                          <a:latin typeface="+mj-lt"/>
                        </a:rPr>
                        <a:t>D</a:t>
                      </a:r>
                      <a:endParaRPr lang="en-GB" sz="2000" b="0" baseline="0" dirty="0">
                        <a:solidFill>
                          <a:srgbClr val="FF6600"/>
                        </a:solidFill>
                        <a:latin typeface="+mj-lt"/>
                      </a:endParaRPr>
                    </a:p>
                  </a:txBody>
                  <a:tcPr/>
                </a:tc>
                <a:tc>
                  <a:txBody>
                    <a:bodyPr/>
                    <a:lstStyle/>
                    <a:p>
                      <a:pPr eaLnBrk="0" hangingPunct="0"/>
                      <a:r>
                        <a:rPr lang="en-GB" sz="2000" b="0" baseline="0" smtClean="0">
                          <a:solidFill>
                            <a:schemeClr val="bg1"/>
                          </a:solidFill>
                          <a:latin typeface="+mj-lt"/>
                        </a:rPr>
                        <a:t>E</a:t>
                      </a:r>
                      <a:endParaRPr lang="en-GB" sz="2000" b="0" baseline="0" dirty="0">
                        <a:solidFill>
                          <a:schemeClr val="bg1"/>
                        </a:solidFill>
                        <a:latin typeface="+mj-lt"/>
                      </a:endParaRPr>
                    </a:p>
                  </a:txBody>
                  <a:tcPr/>
                </a:tc>
                <a:tc>
                  <a:txBody>
                    <a:bodyPr/>
                    <a:lstStyle/>
                    <a:p>
                      <a:pPr eaLnBrk="0" hangingPunct="0"/>
                      <a:r>
                        <a:rPr lang="en-GB" sz="2000" b="0" baseline="0" dirty="0" smtClean="0">
                          <a:solidFill>
                            <a:schemeClr val="bg1"/>
                          </a:solidFill>
                          <a:latin typeface="+mj-lt"/>
                        </a:rPr>
                        <a:t>F</a:t>
                      </a:r>
                      <a:endParaRPr lang="en-GB" sz="2000" b="0" baseline="0" dirty="0">
                        <a:solidFill>
                          <a:schemeClr val="bg1"/>
                        </a:solidFill>
                        <a:latin typeface="+mj-lt"/>
                      </a:endParaRPr>
                    </a:p>
                  </a:txBody>
                  <a:tcPr/>
                </a:tc>
              </a:tr>
              <a:tr h="288000">
                <a:tc>
                  <a:txBody>
                    <a:bodyPr/>
                    <a:lstStyle/>
                    <a:p>
                      <a:pPr eaLnBrk="0" hangingPunct="0"/>
                      <a:endParaRPr lang="en-GB" sz="2400" b="1" baseline="0" dirty="0">
                        <a:solidFill>
                          <a:schemeClr val="tx1"/>
                        </a:solidFill>
                        <a:latin typeface="Times New Roman" pitchFamily="18" charset="0"/>
                      </a:endParaRPr>
                    </a:p>
                  </a:txBody>
                  <a:tcPr/>
                </a:tc>
                <a:tc>
                  <a:txBody>
                    <a:bodyPr/>
                    <a:lstStyle/>
                    <a:p>
                      <a:pPr eaLnBrk="0" hangingPunct="0"/>
                      <a:endParaRPr lang="en-GB" sz="2400" b="1" baseline="0" dirty="0">
                        <a:solidFill>
                          <a:schemeClr val="tx1"/>
                        </a:solidFill>
                        <a:latin typeface="Times New Roman" pitchFamily="18" charset="0"/>
                      </a:endParaRPr>
                    </a:p>
                  </a:txBody>
                  <a:tcPr/>
                </a:tc>
                <a:tc>
                  <a:txBody>
                    <a:bodyPr/>
                    <a:lstStyle/>
                    <a:p>
                      <a:pPr eaLnBrk="0" hangingPunct="0"/>
                      <a:endParaRPr lang="en-GB" sz="2400" b="1" baseline="0" dirty="0">
                        <a:solidFill>
                          <a:schemeClr val="tx1"/>
                        </a:solidFill>
                        <a:latin typeface="Times New Roman" pitchFamily="18" charset="0"/>
                      </a:endParaRPr>
                    </a:p>
                  </a:txBody>
                  <a:tcPr/>
                </a:tc>
                <a:tc>
                  <a:txBody>
                    <a:bodyPr/>
                    <a:lstStyle/>
                    <a:p>
                      <a:pPr eaLnBrk="0" hangingPunct="0"/>
                      <a:endParaRPr lang="en-GB" sz="2400" b="1" baseline="0" dirty="0">
                        <a:solidFill>
                          <a:schemeClr val="tx1"/>
                        </a:solidFill>
                        <a:latin typeface="Times New Roman" pitchFamily="18"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93987364"/>
              </p:ext>
            </p:extLst>
          </p:nvPr>
        </p:nvGraphicFramePr>
        <p:xfrm>
          <a:off x="2319654" y="3657600"/>
          <a:ext cx="1718946" cy="853440"/>
        </p:xfrm>
        <a:graphic>
          <a:graphicData uri="http://schemas.openxmlformats.org/drawingml/2006/table">
            <a:tbl>
              <a:tblPr firstRow="1" bandRow="1">
                <a:tableStyleId>{21E4AEA4-8DFA-4A89-87EB-49C32662AFE0}</a:tableStyleId>
              </a:tblPr>
              <a:tblGrid>
                <a:gridCol w="422593"/>
                <a:gridCol w="422593"/>
                <a:gridCol w="436880"/>
                <a:gridCol w="436880"/>
              </a:tblGrid>
              <a:tr h="136360">
                <a:tc>
                  <a:txBody>
                    <a:bodyPr/>
                    <a:lstStyle/>
                    <a:p>
                      <a:pPr eaLnBrk="0" hangingPunct="0"/>
                      <a:r>
                        <a:rPr lang="en-GB" sz="2000" b="0" baseline="0" dirty="0" smtClean="0">
                          <a:solidFill>
                            <a:schemeClr val="bg1"/>
                          </a:solidFill>
                          <a:latin typeface="+mj-lt"/>
                          <a:cs typeface="Arial" charset="0"/>
                        </a:rPr>
                        <a:t>A</a:t>
                      </a:r>
                      <a:endParaRPr lang="en-GB" sz="2000" b="0" baseline="0" dirty="0">
                        <a:solidFill>
                          <a:schemeClr val="bg1"/>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baseline="0" dirty="0" smtClean="0">
                          <a:solidFill>
                            <a:schemeClr val="bg1"/>
                          </a:solidFill>
                          <a:latin typeface="+mj-lt"/>
                          <a:cs typeface="Arial" charset="0"/>
                        </a:rPr>
                        <a:t>B</a:t>
                      </a:r>
                      <a:endParaRPr lang="en-GB" sz="2000" b="0" baseline="0" dirty="0" smtClean="0">
                        <a:solidFill>
                          <a:schemeClr val="bg1"/>
                        </a:solidFill>
                        <a:latin typeface="+mj-lt"/>
                      </a:endParaRPr>
                    </a:p>
                  </a:txBody>
                  <a:tcPr/>
                </a:tc>
                <a:tc>
                  <a:txBody>
                    <a:bodyPr/>
                    <a:lstStyle/>
                    <a:p>
                      <a:pPr eaLnBrk="0" hangingPunct="0"/>
                      <a:r>
                        <a:rPr lang="en-GB" sz="2000" b="0" baseline="0" smtClean="0">
                          <a:solidFill>
                            <a:srgbClr val="FF6600"/>
                          </a:solidFill>
                          <a:latin typeface="+mj-lt"/>
                          <a:cs typeface="Arial" charset="0"/>
                        </a:rPr>
                        <a:t>C</a:t>
                      </a:r>
                      <a:endParaRPr lang="en-GB" sz="2000" b="0" baseline="0" dirty="0">
                        <a:solidFill>
                          <a:srgbClr val="FF6600"/>
                        </a:solidFill>
                        <a:latin typeface="+mj-lt"/>
                      </a:endParaRPr>
                    </a:p>
                  </a:txBody>
                  <a:tcPr/>
                </a:tc>
                <a:tc>
                  <a:txBody>
                    <a:bodyPr/>
                    <a:lstStyle/>
                    <a:p>
                      <a:pPr eaLnBrk="0" hangingPunct="0"/>
                      <a:r>
                        <a:rPr lang="en-GB" sz="2000" b="0" baseline="0" dirty="0" smtClean="0">
                          <a:solidFill>
                            <a:srgbClr val="FF6600"/>
                          </a:solidFill>
                          <a:latin typeface="+mj-lt"/>
                        </a:rPr>
                        <a:t>D</a:t>
                      </a:r>
                      <a:endParaRPr lang="en-GB" sz="2000" b="0" baseline="0" dirty="0">
                        <a:solidFill>
                          <a:srgbClr val="FF6600"/>
                        </a:solidFill>
                        <a:latin typeface="+mj-lt"/>
                      </a:endParaRPr>
                    </a:p>
                  </a:txBody>
                  <a:tcPr/>
                </a:tc>
              </a:tr>
              <a:tr h="288000">
                <a:tc>
                  <a:txBody>
                    <a:bodyPr/>
                    <a:lstStyle/>
                    <a:p>
                      <a:pPr eaLnBrk="0" hangingPunct="0"/>
                      <a:endParaRPr lang="en-GB" sz="2400" b="1" baseline="0" dirty="0">
                        <a:solidFill>
                          <a:schemeClr val="tx1"/>
                        </a:solidFill>
                        <a:latin typeface="Times New Roman" pitchFamily="18" charset="0"/>
                      </a:endParaRPr>
                    </a:p>
                  </a:txBody>
                  <a:tcPr/>
                </a:tc>
                <a:tc>
                  <a:txBody>
                    <a:bodyPr/>
                    <a:lstStyle/>
                    <a:p>
                      <a:pPr eaLnBrk="0" hangingPunct="0"/>
                      <a:endParaRPr lang="en-GB" sz="2400" b="1" baseline="0" dirty="0">
                        <a:solidFill>
                          <a:schemeClr val="tx1"/>
                        </a:solidFill>
                        <a:latin typeface="Times New Roman" pitchFamily="18" charset="0"/>
                      </a:endParaRPr>
                    </a:p>
                  </a:txBody>
                  <a:tcPr/>
                </a:tc>
                <a:tc>
                  <a:txBody>
                    <a:bodyPr/>
                    <a:lstStyle/>
                    <a:p>
                      <a:pPr eaLnBrk="0" hangingPunct="0"/>
                      <a:endParaRPr lang="en-GB" sz="2400" b="1" baseline="0" dirty="0">
                        <a:solidFill>
                          <a:schemeClr val="tx1"/>
                        </a:solidFill>
                        <a:latin typeface="Times New Roman" pitchFamily="18" charset="0"/>
                      </a:endParaRPr>
                    </a:p>
                  </a:txBody>
                  <a:tcPr/>
                </a:tc>
                <a:tc>
                  <a:txBody>
                    <a:bodyPr/>
                    <a:lstStyle/>
                    <a:p>
                      <a:pPr eaLnBrk="0" hangingPunct="0"/>
                      <a:endParaRPr lang="en-GB" sz="2400" b="1" baseline="0" dirty="0">
                        <a:solidFill>
                          <a:schemeClr val="tx1"/>
                        </a:solidFill>
                        <a:latin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smtClean="0"/>
              <a:t>Introduction to Database Systems</a:t>
            </a:r>
          </a:p>
        </p:txBody>
      </p:sp>
      <p:sp>
        <p:nvSpPr>
          <p:cNvPr id="27651" name="Rectangle 2"/>
          <p:cNvSpPr>
            <a:spLocks noGrp="1" noChangeArrowheads="1"/>
          </p:cNvSpPr>
          <p:nvPr>
            <p:ph type="title"/>
          </p:nvPr>
        </p:nvSpPr>
        <p:spPr/>
        <p:txBody>
          <a:bodyPr/>
          <a:lstStyle/>
          <a:p>
            <a:pPr eaLnBrk="1" hangingPunct="1"/>
            <a:r>
              <a:rPr lang="en-US" smtClean="0"/>
              <a:t>Decomposition into BCNF</a:t>
            </a:r>
          </a:p>
        </p:txBody>
      </p:sp>
      <p:sp>
        <p:nvSpPr>
          <p:cNvPr id="893955" name="Rectangle 3"/>
          <p:cNvSpPr>
            <a:spLocks noGrp="1" noChangeArrowheads="1"/>
          </p:cNvSpPr>
          <p:nvPr>
            <p:ph type="body" idx="1"/>
          </p:nvPr>
        </p:nvSpPr>
        <p:spPr/>
        <p:txBody>
          <a:bodyPr/>
          <a:lstStyle/>
          <a:p>
            <a:pPr eaLnBrk="1" hangingPunct="1">
              <a:buFont typeface="Wingdings" pitchFamily="2" charset="2"/>
              <a:buChar char="§"/>
            </a:pPr>
            <a:r>
              <a:rPr lang="en-US" smtClean="0"/>
              <a:t>The different possible orders* in which we may consider the dependencies violating BCNF in the algorithm application may lead to different decompositions</a:t>
            </a:r>
          </a:p>
          <a:p>
            <a:pPr eaLnBrk="1" hangingPunct="1">
              <a:buFont typeface="Wingdings" pitchFamily="2" charset="2"/>
              <a:buChar char="§"/>
            </a:pPr>
            <a:endParaRPr lang="en-US" smtClean="0"/>
          </a:p>
          <a:p>
            <a:pPr eaLnBrk="1" hangingPunct="1">
              <a:buFont typeface="Wingdings" pitchFamily="2" charset="2"/>
              <a:buChar char="§"/>
            </a:pPr>
            <a:endParaRPr lang="en-US" smtClean="0"/>
          </a:p>
          <a:p>
            <a:pPr eaLnBrk="1" hangingPunct="1">
              <a:buFont typeface="Wingdings" pitchFamily="2" charset="2"/>
              <a:buNone/>
            </a:pPr>
            <a:r>
              <a:rPr lang="en-US" smtClean="0"/>
              <a:t>*</a:t>
            </a:r>
            <a:r>
              <a:rPr lang="en-US" i="1" smtClean="0"/>
              <a:t>orders in which we consider the constraints violating the BCNF condition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3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smtClean="0"/>
              <a:t>Introduction to Database Systems</a:t>
            </a:r>
          </a:p>
        </p:txBody>
      </p:sp>
      <p:sp>
        <p:nvSpPr>
          <p:cNvPr id="29699" name="Rectangle 2"/>
          <p:cNvSpPr>
            <a:spLocks noGrp="1" noChangeArrowheads="1"/>
          </p:cNvSpPr>
          <p:nvPr>
            <p:ph type="title"/>
          </p:nvPr>
        </p:nvSpPr>
        <p:spPr/>
        <p:txBody>
          <a:bodyPr/>
          <a:lstStyle/>
          <a:p>
            <a:pPr eaLnBrk="1" hangingPunct="1"/>
            <a:r>
              <a:rPr lang="en-US" smtClean="0"/>
              <a:t>Decomposition into BCNF</a:t>
            </a:r>
          </a:p>
        </p:txBody>
      </p:sp>
      <p:sp>
        <p:nvSpPr>
          <p:cNvPr id="29700" name="Rectangle 3"/>
          <p:cNvSpPr>
            <a:spLocks noGrp="1" noChangeArrowheads="1"/>
          </p:cNvSpPr>
          <p:nvPr>
            <p:ph type="body" idx="1"/>
          </p:nvPr>
        </p:nvSpPr>
        <p:spPr/>
        <p:txBody>
          <a:bodyPr/>
          <a:lstStyle/>
          <a:p>
            <a:pPr eaLnBrk="1" hangingPunct="1">
              <a:buFont typeface="Wingdings" pitchFamily="2" charset="2"/>
              <a:buChar char="§"/>
            </a:pPr>
            <a:r>
              <a:rPr lang="en-US" smtClean="0"/>
              <a:t>Let us consider the relation scheme R={A,B,C,D,E} and the FDs:</a:t>
            </a:r>
            <a:br>
              <a:rPr lang="en-US" smtClean="0"/>
            </a:br>
            <a:r>
              <a:rPr lang="en-US" smtClean="0"/>
              <a:t>	{A} </a:t>
            </a:r>
            <a:r>
              <a:rPr lang="en-US" smtClean="0">
                <a:sym typeface="Symbol" pitchFamily="18" charset="2"/>
              </a:rPr>
              <a:t></a:t>
            </a:r>
            <a:r>
              <a:rPr lang="en-US" smtClean="0"/>
              <a:t> {B} </a:t>
            </a:r>
            <a:br>
              <a:rPr lang="en-US" smtClean="0"/>
            </a:br>
            <a:r>
              <a:rPr lang="en-US" smtClean="0"/>
              <a:t>	{A} </a:t>
            </a:r>
            <a:r>
              <a:rPr lang="en-US" smtClean="0">
                <a:sym typeface="Symbol" pitchFamily="18" charset="2"/>
              </a:rPr>
              <a:t> </a:t>
            </a:r>
            <a:r>
              <a:rPr lang="en-US" smtClean="0"/>
              <a:t>{E} </a:t>
            </a:r>
            <a:br>
              <a:rPr lang="en-US" smtClean="0"/>
            </a:br>
            <a:r>
              <a:rPr lang="en-US" smtClean="0"/>
              <a:t>	{C} </a:t>
            </a:r>
            <a:r>
              <a:rPr lang="en-US" smtClean="0">
                <a:sym typeface="Symbol" pitchFamily="18" charset="2"/>
              </a:rPr>
              <a:t> </a:t>
            </a:r>
            <a:r>
              <a:rPr lang="en-US" smtClean="0"/>
              <a:t>{D}</a:t>
            </a:r>
          </a:p>
          <a:p>
            <a:pPr eaLnBrk="1" hangingPunct="1">
              <a:buFont typeface="Wingdings" pitchFamily="2" charset="2"/>
              <a:buChar char="§"/>
            </a:pPr>
            <a:endParaRPr lang="en-US" smtClean="0"/>
          </a:p>
          <a:p>
            <a:pPr eaLnBrk="1" hangingPunct="1">
              <a:buFont typeface="Wingdings" pitchFamily="2" charset="2"/>
              <a:buChar char="§"/>
            </a:pPr>
            <a:r>
              <a:rPr lang="en-US" smtClean="0"/>
              <a:t>Candidate key: {A, C}</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p>
            <a:r>
              <a:rPr lang="en-US" smtClean="0"/>
              <a:t>Introduction to Database Systems</a:t>
            </a:r>
          </a:p>
        </p:txBody>
      </p:sp>
      <p:sp>
        <p:nvSpPr>
          <p:cNvPr id="30723" name="Rectangle 2"/>
          <p:cNvSpPr>
            <a:spLocks noGrp="1" noChangeArrowheads="1"/>
          </p:cNvSpPr>
          <p:nvPr>
            <p:ph type="title"/>
          </p:nvPr>
        </p:nvSpPr>
        <p:spPr/>
        <p:txBody>
          <a:bodyPr/>
          <a:lstStyle/>
          <a:p>
            <a:pPr eaLnBrk="1" hangingPunct="1"/>
            <a:r>
              <a:rPr lang="en-US" dirty="0" smtClean="0"/>
              <a:t>Decomposition into BCNF</a:t>
            </a:r>
          </a:p>
        </p:txBody>
      </p:sp>
      <p:sp>
        <p:nvSpPr>
          <p:cNvPr id="30724" name="Rectangle 3"/>
          <p:cNvSpPr>
            <a:spLocks noGrp="1" noChangeArrowheads="1"/>
          </p:cNvSpPr>
          <p:nvPr>
            <p:ph type="body" idx="1"/>
          </p:nvPr>
        </p:nvSpPr>
        <p:spPr/>
        <p:txBody>
          <a:bodyPr/>
          <a:lstStyle/>
          <a:p>
            <a:pPr eaLnBrk="1" hangingPunct="1">
              <a:buFont typeface="Wingdings" pitchFamily="2" charset="2"/>
              <a:buChar char="§"/>
            </a:pPr>
            <a:r>
              <a:rPr lang="en-US" dirty="0" smtClean="0"/>
              <a:t>R is not in BCNF </a:t>
            </a:r>
          </a:p>
          <a:p>
            <a:pPr eaLnBrk="1" hangingPunct="1">
              <a:buFont typeface="Wingdings" pitchFamily="2" charset="2"/>
              <a:buChar char="§"/>
            </a:pPr>
            <a:endParaRPr lang="en-US" dirty="0" smtClean="0"/>
          </a:p>
          <a:p>
            <a:pPr eaLnBrk="1" hangingPunct="1">
              <a:buFont typeface="Wingdings" pitchFamily="2" charset="2"/>
              <a:buChar char="§"/>
            </a:pPr>
            <a:r>
              <a:rPr lang="en-US" dirty="0" smtClean="0"/>
              <a:t>Because (for instance): </a:t>
            </a:r>
          </a:p>
          <a:p>
            <a:pPr lvl="1" eaLnBrk="1" hangingPunct="1">
              <a:buFont typeface="Wingdings" pitchFamily="2" charset="2"/>
              <a:buChar char="§"/>
            </a:pPr>
            <a:r>
              <a:rPr lang="en-US" dirty="0" smtClean="0"/>
              <a:t>{A} </a:t>
            </a:r>
            <a:r>
              <a:rPr lang="en-US" dirty="0" smtClean="0">
                <a:sym typeface="Symbol" pitchFamily="18" charset="2"/>
              </a:rPr>
              <a:t></a:t>
            </a:r>
            <a:r>
              <a:rPr lang="en-US" dirty="0" smtClean="0"/>
              <a:t> {B} holds</a:t>
            </a:r>
          </a:p>
          <a:p>
            <a:pPr lvl="1" eaLnBrk="1" hangingPunct="1">
              <a:buFont typeface="Wingdings" pitchFamily="2" charset="2"/>
              <a:buChar char="§"/>
            </a:pPr>
            <a:r>
              <a:rPr lang="en-US" dirty="0" smtClean="0"/>
              <a:t>It is NOT</a:t>
            </a:r>
            <a:r>
              <a:rPr lang="en-US" dirty="0" smtClean="0">
                <a:solidFill>
                  <a:srgbClr val="FF6600"/>
                </a:solidFill>
              </a:rPr>
              <a:t> </a:t>
            </a:r>
            <a:r>
              <a:rPr lang="en-US" dirty="0" smtClean="0"/>
              <a:t>trivial </a:t>
            </a:r>
          </a:p>
          <a:p>
            <a:pPr lvl="1" eaLnBrk="1" hangingPunct="1">
              <a:buFont typeface="Wingdings" pitchFamily="2" charset="2"/>
              <a:buChar char="§"/>
            </a:pPr>
            <a:r>
              <a:rPr lang="en-US" dirty="0" smtClean="0"/>
              <a:t>{A} is NOT</a:t>
            </a:r>
            <a:r>
              <a:rPr lang="en-US" dirty="0" smtClean="0">
                <a:solidFill>
                  <a:srgbClr val="FF6600"/>
                </a:solidFill>
              </a:rPr>
              <a:t> </a:t>
            </a:r>
            <a:r>
              <a:rPr lang="en-US" dirty="0" smtClean="0"/>
              <a:t>a </a:t>
            </a:r>
            <a:r>
              <a:rPr lang="en-US" dirty="0" err="1" smtClean="0"/>
              <a:t>superkey</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p>
            <a:r>
              <a:rPr lang="en-US" smtClean="0"/>
              <a:t>Introduction to Database Systems</a:t>
            </a:r>
          </a:p>
        </p:txBody>
      </p:sp>
      <p:sp>
        <p:nvSpPr>
          <p:cNvPr id="31747" name="Rectangle 2"/>
          <p:cNvSpPr>
            <a:spLocks noGrp="1" noChangeArrowheads="1"/>
          </p:cNvSpPr>
          <p:nvPr>
            <p:ph type="title"/>
          </p:nvPr>
        </p:nvSpPr>
        <p:spPr/>
        <p:txBody>
          <a:bodyPr/>
          <a:lstStyle/>
          <a:p>
            <a:pPr eaLnBrk="1" hangingPunct="1"/>
            <a:r>
              <a:rPr lang="en-US" smtClean="0"/>
              <a:t>Decomposition into BCNF</a:t>
            </a:r>
          </a:p>
        </p:txBody>
      </p:sp>
      <p:sp>
        <p:nvSpPr>
          <p:cNvPr id="31748" name="Rectangle 3"/>
          <p:cNvSpPr>
            <a:spLocks noGrp="1" noChangeArrowheads="1"/>
          </p:cNvSpPr>
          <p:nvPr>
            <p:ph type="body" idx="1"/>
          </p:nvPr>
        </p:nvSpPr>
        <p:spPr/>
        <p:txBody>
          <a:bodyPr/>
          <a:lstStyle/>
          <a:p>
            <a:pPr eaLnBrk="1" hangingPunct="1">
              <a:buFont typeface="Wingdings" pitchFamily="2" charset="2"/>
              <a:buChar char="§"/>
            </a:pPr>
            <a:r>
              <a:rPr lang="en-US" dirty="0" smtClean="0"/>
              <a:t>Pick {A} </a:t>
            </a:r>
            <a:r>
              <a:rPr lang="en-US" dirty="0" smtClean="0">
                <a:sym typeface="Symbol" pitchFamily="18" charset="2"/>
              </a:rPr>
              <a:t></a:t>
            </a:r>
            <a:r>
              <a:rPr lang="en-US" dirty="0" smtClean="0"/>
              <a:t> {B} for decomposition</a:t>
            </a:r>
          </a:p>
          <a:p>
            <a:pPr eaLnBrk="1" hangingPunct="1">
              <a:buFont typeface="Wingdings" pitchFamily="2" charset="2"/>
              <a:buChar char="§"/>
            </a:pPr>
            <a:r>
              <a:rPr lang="en-US" dirty="0" smtClean="0"/>
              <a:t>Expand into {A} </a:t>
            </a:r>
            <a:r>
              <a:rPr lang="en-US" dirty="0" smtClean="0">
                <a:sym typeface="Symbol" pitchFamily="18" charset="2"/>
              </a:rPr>
              <a:t></a:t>
            </a:r>
            <a:r>
              <a:rPr lang="en-US" dirty="0" smtClean="0"/>
              <a:t> {A,B,E}</a:t>
            </a:r>
          </a:p>
          <a:p>
            <a:pPr eaLnBrk="1" hangingPunct="1">
              <a:buFont typeface="Wingdings" pitchFamily="2" charset="2"/>
              <a:buChar char="§"/>
            </a:pPr>
            <a:r>
              <a:rPr lang="en-US" dirty="0" smtClean="0"/>
              <a:t>{A,B,C,D,E} becomes </a:t>
            </a:r>
          </a:p>
          <a:p>
            <a:pPr lvl="1" eaLnBrk="1" hangingPunct="1">
              <a:buFont typeface="Wingdings" pitchFamily="2" charset="2"/>
              <a:buChar char="§"/>
            </a:pPr>
            <a:r>
              <a:rPr lang="en-US" sz="3200" dirty="0" smtClean="0">
                <a:solidFill>
                  <a:srgbClr val="FF6600"/>
                </a:solidFill>
              </a:rPr>
              <a:t>{A,C,D}</a:t>
            </a:r>
            <a:r>
              <a:rPr lang="en-US" sz="3200" dirty="0" smtClean="0"/>
              <a:t> and </a:t>
            </a:r>
            <a:r>
              <a:rPr lang="en-US" sz="3200" dirty="0" smtClean="0">
                <a:solidFill>
                  <a:srgbClr val="FF6600"/>
                </a:solidFill>
              </a:rPr>
              <a:t>{A,B,E}</a:t>
            </a:r>
            <a:r>
              <a:rPr lang="en-US" dirty="0" smtClean="0"/>
              <a:t> </a:t>
            </a:r>
          </a:p>
          <a:p>
            <a:pPr eaLnBrk="1" hangingPunct="1">
              <a:buFont typeface="Wingdings" pitchFamily="2" charset="2"/>
              <a:buChar char="§"/>
            </a:pPr>
            <a:r>
              <a:rPr lang="en-US" dirty="0" smtClean="0"/>
              <a:t>With FDs: (we need projected FDs)	</a:t>
            </a:r>
          </a:p>
          <a:p>
            <a:pPr eaLnBrk="1" hangingPunct="1">
              <a:buFont typeface="Wingdings" pitchFamily="2" charset="2"/>
              <a:buNone/>
            </a:pPr>
            <a:r>
              <a:rPr lang="en-US" dirty="0" smtClean="0"/>
              <a:t>		{A} </a:t>
            </a:r>
            <a:r>
              <a:rPr lang="en-US" dirty="0" smtClean="0">
                <a:sym typeface="Symbol" pitchFamily="18" charset="2"/>
              </a:rPr>
              <a:t></a:t>
            </a:r>
            <a:r>
              <a:rPr lang="en-US" dirty="0" smtClean="0"/>
              <a:t> {B}, on {A,B,E} </a:t>
            </a:r>
          </a:p>
          <a:p>
            <a:pPr eaLnBrk="1" hangingPunct="1">
              <a:buFont typeface="Wingdings" pitchFamily="2" charset="2"/>
              <a:buNone/>
            </a:pPr>
            <a:r>
              <a:rPr lang="en-US" dirty="0" smtClean="0"/>
              <a:t>		{A} </a:t>
            </a:r>
            <a:r>
              <a:rPr lang="en-US" dirty="0" smtClean="0">
                <a:sym typeface="Symbol" pitchFamily="18" charset="2"/>
              </a:rPr>
              <a:t> </a:t>
            </a:r>
            <a:r>
              <a:rPr lang="en-US" dirty="0" smtClean="0"/>
              <a:t>{E}, on {A,B,E} </a:t>
            </a:r>
          </a:p>
          <a:p>
            <a:pPr eaLnBrk="1" hangingPunct="1">
              <a:buFont typeface="Wingdings" pitchFamily="2" charset="2"/>
              <a:buNone/>
            </a:pPr>
            <a:r>
              <a:rPr lang="en-US" dirty="0" smtClean="0"/>
              <a:t>		{C} </a:t>
            </a:r>
            <a:r>
              <a:rPr lang="en-US" dirty="0" smtClean="0">
                <a:sym typeface="Symbol" pitchFamily="18" charset="2"/>
              </a:rPr>
              <a:t> </a:t>
            </a:r>
            <a:r>
              <a:rPr lang="en-US" dirty="0" smtClean="0"/>
              <a:t>{D}, on {A,C,D}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en-US" smtClean="0"/>
              <a:t>Introduction to Database Systems</a:t>
            </a:r>
          </a:p>
        </p:txBody>
      </p:sp>
      <p:sp>
        <p:nvSpPr>
          <p:cNvPr id="28675" name="Rectangle 2"/>
          <p:cNvSpPr>
            <a:spLocks noGrp="1" noChangeArrowheads="1"/>
          </p:cNvSpPr>
          <p:nvPr>
            <p:ph type="title"/>
          </p:nvPr>
        </p:nvSpPr>
        <p:spPr/>
        <p:txBody>
          <a:bodyPr/>
          <a:lstStyle/>
          <a:p>
            <a:pPr eaLnBrk="1" hangingPunct="1"/>
            <a:r>
              <a:rPr lang="en-US" smtClean="0"/>
              <a:t>Remark: Projecting FDs</a:t>
            </a:r>
          </a:p>
        </p:txBody>
      </p:sp>
      <p:sp>
        <p:nvSpPr>
          <p:cNvPr id="28676" name="Rectangle 3"/>
          <p:cNvSpPr>
            <a:spLocks noGrp="1" noChangeArrowheads="1"/>
          </p:cNvSpPr>
          <p:nvPr>
            <p:ph type="body" idx="1"/>
          </p:nvPr>
        </p:nvSpPr>
        <p:spPr/>
        <p:txBody>
          <a:bodyPr/>
          <a:lstStyle/>
          <a:p>
            <a:pPr eaLnBrk="1" hangingPunct="1">
              <a:buFont typeface="Wingdings" pitchFamily="2" charset="2"/>
              <a:buChar char="§"/>
            </a:pPr>
            <a:r>
              <a:rPr lang="en-US" smtClean="0"/>
              <a:t>If S is a fragment after decomposition of a relation R with FDs F</a:t>
            </a:r>
          </a:p>
          <a:p>
            <a:pPr eaLnBrk="1" hangingPunct="1">
              <a:buFont typeface="Wingdings" pitchFamily="2" charset="2"/>
              <a:buChar char="§"/>
            </a:pPr>
            <a:r>
              <a:rPr lang="en-US" smtClean="0"/>
              <a:t>The set of projected FDs on S is the set G of FDs </a:t>
            </a:r>
          </a:p>
          <a:p>
            <a:pPr lvl="1" eaLnBrk="1" hangingPunct="1">
              <a:buFont typeface="Wingdings" pitchFamily="2" charset="2"/>
              <a:buChar char="§"/>
            </a:pPr>
            <a:r>
              <a:rPr lang="en-US" smtClean="0"/>
              <a:t>If X </a:t>
            </a:r>
            <a:r>
              <a:rPr lang="en-US" smtClean="0">
                <a:sym typeface="Symbol" pitchFamily="18" charset="2"/>
              </a:rPr>
              <a:t></a:t>
            </a:r>
            <a:r>
              <a:rPr lang="en-US" smtClean="0"/>
              <a:t> Y is in G</a:t>
            </a:r>
          </a:p>
          <a:p>
            <a:pPr lvl="2" eaLnBrk="1" hangingPunct="1">
              <a:buFont typeface="Wingdings" pitchFamily="2" charset="2"/>
              <a:buChar char="§"/>
            </a:pPr>
            <a:r>
              <a:rPr lang="en-US" smtClean="0"/>
              <a:t>Then X and Y are subsets of S</a:t>
            </a:r>
          </a:p>
          <a:p>
            <a:pPr lvl="2" eaLnBrk="1" hangingPunct="1">
              <a:buFont typeface="Wingdings" pitchFamily="2" charset="2"/>
              <a:buChar char="§"/>
            </a:pPr>
            <a:r>
              <a:rPr lang="en-US" smtClean="0"/>
              <a:t>X </a:t>
            </a:r>
            <a:r>
              <a:rPr lang="en-US" smtClean="0">
                <a:sym typeface="Symbol" pitchFamily="18" charset="2"/>
              </a:rPr>
              <a:t></a:t>
            </a:r>
            <a:r>
              <a:rPr lang="en-US" smtClean="0"/>
              <a:t> Y is in F+</a:t>
            </a:r>
          </a:p>
          <a:p>
            <a:pPr lvl="1" eaLnBrk="1" hangingPunct="1">
              <a:buFont typeface="Wingdings" pitchFamily="2" charset="2"/>
              <a:buChar char="§"/>
            </a:pPr>
            <a:r>
              <a:rPr lang="en-US" smtClean="0"/>
              <a:t>If X </a:t>
            </a:r>
            <a:r>
              <a:rPr lang="en-US" smtClean="0">
                <a:sym typeface="Symbol" pitchFamily="18" charset="2"/>
              </a:rPr>
              <a:t></a:t>
            </a:r>
            <a:r>
              <a:rPr lang="en-US" smtClean="0"/>
              <a:t> Y is in F+ and X and Y are subsets of S</a:t>
            </a:r>
          </a:p>
          <a:p>
            <a:pPr lvl="2" eaLnBrk="1" hangingPunct="1">
              <a:buFont typeface="Wingdings" pitchFamily="2" charset="2"/>
              <a:buChar char="§"/>
            </a:pPr>
            <a:r>
              <a:rPr lang="en-US" smtClean="0"/>
              <a:t>Then X </a:t>
            </a:r>
            <a:r>
              <a:rPr lang="en-US" smtClean="0">
                <a:sym typeface="Symbol" pitchFamily="18" charset="2"/>
              </a:rPr>
              <a:t></a:t>
            </a:r>
            <a:r>
              <a:rPr lang="en-US" smtClean="0"/>
              <a:t> Y is in G+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p:spPr>
        <p:txBody>
          <a:bodyPr/>
          <a:lstStyle/>
          <a:p>
            <a:r>
              <a:rPr lang="en-US" smtClean="0"/>
              <a:t>Introduction to Database Systems</a:t>
            </a:r>
          </a:p>
        </p:txBody>
      </p:sp>
      <p:sp>
        <p:nvSpPr>
          <p:cNvPr id="32771" name="Rectangle 2"/>
          <p:cNvSpPr>
            <a:spLocks noGrp="1" noChangeArrowheads="1"/>
          </p:cNvSpPr>
          <p:nvPr>
            <p:ph type="title"/>
          </p:nvPr>
        </p:nvSpPr>
        <p:spPr/>
        <p:txBody>
          <a:bodyPr/>
          <a:lstStyle/>
          <a:p>
            <a:pPr eaLnBrk="1" hangingPunct="1"/>
            <a:r>
              <a:rPr lang="en-US" smtClean="0"/>
              <a:t>Decomposition into BCNF</a:t>
            </a:r>
          </a:p>
        </p:txBody>
      </p:sp>
      <p:sp>
        <p:nvSpPr>
          <p:cNvPr id="32772" name="Rectangle 3"/>
          <p:cNvSpPr>
            <a:spLocks noGrp="1" noChangeArrowheads="1"/>
          </p:cNvSpPr>
          <p:nvPr>
            <p:ph type="body" idx="1"/>
          </p:nvPr>
        </p:nvSpPr>
        <p:spPr/>
        <p:txBody>
          <a:bodyPr/>
          <a:lstStyle/>
          <a:p>
            <a:pPr eaLnBrk="1" hangingPunct="1">
              <a:lnSpc>
                <a:spcPct val="90000"/>
              </a:lnSpc>
              <a:buFont typeface="Wingdings" pitchFamily="2" charset="2"/>
              <a:buChar char="§"/>
            </a:pPr>
            <a:r>
              <a:rPr lang="en-US" dirty="0" smtClean="0"/>
              <a:t>Pick {C} </a:t>
            </a:r>
            <a:r>
              <a:rPr lang="en-US" dirty="0" smtClean="0">
                <a:sym typeface="Symbol" pitchFamily="18" charset="2"/>
              </a:rPr>
              <a:t> </a:t>
            </a:r>
            <a:r>
              <a:rPr lang="en-US" dirty="0" smtClean="0"/>
              <a:t>{D} for decomposition</a:t>
            </a:r>
          </a:p>
          <a:p>
            <a:pPr eaLnBrk="1" hangingPunct="1">
              <a:lnSpc>
                <a:spcPct val="90000"/>
              </a:lnSpc>
              <a:buFont typeface="Wingdings" pitchFamily="2" charset="2"/>
              <a:buChar char="§"/>
            </a:pPr>
            <a:r>
              <a:rPr lang="en-US" dirty="0" smtClean="0"/>
              <a:t>Expand into {C} </a:t>
            </a:r>
            <a:r>
              <a:rPr lang="en-US" dirty="0" smtClean="0">
                <a:sym typeface="Symbol" pitchFamily="18" charset="2"/>
              </a:rPr>
              <a:t> </a:t>
            </a:r>
            <a:r>
              <a:rPr lang="en-US" dirty="0" smtClean="0"/>
              <a:t>{C,D}</a:t>
            </a:r>
          </a:p>
          <a:p>
            <a:pPr eaLnBrk="1" hangingPunct="1">
              <a:lnSpc>
                <a:spcPct val="90000"/>
              </a:lnSpc>
              <a:buFont typeface="Wingdings" pitchFamily="2" charset="2"/>
              <a:buChar char="§"/>
            </a:pPr>
            <a:r>
              <a:rPr lang="en-US" dirty="0" smtClean="0"/>
              <a:t>{A,C,D} and {A,B,E} become </a:t>
            </a:r>
          </a:p>
          <a:p>
            <a:pPr lvl="1" eaLnBrk="1" hangingPunct="1">
              <a:lnSpc>
                <a:spcPct val="90000"/>
              </a:lnSpc>
              <a:buFont typeface="Wingdings" pitchFamily="2" charset="2"/>
              <a:buChar char="§"/>
            </a:pPr>
            <a:r>
              <a:rPr lang="en-US" sz="3200" dirty="0" smtClean="0">
                <a:solidFill>
                  <a:srgbClr val="FF6600"/>
                </a:solidFill>
              </a:rPr>
              <a:t>{A,C}, {C,D}</a:t>
            </a:r>
            <a:r>
              <a:rPr lang="en-US" sz="3200" dirty="0" smtClean="0"/>
              <a:t> and </a:t>
            </a:r>
            <a:r>
              <a:rPr lang="en-US" sz="3200" dirty="0" smtClean="0">
                <a:solidFill>
                  <a:srgbClr val="FF6600"/>
                </a:solidFill>
              </a:rPr>
              <a:t>{A,B,E}</a:t>
            </a:r>
            <a:r>
              <a:rPr lang="en-US" dirty="0" smtClean="0"/>
              <a:t> </a:t>
            </a:r>
          </a:p>
          <a:p>
            <a:pPr eaLnBrk="1" hangingPunct="1">
              <a:lnSpc>
                <a:spcPct val="90000"/>
              </a:lnSpc>
              <a:buFont typeface="Wingdings" pitchFamily="2" charset="2"/>
              <a:buChar char="§"/>
            </a:pPr>
            <a:r>
              <a:rPr lang="en-US" dirty="0" smtClean="0"/>
              <a:t>With FDs: (</a:t>
            </a:r>
            <a:r>
              <a:rPr lang="en-US" i="1" dirty="0" smtClean="0"/>
              <a:t>we need projected FDs)</a:t>
            </a:r>
            <a:r>
              <a:rPr lang="en-US" dirty="0" smtClean="0"/>
              <a:t>	</a:t>
            </a:r>
          </a:p>
          <a:p>
            <a:pPr eaLnBrk="1" hangingPunct="1">
              <a:lnSpc>
                <a:spcPct val="90000"/>
              </a:lnSpc>
              <a:buFont typeface="Wingdings" pitchFamily="2" charset="2"/>
              <a:buNone/>
            </a:pPr>
            <a:r>
              <a:rPr lang="en-US" dirty="0" smtClean="0"/>
              <a:t>		{A} </a:t>
            </a:r>
            <a:r>
              <a:rPr lang="en-US" dirty="0" smtClean="0">
                <a:sym typeface="Symbol" pitchFamily="18" charset="2"/>
              </a:rPr>
              <a:t></a:t>
            </a:r>
            <a:r>
              <a:rPr lang="en-US" dirty="0" smtClean="0"/>
              <a:t> {B}, </a:t>
            </a:r>
            <a:r>
              <a:rPr lang="en-US" i="1" dirty="0" smtClean="0"/>
              <a:t>on {A,B,E} </a:t>
            </a:r>
          </a:p>
          <a:p>
            <a:pPr eaLnBrk="1" hangingPunct="1">
              <a:lnSpc>
                <a:spcPct val="90000"/>
              </a:lnSpc>
              <a:buFont typeface="Wingdings" pitchFamily="2" charset="2"/>
              <a:buNone/>
            </a:pPr>
            <a:r>
              <a:rPr lang="en-US" dirty="0" smtClean="0"/>
              <a:t>		{A} </a:t>
            </a:r>
            <a:r>
              <a:rPr lang="en-US" dirty="0" smtClean="0">
                <a:sym typeface="Symbol" pitchFamily="18" charset="2"/>
              </a:rPr>
              <a:t> </a:t>
            </a:r>
            <a:r>
              <a:rPr lang="en-US" dirty="0" smtClean="0"/>
              <a:t>{E}, </a:t>
            </a:r>
            <a:r>
              <a:rPr lang="en-US" i="1" dirty="0" smtClean="0"/>
              <a:t>on {A,B,E}</a:t>
            </a:r>
            <a:r>
              <a:rPr lang="en-US" dirty="0" smtClean="0"/>
              <a:t> </a:t>
            </a:r>
          </a:p>
          <a:p>
            <a:pPr eaLnBrk="1" hangingPunct="1">
              <a:lnSpc>
                <a:spcPct val="90000"/>
              </a:lnSpc>
              <a:buFont typeface="Wingdings" pitchFamily="2" charset="2"/>
              <a:buNone/>
            </a:pPr>
            <a:r>
              <a:rPr lang="en-US" dirty="0" smtClean="0"/>
              <a:t>		{C} </a:t>
            </a:r>
            <a:r>
              <a:rPr lang="en-US" dirty="0" smtClean="0">
                <a:sym typeface="Symbol" pitchFamily="18" charset="2"/>
              </a:rPr>
              <a:t> </a:t>
            </a:r>
            <a:r>
              <a:rPr lang="en-US" dirty="0" smtClean="0"/>
              <a:t>{D}, </a:t>
            </a:r>
            <a:r>
              <a:rPr lang="en-US" i="1" dirty="0" smtClean="0"/>
              <a:t>on {C,D}</a:t>
            </a:r>
            <a:r>
              <a:rPr lang="en-US"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smtClean="0"/>
              <a:t>Introduction to Database Systems</a:t>
            </a:r>
          </a:p>
        </p:txBody>
      </p:sp>
      <p:sp>
        <p:nvSpPr>
          <p:cNvPr id="4099" name="Rectangle 2"/>
          <p:cNvSpPr>
            <a:spLocks noGrp="1" noChangeArrowheads="1"/>
          </p:cNvSpPr>
          <p:nvPr>
            <p:ph type="title"/>
          </p:nvPr>
        </p:nvSpPr>
        <p:spPr/>
        <p:txBody>
          <a:bodyPr/>
          <a:lstStyle/>
          <a:p>
            <a:pPr eaLnBrk="1" hangingPunct="1"/>
            <a:r>
              <a:rPr lang="en-US" smtClean="0"/>
              <a:t>Anomalies</a:t>
            </a:r>
          </a:p>
        </p:txBody>
      </p:sp>
      <p:sp>
        <p:nvSpPr>
          <p:cNvPr id="4100" name="Rectangle 3"/>
          <p:cNvSpPr>
            <a:spLocks noGrp="1" noChangeArrowheads="1"/>
          </p:cNvSpPr>
          <p:nvPr>
            <p:ph type="body" idx="1"/>
          </p:nvPr>
        </p:nvSpPr>
        <p:spPr/>
        <p:txBody>
          <a:bodyPr/>
          <a:lstStyle/>
          <a:p>
            <a:pPr eaLnBrk="1" hangingPunct="1"/>
            <a:r>
              <a:rPr lang="en-US" sz="2800" dirty="0" smtClean="0"/>
              <a:t>Redundant storage</a:t>
            </a:r>
          </a:p>
          <a:p>
            <a:pPr eaLnBrk="1" hangingPunct="1"/>
            <a:r>
              <a:rPr lang="en-US" sz="2800" dirty="0" smtClean="0"/>
              <a:t>Update anomalies</a:t>
            </a:r>
          </a:p>
          <a:p>
            <a:pPr eaLnBrk="1" hangingPunct="1"/>
            <a:r>
              <a:rPr lang="en-US" sz="2800" dirty="0" smtClean="0"/>
              <a:t>Insertion anomalies</a:t>
            </a:r>
          </a:p>
          <a:p>
            <a:pPr eaLnBrk="1" hangingPunct="1"/>
            <a:r>
              <a:rPr lang="en-US" sz="2800" dirty="0" smtClean="0"/>
              <a:t>Deletion anomalies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p:spPr>
        <p:txBody>
          <a:bodyPr/>
          <a:lstStyle/>
          <a:p>
            <a:r>
              <a:rPr lang="en-US" smtClean="0"/>
              <a:t>Introduction to Database Systems</a:t>
            </a:r>
          </a:p>
        </p:txBody>
      </p:sp>
      <p:sp>
        <p:nvSpPr>
          <p:cNvPr id="33795" name="Rectangle 2"/>
          <p:cNvSpPr>
            <a:spLocks noGrp="1" noChangeArrowheads="1"/>
          </p:cNvSpPr>
          <p:nvPr>
            <p:ph type="title"/>
          </p:nvPr>
        </p:nvSpPr>
        <p:spPr/>
        <p:txBody>
          <a:bodyPr/>
          <a:lstStyle/>
          <a:p>
            <a:pPr eaLnBrk="1" hangingPunct="1"/>
            <a:r>
              <a:rPr lang="en-US" smtClean="0"/>
              <a:t>Decomposition into BCNF</a:t>
            </a:r>
          </a:p>
        </p:txBody>
      </p:sp>
      <p:sp>
        <p:nvSpPr>
          <p:cNvPr id="33796" name="Rectangle 3"/>
          <p:cNvSpPr>
            <a:spLocks noGrp="1" noChangeArrowheads="1"/>
          </p:cNvSpPr>
          <p:nvPr>
            <p:ph type="body" idx="1"/>
          </p:nvPr>
        </p:nvSpPr>
        <p:spPr/>
        <p:txBody>
          <a:bodyPr/>
          <a:lstStyle/>
          <a:p>
            <a:pPr eaLnBrk="1" hangingPunct="1">
              <a:buFont typeface="Wingdings" pitchFamily="2" charset="2"/>
              <a:buChar char="§"/>
            </a:pPr>
            <a:r>
              <a:rPr lang="en-US" dirty="0" smtClean="0"/>
              <a:t>Finally the BCNF decomposition of R={A,B,C,D,E} with the FDs:</a:t>
            </a:r>
            <a:br>
              <a:rPr lang="en-US" dirty="0" smtClean="0"/>
            </a:br>
            <a:r>
              <a:rPr lang="en-US" dirty="0" smtClean="0"/>
              <a:t>	{A} </a:t>
            </a:r>
            <a:r>
              <a:rPr lang="en-US" dirty="0" smtClean="0">
                <a:sym typeface="Symbol" pitchFamily="18" charset="2"/>
              </a:rPr>
              <a:t></a:t>
            </a:r>
            <a:r>
              <a:rPr lang="en-US" dirty="0" smtClean="0"/>
              <a:t> {B}, </a:t>
            </a:r>
            <a:br>
              <a:rPr lang="en-US" dirty="0" smtClean="0"/>
            </a:br>
            <a:r>
              <a:rPr lang="en-US" dirty="0" smtClean="0"/>
              <a:t>	{A} </a:t>
            </a:r>
            <a:r>
              <a:rPr lang="en-US" dirty="0" smtClean="0">
                <a:sym typeface="Symbol" pitchFamily="18" charset="2"/>
              </a:rPr>
              <a:t> </a:t>
            </a:r>
            <a:r>
              <a:rPr lang="en-US" dirty="0" smtClean="0"/>
              <a:t>{E}, </a:t>
            </a:r>
            <a:br>
              <a:rPr lang="en-US" dirty="0" smtClean="0"/>
            </a:br>
            <a:r>
              <a:rPr lang="en-US" dirty="0" smtClean="0"/>
              <a:t>	{C} </a:t>
            </a:r>
            <a:r>
              <a:rPr lang="en-US" dirty="0" smtClean="0">
                <a:sym typeface="Symbol" pitchFamily="18" charset="2"/>
              </a:rPr>
              <a:t> </a:t>
            </a:r>
            <a:r>
              <a:rPr lang="en-US" dirty="0" smtClean="0"/>
              <a:t>{D}</a:t>
            </a:r>
          </a:p>
          <a:p>
            <a:pPr eaLnBrk="1" hangingPunct="1">
              <a:buFont typeface="Wingdings" pitchFamily="2" charset="2"/>
              <a:buChar char="§"/>
            </a:pPr>
            <a:endParaRPr lang="en-US" dirty="0" smtClean="0"/>
          </a:p>
          <a:p>
            <a:pPr eaLnBrk="1" hangingPunct="1">
              <a:buFont typeface="Wingdings" pitchFamily="2" charset="2"/>
              <a:buChar char="§"/>
            </a:pPr>
            <a:r>
              <a:rPr lang="en-US" dirty="0" smtClean="0"/>
              <a:t>is: R1=</a:t>
            </a:r>
            <a:r>
              <a:rPr lang="en-US" dirty="0" smtClean="0">
                <a:solidFill>
                  <a:srgbClr val="FF6600"/>
                </a:solidFill>
              </a:rPr>
              <a:t>{A,C}, R2={C,D}</a:t>
            </a:r>
            <a:r>
              <a:rPr lang="en-US" dirty="0" smtClean="0"/>
              <a:t> and R3=</a:t>
            </a:r>
            <a:r>
              <a:rPr lang="en-US" dirty="0" smtClean="0">
                <a:solidFill>
                  <a:srgbClr val="FF6600"/>
                </a:solidFill>
              </a:rPr>
              <a:t>{A,B,E}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smtClean="0"/>
              <a:t>Introduction to Database Systems</a:t>
            </a:r>
          </a:p>
        </p:txBody>
      </p:sp>
      <p:sp>
        <p:nvSpPr>
          <p:cNvPr id="34819" name="Rectangle 2"/>
          <p:cNvSpPr>
            <a:spLocks noGrp="1" noChangeArrowheads="1"/>
          </p:cNvSpPr>
          <p:nvPr>
            <p:ph type="title"/>
          </p:nvPr>
        </p:nvSpPr>
        <p:spPr/>
        <p:txBody>
          <a:bodyPr/>
          <a:lstStyle/>
          <a:p>
            <a:pPr eaLnBrk="1" hangingPunct="1"/>
            <a:r>
              <a:rPr lang="en-US" dirty="0" smtClean="0"/>
              <a:t>Decomposition into BCNF</a:t>
            </a:r>
          </a:p>
        </p:txBody>
      </p:sp>
      <p:sp>
        <p:nvSpPr>
          <p:cNvPr id="34820" name="Rectangle 3"/>
          <p:cNvSpPr>
            <a:spLocks noGrp="1" noChangeArrowheads="1"/>
          </p:cNvSpPr>
          <p:nvPr>
            <p:ph type="body" idx="1"/>
          </p:nvPr>
        </p:nvSpPr>
        <p:spPr/>
        <p:txBody>
          <a:bodyPr/>
          <a:lstStyle/>
          <a:p>
            <a:pPr eaLnBrk="1" hangingPunct="1">
              <a:buFont typeface="Wingdings" pitchFamily="2" charset="2"/>
              <a:buChar char="§"/>
            </a:pPr>
            <a:r>
              <a:rPr lang="en-US" dirty="0" smtClean="0"/>
              <a:t>BCNF decomposition </a:t>
            </a:r>
            <a:r>
              <a:rPr lang="en-US" dirty="0" smtClean="0">
                <a:solidFill>
                  <a:srgbClr val="FF6600"/>
                </a:solidFill>
              </a:rPr>
              <a:t>may not</a:t>
            </a:r>
            <a:r>
              <a:rPr lang="en-US" dirty="0" smtClean="0"/>
              <a:t> be </a:t>
            </a:r>
            <a:r>
              <a:rPr lang="en-US" dirty="0" smtClean="0">
                <a:solidFill>
                  <a:srgbClr val="FF6600"/>
                </a:solidFill>
              </a:rPr>
              <a:t>dependency preserving</a:t>
            </a:r>
          </a:p>
          <a:p>
            <a:pPr eaLnBrk="1" hangingPunct="1">
              <a:buFont typeface="Wingdings" pitchFamily="2" charset="2"/>
              <a:buChar char="§"/>
            </a:pPr>
            <a:endParaRPr lang="en-US" dirty="0">
              <a:solidFill>
                <a:srgbClr val="FF6600"/>
              </a:solidFill>
            </a:endParaRPr>
          </a:p>
          <a:p>
            <a:pPr eaLnBrk="1" hangingPunct="1">
              <a:buFont typeface="Wingdings" pitchFamily="2" charset="2"/>
              <a:buChar char="§"/>
            </a:pPr>
            <a:endParaRPr lang="en-US" dirty="0" smtClean="0">
              <a:solidFill>
                <a:srgbClr val="FF6600"/>
              </a:solidFill>
            </a:endParaRPr>
          </a:p>
          <a:p>
            <a:pPr eaLnBrk="1" hangingPunct="1">
              <a:buFont typeface="Wingdings" pitchFamily="2" charset="2"/>
              <a:buChar char="§"/>
            </a:pPr>
            <a:r>
              <a:rPr lang="en-US" dirty="0" smtClean="0"/>
              <a:t>Example: {A,B,C} with FDs </a:t>
            </a:r>
          </a:p>
          <a:p>
            <a:pPr lvl="1" eaLnBrk="1" hangingPunct="1">
              <a:buFont typeface="Wingdings" pitchFamily="2" charset="2"/>
              <a:buNone/>
            </a:pPr>
            <a:r>
              <a:rPr lang="en-US" dirty="0" smtClean="0"/>
              <a:t>{A,B} </a:t>
            </a:r>
            <a:r>
              <a:rPr lang="en-US" dirty="0" smtClean="0">
                <a:sym typeface="Symbol" pitchFamily="18" charset="2"/>
              </a:rPr>
              <a:t> </a:t>
            </a:r>
            <a:r>
              <a:rPr lang="en-US" dirty="0" smtClean="0"/>
              <a:t>{C}</a:t>
            </a:r>
          </a:p>
          <a:p>
            <a:pPr lvl="1" eaLnBrk="1" hangingPunct="1">
              <a:buFont typeface="Wingdings" pitchFamily="2" charset="2"/>
              <a:buNone/>
            </a:pPr>
            <a:r>
              <a:rPr lang="en-US" dirty="0" smtClean="0"/>
              <a:t>{C} </a:t>
            </a:r>
            <a:r>
              <a:rPr lang="en-US" dirty="0" smtClean="0">
                <a:sym typeface="Symbol" pitchFamily="18" charset="2"/>
              </a:rPr>
              <a:t> </a:t>
            </a:r>
            <a:r>
              <a:rPr lang="en-US" dirty="0" smtClean="0"/>
              <a:t>{A}</a:t>
            </a:r>
          </a:p>
          <a:p>
            <a:pPr eaLnBrk="1" hangingPunct="1">
              <a:buFont typeface="Wingdings" pitchFamily="2" charset="2"/>
              <a:buChar char="§"/>
            </a:pPr>
            <a:r>
              <a:rPr lang="en-US" dirty="0" smtClean="0"/>
              <a:t>The first FD (</a:t>
            </a:r>
            <a:r>
              <a:rPr lang="en-US" smtClean="0"/>
              <a:t>the key!) </a:t>
            </a:r>
            <a:r>
              <a:rPr lang="en-US" dirty="0" smtClean="0"/>
              <a:t>is </a:t>
            </a:r>
            <a:r>
              <a:rPr lang="en-US" dirty="0" smtClean="0">
                <a:solidFill>
                  <a:srgbClr val="FF6600"/>
                </a:solidFill>
              </a:rPr>
              <a:t>not</a:t>
            </a:r>
            <a:r>
              <a:rPr lang="en-US" dirty="0" smtClean="0"/>
              <a:t> preserved.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US" smtClean="0"/>
              <a:t>Introduction to Database Systems</a:t>
            </a:r>
          </a:p>
        </p:txBody>
      </p:sp>
      <p:sp>
        <p:nvSpPr>
          <p:cNvPr id="35843" name="Rectangle 2"/>
          <p:cNvSpPr>
            <a:spLocks noGrp="1" noChangeArrowheads="1"/>
          </p:cNvSpPr>
          <p:nvPr>
            <p:ph type="title"/>
          </p:nvPr>
        </p:nvSpPr>
        <p:spPr/>
        <p:txBody>
          <a:bodyPr/>
          <a:lstStyle/>
          <a:p>
            <a:pPr eaLnBrk="1" hangingPunct="1"/>
            <a:r>
              <a:rPr lang="en-US" dirty="0" smtClean="0"/>
              <a:t>Decomposition into 3NF (Synthesis)</a:t>
            </a:r>
          </a:p>
        </p:txBody>
      </p:sp>
      <p:sp>
        <p:nvSpPr>
          <p:cNvPr id="35844" name="Rectangle 3"/>
          <p:cNvSpPr>
            <a:spLocks noGrp="1" noChangeArrowheads="1"/>
          </p:cNvSpPr>
          <p:nvPr>
            <p:ph type="body" idx="1"/>
          </p:nvPr>
        </p:nvSpPr>
        <p:spPr/>
        <p:txBody>
          <a:bodyPr/>
          <a:lstStyle/>
          <a:p>
            <a:pPr eaLnBrk="1" hangingPunct="1">
              <a:buFontTx/>
              <a:buNone/>
            </a:pPr>
            <a:r>
              <a:rPr lang="en-US" sz="2800" dirty="0" smtClean="0"/>
              <a:t>Let S be the set of relation scheme R with FDs F</a:t>
            </a:r>
          </a:p>
          <a:p>
            <a:pPr eaLnBrk="1" hangingPunct="1">
              <a:buFontTx/>
              <a:buNone/>
            </a:pPr>
            <a:endParaRPr lang="en-US" sz="2800" dirty="0" smtClean="0"/>
          </a:p>
          <a:p>
            <a:pPr eaLnBrk="1" hangingPunct="1">
              <a:buFontTx/>
              <a:buNone/>
            </a:pPr>
            <a:r>
              <a:rPr lang="en-US" sz="2800" b="1" dirty="0" smtClean="0"/>
              <a:t>for</a:t>
            </a:r>
            <a:r>
              <a:rPr lang="en-US" sz="2800" dirty="0" smtClean="0"/>
              <a:t> each X</a:t>
            </a:r>
            <a:r>
              <a:rPr lang="en-US" sz="2800" dirty="0" smtClean="0">
                <a:sym typeface="Symbol" pitchFamily="18" charset="2"/>
              </a:rPr>
              <a:t></a:t>
            </a:r>
            <a:r>
              <a:rPr lang="en-US" sz="2800" dirty="0" smtClean="0"/>
              <a:t>R such that X </a:t>
            </a:r>
            <a:r>
              <a:rPr lang="en-US" sz="2800" dirty="0" smtClean="0">
                <a:sym typeface="Symbol" pitchFamily="18" charset="2"/>
              </a:rPr>
              <a:t></a:t>
            </a:r>
            <a:r>
              <a:rPr lang="en-US" sz="2800" dirty="0" smtClean="0"/>
              <a:t> {A</a:t>
            </a:r>
            <a:r>
              <a:rPr lang="en-US" sz="2800" baseline="-25000" dirty="0" smtClean="0"/>
              <a:t>i</a:t>
            </a:r>
            <a:r>
              <a:rPr lang="en-US" sz="2800" dirty="0" smtClean="0"/>
              <a:t>} is in the </a:t>
            </a:r>
            <a:r>
              <a:rPr lang="en-US" sz="2800" dirty="0" smtClean="0">
                <a:solidFill>
                  <a:srgbClr val="FF6600"/>
                </a:solidFill>
              </a:rPr>
              <a:t>minimal cover</a:t>
            </a:r>
            <a:r>
              <a:rPr lang="en-US" sz="2800" dirty="0" smtClean="0"/>
              <a:t> of F</a:t>
            </a:r>
            <a:br>
              <a:rPr lang="en-US" sz="2800" dirty="0" smtClean="0"/>
            </a:br>
            <a:r>
              <a:rPr lang="en-US" sz="2800" b="1" dirty="0" smtClean="0"/>
              <a:t>if</a:t>
            </a:r>
            <a:r>
              <a:rPr lang="en-US" sz="2800" dirty="0" smtClean="0"/>
              <a:t> no scheme contains X </a:t>
            </a:r>
            <a:r>
              <a:rPr lang="en-US" sz="2800" dirty="0" smtClean="0">
                <a:sym typeface="Symbol" pitchFamily="18" charset="2"/>
              </a:rPr>
              <a:t></a:t>
            </a:r>
            <a:r>
              <a:rPr lang="en-US" sz="2800" baseline="-25000" dirty="0" err="1" smtClean="0"/>
              <a:t>i</a:t>
            </a:r>
            <a:r>
              <a:rPr lang="en-US" sz="2800" dirty="0" smtClean="0"/>
              <a:t> {A</a:t>
            </a:r>
            <a:r>
              <a:rPr lang="en-US" sz="2800" baseline="-25000" dirty="0" smtClean="0"/>
              <a:t>i</a:t>
            </a:r>
            <a:r>
              <a:rPr lang="en-US" sz="2800" dirty="0" smtClean="0"/>
              <a:t>} </a:t>
            </a:r>
            <a:br>
              <a:rPr lang="en-US" sz="2800" dirty="0" smtClean="0"/>
            </a:br>
            <a:r>
              <a:rPr lang="en-US" sz="2800" b="1" dirty="0" smtClean="0"/>
              <a:t>then</a:t>
            </a:r>
            <a:r>
              <a:rPr lang="en-US" sz="2800" dirty="0" smtClean="0"/>
              <a:t> create relation with scheme X </a:t>
            </a:r>
            <a:r>
              <a:rPr lang="en-US" sz="2800" dirty="0" smtClean="0">
                <a:sym typeface="Symbol" pitchFamily="18" charset="2"/>
              </a:rPr>
              <a:t></a:t>
            </a:r>
            <a:r>
              <a:rPr lang="en-US" sz="2800" baseline="-25000" dirty="0" err="1" smtClean="0"/>
              <a:t>i</a:t>
            </a:r>
            <a:r>
              <a:rPr lang="en-US" sz="2800" dirty="0" smtClean="0"/>
              <a:t> {A</a:t>
            </a:r>
            <a:r>
              <a:rPr lang="en-US" sz="2800" baseline="-25000" dirty="0" smtClean="0"/>
              <a:t>i</a:t>
            </a:r>
            <a:r>
              <a:rPr lang="en-US" sz="2800" dirty="0" smtClean="0"/>
              <a:t>} </a:t>
            </a:r>
          </a:p>
          <a:p>
            <a:pPr eaLnBrk="1" hangingPunct="1">
              <a:buFontTx/>
              <a:buNone/>
            </a:pPr>
            <a:r>
              <a:rPr lang="en-US" sz="2800" b="1" dirty="0" err="1" smtClean="0"/>
              <a:t>endfor</a:t>
            </a:r>
            <a:endParaRPr lang="en-US" sz="2800" b="1" dirty="0" smtClean="0"/>
          </a:p>
          <a:p>
            <a:pPr eaLnBrk="1" hangingPunct="1">
              <a:buFontTx/>
              <a:buNone/>
            </a:pPr>
            <a:endParaRPr lang="en-US" sz="2800" dirty="0" smtClean="0"/>
          </a:p>
          <a:p>
            <a:pPr eaLnBrk="1" hangingPunct="1">
              <a:buFontTx/>
              <a:buNone/>
            </a:pPr>
            <a:r>
              <a:rPr lang="en-US" sz="2800" b="1" dirty="0" smtClean="0"/>
              <a:t>if</a:t>
            </a:r>
            <a:r>
              <a:rPr lang="en-US" sz="2800" dirty="0" smtClean="0"/>
              <a:t> no scheme contains a key for R</a:t>
            </a:r>
          </a:p>
          <a:p>
            <a:pPr eaLnBrk="1" hangingPunct="1">
              <a:buFontTx/>
              <a:buNone/>
            </a:pPr>
            <a:r>
              <a:rPr lang="en-US" sz="2800" b="1" dirty="0" smtClean="0"/>
              <a:t>then</a:t>
            </a:r>
            <a:r>
              <a:rPr lang="en-US" sz="2800" dirty="0" smtClean="0"/>
              <a:t> create a relation with scheme with key for 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smtClean="0"/>
              <a:t>Introduction to Database Systems</a:t>
            </a:r>
          </a:p>
        </p:txBody>
      </p:sp>
      <p:sp>
        <p:nvSpPr>
          <p:cNvPr id="29699" name="Rectangle 2"/>
          <p:cNvSpPr>
            <a:spLocks noGrp="1" noChangeArrowheads="1"/>
          </p:cNvSpPr>
          <p:nvPr>
            <p:ph type="title"/>
          </p:nvPr>
        </p:nvSpPr>
        <p:spPr/>
        <p:txBody>
          <a:bodyPr/>
          <a:lstStyle/>
          <a:p>
            <a:pPr eaLnBrk="1" hangingPunct="1"/>
            <a:r>
              <a:rPr lang="en-US" dirty="0" smtClean="0"/>
              <a:t>Decomposition into 3NF (Synthesis)</a:t>
            </a:r>
          </a:p>
        </p:txBody>
      </p:sp>
      <p:sp>
        <p:nvSpPr>
          <p:cNvPr id="29700" name="Rectangle 3"/>
          <p:cNvSpPr>
            <a:spLocks noGrp="1" noChangeArrowheads="1"/>
          </p:cNvSpPr>
          <p:nvPr>
            <p:ph type="body" idx="1"/>
          </p:nvPr>
        </p:nvSpPr>
        <p:spPr/>
        <p:txBody>
          <a:bodyPr/>
          <a:lstStyle/>
          <a:p>
            <a:pPr eaLnBrk="1" hangingPunct="1">
              <a:buFont typeface="Wingdings" pitchFamily="2" charset="2"/>
              <a:buChar char="§"/>
            </a:pPr>
            <a:r>
              <a:rPr lang="en-US" smtClean="0"/>
              <a:t>Let us consider the relation scheme R={A,B,C,D,E} and the FDs:</a:t>
            </a:r>
            <a:br>
              <a:rPr lang="en-US" smtClean="0"/>
            </a:br>
            <a:r>
              <a:rPr lang="en-US" smtClean="0"/>
              <a:t>	{A} </a:t>
            </a:r>
            <a:r>
              <a:rPr lang="en-US" smtClean="0">
                <a:sym typeface="Symbol" pitchFamily="18" charset="2"/>
              </a:rPr>
              <a:t></a:t>
            </a:r>
            <a:r>
              <a:rPr lang="en-US" smtClean="0"/>
              <a:t> {B} </a:t>
            </a:r>
            <a:br>
              <a:rPr lang="en-US" smtClean="0"/>
            </a:br>
            <a:r>
              <a:rPr lang="en-US" smtClean="0"/>
              <a:t>	{A} </a:t>
            </a:r>
            <a:r>
              <a:rPr lang="en-US" smtClean="0">
                <a:sym typeface="Symbol" pitchFamily="18" charset="2"/>
              </a:rPr>
              <a:t> </a:t>
            </a:r>
            <a:r>
              <a:rPr lang="en-US" smtClean="0"/>
              <a:t>{E} </a:t>
            </a:r>
            <a:br>
              <a:rPr lang="en-US" smtClean="0"/>
            </a:br>
            <a:r>
              <a:rPr lang="en-US" smtClean="0"/>
              <a:t>	{C} </a:t>
            </a:r>
            <a:r>
              <a:rPr lang="en-US" smtClean="0">
                <a:sym typeface="Symbol" pitchFamily="18" charset="2"/>
              </a:rPr>
              <a:t> </a:t>
            </a:r>
            <a:r>
              <a:rPr lang="en-US" smtClean="0"/>
              <a:t>{D}</a:t>
            </a:r>
          </a:p>
          <a:p>
            <a:pPr eaLnBrk="1" hangingPunct="1">
              <a:buFont typeface="Wingdings" pitchFamily="2" charset="2"/>
              <a:buChar char="§"/>
            </a:pPr>
            <a:endParaRPr lang="en-US" smtClean="0"/>
          </a:p>
          <a:p>
            <a:pPr eaLnBrk="1" hangingPunct="1">
              <a:buFont typeface="Wingdings" pitchFamily="2" charset="2"/>
              <a:buChar char="§"/>
            </a:pPr>
            <a:r>
              <a:rPr lang="en-US" smtClean="0"/>
              <a:t>Candidate key: {A, C}</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smtClean="0"/>
              <a:t>Introduction to Database Systems</a:t>
            </a:r>
          </a:p>
        </p:txBody>
      </p:sp>
      <p:sp>
        <p:nvSpPr>
          <p:cNvPr id="29699" name="Rectangle 2"/>
          <p:cNvSpPr>
            <a:spLocks noGrp="1" noChangeArrowheads="1"/>
          </p:cNvSpPr>
          <p:nvPr>
            <p:ph type="title"/>
          </p:nvPr>
        </p:nvSpPr>
        <p:spPr/>
        <p:txBody>
          <a:bodyPr/>
          <a:lstStyle/>
          <a:p>
            <a:pPr eaLnBrk="1" hangingPunct="1"/>
            <a:r>
              <a:rPr lang="en-US" dirty="0" smtClean="0"/>
              <a:t>Decomposition into 3NF (Synthesis)</a:t>
            </a:r>
          </a:p>
        </p:txBody>
      </p:sp>
      <p:sp>
        <p:nvSpPr>
          <p:cNvPr id="29700" name="Rectangle 3"/>
          <p:cNvSpPr>
            <a:spLocks noGrp="1" noChangeArrowheads="1"/>
          </p:cNvSpPr>
          <p:nvPr>
            <p:ph type="body" idx="1"/>
          </p:nvPr>
        </p:nvSpPr>
        <p:spPr/>
        <p:txBody>
          <a:bodyPr/>
          <a:lstStyle/>
          <a:p>
            <a:pPr eaLnBrk="1" hangingPunct="1">
              <a:buFont typeface="Wingdings" pitchFamily="2" charset="2"/>
              <a:buChar char="§"/>
            </a:pPr>
            <a:r>
              <a:rPr lang="en-US" dirty="0" smtClean="0"/>
              <a:t>Minimal cover:</a:t>
            </a:r>
            <a:br>
              <a:rPr lang="en-US" dirty="0" smtClean="0"/>
            </a:br>
            <a:r>
              <a:rPr lang="en-US" dirty="0" smtClean="0"/>
              <a:t>	{A} </a:t>
            </a:r>
            <a:r>
              <a:rPr lang="en-US" dirty="0" smtClean="0">
                <a:sym typeface="Symbol" pitchFamily="18" charset="2"/>
              </a:rPr>
              <a:t></a:t>
            </a:r>
            <a:r>
              <a:rPr lang="en-US" dirty="0" smtClean="0"/>
              <a:t> {B} </a:t>
            </a:r>
            <a:br>
              <a:rPr lang="en-US" dirty="0" smtClean="0"/>
            </a:br>
            <a:r>
              <a:rPr lang="en-US" dirty="0" smtClean="0"/>
              <a:t>	{A} </a:t>
            </a:r>
            <a:r>
              <a:rPr lang="en-US" dirty="0" smtClean="0">
                <a:sym typeface="Symbol" pitchFamily="18" charset="2"/>
              </a:rPr>
              <a:t> </a:t>
            </a:r>
            <a:r>
              <a:rPr lang="en-US" dirty="0" smtClean="0"/>
              <a:t>{E} </a:t>
            </a:r>
            <a:br>
              <a:rPr lang="en-US" dirty="0" smtClean="0"/>
            </a:br>
            <a:r>
              <a:rPr lang="en-US" dirty="0" smtClean="0"/>
              <a:t>	{C} </a:t>
            </a:r>
            <a:r>
              <a:rPr lang="en-US" dirty="0" smtClean="0">
                <a:sym typeface="Symbol" pitchFamily="18" charset="2"/>
              </a:rPr>
              <a:t> </a:t>
            </a:r>
            <a:r>
              <a:rPr lang="en-US" dirty="0" smtClean="0"/>
              <a:t>{D}</a:t>
            </a:r>
          </a:p>
          <a:p>
            <a:pPr eaLnBrk="1" hangingPunct="1">
              <a:buFont typeface="Wingdings" pitchFamily="2" charset="2"/>
              <a:buChar char="§"/>
            </a:pPr>
            <a:endParaRPr lang="en-US" dirty="0" smtClean="0"/>
          </a:p>
          <a:p>
            <a:pPr eaLnBrk="1" hangingPunct="1">
              <a:buFont typeface="Wingdings" pitchFamily="2" charset="2"/>
              <a:buChar char="§"/>
            </a:pPr>
            <a:r>
              <a:rPr lang="en-US" dirty="0" smtClean="0"/>
              <a:t>Decomposition:</a:t>
            </a:r>
          </a:p>
          <a:p>
            <a:pPr lvl="1" eaLnBrk="1" hangingPunct="1">
              <a:buFont typeface="Wingdings" pitchFamily="2" charset="2"/>
              <a:buChar char="§"/>
            </a:pPr>
            <a:r>
              <a:rPr lang="en-US" dirty="0" smtClean="0"/>
              <a:t>R1 = {A,B}</a:t>
            </a:r>
          </a:p>
          <a:p>
            <a:pPr lvl="1" eaLnBrk="1" hangingPunct="1">
              <a:buFont typeface="Wingdings" pitchFamily="2" charset="2"/>
              <a:buChar char="§"/>
            </a:pPr>
            <a:r>
              <a:rPr lang="en-US" dirty="0" smtClean="0"/>
              <a:t>R2 = {A,E} </a:t>
            </a:r>
          </a:p>
          <a:p>
            <a:pPr lvl="1" eaLnBrk="1" hangingPunct="1">
              <a:buFont typeface="Wingdings" pitchFamily="2" charset="2"/>
              <a:buChar char="§"/>
            </a:pPr>
            <a:r>
              <a:rPr lang="en-US" dirty="0" smtClean="0"/>
              <a:t>R3 = {C,D}</a:t>
            </a:r>
          </a:p>
          <a:p>
            <a:pPr lvl="1" eaLnBrk="1" hangingPunct="1">
              <a:buFont typeface="Wingdings" pitchFamily="2" charset="2"/>
              <a:buChar char="§"/>
            </a:pPr>
            <a:r>
              <a:rPr lang="en-US" dirty="0" smtClean="0"/>
              <a:t>R4 = {A,C}</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smtClean="0"/>
              <a:t>Introduction to Database Systems</a:t>
            </a:r>
          </a:p>
        </p:txBody>
      </p:sp>
      <p:sp>
        <p:nvSpPr>
          <p:cNvPr id="29699" name="Rectangle 2"/>
          <p:cNvSpPr>
            <a:spLocks noGrp="1" noChangeArrowheads="1"/>
          </p:cNvSpPr>
          <p:nvPr>
            <p:ph type="title"/>
          </p:nvPr>
        </p:nvSpPr>
        <p:spPr/>
        <p:txBody>
          <a:bodyPr/>
          <a:lstStyle/>
          <a:p>
            <a:pPr eaLnBrk="1" hangingPunct="1"/>
            <a:r>
              <a:rPr lang="en-US" dirty="0" smtClean="0"/>
              <a:t>Decomposition into 3NF</a:t>
            </a:r>
          </a:p>
        </p:txBody>
      </p:sp>
      <p:sp>
        <p:nvSpPr>
          <p:cNvPr id="29700" name="Rectangle 3"/>
          <p:cNvSpPr>
            <a:spLocks noGrp="1" noChangeArrowheads="1"/>
          </p:cNvSpPr>
          <p:nvPr>
            <p:ph type="body" idx="1"/>
          </p:nvPr>
        </p:nvSpPr>
        <p:spPr/>
        <p:txBody>
          <a:bodyPr/>
          <a:lstStyle/>
          <a:p>
            <a:pPr eaLnBrk="1" hangingPunct="1">
              <a:buFont typeface="Wingdings" pitchFamily="2" charset="2"/>
              <a:buChar char="§"/>
            </a:pPr>
            <a:r>
              <a:rPr lang="en-US" dirty="0" smtClean="0"/>
              <a:t>(Extended) Minimal cover:</a:t>
            </a:r>
            <a:br>
              <a:rPr lang="en-US" dirty="0" smtClean="0"/>
            </a:br>
            <a:r>
              <a:rPr lang="en-US" dirty="0" smtClean="0"/>
              <a:t>	{A} </a:t>
            </a:r>
            <a:r>
              <a:rPr lang="en-US" dirty="0" smtClean="0">
                <a:sym typeface="Symbol" pitchFamily="18" charset="2"/>
              </a:rPr>
              <a:t></a:t>
            </a:r>
            <a:r>
              <a:rPr lang="en-US" dirty="0" smtClean="0"/>
              <a:t> {B,E} </a:t>
            </a:r>
            <a:br>
              <a:rPr lang="en-US" dirty="0" smtClean="0"/>
            </a:br>
            <a:r>
              <a:rPr lang="en-US" dirty="0" smtClean="0"/>
              <a:t>	{C} </a:t>
            </a:r>
            <a:r>
              <a:rPr lang="en-US" dirty="0" smtClean="0">
                <a:sym typeface="Symbol" pitchFamily="18" charset="2"/>
              </a:rPr>
              <a:t> </a:t>
            </a:r>
            <a:r>
              <a:rPr lang="en-US" dirty="0" smtClean="0"/>
              <a:t>{D}</a:t>
            </a:r>
          </a:p>
          <a:p>
            <a:pPr eaLnBrk="1" hangingPunct="1">
              <a:buFont typeface="Wingdings" pitchFamily="2" charset="2"/>
              <a:buChar char="§"/>
            </a:pPr>
            <a:endParaRPr lang="en-US" dirty="0" smtClean="0"/>
          </a:p>
          <a:p>
            <a:pPr eaLnBrk="1" hangingPunct="1">
              <a:buFont typeface="Wingdings" pitchFamily="2" charset="2"/>
              <a:buChar char="§"/>
            </a:pPr>
            <a:r>
              <a:rPr lang="en-US" dirty="0" smtClean="0"/>
              <a:t>Decomposition:</a:t>
            </a:r>
          </a:p>
          <a:p>
            <a:pPr lvl="1" eaLnBrk="1" hangingPunct="1">
              <a:buFont typeface="Wingdings" pitchFamily="2" charset="2"/>
              <a:buChar char="§"/>
            </a:pPr>
            <a:r>
              <a:rPr lang="en-US" dirty="0" smtClean="0"/>
              <a:t>R1 = {A,B,E}</a:t>
            </a:r>
          </a:p>
          <a:p>
            <a:pPr lvl="1" eaLnBrk="1" hangingPunct="1">
              <a:buFont typeface="Wingdings" pitchFamily="2" charset="2"/>
              <a:buChar char="§"/>
            </a:pPr>
            <a:r>
              <a:rPr lang="en-US" dirty="0" smtClean="0"/>
              <a:t>R2 = {C,D}</a:t>
            </a:r>
          </a:p>
          <a:p>
            <a:pPr lvl="1" eaLnBrk="1" hangingPunct="1">
              <a:buFont typeface="Wingdings" pitchFamily="2" charset="2"/>
              <a:buChar char="§"/>
            </a:pPr>
            <a:r>
              <a:rPr lang="en-US" dirty="0" smtClean="0"/>
              <a:t>R3 = {A,C}</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p:spPr>
        <p:txBody>
          <a:bodyPr/>
          <a:lstStyle/>
          <a:p>
            <a:r>
              <a:rPr lang="en-US" smtClean="0"/>
              <a:t>Introduction to Database Systems</a:t>
            </a:r>
          </a:p>
        </p:txBody>
      </p:sp>
      <p:sp>
        <p:nvSpPr>
          <p:cNvPr id="36867" name="Rectangle 2"/>
          <p:cNvSpPr>
            <a:spLocks noGrp="1" noChangeArrowheads="1"/>
          </p:cNvSpPr>
          <p:nvPr>
            <p:ph type="title"/>
          </p:nvPr>
        </p:nvSpPr>
        <p:spPr/>
        <p:txBody>
          <a:bodyPr/>
          <a:lstStyle/>
          <a:p>
            <a:pPr eaLnBrk="1" hangingPunct="1"/>
            <a:r>
              <a:rPr lang="en-US" smtClean="0"/>
              <a:t>Dependency preserving</a:t>
            </a:r>
          </a:p>
        </p:txBody>
      </p:sp>
      <p:sp>
        <p:nvSpPr>
          <p:cNvPr id="36868" name="Rectangle 3"/>
          <p:cNvSpPr>
            <a:spLocks noGrp="1" noChangeArrowheads="1"/>
          </p:cNvSpPr>
          <p:nvPr>
            <p:ph type="body" idx="1"/>
          </p:nvPr>
        </p:nvSpPr>
        <p:spPr/>
        <p:txBody>
          <a:bodyPr/>
          <a:lstStyle/>
          <a:p>
            <a:pPr eaLnBrk="1" hangingPunct="1"/>
            <a:r>
              <a:rPr lang="en-US" dirty="0" smtClean="0"/>
              <a:t>The 3NF synthesis algorithm always finds a lossless dependency preserving decomposition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p:spPr>
        <p:txBody>
          <a:bodyPr/>
          <a:lstStyle/>
          <a:p>
            <a:r>
              <a:rPr lang="en-US" smtClean="0"/>
              <a:t>Introduction to Database Systems</a:t>
            </a:r>
          </a:p>
        </p:txBody>
      </p:sp>
      <p:sp>
        <p:nvSpPr>
          <p:cNvPr id="324614" name="Rectangle 6"/>
          <p:cNvSpPr>
            <a:spLocks noChangeArrowheads="1"/>
          </p:cNvSpPr>
          <p:nvPr/>
        </p:nvSpPr>
        <p:spPr bwMode="auto">
          <a:xfrm>
            <a:off x="914400" y="381000"/>
            <a:ext cx="3200400" cy="5486400"/>
          </a:xfrm>
          <a:prstGeom prst="rect">
            <a:avLst/>
          </a:prstGeom>
          <a:noFill/>
          <a:ln w="9525">
            <a:noFill/>
            <a:miter lim="800000"/>
            <a:headEnd/>
            <a:tailEnd/>
          </a:ln>
        </p:spPr>
        <p:txBody>
          <a:bodyPr/>
          <a:lstStyle/>
          <a:p>
            <a:pPr marL="342900" indent="-342900" algn="ctr">
              <a:lnSpc>
                <a:spcPct val="80000"/>
              </a:lnSpc>
              <a:spcBef>
                <a:spcPct val="20000"/>
              </a:spcBef>
            </a:pPr>
            <a:r>
              <a:rPr lang="en-US" sz="1400" b="1" baseline="0" dirty="0">
                <a:solidFill>
                  <a:schemeClr val="bg1"/>
                </a:solidFill>
              </a:rPr>
              <a:t>Credits</a:t>
            </a:r>
          </a:p>
          <a:p>
            <a:pPr marL="342900" indent="-342900" algn="ctr">
              <a:lnSpc>
                <a:spcPct val="80000"/>
              </a:lnSpc>
              <a:spcBef>
                <a:spcPct val="20000"/>
              </a:spcBef>
            </a:pPr>
            <a:endParaRPr lang="en-US" sz="1400" b="1" baseline="0" dirty="0">
              <a:solidFill>
                <a:schemeClr val="bg1"/>
              </a:solidFill>
            </a:endParaRPr>
          </a:p>
          <a:p>
            <a:pPr marL="342900" indent="-342900" algn="ctr">
              <a:lnSpc>
                <a:spcPct val="80000"/>
              </a:lnSpc>
              <a:spcBef>
                <a:spcPct val="20000"/>
              </a:spcBef>
            </a:pPr>
            <a:endParaRPr lang="en-US" sz="1400" b="1" baseline="0" dirty="0">
              <a:solidFill>
                <a:schemeClr val="bg1"/>
              </a:solidFill>
            </a:endParaRPr>
          </a:p>
          <a:p>
            <a:pPr marL="342900" indent="-342900" algn="ctr">
              <a:lnSpc>
                <a:spcPct val="80000"/>
              </a:lnSpc>
              <a:spcBef>
                <a:spcPct val="20000"/>
              </a:spcBef>
            </a:pPr>
            <a:r>
              <a:rPr lang="en-US" sz="1400" b="1" baseline="0" dirty="0">
                <a:solidFill>
                  <a:schemeClr val="bg1"/>
                </a:solidFill>
              </a:rPr>
              <a:t>The content of this lecture is based on chapter 8 of the book “Introduction to database Systems” </a:t>
            </a:r>
          </a:p>
          <a:p>
            <a:pPr marL="342900" indent="-342900" algn="ctr">
              <a:lnSpc>
                <a:spcPct val="80000"/>
              </a:lnSpc>
              <a:spcBef>
                <a:spcPct val="20000"/>
              </a:spcBef>
            </a:pPr>
            <a:r>
              <a:rPr lang="en-US" sz="1400" b="1" baseline="0" dirty="0">
                <a:solidFill>
                  <a:schemeClr val="bg1"/>
                </a:solidFill>
              </a:rPr>
              <a:t>By</a:t>
            </a:r>
            <a:br>
              <a:rPr lang="en-US" sz="1400" b="1" baseline="0" dirty="0">
                <a:solidFill>
                  <a:schemeClr val="bg1"/>
                </a:solidFill>
              </a:rPr>
            </a:br>
            <a:r>
              <a:rPr lang="en-US" sz="1400" b="1" baseline="0" dirty="0">
                <a:solidFill>
                  <a:schemeClr val="bg1"/>
                </a:solidFill>
              </a:rPr>
              <a:t> S. Bressan and B. Catania, McGraw Hill publisher</a:t>
            </a:r>
          </a:p>
          <a:p>
            <a:pPr marL="342900" indent="-342900" algn="ctr">
              <a:lnSpc>
                <a:spcPct val="80000"/>
              </a:lnSpc>
              <a:spcBef>
                <a:spcPct val="20000"/>
              </a:spcBef>
            </a:pPr>
            <a:endParaRPr lang="en-US" sz="1400" b="1" baseline="0" dirty="0">
              <a:solidFill>
                <a:schemeClr val="bg1"/>
              </a:solidFill>
            </a:endParaRPr>
          </a:p>
          <a:p>
            <a:pPr marL="342900" indent="-342900" algn="ctr">
              <a:lnSpc>
                <a:spcPct val="80000"/>
              </a:lnSpc>
              <a:spcBef>
                <a:spcPct val="20000"/>
              </a:spcBef>
            </a:pPr>
            <a:r>
              <a:rPr lang="en-US" sz="1400" b="1" baseline="0" dirty="0">
                <a:solidFill>
                  <a:schemeClr val="bg1"/>
                </a:solidFill>
              </a:rPr>
              <a:t>Clipart and media are licensed from Microsoft Office Online Clipart and Media</a:t>
            </a:r>
          </a:p>
          <a:p>
            <a:pPr marL="342900" indent="-342900" algn="ctr">
              <a:lnSpc>
                <a:spcPct val="80000"/>
              </a:lnSpc>
              <a:spcBef>
                <a:spcPct val="20000"/>
              </a:spcBef>
            </a:pPr>
            <a:endParaRPr lang="en-US" sz="1400" b="1" baseline="0" dirty="0">
              <a:solidFill>
                <a:schemeClr val="bg1"/>
              </a:solidFill>
            </a:endParaRPr>
          </a:p>
        </p:txBody>
      </p:sp>
      <p:pic>
        <p:nvPicPr>
          <p:cNvPr id="37892" name="Picture 8" descr="j0400323"/>
          <p:cNvPicPr>
            <a:picLocks noChangeAspect="1" noChangeArrowheads="1"/>
          </p:cNvPicPr>
          <p:nvPr/>
        </p:nvPicPr>
        <p:blipFill>
          <a:blip r:embed="rId3" cstate="print"/>
          <a:srcRect/>
          <a:stretch>
            <a:fillRect/>
          </a:stretch>
        </p:blipFill>
        <p:spPr bwMode="auto">
          <a:xfrm>
            <a:off x="4876800" y="2209800"/>
            <a:ext cx="3902075" cy="2600325"/>
          </a:xfrm>
          <a:prstGeom prst="rect">
            <a:avLst/>
          </a:prstGeom>
          <a:noFill/>
          <a:ln w="9525">
            <a:noFill/>
            <a:miter lim="800000"/>
            <a:headEnd/>
            <a:tailEnd/>
          </a:ln>
        </p:spPr>
      </p:pic>
      <p:sp>
        <p:nvSpPr>
          <p:cNvPr id="324617" name="Text Box 9"/>
          <p:cNvSpPr txBox="1">
            <a:spLocks noChangeArrowheads="1"/>
          </p:cNvSpPr>
          <p:nvPr/>
        </p:nvSpPr>
        <p:spPr bwMode="auto">
          <a:xfrm>
            <a:off x="914400" y="4191000"/>
            <a:ext cx="3495675" cy="304800"/>
          </a:xfrm>
          <a:prstGeom prst="rect">
            <a:avLst/>
          </a:prstGeom>
          <a:noFill/>
          <a:ln w="9525">
            <a:noFill/>
            <a:miter lim="800000"/>
            <a:headEnd/>
            <a:tailEnd/>
          </a:ln>
        </p:spPr>
        <p:txBody>
          <a:bodyPr wrap="none">
            <a:spAutoFit/>
          </a:bodyPr>
          <a:lstStyle/>
          <a:p>
            <a:r>
              <a:rPr lang="en-US" sz="1400" b="1" baseline="0" dirty="0">
                <a:solidFill>
                  <a:schemeClr val="bg1"/>
                </a:solidFill>
              </a:rPr>
              <a:t>Copyright © </a:t>
            </a:r>
            <a:r>
              <a:rPr lang="en-US" sz="1400" b="1" baseline="0" dirty="0" smtClean="0">
                <a:solidFill>
                  <a:schemeClr val="bg1"/>
                </a:solidFill>
              </a:rPr>
              <a:t>2016 </a:t>
            </a:r>
            <a:r>
              <a:rPr lang="en-US" sz="1400" b="1" baseline="0" dirty="0">
                <a:solidFill>
                  <a:schemeClr val="bg1"/>
                </a:solidFill>
              </a:rPr>
              <a:t>by </a:t>
            </a:r>
            <a:r>
              <a:rPr lang="en-US" sz="1400" b="1" baseline="0" dirty="0" err="1">
                <a:solidFill>
                  <a:schemeClr val="bg1"/>
                </a:solidFill>
              </a:rPr>
              <a:t>St</a:t>
            </a:r>
            <a:r>
              <a:rPr lang="en-US" sz="1400" b="1" baseline="0" dirty="0" err="1">
                <a:solidFill>
                  <a:schemeClr val="bg1"/>
                </a:solidFill>
                <a:cs typeface="Arial" charset="0"/>
              </a:rPr>
              <a:t>é</a:t>
            </a:r>
            <a:r>
              <a:rPr lang="en-US" sz="1400" b="1" baseline="0" dirty="0" err="1">
                <a:solidFill>
                  <a:schemeClr val="bg1"/>
                </a:solidFill>
              </a:rPr>
              <a:t>phane</a:t>
            </a:r>
            <a:r>
              <a:rPr lang="en-US" sz="1400" b="1" baseline="0" dirty="0">
                <a:solidFill>
                  <a:schemeClr val="bg1"/>
                </a:solidFill>
              </a:rPr>
              <a:t> Bressan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nodeType="withEffect">
                                  <p:stCondLst>
                                    <p:cond delay="0"/>
                                  </p:stCondLst>
                                  <p:childTnLst>
                                    <p:set>
                                      <p:cBhvr>
                                        <p:cTn id="6" dur="1" fill="hold">
                                          <p:stCondLst>
                                            <p:cond delay="0"/>
                                          </p:stCondLst>
                                        </p:cTn>
                                        <p:tgtEl>
                                          <p:spTgt spid="324614">
                                            <p:txEl>
                                              <p:pRg st="0" end="0"/>
                                            </p:txEl>
                                          </p:spTgt>
                                        </p:tgtEl>
                                        <p:attrNameLst>
                                          <p:attrName>style.visibility</p:attrName>
                                        </p:attrNameLst>
                                      </p:cBhvr>
                                      <p:to>
                                        <p:strVal val="visible"/>
                                      </p:to>
                                    </p:set>
                                    <p:anim calcmode="lin" valueType="num">
                                      <p:cBhvr>
                                        <p:cTn id="7" dur="30000" fill="hold"/>
                                        <p:tgtEl>
                                          <p:spTgt spid="324614">
                                            <p:txEl>
                                              <p:pRg st="0" end="0"/>
                                            </p:txEl>
                                          </p:spTgt>
                                        </p:tgtEl>
                                        <p:attrNameLst>
                                          <p:attrName>ppt_x</p:attrName>
                                        </p:attrNameLst>
                                      </p:cBhvr>
                                      <p:tavLst>
                                        <p:tav tm="0">
                                          <p:val>
                                            <p:strVal val="#ppt_x"/>
                                          </p:val>
                                        </p:tav>
                                        <p:tav tm="100000">
                                          <p:val>
                                            <p:strVal val="#ppt_x"/>
                                          </p:val>
                                        </p:tav>
                                      </p:tavLst>
                                    </p:anim>
                                    <p:anim calcmode="lin" valueType="num">
                                      <p:cBhvr>
                                        <p:cTn id="8" dur="30000" fill="hold"/>
                                        <p:tgtEl>
                                          <p:spTgt spid="324614">
                                            <p:txEl>
                                              <p:pRg st="0" end="0"/>
                                            </p:txEl>
                                          </p:spTgt>
                                        </p:tgtEl>
                                        <p:attrNameLst>
                                          <p:attrName>ppt_y</p:attrName>
                                        </p:attrNameLst>
                                      </p:cBhvr>
                                      <p:tavLst>
                                        <p:tav tm="0">
                                          <p:val>
                                            <p:strVal val="#ppt_y+1"/>
                                          </p:val>
                                        </p:tav>
                                        <p:tav tm="100000">
                                          <p:val>
                                            <p:strVal val="#ppt_y-1"/>
                                          </p:val>
                                        </p:tav>
                                      </p:tavLst>
                                    </p:anim>
                                  </p:childTnLst>
                                </p:cTn>
                              </p:par>
                              <p:par>
                                <p:cTn id="9" presetID="28" presetClass="entr" presetSubtype="0" fill="hold" nodeType="withEffect">
                                  <p:stCondLst>
                                    <p:cond delay="0"/>
                                  </p:stCondLst>
                                  <p:childTnLst>
                                    <p:set>
                                      <p:cBhvr>
                                        <p:cTn id="10" dur="1" fill="hold">
                                          <p:stCondLst>
                                            <p:cond delay="0"/>
                                          </p:stCondLst>
                                        </p:cTn>
                                        <p:tgtEl>
                                          <p:spTgt spid="324614">
                                            <p:txEl>
                                              <p:pRg st="3" end="3"/>
                                            </p:txEl>
                                          </p:spTgt>
                                        </p:tgtEl>
                                        <p:attrNameLst>
                                          <p:attrName>style.visibility</p:attrName>
                                        </p:attrNameLst>
                                      </p:cBhvr>
                                      <p:to>
                                        <p:strVal val="visible"/>
                                      </p:to>
                                    </p:set>
                                    <p:anim calcmode="lin" valueType="num">
                                      <p:cBhvr>
                                        <p:cTn id="11" dur="30000" fill="hold"/>
                                        <p:tgtEl>
                                          <p:spTgt spid="324614">
                                            <p:txEl>
                                              <p:pRg st="3" end="3"/>
                                            </p:txEl>
                                          </p:spTgt>
                                        </p:tgtEl>
                                        <p:attrNameLst>
                                          <p:attrName>ppt_x</p:attrName>
                                        </p:attrNameLst>
                                      </p:cBhvr>
                                      <p:tavLst>
                                        <p:tav tm="0">
                                          <p:val>
                                            <p:strVal val="#ppt_x"/>
                                          </p:val>
                                        </p:tav>
                                        <p:tav tm="100000">
                                          <p:val>
                                            <p:strVal val="#ppt_x"/>
                                          </p:val>
                                        </p:tav>
                                      </p:tavLst>
                                    </p:anim>
                                    <p:anim calcmode="lin" valueType="num">
                                      <p:cBhvr>
                                        <p:cTn id="12" dur="30000" fill="hold"/>
                                        <p:tgtEl>
                                          <p:spTgt spid="324614">
                                            <p:txEl>
                                              <p:pRg st="3" end="3"/>
                                            </p:txEl>
                                          </p:spTgt>
                                        </p:tgtEl>
                                        <p:attrNameLst>
                                          <p:attrName>ppt_y</p:attrName>
                                        </p:attrNameLst>
                                      </p:cBhvr>
                                      <p:tavLst>
                                        <p:tav tm="0">
                                          <p:val>
                                            <p:strVal val="#ppt_y+1"/>
                                          </p:val>
                                        </p:tav>
                                        <p:tav tm="100000">
                                          <p:val>
                                            <p:strVal val="#ppt_y-1"/>
                                          </p:val>
                                        </p:tav>
                                      </p:tavLst>
                                    </p:anim>
                                  </p:childTnLst>
                                </p:cTn>
                              </p:par>
                              <p:par>
                                <p:cTn id="13" presetID="28" presetClass="entr" presetSubtype="0" fill="hold" nodeType="withEffect">
                                  <p:stCondLst>
                                    <p:cond delay="0"/>
                                  </p:stCondLst>
                                  <p:childTnLst>
                                    <p:set>
                                      <p:cBhvr>
                                        <p:cTn id="14" dur="1" fill="hold">
                                          <p:stCondLst>
                                            <p:cond delay="0"/>
                                          </p:stCondLst>
                                        </p:cTn>
                                        <p:tgtEl>
                                          <p:spTgt spid="324614">
                                            <p:txEl>
                                              <p:pRg st="4" end="4"/>
                                            </p:txEl>
                                          </p:spTgt>
                                        </p:tgtEl>
                                        <p:attrNameLst>
                                          <p:attrName>style.visibility</p:attrName>
                                        </p:attrNameLst>
                                      </p:cBhvr>
                                      <p:to>
                                        <p:strVal val="visible"/>
                                      </p:to>
                                    </p:set>
                                    <p:anim calcmode="lin" valueType="num">
                                      <p:cBhvr>
                                        <p:cTn id="15" dur="30000" fill="hold"/>
                                        <p:tgtEl>
                                          <p:spTgt spid="324614">
                                            <p:txEl>
                                              <p:pRg st="4" end="4"/>
                                            </p:txEl>
                                          </p:spTgt>
                                        </p:tgtEl>
                                        <p:attrNameLst>
                                          <p:attrName>ppt_x</p:attrName>
                                        </p:attrNameLst>
                                      </p:cBhvr>
                                      <p:tavLst>
                                        <p:tav tm="0">
                                          <p:val>
                                            <p:strVal val="#ppt_x"/>
                                          </p:val>
                                        </p:tav>
                                        <p:tav tm="100000">
                                          <p:val>
                                            <p:strVal val="#ppt_x"/>
                                          </p:val>
                                        </p:tav>
                                      </p:tavLst>
                                    </p:anim>
                                    <p:anim calcmode="lin" valueType="num">
                                      <p:cBhvr>
                                        <p:cTn id="16" dur="30000" fill="hold"/>
                                        <p:tgtEl>
                                          <p:spTgt spid="324614">
                                            <p:txEl>
                                              <p:pRg st="4" end="4"/>
                                            </p:txEl>
                                          </p:spTgt>
                                        </p:tgtEl>
                                        <p:attrNameLst>
                                          <p:attrName>ppt_y</p:attrName>
                                        </p:attrNameLst>
                                      </p:cBhvr>
                                      <p:tavLst>
                                        <p:tav tm="0">
                                          <p:val>
                                            <p:strVal val="#ppt_y+1"/>
                                          </p:val>
                                        </p:tav>
                                        <p:tav tm="100000">
                                          <p:val>
                                            <p:strVal val="#ppt_y-1"/>
                                          </p:val>
                                        </p:tav>
                                      </p:tavLst>
                                    </p:anim>
                                  </p:childTnLst>
                                </p:cTn>
                              </p:par>
                              <p:par>
                                <p:cTn id="17" presetID="28" presetClass="entr" presetSubtype="0" fill="hold" nodeType="withEffect">
                                  <p:stCondLst>
                                    <p:cond delay="0"/>
                                  </p:stCondLst>
                                  <p:childTnLst>
                                    <p:set>
                                      <p:cBhvr>
                                        <p:cTn id="18" dur="1" fill="hold">
                                          <p:stCondLst>
                                            <p:cond delay="0"/>
                                          </p:stCondLst>
                                        </p:cTn>
                                        <p:tgtEl>
                                          <p:spTgt spid="324614">
                                            <p:txEl>
                                              <p:pRg st="6" end="6"/>
                                            </p:txEl>
                                          </p:spTgt>
                                        </p:tgtEl>
                                        <p:attrNameLst>
                                          <p:attrName>style.visibility</p:attrName>
                                        </p:attrNameLst>
                                      </p:cBhvr>
                                      <p:to>
                                        <p:strVal val="visible"/>
                                      </p:to>
                                    </p:set>
                                    <p:anim calcmode="lin" valueType="num">
                                      <p:cBhvr>
                                        <p:cTn id="19" dur="30000" fill="hold"/>
                                        <p:tgtEl>
                                          <p:spTgt spid="324614">
                                            <p:txEl>
                                              <p:pRg st="6" end="6"/>
                                            </p:txEl>
                                          </p:spTgt>
                                        </p:tgtEl>
                                        <p:attrNameLst>
                                          <p:attrName>ppt_x</p:attrName>
                                        </p:attrNameLst>
                                      </p:cBhvr>
                                      <p:tavLst>
                                        <p:tav tm="0">
                                          <p:val>
                                            <p:strVal val="#ppt_x"/>
                                          </p:val>
                                        </p:tav>
                                        <p:tav tm="100000">
                                          <p:val>
                                            <p:strVal val="#ppt_x"/>
                                          </p:val>
                                        </p:tav>
                                      </p:tavLst>
                                    </p:anim>
                                    <p:anim calcmode="lin" valueType="num">
                                      <p:cBhvr>
                                        <p:cTn id="20" dur="30000" fill="hold"/>
                                        <p:tgtEl>
                                          <p:spTgt spid="324614">
                                            <p:txEl>
                                              <p:pRg st="6" end="6"/>
                                            </p:txEl>
                                          </p:spTgt>
                                        </p:tgtEl>
                                        <p:attrNameLst>
                                          <p:attrName>ppt_y</p:attrName>
                                        </p:attrNameLst>
                                      </p:cBhvr>
                                      <p:tavLst>
                                        <p:tav tm="0">
                                          <p:val>
                                            <p:strVal val="#ppt_y+1"/>
                                          </p:val>
                                        </p:tav>
                                        <p:tav tm="100000">
                                          <p:val>
                                            <p:strVal val="#ppt_y-1"/>
                                          </p:val>
                                        </p:tav>
                                      </p:tavLst>
                                    </p:anim>
                                  </p:childTnLst>
                                </p:cTn>
                              </p:par>
                              <p:par>
                                <p:cTn id="21" presetID="10" presetClass="entr" presetSubtype="0" fill="hold" grpId="0" nodeType="withEffect">
                                  <p:stCondLst>
                                    <p:cond delay="24200"/>
                                  </p:stCondLst>
                                  <p:childTnLst>
                                    <p:set>
                                      <p:cBhvr>
                                        <p:cTn id="22" dur="1" fill="hold">
                                          <p:stCondLst>
                                            <p:cond delay="0"/>
                                          </p:stCondLst>
                                        </p:cTn>
                                        <p:tgtEl>
                                          <p:spTgt spid="324617"/>
                                        </p:tgtEl>
                                        <p:attrNameLst>
                                          <p:attrName>style.visibility</p:attrName>
                                        </p:attrNameLst>
                                      </p:cBhvr>
                                      <p:to>
                                        <p:strVal val="visible"/>
                                      </p:to>
                                    </p:set>
                                    <p:animEffect transition="in" filter="fade">
                                      <p:cBhvr>
                                        <p:cTn id="23" dur="5000"/>
                                        <p:tgtEl>
                                          <p:spTgt spid="324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7"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8" name="Rectangle 3"/>
          <p:cNvSpPr>
            <a:spLocks noGrp="1" noChangeArrowheads="1"/>
          </p:cNvSpPr>
          <p:nvPr>
            <p:ph type="body" idx="4294967295"/>
          </p:nvPr>
        </p:nvSpPr>
        <p:spPr/>
        <p:txBody>
          <a:bodyPr/>
          <a:lstStyle/>
          <a:p>
            <a:pPr eaLnBrk="1" hangingPunct="1">
              <a:lnSpc>
                <a:spcPct val="80000"/>
              </a:lnSpc>
            </a:pPr>
            <a:r>
              <a:rPr lang="en-US" smtClean="0"/>
              <a:t>Ví dụ:</a:t>
            </a:r>
          </a:p>
          <a:p>
            <a:pPr marL="669925" lvl="1" indent="-325438" eaLnBrk="1" hangingPunct="1">
              <a:lnSpc>
                <a:spcPct val="80000"/>
              </a:lnSpc>
            </a:pPr>
            <a:r>
              <a:rPr lang="en-US" smtClean="0"/>
              <a:t>Cho R(ABCD)</a:t>
            </a:r>
          </a:p>
          <a:p>
            <a:pPr marL="669925" lvl="1" indent="-325438" eaLnBrk="1" hangingPunct="1">
              <a:lnSpc>
                <a:spcPct val="80000"/>
              </a:lnSpc>
            </a:pPr>
            <a:r>
              <a:rPr lang="en-US" smtClean="0"/>
              <a:t>F = {AB</a:t>
            </a:r>
            <a:r>
              <a:rPr lang="en-US" smtClean="0">
                <a:sym typeface="Wingdings" pitchFamily="2" charset="2"/>
              </a:rPr>
              <a:t>C, 	AD, 		BDC</a:t>
            </a:r>
            <a:r>
              <a:rPr lang="en-US" smtClean="0"/>
              <a:t>} </a:t>
            </a:r>
          </a:p>
          <a:p>
            <a:pPr marL="669925" lvl="1" indent="-325438" eaLnBrk="1" hangingPunct="1">
              <a:lnSpc>
                <a:spcPct val="80000"/>
              </a:lnSpc>
              <a:buFontTx/>
              <a:buNone/>
            </a:pPr>
            <a:r>
              <a:rPr lang="en-US" smtClean="0"/>
              <a:t>Hỏi: Lược đồ R có ở dạng chuẩn 2 không?</a:t>
            </a:r>
          </a:p>
          <a:p>
            <a:pPr eaLnBrk="1" hangingPunct="1">
              <a:lnSpc>
                <a:spcPct val="80000"/>
              </a:lnSpc>
            </a:pPr>
            <a:r>
              <a:rPr lang="en-US" smtClean="0"/>
              <a:t>Cách làm:</a:t>
            </a:r>
          </a:p>
          <a:p>
            <a:pPr marL="669925" lvl="1" indent="-325438" eaLnBrk="1" hangingPunct="1">
              <a:lnSpc>
                <a:spcPct val="80000"/>
              </a:lnSpc>
            </a:pPr>
            <a:r>
              <a:rPr lang="en-US" smtClean="0"/>
              <a:t>Khóa là: K = AB</a:t>
            </a:r>
          </a:p>
          <a:p>
            <a:pPr marL="669925" lvl="1" indent="-325438" eaLnBrk="1" hangingPunct="1">
              <a:lnSpc>
                <a:spcPct val="80000"/>
              </a:lnSpc>
            </a:pPr>
            <a:r>
              <a:rPr lang="en-US" smtClean="0"/>
              <a:t>Tập thuộc tính khóa là {A, B}</a:t>
            </a:r>
          </a:p>
          <a:p>
            <a:pPr marL="669925" lvl="1" indent="-325438" eaLnBrk="1" hangingPunct="1">
              <a:lnSpc>
                <a:spcPct val="80000"/>
              </a:lnSpc>
            </a:pPr>
            <a:r>
              <a:rPr lang="en-US" smtClean="0"/>
              <a:t>Tập thuộc tính không khóa là {C, D}</a:t>
            </a:r>
          </a:p>
          <a:p>
            <a:pPr marL="669925" lvl="1" indent="-325438" eaLnBrk="1" hangingPunct="1">
              <a:lnSpc>
                <a:spcPct val="80000"/>
              </a:lnSpc>
            </a:pPr>
            <a:r>
              <a:rPr lang="en-US" smtClean="0"/>
              <a:t>Xét fd: </a:t>
            </a:r>
            <a:r>
              <a:rPr lang="en-US"/>
              <a:t>A</a:t>
            </a:r>
            <a:r>
              <a:rPr lang="en-US" smtClean="0">
                <a:sym typeface="Wingdings" pitchFamily="2" charset="2"/>
              </a:rPr>
              <a:t></a:t>
            </a:r>
            <a:r>
              <a:rPr lang="en-US">
                <a:sym typeface="Wingdings" pitchFamily="2" charset="2"/>
              </a:rPr>
              <a:t>D</a:t>
            </a:r>
            <a:endParaRPr lang="en-US" smtClean="0">
              <a:sym typeface="Wingdings" pitchFamily="2" charset="2"/>
            </a:endParaRPr>
          </a:p>
          <a:p>
            <a:pPr marL="1022350" lvl="2" indent="-350838" eaLnBrk="1" hangingPunct="1">
              <a:lnSpc>
                <a:spcPct val="80000"/>
              </a:lnSpc>
            </a:pPr>
            <a:r>
              <a:rPr lang="en-US" smtClean="0"/>
              <a:t>A là tập con của khóa, D là thuộc tính không khóa</a:t>
            </a:r>
          </a:p>
          <a:p>
            <a:pPr marL="669925" lvl="1" indent="-325438" eaLnBrk="1" hangingPunct="1">
              <a:lnSpc>
                <a:spcPct val="80000"/>
              </a:lnSpc>
              <a:buFontTx/>
              <a:buNone/>
            </a:pPr>
            <a:r>
              <a:rPr lang="en-US" smtClean="0">
                <a:sym typeface="Wingdings" pitchFamily="2" charset="2"/>
              </a:rPr>
              <a:t> rõ ràng thuộc tính không khóa d phụ thuộc không đầy đủ vào khóa R không đạt dạng chuẩn 2 (không là 2NF)</a:t>
            </a:r>
            <a:endParaRPr lang="en-US" smtClean="0"/>
          </a:p>
        </p:txBody>
      </p:sp>
      <p:sp>
        <p:nvSpPr>
          <p:cNvPr id="293891"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sz="2800" b="1" baseline="0">
                <a:solidFill>
                  <a:srgbClr val="FF0066"/>
                </a:solidFill>
                <a:latin typeface="Arial"/>
              </a:rPr>
              <a:t>Các dạng chuẩn – Dạng chuẩn 2 (2NF)</a:t>
            </a:r>
            <a:br>
              <a:rPr lang="en-US" sz="2800" b="1" baseline="0">
                <a:solidFill>
                  <a:srgbClr val="FF0066"/>
                </a:solidFill>
                <a:latin typeface="Arial"/>
              </a:rPr>
            </a:br>
            <a:r>
              <a:rPr lang="en-US" sz="2400" b="1" baseline="0">
                <a:solidFill>
                  <a:srgbClr val="FF0066"/>
                </a:solidFill>
                <a:latin typeface="Arial"/>
              </a:rPr>
              <a:t>- Kiểm tra lđqh đạt 2NF (tt)</a:t>
            </a:r>
          </a:p>
        </p:txBody>
      </p:sp>
    </p:spTree>
    <p:extLst>
      <p:ext uri="{BB962C8B-B14F-4D97-AF65-F5344CB8AC3E}">
        <p14:creationId xmlns:p14="http://schemas.microsoft.com/office/powerpoint/2010/main" val="206515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4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545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545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45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545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545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545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545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545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5458">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54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
          <p:cNvSpPr>
            <a:spLocks noGrp="1" noChangeArrowheads="1"/>
          </p:cNvSpPr>
          <p:nvPr>
            <p:ph type="body" idx="1"/>
          </p:nvPr>
        </p:nvSpPr>
        <p:spPr/>
        <p:txBody>
          <a:bodyPr/>
          <a:lstStyle/>
          <a:p>
            <a:pPr eaLnBrk="1" hangingPunct="1"/>
            <a:r>
              <a:rPr lang="en-US" smtClean="0"/>
              <a:t>Ví dụ:</a:t>
            </a:r>
          </a:p>
          <a:p>
            <a:pPr lvl="1" eaLnBrk="1" hangingPunct="1">
              <a:buFontTx/>
              <a:buNone/>
            </a:pPr>
            <a:r>
              <a:rPr lang="en-US" smtClean="0"/>
              <a:t>Cho R(CSZ) 	F = {CS</a:t>
            </a:r>
            <a:r>
              <a:rPr lang="en-US" smtClean="0">
                <a:sym typeface="Wingdings" pitchFamily="2" charset="2"/>
              </a:rPr>
              <a:t>Z, ZC</a:t>
            </a:r>
            <a:r>
              <a:rPr lang="en-US" smtClean="0"/>
              <a:t>} </a:t>
            </a:r>
          </a:p>
          <a:p>
            <a:pPr lvl="1" eaLnBrk="1" hangingPunct="1">
              <a:buFontTx/>
              <a:buNone/>
            </a:pPr>
            <a:r>
              <a:rPr lang="en-US" smtClean="0"/>
              <a:t>Hỏi: Lược đồ R có ở dạng chuẩn 2 không?</a:t>
            </a:r>
          </a:p>
          <a:p>
            <a:pPr eaLnBrk="1" hangingPunct="1"/>
            <a:r>
              <a:rPr lang="en-US" sz="2400" smtClean="0"/>
              <a:t>Cách làm:</a:t>
            </a:r>
          </a:p>
          <a:p>
            <a:pPr lvl="1" eaLnBrk="1" hangingPunct="1"/>
            <a:r>
              <a:rPr lang="en-US" sz="2000" smtClean="0"/>
              <a:t>Khóa là: K1 = CS, K2 = SZ</a:t>
            </a:r>
          </a:p>
          <a:p>
            <a:pPr lvl="1" eaLnBrk="1" hangingPunct="1"/>
            <a:r>
              <a:rPr lang="en-US" sz="2000" smtClean="0"/>
              <a:t>Tập thuộc tính khóa: CSZ</a:t>
            </a:r>
          </a:p>
          <a:p>
            <a:pPr lvl="1" eaLnBrk="1" hangingPunct="1"/>
            <a:r>
              <a:rPr lang="en-US" sz="2000" smtClean="0"/>
              <a:t>Không có thuộc tính không khóa</a:t>
            </a:r>
          </a:p>
          <a:p>
            <a:pPr lvl="1" eaLnBrk="1" hangingPunct="1">
              <a:buFontTx/>
              <a:buNone/>
            </a:pPr>
            <a:r>
              <a:rPr lang="en-US" sz="2000" smtClean="0">
                <a:sym typeface="Wingdings" pitchFamily="2" charset="2"/>
              </a:rPr>
              <a:t> không thể nào có trường hợp thuộc tính không khóa phụ thuộc không đầy đủ vào khóa lược đồ R ở dạng chuẩn 2.	</a:t>
            </a:r>
          </a:p>
          <a:p>
            <a:pPr eaLnBrk="1" hangingPunct="1"/>
            <a:r>
              <a:rPr lang="en-US" sz="2400" smtClean="0"/>
              <a:t>Nhận xét:</a:t>
            </a:r>
          </a:p>
          <a:p>
            <a:pPr lvl="1" eaLnBrk="1" hangingPunct="1"/>
            <a:r>
              <a:rPr lang="en-US" b="1" i="1" smtClean="0">
                <a:solidFill>
                  <a:srgbClr val="FF3333"/>
                </a:solidFill>
              </a:rPr>
              <a:t>Nếu tất cả các thuộc tính của lược đồ quan hệ đều là thuộc tính khóa thì lược đồ là 2NF.</a:t>
            </a:r>
            <a:endParaRPr lang="en-US" smtClean="0"/>
          </a:p>
        </p:txBody>
      </p:sp>
      <p:sp>
        <p:nvSpPr>
          <p:cNvPr id="294915"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sz="2800" b="1" baseline="0">
                <a:solidFill>
                  <a:srgbClr val="FF0066"/>
                </a:solidFill>
                <a:latin typeface="Arial"/>
              </a:rPr>
              <a:t>Các dạng chuẩn – Dạng chuẩn 2 (2NF)</a:t>
            </a:r>
            <a:br>
              <a:rPr lang="en-US" sz="2800" b="1" baseline="0">
                <a:solidFill>
                  <a:srgbClr val="FF0066"/>
                </a:solidFill>
                <a:latin typeface="Arial"/>
              </a:rPr>
            </a:br>
            <a:r>
              <a:rPr lang="en-US" sz="2400" b="1" baseline="0">
                <a:solidFill>
                  <a:srgbClr val="FF0066"/>
                </a:solidFill>
                <a:latin typeface="Arial"/>
              </a:rPr>
              <a:t>- Kiểm tra lđqh đạt 2NF (tt)</a:t>
            </a:r>
          </a:p>
        </p:txBody>
      </p:sp>
    </p:spTree>
    <p:extLst>
      <p:ext uri="{BB962C8B-B14F-4D97-AF65-F5344CB8AC3E}">
        <p14:creationId xmlns:p14="http://schemas.microsoft.com/office/powerpoint/2010/main" val="4088788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4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48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48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48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48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48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48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482">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48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648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Anomalies: Example</a:t>
            </a:r>
            <a:endParaRPr lang="en-SG" smtClean="0"/>
          </a:p>
        </p:txBody>
      </p:sp>
      <p:sp>
        <p:nvSpPr>
          <p:cNvPr id="5123" name="Footer Placeholder 2"/>
          <p:cNvSpPr>
            <a:spLocks noGrp="1"/>
          </p:cNvSpPr>
          <p:nvPr>
            <p:ph type="ftr" sz="quarter" idx="11"/>
          </p:nvPr>
        </p:nvSpPr>
        <p:spPr>
          <a:noFill/>
        </p:spPr>
        <p:txBody>
          <a:bodyPr/>
          <a:lstStyle/>
          <a:p>
            <a:r>
              <a:rPr lang="en-US" smtClean="0"/>
              <a:t>Introduction to Database Systems</a:t>
            </a:r>
          </a:p>
        </p:txBody>
      </p:sp>
      <p:graphicFrame>
        <p:nvGraphicFramePr>
          <p:cNvPr id="4" name="Table 3"/>
          <p:cNvGraphicFramePr>
            <a:graphicFrameLocks noGrp="1"/>
          </p:cNvGraphicFramePr>
          <p:nvPr>
            <p:extLst>
              <p:ext uri="{D42A27DB-BD31-4B8C-83A1-F6EECF244321}">
                <p14:modId xmlns:p14="http://schemas.microsoft.com/office/powerpoint/2010/main" val="2826098458"/>
              </p:ext>
            </p:extLst>
          </p:nvPr>
        </p:nvGraphicFramePr>
        <p:xfrm>
          <a:off x="485537" y="1828800"/>
          <a:ext cx="6677263" cy="3099600"/>
        </p:xfrm>
        <a:graphic>
          <a:graphicData uri="http://schemas.openxmlformats.org/drawingml/2006/table">
            <a:tbl>
              <a:tblPr firstRow="1" bandRow="1">
                <a:tableStyleId>{21E4AEA4-8DFA-4A89-87EB-49C32662AFE0}</a:tableStyleId>
              </a:tblPr>
              <a:tblGrid>
                <a:gridCol w="884555"/>
                <a:gridCol w="925830"/>
                <a:gridCol w="900430"/>
                <a:gridCol w="1560830"/>
                <a:gridCol w="805418"/>
                <a:gridCol w="914400"/>
                <a:gridCol w="685800"/>
              </a:tblGrid>
              <a:tr h="288000">
                <a:tc>
                  <a:txBody>
                    <a:bodyPr/>
                    <a:lstStyle/>
                    <a:p>
                      <a:r>
                        <a:rPr lang="en-US" sz="1200" b="1" dirty="0" err="1" smtClean="0"/>
                        <a:t>eNumber</a:t>
                      </a:r>
                      <a:endParaRPr lang="en-SG" sz="1200" b="1" dirty="0"/>
                    </a:p>
                  </a:txBody>
                  <a:tcPr/>
                </a:tc>
                <a:tc>
                  <a:txBody>
                    <a:bodyPr/>
                    <a:lstStyle/>
                    <a:p>
                      <a:r>
                        <a:rPr lang="en-US" sz="1200" b="1" dirty="0" err="1" smtClean="0"/>
                        <a:t>firstName</a:t>
                      </a:r>
                      <a:endParaRPr lang="en-SG" sz="1200" b="1" dirty="0"/>
                    </a:p>
                  </a:txBody>
                  <a:tcPr/>
                </a:tc>
                <a:tc>
                  <a:txBody>
                    <a:bodyPr/>
                    <a:lstStyle/>
                    <a:p>
                      <a:r>
                        <a:rPr lang="en-US" sz="1200" b="1" dirty="0" err="1" smtClean="0"/>
                        <a:t>lastName</a:t>
                      </a:r>
                      <a:endParaRPr lang="en-SG" sz="1200" b="1" dirty="0"/>
                    </a:p>
                  </a:txBody>
                  <a:tcPr/>
                </a:tc>
                <a:tc>
                  <a:txBody>
                    <a:bodyPr/>
                    <a:lstStyle/>
                    <a:p>
                      <a:r>
                        <a:rPr lang="en-US" sz="1200" b="1" dirty="0" smtClean="0"/>
                        <a:t>address</a:t>
                      </a:r>
                      <a:endParaRPr lang="en-SG" sz="1200" b="1" dirty="0"/>
                    </a:p>
                  </a:txBody>
                  <a:tcPr/>
                </a:tc>
                <a:tc>
                  <a:txBody>
                    <a:bodyPr/>
                    <a:lstStyle/>
                    <a:p>
                      <a:r>
                        <a:rPr lang="en-US" sz="1200" b="1" dirty="0" smtClean="0"/>
                        <a:t>depart-</a:t>
                      </a:r>
                      <a:r>
                        <a:rPr lang="en-US" sz="1200" b="1" dirty="0" err="1" smtClean="0"/>
                        <a:t>ment</a:t>
                      </a:r>
                      <a:endParaRPr lang="en-SG" sz="1200" b="1" dirty="0"/>
                    </a:p>
                  </a:txBody>
                  <a:tcPr/>
                </a:tc>
                <a:tc>
                  <a:txBody>
                    <a:bodyPr/>
                    <a:lstStyle/>
                    <a:p>
                      <a:r>
                        <a:rPr lang="en-US" sz="1200" b="1" dirty="0" smtClean="0"/>
                        <a:t>position</a:t>
                      </a:r>
                      <a:endParaRPr lang="en-SG" sz="1200" b="1" dirty="0"/>
                    </a:p>
                  </a:txBody>
                  <a:tcPr/>
                </a:tc>
                <a:tc>
                  <a:txBody>
                    <a:bodyPr/>
                    <a:lstStyle/>
                    <a:p>
                      <a:r>
                        <a:rPr lang="en-US" sz="1200" b="1" dirty="0" smtClean="0"/>
                        <a:t>salary</a:t>
                      </a:r>
                      <a:endParaRPr lang="en-SG" sz="1200" b="1" dirty="0"/>
                    </a:p>
                  </a:txBody>
                  <a:tcPr/>
                </a:tc>
              </a:tr>
              <a:tr h="288000">
                <a:tc>
                  <a:txBody>
                    <a:bodyPr/>
                    <a:lstStyle/>
                    <a:p>
                      <a:pPr marL="0" algn="l" defTabSz="914400" rtl="0" eaLnBrk="1" latinLnBrk="0" hangingPunct="1"/>
                      <a:r>
                        <a:rPr lang="en-US" sz="1200" b="1" kern="1200" dirty="0" smtClean="0">
                          <a:solidFill>
                            <a:schemeClr val="dk1"/>
                          </a:solidFill>
                          <a:latin typeface="+mn-lt"/>
                          <a:ea typeface="+mn-ea"/>
                          <a:cs typeface="+mn-cs"/>
                        </a:rPr>
                        <a:t>1XU3</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err="1" smtClean="0">
                          <a:solidFill>
                            <a:schemeClr val="dk1"/>
                          </a:solidFill>
                          <a:latin typeface="+mn-lt"/>
                          <a:ea typeface="+mn-ea"/>
                          <a:cs typeface="+mn-cs"/>
                        </a:rPr>
                        <a:t>Dewi</a:t>
                      </a:r>
                      <a:endParaRPr lang="en-SG" sz="1200" b="1" kern="1200" dirty="0">
                        <a:solidFill>
                          <a:schemeClr val="dk1"/>
                        </a:solidFill>
                        <a:latin typeface="+mn-lt"/>
                        <a:ea typeface="+mn-ea"/>
                        <a:cs typeface="+mn-cs"/>
                      </a:endParaRPr>
                    </a:p>
                  </a:txBody>
                  <a:tcPr/>
                </a:tc>
                <a:tc>
                  <a:txBody>
                    <a:bodyPr/>
                    <a:lstStyle/>
                    <a:p>
                      <a:pPr marL="0" algn="l" defTabSz="914400" rtl="0" eaLnBrk="1" latinLnBrk="0" hangingPunct="1"/>
                      <a:r>
                        <a:rPr lang="en-US" sz="1200" b="1" kern="1200" dirty="0" err="1" smtClean="0">
                          <a:solidFill>
                            <a:schemeClr val="dk1"/>
                          </a:solidFill>
                          <a:latin typeface="+mn-lt"/>
                          <a:ea typeface="+mn-ea"/>
                          <a:cs typeface="+mn-cs"/>
                        </a:rPr>
                        <a:t>Srijaya</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SG" sz="1200" b="1" kern="1200" dirty="0" smtClean="0">
                          <a:solidFill>
                            <a:schemeClr val="dk1"/>
                          </a:solidFill>
                          <a:latin typeface="+mn-lt"/>
                          <a:ea typeface="+mn-ea"/>
                          <a:cs typeface="+mn-cs"/>
                        </a:rPr>
                        <a:t>12a </a:t>
                      </a:r>
                      <a:r>
                        <a:rPr lang="en-SG" sz="1200" b="1" kern="1200" dirty="0" err="1" smtClean="0">
                          <a:solidFill>
                            <a:schemeClr val="dk1"/>
                          </a:solidFill>
                          <a:latin typeface="+mn-lt"/>
                          <a:ea typeface="+mn-ea"/>
                          <a:cs typeface="+mn-cs"/>
                        </a:rPr>
                        <a:t>Jln</a:t>
                      </a:r>
                      <a:r>
                        <a:rPr lang="en-SG" sz="1200" b="1" kern="1200" dirty="0" smtClean="0">
                          <a:solidFill>
                            <a:schemeClr val="dk1"/>
                          </a:solidFill>
                          <a:latin typeface="+mn-lt"/>
                          <a:ea typeface="+mn-ea"/>
                          <a:cs typeface="+mn-cs"/>
                        </a:rPr>
                        <a:t> </a:t>
                      </a:r>
                      <a:r>
                        <a:rPr lang="en-SG" sz="1200" b="1" kern="1200" dirty="0" err="1" smtClean="0">
                          <a:solidFill>
                            <a:schemeClr val="dk1"/>
                          </a:solidFill>
                          <a:latin typeface="+mn-lt"/>
                          <a:ea typeface="+mn-ea"/>
                          <a:cs typeface="+mn-cs"/>
                        </a:rPr>
                        <a:t>Lempeng</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Toys</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Clerk</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2000</a:t>
                      </a:r>
                      <a:endParaRPr lang="en-SG" sz="1200" b="1" kern="1200" dirty="0" smtClean="0">
                        <a:solidFill>
                          <a:schemeClr val="dk1"/>
                        </a:solidFill>
                        <a:latin typeface="+mn-lt"/>
                        <a:ea typeface="+mn-ea"/>
                        <a:cs typeface="+mn-cs"/>
                      </a:endParaRPr>
                    </a:p>
                  </a:txBody>
                  <a:tcPr/>
                </a:tc>
              </a:tr>
              <a:tr h="288000">
                <a:tc>
                  <a:txBody>
                    <a:bodyPr/>
                    <a:lstStyle/>
                    <a:p>
                      <a:pPr marL="0" algn="l" defTabSz="914400" rtl="0" eaLnBrk="1" latinLnBrk="0" hangingPunct="1"/>
                      <a:r>
                        <a:rPr lang="en-US" sz="1200" b="1" kern="1200" dirty="0" smtClean="0">
                          <a:solidFill>
                            <a:schemeClr val="dk1"/>
                          </a:solidFill>
                          <a:latin typeface="+mn-lt"/>
                          <a:ea typeface="+mn-ea"/>
                          <a:cs typeface="+mn-cs"/>
                        </a:rPr>
                        <a:t>4W3E</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err="1" smtClean="0">
                          <a:solidFill>
                            <a:schemeClr val="dk1"/>
                          </a:solidFill>
                          <a:latin typeface="+mn-lt"/>
                          <a:ea typeface="+mn-ea"/>
                          <a:cs typeface="+mn-cs"/>
                        </a:rPr>
                        <a:t>Izabel</a:t>
                      </a:r>
                      <a:endParaRPr lang="en-SG" sz="1200" b="1" kern="1200" dirty="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Leong</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SG" sz="1200" b="1" kern="1200" dirty="0" smtClean="0">
                          <a:solidFill>
                            <a:schemeClr val="dk1"/>
                          </a:solidFill>
                          <a:latin typeface="+mn-lt"/>
                          <a:ea typeface="+mn-ea"/>
                          <a:cs typeface="+mn-cs"/>
                        </a:rPr>
                        <a:t>10 </a:t>
                      </a:r>
                      <a:r>
                        <a:rPr lang="en-SG" sz="1200" b="1" kern="1200" dirty="0" err="1" smtClean="0">
                          <a:solidFill>
                            <a:schemeClr val="dk1"/>
                          </a:solidFill>
                          <a:latin typeface="+mn-lt"/>
                          <a:ea typeface="+mn-ea"/>
                          <a:cs typeface="+mn-cs"/>
                        </a:rPr>
                        <a:t>Outram</a:t>
                      </a:r>
                      <a:r>
                        <a:rPr lang="en-SG" sz="1200" b="1" kern="1200" dirty="0" smtClean="0">
                          <a:solidFill>
                            <a:schemeClr val="dk1"/>
                          </a:solidFill>
                          <a:latin typeface="+mn-lt"/>
                          <a:ea typeface="+mn-ea"/>
                          <a:cs typeface="+mn-cs"/>
                        </a:rPr>
                        <a:t> Park</a:t>
                      </a: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Sports</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Trainee</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1200</a:t>
                      </a:r>
                      <a:endParaRPr lang="en-SG" sz="1200" b="1" kern="1200" dirty="0" smtClean="0">
                        <a:solidFill>
                          <a:schemeClr val="dk1"/>
                        </a:solidFill>
                        <a:latin typeface="+mn-lt"/>
                        <a:ea typeface="+mn-ea"/>
                        <a:cs typeface="+mn-cs"/>
                      </a:endParaRPr>
                    </a:p>
                  </a:txBody>
                  <a:tcPr/>
                </a:tc>
              </a:tr>
              <a:tr h="288000">
                <a:tc>
                  <a:txBody>
                    <a:bodyPr/>
                    <a:lstStyle/>
                    <a:p>
                      <a:r>
                        <a:rPr lang="en-US" sz="1200" b="1" dirty="0" smtClean="0"/>
                        <a:t>3XXE</a:t>
                      </a:r>
                      <a:endParaRPr lang="en-SG" sz="1200" b="1" dirty="0"/>
                    </a:p>
                  </a:txBody>
                  <a:tcPr/>
                </a:tc>
                <a:tc>
                  <a:txBody>
                    <a:bodyPr/>
                    <a:lstStyle/>
                    <a:p>
                      <a:r>
                        <a:rPr lang="en-US" sz="1200" b="1" dirty="0" smtClean="0"/>
                        <a:t>John</a:t>
                      </a:r>
                      <a:endParaRPr lang="en-SG" sz="1200" b="1" dirty="0"/>
                    </a:p>
                  </a:txBody>
                  <a:tcPr/>
                </a:tc>
                <a:tc>
                  <a:txBody>
                    <a:bodyPr/>
                    <a:lstStyle/>
                    <a:p>
                      <a:r>
                        <a:rPr lang="en-US" sz="1200" b="1" dirty="0" smtClean="0"/>
                        <a:t>Smith</a:t>
                      </a:r>
                      <a:endParaRPr lang="en-SG" sz="1200" b="1" dirty="0"/>
                    </a:p>
                  </a:txBody>
                  <a:tcPr/>
                </a:tc>
                <a:tc>
                  <a:txBody>
                    <a:bodyPr/>
                    <a:lstStyle/>
                    <a:p>
                      <a:r>
                        <a:rPr lang="en-US" sz="1200" b="1" dirty="0" smtClean="0"/>
                        <a:t>107 </a:t>
                      </a:r>
                      <a:r>
                        <a:rPr lang="en-US" sz="1200" b="1" dirty="0" err="1" smtClean="0"/>
                        <a:t>Clementi</a:t>
                      </a:r>
                      <a:r>
                        <a:rPr lang="en-US" sz="1200" b="1" baseline="0" dirty="0" smtClean="0"/>
                        <a:t> Rd</a:t>
                      </a:r>
                      <a:endParaRPr lang="en-SG" sz="1200" b="1" dirty="0"/>
                    </a:p>
                  </a:txBody>
                  <a:tcPr/>
                </a:tc>
                <a:tc>
                  <a:txBody>
                    <a:bodyPr/>
                    <a:lstStyle/>
                    <a:p>
                      <a:r>
                        <a:rPr lang="en-US" sz="1200" b="1" dirty="0" smtClean="0"/>
                        <a:t>Toys</a:t>
                      </a:r>
                      <a:endParaRPr lang="en-SG" sz="1200" b="1" dirty="0"/>
                    </a:p>
                  </a:txBody>
                  <a:tcPr/>
                </a:tc>
                <a:tc>
                  <a:txBody>
                    <a:bodyPr/>
                    <a:lstStyle/>
                    <a:p>
                      <a:r>
                        <a:rPr lang="en-US" sz="1200" b="1" dirty="0" smtClean="0"/>
                        <a:t>Clerk</a:t>
                      </a:r>
                      <a:endParaRPr lang="en-SG" sz="1200" b="1" dirty="0"/>
                    </a:p>
                  </a:txBody>
                  <a:tcPr/>
                </a:tc>
                <a:tc>
                  <a:txBody>
                    <a:bodyPr/>
                    <a:lstStyle/>
                    <a:p>
                      <a:r>
                        <a:rPr lang="en-US" sz="1200" b="1" dirty="0" smtClean="0"/>
                        <a:t>2000</a:t>
                      </a:r>
                      <a:endParaRPr lang="en-SG" sz="1200" b="1" dirty="0"/>
                    </a:p>
                  </a:txBody>
                  <a:tcPr/>
                </a:tc>
              </a:tr>
              <a:tr h="288000">
                <a:tc>
                  <a:txBody>
                    <a:bodyPr/>
                    <a:lstStyle/>
                    <a:p>
                      <a:r>
                        <a:rPr lang="en-US" sz="1200" b="1" dirty="0" smtClean="0"/>
                        <a:t>5SD2</a:t>
                      </a:r>
                      <a:endParaRPr lang="en-SG" sz="1200" b="1" dirty="0"/>
                    </a:p>
                  </a:txBody>
                  <a:tcPr/>
                </a:tc>
                <a:tc>
                  <a:txBody>
                    <a:bodyPr/>
                    <a:lstStyle/>
                    <a:p>
                      <a:r>
                        <a:rPr lang="en-US" sz="1200" b="1" dirty="0" smtClean="0"/>
                        <a:t>Axel</a:t>
                      </a:r>
                      <a:endParaRPr lang="en-SG" sz="1200" b="1" dirty="0"/>
                    </a:p>
                  </a:txBody>
                  <a:tcPr/>
                </a:tc>
                <a:tc>
                  <a:txBody>
                    <a:bodyPr/>
                    <a:lstStyle/>
                    <a:p>
                      <a:r>
                        <a:rPr lang="en-US" sz="1200" b="1" dirty="0" smtClean="0"/>
                        <a:t>Bayer</a:t>
                      </a:r>
                      <a:endParaRPr lang="en-SG" sz="12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b="1" dirty="0" smtClean="0"/>
                        <a:t>55</a:t>
                      </a:r>
                      <a:r>
                        <a:rPr lang="en-SG" sz="1200" b="1" baseline="0" dirty="0" smtClean="0"/>
                        <a:t> </a:t>
                      </a:r>
                      <a:r>
                        <a:rPr lang="en-SG" sz="1200" b="1" dirty="0" err="1" smtClean="0"/>
                        <a:t>Cuscaden</a:t>
                      </a:r>
                      <a:r>
                        <a:rPr lang="en-SG" sz="1200" b="1" dirty="0" smtClean="0"/>
                        <a:t> Rd</a:t>
                      </a:r>
                      <a:endParaRPr lang="en-SG" sz="1200" b="1" dirty="0"/>
                    </a:p>
                  </a:txBody>
                  <a:tcPr/>
                </a:tc>
                <a:tc>
                  <a:txBody>
                    <a:bodyPr/>
                    <a:lstStyle/>
                    <a:p>
                      <a:r>
                        <a:rPr lang="en-US" sz="1200" b="1" dirty="0" smtClean="0"/>
                        <a:t>Sports</a:t>
                      </a:r>
                      <a:endParaRPr lang="en-SG" sz="1200" b="1" dirty="0"/>
                    </a:p>
                  </a:txBody>
                  <a:tcPr/>
                </a:tc>
                <a:tc>
                  <a:txBody>
                    <a:bodyPr/>
                    <a:lstStyle/>
                    <a:p>
                      <a:r>
                        <a:rPr lang="en-US" sz="1200" b="1" dirty="0" smtClean="0"/>
                        <a:t>Trainee</a:t>
                      </a:r>
                      <a:endParaRPr lang="en-SG" sz="1200" b="1" dirty="0"/>
                    </a:p>
                  </a:txBody>
                  <a:tcPr/>
                </a:tc>
                <a:tc>
                  <a:txBody>
                    <a:bodyPr/>
                    <a:lstStyle/>
                    <a:p>
                      <a:r>
                        <a:rPr lang="en-US" sz="1200" b="1" dirty="0" smtClean="0"/>
                        <a:t>1200</a:t>
                      </a:r>
                      <a:endParaRPr lang="en-SG" sz="1200" b="1" dirty="0"/>
                    </a:p>
                  </a:txBody>
                  <a:tcPr/>
                </a:tc>
              </a:tr>
              <a:tr h="288000">
                <a:tc>
                  <a:txBody>
                    <a:bodyPr/>
                    <a:lstStyle/>
                    <a:p>
                      <a:r>
                        <a:rPr lang="en-US" sz="1200" b="1" dirty="0" smtClean="0"/>
                        <a:t>6RG5</a:t>
                      </a:r>
                      <a:endParaRPr lang="en-SG" sz="1200" b="1" dirty="0"/>
                    </a:p>
                  </a:txBody>
                  <a:tcPr/>
                </a:tc>
                <a:tc>
                  <a:txBody>
                    <a:bodyPr/>
                    <a:lstStyle/>
                    <a:p>
                      <a:r>
                        <a:rPr lang="en-US" sz="1200" b="1" dirty="0" smtClean="0"/>
                        <a:t>Winnie</a:t>
                      </a:r>
                      <a:endParaRPr lang="en-SG" sz="1200" b="1" dirty="0"/>
                    </a:p>
                  </a:txBody>
                  <a:tcPr/>
                </a:tc>
                <a:tc>
                  <a:txBody>
                    <a:bodyPr/>
                    <a:lstStyle/>
                    <a:p>
                      <a:r>
                        <a:rPr lang="en-US" sz="1200" b="1" dirty="0" smtClean="0"/>
                        <a:t>Lee</a:t>
                      </a:r>
                      <a:endParaRPr lang="en-SG" sz="1200" b="1" dirty="0"/>
                    </a:p>
                  </a:txBody>
                  <a:tcPr/>
                </a:tc>
                <a:tc>
                  <a:txBody>
                    <a:bodyPr/>
                    <a:lstStyle/>
                    <a:p>
                      <a:r>
                        <a:rPr lang="en-SG" sz="1200" b="1" dirty="0" smtClean="0"/>
                        <a:t>10 West Coast Rd</a:t>
                      </a:r>
                    </a:p>
                  </a:txBody>
                  <a:tcPr/>
                </a:tc>
                <a:tc>
                  <a:txBody>
                    <a:bodyPr/>
                    <a:lstStyle/>
                    <a:p>
                      <a:r>
                        <a:rPr lang="en-US" sz="1200" b="1" dirty="0" smtClean="0"/>
                        <a:t>Sports</a:t>
                      </a:r>
                      <a:endParaRPr lang="en-SG" sz="1200" b="1" dirty="0"/>
                    </a:p>
                  </a:txBody>
                  <a:tcPr/>
                </a:tc>
                <a:tc>
                  <a:txBody>
                    <a:bodyPr/>
                    <a:lstStyle/>
                    <a:p>
                      <a:r>
                        <a:rPr lang="en-US" sz="1200" b="1" dirty="0" smtClean="0"/>
                        <a:t>Manager</a:t>
                      </a:r>
                      <a:endParaRPr lang="en-SG" sz="1200" b="1" dirty="0"/>
                    </a:p>
                  </a:txBody>
                  <a:tcPr/>
                </a:tc>
                <a:tc>
                  <a:txBody>
                    <a:bodyPr/>
                    <a:lstStyle/>
                    <a:p>
                      <a:r>
                        <a:rPr lang="en-US" sz="1200" b="1" dirty="0" smtClean="0"/>
                        <a:t>2500</a:t>
                      </a:r>
                      <a:endParaRPr lang="en-SG" sz="1200" b="1" dirty="0"/>
                    </a:p>
                  </a:txBody>
                  <a:tcPr/>
                </a:tc>
              </a:tr>
              <a:tr h="288000">
                <a:tc>
                  <a:txBody>
                    <a:bodyPr/>
                    <a:lstStyle/>
                    <a:p>
                      <a:r>
                        <a:rPr lang="en-US" sz="1200" b="1" dirty="0" smtClean="0"/>
                        <a:t>755Y</a:t>
                      </a:r>
                      <a:endParaRPr lang="en-SG" sz="1200" b="1" dirty="0"/>
                    </a:p>
                  </a:txBody>
                  <a:tcPr/>
                </a:tc>
                <a:tc>
                  <a:txBody>
                    <a:bodyPr/>
                    <a:lstStyle/>
                    <a:p>
                      <a:r>
                        <a:rPr lang="en-US" sz="1200" b="1" dirty="0" smtClean="0"/>
                        <a:t>Sylvia</a:t>
                      </a:r>
                      <a:endParaRPr lang="en-SG" sz="1200" b="1" dirty="0"/>
                    </a:p>
                  </a:txBody>
                  <a:tcPr/>
                </a:tc>
                <a:tc>
                  <a:txBody>
                    <a:bodyPr/>
                    <a:lstStyle/>
                    <a:p>
                      <a:r>
                        <a:rPr lang="en-US" sz="1200" b="1" dirty="0" smtClean="0"/>
                        <a:t>Tok</a:t>
                      </a:r>
                      <a:endParaRPr lang="en-SG" sz="1200" b="1" dirty="0"/>
                    </a:p>
                  </a:txBody>
                  <a:tcPr/>
                </a:tc>
                <a:tc>
                  <a:txBody>
                    <a:bodyPr/>
                    <a:lstStyle/>
                    <a:p>
                      <a:r>
                        <a:rPr lang="en-SG" sz="1200" b="1" dirty="0" smtClean="0"/>
                        <a:t>22 East Coast Ln</a:t>
                      </a:r>
                      <a:endParaRPr lang="en-SG" sz="1200" b="1" dirty="0"/>
                    </a:p>
                  </a:txBody>
                  <a:tcPr/>
                </a:tc>
                <a:tc>
                  <a:txBody>
                    <a:bodyPr/>
                    <a:lstStyle/>
                    <a:p>
                      <a:r>
                        <a:rPr lang="en-US" sz="1200" b="1" dirty="0" smtClean="0"/>
                        <a:t>Toys</a:t>
                      </a:r>
                      <a:endParaRPr lang="en-SG" sz="1200" b="1" dirty="0"/>
                    </a:p>
                  </a:txBody>
                  <a:tcPr/>
                </a:tc>
                <a:tc>
                  <a:txBody>
                    <a:bodyPr/>
                    <a:lstStyle/>
                    <a:p>
                      <a:r>
                        <a:rPr lang="en-US" sz="1200" b="1" dirty="0" smtClean="0"/>
                        <a:t>Manager</a:t>
                      </a:r>
                      <a:endParaRPr lang="en-SG" sz="1200" b="1" dirty="0"/>
                    </a:p>
                  </a:txBody>
                  <a:tcPr/>
                </a:tc>
                <a:tc>
                  <a:txBody>
                    <a:bodyPr/>
                    <a:lstStyle/>
                    <a:p>
                      <a:r>
                        <a:rPr lang="en-US" sz="1200" b="1" dirty="0" smtClean="0"/>
                        <a:t>2600</a:t>
                      </a:r>
                      <a:endParaRPr lang="en-SG" sz="1200" b="1" dirty="0"/>
                    </a:p>
                  </a:txBody>
                  <a:tcPr/>
                </a:tc>
              </a:tr>
              <a:tr h="288000">
                <a:tc>
                  <a:txBody>
                    <a:bodyPr/>
                    <a:lstStyle/>
                    <a:p>
                      <a:r>
                        <a:rPr lang="en-US" sz="1200" b="1" dirty="0" smtClean="0"/>
                        <a:t>2SD3</a:t>
                      </a:r>
                      <a:endParaRPr lang="en-SG" sz="1200" b="1" dirty="0"/>
                    </a:p>
                  </a:txBody>
                  <a:tcPr/>
                </a:tc>
                <a:tc>
                  <a:txBody>
                    <a:bodyPr/>
                    <a:lstStyle/>
                    <a:p>
                      <a:r>
                        <a:rPr lang="en-US" sz="1200" b="1" dirty="0" smtClean="0"/>
                        <a:t>Eric</a:t>
                      </a:r>
                      <a:endParaRPr lang="en-SG" sz="1200" b="1" dirty="0"/>
                    </a:p>
                  </a:txBody>
                  <a:tcPr/>
                </a:tc>
                <a:tc>
                  <a:txBody>
                    <a:bodyPr/>
                    <a:lstStyle/>
                    <a:p>
                      <a:r>
                        <a:rPr lang="en-US" sz="1200" b="1" dirty="0" smtClean="0"/>
                        <a:t>Wei</a:t>
                      </a:r>
                      <a:endParaRPr lang="en-SG" sz="1200" b="1" dirty="0"/>
                    </a:p>
                  </a:txBody>
                  <a:tcPr/>
                </a:tc>
                <a:tc>
                  <a:txBody>
                    <a:bodyPr/>
                    <a:lstStyle/>
                    <a:p>
                      <a:r>
                        <a:rPr lang="en-SG" sz="1200" b="1" dirty="0" smtClean="0"/>
                        <a:t>100 </a:t>
                      </a:r>
                      <a:r>
                        <a:rPr lang="en-SG" sz="1200" b="1" dirty="0" err="1" smtClean="0"/>
                        <a:t>Jurong</a:t>
                      </a:r>
                      <a:r>
                        <a:rPr lang="en-SG" sz="1200" b="1" dirty="0" smtClean="0"/>
                        <a:t> drive</a:t>
                      </a:r>
                    </a:p>
                  </a:txBody>
                  <a:tcPr/>
                </a:tc>
                <a:tc>
                  <a:txBody>
                    <a:bodyPr/>
                    <a:lstStyle/>
                    <a:p>
                      <a:r>
                        <a:rPr lang="en-US" sz="1200" b="1" dirty="0" smtClean="0"/>
                        <a:t>Toys</a:t>
                      </a:r>
                      <a:endParaRPr lang="en-SG" sz="1200" b="1" dirty="0"/>
                    </a:p>
                  </a:txBody>
                  <a:tcPr/>
                </a:tc>
                <a:tc>
                  <a:txBody>
                    <a:bodyPr/>
                    <a:lstStyle/>
                    <a:p>
                      <a:r>
                        <a:rPr lang="en-US" sz="1200" b="1" dirty="0" smtClean="0"/>
                        <a:t>Assistant</a:t>
                      </a:r>
                      <a:r>
                        <a:rPr lang="en-US" sz="1200" b="1" baseline="0" dirty="0" smtClean="0"/>
                        <a:t> manager</a:t>
                      </a:r>
                      <a:endParaRPr lang="en-SG" sz="1200" b="1" dirty="0"/>
                    </a:p>
                  </a:txBody>
                  <a:tcPr/>
                </a:tc>
                <a:tc>
                  <a:txBody>
                    <a:bodyPr/>
                    <a:lstStyle/>
                    <a:p>
                      <a:r>
                        <a:rPr lang="en-US" sz="1200" b="1" dirty="0" smtClean="0"/>
                        <a:t>2200</a:t>
                      </a:r>
                      <a:endParaRPr lang="en-SG" sz="1200" b="1" dirty="0"/>
                    </a:p>
                  </a:txBody>
                  <a:tcPr/>
                </a:tc>
              </a:tr>
              <a:tr h="288000">
                <a:tc>
                  <a:txBody>
                    <a:bodyPr/>
                    <a:lstStyle/>
                    <a:p>
                      <a:r>
                        <a:rPr lang="en-US" sz="1200" b="1" dirty="0" smtClean="0"/>
                        <a:t>?</a:t>
                      </a:r>
                      <a:endParaRPr lang="en-SG" sz="1200" b="1" dirty="0"/>
                    </a:p>
                  </a:txBody>
                  <a:tcPr/>
                </a:tc>
                <a:tc>
                  <a:txBody>
                    <a:bodyPr/>
                    <a:lstStyle/>
                    <a:p>
                      <a:r>
                        <a:rPr lang="en-US" sz="1200" b="1" dirty="0" smtClean="0"/>
                        <a:t>?</a:t>
                      </a:r>
                      <a:endParaRPr lang="en-SG" sz="1200" b="1" dirty="0"/>
                    </a:p>
                  </a:txBody>
                  <a:tcPr/>
                </a:tc>
                <a:tc>
                  <a:txBody>
                    <a:bodyPr/>
                    <a:lstStyle/>
                    <a:p>
                      <a:r>
                        <a:rPr lang="en-US" sz="1200" b="1" dirty="0" smtClean="0"/>
                        <a:t>?</a:t>
                      </a:r>
                      <a:endParaRPr lang="en-SG" sz="1200" b="1" dirty="0"/>
                    </a:p>
                  </a:txBody>
                  <a:tcPr/>
                </a:tc>
                <a:tc>
                  <a:txBody>
                    <a:bodyPr/>
                    <a:lstStyle/>
                    <a:p>
                      <a:r>
                        <a:rPr lang="en-US" sz="1200" b="1" dirty="0" smtClean="0"/>
                        <a:t>?</a:t>
                      </a:r>
                      <a:endParaRPr lang="en-SG" sz="1200" b="1" dirty="0"/>
                    </a:p>
                  </a:txBody>
                  <a:tcPr/>
                </a:tc>
                <a:tc>
                  <a:txBody>
                    <a:bodyPr/>
                    <a:lstStyle/>
                    <a:p>
                      <a:r>
                        <a:rPr lang="en-US" sz="1200" b="1" dirty="0" smtClean="0"/>
                        <a:t>?</a:t>
                      </a:r>
                      <a:endParaRPr lang="en-SG" sz="1200" b="1" dirty="0"/>
                    </a:p>
                  </a:txBody>
                  <a:tcPr/>
                </a:tc>
                <a:tc>
                  <a:txBody>
                    <a:bodyPr/>
                    <a:lstStyle/>
                    <a:p>
                      <a:r>
                        <a:rPr lang="en-US" sz="1200" b="1" dirty="0" smtClean="0"/>
                        <a:t>Security guard</a:t>
                      </a:r>
                      <a:endParaRPr lang="en-SG" sz="1200" b="1" dirty="0"/>
                    </a:p>
                  </a:txBody>
                  <a:tcPr/>
                </a:tc>
                <a:tc>
                  <a:txBody>
                    <a:bodyPr/>
                    <a:lstStyle/>
                    <a:p>
                      <a:r>
                        <a:rPr lang="en-US" sz="1200" b="1" dirty="0" smtClean="0"/>
                        <a:t>1500</a:t>
                      </a:r>
                      <a:endParaRPr lang="en-SG" sz="1200" b="1" dirty="0"/>
                    </a:p>
                  </a:txBody>
                  <a:tcPr/>
                </a:tc>
              </a:tr>
            </a:tbl>
          </a:graphicData>
        </a:graphic>
      </p:graphicFrame>
      <p:sp>
        <p:nvSpPr>
          <p:cNvPr id="5" name="AutoShape 192"/>
          <p:cNvSpPr>
            <a:spLocks/>
          </p:cNvSpPr>
          <p:nvPr/>
        </p:nvSpPr>
        <p:spPr bwMode="auto">
          <a:xfrm rot="-5345758">
            <a:off x="2286291" y="4280693"/>
            <a:ext cx="76200" cy="1598613"/>
          </a:xfrm>
          <a:prstGeom prst="leftBrace">
            <a:avLst>
              <a:gd name="adj1" fmla="val 174826"/>
              <a:gd name="adj2" fmla="val 50000"/>
            </a:avLst>
          </a:prstGeom>
          <a:noFill/>
          <a:ln w="9525">
            <a:solidFill>
              <a:schemeClr val="bg1"/>
            </a:solidFill>
            <a:round/>
            <a:headEnd/>
            <a:tailEnd/>
          </a:ln>
        </p:spPr>
        <p:txBody>
          <a:bodyPr wrap="none" anchor="ctr"/>
          <a:lstStyle/>
          <a:p>
            <a:endParaRPr lang="en-US"/>
          </a:p>
        </p:txBody>
      </p:sp>
      <p:sp>
        <p:nvSpPr>
          <p:cNvPr id="6" name="Text Box 193"/>
          <p:cNvSpPr txBox="1">
            <a:spLocks noChangeArrowheads="1"/>
          </p:cNvSpPr>
          <p:nvPr/>
        </p:nvSpPr>
        <p:spPr bwMode="auto">
          <a:xfrm>
            <a:off x="1966409" y="5105400"/>
            <a:ext cx="623888" cy="457200"/>
          </a:xfrm>
          <a:prstGeom prst="rect">
            <a:avLst/>
          </a:prstGeom>
          <a:noFill/>
          <a:ln w="9525">
            <a:noFill/>
            <a:miter lim="800000"/>
            <a:headEnd/>
            <a:tailEnd/>
          </a:ln>
        </p:spPr>
        <p:txBody>
          <a:bodyPr wrap="none">
            <a:spAutoFit/>
          </a:bodyPr>
          <a:lstStyle/>
          <a:p>
            <a:pPr eaLnBrk="0" hangingPunct="0"/>
            <a:r>
              <a:rPr lang="en-US" sz="2400" baseline="0" dirty="0">
                <a:solidFill>
                  <a:schemeClr val="bg1"/>
                </a:solidFill>
                <a:latin typeface="Times New Roman" pitchFamily="18" charset="0"/>
              </a:rPr>
              <a:t>key</a:t>
            </a:r>
          </a:p>
        </p:txBody>
      </p:sp>
      <p:sp>
        <p:nvSpPr>
          <p:cNvPr id="7" name="Text Box 189"/>
          <p:cNvSpPr txBox="1">
            <a:spLocks noChangeArrowheads="1"/>
          </p:cNvSpPr>
          <p:nvPr/>
        </p:nvSpPr>
        <p:spPr bwMode="auto">
          <a:xfrm>
            <a:off x="4388643" y="5685692"/>
            <a:ext cx="2039341" cy="400110"/>
          </a:xfrm>
          <a:prstGeom prst="rect">
            <a:avLst/>
          </a:prstGeom>
          <a:noFill/>
          <a:ln w="9525">
            <a:noFill/>
            <a:miter lim="800000"/>
            <a:headEnd/>
            <a:tailEnd/>
          </a:ln>
        </p:spPr>
        <p:txBody>
          <a:bodyPr wrap="none">
            <a:spAutoFit/>
          </a:bodyPr>
          <a:lstStyle/>
          <a:p>
            <a:pPr eaLnBrk="0" hangingPunct="0"/>
            <a:r>
              <a:rPr lang="en-US" sz="2000" baseline="0" dirty="0">
                <a:solidFill>
                  <a:schemeClr val="bg1"/>
                </a:solidFill>
                <a:latin typeface="Times New Roman" pitchFamily="18" charset="0"/>
              </a:rPr>
              <a:t>Insertion anomaly</a:t>
            </a:r>
          </a:p>
        </p:txBody>
      </p:sp>
      <p:sp>
        <p:nvSpPr>
          <p:cNvPr id="8" name="Line 190"/>
          <p:cNvSpPr>
            <a:spLocks noChangeShapeType="1"/>
          </p:cNvSpPr>
          <p:nvPr/>
        </p:nvSpPr>
        <p:spPr bwMode="auto">
          <a:xfrm flipV="1">
            <a:off x="5334000" y="4953000"/>
            <a:ext cx="533400" cy="762000"/>
          </a:xfrm>
          <a:prstGeom prst="line">
            <a:avLst/>
          </a:prstGeom>
          <a:noFill/>
          <a:ln w="25400">
            <a:solidFill>
              <a:srgbClr val="FF6600"/>
            </a:solidFill>
            <a:round/>
            <a:headEnd/>
            <a:tailEnd type="triangle" w="med" len="med"/>
          </a:ln>
        </p:spPr>
        <p:txBody>
          <a:bodyPr/>
          <a:lstStyle/>
          <a:p>
            <a:endParaRPr lang="en-US"/>
          </a:p>
        </p:txBody>
      </p:sp>
      <p:grpSp>
        <p:nvGrpSpPr>
          <p:cNvPr id="2" name="Group 180"/>
          <p:cNvGrpSpPr>
            <a:grpSpLocks/>
          </p:cNvGrpSpPr>
          <p:nvPr/>
        </p:nvGrpSpPr>
        <p:grpSpPr bwMode="auto">
          <a:xfrm>
            <a:off x="7010400" y="2438400"/>
            <a:ext cx="304800" cy="533400"/>
            <a:chOff x="4272" y="1680"/>
            <a:chExt cx="288" cy="336"/>
          </a:xfrm>
        </p:grpSpPr>
        <p:sp>
          <p:nvSpPr>
            <p:cNvPr id="5219" name="Line 181"/>
            <p:cNvSpPr>
              <a:spLocks noChangeShapeType="1"/>
            </p:cNvSpPr>
            <p:nvPr/>
          </p:nvSpPr>
          <p:spPr bwMode="auto">
            <a:xfrm flipH="1" flipV="1">
              <a:off x="4272" y="1680"/>
              <a:ext cx="288" cy="182"/>
            </a:xfrm>
            <a:prstGeom prst="line">
              <a:avLst/>
            </a:prstGeom>
            <a:noFill/>
            <a:ln w="25400">
              <a:solidFill>
                <a:srgbClr val="FF6600"/>
              </a:solidFill>
              <a:round/>
              <a:headEnd/>
              <a:tailEnd type="triangle" w="med" len="med"/>
            </a:ln>
          </p:spPr>
          <p:txBody>
            <a:bodyPr/>
            <a:lstStyle/>
            <a:p>
              <a:endParaRPr lang="en-US"/>
            </a:p>
          </p:txBody>
        </p:sp>
        <p:sp>
          <p:nvSpPr>
            <p:cNvPr id="5220" name="Line 182"/>
            <p:cNvSpPr>
              <a:spLocks noChangeShapeType="1"/>
            </p:cNvSpPr>
            <p:nvPr/>
          </p:nvSpPr>
          <p:spPr bwMode="auto">
            <a:xfrm flipH="1">
              <a:off x="4272" y="1862"/>
              <a:ext cx="288" cy="154"/>
            </a:xfrm>
            <a:prstGeom prst="line">
              <a:avLst/>
            </a:prstGeom>
            <a:noFill/>
            <a:ln w="25400">
              <a:solidFill>
                <a:srgbClr val="FF6600"/>
              </a:solidFill>
              <a:round/>
              <a:headEnd/>
              <a:tailEnd type="triangle" w="med" len="med"/>
            </a:ln>
          </p:spPr>
          <p:txBody>
            <a:bodyPr/>
            <a:lstStyle/>
            <a:p>
              <a:endParaRPr lang="en-US"/>
            </a:p>
          </p:txBody>
        </p:sp>
      </p:grpSp>
      <p:sp>
        <p:nvSpPr>
          <p:cNvPr id="12" name="Text Box 185"/>
          <p:cNvSpPr txBox="1">
            <a:spLocks noChangeArrowheads="1"/>
          </p:cNvSpPr>
          <p:nvPr/>
        </p:nvSpPr>
        <p:spPr bwMode="auto">
          <a:xfrm>
            <a:off x="7315200" y="2362200"/>
            <a:ext cx="1359668" cy="707886"/>
          </a:xfrm>
          <a:prstGeom prst="rect">
            <a:avLst/>
          </a:prstGeom>
          <a:noFill/>
          <a:ln w="9525">
            <a:noFill/>
            <a:miter lim="800000"/>
            <a:headEnd/>
            <a:tailEnd/>
          </a:ln>
        </p:spPr>
        <p:txBody>
          <a:bodyPr wrap="none">
            <a:spAutoFit/>
          </a:bodyPr>
          <a:lstStyle/>
          <a:p>
            <a:pPr eaLnBrk="0" hangingPunct="0"/>
            <a:r>
              <a:rPr lang="en-US" sz="2000" baseline="0" dirty="0">
                <a:solidFill>
                  <a:schemeClr val="bg1"/>
                </a:solidFill>
                <a:latin typeface="Times New Roman" pitchFamily="18" charset="0"/>
              </a:rPr>
              <a:t>Redundant </a:t>
            </a:r>
            <a:r>
              <a:rPr lang="en-US" sz="2000" baseline="0" dirty="0" smtClean="0">
                <a:solidFill>
                  <a:schemeClr val="bg1"/>
                </a:solidFill>
                <a:latin typeface="Times New Roman" pitchFamily="18" charset="0"/>
              </a:rPr>
              <a:t/>
            </a:r>
            <a:br>
              <a:rPr lang="en-US" sz="2000" baseline="0" dirty="0" smtClean="0">
                <a:solidFill>
                  <a:schemeClr val="bg1"/>
                </a:solidFill>
                <a:latin typeface="Times New Roman" pitchFamily="18" charset="0"/>
              </a:rPr>
            </a:br>
            <a:r>
              <a:rPr lang="en-US" sz="2000" baseline="0" dirty="0" smtClean="0">
                <a:solidFill>
                  <a:schemeClr val="bg1"/>
                </a:solidFill>
                <a:latin typeface="Times New Roman" pitchFamily="18" charset="0"/>
              </a:rPr>
              <a:t>storage</a:t>
            </a:r>
            <a:endParaRPr lang="en-US" sz="2000" baseline="0" dirty="0">
              <a:solidFill>
                <a:schemeClr val="bg1"/>
              </a:solidFill>
              <a:latin typeface="Times New Roman" pitchFamily="18" charset="0"/>
            </a:endParaRPr>
          </a:p>
        </p:txBody>
      </p:sp>
      <p:sp>
        <p:nvSpPr>
          <p:cNvPr id="13" name="Line 183"/>
          <p:cNvSpPr>
            <a:spLocks noChangeShapeType="1"/>
          </p:cNvSpPr>
          <p:nvPr/>
        </p:nvSpPr>
        <p:spPr bwMode="auto">
          <a:xfrm flipH="1" flipV="1">
            <a:off x="6934200" y="3581400"/>
            <a:ext cx="457200" cy="152400"/>
          </a:xfrm>
          <a:prstGeom prst="line">
            <a:avLst/>
          </a:prstGeom>
          <a:noFill/>
          <a:ln w="25400">
            <a:solidFill>
              <a:srgbClr val="FF6600"/>
            </a:solidFill>
            <a:round/>
            <a:headEnd/>
            <a:tailEnd type="triangle" w="med" len="med"/>
          </a:ln>
        </p:spPr>
        <p:txBody>
          <a:bodyPr/>
          <a:lstStyle/>
          <a:p>
            <a:endParaRPr lang="en-US"/>
          </a:p>
        </p:txBody>
      </p:sp>
      <p:sp>
        <p:nvSpPr>
          <p:cNvPr id="14" name="Line 184"/>
          <p:cNvSpPr>
            <a:spLocks noChangeShapeType="1"/>
          </p:cNvSpPr>
          <p:nvPr/>
        </p:nvSpPr>
        <p:spPr bwMode="auto">
          <a:xfrm flipH="1">
            <a:off x="6934200" y="3733800"/>
            <a:ext cx="457200" cy="76200"/>
          </a:xfrm>
          <a:prstGeom prst="line">
            <a:avLst/>
          </a:prstGeom>
          <a:noFill/>
          <a:ln w="25400">
            <a:solidFill>
              <a:srgbClr val="FF6600"/>
            </a:solidFill>
            <a:round/>
            <a:headEnd/>
            <a:tailEnd type="triangle" w="med" len="med"/>
          </a:ln>
        </p:spPr>
        <p:txBody>
          <a:bodyPr/>
          <a:lstStyle/>
          <a:p>
            <a:endParaRPr lang="en-US"/>
          </a:p>
        </p:txBody>
      </p:sp>
      <p:sp>
        <p:nvSpPr>
          <p:cNvPr id="15" name="Text Box 186"/>
          <p:cNvSpPr txBox="1">
            <a:spLocks noChangeArrowheads="1"/>
          </p:cNvSpPr>
          <p:nvPr/>
        </p:nvSpPr>
        <p:spPr bwMode="auto">
          <a:xfrm>
            <a:off x="7391400" y="3352800"/>
            <a:ext cx="1066318" cy="707886"/>
          </a:xfrm>
          <a:prstGeom prst="rect">
            <a:avLst/>
          </a:prstGeom>
          <a:noFill/>
          <a:ln w="9525">
            <a:noFill/>
            <a:miter lim="800000"/>
            <a:headEnd/>
            <a:tailEnd/>
          </a:ln>
        </p:spPr>
        <p:txBody>
          <a:bodyPr wrap="none">
            <a:spAutoFit/>
          </a:bodyPr>
          <a:lstStyle/>
          <a:p>
            <a:pPr eaLnBrk="0" hangingPunct="0"/>
            <a:r>
              <a:rPr lang="en-US" sz="2000" baseline="0" dirty="0">
                <a:solidFill>
                  <a:schemeClr val="bg1"/>
                </a:solidFill>
                <a:latin typeface="Times New Roman" pitchFamily="18" charset="0"/>
              </a:rPr>
              <a:t>Update </a:t>
            </a:r>
            <a:r>
              <a:rPr lang="en-US" sz="2000" baseline="0" dirty="0" smtClean="0">
                <a:solidFill>
                  <a:schemeClr val="bg1"/>
                </a:solidFill>
                <a:latin typeface="Times New Roman" pitchFamily="18" charset="0"/>
              </a:rPr>
              <a:t/>
            </a:r>
            <a:br>
              <a:rPr lang="en-US" sz="2000" baseline="0" dirty="0" smtClean="0">
                <a:solidFill>
                  <a:schemeClr val="bg1"/>
                </a:solidFill>
                <a:latin typeface="Times New Roman" pitchFamily="18" charset="0"/>
              </a:rPr>
            </a:br>
            <a:r>
              <a:rPr lang="en-US" sz="2000" baseline="0" dirty="0" smtClean="0">
                <a:solidFill>
                  <a:schemeClr val="bg1"/>
                </a:solidFill>
                <a:latin typeface="Times New Roman" pitchFamily="18" charset="0"/>
              </a:rPr>
              <a:t>anomaly</a:t>
            </a:r>
            <a:endParaRPr lang="en-US" sz="2000" baseline="0" dirty="0">
              <a:solidFill>
                <a:schemeClr val="bg1"/>
              </a:solidFill>
              <a:latin typeface="Times New Roman" pitchFamily="18" charset="0"/>
            </a:endParaRPr>
          </a:p>
        </p:txBody>
      </p:sp>
      <p:sp>
        <p:nvSpPr>
          <p:cNvPr id="16" name="Text Box 187"/>
          <p:cNvSpPr txBox="1">
            <a:spLocks noChangeArrowheads="1"/>
          </p:cNvSpPr>
          <p:nvPr/>
        </p:nvSpPr>
        <p:spPr bwMode="auto">
          <a:xfrm>
            <a:off x="7113419" y="5683250"/>
            <a:ext cx="1954381" cy="707886"/>
          </a:xfrm>
          <a:prstGeom prst="rect">
            <a:avLst/>
          </a:prstGeom>
          <a:noFill/>
          <a:ln w="9525">
            <a:noFill/>
            <a:miter lim="800000"/>
            <a:headEnd/>
            <a:tailEnd/>
          </a:ln>
        </p:spPr>
        <p:txBody>
          <a:bodyPr wrap="none">
            <a:spAutoFit/>
          </a:bodyPr>
          <a:lstStyle/>
          <a:p>
            <a:pPr eaLnBrk="0" hangingPunct="0"/>
            <a:r>
              <a:rPr lang="en-US" sz="2000" baseline="0" dirty="0">
                <a:solidFill>
                  <a:schemeClr val="bg1"/>
                </a:solidFill>
                <a:latin typeface="Times New Roman" pitchFamily="18" charset="0"/>
              </a:rPr>
              <a:t>Potential </a:t>
            </a:r>
            <a:r>
              <a:rPr lang="en-US" sz="2000" baseline="0" dirty="0" smtClean="0">
                <a:solidFill>
                  <a:schemeClr val="bg1"/>
                </a:solidFill>
                <a:latin typeface="Times New Roman" pitchFamily="18" charset="0"/>
              </a:rPr>
              <a:t/>
            </a:r>
            <a:br>
              <a:rPr lang="en-US" sz="2000" baseline="0" dirty="0" smtClean="0">
                <a:solidFill>
                  <a:schemeClr val="bg1"/>
                </a:solidFill>
                <a:latin typeface="Times New Roman" pitchFamily="18" charset="0"/>
              </a:rPr>
            </a:br>
            <a:r>
              <a:rPr lang="en-US" sz="2000" baseline="0" dirty="0" smtClean="0">
                <a:solidFill>
                  <a:schemeClr val="bg1"/>
                </a:solidFill>
                <a:latin typeface="Times New Roman" pitchFamily="18" charset="0"/>
              </a:rPr>
              <a:t>deletion </a:t>
            </a:r>
            <a:r>
              <a:rPr lang="en-US" sz="2000" baseline="0" dirty="0">
                <a:solidFill>
                  <a:schemeClr val="bg1"/>
                </a:solidFill>
                <a:latin typeface="Times New Roman" pitchFamily="18" charset="0"/>
              </a:rPr>
              <a:t>anomaly</a:t>
            </a:r>
          </a:p>
        </p:txBody>
      </p:sp>
      <p:sp>
        <p:nvSpPr>
          <p:cNvPr id="17" name="Line 188"/>
          <p:cNvSpPr>
            <a:spLocks noChangeShapeType="1"/>
          </p:cNvSpPr>
          <p:nvPr/>
        </p:nvSpPr>
        <p:spPr bwMode="auto">
          <a:xfrm flipH="1" flipV="1">
            <a:off x="6400800" y="4343400"/>
            <a:ext cx="1371600" cy="1371600"/>
          </a:xfrm>
          <a:prstGeom prst="line">
            <a:avLst/>
          </a:prstGeom>
          <a:noFill/>
          <a:ln w="25400">
            <a:solidFill>
              <a:srgbClr val="FF6600"/>
            </a:solidFill>
            <a:round/>
            <a:headEnd/>
            <a:tailEnd type="triangle" w="med" len="med"/>
          </a:ln>
        </p:spPr>
        <p:txBody>
          <a:bodyPr/>
          <a:lstStyle/>
          <a:p>
            <a:endParaRPr lang="en-US"/>
          </a:p>
        </p:txBody>
      </p:sp>
      <p:sp>
        <p:nvSpPr>
          <p:cNvPr id="18" name="Text Box 191"/>
          <p:cNvSpPr txBox="1">
            <a:spLocks noChangeArrowheads="1"/>
          </p:cNvSpPr>
          <p:nvPr/>
        </p:nvSpPr>
        <p:spPr bwMode="auto">
          <a:xfrm>
            <a:off x="1647825" y="838200"/>
            <a:ext cx="6084888" cy="830263"/>
          </a:xfrm>
          <a:prstGeom prst="rect">
            <a:avLst/>
          </a:prstGeom>
          <a:noFill/>
          <a:ln w="9525">
            <a:noFill/>
            <a:miter lim="800000"/>
            <a:headEnd/>
            <a:tailEnd/>
          </a:ln>
        </p:spPr>
        <p:txBody>
          <a:bodyPr wrap="none">
            <a:spAutoFit/>
          </a:bodyPr>
          <a:lstStyle/>
          <a:p>
            <a:pPr algn="ctr" eaLnBrk="0" hangingPunct="0"/>
            <a:r>
              <a:rPr lang="en-US" sz="2400" baseline="0">
                <a:solidFill>
                  <a:schemeClr val="bg1"/>
                </a:solidFill>
                <a:latin typeface="Times New Roman" pitchFamily="18" charset="0"/>
              </a:rPr>
              <a:t>Assume  that the position determines the salary:</a:t>
            </a:r>
          </a:p>
          <a:p>
            <a:pPr algn="ctr" eaLnBrk="0" hangingPunct="0"/>
            <a:r>
              <a:rPr lang="en-US" sz="2400" baseline="0">
                <a:solidFill>
                  <a:schemeClr val="bg1"/>
                </a:solidFill>
                <a:latin typeface="Times New Roman" pitchFamily="18" charset="0"/>
              </a:rPr>
              <a:t>position </a:t>
            </a:r>
            <a:r>
              <a:rPr lang="en-US" sz="2400" baseline="0">
                <a:solidFill>
                  <a:schemeClr val="bg1"/>
                </a:solidFill>
                <a:latin typeface="Times New Roman" pitchFamily="18" charset="0"/>
                <a:cs typeface="Times New Roman" pitchFamily="18" charset="0"/>
              </a:rPr>
              <a:t>→ salary</a:t>
            </a:r>
          </a:p>
        </p:txBody>
      </p:sp>
      <p:sp>
        <p:nvSpPr>
          <p:cNvPr id="5218" name="Text Box 194"/>
          <p:cNvSpPr txBox="1">
            <a:spLocks noChangeArrowheads="1"/>
          </p:cNvSpPr>
          <p:nvPr/>
        </p:nvSpPr>
        <p:spPr bwMode="auto">
          <a:xfrm>
            <a:off x="457200" y="1295400"/>
            <a:ext cx="1311275" cy="461963"/>
          </a:xfrm>
          <a:prstGeom prst="rect">
            <a:avLst/>
          </a:prstGeom>
          <a:noFill/>
          <a:ln w="9525">
            <a:noFill/>
            <a:miter lim="800000"/>
            <a:headEnd/>
            <a:tailEnd/>
          </a:ln>
        </p:spPr>
        <p:txBody>
          <a:bodyPr wrap="none">
            <a:spAutoFit/>
          </a:bodyPr>
          <a:lstStyle/>
          <a:p>
            <a:pPr eaLnBrk="0" hangingPunct="0"/>
            <a:r>
              <a:rPr lang="en-US" sz="2400" baseline="0">
                <a:solidFill>
                  <a:schemeClr val="bg1"/>
                </a:solidFill>
                <a:latin typeface="Times New Roman" pitchFamily="18" charset="0"/>
              </a:rPr>
              <a:t>company</a:t>
            </a:r>
          </a:p>
        </p:txBody>
      </p:sp>
      <p:sp>
        <p:nvSpPr>
          <p:cNvPr id="20" name="AutoShape 192"/>
          <p:cNvSpPr>
            <a:spLocks/>
          </p:cNvSpPr>
          <p:nvPr/>
        </p:nvSpPr>
        <p:spPr bwMode="auto">
          <a:xfrm rot="-5345758">
            <a:off x="882718" y="4686348"/>
            <a:ext cx="64187" cy="761905"/>
          </a:xfrm>
          <a:prstGeom prst="leftBrace">
            <a:avLst>
              <a:gd name="adj1" fmla="val 174826"/>
              <a:gd name="adj2" fmla="val 50000"/>
            </a:avLst>
          </a:prstGeom>
          <a:noFill/>
          <a:ln w="9525">
            <a:solidFill>
              <a:schemeClr val="bg1"/>
            </a:solidFill>
            <a:round/>
            <a:headEnd/>
            <a:tailEnd/>
          </a:ln>
        </p:spPr>
        <p:txBody>
          <a:bodyPr wrap="none" anchor="ctr"/>
          <a:lstStyle/>
          <a:p>
            <a:endParaRPr lang="en-US"/>
          </a:p>
        </p:txBody>
      </p:sp>
      <p:sp>
        <p:nvSpPr>
          <p:cNvPr id="21" name="Text Box 193"/>
          <p:cNvSpPr txBox="1">
            <a:spLocks noChangeArrowheads="1"/>
          </p:cNvSpPr>
          <p:nvPr/>
        </p:nvSpPr>
        <p:spPr bwMode="auto">
          <a:xfrm>
            <a:off x="609411" y="5105400"/>
            <a:ext cx="623888" cy="457200"/>
          </a:xfrm>
          <a:prstGeom prst="rect">
            <a:avLst/>
          </a:prstGeom>
          <a:noFill/>
          <a:ln w="9525">
            <a:noFill/>
            <a:miter lim="800000"/>
            <a:headEnd/>
            <a:tailEnd/>
          </a:ln>
        </p:spPr>
        <p:txBody>
          <a:bodyPr wrap="none">
            <a:spAutoFit/>
          </a:bodyPr>
          <a:lstStyle/>
          <a:p>
            <a:pPr eaLnBrk="0" hangingPunct="0"/>
            <a:r>
              <a:rPr lang="en-US" sz="2400" baseline="0" dirty="0">
                <a:solidFill>
                  <a:schemeClr val="bg1"/>
                </a:solidFill>
                <a:latin typeface="Times New Roman" pitchFamily="18" charset="0"/>
              </a:rPr>
              <a:t>key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3"/>
          <p:cNvSpPr>
            <a:spLocks noGrp="1" noChangeArrowheads="1"/>
          </p:cNvSpPr>
          <p:nvPr>
            <p:ph type="body" idx="4294967295"/>
          </p:nvPr>
        </p:nvSpPr>
        <p:spPr/>
        <p:txBody>
          <a:bodyPr/>
          <a:lstStyle/>
          <a:p>
            <a:pPr eaLnBrk="1" hangingPunct="1">
              <a:lnSpc>
                <a:spcPct val="90000"/>
              </a:lnSpc>
            </a:pPr>
            <a:r>
              <a:rPr lang="en-US" smtClean="0"/>
              <a:t>Ví dụ:</a:t>
            </a:r>
          </a:p>
          <a:p>
            <a:pPr marL="669925" lvl="1" indent="-325438" eaLnBrk="1" hangingPunct="1">
              <a:lnSpc>
                <a:spcPct val="90000"/>
              </a:lnSpc>
            </a:pPr>
            <a:r>
              <a:rPr lang="en-US" smtClean="0"/>
              <a:t>Cho R(ABCD)</a:t>
            </a:r>
          </a:p>
          <a:p>
            <a:pPr marL="669925" lvl="1" indent="-325438" eaLnBrk="1" hangingPunct="1">
              <a:lnSpc>
                <a:spcPct val="90000"/>
              </a:lnSpc>
            </a:pPr>
            <a:r>
              <a:rPr lang="en-US" smtClean="0"/>
              <a:t>F = {A</a:t>
            </a:r>
            <a:r>
              <a:rPr lang="en-US" smtClean="0">
                <a:sym typeface="Wingdings" pitchFamily="2" charset="2"/>
              </a:rPr>
              <a:t>BC,	BD</a:t>
            </a:r>
            <a:r>
              <a:rPr lang="en-US" smtClean="0"/>
              <a:t>} </a:t>
            </a:r>
          </a:p>
          <a:p>
            <a:pPr marL="669925" lvl="1" indent="-325438" eaLnBrk="1" hangingPunct="1">
              <a:lnSpc>
                <a:spcPct val="90000"/>
              </a:lnSpc>
              <a:buFontTx/>
              <a:buNone/>
            </a:pPr>
            <a:r>
              <a:rPr lang="en-US" smtClean="0"/>
              <a:t>Hỏi: Lược đồ R có ở dạng chuẩn 2 không?</a:t>
            </a:r>
          </a:p>
          <a:p>
            <a:pPr eaLnBrk="1" hangingPunct="1">
              <a:lnSpc>
                <a:spcPct val="90000"/>
              </a:lnSpc>
            </a:pPr>
            <a:r>
              <a:rPr lang="en-US" smtClean="0"/>
              <a:t>Cách làm:</a:t>
            </a:r>
          </a:p>
          <a:p>
            <a:pPr marL="669925" lvl="1" indent="-325438" eaLnBrk="1" hangingPunct="1">
              <a:lnSpc>
                <a:spcPct val="90000"/>
              </a:lnSpc>
            </a:pPr>
            <a:r>
              <a:rPr lang="en-US" smtClean="0"/>
              <a:t>Lược đồ quan hệ trên có một khóa duy nhất là: K = A</a:t>
            </a:r>
          </a:p>
          <a:p>
            <a:pPr marL="669925" lvl="1" indent="-325438" eaLnBrk="1" hangingPunct="1">
              <a:lnSpc>
                <a:spcPct val="90000"/>
              </a:lnSpc>
            </a:pPr>
            <a:r>
              <a:rPr lang="en-US" smtClean="0">
                <a:sym typeface="Wingdings" pitchFamily="2" charset="2"/>
              </a:rPr>
              <a:t>Lược đồ R là 2NF vì không tồn tại tập con thực sự của khóa nên không tồn tại phụ thuộc hàm không đầy đủ của thuộc tính không khóa vào khóa.</a:t>
            </a:r>
            <a:endParaRPr lang="en-US" smtClean="0"/>
          </a:p>
          <a:p>
            <a:pPr eaLnBrk="1" hangingPunct="1">
              <a:lnSpc>
                <a:spcPct val="90000"/>
              </a:lnSpc>
            </a:pPr>
            <a:r>
              <a:rPr lang="en-US" smtClean="0"/>
              <a:t>Nhận xét:</a:t>
            </a:r>
          </a:p>
          <a:p>
            <a:pPr marL="669925" lvl="1" indent="-325438" eaLnBrk="1" hangingPunct="1">
              <a:lnSpc>
                <a:spcPct val="90000"/>
              </a:lnSpc>
            </a:pPr>
            <a:r>
              <a:rPr lang="en-US" b="1" i="1" smtClean="0">
                <a:solidFill>
                  <a:srgbClr val="FF3333"/>
                </a:solidFill>
              </a:rPr>
              <a:t>Nếu tất cả các khóa của lược đồ quan hệ chỉ có một thuộc tính thì lược đồ quan hệ là 2NF</a:t>
            </a:r>
          </a:p>
          <a:p>
            <a:pPr eaLnBrk="1" hangingPunct="1">
              <a:lnSpc>
                <a:spcPct val="90000"/>
              </a:lnSpc>
            </a:pPr>
            <a:endParaRPr lang="en-US" smtClean="0"/>
          </a:p>
        </p:txBody>
      </p:sp>
      <p:sp>
        <p:nvSpPr>
          <p:cNvPr id="295939"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sz="2800" b="1" baseline="0">
                <a:solidFill>
                  <a:srgbClr val="FF0066"/>
                </a:solidFill>
                <a:latin typeface="Arial"/>
              </a:rPr>
              <a:t>Các dạng chuẩn – Dạng chuẩn 2 (2NF)</a:t>
            </a:r>
            <a:br>
              <a:rPr lang="en-US" sz="2800" b="1" baseline="0">
                <a:solidFill>
                  <a:srgbClr val="FF0066"/>
                </a:solidFill>
                <a:latin typeface="Arial"/>
              </a:rPr>
            </a:br>
            <a:r>
              <a:rPr lang="en-US" sz="2400" b="1" baseline="0">
                <a:solidFill>
                  <a:srgbClr val="FF0066"/>
                </a:solidFill>
                <a:latin typeface="Arial"/>
              </a:rPr>
              <a:t>- Kiểm tra lđqh đạt 2NF (tt)</a:t>
            </a:r>
          </a:p>
        </p:txBody>
      </p:sp>
    </p:spTree>
    <p:extLst>
      <p:ext uri="{BB962C8B-B14F-4D97-AF65-F5344CB8AC3E}">
        <p14:creationId xmlns:p14="http://schemas.microsoft.com/office/powerpoint/2010/main" val="57456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75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75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75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750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750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750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7506">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750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75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1859" name="Rectangle 3"/>
          <p:cNvSpPr>
            <a:spLocks noGrp="1" noChangeArrowheads="1"/>
          </p:cNvSpPr>
          <p:nvPr>
            <p:ph type="body" idx="4294967295"/>
          </p:nvPr>
        </p:nvSpPr>
        <p:spPr/>
        <p:txBody>
          <a:bodyPr/>
          <a:lstStyle/>
          <a:p>
            <a:pPr eaLnBrk="1" hangingPunct="1"/>
            <a:r>
              <a:rPr lang="en-US" b="1" smtClean="0">
                <a:sym typeface="Symbol" pitchFamily="18" charset="2"/>
              </a:rPr>
              <a:t>Ví dụ:</a:t>
            </a:r>
          </a:p>
          <a:p>
            <a:pPr lvl="1" eaLnBrk="1" hangingPunct="1"/>
            <a:r>
              <a:rPr lang="en-US" smtClean="0">
                <a:sym typeface="Symbol" pitchFamily="18" charset="2"/>
              </a:rPr>
              <a:t>R = (C,S,Z),   F = {CS  Z, Z  C}</a:t>
            </a:r>
          </a:p>
          <a:p>
            <a:pPr lvl="1" eaLnBrk="1" hangingPunct="1"/>
            <a:r>
              <a:rPr lang="en-US" smtClean="0">
                <a:sym typeface="Symbol" pitchFamily="18" charset="2"/>
              </a:rPr>
              <a:t>Khóa dự tuyển: CS và SZ 	</a:t>
            </a:r>
          </a:p>
          <a:p>
            <a:pPr lvl="1" eaLnBrk="1" hangingPunct="1"/>
            <a:r>
              <a:rPr lang="en-US" smtClean="0">
                <a:sym typeface="Symbol" pitchFamily="18" charset="2"/>
              </a:rPr>
              <a:t>Tất cả các thuộc tính đều là thuộc tính khóa</a:t>
            </a:r>
          </a:p>
          <a:p>
            <a:pPr lvl="1" eaLnBrk="1" hangingPunct="1">
              <a:buFontTx/>
              <a:buNone/>
            </a:pPr>
            <a:r>
              <a:rPr lang="en-US" smtClean="0">
                <a:sym typeface="Symbol" pitchFamily="18" charset="2"/>
              </a:rPr>
              <a:t>	</a:t>
            </a:r>
            <a:r>
              <a:rPr lang="en-US" smtClean="0">
                <a:sym typeface="Wingdings" pitchFamily="2" charset="2"/>
              </a:rPr>
              <a:t>R là 3NF</a:t>
            </a:r>
            <a:endParaRPr lang="en-US" smtClean="0">
              <a:sym typeface="Symbol" pitchFamily="18" charset="2"/>
            </a:endParaRPr>
          </a:p>
          <a:p>
            <a:pPr eaLnBrk="1" hangingPunct="1"/>
            <a:r>
              <a:rPr lang="en-US" b="1" smtClean="0">
                <a:sym typeface="Symbol" pitchFamily="18" charset="2"/>
              </a:rPr>
              <a:t>Ví dụ:</a:t>
            </a:r>
          </a:p>
          <a:p>
            <a:pPr lvl="1" eaLnBrk="1" hangingPunct="1"/>
            <a:r>
              <a:rPr lang="en-US" smtClean="0">
                <a:sym typeface="Symbol" pitchFamily="18" charset="2"/>
              </a:rPr>
              <a:t>R = (A,S,I,P),   F = {SI  P, S  A},   </a:t>
            </a:r>
          </a:p>
          <a:p>
            <a:pPr lvl="1" eaLnBrk="1" hangingPunct="1"/>
            <a:r>
              <a:rPr lang="en-US" smtClean="0">
                <a:sym typeface="Symbol" pitchFamily="18" charset="2"/>
              </a:rPr>
              <a:t>Khóa: SI</a:t>
            </a:r>
          </a:p>
          <a:p>
            <a:pPr lvl="1" eaLnBrk="1" hangingPunct="1"/>
            <a:r>
              <a:rPr lang="en-US" smtClean="0">
                <a:sym typeface="Symbol" pitchFamily="18" charset="2"/>
              </a:rPr>
              <a:t>S  A nhưng S là tập con của khóa và A là thuộc tính không khóa    </a:t>
            </a:r>
            <a:r>
              <a:rPr lang="en-US" smtClean="0">
                <a:sym typeface="Wingdings" pitchFamily="2" charset="2"/>
              </a:rPr>
              <a:t> R không là 2NF  R không là 3NF</a:t>
            </a:r>
            <a:endParaRPr lang="en-US" smtClean="0"/>
          </a:p>
        </p:txBody>
      </p:sp>
      <p:sp>
        <p:nvSpPr>
          <p:cNvPr id="304131"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sz="2800" b="1" baseline="0">
                <a:solidFill>
                  <a:srgbClr val="FF0066"/>
                </a:solidFill>
                <a:latin typeface="Arial"/>
              </a:rPr>
              <a:t>Các dạng chuẩn – Dạng chuẩn 3 (3NF)</a:t>
            </a:r>
            <a:br>
              <a:rPr lang="en-US" sz="2800" b="1" baseline="0">
                <a:solidFill>
                  <a:srgbClr val="FF0066"/>
                </a:solidFill>
                <a:latin typeface="Arial"/>
              </a:rPr>
            </a:br>
            <a:r>
              <a:rPr lang="en-US" sz="2400" b="1" baseline="0">
                <a:solidFill>
                  <a:srgbClr val="FF0066"/>
                </a:solidFill>
                <a:latin typeface="Arial"/>
              </a:rPr>
              <a:t>- Kiểm tra lđqh đạt 3NF (tt)</a:t>
            </a:r>
          </a:p>
        </p:txBody>
      </p:sp>
    </p:spTree>
    <p:extLst>
      <p:ext uri="{BB962C8B-B14F-4D97-AF65-F5344CB8AC3E}">
        <p14:creationId xmlns:p14="http://schemas.microsoft.com/office/powerpoint/2010/main" val="2662548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18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18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18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18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18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18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18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18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18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US" smtClean="0"/>
              <a:t>Introduction to Database Systems</a:t>
            </a:r>
          </a:p>
        </p:txBody>
      </p:sp>
      <p:sp>
        <p:nvSpPr>
          <p:cNvPr id="6147" name="Rectangle 2"/>
          <p:cNvSpPr>
            <a:spLocks noGrp="1" noChangeArrowheads="1"/>
          </p:cNvSpPr>
          <p:nvPr>
            <p:ph type="title"/>
          </p:nvPr>
        </p:nvSpPr>
        <p:spPr/>
        <p:txBody>
          <a:bodyPr/>
          <a:lstStyle/>
          <a:p>
            <a:pPr eaLnBrk="1" hangingPunct="1"/>
            <a:r>
              <a:rPr lang="en-US" dirty="0" smtClean="0"/>
              <a:t>Decomposition</a:t>
            </a:r>
          </a:p>
        </p:txBody>
      </p:sp>
      <p:sp>
        <p:nvSpPr>
          <p:cNvPr id="6148" name="Rectangle 3"/>
          <p:cNvSpPr>
            <a:spLocks noGrp="1" noChangeArrowheads="1"/>
          </p:cNvSpPr>
          <p:nvPr>
            <p:ph type="body" idx="1"/>
          </p:nvPr>
        </p:nvSpPr>
        <p:spPr/>
        <p:txBody>
          <a:bodyPr/>
          <a:lstStyle/>
          <a:p>
            <a:pPr eaLnBrk="1" hangingPunct="1"/>
            <a:r>
              <a:rPr lang="en-US" dirty="0" smtClean="0"/>
              <a:t>A decomposition of a relation scheme R is a set of relation scheme </a:t>
            </a:r>
            <a:r>
              <a:rPr lang="en-US" dirty="0" err="1" smtClean="0"/>
              <a:t>R</a:t>
            </a:r>
            <a:r>
              <a:rPr lang="en-US" baseline="-25000" dirty="0" err="1" smtClean="0"/>
              <a:t>i</a:t>
            </a:r>
            <a:r>
              <a:rPr lang="en-US" dirty="0" smtClean="0"/>
              <a:t> such that:</a:t>
            </a:r>
          </a:p>
          <a:p>
            <a:pPr lvl="1" eaLnBrk="1" hangingPunct="1">
              <a:buFont typeface="Arial" charset="0"/>
              <a:buNone/>
            </a:pPr>
            <a:r>
              <a:rPr lang="en-US" sz="3600" dirty="0" smtClean="0">
                <a:sym typeface="Symbol" pitchFamily="18" charset="2"/>
              </a:rPr>
              <a:t>                      </a:t>
            </a:r>
          </a:p>
          <a:p>
            <a:pPr lvl="1" eaLnBrk="1" hangingPunct="1">
              <a:buFont typeface="Arial" charset="0"/>
              <a:buNone/>
            </a:pPr>
            <a:r>
              <a:rPr lang="en-US" sz="3600" dirty="0" smtClean="0">
                <a:sym typeface="Symbol" pitchFamily="18" charset="2"/>
              </a:rPr>
              <a:t>				</a:t>
            </a:r>
            <a:r>
              <a:rPr lang="en-US" sz="5400" dirty="0" smtClean="0">
                <a:sym typeface="Symbol" pitchFamily="18" charset="2"/>
              </a:rPr>
              <a:t></a:t>
            </a:r>
            <a:r>
              <a:rPr lang="en-US" baseline="-25000" dirty="0" smtClean="0"/>
              <a:t>i</a:t>
            </a:r>
            <a:r>
              <a:rPr lang="en-US" dirty="0" smtClean="0"/>
              <a:t> </a:t>
            </a:r>
            <a:r>
              <a:rPr lang="en-US" dirty="0" err="1" smtClean="0"/>
              <a:t>R</a:t>
            </a:r>
            <a:r>
              <a:rPr lang="en-US" baseline="-25000" dirty="0" err="1" smtClean="0"/>
              <a:t>i</a:t>
            </a:r>
            <a:r>
              <a:rPr lang="en-US" dirty="0" smtClean="0"/>
              <a:t> = R</a:t>
            </a:r>
          </a:p>
          <a:p>
            <a:pPr lvl="1" eaLnBrk="1" hangingPunct="1">
              <a:buFont typeface="Arial" charset="0"/>
              <a:buNone/>
            </a:pPr>
            <a:endParaRPr lang="en-US" dirty="0"/>
          </a:p>
          <a:p>
            <a:pPr lvl="1" eaLnBrk="1" hangingPunct="1">
              <a:buFont typeface="Arial" charset="0"/>
              <a:buNone/>
            </a:pPr>
            <a:r>
              <a:rPr lang="en-US" dirty="0" smtClean="0"/>
              <a:t>Namely, we have all the attributes.</a:t>
            </a:r>
          </a:p>
          <a:p>
            <a:pPr lvl="1" eaLnBrk="1" hangingPunct="1">
              <a:buFont typeface="Arial" charset="0"/>
              <a:buNone/>
            </a:pPr>
            <a:endParaRPr lang="en-US" dirty="0"/>
          </a:p>
          <a:p>
            <a:pPr lvl="1" eaLnBrk="1" hangingPunct="1">
              <a:buNone/>
            </a:pPr>
            <a:r>
              <a:rPr lang="en-US" dirty="0" smtClean="0"/>
              <a:t>The tables </a:t>
            </a:r>
            <a:r>
              <a:rPr lang="en-US" dirty="0" err="1" smtClean="0"/>
              <a:t>R</a:t>
            </a:r>
            <a:r>
              <a:rPr lang="en-US" baseline="-25000" dirty="0" err="1" smtClean="0"/>
              <a:t>i</a:t>
            </a:r>
            <a:r>
              <a:rPr lang="en-US" dirty="0" smtClean="0"/>
              <a:t> are called ’fragments’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Decomposition: Example</a:t>
            </a:r>
            <a:endParaRPr lang="en-SG" dirty="0" smtClean="0"/>
          </a:p>
        </p:txBody>
      </p:sp>
      <p:sp>
        <p:nvSpPr>
          <p:cNvPr id="7171" name="Footer Placeholder 2"/>
          <p:cNvSpPr>
            <a:spLocks noGrp="1"/>
          </p:cNvSpPr>
          <p:nvPr>
            <p:ph type="ftr" sz="quarter" idx="11"/>
          </p:nvPr>
        </p:nvSpPr>
        <p:spPr>
          <a:noFill/>
        </p:spPr>
        <p:txBody>
          <a:bodyPr/>
          <a:lstStyle/>
          <a:p>
            <a:r>
              <a:rPr lang="en-US" smtClean="0"/>
              <a:t>Introduction to Database Systems</a:t>
            </a:r>
          </a:p>
        </p:txBody>
      </p:sp>
      <p:sp>
        <p:nvSpPr>
          <p:cNvPr id="7237" name="Text Box 194"/>
          <p:cNvSpPr txBox="1">
            <a:spLocks noChangeArrowheads="1"/>
          </p:cNvSpPr>
          <p:nvPr/>
        </p:nvSpPr>
        <p:spPr bwMode="auto">
          <a:xfrm>
            <a:off x="457200" y="909637"/>
            <a:ext cx="1379538" cy="461963"/>
          </a:xfrm>
          <a:prstGeom prst="rect">
            <a:avLst/>
          </a:prstGeom>
          <a:noFill/>
          <a:ln w="9525">
            <a:noFill/>
            <a:miter lim="800000"/>
            <a:headEnd/>
            <a:tailEnd/>
          </a:ln>
        </p:spPr>
        <p:txBody>
          <a:bodyPr wrap="none">
            <a:spAutoFit/>
          </a:bodyPr>
          <a:lstStyle/>
          <a:p>
            <a:pPr eaLnBrk="0" hangingPunct="0"/>
            <a:r>
              <a:rPr lang="en-US" sz="2400" baseline="0" dirty="0">
                <a:solidFill>
                  <a:schemeClr val="bg1"/>
                </a:solidFill>
                <a:latin typeface="Times New Roman" pitchFamily="18" charset="0"/>
              </a:rPr>
              <a:t>employee</a:t>
            </a:r>
          </a:p>
        </p:txBody>
      </p:sp>
      <p:graphicFrame>
        <p:nvGraphicFramePr>
          <p:cNvPr id="21" name="Table 20"/>
          <p:cNvGraphicFramePr>
            <a:graphicFrameLocks noGrp="1"/>
          </p:cNvGraphicFramePr>
          <p:nvPr>
            <p:extLst>
              <p:ext uri="{D42A27DB-BD31-4B8C-83A1-F6EECF244321}">
                <p14:modId xmlns:p14="http://schemas.microsoft.com/office/powerpoint/2010/main" val="2719753261"/>
              </p:ext>
            </p:extLst>
          </p:nvPr>
        </p:nvGraphicFramePr>
        <p:xfrm>
          <a:off x="6781800" y="3733800"/>
          <a:ext cx="1600200" cy="2174640"/>
        </p:xfrm>
        <a:graphic>
          <a:graphicData uri="http://schemas.openxmlformats.org/drawingml/2006/table">
            <a:tbl>
              <a:tblPr firstRow="1" bandRow="1">
                <a:tableStyleId>{21E4AEA4-8DFA-4A89-87EB-49C32662AFE0}</a:tableStyleId>
              </a:tblPr>
              <a:tblGrid>
                <a:gridCol w="914400"/>
                <a:gridCol w="685800"/>
              </a:tblGrid>
              <a:tr h="396240">
                <a:tc>
                  <a:txBody>
                    <a:bodyPr/>
                    <a:lstStyle/>
                    <a:p>
                      <a:r>
                        <a:rPr lang="en-US" sz="1200" dirty="0" smtClean="0"/>
                        <a:t>position</a:t>
                      </a:r>
                      <a:endParaRPr lang="en-SG" sz="1200" dirty="0"/>
                    </a:p>
                  </a:txBody>
                  <a:tcPr/>
                </a:tc>
                <a:tc>
                  <a:txBody>
                    <a:bodyPr/>
                    <a:lstStyle/>
                    <a:p>
                      <a:r>
                        <a:rPr lang="en-US" sz="1200" dirty="0" smtClean="0"/>
                        <a:t>salary</a:t>
                      </a:r>
                      <a:endParaRPr lang="en-SG" sz="1200" dirty="0"/>
                    </a:p>
                  </a:txBody>
                  <a:tcPr/>
                </a:tc>
              </a:tr>
              <a:tr h="288000">
                <a:tc>
                  <a:txBody>
                    <a:bodyPr/>
                    <a:lstStyle/>
                    <a:p>
                      <a:pPr marL="0" algn="l" defTabSz="914400" rtl="0" eaLnBrk="1" latinLnBrk="0" hangingPunct="1"/>
                      <a:r>
                        <a:rPr lang="en-US" sz="1200" b="1" kern="1200" dirty="0" smtClean="0">
                          <a:solidFill>
                            <a:schemeClr val="dk1"/>
                          </a:solidFill>
                          <a:latin typeface="+mn-lt"/>
                          <a:ea typeface="+mn-ea"/>
                          <a:cs typeface="+mn-cs"/>
                        </a:rPr>
                        <a:t>Clerk</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2000</a:t>
                      </a:r>
                      <a:endParaRPr lang="en-SG" sz="1200" b="1" kern="1200" dirty="0" smtClean="0">
                        <a:solidFill>
                          <a:schemeClr val="dk1"/>
                        </a:solidFill>
                        <a:latin typeface="+mn-lt"/>
                        <a:ea typeface="+mn-ea"/>
                        <a:cs typeface="+mn-cs"/>
                      </a:endParaRPr>
                    </a:p>
                  </a:txBody>
                  <a:tcPr/>
                </a:tc>
              </a:tr>
              <a:tr h="288000">
                <a:tc>
                  <a:txBody>
                    <a:bodyPr/>
                    <a:lstStyle/>
                    <a:p>
                      <a:pPr marL="0" algn="l" defTabSz="914400" rtl="0" eaLnBrk="1" latinLnBrk="0" hangingPunct="1"/>
                      <a:r>
                        <a:rPr lang="en-US" sz="1200" b="1" kern="1200" dirty="0" smtClean="0">
                          <a:solidFill>
                            <a:schemeClr val="dk1"/>
                          </a:solidFill>
                          <a:latin typeface="+mn-lt"/>
                          <a:ea typeface="+mn-ea"/>
                          <a:cs typeface="+mn-cs"/>
                        </a:rPr>
                        <a:t>Trainee</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1200</a:t>
                      </a:r>
                      <a:endParaRPr lang="en-SG" sz="1200" b="1" kern="1200" dirty="0" smtClean="0">
                        <a:solidFill>
                          <a:schemeClr val="dk1"/>
                        </a:solidFill>
                        <a:latin typeface="+mn-lt"/>
                        <a:ea typeface="+mn-ea"/>
                        <a:cs typeface="+mn-cs"/>
                      </a:endParaRPr>
                    </a:p>
                  </a:txBody>
                  <a:tcPr/>
                </a:tc>
              </a:tr>
              <a:tr h="288000">
                <a:tc>
                  <a:txBody>
                    <a:bodyPr/>
                    <a:lstStyle/>
                    <a:p>
                      <a:r>
                        <a:rPr lang="en-US" sz="1200" b="1" dirty="0" smtClean="0"/>
                        <a:t>Manager</a:t>
                      </a:r>
                      <a:endParaRPr lang="en-SG" sz="1200" b="1" dirty="0"/>
                    </a:p>
                  </a:txBody>
                  <a:tcPr/>
                </a:tc>
                <a:tc>
                  <a:txBody>
                    <a:bodyPr/>
                    <a:lstStyle/>
                    <a:p>
                      <a:r>
                        <a:rPr lang="en-US" sz="1200" b="1" dirty="0" smtClean="0"/>
                        <a:t>2500</a:t>
                      </a:r>
                      <a:endParaRPr lang="en-SG" sz="1200" b="1" dirty="0"/>
                    </a:p>
                  </a:txBody>
                  <a:tcPr/>
                </a:tc>
              </a:tr>
              <a:tr h="288000">
                <a:tc>
                  <a:txBody>
                    <a:bodyPr/>
                    <a:lstStyle/>
                    <a:p>
                      <a:r>
                        <a:rPr lang="en-US" sz="1200" b="1" dirty="0" smtClean="0"/>
                        <a:t>Assistant</a:t>
                      </a:r>
                      <a:r>
                        <a:rPr lang="en-US" sz="1200" b="1" baseline="0" dirty="0" smtClean="0"/>
                        <a:t> manager</a:t>
                      </a:r>
                      <a:endParaRPr lang="en-SG" sz="1200" b="1" dirty="0"/>
                    </a:p>
                  </a:txBody>
                  <a:tcPr/>
                </a:tc>
                <a:tc>
                  <a:txBody>
                    <a:bodyPr/>
                    <a:lstStyle/>
                    <a:p>
                      <a:r>
                        <a:rPr lang="en-US" sz="1200" b="1" dirty="0" smtClean="0"/>
                        <a:t>2200</a:t>
                      </a:r>
                      <a:endParaRPr lang="en-SG" sz="1200" b="1" dirty="0"/>
                    </a:p>
                  </a:txBody>
                  <a:tcPr/>
                </a:tc>
              </a:tr>
              <a:tr h="288000">
                <a:tc>
                  <a:txBody>
                    <a:bodyPr/>
                    <a:lstStyle/>
                    <a:p>
                      <a:r>
                        <a:rPr lang="en-US" sz="1200" b="1" dirty="0" smtClean="0"/>
                        <a:t>Security guard</a:t>
                      </a:r>
                      <a:endParaRPr lang="en-SG" sz="1200" b="1" dirty="0"/>
                    </a:p>
                  </a:txBody>
                  <a:tcPr/>
                </a:tc>
                <a:tc>
                  <a:txBody>
                    <a:bodyPr/>
                    <a:lstStyle/>
                    <a:p>
                      <a:r>
                        <a:rPr lang="en-US" sz="1200" b="1" dirty="0" smtClean="0"/>
                        <a:t>1500</a:t>
                      </a:r>
                      <a:endParaRPr lang="en-SG" sz="1200" b="1" dirty="0"/>
                    </a:p>
                  </a:txBody>
                  <a:tcPr/>
                </a:tc>
              </a:tr>
            </a:tbl>
          </a:graphicData>
        </a:graphic>
      </p:graphicFrame>
      <p:sp>
        <p:nvSpPr>
          <p:cNvPr id="7261" name="Text Box 194"/>
          <p:cNvSpPr txBox="1">
            <a:spLocks noChangeArrowheads="1"/>
          </p:cNvSpPr>
          <p:nvPr/>
        </p:nvSpPr>
        <p:spPr bwMode="auto">
          <a:xfrm>
            <a:off x="6705600" y="3200400"/>
            <a:ext cx="919163" cy="461963"/>
          </a:xfrm>
          <a:prstGeom prst="rect">
            <a:avLst/>
          </a:prstGeom>
          <a:noFill/>
          <a:ln w="9525">
            <a:noFill/>
            <a:miter lim="800000"/>
            <a:headEnd/>
            <a:tailEnd/>
          </a:ln>
        </p:spPr>
        <p:txBody>
          <a:bodyPr wrap="none">
            <a:spAutoFit/>
          </a:bodyPr>
          <a:lstStyle/>
          <a:p>
            <a:pPr eaLnBrk="0" hangingPunct="0"/>
            <a:r>
              <a:rPr lang="en-US" sz="2400" baseline="0">
                <a:solidFill>
                  <a:schemeClr val="bg1"/>
                </a:solidFill>
                <a:latin typeface="Times New Roman" pitchFamily="18" charset="0"/>
              </a:rPr>
              <a:t>salary</a:t>
            </a:r>
          </a:p>
        </p:txBody>
      </p:sp>
      <p:graphicFrame>
        <p:nvGraphicFramePr>
          <p:cNvPr id="8" name="Table 7"/>
          <p:cNvGraphicFramePr>
            <a:graphicFrameLocks noGrp="1"/>
          </p:cNvGraphicFramePr>
          <p:nvPr>
            <p:extLst>
              <p:ext uri="{D42A27DB-BD31-4B8C-83A1-F6EECF244321}">
                <p14:modId xmlns:p14="http://schemas.microsoft.com/office/powerpoint/2010/main" val="3883817870"/>
              </p:ext>
            </p:extLst>
          </p:nvPr>
        </p:nvGraphicFramePr>
        <p:xfrm>
          <a:off x="485537" y="1472400"/>
          <a:ext cx="5991463" cy="2642400"/>
        </p:xfrm>
        <a:graphic>
          <a:graphicData uri="http://schemas.openxmlformats.org/drawingml/2006/table">
            <a:tbl>
              <a:tblPr firstRow="1" bandRow="1">
                <a:tableStyleId>{21E4AEA4-8DFA-4A89-87EB-49C32662AFE0}</a:tableStyleId>
              </a:tblPr>
              <a:tblGrid>
                <a:gridCol w="884555"/>
                <a:gridCol w="925830"/>
                <a:gridCol w="900430"/>
                <a:gridCol w="1560830"/>
                <a:gridCol w="805418"/>
                <a:gridCol w="914400"/>
              </a:tblGrid>
              <a:tr h="288000">
                <a:tc>
                  <a:txBody>
                    <a:bodyPr/>
                    <a:lstStyle/>
                    <a:p>
                      <a:r>
                        <a:rPr lang="en-US" sz="1200" b="1" dirty="0" err="1" smtClean="0"/>
                        <a:t>eNumber</a:t>
                      </a:r>
                      <a:endParaRPr lang="en-SG" sz="1200" b="1" dirty="0"/>
                    </a:p>
                  </a:txBody>
                  <a:tcPr/>
                </a:tc>
                <a:tc>
                  <a:txBody>
                    <a:bodyPr/>
                    <a:lstStyle/>
                    <a:p>
                      <a:r>
                        <a:rPr lang="en-US" sz="1200" b="1" dirty="0" err="1" smtClean="0"/>
                        <a:t>firstName</a:t>
                      </a:r>
                      <a:endParaRPr lang="en-SG" sz="1200" b="1" dirty="0"/>
                    </a:p>
                  </a:txBody>
                  <a:tcPr/>
                </a:tc>
                <a:tc>
                  <a:txBody>
                    <a:bodyPr/>
                    <a:lstStyle/>
                    <a:p>
                      <a:r>
                        <a:rPr lang="en-US" sz="1200" b="1" dirty="0" err="1" smtClean="0"/>
                        <a:t>lastName</a:t>
                      </a:r>
                      <a:endParaRPr lang="en-SG" sz="1200" b="1" dirty="0"/>
                    </a:p>
                  </a:txBody>
                  <a:tcPr/>
                </a:tc>
                <a:tc>
                  <a:txBody>
                    <a:bodyPr/>
                    <a:lstStyle/>
                    <a:p>
                      <a:r>
                        <a:rPr lang="en-US" sz="1200" b="1" dirty="0" smtClean="0"/>
                        <a:t>address</a:t>
                      </a:r>
                      <a:endParaRPr lang="en-SG" sz="1200" b="1" dirty="0"/>
                    </a:p>
                  </a:txBody>
                  <a:tcPr/>
                </a:tc>
                <a:tc>
                  <a:txBody>
                    <a:bodyPr/>
                    <a:lstStyle/>
                    <a:p>
                      <a:r>
                        <a:rPr lang="en-US" sz="1200" b="1" dirty="0" smtClean="0"/>
                        <a:t>depart-</a:t>
                      </a:r>
                      <a:r>
                        <a:rPr lang="en-US" sz="1200" b="1" dirty="0" err="1" smtClean="0"/>
                        <a:t>ment</a:t>
                      </a:r>
                      <a:endParaRPr lang="en-SG" sz="1200" b="1" dirty="0"/>
                    </a:p>
                  </a:txBody>
                  <a:tcPr/>
                </a:tc>
                <a:tc>
                  <a:txBody>
                    <a:bodyPr/>
                    <a:lstStyle/>
                    <a:p>
                      <a:r>
                        <a:rPr lang="en-US" sz="1200" b="1" dirty="0" smtClean="0"/>
                        <a:t>position</a:t>
                      </a:r>
                      <a:endParaRPr lang="en-SG" sz="1200" b="1" dirty="0"/>
                    </a:p>
                  </a:txBody>
                  <a:tcPr/>
                </a:tc>
              </a:tr>
              <a:tr h="288000">
                <a:tc>
                  <a:txBody>
                    <a:bodyPr/>
                    <a:lstStyle/>
                    <a:p>
                      <a:pPr marL="0" algn="l" defTabSz="914400" rtl="0" eaLnBrk="1" latinLnBrk="0" hangingPunct="1"/>
                      <a:r>
                        <a:rPr lang="en-US" sz="1200" b="1" kern="1200" dirty="0" smtClean="0">
                          <a:solidFill>
                            <a:schemeClr val="dk1"/>
                          </a:solidFill>
                          <a:latin typeface="+mn-lt"/>
                          <a:ea typeface="+mn-ea"/>
                          <a:cs typeface="+mn-cs"/>
                        </a:rPr>
                        <a:t>1XU3</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err="1" smtClean="0">
                          <a:solidFill>
                            <a:schemeClr val="dk1"/>
                          </a:solidFill>
                          <a:latin typeface="+mn-lt"/>
                          <a:ea typeface="+mn-ea"/>
                          <a:cs typeface="+mn-cs"/>
                        </a:rPr>
                        <a:t>Dewi</a:t>
                      </a:r>
                      <a:endParaRPr lang="en-SG" sz="1200" b="1" kern="1200" dirty="0">
                        <a:solidFill>
                          <a:schemeClr val="dk1"/>
                        </a:solidFill>
                        <a:latin typeface="+mn-lt"/>
                        <a:ea typeface="+mn-ea"/>
                        <a:cs typeface="+mn-cs"/>
                      </a:endParaRPr>
                    </a:p>
                  </a:txBody>
                  <a:tcPr/>
                </a:tc>
                <a:tc>
                  <a:txBody>
                    <a:bodyPr/>
                    <a:lstStyle/>
                    <a:p>
                      <a:pPr marL="0" algn="l" defTabSz="914400" rtl="0" eaLnBrk="1" latinLnBrk="0" hangingPunct="1"/>
                      <a:r>
                        <a:rPr lang="en-US" sz="1200" b="1" kern="1200" dirty="0" err="1" smtClean="0">
                          <a:solidFill>
                            <a:schemeClr val="dk1"/>
                          </a:solidFill>
                          <a:latin typeface="+mn-lt"/>
                          <a:ea typeface="+mn-ea"/>
                          <a:cs typeface="+mn-cs"/>
                        </a:rPr>
                        <a:t>Srijaya</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SG" sz="1200" b="1" kern="1200" dirty="0" smtClean="0">
                          <a:solidFill>
                            <a:schemeClr val="dk1"/>
                          </a:solidFill>
                          <a:latin typeface="+mn-lt"/>
                          <a:ea typeface="+mn-ea"/>
                          <a:cs typeface="+mn-cs"/>
                        </a:rPr>
                        <a:t>12a </a:t>
                      </a:r>
                      <a:r>
                        <a:rPr lang="en-SG" sz="1200" b="1" kern="1200" dirty="0" err="1" smtClean="0">
                          <a:solidFill>
                            <a:schemeClr val="dk1"/>
                          </a:solidFill>
                          <a:latin typeface="+mn-lt"/>
                          <a:ea typeface="+mn-ea"/>
                          <a:cs typeface="+mn-cs"/>
                        </a:rPr>
                        <a:t>Jln</a:t>
                      </a:r>
                      <a:r>
                        <a:rPr lang="en-SG" sz="1200" b="1" kern="1200" dirty="0" smtClean="0">
                          <a:solidFill>
                            <a:schemeClr val="dk1"/>
                          </a:solidFill>
                          <a:latin typeface="+mn-lt"/>
                          <a:ea typeface="+mn-ea"/>
                          <a:cs typeface="+mn-cs"/>
                        </a:rPr>
                        <a:t> </a:t>
                      </a:r>
                      <a:r>
                        <a:rPr lang="en-SG" sz="1200" b="1" kern="1200" dirty="0" err="1" smtClean="0">
                          <a:solidFill>
                            <a:schemeClr val="dk1"/>
                          </a:solidFill>
                          <a:latin typeface="+mn-lt"/>
                          <a:ea typeface="+mn-ea"/>
                          <a:cs typeface="+mn-cs"/>
                        </a:rPr>
                        <a:t>Lempeng</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Toys</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Clerk</a:t>
                      </a:r>
                      <a:endParaRPr lang="en-SG" sz="1200" b="1" kern="1200" dirty="0" smtClean="0">
                        <a:solidFill>
                          <a:schemeClr val="dk1"/>
                        </a:solidFill>
                        <a:latin typeface="+mn-lt"/>
                        <a:ea typeface="+mn-ea"/>
                        <a:cs typeface="+mn-cs"/>
                      </a:endParaRPr>
                    </a:p>
                  </a:txBody>
                  <a:tcPr/>
                </a:tc>
              </a:tr>
              <a:tr h="288000">
                <a:tc>
                  <a:txBody>
                    <a:bodyPr/>
                    <a:lstStyle/>
                    <a:p>
                      <a:pPr marL="0" algn="l" defTabSz="914400" rtl="0" eaLnBrk="1" latinLnBrk="0" hangingPunct="1"/>
                      <a:r>
                        <a:rPr lang="en-US" sz="1200" b="1" kern="1200" dirty="0" smtClean="0">
                          <a:solidFill>
                            <a:schemeClr val="dk1"/>
                          </a:solidFill>
                          <a:latin typeface="+mn-lt"/>
                          <a:ea typeface="+mn-ea"/>
                          <a:cs typeface="+mn-cs"/>
                        </a:rPr>
                        <a:t>4W3E</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err="1" smtClean="0">
                          <a:solidFill>
                            <a:schemeClr val="dk1"/>
                          </a:solidFill>
                          <a:latin typeface="+mn-lt"/>
                          <a:ea typeface="+mn-ea"/>
                          <a:cs typeface="+mn-cs"/>
                        </a:rPr>
                        <a:t>Izabel</a:t>
                      </a:r>
                      <a:endParaRPr lang="en-SG" sz="1200" b="1" kern="1200" dirty="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Leong</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SG" sz="1200" b="1" kern="1200" dirty="0" smtClean="0">
                          <a:solidFill>
                            <a:schemeClr val="dk1"/>
                          </a:solidFill>
                          <a:latin typeface="+mn-lt"/>
                          <a:ea typeface="+mn-ea"/>
                          <a:cs typeface="+mn-cs"/>
                        </a:rPr>
                        <a:t>10 </a:t>
                      </a:r>
                      <a:r>
                        <a:rPr lang="en-SG" sz="1200" b="1" kern="1200" dirty="0" err="1" smtClean="0">
                          <a:solidFill>
                            <a:schemeClr val="dk1"/>
                          </a:solidFill>
                          <a:latin typeface="+mn-lt"/>
                          <a:ea typeface="+mn-ea"/>
                          <a:cs typeface="+mn-cs"/>
                        </a:rPr>
                        <a:t>Outram</a:t>
                      </a:r>
                      <a:r>
                        <a:rPr lang="en-SG" sz="1200" b="1" kern="1200" dirty="0" smtClean="0">
                          <a:solidFill>
                            <a:schemeClr val="dk1"/>
                          </a:solidFill>
                          <a:latin typeface="+mn-lt"/>
                          <a:ea typeface="+mn-ea"/>
                          <a:cs typeface="+mn-cs"/>
                        </a:rPr>
                        <a:t> Park</a:t>
                      </a: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Sports</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Trainee</a:t>
                      </a:r>
                      <a:endParaRPr lang="en-SG" sz="1200" b="1" kern="1200" dirty="0" smtClean="0">
                        <a:solidFill>
                          <a:schemeClr val="dk1"/>
                        </a:solidFill>
                        <a:latin typeface="+mn-lt"/>
                        <a:ea typeface="+mn-ea"/>
                        <a:cs typeface="+mn-cs"/>
                      </a:endParaRPr>
                    </a:p>
                  </a:txBody>
                  <a:tcPr/>
                </a:tc>
              </a:tr>
              <a:tr h="288000">
                <a:tc>
                  <a:txBody>
                    <a:bodyPr/>
                    <a:lstStyle/>
                    <a:p>
                      <a:r>
                        <a:rPr lang="en-US" sz="1200" b="1" dirty="0" smtClean="0"/>
                        <a:t>3XXE</a:t>
                      </a:r>
                      <a:endParaRPr lang="en-SG" sz="1200" b="1" dirty="0"/>
                    </a:p>
                  </a:txBody>
                  <a:tcPr/>
                </a:tc>
                <a:tc>
                  <a:txBody>
                    <a:bodyPr/>
                    <a:lstStyle/>
                    <a:p>
                      <a:r>
                        <a:rPr lang="en-US" sz="1200" b="1" dirty="0" smtClean="0"/>
                        <a:t>John</a:t>
                      </a:r>
                      <a:endParaRPr lang="en-SG" sz="1200" b="1" dirty="0"/>
                    </a:p>
                  </a:txBody>
                  <a:tcPr/>
                </a:tc>
                <a:tc>
                  <a:txBody>
                    <a:bodyPr/>
                    <a:lstStyle/>
                    <a:p>
                      <a:r>
                        <a:rPr lang="en-US" sz="1200" b="1" dirty="0" smtClean="0"/>
                        <a:t>Smith</a:t>
                      </a:r>
                      <a:endParaRPr lang="en-SG" sz="1200" b="1" dirty="0"/>
                    </a:p>
                  </a:txBody>
                  <a:tcPr/>
                </a:tc>
                <a:tc>
                  <a:txBody>
                    <a:bodyPr/>
                    <a:lstStyle/>
                    <a:p>
                      <a:r>
                        <a:rPr lang="en-US" sz="1200" b="1" dirty="0" smtClean="0"/>
                        <a:t>107 </a:t>
                      </a:r>
                      <a:r>
                        <a:rPr lang="en-US" sz="1200" b="1" dirty="0" err="1" smtClean="0"/>
                        <a:t>Clementi</a:t>
                      </a:r>
                      <a:r>
                        <a:rPr lang="en-US" sz="1200" b="1" baseline="0" dirty="0" smtClean="0"/>
                        <a:t> Rd</a:t>
                      </a:r>
                      <a:endParaRPr lang="en-SG" sz="1200" b="1" dirty="0"/>
                    </a:p>
                  </a:txBody>
                  <a:tcPr/>
                </a:tc>
                <a:tc>
                  <a:txBody>
                    <a:bodyPr/>
                    <a:lstStyle/>
                    <a:p>
                      <a:r>
                        <a:rPr lang="en-US" sz="1200" b="1" dirty="0" smtClean="0"/>
                        <a:t>Toys</a:t>
                      </a:r>
                      <a:endParaRPr lang="en-SG" sz="1200" b="1" dirty="0"/>
                    </a:p>
                  </a:txBody>
                  <a:tcPr/>
                </a:tc>
                <a:tc>
                  <a:txBody>
                    <a:bodyPr/>
                    <a:lstStyle/>
                    <a:p>
                      <a:r>
                        <a:rPr lang="en-US" sz="1200" b="1" dirty="0" smtClean="0"/>
                        <a:t>Clerk</a:t>
                      </a:r>
                      <a:endParaRPr lang="en-SG" sz="1200" b="1" dirty="0"/>
                    </a:p>
                  </a:txBody>
                  <a:tcPr/>
                </a:tc>
              </a:tr>
              <a:tr h="288000">
                <a:tc>
                  <a:txBody>
                    <a:bodyPr/>
                    <a:lstStyle/>
                    <a:p>
                      <a:r>
                        <a:rPr lang="en-US" sz="1200" b="1" dirty="0" smtClean="0"/>
                        <a:t>5SD2</a:t>
                      </a:r>
                      <a:endParaRPr lang="en-SG" sz="1200" b="1" dirty="0"/>
                    </a:p>
                  </a:txBody>
                  <a:tcPr/>
                </a:tc>
                <a:tc>
                  <a:txBody>
                    <a:bodyPr/>
                    <a:lstStyle/>
                    <a:p>
                      <a:r>
                        <a:rPr lang="en-US" sz="1200" b="1" dirty="0" smtClean="0"/>
                        <a:t>Axel</a:t>
                      </a:r>
                      <a:endParaRPr lang="en-SG" sz="1200" b="1" dirty="0"/>
                    </a:p>
                  </a:txBody>
                  <a:tcPr/>
                </a:tc>
                <a:tc>
                  <a:txBody>
                    <a:bodyPr/>
                    <a:lstStyle/>
                    <a:p>
                      <a:r>
                        <a:rPr lang="en-US" sz="1200" b="1" dirty="0" smtClean="0"/>
                        <a:t>Bayer</a:t>
                      </a:r>
                      <a:endParaRPr lang="en-SG" sz="12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b="1" dirty="0" smtClean="0"/>
                        <a:t>55</a:t>
                      </a:r>
                      <a:r>
                        <a:rPr lang="en-SG" sz="1200" b="1" baseline="0" dirty="0" smtClean="0"/>
                        <a:t> </a:t>
                      </a:r>
                      <a:r>
                        <a:rPr lang="en-SG" sz="1200" b="1" dirty="0" err="1" smtClean="0"/>
                        <a:t>Cuscaden</a:t>
                      </a:r>
                      <a:r>
                        <a:rPr lang="en-SG" sz="1200" b="1" dirty="0" smtClean="0"/>
                        <a:t> Rd</a:t>
                      </a:r>
                      <a:endParaRPr lang="en-SG" sz="1200" b="1" dirty="0"/>
                    </a:p>
                  </a:txBody>
                  <a:tcPr/>
                </a:tc>
                <a:tc>
                  <a:txBody>
                    <a:bodyPr/>
                    <a:lstStyle/>
                    <a:p>
                      <a:r>
                        <a:rPr lang="en-US" sz="1200" b="1" dirty="0" smtClean="0"/>
                        <a:t>Sports</a:t>
                      </a:r>
                      <a:endParaRPr lang="en-SG" sz="1200" b="1" dirty="0"/>
                    </a:p>
                  </a:txBody>
                  <a:tcPr/>
                </a:tc>
                <a:tc>
                  <a:txBody>
                    <a:bodyPr/>
                    <a:lstStyle/>
                    <a:p>
                      <a:r>
                        <a:rPr lang="en-US" sz="1200" b="1" dirty="0" smtClean="0"/>
                        <a:t>Trainee</a:t>
                      </a:r>
                      <a:endParaRPr lang="en-SG" sz="1200" b="1" dirty="0"/>
                    </a:p>
                  </a:txBody>
                  <a:tcPr/>
                </a:tc>
              </a:tr>
              <a:tr h="288000">
                <a:tc>
                  <a:txBody>
                    <a:bodyPr/>
                    <a:lstStyle/>
                    <a:p>
                      <a:r>
                        <a:rPr lang="en-US" sz="1200" b="1" dirty="0" smtClean="0"/>
                        <a:t>6RG5</a:t>
                      </a:r>
                      <a:endParaRPr lang="en-SG" sz="1200" b="1" dirty="0"/>
                    </a:p>
                  </a:txBody>
                  <a:tcPr/>
                </a:tc>
                <a:tc>
                  <a:txBody>
                    <a:bodyPr/>
                    <a:lstStyle/>
                    <a:p>
                      <a:r>
                        <a:rPr lang="en-US" sz="1200" b="1" dirty="0" smtClean="0"/>
                        <a:t>Winnie</a:t>
                      </a:r>
                      <a:endParaRPr lang="en-SG" sz="1200" b="1" dirty="0"/>
                    </a:p>
                  </a:txBody>
                  <a:tcPr/>
                </a:tc>
                <a:tc>
                  <a:txBody>
                    <a:bodyPr/>
                    <a:lstStyle/>
                    <a:p>
                      <a:r>
                        <a:rPr lang="en-US" sz="1200" b="1" dirty="0" smtClean="0"/>
                        <a:t>Lee</a:t>
                      </a:r>
                      <a:endParaRPr lang="en-SG" sz="1200" b="1" dirty="0"/>
                    </a:p>
                  </a:txBody>
                  <a:tcPr/>
                </a:tc>
                <a:tc>
                  <a:txBody>
                    <a:bodyPr/>
                    <a:lstStyle/>
                    <a:p>
                      <a:r>
                        <a:rPr lang="en-SG" sz="1200" b="1" dirty="0" smtClean="0"/>
                        <a:t>10 West Coast Rd</a:t>
                      </a:r>
                    </a:p>
                  </a:txBody>
                  <a:tcPr/>
                </a:tc>
                <a:tc>
                  <a:txBody>
                    <a:bodyPr/>
                    <a:lstStyle/>
                    <a:p>
                      <a:r>
                        <a:rPr lang="en-US" sz="1200" b="1" dirty="0" smtClean="0"/>
                        <a:t>Sports</a:t>
                      </a:r>
                      <a:endParaRPr lang="en-SG" sz="1200" b="1" dirty="0"/>
                    </a:p>
                  </a:txBody>
                  <a:tcPr/>
                </a:tc>
                <a:tc>
                  <a:txBody>
                    <a:bodyPr/>
                    <a:lstStyle/>
                    <a:p>
                      <a:r>
                        <a:rPr lang="en-US" sz="1200" b="1" dirty="0" smtClean="0"/>
                        <a:t>Manager</a:t>
                      </a:r>
                      <a:endParaRPr lang="en-SG" sz="1200" b="1" dirty="0"/>
                    </a:p>
                  </a:txBody>
                  <a:tcPr/>
                </a:tc>
              </a:tr>
              <a:tr h="288000">
                <a:tc>
                  <a:txBody>
                    <a:bodyPr/>
                    <a:lstStyle/>
                    <a:p>
                      <a:r>
                        <a:rPr lang="en-US" sz="1200" b="1" dirty="0" smtClean="0"/>
                        <a:t>755Y</a:t>
                      </a:r>
                      <a:endParaRPr lang="en-SG" sz="1200" b="1" dirty="0"/>
                    </a:p>
                  </a:txBody>
                  <a:tcPr/>
                </a:tc>
                <a:tc>
                  <a:txBody>
                    <a:bodyPr/>
                    <a:lstStyle/>
                    <a:p>
                      <a:r>
                        <a:rPr lang="en-US" sz="1200" b="1" dirty="0" smtClean="0"/>
                        <a:t>Sylvia</a:t>
                      </a:r>
                      <a:endParaRPr lang="en-SG" sz="1200" b="1" dirty="0"/>
                    </a:p>
                  </a:txBody>
                  <a:tcPr/>
                </a:tc>
                <a:tc>
                  <a:txBody>
                    <a:bodyPr/>
                    <a:lstStyle/>
                    <a:p>
                      <a:r>
                        <a:rPr lang="en-US" sz="1200" b="1" dirty="0" smtClean="0"/>
                        <a:t>Tok</a:t>
                      </a:r>
                      <a:endParaRPr lang="en-SG" sz="1200" b="1" dirty="0"/>
                    </a:p>
                  </a:txBody>
                  <a:tcPr/>
                </a:tc>
                <a:tc>
                  <a:txBody>
                    <a:bodyPr/>
                    <a:lstStyle/>
                    <a:p>
                      <a:r>
                        <a:rPr lang="en-SG" sz="1200" b="1" dirty="0" smtClean="0"/>
                        <a:t>22 East Coast Ln</a:t>
                      </a:r>
                      <a:endParaRPr lang="en-SG" sz="1200" b="1" dirty="0"/>
                    </a:p>
                  </a:txBody>
                  <a:tcPr/>
                </a:tc>
                <a:tc>
                  <a:txBody>
                    <a:bodyPr/>
                    <a:lstStyle/>
                    <a:p>
                      <a:r>
                        <a:rPr lang="en-US" sz="1200" b="1" dirty="0" smtClean="0"/>
                        <a:t>Toys</a:t>
                      </a:r>
                      <a:endParaRPr lang="en-SG" sz="1200" b="1" dirty="0"/>
                    </a:p>
                  </a:txBody>
                  <a:tcPr/>
                </a:tc>
                <a:tc>
                  <a:txBody>
                    <a:bodyPr/>
                    <a:lstStyle/>
                    <a:p>
                      <a:r>
                        <a:rPr lang="en-US" sz="1200" b="1" dirty="0" smtClean="0"/>
                        <a:t>Manager</a:t>
                      </a:r>
                      <a:endParaRPr lang="en-SG" sz="1200" b="1" dirty="0"/>
                    </a:p>
                  </a:txBody>
                  <a:tcPr/>
                </a:tc>
              </a:tr>
              <a:tr h="288000">
                <a:tc>
                  <a:txBody>
                    <a:bodyPr/>
                    <a:lstStyle/>
                    <a:p>
                      <a:r>
                        <a:rPr lang="en-US" sz="1200" b="1" dirty="0" smtClean="0"/>
                        <a:t>2SD3</a:t>
                      </a:r>
                      <a:endParaRPr lang="en-SG" sz="1200" b="1" dirty="0"/>
                    </a:p>
                  </a:txBody>
                  <a:tcPr/>
                </a:tc>
                <a:tc>
                  <a:txBody>
                    <a:bodyPr/>
                    <a:lstStyle/>
                    <a:p>
                      <a:r>
                        <a:rPr lang="en-US" sz="1200" b="1" dirty="0" smtClean="0"/>
                        <a:t>Eric</a:t>
                      </a:r>
                      <a:endParaRPr lang="en-SG" sz="1200" b="1" dirty="0"/>
                    </a:p>
                  </a:txBody>
                  <a:tcPr/>
                </a:tc>
                <a:tc>
                  <a:txBody>
                    <a:bodyPr/>
                    <a:lstStyle/>
                    <a:p>
                      <a:r>
                        <a:rPr lang="en-US" sz="1200" b="1" dirty="0" smtClean="0"/>
                        <a:t>Wei</a:t>
                      </a:r>
                      <a:endParaRPr lang="en-SG" sz="1200" b="1" dirty="0"/>
                    </a:p>
                  </a:txBody>
                  <a:tcPr/>
                </a:tc>
                <a:tc>
                  <a:txBody>
                    <a:bodyPr/>
                    <a:lstStyle/>
                    <a:p>
                      <a:r>
                        <a:rPr lang="en-SG" sz="1200" b="1" dirty="0" smtClean="0"/>
                        <a:t>100 </a:t>
                      </a:r>
                      <a:r>
                        <a:rPr lang="en-SG" sz="1200" b="1" dirty="0" err="1" smtClean="0"/>
                        <a:t>Jurong</a:t>
                      </a:r>
                      <a:r>
                        <a:rPr lang="en-SG" sz="1200" b="1" dirty="0" smtClean="0"/>
                        <a:t> drive</a:t>
                      </a:r>
                    </a:p>
                  </a:txBody>
                  <a:tcPr/>
                </a:tc>
                <a:tc>
                  <a:txBody>
                    <a:bodyPr/>
                    <a:lstStyle/>
                    <a:p>
                      <a:r>
                        <a:rPr lang="en-US" sz="1200" b="1" dirty="0" smtClean="0"/>
                        <a:t>Toys</a:t>
                      </a:r>
                      <a:endParaRPr lang="en-SG" sz="1200" b="1" dirty="0"/>
                    </a:p>
                  </a:txBody>
                  <a:tcPr/>
                </a:tc>
                <a:tc>
                  <a:txBody>
                    <a:bodyPr/>
                    <a:lstStyle/>
                    <a:p>
                      <a:r>
                        <a:rPr lang="en-US" sz="1200" b="1" dirty="0" smtClean="0"/>
                        <a:t>Assistant</a:t>
                      </a:r>
                      <a:r>
                        <a:rPr lang="en-US" sz="1200" b="1" baseline="0" dirty="0" smtClean="0"/>
                        <a:t> manager</a:t>
                      </a:r>
                      <a:endParaRPr lang="en-SG" sz="1200" b="1" dirty="0"/>
                    </a:p>
                  </a:txBody>
                  <a:tcPr/>
                </a:tc>
              </a:tr>
            </a:tbl>
          </a:graphicData>
        </a:graphic>
      </p:graphicFrame>
      <p:sp>
        <p:nvSpPr>
          <p:cNvPr id="13" name="AutoShape 192"/>
          <p:cNvSpPr>
            <a:spLocks/>
          </p:cNvSpPr>
          <p:nvPr/>
        </p:nvSpPr>
        <p:spPr bwMode="auto">
          <a:xfrm rot="-5345758">
            <a:off x="2210091" y="3518693"/>
            <a:ext cx="76200" cy="1598613"/>
          </a:xfrm>
          <a:prstGeom prst="leftBrace">
            <a:avLst>
              <a:gd name="adj1" fmla="val 174826"/>
              <a:gd name="adj2" fmla="val 50000"/>
            </a:avLst>
          </a:prstGeom>
          <a:noFill/>
          <a:ln w="9525">
            <a:solidFill>
              <a:schemeClr val="bg1"/>
            </a:solidFill>
            <a:round/>
            <a:headEnd/>
            <a:tailEnd/>
          </a:ln>
        </p:spPr>
        <p:txBody>
          <a:bodyPr wrap="none" anchor="ctr"/>
          <a:lstStyle/>
          <a:p>
            <a:endParaRPr lang="en-US"/>
          </a:p>
        </p:txBody>
      </p:sp>
      <p:sp>
        <p:nvSpPr>
          <p:cNvPr id="14" name="Text Box 193"/>
          <p:cNvSpPr txBox="1">
            <a:spLocks noChangeArrowheads="1"/>
          </p:cNvSpPr>
          <p:nvPr/>
        </p:nvSpPr>
        <p:spPr bwMode="auto">
          <a:xfrm>
            <a:off x="1890209" y="4343400"/>
            <a:ext cx="623888" cy="457200"/>
          </a:xfrm>
          <a:prstGeom prst="rect">
            <a:avLst/>
          </a:prstGeom>
          <a:noFill/>
          <a:ln w="9525">
            <a:noFill/>
            <a:miter lim="800000"/>
            <a:headEnd/>
            <a:tailEnd/>
          </a:ln>
        </p:spPr>
        <p:txBody>
          <a:bodyPr wrap="none">
            <a:spAutoFit/>
          </a:bodyPr>
          <a:lstStyle/>
          <a:p>
            <a:pPr eaLnBrk="0" hangingPunct="0"/>
            <a:r>
              <a:rPr lang="en-US" sz="2400" baseline="0" dirty="0">
                <a:solidFill>
                  <a:schemeClr val="bg1"/>
                </a:solidFill>
                <a:latin typeface="Times New Roman" pitchFamily="18" charset="0"/>
              </a:rPr>
              <a:t>key</a:t>
            </a:r>
          </a:p>
        </p:txBody>
      </p:sp>
      <p:sp>
        <p:nvSpPr>
          <p:cNvPr id="15" name="AutoShape 192"/>
          <p:cNvSpPr>
            <a:spLocks/>
          </p:cNvSpPr>
          <p:nvPr/>
        </p:nvSpPr>
        <p:spPr bwMode="auto">
          <a:xfrm rot="-5345758">
            <a:off x="960191" y="3924348"/>
            <a:ext cx="64187" cy="761905"/>
          </a:xfrm>
          <a:prstGeom prst="leftBrace">
            <a:avLst>
              <a:gd name="adj1" fmla="val 174826"/>
              <a:gd name="adj2" fmla="val 50000"/>
            </a:avLst>
          </a:prstGeom>
          <a:noFill/>
          <a:ln w="9525">
            <a:solidFill>
              <a:schemeClr val="bg1"/>
            </a:solidFill>
            <a:round/>
            <a:headEnd/>
            <a:tailEnd/>
          </a:ln>
        </p:spPr>
        <p:txBody>
          <a:bodyPr wrap="none" anchor="ctr"/>
          <a:lstStyle/>
          <a:p>
            <a:endParaRPr lang="en-US"/>
          </a:p>
        </p:txBody>
      </p:sp>
      <p:sp>
        <p:nvSpPr>
          <p:cNvPr id="16" name="Text Box 193"/>
          <p:cNvSpPr txBox="1">
            <a:spLocks noChangeArrowheads="1"/>
          </p:cNvSpPr>
          <p:nvPr/>
        </p:nvSpPr>
        <p:spPr bwMode="auto">
          <a:xfrm>
            <a:off x="686884" y="4364037"/>
            <a:ext cx="623888" cy="457200"/>
          </a:xfrm>
          <a:prstGeom prst="rect">
            <a:avLst/>
          </a:prstGeom>
          <a:noFill/>
          <a:ln w="9525">
            <a:noFill/>
            <a:miter lim="800000"/>
            <a:headEnd/>
            <a:tailEnd/>
          </a:ln>
        </p:spPr>
        <p:txBody>
          <a:bodyPr wrap="none">
            <a:spAutoFit/>
          </a:bodyPr>
          <a:lstStyle/>
          <a:p>
            <a:pPr eaLnBrk="0" hangingPunct="0"/>
            <a:r>
              <a:rPr lang="en-US" sz="2400" baseline="0" dirty="0">
                <a:solidFill>
                  <a:schemeClr val="bg1"/>
                </a:solidFill>
                <a:latin typeface="Times New Roman" pitchFamily="18" charset="0"/>
              </a:rPr>
              <a:t>key</a:t>
            </a:r>
          </a:p>
        </p:txBody>
      </p:sp>
      <p:sp>
        <p:nvSpPr>
          <p:cNvPr id="12" name="AutoShape 192"/>
          <p:cNvSpPr>
            <a:spLocks/>
          </p:cNvSpPr>
          <p:nvPr/>
        </p:nvSpPr>
        <p:spPr bwMode="auto">
          <a:xfrm rot="-5345758">
            <a:off x="7195204" y="5676900"/>
            <a:ext cx="88900" cy="762000"/>
          </a:xfrm>
          <a:prstGeom prst="leftBrace">
            <a:avLst>
              <a:gd name="adj1" fmla="val 173770"/>
              <a:gd name="adj2" fmla="val 50000"/>
            </a:avLst>
          </a:prstGeom>
          <a:noFill/>
          <a:ln w="9525">
            <a:solidFill>
              <a:schemeClr val="bg1"/>
            </a:solidFill>
            <a:round/>
            <a:headEnd/>
            <a:tailEnd/>
          </a:ln>
        </p:spPr>
        <p:txBody>
          <a:bodyPr wrap="none" anchor="ctr"/>
          <a:lstStyle/>
          <a:p>
            <a:endParaRPr lang="en-US"/>
          </a:p>
        </p:txBody>
      </p:sp>
      <p:sp>
        <p:nvSpPr>
          <p:cNvPr id="17" name="Text Box 193"/>
          <p:cNvSpPr txBox="1">
            <a:spLocks noChangeArrowheads="1"/>
          </p:cNvSpPr>
          <p:nvPr/>
        </p:nvSpPr>
        <p:spPr bwMode="auto">
          <a:xfrm>
            <a:off x="6934200" y="6019800"/>
            <a:ext cx="623888" cy="457200"/>
          </a:xfrm>
          <a:prstGeom prst="rect">
            <a:avLst/>
          </a:prstGeom>
          <a:noFill/>
          <a:ln w="9525">
            <a:noFill/>
            <a:miter lim="800000"/>
            <a:headEnd/>
            <a:tailEnd/>
          </a:ln>
        </p:spPr>
        <p:txBody>
          <a:bodyPr wrap="none">
            <a:spAutoFit/>
          </a:bodyPr>
          <a:lstStyle/>
          <a:p>
            <a:pPr eaLnBrk="0" hangingPunct="0"/>
            <a:r>
              <a:rPr lang="en-US" sz="2400" baseline="0" dirty="0">
                <a:solidFill>
                  <a:schemeClr val="bg1"/>
                </a:solidFill>
                <a:latin typeface="Times New Roman" pitchFamily="18" charset="0"/>
              </a:rPr>
              <a:t>key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p>
            <a:r>
              <a:rPr lang="en-US" smtClean="0"/>
              <a:t>Introduction to Database Systems</a:t>
            </a:r>
          </a:p>
        </p:txBody>
      </p:sp>
      <p:sp>
        <p:nvSpPr>
          <p:cNvPr id="8195" name="Rectangle 2"/>
          <p:cNvSpPr>
            <a:spLocks noGrp="1" noChangeArrowheads="1"/>
          </p:cNvSpPr>
          <p:nvPr>
            <p:ph type="title"/>
          </p:nvPr>
        </p:nvSpPr>
        <p:spPr/>
        <p:txBody>
          <a:bodyPr/>
          <a:lstStyle/>
          <a:p>
            <a:pPr eaLnBrk="1" hangingPunct="1"/>
            <a:r>
              <a:rPr lang="en-US" dirty="0" smtClean="0"/>
              <a:t>Lossless Decomposition: Example</a:t>
            </a:r>
          </a:p>
        </p:txBody>
      </p:sp>
      <p:sp>
        <p:nvSpPr>
          <p:cNvPr id="8196" name="Rectangle 3"/>
          <p:cNvSpPr>
            <a:spLocks noGrp="1" noChangeArrowheads="1"/>
          </p:cNvSpPr>
          <p:nvPr>
            <p:ph type="body" idx="1"/>
          </p:nvPr>
        </p:nvSpPr>
        <p:spPr/>
        <p:txBody>
          <a:bodyPr/>
          <a:lstStyle/>
          <a:p>
            <a:pPr eaLnBrk="1" hangingPunct="1"/>
            <a:r>
              <a:rPr lang="en-US" sz="2800" dirty="0" smtClean="0"/>
              <a:t>The decomposition is </a:t>
            </a:r>
            <a:r>
              <a:rPr lang="en-US" sz="2800" b="1" dirty="0" smtClean="0"/>
              <a:t>lossless</a:t>
            </a:r>
            <a:r>
              <a:rPr lang="en-US" sz="2800" dirty="0" smtClean="0"/>
              <a:t> if we can recover the initial table:</a:t>
            </a:r>
            <a:br>
              <a:rPr lang="en-US" sz="2800" dirty="0" smtClean="0"/>
            </a:br>
            <a:r>
              <a:rPr lang="en-US" sz="2800" dirty="0" smtClean="0"/>
              <a:t/>
            </a:r>
            <a:br>
              <a:rPr lang="en-US" sz="2800" dirty="0" smtClean="0"/>
            </a:br>
            <a:r>
              <a:rPr lang="en-US" sz="2800" b="1" dirty="0" smtClean="0"/>
              <a:t>SELECT</a:t>
            </a:r>
            <a:r>
              <a:rPr lang="en-US" sz="2800" dirty="0" smtClean="0"/>
              <a:t> </a:t>
            </a:r>
            <a:r>
              <a:rPr lang="en-US" sz="2800" dirty="0" err="1" smtClean="0"/>
              <a:t>firstName</a:t>
            </a:r>
            <a:r>
              <a:rPr lang="en-US" sz="2800" dirty="0" smtClean="0"/>
              <a:t>, </a:t>
            </a:r>
            <a:r>
              <a:rPr lang="en-US" sz="2800" dirty="0" err="1" smtClean="0"/>
              <a:t>lastName</a:t>
            </a:r>
            <a:r>
              <a:rPr lang="en-US" sz="2800" dirty="0" smtClean="0"/>
              <a:t>, address, 			department, </a:t>
            </a:r>
            <a:r>
              <a:rPr lang="en-US" sz="2800" dirty="0" err="1"/>
              <a:t>e</a:t>
            </a:r>
            <a:r>
              <a:rPr lang="en-US" sz="2800" dirty="0" err="1" smtClean="0"/>
              <a:t>.position</a:t>
            </a:r>
            <a:r>
              <a:rPr lang="en-US" sz="2800" dirty="0" smtClean="0"/>
              <a:t>, salary</a:t>
            </a:r>
            <a:br>
              <a:rPr lang="en-US" sz="2800" dirty="0" smtClean="0"/>
            </a:br>
            <a:r>
              <a:rPr lang="en-US" sz="2800" b="1" dirty="0" smtClean="0"/>
              <a:t>FROM</a:t>
            </a:r>
            <a:r>
              <a:rPr lang="en-US" sz="2800" dirty="0" smtClean="0"/>
              <a:t> employee AS e, salary AS s</a:t>
            </a:r>
            <a:br>
              <a:rPr lang="en-US" sz="2800" dirty="0" smtClean="0"/>
            </a:br>
            <a:r>
              <a:rPr lang="en-US" sz="2800" b="1" dirty="0" smtClean="0"/>
              <a:t>WHERE</a:t>
            </a:r>
            <a:r>
              <a:rPr lang="en-US" sz="2800" dirty="0" smtClean="0"/>
              <a:t> </a:t>
            </a:r>
            <a:r>
              <a:rPr lang="en-US" sz="2800" dirty="0" err="1" smtClean="0"/>
              <a:t>e.position</a:t>
            </a:r>
            <a:r>
              <a:rPr lang="en-US" sz="2800" dirty="0" smtClean="0"/>
              <a:t> = </a:t>
            </a:r>
            <a:r>
              <a:rPr lang="en-US" sz="2800" dirty="0" err="1" smtClean="0"/>
              <a:t>s.position</a:t>
            </a:r>
            <a:endParaRPr lang="en-US" sz="2800" dirty="0" smtClean="0"/>
          </a:p>
          <a:p>
            <a:pPr eaLnBrk="1" hangingPunct="1"/>
            <a:endParaRPr lang="en-US" sz="2800" dirty="0"/>
          </a:p>
          <a:p>
            <a:pPr eaLnBrk="1" hangingPunct="1"/>
            <a:r>
              <a:rPr lang="en-US" sz="2800" dirty="0" smtClean="0"/>
              <a:t>Some attributes must be repeated: the </a:t>
            </a:r>
            <a:r>
              <a:rPr lang="en-US" sz="2800" dirty="0" err="1" smtClean="0"/>
              <a:t>proistion</a:t>
            </a:r>
            <a:r>
              <a:rPr lang="en-US" sz="2800" dirty="0" smtClean="0"/>
              <a:t> appears in both fragments.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Lossless Decomposition: Example</a:t>
            </a:r>
            <a:endParaRPr lang="en-SG" dirty="0" smtClean="0"/>
          </a:p>
        </p:txBody>
      </p:sp>
      <p:sp>
        <p:nvSpPr>
          <p:cNvPr id="7171" name="Footer Placeholder 2"/>
          <p:cNvSpPr>
            <a:spLocks noGrp="1"/>
          </p:cNvSpPr>
          <p:nvPr>
            <p:ph type="ftr" sz="quarter" idx="11"/>
          </p:nvPr>
        </p:nvSpPr>
        <p:spPr>
          <a:noFill/>
        </p:spPr>
        <p:txBody>
          <a:bodyPr/>
          <a:lstStyle/>
          <a:p>
            <a:r>
              <a:rPr lang="en-US" smtClean="0"/>
              <a:t>Introduction to Database Systems</a:t>
            </a:r>
          </a:p>
        </p:txBody>
      </p:sp>
      <p:sp>
        <p:nvSpPr>
          <p:cNvPr id="26" name="AutoShape 192"/>
          <p:cNvSpPr>
            <a:spLocks/>
          </p:cNvSpPr>
          <p:nvPr/>
        </p:nvSpPr>
        <p:spPr bwMode="auto">
          <a:xfrm rot="-5345758">
            <a:off x="7195204" y="5676900"/>
            <a:ext cx="88900" cy="762000"/>
          </a:xfrm>
          <a:prstGeom prst="leftBrace">
            <a:avLst>
              <a:gd name="adj1" fmla="val 173770"/>
              <a:gd name="adj2" fmla="val 50000"/>
            </a:avLst>
          </a:prstGeom>
          <a:noFill/>
          <a:ln w="9525">
            <a:solidFill>
              <a:schemeClr val="bg1"/>
            </a:solidFill>
            <a:round/>
            <a:headEnd/>
            <a:tailEnd/>
          </a:ln>
        </p:spPr>
        <p:txBody>
          <a:bodyPr wrap="none" anchor="ctr"/>
          <a:lstStyle/>
          <a:p>
            <a:endParaRPr lang="en-US"/>
          </a:p>
        </p:txBody>
      </p:sp>
      <p:sp>
        <p:nvSpPr>
          <p:cNvPr id="27" name="Text Box 193"/>
          <p:cNvSpPr txBox="1">
            <a:spLocks noChangeArrowheads="1"/>
          </p:cNvSpPr>
          <p:nvPr/>
        </p:nvSpPr>
        <p:spPr bwMode="auto">
          <a:xfrm>
            <a:off x="6934200" y="6019800"/>
            <a:ext cx="623888" cy="457200"/>
          </a:xfrm>
          <a:prstGeom prst="rect">
            <a:avLst/>
          </a:prstGeom>
          <a:noFill/>
          <a:ln w="9525">
            <a:noFill/>
            <a:miter lim="800000"/>
            <a:headEnd/>
            <a:tailEnd/>
          </a:ln>
        </p:spPr>
        <p:txBody>
          <a:bodyPr wrap="none">
            <a:spAutoFit/>
          </a:bodyPr>
          <a:lstStyle/>
          <a:p>
            <a:pPr eaLnBrk="0" hangingPunct="0"/>
            <a:r>
              <a:rPr lang="en-US" sz="2400" baseline="0" dirty="0">
                <a:solidFill>
                  <a:schemeClr val="bg1"/>
                </a:solidFill>
                <a:latin typeface="Times New Roman" pitchFamily="18" charset="0"/>
              </a:rPr>
              <a:t>key</a:t>
            </a:r>
          </a:p>
        </p:txBody>
      </p:sp>
      <p:sp>
        <p:nvSpPr>
          <p:cNvPr id="13" name="AutoShape 192"/>
          <p:cNvSpPr>
            <a:spLocks/>
          </p:cNvSpPr>
          <p:nvPr/>
        </p:nvSpPr>
        <p:spPr bwMode="auto">
          <a:xfrm rot="-5345758">
            <a:off x="2210091" y="3518693"/>
            <a:ext cx="76200" cy="1598613"/>
          </a:xfrm>
          <a:prstGeom prst="leftBrace">
            <a:avLst>
              <a:gd name="adj1" fmla="val 174826"/>
              <a:gd name="adj2" fmla="val 50000"/>
            </a:avLst>
          </a:prstGeom>
          <a:noFill/>
          <a:ln w="9525">
            <a:solidFill>
              <a:schemeClr val="bg1"/>
            </a:solidFill>
            <a:round/>
            <a:headEnd/>
            <a:tailEnd/>
          </a:ln>
        </p:spPr>
        <p:txBody>
          <a:bodyPr wrap="none" anchor="ctr"/>
          <a:lstStyle/>
          <a:p>
            <a:endParaRPr lang="en-US"/>
          </a:p>
        </p:txBody>
      </p:sp>
      <p:sp>
        <p:nvSpPr>
          <p:cNvPr id="14" name="Text Box 193"/>
          <p:cNvSpPr txBox="1">
            <a:spLocks noChangeArrowheads="1"/>
          </p:cNvSpPr>
          <p:nvPr/>
        </p:nvSpPr>
        <p:spPr bwMode="auto">
          <a:xfrm>
            <a:off x="1890209" y="4343400"/>
            <a:ext cx="623888" cy="457200"/>
          </a:xfrm>
          <a:prstGeom prst="rect">
            <a:avLst/>
          </a:prstGeom>
          <a:noFill/>
          <a:ln w="9525">
            <a:noFill/>
            <a:miter lim="800000"/>
            <a:headEnd/>
            <a:tailEnd/>
          </a:ln>
        </p:spPr>
        <p:txBody>
          <a:bodyPr wrap="none">
            <a:spAutoFit/>
          </a:bodyPr>
          <a:lstStyle/>
          <a:p>
            <a:pPr eaLnBrk="0" hangingPunct="0"/>
            <a:r>
              <a:rPr lang="en-US" sz="2400" baseline="0" dirty="0">
                <a:solidFill>
                  <a:schemeClr val="bg1"/>
                </a:solidFill>
                <a:latin typeface="Times New Roman" pitchFamily="18" charset="0"/>
              </a:rPr>
              <a:t>key</a:t>
            </a:r>
          </a:p>
        </p:txBody>
      </p:sp>
      <p:sp>
        <p:nvSpPr>
          <p:cNvPr id="15" name="AutoShape 192"/>
          <p:cNvSpPr>
            <a:spLocks/>
          </p:cNvSpPr>
          <p:nvPr/>
        </p:nvSpPr>
        <p:spPr bwMode="auto">
          <a:xfrm rot="-5345758">
            <a:off x="960191" y="3924348"/>
            <a:ext cx="64187" cy="761905"/>
          </a:xfrm>
          <a:prstGeom prst="leftBrace">
            <a:avLst>
              <a:gd name="adj1" fmla="val 174826"/>
              <a:gd name="adj2" fmla="val 50000"/>
            </a:avLst>
          </a:prstGeom>
          <a:noFill/>
          <a:ln w="9525">
            <a:solidFill>
              <a:schemeClr val="bg1"/>
            </a:solidFill>
            <a:round/>
            <a:headEnd/>
            <a:tailEnd/>
          </a:ln>
        </p:spPr>
        <p:txBody>
          <a:bodyPr wrap="none" anchor="ctr"/>
          <a:lstStyle/>
          <a:p>
            <a:endParaRPr lang="en-US"/>
          </a:p>
        </p:txBody>
      </p:sp>
      <p:sp>
        <p:nvSpPr>
          <p:cNvPr id="16" name="Text Box 193"/>
          <p:cNvSpPr txBox="1">
            <a:spLocks noChangeArrowheads="1"/>
          </p:cNvSpPr>
          <p:nvPr/>
        </p:nvSpPr>
        <p:spPr bwMode="auto">
          <a:xfrm>
            <a:off x="686884" y="4364037"/>
            <a:ext cx="623888" cy="457200"/>
          </a:xfrm>
          <a:prstGeom prst="rect">
            <a:avLst/>
          </a:prstGeom>
          <a:noFill/>
          <a:ln w="9525">
            <a:noFill/>
            <a:miter lim="800000"/>
            <a:headEnd/>
            <a:tailEnd/>
          </a:ln>
        </p:spPr>
        <p:txBody>
          <a:bodyPr wrap="none">
            <a:spAutoFit/>
          </a:bodyPr>
          <a:lstStyle/>
          <a:p>
            <a:pPr eaLnBrk="0" hangingPunct="0"/>
            <a:r>
              <a:rPr lang="en-US" sz="2400" baseline="0" dirty="0">
                <a:solidFill>
                  <a:schemeClr val="bg1"/>
                </a:solidFill>
                <a:latin typeface="Times New Roman" pitchFamily="18" charset="0"/>
              </a:rPr>
              <a:t>key</a:t>
            </a:r>
          </a:p>
        </p:txBody>
      </p:sp>
      <p:sp>
        <p:nvSpPr>
          <p:cNvPr id="17" name="Text Box 194"/>
          <p:cNvSpPr txBox="1">
            <a:spLocks noChangeArrowheads="1"/>
          </p:cNvSpPr>
          <p:nvPr/>
        </p:nvSpPr>
        <p:spPr bwMode="auto">
          <a:xfrm>
            <a:off x="457200" y="909637"/>
            <a:ext cx="1414170" cy="461665"/>
          </a:xfrm>
          <a:prstGeom prst="rect">
            <a:avLst/>
          </a:prstGeom>
          <a:noFill/>
          <a:ln w="9525">
            <a:noFill/>
            <a:miter lim="800000"/>
            <a:headEnd/>
            <a:tailEnd/>
          </a:ln>
        </p:spPr>
        <p:txBody>
          <a:bodyPr wrap="none">
            <a:spAutoFit/>
          </a:bodyPr>
          <a:lstStyle/>
          <a:p>
            <a:pPr eaLnBrk="0" hangingPunct="0"/>
            <a:r>
              <a:rPr lang="en-US" sz="2400" baseline="0" dirty="0">
                <a:solidFill>
                  <a:schemeClr val="bg1"/>
                </a:solidFill>
                <a:latin typeface="Times New Roman" pitchFamily="18" charset="0"/>
              </a:rPr>
              <a:t>employee</a:t>
            </a:r>
          </a:p>
        </p:txBody>
      </p:sp>
      <p:graphicFrame>
        <p:nvGraphicFramePr>
          <p:cNvPr id="18" name="Table 17"/>
          <p:cNvGraphicFramePr>
            <a:graphicFrameLocks noGrp="1"/>
          </p:cNvGraphicFramePr>
          <p:nvPr>
            <p:extLst>
              <p:ext uri="{D42A27DB-BD31-4B8C-83A1-F6EECF244321}">
                <p14:modId xmlns:p14="http://schemas.microsoft.com/office/powerpoint/2010/main" val="3811043454"/>
              </p:ext>
            </p:extLst>
          </p:nvPr>
        </p:nvGraphicFramePr>
        <p:xfrm>
          <a:off x="6781800" y="3733800"/>
          <a:ext cx="1600200" cy="2174640"/>
        </p:xfrm>
        <a:graphic>
          <a:graphicData uri="http://schemas.openxmlformats.org/drawingml/2006/table">
            <a:tbl>
              <a:tblPr firstRow="1" bandRow="1">
                <a:tableStyleId>{21E4AEA4-8DFA-4A89-87EB-49C32662AFE0}</a:tableStyleId>
              </a:tblPr>
              <a:tblGrid>
                <a:gridCol w="914400"/>
                <a:gridCol w="685800"/>
              </a:tblGrid>
              <a:tr h="396240">
                <a:tc>
                  <a:txBody>
                    <a:bodyPr/>
                    <a:lstStyle/>
                    <a:p>
                      <a:r>
                        <a:rPr lang="en-US" sz="1200" dirty="0" smtClean="0"/>
                        <a:t>position</a:t>
                      </a:r>
                      <a:endParaRPr lang="en-SG" sz="1200" dirty="0"/>
                    </a:p>
                  </a:txBody>
                  <a:tcPr/>
                </a:tc>
                <a:tc>
                  <a:txBody>
                    <a:bodyPr/>
                    <a:lstStyle/>
                    <a:p>
                      <a:r>
                        <a:rPr lang="en-US" sz="1200" dirty="0" smtClean="0"/>
                        <a:t>salary</a:t>
                      </a:r>
                      <a:endParaRPr lang="en-SG" sz="1200" dirty="0"/>
                    </a:p>
                  </a:txBody>
                  <a:tcPr/>
                </a:tc>
              </a:tr>
              <a:tr h="288000">
                <a:tc>
                  <a:txBody>
                    <a:bodyPr/>
                    <a:lstStyle/>
                    <a:p>
                      <a:pPr marL="0" algn="l" defTabSz="914400" rtl="0" eaLnBrk="1" latinLnBrk="0" hangingPunct="1"/>
                      <a:r>
                        <a:rPr lang="en-US" sz="1200" b="1" kern="1200" dirty="0" smtClean="0">
                          <a:solidFill>
                            <a:schemeClr val="dk1"/>
                          </a:solidFill>
                          <a:latin typeface="+mn-lt"/>
                          <a:ea typeface="+mn-ea"/>
                          <a:cs typeface="+mn-cs"/>
                        </a:rPr>
                        <a:t>Clerk</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2000</a:t>
                      </a:r>
                      <a:endParaRPr lang="en-SG" sz="1200" b="1" kern="1200" dirty="0" smtClean="0">
                        <a:solidFill>
                          <a:schemeClr val="dk1"/>
                        </a:solidFill>
                        <a:latin typeface="+mn-lt"/>
                        <a:ea typeface="+mn-ea"/>
                        <a:cs typeface="+mn-cs"/>
                      </a:endParaRPr>
                    </a:p>
                  </a:txBody>
                  <a:tcPr/>
                </a:tc>
              </a:tr>
              <a:tr h="288000">
                <a:tc>
                  <a:txBody>
                    <a:bodyPr/>
                    <a:lstStyle/>
                    <a:p>
                      <a:pPr marL="0" algn="l" defTabSz="914400" rtl="0" eaLnBrk="1" latinLnBrk="0" hangingPunct="1"/>
                      <a:r>
                        <a:rPr lang="en-US" sz="1200" b="1" kern="1200" dirty="0" smtClean="0">
                          <a:solidFill>
                            <a:schemeClr val="dk1"/>
                          </a:solidFill>
                          <a:latin typeface="+mn-lt"/>
                          <a:ea typeface="+mn-ea"/>
                          <a:cs typeface="+mn-cs"/>
                        </a:rPr>
                        <a:t>Trainee</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1200</a:t>
                      </a:r>
                      <a:endParaRPr lang="en-SG" sz="1200" b="1" kern="1200" dirty="0" smtClean="0">
                        <a:solidFill>
                          <a:schemeClr val="dk1"/>
                        </a:solidFill>
                        <a:latin typeface="+mn-lt"/>
                        <a:ea typeface="+mn-ea"/>
                        <a:cs typeface="+mn-cs"/>
                      </a:endParaRPr>
                    </a:p>
                  </a:txBody>
                  <a:tcPr/>
                </a:tc>
              </a:tr>
              <a:tr h="288000">
                <a:tc>
                  <a:txBody>
                    <a:bodyPr/>
                    <a:lstStyle/>
                    <a:p>
                      <a:r>
                        <a:rPr lang="en-US" sz="1200" b="1" dirty="0" smtClean="0"/>
                        <a:t>Manager</a:t>
                      </a:r>
                      <a:endParaRPr lang="en-SG" sz="1200" b="1" dirty="0"/>
                    </a:p>
                  </a:txBody>
                  <a:tcPr/>
                </a:tc>
                <a:tc>
                  <a:txBody>
                    <a:bodyPr/>
                    <a:lstStyle/>
                    <a:p>
                      <a:r>
                        <a:rPr lang="en-US" sz="1200" b="1" dirty="0" smtClean="0"/>
                        <a:t>2500</a:t>
                      </a:r>
                      <a:endParaRPr lang="en-SG" sz="1200" b="1" dirty="0"/>
                    </a:p>
                  </a:txBody>
                  <a:tcPr/>
                </a:tc>
              </a:tr>
              <a:tr h="288000">
                <a:tc>
                  <a:txBody>
                    <a:bodyPr/>
                    <a:lstStyle/>
                    <a:p>
                      <a:r>
                        <a:rPr lang="en-US" sz="1200" b="1" dirty="0" smtClean="0"/>
                        <a:t>Assistant</a:t>
                      </a:r>
                      <a:r>
                        <a:rPr lang="en-US" sz="1200" b="1" baseline="0" dirty="0" smtClean="0"/>
                        <a:t> manager</a:t>
                      </a:r>
                      <a:endParaRPr lang="en-SG" sz="1200" b="1" dirty="0"/>
                    </a:p>
                  </a:txBody>
                  <a:tcPr/>
                </a:tc>
                <a:tc>
                  <a:txBody>
                    <a:bodyPr/>
                    <a:lstStyle/>
                    <a:p>
                      <a:r>
                        <a:rPr lang="en-US" sz="1200" b="1" dirty="0" smtClean="0"/>
                        <a:t>2200</a:t>
                      </a:r>
                      <a:endParaRPr lang="en-SG" sz="1200" b="1" dirty="0"/>
                    </a:p>
                  </a:txBody>
                  <a:tcPr/>
                </a:tc>
              </a:tr>
              <a:tr h="288000">
                <a:tc>
                  <a:txBody>
                    <a:bodyPr/>
                    <a:lstStyle/>
                    <a:p>
                      <a:r>
                        <a:rPr lang="en-US" sz="1200" b="1" dirty="0" smtClean="0"/>
                        <a:t>Security guard</a:t>
                      </a:r>
                      <a:endParaRPr lang="en-SG" sz="1200" b="1" dirty="0"/>
                    </a:p>
                  </a:txBody>
                  <a:tcPr/>
                </a:tc>
                <a:tc>
                  <a:txBody>
                    <a:bodyPr/>
                    <a:lstStyle/>
                    <a:p>
                      <a:r>
                        <a:rPr lang="en-US" sz="1200" b="1" dirty="0" smtClean="0"/>
                        <a:t>1500</a:t>
                      </a:r>
                      <a:endParaRPr lang="en-SG" sz="1200" b="1" dirty="0"/>
                    </a:p>
                  </a:txBody>
                  <a:tcPr/>
                </a:tc>
              </a:tr>
            </a:tbl>
          </a:graphicData>
        </a:graphic>
      </p:graphicFrame>
      <p:sp>
        <p:nvSpPr>
          <p:cNvPr id="19" name="Text Box 194"/>
          <p:cNvSpPr txBox="1">
            <a:spLocks noChangeArrowheads="1"/>
          </p:cNvSpPr>
          <p:nvPr/>
        </p:nvSpPr>
        <p:spPr bwMode="auto">
          <a:xfrm>
            <a:off x="6705600" y="3200400"/>
            <a:ext cx="918841" cy="461665"/>
          </a:xfrm>
          <a:prstGeom prst="rect">
            <a:avLst/>
          </a:prstGeom>
          <a:noFill/>
          <a:ln w="9525">
            <a:noFill/>
            <a:miter lim="800000"/>
            <a:headEnd/>
            <a:tailEnd/>
          </a:ln>
        </p:spPr>
        <p:txBody>
          <a:bodyPr wrap="none">
            <a:spAutoFit/>
          </a:bodyPr>
          <a:lstStyle/>
          <a:p>
            <a:pPr eaLnBrk="0" hangingPunct="0"/>
            <a:r>
              <a:rPr lang="en-US" sz="2400" baseline="0" dirty="0">
                <a:solidFill>
                  <a:schemeClr val="bg1"/>
                </a:solidFill>
                <a:latin typeface="Times New Roman" pitchFamily="18" charset="0"/>
              </a:rPr>
              <a:t>salary</a:t>
            </a:r>
          </a:p>
        </p:txBody>
      </p:sp>
      <p:graphicFrame>
        <p:nvGraphicFramePr>
          <p:cNvPr id="20" name="Table 19"/>
          <p:cNvGraphicFramePr>
            <a:graphicFrameLocks noGrp="1"/>
          </p:cNvGraphicFramePr>
          <p:nvPr>
            <p:extLst>
              <p:ext uri="{D42A27DB-BD31-4B8C-83A1-F6EECF244321}">
                <p14:modId xmlns:p14="http://schemas.microsoft.com/office/powerpoint/2010/main" val="9005237"/>
              </p:ext>
            </p:extLst>
          </p:nvPr>
        </p:nvGraphicFramePr>
        <p:xfrm>
          <a:off x="485537" y="1472400"/>
          <a:ext cx="5991463" cy="2642400"/>
        </p:xfrm>
        <a:graphic>
          <a:graphicData uri="http://schemas.openxmlformats.org/drawingml/2006/table">
            <a:tbl>
              <a:tblPr firstRow="1" bandRow="1">
                <a:tableStyleId>{21E4AEA4-8DFA-4A89-87EB-49C32662AFE0}</a:tableStyleId>
              </a:tblPr>
              <a:tblGrid>
                <a:gridCol w="884555"/>
                <a:gridCol w="925830"/>
                <a:gridCol w="900430"/>
                <a:gridCol w="1560830"/>
                <a:gridCol w="805418"/>
                <a:gridCol w="914400"/>
              </a:tblGrid>
              <a:tr h="288000">
                <a:tc>
                  <a:txBody>
                    <a:bodyPr/>
                    <a:lstStyle/>
                    <a:p>
                      <a:r>
                        <a:rPr lang="en-US" sz="1200" b="1" dirty="0" err="1" smtClean="0"/>
                        <a:t>eNumber</a:t>
                      </a:r>
                      <a:endParaRPr lang="en-SG" sz="1200" b="1" dirty="0"/>
                    </a:p>
                  </a:txBody>
                  <a:tcPr/>
                </a:tc>
                <a:tc>
                  <a:txBody>
                    <a:bodyPr/>
                    <a:lstStyle/>
                    <a:p>
                      <a:r>
                        <a:rPr lang="en-US" sz="1200" b="1" dirty="0" err="1" smtClean="0"/>
                        <a:t>firstName</a:t>
                      </a:r>
                      <a:endParaRPr lang="en-SG" sz="1200" b="1" dirty="0"/>
                    </a:p>
                  </a:txBody>
                  <a:tcPr/>
                </a:tc>
                <a:tc>
                  <a:txBody>
                    <a:bodyPr/>
                    <a:lstStyle/>
                    <a:p>
                      <a:r>
                        <a:rPr lang="en-US" sz="1200" b="1" dirty="0" err="1" smtClean="0"/>
                        <a:t>lastName</a:t>
                      </a:r>
                      <a:endParaRPr lang="en-SG" sz="1200" b="1" dirty="0"/>
                    </a:p>
                  </a:txBody>
                  <a:tcPr/>
                </a:tc>
                <a:tc>
                  <a:txBody>
                    <a:bodyPr/>
                    <a:lstStyle/>
                    <a:p>
                      <a:r>
                        <a:rPr lang="en-US" sz="1200" b="1" dirty="0" smtClean="0"/>
                        <a:t>address</a:t>
                      </a:r>
                      <a:endParaRPr lang="en-SG" sz="1200" b="1" dirty="0"/>
                    </a:p>
                  </a:txBody>
                  <a:tcPr/>
                </a:tc>
                <a:tc>
                  <a:txBody>
                    <a:bodyPr/>
                    <a:lstStyle/>
                    <a:p>
                      <a:r>
                        <a:rPr lang="en-US" sz="1200" b="1" dirty="0" smtClean="0"/>
                        <a:t>depart-</a:t>
                      </a:r>
                      <a:r>
                        <a:rPr lang="en-US" sz="1200" b="1" dirty="0" err="1" smtClean="0"/>
                        <a:t>ment</a:t>
                      </a:r>
                      <a:endParaRPr lang="en-SG" sz="1200" b="1" dirty="0"/>
                    </a:p>
                  </a:txBody>
                  <a:tcPr/>
                </a:tc>
                <a:tc>
                  <a:txBody>
                    <a:bodyPr/>
                    <a:lstStyle/>
                    <a:p>
                      <a:r>
                        <a:rPr lang="en-US" sz="1200" b="1" dirty="0" smtClean="0"/>
                        <a:t>position</a:t>
                      </a:r>
                      <a:endParaRPr lang="en-SG" sz="1200" b="1" dirty="0"/>
                    </a:p>
                  </a:txBody>
                  <a:tcPr/>
                </a:tc>
              </a:tr>
              <a:tr h="288000">
                <a:tc>
                  <a:txBody>
                    <a:bodyPr/>
                    <a:lstStyle/>
                    <a:p>
                      <a:pPr marL="0" algn="l" defTabSz="914400" rtl="0" eaLnBrk="1" latinLnBrk="0" hangingPunct="1"/>
                      <a:r>
                        <a:rPr lang="en-US" sz="1200" b="1" kern="1200" dirty="0" smtClean="0">
                          <a:solidFill>
                            <a:schemeClr val="dk1"/>
                          </a:solidFill>
                          <a:latin typeface="+mn-lt"/>
                          <a:ea typeface="+mn-ea"/>
                          <a:cs typeface="+mn-cs"/>
                        </a:rPr>
                        <a:t>1XU3</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err="1" smtClean="0">
                          <a:solidFill>
                            <a:schemeClr val="dk1"/>
                          </a:solidFill>
                          <a:latin typeface="+mn-lt"/>
                          <a:ea typeface="+mn-ea"/>
                          <a:cs typeface="+mn-cs"/>
                        </a:rPr>
                        <a:t>Dewi</a:t>
                      </a:r>
                      <a:endParaRPr lang="en-SG" sz="1200" b="1" kern="1200" dirty="0">
                        <a:solidFill>
                          <a:schemeClr val="dk1"/>
                        </a:solidFill>
                        <a:latin typeface="+mn-lt"/>
                        <a:ea typeface="+mn-ea"/>
                        <a:cs typeface="+mn-cs"/>
                      </a:endParaRPr>
                    </a:p>
                  </a:txBody>
                  <a:tcPr/>
                </a:tc>
                <a:tc>
                  <a:txBody>
                    <a:bodyPr/>
                    <a:lstStyle/>
                    <a:p>
                      <a:pPr marL="0" algn="l" defTabSz="914400" rtl="0" eaLnBrk="1" latinLnBrk="0" hangingPunct="1"/>
                      <a:r>
                        <a:rPr lang="en-US" sz="1200" b="1" kern="1200" dirty="0" err="1" smtClean="0">
                          <a:solidFill>
                            <a:schemeClr val="dk1"/>
                          </a:solidFill>
                          <a:latin typeface="+mn-lt"/>
                          <a:ea typeface="+mn-ea"/>
                          <a:cs typeface="+mn-cs"/>
                        </a:rPr>
                        <a:t>Srijaya</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SG" sz="1200" b="1" kern="1200" dirty="0" smtClean="0">
                          <a:solidFill>
                            <a:schemeClr val="dk1"/>
                          </a:solidFill>
                          <a:latin typeface="+mn-lt"/>
                          <a:ea typeface="+mn-ea"/>
                          <a:cs typeface="+mn-cs"/>
                        </a:rPr>
                        <a:t>12a </a:t>
                      </a:r>
                      <a:r>
                        <a:rPr lang="en-SG" sz="1200" b="1" kern="1200" dirty="0" err="1" smtClean="0">
                          <a:solidFill>
                            <a:schemeClr val="dk1"/>
                          </a:solidFill>
                          <a:latin typeface="+mn-lt"/>
                          <a:ea typeface="+mn-ea"/>
                          <a:cs typeface="+mn-cs"/>
                        </a:rPr>
                        <a:t>Jln</a:t>
                      </a:r>
                      <a:r>
                        <a:rPr lang="en-SG" sz="1200" b="1" kern="1200" dirty="0" smtClean="0">
                          <a:solidFill>
                            <a:schemeClr val="dk1"/>
                          </a:solidFill>
                          <a:latin typeface="+mn-lt"/>
                          <a:ea typeface="+mn-ea"/>
                          <a:cs typeface="+mn-cs"/>
                        </a:rPr>
                        <a:t> </a:t>
                      </a:r>
                      <a:r>
                        <a:rPr lang="en-SG" sz="1200" b="1" kern="1200" dirty="0" err="1" smtClean="0">
                          <a:solidFill>
                            <a:schemeClr val="dk1"/>
                          </a:solidFill>
                          <a:latin typeface="+mn-lt"/>
                          <a:ea typeface="+mn-ea"/>
                          <a:cs typeface="+mn-cs"/>
                        </a:rPr>
                        <a:t>Lempeng</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Toys</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Clerk</a:t>
                      </a:r>
                      <a:endParaRPr lang="en-SG" sz="1200" b="1" kern="1200" dirty="0" smtClean="0">
                        <a:solidFill>
                          <a:schemeClr val="dk1"/>
                        </a:solidFill>
                        <a:latin typeface="+mn-lt"/>
                        <a:ea typeface="+mn-ea"/>
                        <a:cs typeface="+mn-cs"/>
                      </a:endParaRPr>
                    </a:p>
                  </a:txBody>
                  <a:tcPr/>
                </a:tc>
              </a:tr>
              <a:tr h="288000">
                <a:tc>
                  <a:txBody>
                    <a:bodyPr/>
                    <a:lstStyle/>
                    <a:p>
                      <a:pPr marL="0" algn="l" defTabSz="914400" rtl="0" eaLnBrk="1" latinLnBrk="0" hangingPunct="1"/>
                      <a:r>
                        <a:rPr lang="en-US" sz="1200" b="1" kern="1200" dirty="0" smtClean="0">
                          <a:solidFill>
                            <a:schemeClr val="dk1"/>
                          </a:solidFill>
                          <a:latin typeface="+mn-lt"/>
                          <a:ea typeface="+mn-ea"/>
                          <a:cs typeface="+mn-cs"/>
                        </a:rPr>
                        <a:t>4W3E</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err="1" smtClean="0">
                          <a:solidFill>
                            <a:schemeClr val="dk1"/>
                          </a:solidFill>
                          <a:latin typeface="+mn-lt"/>
                          <a:ea typeface="+mn-ea"/>
                          <a:cs typeface="+mn-cs"/>
                        </a:rPr>
                        <a:t>Izabel</a:t>
                      </a:r>
                      <a:endParaRPr lang="en-SG" sz="1200" b="1" kern="1200" dirty="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Leong</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SG" sz="1200" b="1" kern="1200" dirty="0" smtClean="0">
                          <a:solidFill>
                            <a:schemeClr val="dk1"/>
                          </a:solidFill>
                          <a:latin typeface="+mn-lt"/>
                          <a:ea typeface="+mn-ea"/>
                          <a:cs typeface="+mn-cs"/>
                        </a:rPr>
                        <a:t>10 </a:t>
                      </a:r>
                      <a:r>
                        <a:rPr lang="en-SG" sz="1200" b="1" kern="1200" dirty="0" err="1" smtClean="0">
                          <a:solidFill>
                            <a:schemeClr val="dk1"/>
                          </a:solidFill>
                          <a:latin typeface="+mn-lt"/>
                          <a:ea typeface="+mn-ea"/>
                          <a:cs typeface="+mn-cs"/>
                        </a:rPr>
                        <a:t>Outram</a:t>
                      </a:r>
                      <a:r>
                        <a:rPr lang="en-SG" sz="1200" b="1" kern="1200" dirty="0" smtClean="0">
                          <a:solidFill>
                            <a:schemeClr val="dk1"/>
                          </a:solidFill>
                          <a:latin typeface="+mn-lt"/>
                          <a:ea typeface="+mn-ea"/>
                          <a:cs typeface="+mn-cs"/>
                        </a:rPr>
                        <a:t> Park</a:t>
                      </a: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Sports</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Trainee</a:t>
                      </a:r>
                      <a:endParaRPr lang="en-SG" sz="1200" b="1" kern="1200" dirty="0" smtClean="0">
                        <a:solidFill>
                          <a:schemeClr val="dk1"/>
                        </a:solidFill>
                        <a:latin typeface="+mn-lt"/>
                        <a:ea typeface="+mn-ea"/>
                        <a:cs typeface="+mn-cs"/>
                      </a:endParaRPr>
                    </a:p>
                  </a:txBody>
                  <a:tcPr/>
                </a:tc>
              </a:tr>
              <a:tr h="288000">
                <a:tc>
                  <a:txBody>
                    <a:bodyPr/>
                    <a:lstStyle/>
                    <a:p>
                      <a:r>
                        <a:rPr lang="en-US" sz="1200" b="1" dirty="0" smtClean="0"/>
                        <a:t>3XXE</a:t>
                      </a:r>
                      <a:endParaRPr lang="en-SG" sz="1200" b="1" dirty="0"/>
                    </a:p>
                  </a:txBody>
                  <a:tcPr/>
                </a:tc>
                <a:tc>
                  <a:txBody>
                    <a:bodyPr/>
                    <a:lstStyle/>
                    <a:p>
                      <a:r>
                        <a:rPr lang="en-US" sz="1200" b="1" dirty="0" smtClean="0"/>
                        <a:t>John</a:t>
                      </a:r>
                      <a:endParaRPr lang="en-SG" sz="1200" b="1" dirty="0"/>
                    </a:p>
                  </a:txBody>
                  <a:tcPr/>
                </a:tc>
                <a:tc>
                  <a:txBody>
                    <a:bodyPr/>
                    <a:lstStyle/>
                    <a:p>
                      <a:r>
                        <a:rPr lang="en-US" sz="1200" b="1" dirty="0" smtClean="0"/>
                        <a:t>Smith</a:t>
                      </a:r>
                      <a:endParaRPr lang="en-SG" sz="1200" b="1" dirty="0"/>
                    </a:p>
                  </a:txBody>
                  <a:tcPr/>
                </a:tc>
                <a:tc>
                  <a:txBody>
                    <a:bodyPr/>
                    <a:lstStyle/>
                    <a:p>
                      <a:r>
                        <a:rPr lang="en-US" sz="1200" b="1" dirty="0" smtClean="0"/>
                        <a:t>107 </a:t>
                      </a:r>
                      <a:r>
                        <a:rPr lang="en-US" sz="1200" b="1" dirty="0" err="1" smtClean="0"/>
                        <a:t>Clementi</a:t>
                      </a:r>
                      <a:r>
                        <a:rPr lang="en-US" sz="1200" b="1" baseline="0" dirty="0" smtClean="0"/>
                        <a:t> Rd</a:t>
                      </a:r>
                      <a:endParaRPr lang="en-SG" sz="1200" b="1" dirty="0"/>
                    </a:p>
                  </a:txBody>
                  <a:tcPr/>
                </a:tc>
                <a:tc>
                  <a:txBody>
                    <a:bodyPr/>
                    <a:lstStyle/>
                    <a:p>
                      <a:r>
                        <a:rPr lang="en-US" sz="1200" b="1" dirty="0" smtClean="0"/>
                        <a:t>Toys</a:t>
                      </a:r>
                      <a:endParaRPr lang="en-SG" sz="1200" b="1" dirty="0"/>
                    </a:p>
                  </a:txBody>
                  <a:tcPr/>
                </a:tc>
                <a:tc>
                  <a:txBody>
                    <a:bodyPr/>
                    <a:lstStyle/>
                    <a:p>
                      <a:r>
                        <a:rPr lang="en-US" sz="1200" b="1" dirty="0" smtClean="0"/>
                        <a:t>Clerk</a:t>
                      </a:r>
                      <a:endParaRPr lang="en-SG" sz="1200" b="1" dirty="0"/>
                    </a:p>
                  </a:txBody>
                  <a:tcPr/>
                </a:tc>
              </a:tr>
              <a:tr h="288000">
                <a:tc>
                  <a:txBody>
                    <a:bodyPr/>
                    <a:lstStyle/>
                    <a:p>
                      <a:r>
                        <a:rPr lang="en-US" sz="1200" b="1" dirty="0" smtClean="0"/>
                        <a:t>5SD2</a:t>
                      </a:r>
                      <a:endParaRPr lang="en-SG" sz="1200" b="1" dirty="0"/>
                    </a:p>
                  </a:txBody>
                  <a:tcPr/>
                </a:tc>
                <a:tc>
                  <a:txBody>
                    <a:bodyPr/>
                    <a:lstStyle/>
                    <a:p>
                      <a:r>
                        <a:rPr lang="en-US" sz="1200" b="1" dirty="0" smtClean="0"/>
                        <a:t>Axel</a:t>
                      </a:r>
                      <a:endParaRPr lang="en-SG" sz="1200" b="1" dirty="0"/>
                    </a:p>
                  </a:txBody>
                  <a:tcPr/>
                </a:tc>
                <a:tc>
                  <a:txBody>
                    <a:bodyPr/>
                    <a:lstStyle/>
                    <a:p>
                      <a:r>
                        <a:rPr lang="en-US" sz="1200" b="1" dirty="0" smtClean="0"/>
                        <a:t>Bayer</a:t>
                      </a:r>
                      <a:endParaRPr lang="en-SG" sz="12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b="1" dirty="0" smtClean="0"/>
                        <a:t>55</a:t>
                      </a:r>
                      <a:r>
                        <a:rPr lang="en-SG" sz="1200" b="1" baseline="0" dirty="0" smtClean="0"/>
                        <a:t> </a:t>
                      </a:r>
                      <a:r>
                        <a:rPr lang="en-SG" sz="1200" b="1" dirty="0" err="1" smtClean="0"/>
                        <a:t>Cuscaden</a:t>
                      </a:r>
                      <a:r>
                        <a:rPr lang="en-SG" sz="1200" b="1" dirty="0" smtClean="0"/>
                        <a:t> Rd</a:t>
                      </a:r>
                      <a:endParaRPr lang="en-SG" sz="1200" b="1" dirty="0"/>
                    </a:p>
                  </a:txBody>
                  <a:tcPr/>
                </a:tc>
                <a:tc>
                  <a:txBody>
                    <a:bodyPr/>
                    <a:lstStyle/>
                    <a:p>
                      <a:r>
                        <a:rPr lang="en-US" sz="1200" b="1" dirty="0" smtClean="0"/>
                        <a:t>Sports</a:t>
                      </a:r>
                      <a:endParaRPr lang="en-SG" sz="1200" b="1" dirty="0"/>
                    </a:p>
                  </a:txBody>
                  <a:tcPr/>
                </a:tc>
                <a:tc>
                  <a:txBody>
                    <a:bodyPr/>
                    <a:lstStyle/>
                    <a:p>
                      <a:r>
                        <a:rPr lang="en-US" sz="1200" b="1" dirty="0" smtClean="0"/>
                        <a:t>Trainee</a:t>
                      </a:r>
                      <a:endParaRPr lang="en-SG" sz="1200" b="1" dirty="0"/>
                    </a:p>
                  </a:txBody>
                  <a:tcPr/>
                </a:tc>
              </a:tr>
              <a:tr h="288000">
                <a:tc>
                  <a:txBody>
                    <a:bodyPr/>
                    <a:lstStyle/>
                    <a:p>
                      <a:r>
                        <a:rPr lang="en-US" sz="1200" b="1" dirty="0" smtClean="0"/>
                        <a:t>6RG5</a:t>
                      </a:r>
                      <a:endParaRPr lang="en-SG" sz="1200" b="1" dirty="0"/>
                    </a:p>
                  </a:txBody>
                  <a:tcPr/>
                </a:tc>
                <a:tc>
                  <a:txBody>
                    <a:bodyPr/>
                    <a:lstStyle/>
                    <a:p>
                      <a:r>
                        <a:rPr lang="en-US" sz="1200" b="1" dirty="0" smtClean="0"/>
                        <a:t>Winnie</a:t>
                      </a:r>
                      <a:endParaRPr lang="en-SG" sz="1200" b="1" dirty="0"/>
                    </a:p>
                  </a:txBody>
                  <a:tcPr/>
                </a:tc>
                <a:tc>
                  <a:txBody>
                    <a:bodyPr/>
                    <a:lstStyle/>
                    <a:p>
                      <a:r>
                        <a:rPr lang="en-US" sz="1200" b="1" dirty="0" smtClean="0"/>
                        <a:t>Lee</a:t>
                      </a:r>
                      <a:endParaRPr lang="en-SG" sz="1200" b="1" dirty="0"/>
                    </a:p>
                  </a:txBody>
                  <a:tcPr/>
                </a:tc>
                <a:tc>
                  <a:txBody>
                    <a:bodyPr/>
                    <a:lstStyle/>
                    <a:p>
                      <a:r>
                        <a:rPr lang="en-SG" sz="1200" b="1" dirty="0" smtClean="0"/>
                        <a:t>10 West Coast Rd</a:t>
                      </a:r>
                    </a:p>
                  </a:txBody>
                  <a:tcPr/>
                </a:tc>
                <a:tc>
                  <a:txBody>
                    <a:bodyPr/>
                    <a:lstStyle/>
                    <a:p>
                      <a:r>
                        <a:rPr lang="en-US" sz="1200" b="1" dirty="0" smtClean="0"/>
                        <a:t>Sports</a:t>
                      </a:r>
                      <a:endParaRPr lang="en-SG" sz="1200" b="1" dirty="0"/>
                    </a:p>
                  </a:txBody>
                  <a:tcPr/>
                </a:tc>
                <a:tc>
                  <a:txBody>
                    <a:bodyPr/>
                    <a:lstStyle/>
                    <a:p>
                      <a:r>
                        <a:rPr lang="en-US" sz="1200" b="1" dirty="0" smtClean="0"/>
                        <a:t>Manager</a:t>
                      </a:r>
                      <a:endParaRPr lang="en-SG" sz="1200" b="1" dirty="0"/>
                    </a:p>
                  </a:txBody>
                  <a:tcPr/>
                </a:tc>
              </a:tr>
              <a:tr h="288000">
                <a:tc>
                  <a:txBody>
                    <a:bodyPr/>
                    <a:lstStyle/>
                    <a:p>
                      <a:r>
                        <a:rPr lang="en-US" sz="1200" b="1" dirty="0" smtClean="0"/>
                        <a:t>755Y</a:t>
                      </a:r>
                      <a:endParaRPr lang="en-SG" sz="1200" b="1" dirty="0"/>
                    </a:p>
                  </a:txBody>
                  <a:tcPr/>
                </a:tc>
                <a:tc>
                  <a:txBody>
                    <a:bodyPr/>
                    <a:lstStyle/>
                    <a:p>
                      <a:r>
                        <a:rPr lang="en-US" sz="1200" b="1" dirty="0" smtClean="0"/>
                        <a:t>Sylvia</a:t>
                      </a:r>
                      <a:endParaRPr lang="en-SG" sz="1200" b="1" dirty="0"/>
                    </a:p>
                  </a:txBody>
                  <a:tcPr/>
                </a:tc>
                <a:tc>
                  <a:txBody>
                    <a:bodyPr/>
                    <a:lstStyle/>
                    <a:p>
                      <a:r>
                        <a:rPr lang="en-US" sz="1200" b="1" dirty="0" smtClean="0"/>
                        <a:t>Tok</a:t>
                      </a:r>
                      <a:endParaRPr lang="en-SG" sz="1200" b="1" dirty="0"/>
                    </a:p>
                  </a:txBody>
                  <a:tcPr/>
                </a:tc>
                <a:tc>
                  <a:txBody>
                    <a:bodyPr/>
                    <a:lstStyle/>
                    <a:p>
                      <a:r>
                        <a:rPr lang="en-SG" sz="1200" b="1" dirty="0" smtClean="0"/>
                        <a:t>22 East Coast Ln</a:t>
                      </a:r>
                      <a:endParaRPr lang="en-SG" sz="1200" b="1" dirty="0"/>
                    </a:p>
                  </a:txBody>
                  <a:tcPr/>
                </a:tc>
                <a:tc>
                  <a:txBody>
                    <a:bodyPr/>
                    <a:lstStyle/>
                    <a:p>
                      <a:r>
                        <a:rPr lang="en-US" sz="1200" b="1" dirty="0" smtClean="0"/>
                        <a:t>Toys</a:t>
                      </a:r>
                      <a:endParaRPr lang="en-SG" sz="1200" b="1" dirty="0"/>
                    </a:p>
                  </a:txBody>
                  <a:tcPr/>
                </a:tc>
                <a:tc>
                  <a:txBody>
                    <a:bodyPr/>
                    <a:lstStyle/>
                    <a:p>
                      <a:r>
                        <a:rPr lang="en-US" sz="1200" b="1" dirty="0" smtClean="0"/>
                        <a:t>Manager</a:t>
                      </a:r>
                      <a:endParaRPr lang="en-SG" sz="1200" b="1" dirty="0"/>
                    </a:p>
                  </a:txBody>
                  <a:tcPr/>
                </a:tc>
              </a:tr>
              <a:tr h="288000">
                <a:tc>
                  <a:txBody>
                    <a:bodyPr/>
                    <a:lstStyle/>
                    <a:p>
                      <a:r>
                        <a:rPr lang="en-US" sz="1200" b="1" dirty="0" smtClean="0"/>
                        <a:t>2SD3</a:t>
                      </a:r>
                      <a:endParaRPr lang="en-SG" sz="1200" b="1" dirty="0"/>
                    </a:p>
                  </a:txBody>
                  <a:tcPr/>
                </a:tc>
                <a:tc>
                  <a:txBody>
                    <a:bodyPr/>
                    <a:lstStyle/>
                    <a:p>
                      <a:r>
                        <a:rPr lang="en-US" sz="1200" b="1" dirty="0" smtClean="0"/>
                        <a:t>Eric</a:t>
                      </a:r>
                      <a:endParaRPr lang="en-SG" sz="1200" b="1" dirty="0"/>
                    </a:p>
                  </a:txBody>
                  <a:tcPr/>
                </a:tc>
                <a:tc>
                  <a:txBody>
                    <a:bodyPr/>
                    <a:lstStyle/>
                    <a:p>
                      <a:r>
                        <a:rPr lang="en-US" sz="1200" b="1" dirty="0" smtClean="0"/>
                        <a:t>Wei</a:t>
                      </a:r>
                      <a:endParaRPr lang="en-SG" sz="1200" b="1" dirty="0"/>
                    </a:p>
                  </a:txBody>
                  <a:tcPr/>
                </a:tc>
                <a:tc>
                  <a:txBody>
                    <a:bodyPr/>
                    <a:lstStyle/>
                    <a:p>
                      <a:r>
                        <a:rPr lang="en-SG" sz="1200" b="1" dirty="0" smtClean="0"/>
                        <a:t>100 </a:t>
                      </a:r>
                      <a:r>
                        <a:rPr lang="en-SG" sz="1200" b="1" dirty="0" err="1" smtClean="0"/>
                        <a:t>Jurong</a:t>
                      </a:r>
                      <a:r>
                        <a:rPr lang="en-SG" sz="1200" b="1" dirty="0" smtClean="0"/>
                        <a:t> drive</a:t>
                      </a:r>
                    </a:p>
                  </a:txBody>
                  <a:tcPr/>
                </a:tc>
                <a:tc>
                  <a:txBody>
                    <a:bodyPr/>
                    <a:lstStyle/>
                    <a:p>
                      <a:r>
                        <a:rPr lang="en-US" sz="1200" b="1" dirty="0" smtClean="0"/>
                        <a:t>Toys</a:t>
                      </a:r>
                      <a:endParaRPr lang="en-SG" sz="1200" b="1" dirty="0"/>
                    </a:p>
                  </a:txBody>
                  <a:tcPr/>
                </a:tc>
                <a:tc>
                  <a:txBody>
                    <a:bodyPr/>
                    <a:lstStyle/>
                    <a:p>
                      <a:r>
                        <a:rPr lang="en-US" sz="1200" b="1" dirty="0" smtClean="0"/>
                        <a:t>Assistant</a:t>
                      </a:r>
                      <a:r>
                        <a:rPr lang="en-US" sz="1200" b="1" baseline="0" dirty="0" smtClean="0"/>
                        <a:t> manager</a:t>
                      </a:r>
                      <a:endParaRPr lang="en-SG" sz="1200" b="1"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1"/>
          </p:nvPr>
        </p:nvSpPr>
        <p:spPr>
          <a:noFill/>
        </p:spPr>
        <p:txBody>
          <a:bodyPr/>
          <a:lstStyle/>
          <a:p>
            <a:r>
              <a:rPr lang="en-US" smtClean="0"/>
              <a:t>Introduction to Database Systems</a:t>
            </a:r>
          </a:p>
        </p:txBody>
      </p:sp>
      <p:sp>
        <p:nvSpPr>
          <p:cNvPr id="9219" name="Rectangle 2"/>
          <p:cNvSpPr>
            <a:spLocks noGrp="1" noChangeArrowheads="1"/>
          </p:cNvSpPr>
          <p:nvPr>
            <p:ph type="title"/>
          </p:nvPr>
        </p:nvSpPr>
        <p:spPr/>
        <p:txBody>
          <a:bodyPr/>
          <a:lstStyle/>
          <a:p>
            <a:pPr eaLnBrk="1" hangingPunct="1"/>
            <a:r>
              <a:rPr lang="en-US" smtClean="0"/>
              <a:t>Lossless Decomposition: Counter Example</a:t>
            </a:r>
          </a:p>
        </p:txBody>
      </p:sp>
      <p:sp>
        <p:nvSpPr>
          <p:cNvPr id="78" name="AutoShape 192"/>
          <p:cNvSpPr>
            <a:spLocks/>
          </p:cNvSpPr>
          <p:nvPr/>
        </p:nvSpPr>
        <p:spPr bwMode="auto">
          <a:xfrm rot="-5345758">
            <a:off x="1460311" y="2871983"/>
            <a:ext cx="137252" cy="1531898"/>
          </a:xfrm>
          <a:prstGeom prst="leftBrace">
            <a:avLst>
              <a:gd name="adj1" fmla="val 173770"/>
              <a:gd name="adj2" fmla="val 50000"/>
            </a:avLst>
          </a:prstGeom>
          <a:noFill/>
          <a:ln w="9525">
            <a:solidFill>
              <a:schemeClr val="bg1"/>
            </a:solidFill>
            <a:round/>
            <a:headEnd/>
            <a:tailEnd/>
          </a:ln>
        </p:spPr>
        <p:txBody>
          <a:bodyPr wrap="none" anchor="ctr"/>
          <a:lstStyle/>
          <a:p>
            <a:endParaRPr lang="en-US"/>
          </a:p>
        </p:txBody>
      </p:sp>
      <p:sp>
        <p:nvSpPr>
          <p:cNvPr id="79" name="Text Box 193"/>
          <p:cNvSpPr txBox="1">
            <a:spLocks noChangeArrowheads="1"/>
          </p:cNvSpPr>
          <p:nvPr/>
        </p:nvSpPr>
        <p:spPr bwMode="auto">
          <a:xfrm>
            <a:off x="1209327" y="3657600"/>
            <a:ext cx="695673" cy="457200"/>
          </a:xfrm>
          <a:prstGeom prst="rect">
            <a:avLst/>
          </a:prstGeom>
          <a:noFill/>
          <a:ln w="9525">
            <a:noFill/>
            <a:miter lim="800000"/>
            <a:headEnd/>
            <a:tailEnd/>
          </a:ln>
        </p:spPr>
        <p:txBody>
          <a:bodyPr wrap="square">
            <a:spAutoFit/>
          </a:bodyPr>
          <a:lstStyle/>
          <a:p>
            <a:pPr eaLnBrk="0" hangingPunct="0"/>
            <a:r>
              <a:rPr lang="en-US" sz="2400" baseline="0" dirty="0">
                <a:solidFill>
                  <a:schemeClr val="bg1"/>
                </a:solidFill>
                <a:latin typeface="Times New Roman" pitchFamily="18" charset="0"/>
              </a:rPr>
              <a:t>key</a:t>
            </a:r>
          </a:p>
        </p:txBody>
      </p:sp>
      <p:graphicFrame>
        <p:nvGraphicFramePr>
          <p:cNvPr id="80" name="Table 79"/>
          <p:cNvGraphicFramePr>
            <a:graphicFrameLocks noGrp="1"/>
          </p:cNvGraphicFramePr>
          <p:nvPr>
            <p:extLst>
              <p:ext uri="{D42A27DB-BD31-4B8C-83A1-F6EECF244321}">
                <p14:modId xmlns:p14="http://schemas.microsoft.com/office/powerpoint/2010/main" val="3469111237"/>
              </p:ext>
            </p:extLst>
          </p:nvPr>
        </p:nvGraphicFramePr>
        <p:xfrm>
          <a:off x="746265" y="2057400"/>
          <a:ext cx="6808788" cy="1341120"/>
        </p:xfrm>
        <a:graphic>
          <a:graphicData uri="http://schemas.openxmlformats.org/drawingml/2006/table">
            <a:tbl>
              <a:tblPr firstRow="1" bandRow="1">
                <a:tableStyleId>{21E4AEA4-8DFA-4A89-87EB-49C32662AFE0}</a:tableStyleId>
              </a:tblPr>
              <a:tblGrid>
                <a:gridCol w="1611630"/>
                <a:gridCol w="1668780"/>
                <a:gridCol w="1354455"/>
                <a:gridCol w="833755"/>
                <a:gridCol w="1340168"/>
              </a:tblGrid>
              <a:tr h="304800">
                <a:tc>
                  <a:txBody>
                    <a:bodyPr/>
                    <a:lstStyle/>
                    <a:p>
                      <a:pPr eaLnBrk="0" hangingPunct="0"/>
                      <a:r>
                        <a:rPr lang="en-GB" sz="1600" b="1" baseline="0" dirty="0" smtClean="0">
                          <a:solidFill>
                            <a:schemeClr val="bg1"/>
                          </a:solidFill>
                          <a:cs typeface="Arial" charset="0"/>
                        </a:rPr>
                        <a:t>Flight Number</a:t>
                      </a:r>
                      <a:endParaRPr lang="en-GB" sz="4400" baseline="0" dirty="0">
                        <a:solidFill>
                          <a:schemeClr val="bg1"/>
                        </a:solidFill>
                        <a:latin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baseline="0" dirty="0" smtClean="0">
                          <a:solidFill>
                            <a:schemeClr val="bg1"/>
                          </a:solidFill>
                          <a:cs typeface="Arial" charset="0"/>
                        </a:rPr>
                        <a:t>Departure time</a:t>
                      </a:r>
                      <a:endParaRPr lang="en-SG" sz="1600" b="1" dirty="0"/>
                    </a:p>
                  </a:txBody>
                  <a:tcPr/>
                </a:tc>
                <a:tc>
                  <a:txBody>
                    <a:bodyPr/>
                    <a:lstStyle/>
                    <a:p>
                      <a:pPr eaLnBrk="0" hangingPunct="0"/>
                      <a:r>
                        <a:rPr lang="en-GB" sz="1600" b="1" baseline="0" dirty="0" smtClean="0">
                          <a:solidFill>
                            <a:schemeClr val="bg1"/>
                          </a:solidFill>
                          <a:cs typeface="Arial" charset="0"/>
                        </a:rPr>
                        <a:t>Arrival time</a:t>
                      </a:r>
                      <a:endParaRPr lang="en-GB" sz="4400" baseline="0" dirty="0">
                        <a:solidFill>
                          <a:schemeClr val="bg1"/>
                        </a:solidFill>
                        <a:latin typeface="Times New Roman" pitchFamily="18" charset="0"/>
                      </a:endParaRPr>
                    </a:p>
                  </a:txBody>
                  <a:tcPr/>
                </a:tc>
                <a:tc>
                  <a:txBody>
                    <a:bodyPr/>
                    <a:lstStyle/>
                    <a:p>
                      <a:pPr eaLnBrk="0" hangingPunct="0"/>
                      <a:r>
                        <a:rPr lang="en-GB" sz="1600" b="1" baseline="0" dirty="0" smtClean="0">
                          <a:solidFill>
                            <a:schemeClr val="bg1"/>
                          </a:solidFill>
                          <a:cs typeface="Arial" charset="0"/>
                        </a:rPr>
                        <a:t>Origin</a:t>
                      </a:r>
                      <a:endParaRPr lang="en-GB" sz="4400" baseline="0" dirty="0">
                        <a:solidFill>
                          <a:schemeClr val="bg1"/>
                        </a:solidFill>
                        <a:latin typeface="Times New Roman" pitchFamily="18" charset="0"/>
                      </a:endParaRPr>
                    </a:p>
                  </a:txBody>
                  <a:tcPr/>
                </a:tc>
                <a:tc>
                  <a:txBody>
                    <a:bodyPr/>
                    <a:lstStyle/>
                    <a:p>
                      <a:pPr eaLnBrk="0" hangingPunct="0"/>
                      <a:r>
                        <a:rPr lang="en-GB" sz="1600" b="1" baseline="0" dirty="0" smtClean="0">
                          <a:solidFill>
                            <a:schemeClr val="bg1"/>
                          </a:solidFill>
                          <a:cs typeface="Arial" charset="0"/>
                        </a:rPr>
                        <a:t>Destination</a:t>
                      </a:r>
                      <a:endParaRPr lang="en-GB" sz="4400" baseline="0" dirty="0">
                        <a:solidFill>
                          <a:schemeClr val="bg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SG12</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12h00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13h00+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SIN</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CDG</a:t>
                      </a:r>
                      <a:endParaRPr lang="en-GB" sz="4400" b="1" baseline="0" dirty="0">
                        <a:solidFill>
                          <a:schemeClr val="tx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TG414</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15h50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16h30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SIN</a:t>
                      </a:r>
                      <a:endParaRPr lang="en-GB" sz="4400" b="1" baseline="0" dirty="0">
                        <a:solidFill>
                          <a:schemeClr val="tx1"/>
                        </a:solidFill>
                        <a:latin typeface="Times New Roman" pitchFamily="18" charset="0"/>
                      </a:endParaRPr>
                    </a:p>
                  </a:txBody>
                  <a:tcPr/>
                </a:tc>
                <a:tc>
                  <a:txBody>
                    <a:bodyPr/>
                    <a:lstStyle/>
                    <a:p>
                      <a:pPr eaLnBrk="0" hangingPunct="0"/>
                      <a:r>
                        <a:rPr lang="en-GB" sz="1600" b="1" baseline="0" smtClean="0">
                          <a:solidFill>
                            <a:schemeClr val="tx1"/>
                          </a:solidFill>
                          <a:cs typeface="Arial" charset="0"/>
                        </a:rPr>
                        <a:t>JKT</a:t>
                      </a:r>
                      <a:endParaRPr lang="en-GB" sz="4400" b="1" baseline="0" dirty="0">
                        <a:solidFill>
                          <a:schemeClr val="tx1"/>
                        </a:solidFill>
                        <a:latin typeface="Times New Roman" pitchFamily="18" charset="0"/>
                      </a:endParaRPr>
                    </a:p>
                  </a:txBody>
                  <a:tcPr/>
                </a:tc>
              </a:tr>
              <a:tr h="288000">
                <a:tc>
                  <a:txBody>
                    <a:bodyPr/>
                    <a:lstStyle/>
                    <a:p>
                      <a:pPr eaLnBrk="0" hangingPunct="0"/>
                      <a:r>
                        <a:rPr lang="en-GB" sz="1600" b="1" baseline="0" dirty="0" smtClean="0">
                          <a:solidFill>
                            <a:schemeClr val="tx1"/>
                          </a:solidFill>
                          <a:cs typeface="Arial" charset="0"/>
                        </a:rPr>
                        <a:t>TG415</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12h00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14h20</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BKK</a:t>
                      </a:r>
                      <a:endParaRPr lang="en-GB" sz="4400" b="1" baseline="0" dirty="0">
                        <a:solidFill>
                          <a:schemeClr val="tx1"/>
                        </a:solidFill>
                        <a:latin typeface="Times New Roman" pitchFamily="18" charset="0"/>
                      </a:endParaRPr>
                    </a:p>
                  </a:txBody>
                  <a:tcPr/>
                </a:tc>
                <a:tc>
                  <a:txBody>
                    <a:bodyPr/>
                    <a:lstStyle/>
                    <a:p>
                      <a:pPr eaLnBrk="0" hangingPunct="0"/>
                      <a:r>
                        <a:rPr lang="en-GB" sz="1600" b="1" baseline="0" dirty="0" smtClean="0">
                          <a:solidFill>
                            <a:schemeClr val="tx1"/>
                          </a:solidFill>
                          <a:cs typeface="Arial" charset="0"/>
                        </a:rPr>
                        <a:t>SIN</a:t>
                      </a:r>
                      <a:endParaRPr lang="en-GB" sz="4400" b="1" baseline="0" dirty="0">
                        <a:solidFill>
                          <a:schemeClr val="tx1"/>
                        </a:solidFill>
                        <a:latin typeface="Times New Roman"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10006PHOTO" val="iVBORw0KGgoAAAANSUhEUgAAAGQAAACACAMAAAG97gxkAAAACXBIWXMAAAsTAAALEwEAmpwYAAAABGdBTUEAALGOfPtRkwAAACBjSFJNAAB6JQAAgIMAAPn/AACA6QAAdTAAAOpgAAA6mAAAF2+SX8VGAAADAFBMVEX//////8z//5n//2b//zP//wD/zP//zMz/zJn/zGb/zDP/zAD/mf//mcz/mZn/mWb/mTP/mQD/Zv//Zsz/Zpn/Zmb/ZjP/ZgD/M///M8z/M5n/M2b/MzP/MwD/AP//AMz/AJn/AGb/ADP/AADM///M/8zM/5nM/2bM/zPM/wDMzP/MzMzMzJnMzGbMzDPMzADMmf/MmczMmZnMmWbMmTPMmQDMZv/MZszMZpnMZmbMZjPMZgDMM//MM8zMM5nMM2bMMzPMMwDMAP/MAMzMAJnMAGbMADPMAACZ//+Z/8yZ/5mZ/2aZ/zOZ/wCZzP+ZzMyZzJmZzGaZzDOZzACZmf+ZmcyZmZmZmWaZmTOZmQCZZv+ZZsyZZpmZZmaZZjOZZgCZM/+ZM8yZM5mZM2aZMzOZMwCZAP+ZAMyZAJmZAGaZADOZAABm//9m/8xm/5lm/2Zm/zNm/wBmzP9mzMxmzJlmzGZmzDNmzABmmf9mmcxmmZlmmWZmmTNmmQBmZv9mZsxmZplmZmZmZjNmZgBmM/9mM8xmM5lmM2ZmMzNmMwBmAP9mAMxmAJlmAGZmADNmAAAz//8z/8wz/5kz/2Yz/zMz/wAzzP8zzMwzzJkzzGYzzDMzzAAzmf8zmcwzmZkzmWYzmTMzmQAzZv8zZswzZpkzZmYzZjMzZgAzM/8zM8wzM5kzM2YzMzMzMwAzAP8zAMwzAJkzAGYzADMzAAAA//8A/8wA/5kA/2YA/zMA/wAAzP8AzMwAzJkAzGYAzDMAzAAAmf8AmcwAmZkAmWYAmTMAmQAAZv8AZswAZpkAZmYAZjMAZgAAM/8AM8wAM5kAM2YAMzMAMwAAAP8AAMwAAJkAAGYAADMAAAAkJScUGyc3UHRGYYpYZno5W4ggLT8yQlV5nbO21+uItc8VFhX7+eTo4bghIBzMuoOxmlu9qG9aUTuih0+Ze0OCaj6PeE1MQS4lHRBaV1JxVSo1LyY0JxiFe3CkfmLNoIHYrIzitZe4lHu7hWLpv6X3zLNaJBb////oCGMSAAABAHRSTlP///////////////////////////////////////////////////////////////////////////////////////////////////////////////////////////////////////////////////////////////////////////////////////////////////////////////////////////////////////////////////////////////////////////////////////////////////////////////////////////////////////////////////8AU/cHJQAALVxJREFUeNpiePfu3ZvwN69fv3nzmuEJQAAxMfzM/D/lPyP3zx+/3nICBBCTndR0ZubfB95+nsfxixUggFjCGP7/YJTw/b8k5TcrM0AAMT9hYVEUYmJiMv/+h5EBIIBYjv1h+CTEwJB49cRdwb8AAcT0l4GBy9H0z88T/9T+MQAEEMOLF2+//f7D/pPdyOhfB0AAMXz52PD4559vf37+vPHlA0AAMd75I87A80ZA/DXT/X8MAAHExML5+jOziOBnxiQGdj6AAGL6LcJa8uV7WMzn2cz/vgMEENOl3p/aP/7Pncf95M9iBoAAYmZv5v8k8O09H7+VtP4/gABi/MTA8PI/6y/mfwzM//4DBBDTl7//GZj/MP6vBvEBAojxHQPD33/MfEAlf8UBAojp389fDEwM7xlEfjC9BQggph/sbEwH37z/9YWDOQsggJjmTfnNbB6l4vPn86//AAHEoN30/sufv3/+vHv88jVAADG+YMy7c/Xr/39/HwowAAQQE+O/eQzv//2xYBQVYQAIIIYXOo9///ph9Pfv79gPAAHEsObzfeO/ln/+/Ph94wNAADGd+8xdaXbU7C9DEsc3gABi8L83L+z9j79/Y3/dvQEQQIwP/r1SY/nNUD75MSMTQAAxsQn0TWH4xDnNlJPxOEAAMb5ifCv0iUGO6dEfBmaAAGLiYGf5wMB0/ycjM/M/gABi+fKNkeEfI+OLf0z/mAACiPEtAyMwoBkYnnAxMPz7w8zIwPSL8d8/huIpAAHECBZlBwYBwzQtl1+/GBg8DoKE/jkCBBDTy7dv3nIyMU1hPxBuxczKxv9/zSegnv9MRgABBDTt/2+pJ4x/2fmZGRgZ/v/9NzGaYX46E/N/gABi/Mjw5y/DjESJv4wsDP8ZGH8zMHz//pmfgYEZIICYvjv9+f/36jeLD4y//zP8+8vExOwsIQ+UYQAIIGBQ/f/PwPBR6U/63D/sf5n+8H/7zfSPkfXbb4AAYmJmYmDkYL5tKbSAWYKBwfz/p9/vLRlZGZ6yAgQQE9t7dnbWQwba2n9+vzaz1JrIzCCo9fLJV95PAAHE8pHjw//j5nNlQq2OMrBt5mX58z995k3u1xwMAAHE+MiDQafl1CrGeawMLEwMTL///PnDs97yr/hLgABiYtxaE8Zybb4RK8OE35/TktnYuIXXWx5nfMMMEECMjxk4+X/8YQJ68jVD4yym/yxmy0Ghw8AIEEBM/NUe7/4zMr18PYHhgvuTN6xRK76xsDCxMDECBBDjp2lZPz79Z7hwNf4381/GC6r8Ry0Z/jEw/GcECCCmLwGMH///Z/wZ/Zv5OPP/n7x/zMGGMTABBBAwvf3/z8Tw7/8/ZqBC7m/AsAMG7A+ZJ7IAAcT0/7+diJCQiKggUJ75B0j1378OjLqcsQABBFTO+PLF6zevPzL8BQn//yn6589uDkOGfoAAYmR4IsOgsx9oxP//bMzsrxhkX4Oj+ZcrQAAAGgDl/wLlAFfuwgMDAgXB7ui5+QwCqwP////++gfDAoiJg3PaPyB7/3MGRj73P7/+6u5lzvnPwP7/L0AAABoA5f8A7YKC7Vcs8PPm4+74/Pn4XfDYrPbr61eCVgIImA5+Sz4Wesvgf5wBFN1/mN78ZWZiZGJmAAggRlX2oyDnKf5nATvt778/H5g5fjMx/wMIIKYzYT8n/v4sZgnyIlCCgZGd+RMbkPkHIIAYX/8DJtU/3JyMAl+5vv1gsD3KsNXlMxsT4x+AAGIC+4+hgOH/u/9fTZnMTzIzO7OLMuT+ZwAIABoA5f8A6efn6OfY7Pb75/r59u31+jL4+vgy/vRY6AKI4cXL569fvv/0u+OL0fc/Ot+BGfPXH/Z/Hz59BAggYMny/PWrx3G/fv/49ZP9D8dfoMy3v/8+/PsIEEBMLMBAn85w9S8j63+Gr0Jff/8xe/8jYeK3T7wAAcR4Q5zhJYfAXy7Br78d9zEx/2Zk/P/vEYMEAzNAADExfWCQ+cH8jeX9b4arNqmJwDBn+rGQneXbZ4AAABoA5f8Aenrj8+/q7/T7+Pdk+fj3/Pf77l3gevDY5gKI0X/y9//M8xnKc64d+wey8/f/7xxPOb7xMQAEEBPDf2b2zxkZ0zt3WEnwMr1k+J/Htw0Y658YAAKI6SqDBwNDzv9Unv/az9+bFn2bNOnPTwZmSaafAAHEtGd+LDCqRRl/c0zJS9/NNi2P0cSS4fgb5t8AAcR4g41//8eIHwysEzIYixlm2B5hfPL/JIMlAwNAADF+YPjD/pZrRgbHjw/iXL9Z/rIy3OX6/RdYygEEENPnv/+//5wOlPjE9NKCCZjo7gJz4j8ORgaAAGISPsDN8b+Aq/8j0Dbf/wx8X1kZGRlZfv39BxBATN82fvop/ulFJDCVMap0sjC8ZPx9igFYvPwHCCBQGcvQHwMsNP4Dc4DEa47ff4CRCUqMAAHE8nfm73+RoKIWlPlfsv7+zfgPJMHEABBATO/j/gGLDmDy/sfMDCyXfgeeBOtg+AsQQEyiDAzR4HTDwHAcJL0BqBykhRkggIApEQimZmdNcN35XwZcpDEK/vjLCFT7j/crIyjz/WcE5ylgkuP7ygxkAgQQMGP9+yeS9L1X8gpQx5Onz99xsCf9Y2RgZGTOA2ez3P+Ooj9//vzxQ+Tnn8/A7Pn/P0AAMWX//vXrCcT012/Y2Vj+MvyfDJT5kw1SDnTy/xydN5yc8+ZxNs3jZGFiBZoFEECMT913AyOVIX8K0AHAyAWn+UNAUueKM+PEqzMZfjPMYGDILuyflsXw3/EKw2MGWYAAYgQZz8YE9Sc4SF5yg9lA3aCcwPzzrBXv739goSKVXOZvfwECiPEFKwMUTC0AKmL89omRi5dlShoPWOw7MFKZP11hcP0FKbr+M0xlAAggJpAOYNBP/SOS9Onfvy+f/8q0iHBylPAxA0sHpv/sLCJCvNzm5s85/wIBA0cW0JEAAcT4lSFxfhLD9MxpLBNzvzAw8HAAw4oRau9/kNP+/QLaxMDM9QPkVWagGEAAMf3ondKrPfnP5J3/Mr58Y+BygejgBlkN1AFUwsjZxwd08ctZ4AKK4d9vgABimvKf+epVHpZc54xcYIPA7ch7hr9A9V8ZQKH5l/EXsJr+W5b5lfkrb14+yDfAJAQQQIwvQOH0D5higNXaN1HFl0ArIA7TP/fXhIGRjeEEw5dZcX+rrp749Pc/81+2v38BAoiJwRuoE1jgujHwMIsXqHzrSPmS+PfX7///tRhYYo/sC9P+8487X0R63mkm3iPsxYxAzwEEELCeAtWLwAzOwML6UpT3/3uv4xYMDCf+skUuYGICBvp/Vh6GD0x/0q8ynGb89mdmEvN/gAACFjUvXoKKqJfP337+3Pn6V9zb39+N/nz/Dmwl/AGGKzs7+9+fz3/9Mvrzx+gfsAT6928pQAAxvgZaBayM/3P3FXySsP8JTOhASwU+sHAzfGMQfAWsVhn+/P//Sei3zSlg2v/0mZflN0AAMb5imJENdBXrLuOffH9FWP6ygBz6G5RcfqfPYWb4A0r5VkdtdggzAM14wsDH9R8ggBiXsTEYcwPrwb5zvcC63/fEX0ZmYAQCkyiz0DtIafuP8b3wnx/v/s/X9vvDACzeAQKI4datW/efPXu/5gsI/Hsf99v4+48f340tfxsDS9HvoJrh+/fv397GPgp9dOfzl2fPPnwACCDGByBzfv+Xfspwxf0pA5sQE6vNUWCmYQI6hOHtX9b/f4AOS5vAybDVhPnfT+lPnxj4AAKI8UE+2y/tFEaGhT8Z0hlm3pnD/Oe3B8NRUKCDUw5QC0vyf4a5Hz4A8wWTGLB44QMIIMbKDAYGz+3/hF5e+GXHwDCjgmFCzv///BbHGFj+A1OG74nkCay/ORmZH4OKENazOkAtAAHEpAI0SvW30DtWOZW0/8XVwJCawsqWrP3l87tPHzk5dn+eysrCxWj9/fhxhuOnfusB26tfAQKI8cYVYwGGjFAG4/c8NfN/ACObgWFCwd88xn7W36xFwJQ7A1h0sES1H7c8zmD5D5zRAQKI8eNP1t/MjCy7GM7enT2hYEImAwfQA+9+KjMwJPf5HgLWfdYMp6LagA0CBoaTwOYNMD4BAgjY3mAQdL12l5nl9TlXoAagjgn5DK//scpYbANmE0YWg7PMUc3AbPEN2I4DltfAsgEggJiYBfmm7PQH5gpWq595rKwM/f+VgW0Spn/3j/MxMbGyMFywvNPBynrpBCMweoDlMNM/BoAAYnwNTGAMjFlT/3HuZPD4MzESaM7SaKDbTprVLAIGM9e3R79ZGT5wg5IEMzBfAYtjgABi/PITXF8XT2HoL3kOKjhAJS/zL64/f4BVRNVGhqv/WCAFFlA5w0lzpr+MAAEELvtB4CUTSOw/w7IYoKY/DBeNQYnzkuE/1jNGx4F10V9mkAaQ4YwAAcT07+PHf38n9L9k+AgspIDmBQCdAGyW6wNtYWExAlaU5/+B6hVQcwqqAyCAmL59A1a+/yP/M/L/BRYFzMy8oOYlMC6AOv+BMg+khgDVJ0D1wFYn01+AAGL6JM3H1VfAyHjiH8Op/2AnM4BjAKQOqIPxhNbJOyA7/oHSGDAM/jECBBDjG5DcP8bCCSBBhv85k/6BM9l/bpY/wDyFBP7/AtUmsgwMAAHE+A5k9NSc3847gT4B1klPGFh5v4LrsfyJLNB2319IjcQMavUxMAAEELgWy+qVgRr1ROYpG6TSAjWAgAECVMP89y+wpHPdycDgvp8RqBcggJiAheIfoA5grfQECDzCOUE1GCPI9TngGiT3z/eff37/lrwi/V9mL0iCASCAgA77/8eFYTfQQBZYJQO2BZggmbm/5k6UeCwDNE72CYPoF4g0A0AAMYZf3Ql2oQzjCyZYtQQsSBlypv9iA9WxOUCBqVOzpxb8BlbC4IgBCCBGsAeegBomn4AqwYHF/IeVkeEb768fYGNln4ODkDWHoX/qtYn/GFwBAghSV+ZNZAbV1cxga/6wMuxl0GFgZ+dNnv1vrx2oqgRp+c36zeUqSB4ggJgYrkr9/jeFmQHU5gS649/kP4deftexYrjy89PTWZ++WHFqFQFLh0JgrPwCdoXC3rxsBAggpv+PGZjZga1UULsDmPemaR8y52bg/sttzsfH9xkYOzsZdvwB1jMgWRZDztms/5MAAojxNRMigll//+V8ynbOCsjk+/+H4Tf7bqu/DN8uMzA4/fsPDhhQ0DABBBBCw9SprBP+vvvA8Ev3LxcfNyM7N7sA50YWQQYuKwZjViZIjQ5qN00BCCAmpqkg5QysDFdTrYrZGAT5GLkEmdjYWf4DO1b/Zgn85GH4a/VzJ7AqYv6bw/STkYE3HSCAWMDBcYfh94/ev//ffeV7zyDGbXEKmFQZgWUfsCfGy8Dw5S+3DuvkNAaGyX+FvzC0MwIEELBdUVj4/6qIiIysRxMz92cGYa5/p0B1K7Rb8+/fJAHmb9yfwhhBTvsCanICBBDj1ySQ3Pz/P6ZmcL1n4AW2TVgYeL5AdAATDcP/fz+///3CwzwnHRjH4IwGEECMqvvddeYBUzsry5/vn7m4uKD1/ldwMgfq+f/vyztgrc7M9R3YEwMm8H//AQKI6QTbEW1w/vjD8vk/LxcoB4MBUNnfP8CmAgMjzwYg+ZkB1DT68//f/78AAcTEwg5sqQAbUJOB/UzuvzZAg3lALSXur8B2KTPIZYyMeZ94mRm+zQSVsaAsDBBALH8YGa6lAdswk4AigkwM4i8ZvgAbSWDP/Dc78QdUiDGKf2b+/wkYhn/BkQMQQIyvGf7yfwDnEd73Ag5H3wsygGphYBn8/99v1hiGJf+AyfXzO76/zDzfQIqABQ9AADEBm0wfoeUBsBdu7SMO8gwXw7f/Zgy2TLfvGAGbw984+bjERYAtMh+wOoAAYmJggDWlIPRrYFPn91fu/8CqRdVM9cS5z6ysXMl/nRj/8QozbAG3BQECCFwigdUKMQBj+sSuz5/T/zD9BnamzjEsORj24UPB/7+MS9hPmDMw93GzgwtNgABiglniZrwDmNYZOHl5u4AV8kuzqH+WSUyrBDxmAk38y/PlFCvDfy5gT5vhrw9AAIGbPf/ACUR0nYvz8T+fBf8xvS68e5Lhl80JYNkNrAiBJSTzDw5gRDJ82msPVAcQQCAt/xmF3zL8czv4SoL9P+vv72x9Zf9Z+L6aMvw8y/SfD1hi/v/N/IcN1FL59ofvy9+3AAEEjFMvoJ+BcaTFKH74NwvDH072SkaWv18Zjh+/yMrMd4/lBdAaoIuYubomAkvc6awsAAHEAg0qlr8zvgha/OT4ywls6YAaMdzf/gu9ZvnG9UQClMV/M1t+ZWL4xvWtlIEBIIBADUVgWfSPe5fnO17uZGARcoT5LyvPB2AqBbYsgDkPmJz/g4KV4RcPw7f3DNIMEQABADMAzP8CBAMD/QP/BPtDAAPzYgDExsYFAwYB8AH/+zX6/AQA+vz8/f/v7wD8/gGdAAC/AADyAJkCCJhduWYxc01n+rD9L7P/XBsGflCRYM30/7c2yz8GVkZQ05eBH1S4ARuwjl+ByZMZIICYWA79yf3DVMTEeI7hL7sIgxU4ko4wfGSZ848NUkhbCYIEgY2wr6DKhIERIICY/hgBS5Xf/3czXGVmNnh2guHDn/9/gL0rXmFmBjOzv6Ba4CgDw7t0ZuZFK94w/Ob8/5sBIIAYbwG9KADE/3cyuHy+0HDiD9N/0BgRgzUwzaho5zEz//nPaLWTkRMYc2c8GJ5IfGMACCDGO/9Os3v83+kO7kP9m1ZswXAEWHLaHGb9y//tNyju/wHL6i8F09/+Y/or8hnYgmMACCCmJctuGz/5YLXz27ff33//zXjLsO2DKANLGLDxri0ItA9Yof//9Idhxp+foDY/Fx/fJz6AAAI1FIFFtDTjJ1CD7hMfF7cFwzHmP9a3gR74DQoxYEORJbmfszuOMS/cWAbUUAQIIBamXAbtlF9PGYCd9iUMv5L4fh6xeSfEeNT6BIMtsGYEBRnzRzZO1oKXDEbmfxg+AVtPAAEESjBX/7ExMswGhWj6LD5tc2DmO8p47C/DYUYGrq+gCortF8vvl1+5o4BKZf5/ZgAIIGBamMRQDOQkhzBkZk5mT3dk23UC1PoRAKZcrm9AvwB79cA0wwxsKwELuCdPGRgAAogp5zbD1avAvPYR1NvKz5z1jbXw0w6W//+BZcz/r///MP74zso4l/kPMAcz/2YFVpCfPgEEEBPDL2cGBo9jZ38xXM3J+c+dMuPvFFb2j18//v7z+9+/X99+sLBm8/61eAlunRxnYpdkkQQIICZt7b17tWOtjIBdYobJM38yFPyeAOwNFrJ8+fsv+fN3liKG7Ll/GQ8zgNpJzKYMv1/+ew0QQEyM2v9nGmWeFf37X5uxtIZ9ygRWhgmgmprp+3fGwsLffdnzgMXdc6AdTMePM4OaUowAAcQSJ/7ByPMPw05lRkaOeT/+5zD8BnYvJ/0t6C9k6GcoBNvBwPqPGdIeYwYV0gABxPj4MJvOyry9Rn/m1wBbyVOzQf3MCWHKHxmY8hkZegX+gwYZYtuPmzMdNz9pDq4mAQKI8RUrsIXD8vclE8f8HHAVWDCBIeOrMCfDR2A7l/UPA6PJWZYvr/4z/4OVlAwAAcTExvh9z39gALP+K2CZOhUYs0Ad7Ay7GD7ws4J0MDBeYDZ9/vsPGzMwnk6eBGo8DhBAjI+/cbF7/d+/S4dNGFxw/OD4MT2amYGf1+IIyESg2/WPfAG1q4E1wp8/S2MZGAACCNihZGfecSLH/QrHBIafP4CFOlAHw+9/H38fYTRlBbafDPRjXv1m+AYETL9//YsEugwggJiYrwLbFsDaQoch7x8n0F/s7MCG9XKG3902DGwMQNfsPBbEevYSIwj8Z2EClgcMAAHE+O274HpHjm8H3Z9edmbl+vwamEeWxIAa4xGMR0HV5oufDIwfuL/wg5rK4BD4CxBATKyF7+z/M3C5cl022vvn6+t/0GacOaPf0Y9AHVw8Zxn/czMwQnpy4JYsQAAxfgIGbe8/hlLt7D8Mv6bFgquO/4x/mU+YL9vw6xLX3RP/VbhBUQiqJUBDxgz/AAKIaRpDH0MxMBlk9k3s+hQDGbcBmvnXmjFypbYeg7uxyh1mcE30HzQcw/DvLwNAAIHa/BPzGXInM7wCmw+KrP9/f/D9BlaWLAyi1lqhJr+ZoW5igHQLAAKI8dN0YD9nemb//yjGU2YMF/SBNrMw/r5o/IsNmPWFXzMz/AY3KRj+QdvMDP8AAojx01+GWZkM/SpmwN4MqGfICGwnAsPmL7C79fei8Q9Ohn/HwUkLrAXsG4AAYvn3hTmdYQK4DwOMOGbQ6BITaJgA2HI4ZQksyP/+N2eCWgFsAwG7L38BAojpBahhHxVtxnARZOvxf3/A+Q9Yw5z+b8lwivl3MTvTP0hyBGkE2s8IEEDgQZsf/xjhjT+Qy5lAgxGmQK3AHgvbz8VM/5iQ+wsAAcT45T/jJ+7X/0AjJucM/p8yBw0g/oOMqDCeBHYlGUCdI+igGcht/5kBAghYaH9ieA1qTzEfNwAG/0lGkMOYTjKBamBzYP+TYSlIIUQHEzgOAAII2OYHt/FBJITx/z934vxEholC74HdCQZQF0UWmLAZoRYDHcORuDh2Ss4UhF/gA2jgkSwgAgaIDHg0jMGdAdidYAAIIBZQl21q9v+pDBksmVd3gqstUYaVwGT3SuYJsM6SBvZSnrzmh/Y5QBQ4fTIj2QF2ISO0Fc0I4gFj6jkDuHF/AGR/EUAAAXti4CDNXGy4UwahD2Q+qBPEIPusYPq//5DuCaTAABqTOYX5LwOSLaD+mytIO2hMgAHkuCfA/g4LMGUW9YHsBwgg0PQPMA3kTJACqZAFyirfB1sLat5BIho8oA/BkDSWufgd219uUJIp+sXQL8r6GNl14O4UCxPIW/+LQEOihf0MAAHEAoqKTIaJoEYJw7/Qa+4MKq47mSA9H0Zm6IgapF8IjhIGcC7Pn84AGs9k6Pv/z/mONrDLxLAbGMf5U0CNFIY34EFQIMEGtEEVWET/BwggRu2doEhCcYus9l4mRKePEeIPYLv5x/+pGcDuDQNz1uL3/5hcGPa4AFXsBOlhYS4CuhjoZuwAIIAYkfwJ5jIJfwQHOKi/CppcgzS+QQOfVp/4oMMCfFz/M3rBHURw2mJhYv6PYfC0zP9//kGjCSCAWF6DyzFXYN4Fdt5AMfuJ8R8juLEGznDM4GmGQwxGDEafpD8zSO/UucLAYHxMp//4lz+gcS/ez8eBjZjfUxjuAGuufmgyB1blTjuAVejjJwzuzEx50wACiPEJJEXL/n7NwgzKqKCyA2w8WC3Tf2CBDeyQApso4Lj5ynBFh4HvL5KLmXl3Mrg/lfnfnwMuTBj/gwcl/zNMy2eYmDMrbUr+76yrAAEErBuAccaQN/3/f3iS/49InSz/9jIA+7xXQN1KLpixoN4DaKABYhfzpytG5xjc/+x1/Zs1BZajGYsY+hiBdedvYNH2zxUggBifA4MUHLuQXA+NcAZQnc+QwfkU2F05BrQF3NxiAHUf/sxMAuXFnCl3VAqAZQeod8D8meE/MBCh48bwuGaEJjKGqQABxMQGas1O/T+FYSqQBPV1p7JMZWVl+P0nOzfvz2cGYNfLSpePm5ubS4aTXYDd3p5rCT8/P89G7rK5ZZzseYzsAry8XLy8DDo6DK67Oaf/zQUPNv/9+x882JvNMJUxi+MKQAAxvoXYxsA6Aeg3YGe++89/8IBH8QxGcJAA0xiDwB+mnF+LgenN4ALUo+CwAhV+jL/Te7k+gUZVgb0JBun+nF/wMM25upvvB7B4YPgPEECQ0RpGSP3w7y9ohAVohztDWB7QClCgX3D4xcnICO2UAju//xkY4YUYqNxjZkjuPaTDDXILKLJ+gUeMQcIMzNAy9T8jQABBZilAuR3YBxHiAKVq2ScSfz+z//kGjld2gb+gbhbECnBXGDTQB54MhAzO/v/PnNzL+RlabgJ7Cv9cd0OYkOEtUJYDCCBGbYZf+x3ZVNkYGKeBBhQyGPZ4ggLvPSgvMrDz2BxlZOT/AnE991dEkcgACzMGy6P/MoC2cH0GpT/mT9ynVk8EF3zgnA3OrP8AAogx7BfQ/Hk9DJmgAZEZGay/D/3yBNnxDZhOeXiATTYGgY/8ENPhlnB/YeD5CG3BMPy3OvEbags4J8n8+v2f0WsbE7iJwwgacmQACCAWnXyGn6DSbnoBkAYNGtqBpzmAdgj+/mPBcFT81Uf+j6CcAzQZQjECWQxf/kLSBBAc+8c098/3Yx68n0HauN/z5E1k2AbyJHhgExR5AAHElD9hAjs7+/+rJcAuCTvDDOYZzP//TwKFPPMUdo8jDP9f/gd25Xn+g5pT4IL3K+P/r6AxNpa///4x/gOPUv5n+GfD6/r/G7DJDMzSzIyzGRhcwFEPiai/DAABxPj1Z+b0zMXv+T4wgEoTxn+g6rkgzIyBQTDzGgMDsJ/GIPgeFCs8sLDiAob9VzNQvwTcwwV2WkFlhNWRL4eABQ4wVfzlZfrGCBkQBJb2/0B1BUAAMb5g/gseaAOZDmwjgCs/4V/AOJH+5cpw1BoIGfk/wqIeEulmJ5JnMLBaHDf+f8747D9whQvsy394x/ifj+8bM8tP0CCK11ZQn/k/G3g4BCCAmGCeYmL6B2uRMcT+h7aB/t/5f/Q9w0fmL/D0xP3/vxmDxWxWViMGy9PajFqW8X//paR++fntC4OMuES5HS8nqwAXvxfDNh+Ym4CmAwQQaMwV5EpBSBkKEZ/OyPyNl6EINMP4/x//n5TWjx8Tf//6DZrFB02Aqx4BOv3ciRP/FySzn2T/wTBvHhfbL06BTAaWqyeATdj/1v92s+btAler/8DuBgjAkRnbAAgCAbBkGSvYBW20chE7nNNE3gSRGOHxQaJ4xeV2uP/NCK03XWmhugnXuizFCJHsaXsijoiEuGG8M5NfpWGk45i8DN5buuOHRtqV5w/LnOW5OOeUgfrlO4BXAAHrdu9toFoEGPPglgjIav6fL6+YC/4ANppOANu2zKDGJ7BYNjvxh/UPE7PZCQsgBFf1zH+tjwGbdOC0DMz5DMnaxf8Y+L6C6hSGF1wswK4hIziYAQKICdYw/gRmCYM5n37L6Lx9z3jkyIkPDLagSaO+zz8S/6nEMFgw8vOctmCwOMXEyMrIyPqf8eh/JmZGFkZmZob3QI1zr/75Z/kJaG46A4MEyx9GQfYiRvb//9kAAggyxwZu8ICHxf+Bm76sfw7pSMzI+87J+IX7D88Xlu8Fsz4IM/xm/QvqlgMTJSODxQmGv6DBWS6Ge0oM316IG5wB+oTxNzPLH2YG7k+swM7Ctz/AFJ3ey/Px7TyAAAKXLv//wwpwYFHMyM7C/ZLNvTU3K4M3kZmfNfsvJ6vbPAYhJgvGvzaM/JD5UebTzMxswGqGBWQH0Nl/zoJbA6yMpkDqGyMkP33+xqDCw8C6NA0ggMDtLXCpCfZD3uy/LH8Y9upyCbLbqfa5b2Pgszn+FxywoB7a3/8sQKd/A6dn0DQYKIO+kACPE1ltFQAVib9tjlmdSlwINvHTZ16gXxi+/X0PEEBMzFDACBqhB1aQLH8mpQPbLn++H7pdxMDHx3gUVG0wsbKxsgj8BTUwfn178Z+LkfEvMHx/v//D/V8cNMpg+Z5BABiI734znBA79Zt9IqT0Y3j57cXWb1xMggABxATqpOcAs+UfYM+SmYVpwh+GzNlMXJ8/P/20/w4DqBcqyAa0ADQk+uG/4P/ff37/Ef74vfufAwMLKyvjvw9//4Jyz1FBYCAyvxP6xPDZ///EWflgO76BGrK2Oz/++QcQQEBjWD5xMv1knZzByv/t/x+GST/ZYi6Aevu8f9xPWNx5ycgMDBQu8JCezYnkKUUMv27vAyYAyHTQXwZYbFr9Yjv6Seg3wx+eb/9BI7Sggd5vwPDiAqrkBgggxvfAZpURsNL4zf6TE6j+33tg4vol8hlYbkv/ZGGwOMIIHnIGG8fwHxhfwCQFHm0Amf4XMu4OseXYf2bG3z/+gAd0f4vuddnrzgBr/AAEEDB1GRsDg3cPwzvWP78ZdzGf4f/1b+keXmD3/Skwbk98smb48/cLsPXxnxE0Ig1siv/+K/pHyPbXP9CqJ2vQygBQmnzPsNWK4ePv9AJuYNTOmrXgAwOzE7S4e/L0M0AAMd75J/4SmJ1FnkoDEwwLyGGfPkn/YQFSXAx8bz1OAD3zQRDeRvlv80iF4RDD/z/AKo/lc8FMYJT+BWeAD8DE9QVYcLC/BU9sH2VncAf2+j7zgpuBAAHEeAvkI8Z/rOygioz3D9garo+gxQQZzKz/9voxvPXexsfIIPaKwZrhROavuYyML2SeSPw3A9Y04q+ZeT7+hxbQzIxJEwpnMPx+wzyLIY3pF5Mo2Ll8YKcBBBB49paBYVbCP0ZeUANxp/tO570MzmC7GJ5w8/7/4wGSPwpuGbMk3fnFtg8oI/bu7z+nfeLvwfkFSHwSZPwNzIKMHAy/710zZ8udPE/V+IrHn2/gEblPfAABBCzf8oEwjYmN4TPD0507dZ7qvDQy2vvmzZvXr1+f/cPMeGI/yBLr/8zA9P1v1i+2XxISYv9f/nZg2M8EarKBJ5aYvRh+fy9iKOBgTWfgNmX+Zchw1RScij8xgIYKGQACiPEBE0MuUGDiLxaGX1eA6ezvkl+g9kIa2IOif0BLjFgYbUAVMeM7IYb/1qCCmfWP+GsW+NKGf6BC6ztDwUQO1t/dcb+BvSQGRtY/wA7wJ74nQBuAnRqAAAKmrmJwsJUyMbIxANMZo4qW9v+fGTOZJjMBe+Z/gG2xfw9/7wD6xfqfDzCJHTv2758QI9t7FgYuLgZgkWQA7Osy/vn0vZBhJgcw78T9Bs/g//91EhxVfHxcQN/wAQQQ0CfgePNk+GXYBTTD8iPfa7YLLhPzwRXwCqDlwETA8buwj5/BgoHhCKilBwogUIkFNMWA7cQfhvSJLECT/wmYn2BojwTlIlD9ctrqJ9AX4J6Z9GeAAGIC2uHs4um8/RfD1YK5DFaMdxjYgM09kB05DKU/sxi+TAYGB+sU5k/JO3acsLF+9wGYZP/ri/83/W36+9+5w1++f58wiyGHkVPgz4m/DAXATHOKgfk4M4Pp77Nnf/4ENrauXNn5CSCAGCuvTgYmJwYG571eDFsF3wHd9I7t2qrJ4BAvnf8TNnKY+5sjBzS6x2G7jQ/cpAL6YAIwf/1mBTUIOVn/A5smzO2RpyxBa4Isj1tCWicX9UHjRAwAAcS4+NcdhsxchskMM4x0/18xBhadQK9I5TBMzlv2k53hB3iwkaEANJOfwwDu3RZO+Q3p5oJiGGhNzv+ZrH9ALa9TrZHMYPOPm5+0hDfAmYFtLYAAYrx/zOe1KMM7BiGWRG1to3Pur/+8Y2NYk8ZQNh/Yap2cA/TI76kFEwpAWn4zFvQxlncW9gP5oIgBdUULZ4A8AUo5xlpt/xlOWkKbVdDRUZC3GBgAAojxBt8nYFfslwVoWQDn63M67B+uqohKJM1j+ME4GTRKU/B7KtgGYIi9FP3vp/IfOlIDtBdIzWQFDXJ+AJX0RhsZ/wHTlCXQH5A1B+C2MNgWgABiueLMKcT+86uAK9B/f84BS6FrNsBm3rSenCk5oBne7AkFIDtAHUgGNqa/Bz9wf2Mo6gc2yf71+QLLsL9/jgAtFDQ5y2x26ikjw51oUISAPWAO6dSA2/YAAcT4mRG8nuQbeIXOH9aXjGzMuRMXFgCNLZiQM7XgBwfIioIJGew/2d+x82TPY2Cw31Q045vvZn7QTPlfBmAzFphT9C5GdULKsD+wFuJJBlDUgDzyFyCAGB/zfgZ1RQSzGPr+F2vlPGFg+8MgDlb1k4FjAsQShh8z8kFzTsxn7YrnWQDzPKQL9Qc01wXuprx0P/mS9Ru4E/aZ9xsoOTCC244n78SCpAECiBE8eiT4+x8fg/3Bj2w/Drk/ZWA86w10fSYDaGUdB9C/Pximg9asMYgC6wQhLmCmBBf+UBeDLOH2n/2cEdzR44V27sG9/t+MvyG9R4AAAqeBk38nsSb93vSb/zcrsMzl42X7yfBTm5U1F5gHfvz+/5+dPTo6GhwxjH9efvsNDHNBK0bw5DozaGUBo9nVpheMrEDwm/XHjxO/f/8+8ecE4+83vxk+sHy5CHIEQAAxsS9l57Jjyt896fsfW2B9xgCaB7di/cnqzLKPYfIP9umfGLa8fg123NJocaaTjC+7GY6w/D/2H2QBM8NLbkbuyOV/2YA9f4azwBbFn//6wALB6J/Rqf98///y/eExAIUaQAAxAkPwO2IUAdj6YQGGF6sgA8il36ZHA/Mr61+oHaCYAKb/ExsX/bc5AmpMgAoxJf/OMwwm4GwEDr2/zNCkC64hweOqfwECiPEtaHytz0+FgaGL8R8TU/EUoJF73T8DO7Lfp0eDemd/mRiWgmIEpI0V2HQ4eUf1ztVrDBcgccJiuJbh90UThjP6UBvAw27M/6BD4qBS5T8jQAAx/vvyC9QTYegDLVv12lE8BWgzCzAhvpVsZYsG98ngY7wnTf6x/1sCWrYIFAr9tVMZlCz9Qxn0WUG+YD5rfNYY3HcCLwIyB6+DAY2KM/8DCCCmL5BJ+X5g+7GMcz/7lIkMP9hevpz4huF5UjTYeKYlDAwg9O+vHQPTb/awyL8sICeuXP9N+znXXe0OfVAxyXiK4a8xg8FfSL8KDCxhDTMGBoAAAjYpclXyIdUHpK57zQAeigZWUKDRKWbIWPZ/5t+sEMYv8EgVK8MfJtAoc0l3/BkGBn0GxpNmzNCeLmRUH9ojgXgLIIDgC4HA4PcUhigG0PIgYGYCdmXO6TODbAStBASFOWiJIytkMOyM8W/WX/8YOP/+AxbnzAzHIe6GWYK85AZUCgMEEOMXYAMFtHYANBQ/KRrY0oaMnEJW2YCihPUXqCQHqYX1M8GxC5K9aPKbgfX/H+Z/oMWxYAXQsWOYR8CWMjABBBCwGrd88vQJAwPPhN/AiAZNSzJ/ZWaELp4AGfkblOjA2fbvX8j8AyhJMx1nPsWs/4+V9W+h12ImhjvHIZMycDtgcwiMoI4VQAAxPXnxiYGX7xvDx4wpz4FCS8FzLv8gZl0AZzgm6EIr0AJZ0PIJ0CrEf/8sGcyBtezv31VXtYElezTE3P8odjABS1Ampr//mAACiPEZqPX1lxcYw8B8fdLi/3/IygzwYiNgRQeMk3/AZsBJ0DQdJLyA2UD8FQNkcRes53/yTjR4CuQvIwhBRcFzDKD1kEwAAcT06RinNO/Xb9/+TRBlZjADBeFpZpB7QesMgTXQP0gUWYIrCOiyLlbwZBITyFJQswlkhwpswgi09AkypQOygxniLoAAYmJwYfz7WeLvJ5boLQLAQD0OGrUF2cIKUnscNrp1nAFU34HceJKJ8TfDaQaI3L/j/46fBK/9Aq+lQwoqsG++QotpgAADAG3kGn61JLZRAAAAAElFTkSuQmCC"/>
  <p:tag name="MMPROD_10006LOGO" val=""/>
  <p:tag name="MMPROD_NEXTUNIQUEID" val="20191"/>
  <p:tag name="MMPROD_THEME_BG_IMAGE" val=""/>
  <p:tag name="MMPROD_DATA" val="&lt;object type=&quot;10002&quot; unique_id=&quot;901&quot;&gt;&lt;property id=&quot;10007&quot; value=&quot;Next&quot;/&gt;&lt;property id=&quot;10008&quot; value=&quot;Back&quot;/&gt;&lt;property id=&quot;10009&quot; value=&quot;Submit&quot;/&gt;&lt;property id=&quot;10012&quot; value=&quot;0&quot;/&gt;&lt;property id=&quot;10022&quot; value=&quot;Try again&quot;/&gt;&lt;property id=&quot;10068&quot; value=&quot;Correct - Click anywhere to continue&quot;/&gt;&lt;property id=&quot;10069&quot; value=&quot;Incorrect - Click anywhere to continue&quot;/&gt;&lt;property id=&quot;10124&quot; value=&quot;Click to continue&quot;/&gt;&lt;property id=&quot;10125&quot; value=&quot;Click to submit answer&quot;/&gt;&lt;property id=&quot;10126&quot; value=&quot;Click to go back&quot;/&gt;&lt;property id=&quot;10127&quot; value=&quot;Clear&quot;/&gt;&lt;property id=&quot;10128&quot; value=&quot;Click to clear&quot;/&gt;&lt;property id=&quot;10133&quot; value=&quot;6&quot;/&gt;&lt;property id=&quot;10134&quot; value=&quot;0&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You must answer the question before continuing&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object type=&quot;10054&quot; unique_id=&quot;10002&quot;&gt;&lt;property id=&quot;10139&quot; value=&quot;1.0&quot;/&gt;&lt;property id=&quot;10141&quot; value=&quot;80&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object&gt;&lt;object type=&quot;10042&quot; unique_id=&quot;903&quot;&gt;&lt;object type=&quot;10003&quot; unique_id=&quot;20160&quot;&gt;&lt;property id=&quot;10002&quot; value=&quot;Quiz&quot;/&gt;&lt;property id=&quot;10003&quot; value=&quot;0&quot;/&gt;&lt;property id=&quot;10004&quot; value=&quot;1&quot;/&gt;&lt;property id=&quot;10005&quot; value=&quot;0&quot;/&gt;&lt;property id=&quot;10006&quot; value=&quot;0&quot;/&gt;&lt;property id=&quot;10010&quot; value=&quot;1&quot;/&gt;&lt;property id=&quot;10014&quot; value=&quot;1&quot;/&gt;&lt;property id=&quot;10015&quot; value=&quot;1&quot;/&gt;&lt;property id=&quot;10016&quot; value=&quot;0&quot;/&gt;&lt;property id=&quot;10017&quot; value=&quot;1&quot;/&gt;&lt;property id=&quot;10018&quot; value=&quot;0&quot;/&gt;&lt;property id=&quot;10029&quot; value=&quot;2&quot;/&gt;&lt;property id=&quot;10072&quot; value=&quot;Quiz20160&quot;/&gt;&lt;property id=&quot;10123&quot; value=&quot;1&quot;/&gt;&lt;property id=&quot;10129&quot; value=&quot;0&quot;/&gt;&lt;property id=&quot;10130&quot; value=&quot;80&quot;/&gt;&lt;property id=&quot;10160&quot; value=&quot;1&quot;/&gt;&lt;property id=&quot;10161&quot; value=&quot;1&quot;/&gt;&lt;property id=&quot;10162&quot; value=&quot;1&quot;/&gt;&lt;property id=&quot;10163&quot; value=&quot;0&quot;/&gt;&lt;property id=&quot;10164&quot; value=&quot;0&quot;/&gt;&lt;property id=&quot;10165&quot; value=&quot;Passed&quot;/&gt;&lt;property id=&quot;10166&quot; value=&quot;Failed&quot;/&gt;&lt;property id=&quot;10167&quot; value=&quot;FFFFFFFF&quot;/&gt;&lt;property id=&quot;10169&quot; value=&quot;Question %d of %d&quot;/&gt;&lt;property id=&quot;10170&quot; value=&quot;Send E-mail&quot;/&gt;&lt;property id=&quot;10171&quot; value=&quot;You answered this correctly!&quot;/&gt;&lt;property id=&quot;10172&quot; value=&quot;You did not answer this question completely&quot;/&gt;&lt;property id=&quot;10173&quot; value=&quot;Your answer:&quot;/&gt;&lt;property id=&quot;10174&quot; value=&quot;The correct answer is:&quot;/&gt;&lt;object type=&quot;10050&quot; unique_id=&quot;20162&quot;&gt;&lt;property id=&quot;10020&quot; value=&quot;2&quot;/&gt;&lt;property id=&quot;10191&quot; value=&quot;-1&quot;/&gt;&lt;/object&gt;&lt;object type=&quot;10051&quot; unique_id=&quot;20163&quot;&gt;&lt;property id=&quot;10020&quot; value=&quot;2&quot;/&gt;&lt;property id=&quot;10191&quot; value=&quot;-1&quot;/&gt;&lt;/objec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100&quot;/&gt;&lt;/object&gt;&lt;/objec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7&quot; value=&quot;1&quot;/&gt;&lt;property id=&quot;10229&quot; value=&quot;0&quot;/&gt;&lt;property id=&quot;10235&quot; value=&quot;0&quot;/&gt;&lt;property id=&quot;10236&quot; value=&quot;0&quot;/&gt;&lt;property id=&quot;10237&quot; value=&quot;0&quot;/&gt;&lt;property id=&quot;10238&quot; value=&quot;-1&quot;/&gt;&lt;property id=&quot;10239&quot; value=&quot;-1&quot;/&gt;&lt;property id=&quot;10240&quot; value=&quot;-1&quot;/&gt;&lt;property id=&quot;10241&quot; value=&quot;-1&quot;/&gt;&lt;property id=&quot;10242&quot; value=&quot;-1&quot;/&gt;&lt;property id=&quot;10243&quot; value=&quot;-1&quot;/&gt;&lt;property id=&quot;10244&quot; value=&quot;1&quot;/&gt;&lt;property id=&quot;10245&quot; value=&quot;0&quot;/&gt;&lt;/object&gt;&#10;"/>
  <p:tag name="MMPROD_TAG_VCONFIG" val="PD94bWwgdmVyc2lvbj0iMS4wIj8+DQo8Y29uZmlndXJhdGlvbj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DQoJCTx1aXNob3cgbmFtZT0icHJlc2VudGVycGhvdG8iIHZhbHVlPSJmYWxzZSIvPg0KCQk8dWlzaG93IG5hbWU9InByZXNlbnRlcm5hbWUiIHZhbHVlPSJmYWxzZSIvPg0KCQk8dWlzaG93IG5hbWU9InByZXNlbnRlcnRpdGxlIiB2YWx1ZT0iZmFsc2UiLz4NCgkJPHVpc2hvdyBuYW1lPSJwcmVzZW50ZXJlbWFpbCIgdmFsdWU9ImZhbHNlIi8+DQoJCTx1aXNob3cgbmFtZT0icHJlc2VudGVyYmlvIiB2YWx1ZT0iZmFsc2UiLz4NCgkJPHVpc2hvdyBuYW1lPSJjb21wYW55bG9nbyIgdmFsdWU9ImZhbHNlIi8+DQoJCTx1aXNob3cgbmFtZT0ic2lkZWJhciIgdmFsdWU9InRydWUiLz4NCgkJPHVpc2hvdyBuYW1lPSJvdXRsaW5lIiB2YWx1ZT0idHJ1ZSIvPg0KCQk8dWlzaG93IG5hbWU9InRodW1ibmFpbCIgdmFsdWU9ImZhbHNlIi8+DQoJCTx1aXNob3cgbmFtZT0ibm90ZXMiIHZhbHVlPSJ0cnVlIi8+DQoJCTx1aXNob3cgbmFtZT0ic2VhcmNoIiB2YWx1ZT0iZmFsc2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DQoJCTx1aXJlcGxhY2UgbmFtZT0iaW5pdGlhbHRhYiIgdmFsdWU9Im91dGxpbmUiLz4NCgkJPHVpc2hvdyBuYW1lPSJxdWl6IiB2YWx1ZT0idHJ1ZSIvPg0KCQk8dWlzaG93IG5hbWU9ImFsd2F5c1NjcnVuY2giIHZhbHVlPSJmYWxzZSIvPg0KCQk8dWlzaG93IG5hbWU9ImNjdGV4dGhpZ2hsaWdodGluZyIgdmFsdWU9InRydWUiLz4NCgk8L2xheW91dD4NCgk8cHJlbG9hZGVyPjxzZXRJbnQgbmFtZT0iYXVkaW9CdWZmZXJUaW1lIiB2YWx1ZT0iMCIvPjwvcHJlbG9hZGVyPj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SxmYWxzZSxmYWxzZSx0cnVlIi8+DQoJCTx1aWZvbnQgbmFtZT0iRk9OVF9QUkVTRU5URVJOQU1FIiB2YWx1ZT0iVmVyZGFuYSwxNSxmYWxzZSxmYWxzZSx0cnVlIi8+DQoJCTx1aWZvbnQgbmFtZT0iRk9OVF9QUkVTRU5URVJUSVRMRSIgdmFsdWU9IlZlcmRhbmEsMTEsdHJ1ZSxmYWxzZSx0cnVlIi8+DQoJCTx1aWZvbnQgbmFtZT0iRk9OVF9CSU9CVE4iIHZhbHVlPSJWZXJkYW5hLDk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DQoJCTwhLS0gc3Vic3RpdHV0aW9uOiAlbiA9PSBzbGlkZSBudW1iZXIgLS0+DQoJCTx1aXRleHQgbmFtZT0iQk9PS01BUktTTElERSIgdmFsdWU9Ik1hY3JvbWVkaWEgQnJlZXplIC0gJXAgJXMiLz4NCgkJPHVpdGV4dCBuYW1lPSJTSE9XU0lERUJBUiIgdmFsdWU9IlNob3cgc2lkZWJhciB0byBwYXJ0aWNpcGFudHM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SxmYWxzZSxmYWxzZSx0cnVlIi8+DQoJCTx1aWZvbnQgbmFtZT0iRk9OVF9QUkVTRU5URVJOQU1FIiB2YWx1ZT0iVmVyZGFuYSwxNSxmYWxzZSxmYWxzZSx0cnVlIi8+DQoJCTx1aWZvbnQgbmFtZT0iRk9OVF9QUkVTRU5URVJUSVRMRSIgdmFsdWU9IlZlcmRhbmEsMTEsdHJ1ZSxmYWxzZSx0cnVlIi8+DQoJCTx1aWZvbnQgbmFtZT0iRk9OVF9CSU9CVE4iIHZhbHVlPSJWZXJkYW5hLDk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0gc3Vic3RpdHV0aW9uOiAlcCA9PSBwcmVzZW50YXRpb24gdGl0bGUgLS0+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DQoJCTx1aXRleHQgbmFtZT0iU0hPV1NJREVCQVIiIHZhbHVlPSJEZW4gVGVpbG5laG1lcm4gZGllIFNlaXRlbmxlaXN0ZSBhbnplaWd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1LGZhbHNlLGZhbHNlLHRydWUiLz4NCgkJPHVpZm9udCBuYW1lPSJGT05UX1BSRVNFTlRFUk5BTUUiIHZhbHVlPSJWZXJkYW5hLDE1LGZhbHNlLGZhbHNlLHRydWUiLz4NCgkJPHVpZm9udCBuYW1lPSJGT05UX1BSRVNFTlRFUlRJVExFIiB2YWx1ZT0iVmVyZGFuYSwxMSx0cnVlLGZhbHNlLHRydWUiLz4NCgkJPHVpZm9udCBuYW1lPSJGT05UX0JJT0JUTiIgdmFsdWU9IlZlcmRhbmEsO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F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09VVExJTkUiIHZhbHVlPSJQbGFuIi8+DQoJCTx1aXRleHQgbmFtZT0iVEFCX1RIVU1CIiB2YWx1ZT0iTWluaWF0dXJlIi8+DQoJCTx1aXRleHQgbmFtZT0iVEFCX05PVEVTIiB2YWx1ZT0iQ29tbS4iLz4NCgkJPHVpdGV4dCBuYW1lPSJUQUJfU0VBUkNIIiB2YWx1ZT0iQ2hlcmNoZSIvPg0KCQk8dWl0ZXh0IG5hbWU9IlNMSURFX0hFQURJTkciIHZhbHVlPSJUaXRyZSBkZSBsYSBkaWFwb3NpdGl2ZSIvPg0KCQk8dWl0ZXh0IG5hbWU9IkRVUkFUSU9OX0hFQURJTkciIHZhbHVlPSJEdXLDqWUiLz4NCgkJPHVpdGV4dCBuYW1lPSJTRUFSQ0hfSEVBRElORyIgdmFsdWU9IkNoZXJjaGVyIGxlIHRleHRlIDoiLz4NCgkJPHVpdGV4dCBuYW1lPSJUSFVNQl9IRUFESU5HIiB2YWx1ZT0iRGlhcG9zaXRpdmUg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IHN1YnN0aXR1dGlvbjogJXAgPT0gcHJlc2VudGF0aW9uIHRpdGxlIC0tPg0KCQk8IS0tIHN1YnN0aXR1dGlvbjogJXMgPT0gc2xpZGUgdGl0bGUgLS0+DQoJCTwhLS0gc3Vic3RpdHV0aW9uOiAlbiA9PSBzbGlkZSBudW1iZXIgLS0+DQoJCTx1aXRleHQgbmFtZT0iQk9PS01BUksiIHZhbHVlPSJNYWNyb21lZGlhIEJyZWV6ZSAtICVwIi8+DQoJCTwhLS0gc3Vic3RpdHV0aW9uOiAlcCA9PSBwcmVzZW50YXRpb24gdGl0bGUgLS0+DQoJCTwhLS0gc3Vic3RpdHV0aW9uOiAlcyA9PSBzbGlkZSB0aXRsZSAtLT4NCgkJPCEtLSBzdWJzdGl0dXRpb246ICVuID09IHNsaWRlIG51bWJlciAtLT4NCgkJPHVpdGV4dCBuYW1lPSJCT09LTUFSS1NMSURFIiB2YWx1ZT0iTWFjcm9tZWRpYSBCcmVlemUgLSAlcCAlcyIvPg0KCQk8dWl0ZXh0IG5hbWU9IlNIT1dTSURFQkFSIiB2YWx1ZT0iTW9udHJlciBsJ2VuY2FkcsOpIGF1eCBwYXJ0aWNpcGFudHM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r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JCaW8gOiAlcCIvPg0KCQk8dWl0ZXh0IG5hbWU9IkJJT0JUTl9USVRMRSIgdmFsdWU9IkJpbyIvPg0KCQk8dWl0ZXh0IG5hbWU9IkRJVklERVJCVE5fVElUTEUiIHZhbHVlPSJ8Ii8+DQoJCTx1aXRleHQgbmFtZT0iQ09OVEFDVEJUTl9USVRMRSIgdmFsdWU9IuOBiuWVj+OBhOWQiOOCj+OBmyIvPg0KCQk8dWl0ZXh0IG5hbWU9IlRBQl9PVVRMSU5FIiB2YWx1ZT0i44Ki44Km44OI44Op44Kk44OzIi8+DQoJCTx1aXRleHQgbmFtZT0iVEFCX1RIVU1CIiB2YWx1ZT0i6LOb5ZCm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jg4bjgq3jgrnjg4jmpJzntKI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0gc3Vic3RpdHV0aW9uOiAlcCA9PSBwcmVzZW50YXRpb24gdGl0bGUgLS0+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DQoJCTx1aXRleHQgbmFtZT0iU0hPV1NJREVCQVIiIHZhbHVlPSLjgrXjgqTjg4njg5Djg7zjgpLlj4LliqDogIXjgavopovjgZvjgos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DQoJCTwhLS0gc3Vic3RpdHV0aW9uOiAlbiA9PSBzbGlkZSBudW1iZXIgLS0+DQoJCTx1aXRleHQgbmFtZT0iQk9PS01BUksiIHZhbHVlPSJNYWNyb21lZGlhIEJyZWV6ZSAtICVwIi8+DQoJCTwhLS0gc3Vic3RpdHV0aW9uOiAlcCA9PSBwcmVzZW50YXRpb24gdGl0bGUgLS0+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DQoJPC9sYW5ndWFnZT4NCjwvY29uZmlndXJhdGlvbj4NCiAg"/>
  <p:tag name="MMPROD_UIDATA" val="&lt;database version=&quot;10.0&quot;&gt;&lt;object type=&quot;1&quot; unique_id=&quot;10001&quot;&gt;&lt;property id=&quot;20141&quot; value=&quot;Presentation CS2102 and CS2102S&quot;/&gt;&lt;property id=&quot;20142&quot; value=&quot;In this presentation we introduce the CS2102 and CS2102S modules: aims and objectives, prequisites, teaching and learning modes, schedule, syllabus, practical work, assessment, and texts and readings.&quot;/&gt;&lt;property id=&quot;20144&quot; value=&quot;1&quot;/&gt;&lt;property id=&quot;20146&quot; value=&quot;0&quot;/&gt;&lt;property id=&quot;20147&quot; value=&quot;0&quot;/&gt;&lt;property id=&quot;20148&quot; value=&quot;10&quot;/&gt;&lt;property id=&quot;20180&quot; value=&quot;0&quot;/&gt;&lt;property id=&quot;20181&quot; value=&quot;1&quot;/&gt;&lt;property id=&quot;20191&quot; value=&quot;NUS&quot;/&gt;&lt;property id=&quot;20192&quot; value=&quot;http://breeze.nus.edu.sg&quot;/&gt;&lt;property id=&quot;20193&quot; value=&quot;0&quot;/&gt;&lt;property id=&quot;20221&quot; value=&quot;D:\Personal\Photographs\&quot;/&gt;&lt;property id=&quot;20222&quot; value=&quot;C:\Documents and Settings\dcssb\My Documents\My Breeze Presentations\Presentation cs2102-S\clipart\&quot;/&gt;&lt;property id=&quot;20224&quot; value=&quot;C:\Documents and Settings\dcssb\My Documents\My Breeze Presentations\Presentation cs2102-S\Presentation&quot;/&gt;&lt;property id=&quot;20225&quot; value=&quot;S:\Melvyn's pics\&quot;/&gt;&lt;property id=&quot;20250&quot; value=&quot;0&quot;/&gt;&lt;property id=&quot;20251&quot; value=&quot;0&quot;/&gt;&lt;property id=&quot;20259&quot; value=&quot;0&quot;/&gt;&lt;property id=&quot;20262&quot; value=&quot;811276&quot;/&gt;&lt;object type=&quot;8&quot; unique_id=&quot;10002&quot;&gt;&lt;/object&gt;&lt;object type=&quot;4&quot; unique_id=&quot;10005&quot;&gt;&lt;/object&gt;&lt;object type=&quot;2&quot; unique_id=&quot;10010&quot;&gt;&lt;object type=&quot;3&quot; unique_id=&quot;10148&quot;&gt;&lt;property id=&quot;20148&quot; value=&quot;5&quot;/&gt;&lt;property id=&quot;20300&quot; value=&quot;Slide 37&quot;/&gt;&lt;property id=&quot;20301&quot; value=&quot;SQL and Programing Languages&quot;/&gt;&lt;property id=&quot;20302&quot; value=&quot;0&quot;/&gt;&lt;property id=&quot;20303&quot; value=&quot;-1&quot;/&gt;&lt;property id=&quot;20304&quot; value=&quot;-1&quot;/&gt;&lt;property id=&quot;20307&quot; value=&quot;354&quot;/&gt;&lt;property id=&quot;20309&quot; value=&quot;-1&quot;/&gt;&lt;/object&gt;&lt;object type=&quot;3&quot; unique_id=&quot;12563&quot;&gt;&lt;property id=&quot;20148&quot; value=&quot;5&quot;/&gt;&lt;property id=&quot;20300&quot; value=&quot;Slide 1 - &amp;quot;In the Lecture Series Introduction to Database Systems&amp;quot;&quot;/&gt;&lt;property id=&quot;20302&quot; value=&quot;0&quot;/&gt;&lt;property id=&quot;20303&quot; value=&quot;-1&quot;/&gt;&lt;property id=&quot;20304&quot; value=&quot;-1&quot;/&gt;&lt;property id=&quot;20307&quot; value=&quot;367&quot;/&gt;&lt;property id=&quot;20309&quot; value=&quot;-1&quot;/&gt;&lt;/object&gt;&lt;object type=&quot;3&quot; unique_id=&quot;12564&quot;&gt;&lt;property id=&quot;20148&quot; value=&quot;5&quot;/&gt;&lt;property id=&quot;20300&quot; value=&quot;Slide 2 - &amp;quot;Learning Objectives&amp;quot;&quot;/&gt;&lt;property id=&quot;20302&quot; value=&quot;0&quot;/&gt;&lt;property id=&quot;20303&quot; value=&quot;-1&quot;/&gt;&lt;property id=&quot;20304&quot; value=&quot;-1&quot;/&gt;&lt;property id=&quot;20307&quot; value=&quot;368&quot;/&gt;&lt;property id=&quot;20309&quot; value=&quot;-1&quot;/&gt;&lt;/object&gt;&lt;object type=&quot;3&quot; unique_id=&quot;12565&quot;&gt;&lt;property id=&quot;20148&quot; value=&quot;5&quot;/&gt;&lt;property id=&quot;20300&quot; value=&quot;Slide 3 - &amp;quot;Anomalies&amp;quot;&quot;/&gt;&lt;property id=&quot;20303&quot; value=&quot;-1&quot;/&gt;&lt;property id=&quot;20307&quot; value=&quot;369&quot;/&gt;&lt;property id=&quot;20309&quot; value=&quot;-1&quot;/&gt;&lt;/object&gt;&lt;object type=&quot;3&quot; unique_id=&quot;12566&quot;&gt;&lt;property id=&quot;20148&quot; value=&quot;5&quot;/&gt;&lt;property id=&quot;20300&quot; value=&quot;Slide 11 - &amp;quot;Lossless, Dependency Preserving&amp;quot;&quot;/&gt;&lt;property id=&quot;20303&quot; value=&quot;-1&quot;/&gt;&lt;property id=&quot;20307&quot; value=&quot;376&quot;/&gt;&lt;property id=&quot;20309&quot; value=&quot;-1&quot;/&gt;&lt;/object&gt;&lt;object type=&quot;3&quot; unique_id=&quot;12567&quot;&gt;&lt;property id=&quot;20148&quot; value=&quot;5&quot;/&gt;&lt;property id=&quot;20300&quot; value=&quot;Slide 10 - &amp;quot;Lossless Decomposition: Counter Example&amp;quot;&quot;/&gt;&lt;property id=&quot;20303&quot; value=&quot;-1&quot;/&gt;&lt;property id=&quot;20307&quot; value=&quot;375&quot;/&gt;&lt;property id=&quot;20309&quot; value=&quot;-1&quot;/&gt;&lt;/object&gt;&lt;object type=&quot;3&quot; unique_id=&quot;13913&quot;&gt;&lt;property id=&quot;20148&quot; value=&quot;5&quot;/&gt;&lt;property id=&quot;20300&quot; value=&quot;Slide 12 - &amp;quot;Decomposition: Example&amp;quot;&quot;/&gt;&lt;property id=&quot;20303&quot; value=&quot;-1&quot;/&gt;&lt;property id=&quot;20307&quot; value=&quot;377&quot;/&gt;&lt;property id=&quot;20309&quot; value=&quot;-1&quot;/&gt;&lt;/object&gt;&lt;object type=&quot;3&quot; unique_id=&quot;14884&quot;&gt;&lt;property id=&quot;20148&quot; value=&quot;5&quot;/&gt;&lt;property id=&quot;20300&quot; value=&quot;Slide 13 - &amp;quot;Decomposition: Example&amp;quot;&quot;/&gt;&lt;property id=&quot;20303&quot; value=&quot;-1&quot;/&gt;&lt;property id=&quot;20307&quot; value=&quot;378&quot;/&gt;&lt;property id=&quot;20309&quot; value=&quot;-1&quot;/&gt;&lt;/object&gt;&lt;object type=&quot;3&quot; unique_id=&quot;14983&quot;&gt;&lt;property id=&quot;20148&quot; value=&quot;5&quot;/&gt;&lt;property id=&quot;20300&quot; value=&quot;Slide 14 - &amp;quot;Dependency Preserving Decomposition&amp;quot;&quot;/&gt;&lt;property id=&quot;20302&quot; value=&quot;0&quot;/&gt;&lt;property id=&quot;20303&quot; value=&quot;-1&quot;/&gt;&lt;property id=&quot;20304&quot; value=&quot;-1&quot;/&gt;&lt;property id=&quot;20307&quot; value=&quot;379&quot;/&gt;&lt;property id=&quot;20309&quot; value=&quot;-1&quot;/&gt;&lt;/object&gt;&lt;object type=&quot;3&quot; unique_id=&quot;14984&quot;&gt;&lt;property id=&quot;20148&quot; value=&quot;5&quot;/&gt;&lt;property id=&quot;20300&quot; value=&quot;Slide 15 - &amp;quot;Too Much Decomposition&amp;quot;&quot;/&gt;&lt;property id=&quot;20302&quot; value=&quot;0&quot;/&gt;&lt;property id=&quot;20303&quot; value=&quot;-1&quot;/&gt;&lt;property id=&quot;20304&quot; value=&quot;-1&quot;/&gt;&lt;property id=&quot;20307&quot; value=&quot;380&quot;/&gt;&lt;property id=&quot;20309&quot; value=&quot;-1&quot;/&gt;&lt;/object&gt;&lt;object type=&quot;3&quot; unique_id=&quot;15385&quot;&gt;&lt;property id=&quot;20148&quot; value=&quot;5&quot;/&gt;&lt;property id=&quot;20300&quot; value=&quot;Slide 17 - &amp;quot;Looking for a “Good” Design&amp;quot;&quot;/&gt;&lt;property id=&quot;20303&quot; value=&quot;-1&quot;/&gt;&lt;property id=&quot;20307&quot; value=&quot;382&quot;/&gt;&lt;property id=&quot;20309&quot; value=&quot;-1&quot;/&gt;&lt;/object&gt;&lt;object type=&quot;3&quot; unique_id=&quot;15387&quot;&gt;&lt;property id=&quot;20148&quot; value=&quot;5&quot;/&gt;&lt;property id=&quot;20300&quot; value=&quot;Slide 16 - &amp;quot;Too Much Decomposition: Example&amp;quot;&quot;/&gt;&lt;property id=&quot;20303&quot; value=&quot;-1&quot;/&gt;&lt;property id=&quot;20307&quot; value=&quot;381&quot;/&gt;&lt;property id=&quot;20309&quot; value=&quot;-1&quot;/&gt;&lt;/object&gt;&lt;object type=&quot;3&quot; unique_id=&quot;16114&quot;&gt;&lt;property id=&quot;20148&quot; value=&quot;5&quot;/&gt;&lt;property id=&quot;20300&quot; value=&quot;Slide 5 - &amp;quot;Decomposition&amp;quot;&quot;/&gt;&lt;property id=&quot;20303&quot; value=&quot;-1&quot;/&gt;&lt;property id=&quot;20307&quot; value=&quot;371&quot;/&gt;&lt;property id=&quot;20309&quot; value=&quot;-1&quot;/&gt;&lt;/object&gt;&lt;object type=&quot;3&quot; unique_id=&quot;16115&quot;&gt;&lt;property id=&quot;20148&quot; value=&quot;5&quot;/&gt;&lt;property id=&quot;20300&quot; value=&quot;Slide 9 - &amp;quot;Lossless Decomposition: Counter Example&amp;quot;&quot;/&gt;&lt;property id=&quot;20303&quot; value=&quot;-1&quot;/&gt;&lt;property id=&quot;20307&quot; value=&quot;374&quot;/&gt;&lt;property id=&quot;20309&quot; value=&quot;-1&quot;/&gt;&lt;/object&gt;&lt;object type=&quot;3&quot; unique_id=&quot;16116&quot;&gt;&lt;property id=&quot;20148&quot; value=&quot;5&quot;/&gt;&lt;property id=&quot;20300&quot; value=&quot;Slide 7 - &amp;quot;Lossless Decomposition: Example&amp;quot;&quot;/&gt;&lt;property id=&quot;20303&quot; value=&quot;-1&quot;/&gt;&lt;property id=&quot;20307&quot; value=&quot;373&quot;/&gt;&lt;property id=&quot;20309&quot; value=&quot;-1&quot;/&gt;&lt;/object&gt;&lt;object type=&quot;3&quot; unique_id=&quot;16331&quot;&gt;&lt;property id=&quot;20148&quot; value=&quot;5&quot;/&gt;&lt;property id=&quot;20300&quot; value=&quot;Slide 4 - &amp;quot;Anomalies: Example&amp;quot;&quot;/&gt;&lt;property id=&quot;20307&quot; value=&quot;404&quot;/&gt;&lt;/object&gt;&lt;object type=&quot;3&quot; unique_id=&quot;16332&quot;&gt;&lt;property id=&quot;20148&quot; value=&quot;5&quot;/&gt;&lt;property id=&quot;20300&quot; value=&quot;Slide 6 - &amp;quot;Decomposition: Example&amp;quot;&quot;/&gt;&lt;property id=&quot;20307&quot; value=&quot;405&quot;/&gt;&lt;/object&gt;&lt;object type=&quot;3&quot; unique_id=&quot;16333&quot;&gt;&lt;property id=&quot;20148&quot; value=&quot;5&quot;/&gt;&lt;property id=&quot;20300&quot; value=&quot;Slide 19 - &amp;quot;Second Normal Form (2NF)&amp;quot;&quot;/&gt;&lt;property id=&quot;20307&quot; value=&quot;385&quot;/&gt;&lt;/object&gt;&lt;object type=&quot;3&quot; unique_id=&quot;16336&quot;&gt;&lt;property id=&quot;20148&quot; value=&quot;5&quot;/&gt;&lt;property id=&quot;20300&quot; value=&quot;Slide 20 - &amp;quot;Third Normal Form (3NF)&amp;quot;&quot;/&gt;&lt;property id=&quot;20307&quot; value=&quot;388&quot;/&gt;&lt;/object&gt;&lt;object type=&quot;3&quot; unique_id=&quot;16338&quot;&gt;&lt;property id=&quot;20148&quot; value=&quot;5&quot;/&gt;&lt;property id=&quot;20300&quot; value=&quot;Slide 18 - &amp;quot;Boyce-Codd Normal Form (BCNF)&amp;quot;&quot;/&gt;&lt;property id=&quot;20307&quot; value=&quot;390&quot;/&gt;&lt;/object&gt;&lt;object type=&quot;3&quot; unique_id=&quot;16339&quot;&gt;&lt;property id=&quot;20148&quot; value=&quot;5&quot;/&gt;&lt;property id=&quot;20300&quot; value=&quot;Slide 21 - &amp;quot;BCNF  3NF  2NF  1NF&amp;quot;&quot;/&gt;&lt;property id=&quot;20307&quot; value=&quot;391&quot;/&gt;&lt;/object&gt;&lt;object type=&quot;3&quot; unique_id=&quot;16340&quot;&gt;&lt;property id=&quot;20148&quot; value=&quot;5&quot;/&gt;&lt;property id=&quot;20300&quot; value=&quot;Slide 22 - &amp;quot;Decomposition into BCNF&amp;quot;&quot;/&gt;&lt;property id=&quot;20307&quot; value=&quot;392&quot;/&gt;&lt;/object&gt;&lt;object type=&quot;3&quot; unique_id=&quot;16341&quot;&gt;&lt;property id=&quot;20148&quot; value=&quot;5&quot;/&gt;&lt;property id=&quot;20300&quot; value=&quot;Slide 23 - &amp;quot;Decomposition into BCNF&amp;quot;&quot;/&gt;&lt;property id=&quot;20307&quot; value=&quot;393&quot;/&gt;&lt;/object&gt;&lt;object type=&quot;3&quot; unique_id=&quot;16342&quot;&gt;&lt;property id=&quot;20148&quot; value=&quot;5&quot;/&gt;&lt;property id=&quot;20300&quot; value=&quot;Slide 24 - &amp;quot;Decomposition into BCNF&amp;quot;&quot;/&gt;&lt;property id=&quot;20307&quot; value=&quot;394&quot;/&gt;&lt;/object&gt;&lt;object type=&quot;3&quot; unique_id=&quot;16343&quot;&gt;&lt;property id=&quot;20148&quot; value=&quot;5&quot;/&gt;&lt;property id=&quot;20300&quot; value=&quot;Slide 28 - &amp;quot;Remark: Projecting FDs&amp;quot;&quot;/&gt;&lt;property id=&quot;20307&quot; value=&quot;395&quot;/&gt;&lt;/object&gt;&lt;object type=&quot;3&quot; unique_id=&quot;16344&quot;&gt;&lt;property id=&quot;20148&quot; value=&quot;5&quot;/&gt;&lt;property id=&quot;20300&quot; value=&quot;Slide 25 - &amp;quot;Decomposition into BCNF&amp;quot;&quot;/&gt;&lt;property id=&quot;20307&quot; value=&quot;396&quot;/&gt;&lt;/object&gt;&lt;object type=&quot;3&quot; unique_id=&quot;16345&quot;&gt;&lt;property id=&quot;20148&quot; value=&quot;5&quot;/&gt;&lt;property id=&quot;20300&quot; value=&quot;Slide 26 - &amp;quot;Decomposition into BCNF&amp;quot;&quot;/&gt;&lt;property id=&quot;20307&quot; value=&quot;397&quot;/&gt;&lt;/object&gt;&lt;object type=&quot;3&quot; unique_id=&quot;16346&quot;&gt;&lt;property id=&quot;20148&quot; value=&quot;5&quot;/&gt;&lt;property id=&quot;20300&quot; value=&quot;Slide 27 - &amp;quot;Decomposition into BCNF&amp;quot;&quot;/&gt;&lt;property id=&quot;20307&quot; value=&quot;398&quot;/&gt;&lt;/object&gt;&lt;object type=&quot;3&quot; unique_id=&quot;16347&quot;&gt;&lt;property id=&quot;20148&quot; value=&quot;5&quot;/&gt;&lt;property id=&quot;20300&quot; value=&quot;Slide 29 - &amp;quot;Decomposition into BCNF&amp;quot;&quot;/&gt;&lt;property id=&quot;20307&quot; value=&quot;399&quot;/&gt;&lt;/object&gt;&lt;object type=&quot;3&quot; unique_id=&quot;16348&quot;&gt;&lt;property id=&quot;20148&quot; value=&quot;5&quot;/&gt;&lt;property id=&quot;20300&quot; value=&quot;Slide 30 - &amp;quot;Decomposition into BCNF&amp;quot;&quot;/&gt;&lt;property id=&quot;20307&quot; value=&quot;400&quot;/&gt;&lt;/object&gt;&lt;object type=&quot;3&quot; unique_id=&quot;16349&quot;&gt;&lt;property id=&quot;20148&quot; value=&quot;5&quot;/&gt;&lt;property id=&quot;20300&quot; value=&quot;Slide 31 - &amp;quot;Decomposition into BCNF&amp;quot;&quot;/&gt;&lt;property id=&quot;20307&quot; value=&quot;401&quot;/&gt;&lt;/object&gt;&lt;object type=&quot;3&quot; unique_id=&quot;16350&quot;&gt;&lt;property id=&quot;20148&quot; value=&quot;5&quot;/&gt;&lt;property id=&quot;20300&quot; value=&quot;Slide 32 - &amp;quot;Decomposition into 3NF (Synthesis)&amp;quot;&quot;/&gt;&lt;property id=&quot;20307&quot; value=&quot;402&quot;/&gt;&lt;/object&gt;&lt;object type=&quot;3&quot; unique_id=&quot;16351&quot;&gt;&lt;property id=&quot;20148&quot; value=&quot;5&quot;/&gt;&lt;property id=&quot;20300&quot; value=&quot;Slide 36 - &amp;quot;Dependency preserving&amp;quot;&quot;/&gt;&lt;property id=&quot;20307&quot; value=&quot;403&quot;/&gt;&lt;/object&gt;&lt;object type=&quot;3&quot; unique_id=&quot;16625&quot;&gt;&lt;property id=&quot;20148&quot; value=&quot;5&quot;/&gt;&lt;property id=&quot;20300&quot; value=&quot;Slide 8 - &amp;quot;Lossless Decomposition: Example&amp;quot;&quot;/&gt;&lt;property id=&quot;20307&quot; value=&quot;406&quot;/&gt;&lt;/object&gt;&lt;object type=&quot;3&quot; unique_id=&quot;16629&quot;&gt;&lt;property id=&quot;20148&quot; value=&quot;5&quot;/&gt;&lt;property id=&quot;20300&quot; value=&quot;Slide 33 - &amp;quot;Decomposition into 3NF (Synthesis)&amp;quot;&quot;/&gt;&lt;property id=&quot;20307&quot; value=&quot;410&quot;/&gt;&lt;/object&gt;&lt;object type=&quot;3&quot; unique_id=&quot;16630&quot;&gt;&lt;property id=&quot;20148&quot; value=&quot;5&quot;/&gt;&lt;property id=&quot;20300&quot; value=&quot;Slide 34 - &amp;quot;Decomposition into 3NF (Synthesis)&amp;quot;&quot;/&gt;&lt;property id=&quot;20307&quot; value=&quot;411&quot;/&gt;&lt;/object&gt;&lt;object type=&quot;3&quot; unique_id=&quot;16631&quot;&gt;&lt;property id=&quot;20148&quot; value=&quot;5&quot;/&gt;&lt;property id=&quot;20300&quot; value=&quot;Slide 35 - &amp;quot;Decomposition into 3NF&amp;quot;&quot;/&gt;&lt;property id=&quot;20307&quot; value=&quot;412&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2500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2500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5201</TotalTime>
  <Words>3615</Words>
  <Application>Microsoft Office PowerPoint</Application>
  <PresentationFormat>On-screen Show (4:3)</PresentationFormat>
  <Paragraphs>792</Paragraphs>
  <Slides>41</Slides>
  <Notes>38</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Default Design</vt:lpstr>
      <vt:lpstr>1_Default Design</vt:lpstr>
      <vt:lpstr>In the Lecture Series Introduction to Database Systems</vt:lpstr>
      <vt:lpstr>Learning Objectives</vt:lpstr>
      <vt:lpstr>Anomalies</vt:lpstr>
      <vt:lpstr>Anomalies: Example</vt:lpstr>
      <vt:lpstr>Decomposition</vt:lpstr>
      <vt:lpstr>Decomposition: Example</vt:lpstr>
      <vt:lpstr>Lossless Decomposition: Example</vt:lpstr>
      <vt:lpstr>Lossless Decomposition: Example</vt:lpstr>
      <vt:lpstr>Lossless Decomposition: Counter Example</vt:lpstr>
      <vt:lpstr>Lossless Decomposition: Counter Example</vt:lpstr>
      <vt:lpstr>Lossless, Dependency Preserving</vt:lpstr>
      <vt:lpstr>Decomposition: Example</vt:lpstr>
      <vt:lpstr>Decomposition: Example</vt:lpstr>
      <vt:lpstr>Dependency Preserving Decomposition</vt:lpstr>
      <vt:lpstr>Too Much Decomposition</vt:lpstr>
      <vt:lpstr>Too Much Decomposition: Example</vt:lpstr>
      <vt:lpstr>Looking for a “Good” Design</vt:lpstr>
      <vt:lpstr>Boyce-Codd Normal Form (BCNF)</vt:lpstr>
      <vt:lpstr>Second Normal Form (2NF)</vt:lpstr>
      <vt:lpstr>Third Normal Form (3NF)</vt:lpstr>
      <vt:lpstr>BCNF  3NF  2NF  1NF</vt:lpstr>
      <vt:lpstr>Decomposition into BCNF</vt:lpstr>
      <vt:lpstr>Decomposition into BCNF</vt:lpstr>
      <vt:lpstr>Decomposition into BCNF</vt:lpstr>
      <vt:lpstr>Decomposition into BCNF</vt:lpstr>
      <vt:lpstr>Decomposition into BCNF</vt:lpstr>
      <vt:lpstr>Decomposition into BCNF</vt:lpstr>
      <vt:lpstr>Remark: Projecting FDs</vt:lpstr>
      <vt:lpstr>Decomposition into BCNF</vt:lpstr>
      <vt:lpstr>Decomposition into BCNF</vt:lpstr>
      <vt:lpstr>Decomposition into BCNF</vt:lpstr>
      <vt:lpstr>Decomposition into 3NF (Synthesis)</vt:lpstr>
      <vt:lpstr>Decomposition into 3NF (Synthesis)</vt:lpstr>
      <vt:lpstr>Decomposition into 3NF (Synthesis)</vt:lpstr>
      <vt:lpstr>Decomposition into 3NF</vt:lpstr>
      <vt:lpstr>Dependency preserving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Rich e-Learning Eco-Systems System Architecture Perspective </dc:title>
  <dc:creator>Melvyn Song</dc:creator>
  <cp:lastModifiedBy>Hong Nhung</cp:lastModifiedBy>
  <cp:revision>774</cp:revision>
  <cp:lastPrinted>2016-03-25T06:04:46Z</cp:lastPrinted>
  <dcterms:created xsi:type="dcterms:W3CDTF">2005-07-05T02:43:51Z</dcterms:created>
  <dcterms:modified xsi:type="dcterms:W3CDTF">2018-04-16T09:35:03Z</dcterms:modified>
</cp:coreProperties>
</file>