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5"/>
  </p:notesMasterIdLst>
  <p:handoutMasterIdLst>
    <p:handoutMasterId r:id="rId26"/>
  </p:handoutMasterIdLst>
  <p:sldIdLst>
    <p:sldId id="308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5" r:id="rId17"/>
    <p:sldId id="386" r:id="rId18"/>
    <p:sldId id="387" r:id="rId19"/>
    <p:sldId id="388" r:id="rId20"/>
    <p:sldId id="389" r:id="rId21"/>
    <p:sldId id="390" r:id="rId22"/>
    <p:sldId id="391" r:id="rId23"/>
    <p:sldId id="393" r:id="rId24"/>
  </p:sldIdLst>
  <p:sldSz cx="9144000" cy="6858000" type="screen4x3"/>
  <p:notesSz cx="9915525" cy="6786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7">
          <p15:clr>
            <a:srgbClr val="A4A3A4"/>
          </p15:clr>
        </p15:guide>
        <p15:guide id="2" pos="3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993300"/>
    <a:srgbClr val="CC0066"/>
    <a:srgbClr val="D60093"/>
    <a:srgbClr val="6600CC"/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>
      <p:cViewPr varScale="1">
        <p:scale>
          <a:sx n="83" d="100"/>
          <a:sy n="83" d="100"/>
        </p:scale>
        <p:origin x="8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722" y="-96"/>
      </p:cViewPr>
      <p:guideLst>
        <p:guide orient="horz" pos="2137"/>
        <p:guide pos="3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7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8163" y="0"/>
            <a:ext cx="42957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46838"/>
            <a:ext cx="4297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8163" y="6446838"/>
            <a:ext cx="4295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3EAEBB-B31F-40EA-B04D-9C1A2F6FC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159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73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8163" y="0"/>
            <a:ext cx="42957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8000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4213"/>
            <a:ext cx="7932737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46838"/>
            <a:ext cx="4297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8163" y="6446838"/>
            <a:ext cx="4295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B560A7-F4EF-4ACF-9194-681A2A18A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917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D07D62-501C-4C76-ABAB-27B06CA45A8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BB574-3205-4B5D-9273-9A9DACF66ED8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B0ACCB20-F1BB-4766-911E-4BACB2355E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5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BB8AB-7463-4619-BEEA-AC9F88E387A8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037F8D5E-EBD5-4BAA-9582-6B8725ABC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71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A90FC-5E12-4824-9F16-D308188D58AD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93C725E3-0E8B-4336-9727-A32A54379B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1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219200"/>
            <a:ext cx="8267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677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>
            <a:lvl1pPr>
              <a:defRPr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algn="just"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2pPr>
            <a:lvl3pPr algn="just">
              <a:defRPr sz="22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3pPr>
            <a:lvl4pPr algn="just">
              <a:defRPr sz="2200">
                <a:solidFill>
                  <a:srgbClr val="FF33CC"/>
                </a:solidFill>
                <a:latin typeface="Arial" pitchFamily="34" charset="0"/>
                <a:cs typeface="Arial" pitchFamily="34" charset="0"/>
              </a:defRPr>
            </a:lvl4pPr>
            <a:lvl5pPr algn="just">
              <a:defRPr sz="22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17A3A-3502-40F2-AF84-B8C1AAB03699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5029200" cy="27305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70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351FB-8A6C-4AAA-BF07-CB8437B354D9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2CF89C40-0105-4D03-ABFD-AEBECDDCA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52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A93A8-FA53-4E08-92EE-2C6C23AEEF0E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E2C63A27-8B3D-448B-A9FE-3DDDEC9474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0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F2F6F-A1E0-4823-8E43-CDB2B0E97FD0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E9908574-4FF1-48A0-AF7C-5EB1F468C4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4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100E-DEB5-4573-BE9B-10B6B7F218C7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E92D39D4-AEAA-4D34-86C7-E74AE852A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53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D4D6E-204F-41F0-B880-7320F06AF238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01106EA6-6FD7-48C1-97FA-C127490F0B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77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C6890-F5EE-4EDD-8D71-90A5AB7A04CA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3532F258-861E-4E92-84FE-4A607796B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78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643A1-3EB0-49BD-988D-BECE45B4877D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33808D29-5A6E-404B-A135-CDAEB7C4C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71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704A3B-5E46-4FED-9C17-5570E74B08B3}" type="datetimeFigureOut">
              <a:rPr lang="en-US" altLang="en-US"/>
              <a:pPr>
                <a:defRPr/>
              </a:pPr>
              <a:t>11/21/2022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vi-VN" altLang="en-US"/>
              <a:t>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95B71A31-97DF-4CCC-92AF-4915F9EDC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kiemtra/Buoi7.docx" TargetMode="External"/><Relationship Id="rId2" Type="http://schemas.openxmlformats.org/officeDocument/2006/relationships/hyperlink" Target="../kiemtra/Buoi6.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kiemtra/CDM_ca2.pdf" TargetMode="External"/><Relationship Id="rId4" Type="http://schemas.openxmlformats.org/officeDocument/2006/relationships/hyperlink" Target="../kiemtra/CDM_ca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altLang="en-US" sz="24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Chương</a:t>
            </a:r>
            <a:r>
              <a:rPr lang="en-US" altLang="en-US" sz="2400" b="1">
                <a:solidFill>
                  <a:srgbClr val="FF0000"/>
                </a:solidFill>
                <a:latin typeface="Arial" charset="0"/>
                <a:cs typeface="Arial" charset="0"/>
              </a:rPr>
              <a:t> V:  </a:t>
            </a:r>
            <a:br>
              <a:rPr lang="en-US" altLang="en-US" sz="2400" b="1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sz="3600" b="1">
                <a:solidFill>
                  <a:srgbClr val="FF0000"/>
                </a:solidFill>
                <a:latin typeface="Arial" charset="0"/>
                <a:cs typeface="Arial" charset="0"/>
              </a:rPr>
              <a:t>THIẾT KẾ DỮ LIỆU</a:t>
            </a:r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9931C3A8-2787-491A-A2DD-037D98459BEC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12293" name="Picture 3" descr="FIG5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3" b="6796"/>
          <a:stretch>
            <a:fillRect/>
          </a:stretch>
        </p:blipFill>
        <p:spPr bwMode="auto">
          <a:xfrm>
            <a:off x="1981200" y="1390650"/>
            <a:ext cx="69342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609600" y="3511550"/>
            <a:ext cx="4343400" cy="1735138"/>
            <a:chOff x="528" y="1824"/>
            <a:chExt cx="2736" cy="1093"/>
          </a:xfrm>
        </p:grpSpPr>
        <p:sp>
          <p:nvSpPr>
            <p:cNvPr id="12307" name="Text Box 5"/>
            <p:cNvSpPr txBox="1">
              <a:spLocks noChangeArrowheads="1"/>
            </p:cNvSpPr>
            <p:nvPr/>
          </p:nvSpPr>
          <p:spPr bwMode="auto">
            <a:xfrm>
              <a:off x="528" y="2513"/>
              <a:ext cx="21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Mối quan hệ </a:t>
              </a:r>
              <a:r>
                <a:rPr lang="en-US" altLang="en-US" sz="1800" i="1">
                  <a:solidFill>
                    <a:schemeClr val="tx2"/>
                  </a:solidFill>
                  <a:latin typeface="Times New Roman" pitchFamily="18" charset="0"/>
                </a:rPr>
                <a:t>Supplies</a:t>
              </a: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 sẽ trở thành một quan hệ riêng</a:t>
              </a:r>
            </a:p>
          </p:txBody>
        </p:sp>
        <p:sp>
          <p:nvSpPr>
            <p:cNvPr id="12308" name="Line 6"/>
            <p:cNvSpPr>
              <a:spLocks noChangeShapeType="1"/>
            </p:cNvSpPr>
            <p:nvPr/>
          </p:nvSpPr>
          <p:spPr bwMode="auto">
            <a:xfrm flipV="1">
              <a:off x="1493" y="1824"/>
              <a:ext cx="1771" cy="73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295" name="Picture 7" descr="FIG5-1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6" t="4341" r="14545" b="3906"/>
          <a:stretch>
            <a:fillRect/>
          </a:stretch>
        </p:blipFill>
        <p:spPr bwMode="auto">
          <a:xfrm>
            <a:off x="4876800" y="3697288"/>
            <a:ext cx="403860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5181600" y="5568950"/>
            <a:ext cx="2863850" cy="366713"/>
            <a:chOff x="404" y="3129"/>
            <a:chExt cx="1804" cy="231"/>
          </a:xfrm>
        </p:grpSpPr>
        <p:sp>
          <p:nvSpPr>
            <p:cNvPr id="12305" name="Text Box 9"/>
            <p:cNvSpPr txBox="1">
              <a:spLocks noChangeArrowheads="1"/>
            </p:cNvSpPr>
            <p:nvPr/>
          </p:nvSpPr>
          <p:spPr bwMode="auto">
            <a:xfrm>
              <a:off x="404" y="3129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3300"/>
                  </a:solidFill>
                  <a:latin typeface="Times New Roman" pitchFamily="18" charset="0"/>
                </a:rPr>
                <a:t>Khoá ngoại</a:t>
              </a:r>
            </a:p>
          </p:txBody>
        </p:sp>
        <p:sp>
          <p:nvSpPr>
            <p:cNvPr id="12306" name="Text Box 10"/>
            <p:cNvSpPr txBox="1">
              <a:spLocks noChangeArrowheads="1"/>
            </p:cNvSpPr>
            <p:nvPr/>
          </p:nvSpPr>
          <p:spPr bwMode="auto">
            <a:xfrm>
              <a:off x="1220" y="3129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3300"/>
                  </a:solidFill>
                  <a:latin typeface="Times New Roman" pitchFamily="18" charset="0"/>
                </a:rPr>
                <a:t>Khoá ngoại</a:t>
              </a:r>
            </a:p>
          </p:txBody>
        </p:sp>
      </p:grpSp>
      <p:grpSp>
        <p:nvGrpSpPr>
          <p:cNvPr id="12297" name="Group 11"/>
          <p:cNvGrpSpPr>
            <a:grpSpLocks/>
          </p:cNvGrpSpPr>
          <p:nvPr/>
        </p:nvGrpSpPr>
        <p:grpSpPr bwMode="auto">
          <a:xfrm>
            <a:off x="5410200" y="4502150"/>
            <a:ext cx="2438400" cy="473075"/>
            <a:chOff x="336" y="2553"/>
            <a:chExt cx="1536" cy="298"/>
          </a:xfrm>
        </p:grpSpPr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336" y="2553"/>
              <a:ext cx="1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3300"/>
                  </a:solidFill>
                  <a:latin typeface="Times New Roman" pitchFamily="18" charset="0"/>
                </a:rPr>
                <a:t>Khoá chính tổ hợp</a:t>
              </a:r>
            </a:p>
          </p:txBody>
        </p:sp>
        <p:sp>
          <p:nvSpPr>
            <p:cNvPr id="12304" name="AutoShape 13"/>
            <p:cNvSpPr>
              <a:spLocks/>
            </p:cNvSpPr>
            <p:nvPr/>
          </p:nvSpPr>
          <p:spPr bwMode="auto">
            <a:xfrm rot="-5400000">
              <a:off x="1042" y="2390"/>
              <a:ext cx="67" cy="856"/>
            </a:xfrm>
            <a:prstGeom prst="rightBrace">
              <a:avLst>
                <a:gd name="adj1" fmla="val 106468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grpSp>
        <p:nvGrpSpPr>
          <p:cNvPr id="12298" name="Group 14"/>
          <p:cNvGrpSpPr>
            <a:grpSpLocks/>
          </p:cNvGrpSpPr>
          <p:nvPr/>
        </p:nvGrpSpPr>
        <p:grpSpPr bwMode="auto">
          <a:xfrm>
            <a:off x="1143000" y="5416550"/>
            <a:ext cx="4343400" cy="1128713"/>
            <a:chOff x="864" y="3024"/>
            <a:chExt cx="2736" cy="711"/>
          </a:xfrm>
        </p:grpSpPr>
        <p:sp>
          <p:nvSpPr>
            <p:cNvPr id="12301" name="Text Box 15"/>
            <p:cNvSpPr txBox="1">
              <a:spLocks noChangeArrowheads="1"/>
            </p:cNvSpPr>
            <p:nvPr/>
          </p:nvSpPr>
          <p:spPr bwMode="auto">
            <a:xfrm>
              <a:off x="864" y="3504"/>
              <a:ext cx="17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3300"/>
                  </a:solidFill>
                  <a:latin typeface="Times New Roman" pitchFamily="18" charset="0"/>
                </a:rPr>
                <a:t>Quan hệ mới</a:t>
              </a:r>
              <a:endParaRPr lang="en-US" altLang="en-US" sz="18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2302" name="Line 16"/>
            <p:cNvSpPr>
              <a:spLocks noChangeShapeType="1"/>
            </p:cNvSpPr>
            <p:nvPr/>
          </p:nvSpPr>
          <p:spPr bwMode="auto">
            <a:xfrm flipV="1">
              <a:off x="2160" y="3024"/>
              <a:ext cx="1440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299" name="Text Box 17"/>
          <p:cNvSpPr txBox="1">
            <a:spLocks noChangeArrowheads="1"/>
          </p:cNvSpPr>
          <p:nvPr/>
        </p:nvSpPr>
        <p:spPr bwMode="auto">
          <a:xfrm>
            <a:off x="152400" y="1428750"/>
            <a:ext cx="259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(a) Mối quan hệ M:N</a:t>
            </a:r>
          </a:p>
        </p:txBody>
      </p:sp>
      <p:sp>
        <p:nvSpPr>
          <p:cNvPr id="12300" name="Text Box 18"/>
          <p:cNvSpPr txBox="1">
            <a:spLocks noChangeArrowheads="1"/>
          </p:cNvSpPr>
          <p:nvPr/>
        </p:nvSpPr>
        <p:spPr bwMode="auto">
          <a:xfrm>
            <a:off x="152400" y="3652838"/>
            <a:ext cx="338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(b) Tạo thành quan hệ mới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40AA840A-DE0B-4ECA-83B2-6AADA23EEBA3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13317" name="Picture 3" descr="06_1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54550"/>
            <a:ext cx="59436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 descr="FIG5-1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70025"/>
            <a:ext cx="54864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412750" y="1584325"/>
            <a:ext cx="248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(a) Mối quan hệ 1:1</a:t>
            </a: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457200" y="4173538"/>
            <a:ext cx="320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(b) Tạo thành khóa ngoại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6232525" y="5341938"/>
            <a:ext cx="2759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CC0000"/>
                </a:solidFill>
                <a:latin typeface="Times New Roman" pitchFamily="18" charset="0"/>
              </a:rPr>
              <a:t>Chú ý:</a:t>
            </a:r>
            <a:r>
              <a:rPr lang="en-US" altLang="en-US" sz="1800" b="1">
                <a:solidFill>
                  <a:srgbClr val="CC0000"/>
                </a:solidFill>
                <a:latin typeface="Times New Roman" pitchFamily="18" charset="0"/>
              </a:rPr>
              <a:t> tất cả các thuộc tính của mối quan hệ đều được mang sang quan hệ đích</a:t>
            </a:r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flipH="1">
            <a:off x="4876800" y="5570538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Chuyển đổi ERD sang các QH (tt)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Bước</a:t>
            </a:r>
            <a:r>
              <a:rPr lang="en-US" altLang="en-US" dirty="0">
                <a:latin typeface="Arial" charset="0"/>
                <a:cs typeface="Arial" charset="0"/>
              </a:rPr>
              <a:t> 4. </a:t>
            </a:r>
            <a:r>
              <a:rPr lang="en-US" altLang="en-US" dirty="0" err="1">
                <a:latin typeface="Arial" charset="0"/>
                <a:cs typeface="Arial" charset="0"/>
              </a:rPr>
              <a:t>Chuyển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kết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hợp</a:t>
            </a:r>
            <a:r>
              <a:rPr lang="en-US" altLang="en-US" dirty="0">
                <a:latin typeface="Arial" charset="0"/>
                <a:cs typeface="Arial" charset="0"/>
              </a:rPr>
              <a:t> (n-n)</a:t>
            </a:r>
          </a:p>
          <a:p>
            <a:pPr lvl="1" eaLnBrk="1" hangingPunct="1"/>
            <a:r>
              <a:rPr lang="en-US" altLang="en-US" dirty="0" err="1">
                <a:latin typeface="Arial" charset="0"/>
                <a:cs typeface="Arial" charset="0"/>
              </a:rPr>
              <a:t>Không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có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danh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hiệu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riêng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2" eaLnBrk="1" hangingPunct="1"/>
            <a:r>
              <a:rPr lang="en-US" altLang="en-US" dirty="0" err="1">
                <a:latin typeface="Arial" charset="0"/>
                <a:cs typeface="Arial" charset="0"/>
              </a:rPr>
              <a:t>Giống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nhiều-nhiều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 err="1">
                <a:latin typeface="Arial" charset="0"/>
                <a:cs typeface="Arial" charset="0"/>
              </a:rPr>
              <a:t>Có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danh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hiệu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riêng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2" eaLnBrk="1" hangingPunct="1"/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là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danh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hiệu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của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mối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hai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ngôi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chuyển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đổi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thường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43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100">
                <a:latin typeface="Arial" charset="0"/>
              </a:rPr>
              <a:t> </a:t>
            </a:r>
            <a:endParaRPr lang="en-US" altLang="en-US" sz="1100">
              <a:latin typeface="Arial" charset="0"/>
            </a:endParaRPr>
          </a:p>
        </p:txBody>
      </p:sp>
      <p:sp>
        <p:nvSpPr>
          <p:cNvPr id="1434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67600" y="6324600"/>
            <a:ext cx="1219200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E906F860-987C-4DE6-B331-4D1BF77A1395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7B830A0D-781E-42EE-9638-3FDF0DFDEB78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0"/>
            <a:ext cx="6400800" cy="2590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 descr="06_1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95725"/>
            <a:ext cx="62484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82550" y="1422400"/>
            <a:ext cx="2579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(a)Thực thể kết hợp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76200" y="3417888"/>
            <a:ext cx="338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(b) Tạo thành quan hệ mới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Chuyển đổi ERD sang các QH (tt)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Bước</a:t>
            </a:r>
            <a:r>
              <a:rPr lang="en-US" altLang="en-US" dirty="0">
                <a:latin typeface="Arial" charset="0"/>
                <a:cs typeface="Arial" charset="0"/>
              </a:rPr>
              <a:t> 5. </a:t>
            </a:r>
            <a:r>
              <a:rPr lang="en-US" altLang="en-US" dirty="0" err="1">
                <a:latin typeface="Arial" charset="0"/>
                <a:cs typeface="Arial" charset="0"/>
              </a:rPr>
              <a:t>Chuyển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mối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một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ngôi</a:t>
            </a:r>
            <a:r>
              <a:rPr lang="en-US" altLang="en-US" dirty="0">
                <a:latin typeface="Arial" charset="0"/>
                <a:cs typeface="Arial" charset="0"/>
              </a:rPr>
              <a:t> (going 2 </a:t>
            </a:r>
            <a:r>
              <a:rPr lang="en-US" altLang="en-US" dirty="0" err="1">
                <a:latin typeface="Arial" charset="0"/>
                <a:cs typeface="Arial" charset="0"/>
              </a:rPr>
              <a:t>ngôi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en-US" altLang="en-US" dirty="0" err="1">
                <a:latin typeface="Arial" charset="0"/>
                <a:cs typeface="Arial" charset="0"/>
              </a:rPr>
              <a:t>Một-nhiều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2" eaLnBrk="1" hangingPunct="1"/>
            <a:r>
              <a:rPr lang="en-US" altLang="en-US" dirty="0" err="1">
                <a:latin typeface="Arial" charset="0"/>
                <a:cs typeface="Arial" charset="0"/>
              </a:rPr>
              <a:t>Tạo</a:t>
            </a:r>
            <a:r>
              <a:rPr lang="en-US" altLang="en-US" dirty="0">
                <a:latin typeface="Arial" charset="0"/>
                <a:cs typeface="Arial" charset="0"/>
              </a:rPr>
              <a:t> ra </a:t>
            </a:r>
            <a:r>
              <a:rPr lang="en-US" altLang="en-US" dirty="0" err="1">
                <a:latin typeface="Arial" charset="0"/>
                <a:cs typeface="Arial" charset="0"/>
              </a:rPr>
              <a:t>khóa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ngoại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đệ</a:t>
            </a:r>
            <a:r>
              <a:rPr lang="en-US" altLang="en-US" dirty="0">
                <a:latin typeface="Arial" charset="0"/>
                <a:cs typeface="Arial" charset="0"/>
              </a:rPr>
              <a:t> qui </a:t>
            </a:r>
            <a:r>
              <a:rPr lang="en-US" altLang="en-US" dirty="0" err="1">
                <a:latin typeface="Arial" charset="0"/>
                <a:cs typeface="Arial" charset="0"/>
              </a:rPr>
              <a:t>tham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khảo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đến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trong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cùng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một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 err="1">
                <a:latin typeface="Arial" charset="0"/>
                <a:cs typeface="Arial" charset="0"/>
              </a:rPr>
              <a:t>Nhiều-nhiều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</a:p>
          <a:p>
            <a:pPr lvl="2" eaLnBrk="1" hangingPunct="1"/>
            <a:r>
              <a:rPr lang="en-US" altLang="en-US" dirty="0" err="1">
                <a:latin typeface="Arial" charset="0"/>
                <a:cs typeface="Arial" charset="0"/>
              </a:rPr>
              <a:t>Tạo</a:t>
            </a:r>
            <a:r>
              <a:rPr lang="en-US" altLang="en-US" dirty="0">
                <a:latin typeface="Arial" charset="0"/>
                <a:cs typeface="Arial" charset="0"/>
              </a:rPr>
              <a:t> ra </a:t>
            </a:r>
            <a:r>
              <a:rPr lang="en-US" altLang="en-US" dirty="0" err="1">
                <a:latin typeface="Arial" charset="0"/>
                <a:cs typeface="Arial" charset="0"/>
              </a:rPr>
              <a:t>hai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3" eaLnBrk="1" hangingPunct="1"/>
            <a:r>
              <a:rPr lang="en-US" altLang="en-US" sz="1800" dirty="0" err="1">
                <a:latin typeface="Arial" charset="0"/>
                <a:cs typeface="Arial" charset="0"/>
              </a:rPr>
              <a:t>Một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cho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kiểu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thực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thể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đó</a:t>
            </a:r>
            <a:endParaRPr lang="en-US" altLang="en-US" sz="1800" dirty="0">
              <a:latin typeface="Arial" charset="0"/>
              <a:cs typeface="Arial" charset="0"/>
            </a:endParaRPr>
          </a:p>
          <a:p>
            <a:pPr lvl="3" eaLnBrk="1" hangingPunct="1"/>
            <a:r>
              <a:rPr lang="en-US" altLang="en-US" sz="1800" dirty="0" err="1">
                <a:latin typeface="Arial" charset="0"/>
                <a:cs typeface="Arial" charset="0"/>
              </a:rPr>
              <a:t>Một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cho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một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quan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hệ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kết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hợp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với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hai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thuộc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tính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là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khoá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ngoại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cùng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tham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khảo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đến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khoá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chính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của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quan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hệ</a:t>
            </a:r>
            <a:r>
              <a:rPr lang="en-US" altLang="en-US" sz="1800" dirty="0">
                <a:latin typeface="Arial" charset="0"/>
                <a:cs typeface="Arial" charset="0"/>
              </a:rPr>
              <a:t> kia </a:t>
            </a:r>
            <a:r>
              <a:rPr lang="en-US" altLang="en-US" sz="1800" dirty="0" err="1">
                <a:latin typeface="Arial" charset="0"/>
                <a:cs typeface="Arial" charset="0"/>
              </a:rPr>
              <a:t>và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khoá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chính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của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nó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là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tổ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hợp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của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hai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thuộc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tính</a:t>
            </a:r>
            <a:r>
              <a:rPr lang="en-US" altLang="en-US" sz="1800" dirty="0">
                <a:latin typeface="Arial" charset="0"/>
                <a:cs typeface="Arial" charset="0"/>
              </a:rPr>
              <a:t> </a:t>
            </a:r>
            <a:r>
              <a:rPr lang="en-US" altLang="en-US" sz="1800" dirty="0" err="1">
                <a:latin typeface="Arial" charset="0"/>
                <a:cs typeface="Arial" charset="0"/>
              </a:rPr>
              <a:t>đó</a:t>
            </a:r>
            <a:endParaRPr lang="en-US" altLang="en-US" sz="1800" dirty="0">
              <a:latin typeface="Arial" charset="0"/>
              <a:cs typeface="Arial" charset="0"/>
            </a:endParaRPr>
          </a:p>
        </p:txBody>
      </p:sp>
      <p:sp>
        <p:nvSpPr>
          <p:cNvPr id="1639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100">
                <a:latin typeface="Arial" charset="0"/>
              </a:rPr>
              <a:t> </a:t>
            </a:r>
            <a:endParaRPr lang="en-US" altLang="en-US" sz="1100">
              <a:latin typeface="Arial" charset="0"/>
            </a:endParaRPr>
          </a:p>
        </p:txBody>
      </p:sp>
      <p:sp>
        <p:nvSpPr>
          <p:cNvPr id="1639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67600" y="6324600"/>
            <a:ext cx="1219200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E4CE0755-E661-4A1F-B426-AA6725E7F665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389F9A32-1523-4DDC-AC36-EF3FD30F0A75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17413" name="Picture 3" descr="FIG5-1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9" t="11124" r="19128" b="5446"/>
          <a:stretch>
            <a:fillRect/>
          </a:stretch>
        </p:blipFill>
        <p:spPr bwMode="auto">
          <a:xfrm>
            <a:off x="2514600" y="5484813"/>
            <a:ext cx="53340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FIG5-1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4172" r="2817" b="4042"/>
          <a:stretch>
            <a:fillRect/>
          </a:stretch>
        </p:blipFill>
        <p:spPr bwMode="auto">
          <a:xfrm>
            <a:off x="3200400" y="1227138"/>
            <a:ext cx="59436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381000" y="2589213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(a) Thực thể EMPLOYEE với mối quan hệ một ngôi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457200" y="5103813"/>
            <a:ext cx="601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(b) Quan hệ EMPLOYEE với khóa ngoại đệ qui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Chuyển đổi ERD sang các QH (tt)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Bước 6. Chuyển các mối quan hệ ba ngôi (và n-ngôi)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Tạo ra n+1 quan hệ</a:t>
            </a:r>
          </a:p>
          <a:p>
            <a:pPr lvl="2" eaLnBrk="1" hangingPunct="1"/>
            <a:r>
              <a:rPr lang="en-US" altLang="en-US">
                <a:latin typeface="Arial" charset="0"/>
                <a:cs typeface="Arial" charset="0"/>
              </a:rPr>
              <a:t>n quan hệ cho n kiểu thực thể tham gia vào quan hệ</a:t>
            </a:r>
          </a:p>
          <a:p>
            <a:pPr lvl="2" eaLnBrk="1" hangingPunct="1"/>
            <a:r>
              <a:rPr lang="en-US" altLang="en-US">
                <a:latin typeface="Arial" charset="0"/>
                <a:cs typeface="Arial" charset="0"/>
              </a:rPr>
              <a:t>Một quan hệ kết hợp với các khoá ngoại tham khảo đến khoá chính của các quan hệ kia</a:t>
            </a:r>
          </a:p>
        </p:txBody>
      </p:sp>
      <p:sp>
        <p:nvSpPr>
          <p:cNvPr id="184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100">
                <a:latin typeface="Arial" charset="0"/>
              </a:rPr>
              <a:t> </a:t>
            </a:r>
            <a:endParaRPr lang="en-US" altLang="en-US" sz="1100">
              <a:latin typeface="Arial" charset="0"/>
            </a:endParaRPr>
          </a:p>
        </p:txBody>
      </p:sp>
      <p:sp>
        <p:nvSpPr>
          <p:cNvPr id="1843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67600" y="6324600"/>
            <a:ext cx="1219200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84C9EE97-673F-4F3E-93C7-E47A4E82B55A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A50A4041-9C24-4232-BA82-7DC46AFF1AD5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19461" name="Picture 3" descr="mcf_3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9" t="3452" r="15419" b="5020"/>
          <a:stretch>
            <a:fillRect/>
          </a:stretch>
        </p:blipFill>
        <p:spPr bwMode="auto">
          <a:xfrm>
            <a:off x="4191000" y="1300163"/>
            <a:ext cx="49530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81000" y="1431925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(a) Mối quan hệ ba ngôi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381000" y="2574925"/>
            <a:ext cx="411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(b) Tạo ra quan hệ SUPPLIES</a:t>
            </a:r>
          </a:p>
        </p:txBody>
      </p:sp>
      <p:graphicFrame>
        <p:nvGraphicFramePr>
          <p:cNvPr id="171014" name="Group 6"/>
          <p:cNvGraphicFramePr>
            <a:graphicFrameLocks noGrp="1"/>
          </p:cNvGraphicFramePr>
          <p:nvPr/>
        </p:nvGraphicFramePr>
        <p:xfrm>
          <a:off x="762000" y="3276600"/>
          <a:ext cx="2438400" cy="2746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Vendor_ID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022" name="Group 14"/>
          <p:cNvGraphicFramePr>
            <a:graphicFrameLocks noGrp="1"/>
          </p:cNvGraphicFramePr>
          <p:nvPr/>
        </p:nvGraphicFramePr>
        <p:xfrm>
          <a:off x="762000" y="3962400"/>
          <a:ext cx="2438400" cy="2746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Part_ID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030" name="Group 22"/>
          <p:cNvGraphicFramePr>
            <a:graphicFrameLocks noGrp="1"/>
          </p:cNvGraphicFramePr>
          <p:nvPr/>
        </p:nvGraphicFramePr>
        <p:xfrm>
          <a:off x="762000" y="4648200"/>
          <a:ext cx="3352800" cy="274638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Warehouse_ID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038" name="Group 30"/>
          <p:cNvGraphicFramePr>
            <a:graphicFrameLocks noGrp="1"/>
          </p:cNvGraphicFramePr>
          <p:nvPr/>
        </p:nvGraphicFramePr>
        <p:xfrm>
          <a:off x="762000" y="5638800"/>
          <a:ext cx="8077200" cy="274638"/>
        </p:xfrm>
        <a:graphic>
          <a:graphicData uri="http://schemas.openxmlformats.org/drawingml/2006/table">
            <a:tbl>
              <a:tblPr/>
              <a:tblGrid>
                <a:gridCol w="161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Vendor_ID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Part_ID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Warehouse_ID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Shipping_mode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Unit_cost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02" name="Freeform 44"/>
          <p:cNvSpPr>
            <a:spLocks/>
          </p:cNvSpPr>
          <p:nvPr/>
        </p:nvSpPr>
        <p:spPr bwMode="auto">
          <a:xfrm>
            <a:off x="203200" y="3505200"/>
            <a:ext cx="558800" cy="2311400"/>
          </a:xfrm>
          <a:custGeom>
            <a:avLst/>
            <a:gdLst>
              <a:gd name="T0" fmla="*/ 2147483647 w 352"/>
              <a:gd name="T1" fmla="*/ 2147483647 h 1456"/>
              <a:gd name="T2" fmla="*/ 2147483647 w 352"/>
              <a:gd name="T3" fmla="*/ 2147483647 h 1456"/>
              <a:gd name="T4" fmla="*/ 2147483647 w 352"/>
              <a:gd name="T5" fmla="*/ 2147483647 h 1456"/>
              <a:gd name="T6" fmla="*/ 2147483647 w 352"/>
              <a:gd name="T7" fmla="*/ 2147483647 h 1456"/>
              <a:gd name="T8" fmla="*/ 2147483647 w 352"/>
              <a:gd name="T9" fmla="*/ 2147483647 h 1456"/>
              <a:gd name="T10" fmla="*/ 2147483647 w 352"/>
              <a:gd name="T11" fmla="*/ 2147483647 h 1456"/>
              <a:gd name="T12" fmla="*/ 2147483647 w 352"/>
              <a:gd name="T13" fmla="*/ 2147483647 h 1456"/>
              <a:gd name="T14" fmla="*/ 2147483647 w 352"/>
              <a:gd name="T15" fmla="*/ 0 h 14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2"/>
              <a:gd name="T25" fmla="*/ 0 h 1456"/>
              <a:gd name="T26" fmla="*/ 352 w 352"/>
              <a:gd name="T27" fmla="*/ 1456 h 14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2" h="1456">
                <a:moveTo>
                  <a:pt x="352" y="1440"/>
                </a:moveTo>
                <a:cubicBezTo>
                  <a:pt x="304" y="1448"/>
                  <a:pt x="256" y="1456"/>
                  <a:pt x="208" y="1440"/>
                </a:cubicBezTo>
                <a:cubicBezTo>
                  <a:pt x="160" y="1424"/>
                  <a:pt x="96" y="1376"/>
                  <a:pt x="64" y="1344"/>
                </a:cubicBezTo>
                <a:cubicBezTo>
                  <a:pt x="32" y="1312"/>
                  <a:pt x="24" y="1288"/>
                  <a:pt x="16" y="1248"/>
                </a:cubicBezTo>
                <a:cubicBezTo>
                  <a:pt x="8" y="1208"/>
                  <a:pt x="16" y="1264"/>
                  <a:pt x="16" y="1104"/>
                </a:cubicBezTo>
                <a:cubicBezTo>
                  <a:pt x="16" y="944"/>
                  <a:pt x="0" y="464"/>
                  <a:pt x="16" y="288"/>
                </a:cubicBezTo>
                <a:cubicBezTo>
                  <a:pt x="32" y="112"/>
                  <a:pt x="56" y="96"/>
                  <a:pt x="112" y="48"/>
                </a:cubicBezTo>
                <a:cubicBezTo>
                  <a:pt x="168" y="0"/>
                  <a:pt x="260" y="0"/>
                  <a:pt x="352" y="0"/>
                </a:cubicBez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03" name="Freeform 45"/>
          <p:cNvSpPr>
            <a:spLocks/>
          </p:cNvSpPr>
          <p:nvPr/>
        </p:nvSpPr>
        <p:spPr bwMode="auto">
          <a:xfrm>
            <a:off x="431800" y="4191000"/>
            <a:ext cx="2628900" cy="1447800"/>
          </a:xfrm>
          <a:custGeom>
            <a:avLst/>
            <a:gdLst>
              <a:gd name="T0" fmla="*/ 2147483647 w 1656"/>
              <a:gd name="T1" fmla="*/ 2147483647 h 912"/>
              <a:gd name="T2" fmla="*/ 2147483647 w 1656"/>
              <a:gd name="T3" fmla="*/ 2147483647 h 912"/>
              <a:gd name="T4" fmla="*/ 2147483647 w 1656"/>
              <a:gd name="T5" fmla="*/ 2147483647 h 912"/>
              <a:gd name="T6" fmla="*/ 2147483647 w 1656"/>
              <a:gd name="T7" fmla="*/ 2147483647 h 912"/>
              <a:gd name="T8" fmla="*/ 2147483647 w 1656"/>
              <a:gd name="T9" fmla="*/ 2147483647 h 912"/>
              <a:gd name="T10" fmla="*/ 2147483647 w 1656"/>
              <a:gd name="T11" fmla="*/ 2147483647 h 912"/>
              <a:gd name="T12" fmla="*/ 2147483647 w 1656"/>
              <a:gd name="T13" fmla="*/ 2147483647 h 912"/>
              <a:gd name="T14" fmla="*/ 2147483647 w 1656"/>
              <a:gd name="T15" fmla="*/ 2147483647 h 912"/>
              <a:gd name="T16" fmla="*/ 2147483647 w 1656"/>
              <a:gd name="T17" fmla="*/ 2147483647 h 912"/>
              <a:gd name="T18" fmla="*/ 2147483647 w 1656"/>
              <a:gd name="T19" fmla="*/ 2147483647 h 912"/>
              <a:gd name="T20" fmla="*/ 2147483647 w 1656"/>
              <a:gd name="T21" fmla="*/ 0 h 9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56"/>
              <a:gd name="T34" fmla="*/ 0 h 912"/>
              <a:gd name="T35" fmla="*/ 1656 w 1656"/>
              <a:gd name="T36" fmla="*/ 912 h 9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56" h="912">
                <a:moveTo>
                  <a:pt x="1648" y="912"/>
                </a:moveTo>
                <a:cubicBezTo>
                  <a:pt x="1652" y="876"/>
                  <a:pt x="1656" y="840"/>
                  <a:pt x="1648" y="816"/>
                </a:cubicBezTo>
                <a:cubicBezTo>
                  <a:pt x="1640" y="792"/>
                  <a:pt x="1640" y="784"/>
                  <a:pt x="1600" y="768"/>
                </a:cubicBezTo>
                <a:cubicBezTo>
                  <a:pt x="1560" y="752"/>
                  <a:pt x="1560" y="728"/>
                  <a:pt x="1408" y="720"/>
                </a:cubicBezTo>
                <a:cubicBezTo>
                  <a:pt x="1256" y="712"/>
                  <a:pt x="872" y="720"/>
                  <a:pt x="688" y="720"/>
                </a:cubicBezTo>
                <a:cubicBezTo>
                  <a:pt x="504" y="720"/>
                  <a:pt x="400" y="728"/>
                  <a:pt x="304" y="720"/>
                </a:cubicBezTo>
                <a:cubicBezTo>
                  <a:pt x="208" y="712"/>
                  <a:pt x="160" y="704"/>
                  <a:pt x="112" y="672"/>
                </a:cubicBezTo>
                <a:cubicBezTo>
                  <a:pt x="64" y="640"/>
                  <a:pt x="32" y="608"/>
                  <a:pt x="16" y="528"/>
                </a:cubicBezTo>
                <a:cubicBezTo>
                  <a:pt x="0" y="448"/>
                  <a:pt x="8" y="272"/>
                  <a:pt x="16" y="192"/>
                </a:cubicBezTo>
                <a:cubicBezTo>
                  <a:pt x="24" y="112"/>
                  <a:pt x="32" y="80"/>
                  <a:pt x="64" y="48"/>
                </a:cubicBezTo>
                <a:cubicBezTo>
                  <a:pt x="96" y="16"/>
                  <a:pt x="152" y="8"/>
                  <a:pt x="208" y="0"/>
                </a:cubicBez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04" name="Freeform 46"/>
          <p:cNvSpPr>
            <a:spLocks/>
          </p:cNvSpPr>
          <p:nvPr/>
        </p:nvSpPr>
        <p:spPr bwMode="auto">
          <a:xfrm>
            <a:off x="1752600" y="4953000"/>
            <a:ext cx="2997200" cy="685800"/>
          </a:xfrm>
          <a:custGeom>
            <a:avLst/>
            <a:gdLst>
              <a:gd name="T0" fmla="*/ 2147483647 w 1888"/>
              <a:gd name="T1" fmla="*/ 2147483647 h 336"/>
              <a:gd name="T2" fmla="*/ 2147483647 w 1888"/>
              <a:gd name="T3" fmla="*/ 2147483647 h 336"/>
              <a:gd name="T4" fmla="*/ 2147483647 w 1888"/>
              <a:gd name="T5" fmla="*/ 2147483647 h 336"/>
              <a:gd name="T6" fmla="*/ 2147483647 w 1888"/>
              <a:gd name="T7" fmla="*/ 2147483647 h 336"/>
              <a:gd name="T8" fmla="*/ 2147483647 w 1888"/>
              <a:gd name="T9" fmla="*/ 2147483647 h 336"/>
              <a:gd name="T10" fmla="*/ 2147483647 w 1888"/>
              <a:gd name="T11" fmla="*/ 2147483647 h 336"/>
              <a:gd name="T12" fmla="*/ 2147483647 w 1888"/>
              <a:gd name="T13" fmla="*/ 2147483647 h 336"/>
              <a:gd name="T14" fmla="*/ 0 w 1888"/>
              <a:gd name="T15" fmla="*/ 0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88"/>
              <a:gd name="T25" fmla="*/ 0 h 336"/>
              <a:gd name="T26" fmla="*/ 1888 w 1888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88" h="336">
                <a:moveTo>
                  <a:pt x="1872" y="336"/>
                </a:moveTo>
                <a:cubicBezTo>
                  <a:pt x="1880" y="300"/>
                  <a:pt x="1888" y="264"/>
                  <a:pt x="1872" y="240"/>
                </a:cubicBezTo>
                <a:cubicBezTo>
                  <a:pt x="1856" y="216"/>
                  <a:pt x="1824" y="208"/>
                  <a:pt x="1776" y="192"/>
                </a:cubicBezTo>
                <a:cubicBezTo>
                  <a:pt x="1728" y="176"/>
                  <a:pt x="1792" y="160"/>
                  <a:pt x="1584" y="144"/>
                </a:cubicBezTo>
                <a:cubicBezTo>
                  <a:pt x="1376" y="128"/>
                  <a:pt x="760" y="104"/>
                  <a:pt x="528" y="96"/>
                </a:cubicBezTo>
                <a:cubicBezTo>
                  <a:pt x="296" y="88"/>
                  <a:pt x="272" y="104"/>
                  <a:pt x="192" y="96"/>
                </a:cubicBezTo>
                <a:cubicBezTo>
                  <a:pt x="112" y="88"/>
                  <a:pt x="80" y="64"/>
                  <a:pt x="48" y="48"/>
                </a:cubicBezTo>
                <a:cubicBezTo>
                  <a:pt x="16" y="32"/>
                  <a:pt x="8" y="16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05" name="Text Box 47"/>
          <p:cNvSpPr txBox="1">
            <a:spLocks noChangeArrowheads="1"/>
          </p:cNvSpPr>
          <p:nvPr/>
        </p:nvSpPr>
        <p:spPr bwMode="auto">
          <a:xfrm>
            <a:off x="762000" y="2971800"/>
            <a:ext cx="1062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itchFamily="34" charset="0"/>
              </a:rPr>
              <a:t>VENDOR</a:t>
            </a:r>
          </a:p>
        </p:txBody>
      </p:sp>
      <p:sp>
        <p:nvSpPr>
          <p:cNvPr id="19506" name="Text Box 48"/>
          <p:cNvSpPr txBox="1">
            <a:spLocks noChangeArrowheads="1"/>
          </p:cNvSpPr>
          <p:nvPr/>
        </p:nvSpPr>
        <p:spPr bwMode="auto">
          <a:xfrm>
            <a:off x="762000" y="3657600"/>
            <a:ext cx="728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itchFamily="34" charset="0"/>
              </a:rPr>
              <a:t>PART</a:t>
            </a:r>
          </a:p>
        </p:txBody>
      </p:sp>
      <p:sp>
        <p:nvSpPr>
          <p:cNvPr id="19507" name="Text Box 49"/>
          <p:cNvSpPr txBox="1">
            <a:spLocks noChangeArrowheads="1"/>
          </p:cNvSpPr>
          <p:nvPr/>
        </p:nvSpPr>
        <p:spPr bwMode="auto">
          <a:xfrm>
            <a:off x="762000" y="43434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itchFamily="34" charset="0"/>
              </a:rPr>
              <a:t>WAREHOUSE</a:t>
            </a:r>
          </a:p>
        </p:txBody>
      </p:sp>
      <p:sp>
        <p:nvSpPr>
          <p:cNvPr id="19508" name="Text Box 50"/>
          <p:cNvSpPr txBox="1">
            <a:spLocks noChangeArrowheads="1"/>
          </p:cNvSpPr>
          <p:nvPr/>
        </p:nvSpPr>
        <p:spPr bwMode="auto">
          <a:xfrm>
            <a:off x="762000" y="53340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itchFamily="34" charset="0"/>
              </a:rPr>
              <a:t>SUPPLIES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3A1223AA-3DC9-43F1-A47A-D11B4F6F5012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20485" name="Picture 3" descr="FIG5-1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 b="2560"/>
          <a:stretch>
            <a:fillRect/>
          </a:stretch>
        </p:blipFill>
        <p:spPr bwMode="auto">
          <a:xfrm>
            <a:off x="914400" y="15240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533400" y="1127125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(a) Mối quan hệ ba ngôi đã được chuyển thành thực thể kết hợp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DF37EF21-870F-43CA-A752-B7247CB9EFA8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12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(b) Chuyển thành một quan hệ mới</a:t>
            </a:r>
          </a:p>
        </p:txBody>
      </p:sp>
      <p:pic>
        <p:nvPicPr>
          <p:cNvPr id="21510" name="Picture 4" descr="06_1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8163"/>
            <a:ext cx="9144000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410200" y="5541963"/>
            <a:ext cx="373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Times New Roman" pitchFamily="18" charset="0"/>
              </a:rPr>
              <a:t>Chú ý rằng khoá chính PHẢI duy nhất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5181600" y="1897063"/>
            <a:ext cx="3733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FF3300"/>
                </a:solidFill>
                <a:latin typeface="Times New Roman" pitchFamily="18" charset="0"/>
              </a:rPr>
              <a:t>Quan trọng:</a:t>
            </a:r>
            <a:r>
              <a:rPr lang="en-US" altLang="en-US" sz="1800" b="1">
                <a:solidFill>
                  <a:srgbClr val="FF33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b="1">
                <a:solidFill>
                  <a:srgbClr val="FF3300"/>
                </a:solidFill>
                <a:latin typeface="Times New Roman" pitchFamily="18" charset="0"/>
              </a:rPr>
              <a:t>Xác định khóa chính trong trường hợp này ra sao?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 b="1">
                <a:solidFill>
                  <a:srgbClr val="FF3300"/>
                </a:solidFill>
                <a:latin typeface="Times New Roman" pitchFamily="18" charset="0"/>
              </a:rPr>
              <a:t> Có khi nào những người khác nhau xác định khóa chính khác nhau cho cùng một ERD?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utoUpdateAnimBg="0"/>
      <p:bldP spid="1730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err="1">
                <a:solidFill>
                  <a:srgbClr val="FF0000"/>
                </a:solidFill>
                <a:cs typeface="Arial" charset="0"/>
              </a:rPr>
              <a:t>Chuyển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cs typeface="Arial" charset="0"/>
              </a:rPr>
              <a:t>đổi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 ERD sang </a:t>
            </a:r>
            <a:r>
              <a:rPr lang="en-US" altLang="en-US" dirty="0" err="1">
                <a:solidFill>
                  <a:srgbClr val="FF0000"/>
                </a:solidFill>
                <a:cs typeface="Arial" charset="0"/>
              </a:rPr>
              <a:t>các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cs typeface="Arial" charset="0"/>
              </a:rPr>
              <a:t>quan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cs typeface="Arial" charset="0"/>
              </a:rPr>
              <a:t>hệ</a:t>
            </a:r>
            <a:endParaRPr lang="en-US" alt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Bước</a:t>
            </a:r>
            <a:r>
              <a:rPr lang="en-US" altLang="en-US" dirty="0">
                <a:latin typeface="Arial" charset="0"/>
                <a:cs typeface="Arial" charset="0"/>
              </a:rPr>
              <a:t> 1: </a:t>
            </a:r>
            <a:r>
              <a:rPr lang="en-US" altLang="en-US" dirty="0" err="1">
                <a:latin typeface="Arial" charset="0"/>
                <a:cs typeface="Arial" charset="0"/>
              </a:rPr>
              <a:t>Chuyển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thường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1. </a:t>
            </a:r>
            <a:r>
              <a:rPr lang="en-US" altLang="en-US" dirty="0" err="1">
                <a:latin typeface="Arial" charset="0"/>
                <a:cs typeface="Arial" charset="0"/>
              </a:rPr>
              <a:t>Thuộc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đơn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  <a:r>
              <a:rPr lang="en-US" altLang="en-US" u="sng" dirty="0" err="1">
                <a:latin typeface="Arial" charset="0"/>
                <a:cs typeface="Arial" charset="0"/>
              </a:rPr>
              <a:t>chuyển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trực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tiếp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thành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thuộc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bên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2. </a:t>
            </a:r>
            <a:r>
              <a:rPr lang="en-US" altLang="en-US" dirty="0" err="1">
                <a:latin typeface="Arial" charset="0"/>
                <a:cs typeface="Arial" charset="0"/>
              </a:rPr>
              <a:t>Thuộc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phức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hợp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  <a:r>
              <a:rPr lang="en-US" altLang="en-US" u="sng" dirty="0" err="1">
                <a:latin typeface="Arial" charset="0"/>
                <a:cs typeface="Arial" charset="0"/>
              </a:rPr>
              <a:t>chỉ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sử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dụng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thuộc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tính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đơn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là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thành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phần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của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nó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3. </a:t>
            </a:r>
            <a:r>
              <a:rPr lang="en-US" altLang="en-US" dirty="0" err="1">
                <a:latin typeface="Arial" charset="0"/>
                <a:cs typeface="Arial" charset="0"/>
              </a:rPr>
              <a:t>Thuộc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đa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trị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  <a:r>
              <a:rPr lang="en-US" altLang="en-US" u="sng" dirty="0" err="1">
                <a:latin typeface="Arial" charset="0"/>
                <a:cs typeface="Arial" charset="0"/>
              </a:rPr>
              <a:t>chuyển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thành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một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quan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riêng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lẻ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với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một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khoá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u="sng" dirty="0" err="1">
                <a:latin typeface="Arial" charset="0"/>
                <a:cs typeface="Arial" charset="0"/>
              </a:rPr>
              <a:t>ngoại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tham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khảo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đến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ban </a:t>
            </a:r>
            <a:r>
              <a:rPr lang="en-US" altLang="en-US" dirty="0" err="1">
                <a:latin typeface="Arial" charset="0"/>
                <a:cs typeface="Arial" charset="0"/>
              </a:rPr>
              <a:t>đầu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SV01	0908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0123 -&gt;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SV01	0908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SV01	0123</a:t>
            </a:r>
          </a:p>
        </p:txBody>
      </p:sp>
      <p:sp>
        <p:nvSpPr>
          <p:cNvPr id="410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100">
                <a:latin typeface="Arial" charset="0"/>
              </a:rPr>
              <a:t> </a:t>
            </a:r>
            <a:endParaRPr lang="en-US" altLang="en-US" sz="1100">
              <a:latin typeface="Arial" charset="0"/>
            </a:endParaRPr>
          </a:p>
        </p:txBody>
      </p:sp>
      <p:sp>
        <p:nvSpPr>
          <p:cNvPr id="410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67600" y="6324600"/>
            <a:ext cx="1219200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0DB1101C-23DB-4F41-8C32-CBFE04107131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Chuyển đổi ERD sang các QH (tt)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latin typeface="Arial" charset="0"/>
                <a:cs typeface="Arial" charset="0"/>
              </a:rPr>
              <a:t>Bước</a:t>
            </a:r>
            <a:r>
              <a:rPr lang="en-US" altLang="en-US" dirty="0">
                <a:latin typeface="Arial" charset="0"/>
                <a:cs typeface="Arial" charset="0"/>
              </a:rPr>
              <a:t> 7. </a:t>
            </a:r>
            <a:r>
              <a:rPr lang="en-US" altLang="en-US" dirty="0" err="1">
                <a:latin typeface="Arial" charset="0"/>
                <a:cs typeface="Arial" charset="0"/>
              </a:rPr>
              <a:t>Chuyển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mối</a:t>
            </a:r>
            <a:r>
              <a:rPr lang="en-US" altLang="en-US" dirty="0">
                <a:latin typeface="Arial" charset="0"/>
                <a:cs typeface="Arial" charset="0"/>
              </a:rPr>
              <a:t> q/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cha/con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Arial" charset="0"/>
                <a:cs typeface="Arial" charset="0"/>
              </a:rPr>
              <a:t>Tạo</a:t>
            </a:r>
            <a:r>
              <a:rPr lang="en-US" altLang="en-US" dirty="0">
                <a:latin typeface="Arial" charset="0"/>
                <a:cs typeface="Arial" charset="0"/>
              </a:rPr>
              <a:t> ra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cho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cha </a:t>
            </a:r>
            <a:r>
              <a:rPr lang="en-US" altLang="en-US" dirty="0" err="1">
                <a:latin typeface="Arial" charset="0"/>
                <a:cs typeface="Arial" charset="0"/>
              </a:rPr>
              <a:t>và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con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thuộc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của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cha (</a:t>
            </a:r>
            <a:r>
              <a:rPr lang="en-US" altLang="en-US" dirty="0" err="1">
                <a:latin typeface="Arial" charset="0"/>
                <a:cs typeface="Arial" charset="0"/>
              </a:rPr>
              <a:t>cả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danh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hiệu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và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yếu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tố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phân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biệt</a:t>
            </a:r>
            <a:r>
              <a:rPr lang="en-US" altLang="en-US" dirty="0">
                <a:latin typeface="Arial" charset="0"/>
                <a:cs typeface="Arial" charset="0"/>
              </a:rPr>
              <a:t>) </a:t>
            </a:r>
            <a:r>
              <a:rPr lang="en-US" altLang="en-US" dirty="0" err="1">
                <a:latin typeface="Arial" charset="0"/>
                <a:cs typeface="Arial" charset="0"/>
              </a:rPr>
              <a:t>trở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thành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thuộc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của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cha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thuộc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của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con </a:t>
            </a:r>
            <a:r>
              <a:rPr lang="en-US" altLang="en-US" dirty="0" err="1">
                <a:latin typeface="Arial" charset="0"/>
                <a:cs typeface="Arial" charset="0"/>
              </a:rPr>
              <a:t>trở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thành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thuộc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của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con.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của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cha </a:t>
            </a:r>
            <a:r>
              <a:rPr lang="en-US" altLang="en-US" dirty="0" err="1">
                <a:latin typeface="Arial" charset="0"/>
                <a:cs typeface="Arial" charset="0"/>
              </a:rPr>
              <a:t>trở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thành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của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con.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Arial" charset="0"/>
                <a:cs typeface="Arial" charset="0"/>
              </a:rPr>
              <a:t>Tạo</a:t>
            </a:r>
            <a:r>
              <a:rPr lang="en-US" altLang="en-US" dirty="0">
                <a:latin typeface="Arial" charset="0"/>
                <a:cs typeface="Arial" charset="0"/>
              </a:rPr>
              <a:t> ra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1:1 </a:t>
            </a:r>
            <a:r>
              <a:rPr lang="en-US" altLang="en-US" dirty="0" err="1">
                <a:latin typeface="Arial" charset="0"/>
                <a:cs typeface="Arial" charset="0"/>
              </a:rPr>
              <a:t>giữa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cha </a:t>
            </a:r>
            <a:r>
              <a:rPr lang="en-US" altLang="en-US" dirty="0" err="1">
                <a:latin typeface="Arial" charset="0"/>
                <a:cs typeface="Arial" charset="0"/>
              </a:rPr>
              <a:t>với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tất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cả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con </a:t>
            </a:r>
            <a:r>
              <a:rPr lang="en-US" altLang="en-US" dirty="0" err="1">
                <a:latin typeface="Arial" charset="0"/>
                <a:cs typeface="Arial" charset="0"/>
              </a:rPr>
              <a:t>với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cha </a:t>
            </a:r>
            <a:r>
              <a:rPr lang="en-US" altLang="en-US" dirty="0" err="1">
                <a:latin typeface="Arial" charset="0"/>
                <a:cs typeface="Arial" charset="0"/>
              </a:rPr>
              <a:t>là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bảng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chính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100">
                <a:latin typeface="Arial" charset="0"/>
              </a:rPr>
              <a:t> </a:t>
            </a:r>
            <a:endParaRPr lang="en-US" altLang="en-US" sz="1100">
              <a:latin typeface="Arial" charset="0"/>
            </a:endParaRPr>
          </a:p>
        </p:txBody>
      </p:sp>
      <p:sp>
        <p:nvSpPr>
          <p:cNvPr id="2253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67600" y="6324600"/>
            <a:ext cx="1219200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CBE731BA-73BB-4FF7-BE7B-7304E64F5858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191FF8AE-72D4-4DA1-8493-600CF56BC496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23557" name="Picture 2" descr="FIG5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"/>
          <a:stretch>
            <a:fillRect/>
          </a:stretch>
        </p:blipFill>
        <p:spPr bwMode="auto">
          <a:xfrm>
            <a:off x="1752600" y="1130300"/>
            <a:ext cx="73914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533400" y="1163638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(a) Mối quan hệ thực thể cha/con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4E57D20A-C124-4794-8011-067D99A37832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24581" name="Picture 3" descr="FIG5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36700"/>
            <a:ext cx="80010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457200" y="1123950"/>
            <a:ext cx="701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(b) Chuyển thành các quan hệ tương ứng</a:t>
            </a:r>
          </a:p>
        </p:txBody>
      </p:sp>
      <p:grpSp>
        <p:nvGrpSpPr>
          <p:cNvPr id="24583" name="Group 5"/>
          <p:cNvGrpSpPr>
            <a:grpSpLocks/>
          </p:cNvGrpSpPr>
          <p:nvPr/>
        </p:nvGrpSpPr>
        <p:grpSpPr bwMode="auto">
          <a:xfrm>
            <a:off x="0" y="3181350"/>
            <a:ext cx="2590800" cy="2667000"/>
            <a:chOff x="0" y="1824"/>
            <a:chExt cx="1632" cy="1680"/>
          </a:xfrm>
        </p:grpSpPr>
        <p:sp>
          <p:nvSpPr>
            <p:cNvPr id="24584" name="Text Box 6"/>
            <p:cNvSpPr txBox="1">
              <a:spLocks noChangeArrowheads="1"/>
            </p:cNvSpPr>
            <p:nvPr/>
          </p:nvSpPr>
          <p:spPr bwMode="auto">
            <a:xfrm>
              <a:off x="0" y="1824"/>
              <a:ext cx="105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  <a:latin typeface="Times New Roman" pitchFamily="18" charset="0"/>
                </a:rPr>
                <a:t>Vừa là khoá chính, vừa là khóa ngoại tham khảo đến bảng cha</a:t>
              </a:r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 flipV="1">
              <a:off x="912" y="2064"/>
              <a:ext cx="672" cy="4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912" y="2112"/>
              <a:ext cx="720" cy="67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912" y="2112"/>
              <a:ext cx="720" cy="13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Kiểm tra</a:t>
            </a:r>
          </a:p>
        </p:txBody>
      </p:sp>
      <p:sp>
        <p:nvSpPr>
          <p:cNvPr id="25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  <a:hlinkClick r:id="rId2" action="ppaction://hlinkfile"/>
              </a:rPr>
              <a:t>Bài 1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  <a:hlinkClick r:id="rId3" action="ppaction://hlinkfile"/>
              </a:rPr>
              <a:t>Bài 2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  <a:hlinkClick r:id="rId4" action="ppaction://hlinkfile"/>
              </a:rPr>
              <a:t>Bài 3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  <a:hlinkClick r:id="rId5" action="ppaction://hlinkfile"/>
              </a:rPr>
              <a:t>Bài 4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56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20F0274F-ADA5-497F-A1E1-C8A39A06CBCC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5125" name="Picture 5" descr="FIG5-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5588"/>
            <a:ext cx="7772400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FIG5-8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/>
          <a:stretch>
            <a:fillRect/>
          </a:stretch>
        </p:blipFill>
        <p:spPr bwMode="auto">
          <a:xfrm>
            <a:off x="1371600" y="4837113"/>
            <a:ext cx="7772400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685800" y="1127125"/>
            <a:ext cx="662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(a) Thực thể CUSTOMER với các thuộc tính đơn</a:t>
            </a: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685800" y="4394200"/>
            <a:ext cx="311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(b) Quan hệ CUSTOMER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49B9500E-D0A2-43B0-9C73-BA23301192CF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6149" name="Picture 3" descr="06_0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48427"/>
            <a:ext cx="80772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84213" y="1355725"/>
            <a:ext cx="647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(a) Thực thể CUSTOMER với một thuộc tính tổ hợp</a:t>
            </a:r>
          </a:p>
        </p:txBody>
      </p:sp>
      <p:pic>
        <p:nvPicPr>
          <p:cNvPr id="6151" name="Picture 5" descr="06_0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0638"/>
            <a:ext cx="8008938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684213" y="4572000"/>
            <a:ext cx="8482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(b) Quan hệ CUSTOMER với các thuộc tính đơn là chi tiết của địa chỉ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39940160-311B-4888-A149-05D4BA82864D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7173" name="Picture 3" descr="FIG5-1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1" b="5469"/>
          <a:stretch>
            <a:fillRect/>
          </a:stretch>
        </p:blipFill>
        <p:spPr bwMode="auto">
          <a:xfrm>
            <a:off x="1371600" y="1447800"/>
            <a:ext cx="7239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 descr="FIG5-1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 b="7425"/>
          <a:stretch>
            <a:fillRect/>
          </a:stretch>
        </p:blipFill>
        <p:spPr bwMode="auto">
          <a:xfrm>
            <a:off x="1600200" y="4953000"/>
            <a:ext cx="708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533400" y="4175125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(b) Thêm vào một quan hệ và một mối quan hệ 1:N giữa quan hệ gốc và quan hệ mới tạo ra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762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(a) Thực thể EMPLOYEE với thuộc tính đa trị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Chuyển đổi ERD sang các QH (tt)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Bước 2: Chuyển các thực thể yếu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Chuyển đổi thành một quan hệ riêng lẻ với một khoá ngoại tham khảo đến quan hệ tạo ra từ thực thể mạnh của nó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Khoá chính bao gồm:</a:t>
            </a:r>
          </a:p>
          <a:p>
            <a:pPr lvl="2" eaLnBrk="1" hangingPunct="1"/>
            <a:r>
              <a:rPr lang="en-US" altLang="en-US">
                <a:latin typeface="Arial" charset="0"/>
                <a:cs typeface="Arial" charset="0"/>
              </a:rPr>
              <a:t>Danh định riêng phần của nó</a:t>
            </a:r>
          </a:p>
          <a:p>
            <a:pPr lvl="2" eaLnBrk="1" hangingPunct="1"/>
            <a:r>
              <a:rPr lang="en-US" altLang="en-US">
                <a:latin typeface="Arial" charset="0"/>
                <a:cs typeface="Arial" charset="0"/>
              </a:rPr>
              <a:t>Khoá chính của quan hệ định danh (của thực thể mạnh)</a:t>
            </a:r>
          </a:p>
        </p:txBody>
      </p:sp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100">
                <a:latin typeface="Arial" charset="0"/>
              </a:rPr>
              <a:t> </a:t>
            </a:r>
            <a:endParaRPr lang="en-US" altLang="en-US" sz="1100">
              <a:latin typeface="Arial" charset="0"/>
            </a:endParaRPr>
          </a:p>
        </p:txBody>
      </p:sp>
      <p:sp>
        <p:nvSpPr>
          <p:cNvPr id="81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67600" y="6324600"/>
            <a:ext cx="1219200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B73EC568-3F3D-4A80-BC4D-9A7819341A5F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1DD593C1-E219-4D16-A6D4-F17570065FAF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9221" name="Picture 3" descr="06_1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2850"/>
            <a:ext cx="70104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0" y="1219200"/>
            <a:ext cx="380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(a) Thực thể yếu DEPENDENT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971800" y="50434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Times New Roman" pitchFamily="18" charset="0"/>
              </a:rPr>
              <a:t>Foreign key</a:t>
            </a:r>
            <a:endParaRPr lang="en-US" altLang="en-US" sz="1800" i="1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9224" name="Picture 6" descr="06_1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" b="3735"/>
          <a:stretch>
            <a:fillRect/>
          </a:stretch>
        </p:blipFill>
        <p:spPr bwMode="auto">
          <a:xfrm>
            <a:off x="1981200" y="4876800"/>
            <a:ext cx="6934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76200" y="4159250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(b) Quan hệ DEPENDENT với </a:t>
            </a:r>
            <a:r>
              <a:rPr lang="en-US" altLang="en-US" sz="2000" b="1" u="sng">
                <a:latin typeface="Arial" charset="0"/>
              </a:rPr>
              <a:t>khóa riêng phần cộng khóa ngoại</a:t>
            </a:r>
            <a:r>
              <a:rPr lang="en-US" altLang="en-US" sz="2000" b="1">
                <a:latin typeface="Arial" charset="0"/>
              </a:rPr>
              <a:t> (tham khảo đến quan hệ cha) làm </a:t>
            </a:r>
            <a:r>
              <a:rPr lang="en-US" altLang="en-US" sz="2000" b="1" u="sng">
                <a:latin typeface="Arial" charset="0"/>
              </a:rPr>
              <a:t>khoá chính</a:t>
            </a:r>
            <a:r>
              <a:rPr lang="en-US" altLang="en-US" sz="2000" b="1">
                <a:latin typeface="Arial" charset="0"/>
              </a:rPr>
              <a:t> (danh định đầy đủ)</a:t>
            </a:r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6400800" y="4875213"/>
            <a:ext cx="25050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CC0000"/>
                </a:solidFill>
                <a:latin typeface="Arial" charset="0"/>
              </a:rPr>
              <a:t>Chú ý:</a:t>
            </a: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 khóa ngoại Employee_ID không được NULL</a:t>
            </a:r>
            <a:endParaRPr lang="en-US" altLang="en-US" sz="2400" b="1">
              <a:solidFill>
                <a:srgbClr val="CC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Chuyển đổi ERD sang các QH (tt)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Bước</a:t>
            </a:r>
            <a:r>
              <a:rPr lang="en-US" altLang="en-US" dirty="0">
                <a:latin typeface="Arial" charset="0"/>
                <a:cs typeface="Arial" charset="0"/>
              </a:rPr>
              <a:t> 3: </a:t>
            </a:r>
            <a:r>
              <a:rPr lang="en-US" altLang="en-US" dirty="0" err="1">
                <a:latin typeface="Arial" charset="0"/>
                <a:cs typeface="Arial" charset="0"/>
              </a:rPr>
              <a:t>Chuyển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mối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hai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ngôi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 err="1">
                <a:latin typeface="Arial" charset="0"/>
                <a:cs typeface="Arial" charset="0"/>
              </a:rPr>
              <a:t>Một-nhiều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ở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phía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một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làm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ngoại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ở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phía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nhiều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 err="1">
                <a:latin typeface="Arial" charset="0"/>
                <a:cs typeface="Arial" charset="0"/>
              </a:rPr>
              <a:t>Nhiều-nhiều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  <a:r>
              <a:rPr lang="en-US" altLang="en-US" dirty="0" err="1">
                <a:latin typeface="Arial" charset="0"/>
                <a:cs typeface="Arial" charset="0"/>
              </a:rPr>
              <a:t>tạo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một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mới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với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là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tổ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hợp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của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thực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thể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tham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gia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vào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mối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quan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hệ</a:t>
            </a:r>
            <a:r>
              <a:rPr lang="en-US" altLang="en-US" dirty="0">
                <a:latin typeface="Arial" charset="0"/>
                <a:cs typeface="Arial" charset="0"/>
              </a:rPr>
              <a:t> (</a:t>
            </a:r>
            <a:r>
              <a:rPr lang="en-US" altLang="en-US" dirty="0" err="1">
                <a:latin typeface="Arial" charset="0"/>
                <a:cs typeface="Arial" charset="0"/>
              </a:rPr>
              <a:t>và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đồng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thời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cũng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có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các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ngoại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tương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ứng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en-US" altLang="en-US" dirty="0" err="1">
                <a:latin typeface="Arial" charset="0"/>
                <a:cs typeface="Arial" charset="0"/>
              </a:rPr>
              <a:t>Một-một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chính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ở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phía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bắt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buộc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làm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khoá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ngoại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ở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phía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tuỳ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chọn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024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100">
                <a:latin typeface="Arial" charset="0"/>
              </a:rPr>
              <a:t> </a:t>
            </a:r>
            <a:endParaRPr lang="en-US" altLang="en-US" sz="1100">
              <a:latin typeface="Arial" charset="0"/>
            </a:endParaRPr>
          </a:p>
        </p:txBody>
      </p:sp>
      <p:sp>
        <p:nvSpPr>
          <p:cNvPr id="1024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467600" y="6324600"/>
            <a:ext cx="1219200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353A7970-FF2F-4319-AFB1-F30B10EE3D50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Chuyển đổi ERD sang các QH (tt)</a:t>
            </a: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200">
                <a:latin typeface="Arial" charset="0"/>
              </a:rPr>
              <a:t> </a:t>
            </a:r>
            <a:endParaRPr lang="en-US" altLang="en-US" sz="1200">
              <a:latin typeface="Arial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fld id="{4F3D237A-0CD7-4787-A008-D4701FB9010F}" type="slidenum">
              <a:rPr lang="en-US" altLang="en-US" sz="1200" smtClean="0">
                <a:solidFill>
                  <a:srgbClr val="CC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CC0000"/>
              </a:solidFill>
              <a:latin typeface="Arial" charset="0"/>
            </a:endParaRPr>
          </a:p>
        </p:txBody>
      </p:sp>
      <p:pic>
        <p:nvPicPr>
          <p:cNvPr id="11269" name="Picture 2" descr="06_1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69988"/>
            <a:ext cx="53340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 descr="06_1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6763"/>
            <a:ext cx="53340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733800" y="560705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Times New Roman" pitchFamily="18" charset="0"/>
              </a:rPr>
              <a:t>Khoá ngoại</a:t>
            </a:r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381000" y="1431925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(a) Mối quan hệ 1:N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336550" y="4210050"/>
            <a:ext cx="320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(b) Tạo thành khóa ngoại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5715000" y="5514975"/>
            <a:ext cx="3200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CC0000"/>
                </a:solidFill>
                <a:latin typeface="Times New Roman" pitchFamily="18" charset="0"/>
              </a:rPr>
              <a:t>Chú ý:</a:t>
            </a:r>
            <a:r>
              <a:rPr lang="en-US" altLang="en-US" sz="1800" b="1">
                <a:solidFill>
                  <a:srgbClr val="CC0000"/>
                </a:solidFill>
                <a:latin typeface="Times New Roman" pitchFamily="18" charset="0"/>
              </a:rPr>
              <a:t> Khóa ngoại không được rỗng vì ràng buộc lượng số tối thiểu (ở đầu tham khảo đến)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utoUpdateAnimBg="0"/>
      <p:bldP spid="14029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1141</Words>
  <Application>Microsoft Office PowerPoint</Application>
  <PresentationFormat>On-screen Show (4:3)</PresentationFormat>
  <Paragraphs>208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Tahoma</vt:lpstr>
      <vt:lpstr>Times New Roman</vt:lpstr>
      <vt:lpstr>Office Theme</vt:lpstr>
      <vt:lpstr>Chương V:   THIẾT KẾ DỮ LIỆU</vt:lpstr>
      <vt:lpstr>Chuyển đổi ERD sang các quan hệ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Chuyển đổi ERD sang các QH (tt)</vt:lpstr>
      <vt:lpstr>Kiểm tra</vt:lpstr>
    </vt:vector>
  </TitlesOfParts>
  <Company>Khoa CNTT-DHSP 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Ngoc Khanh</dc:creator>
  <cp:lastModifiedBy>konod</cp:lastModifiedBy>
  <cp:revision>187</cp:revision>
  <cp:lastPrinted>2007-11-02T11:06:33Z</cp:lastPrinted>
  <dcterms:created xsi:type="dcterms:W3CDTF">2008-01-03T02:46:03Z</dcterms:created>
  <dcterms:modified xsi:type="dcterms:W3CDTF">2022-11-21T08:20:34Z</dcterms:modified>
</cp:coreProperties>
</file>