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4" r:id="rId1"/>
    <p:sldMasterId id="2147484355" r:id="rId2"/>
  </p:sldMasterIdLst>
  <p:notesMasterIdLst>
    <p:notesMasterId r:id="rId49"/>
  </p:notesMasterIdLst>
  <p:handoutMasterIdLst>
    <p:handoutMasterId r:id="rId50"/>
  </p:handoutMasterIdLst>
  <p:sldIdLst>
    <p:sldId id="452" r:id="rId3"/>
    <p:sldId id="453" r:id="rId4"/>
    <p:sldId id="332" r:id="rId5"/>
    <p:sldId id="358" r:id="rId6"/>
    <p:sldId id="359" r:id="rId7"/>
    <p:sldId id="360" r:id="rId8"/>
    <p:sldId id="361" r:id="rId9"/>
    <p:sldId id="449" r:id="rId10"/>
    <p:sldId id="450" r:id="rId11"/>
    <p:sldId id="363" r:id="rId12"/>
    <p:sldId id="364" r:id="rId13"/>
    <p:sldId id="365" r:id="rId14"/>
    <p:sldId id="451" r:id="rId15"/>
    <p:sldId id="367" r:id="rId16"/>
    <p:sldId id="374" r:id="rId17"/>
    <p:sldId id="375" r:id="rId18"/>
    <p:sldId id="376" r:id="rId19"/>
    <p:sldId id="384" r:id="rId20"/>
    <p:sldId id="428" r:id="rId21"/>
    <p:sldId id="385" r:id="rId22"/>
    <p:sldId id="429" r:id="rId23"/>
    <p:sldId id="386"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48" r:id="rId43"/>
    <p:sldId id="423" r:id="rId44"/>
    <p:sldId id="424" r:id="rId45"/>
    <p:sldId id="426" r:id="rId46"/>
    <p:sldId id="427" r:id="rId47"/>
    <p:sldId id="404" r:id="rId48"/>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94635"/>
  </p:normalViewPr>
  <p:slideViewPr>
    <p:cSldViewPr snapToGrid="0">
      <p:cViewPr varScale="1">
        <p:scale>
          <a:sx n="69" d="100"/>
          <a:sy n="69" d="100"/>
        </p:scale>
        <p:origin x="1416" y="6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289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8C8C3F6-D6EC-4454-AED8-151D4118C8A6}"/>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B8B47E2-82CE-4363-8A39-5A4F2B6CC18F}"/>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8985D904-943B-4701-BDB6-5864BE7D22F0}"/>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77B09886-4C66-4DC0-99B1-7CCC79211BD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EAED9E23-4007-4CE0-B9FA-1CB7C3B0E50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B6FEA57-E60B-48C6-8E0B-0D3E2B90857D}"/>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6B9BA4C6-A2CE-4EDE-A987-C89469DACF18}"/>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A0A16516-4161-4E77-A9DD-6C7EC92E214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2B08562F-F4D9-42CE-8D67-E7A9840A07DD}"/>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66BBE589-20BB-4D23-905B-F9CA800E4FA8}"/>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A201015B-FDFC-46CC-A1D5-58B217CE07FC}"/>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0B26353B-46D8-44BD-A369-9C247476639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23925" rtl="0" eaLnBrk="0" fontAlgn="base" latinLnBrk="0" hangingPunct="0">
              <a:lnSpc>
                <a:spcPct val="100000"/>
              </a:lnSpc>
              <a:spcBef>
                <a:spcPct val="0"/>
              </a:spcBef>
              <a:spcAft>
                <a:spcPct val="0"/>
              </a:spcAft>
              <a:buClrTx/>
              <a:buSzTx/>
              <a:buFontTx/>
              <a:buNone/>
              <a:tabLst/>
              <a:defRPr/>
            </a:pPr>
            <a:fld id="{1DDC88E0-05A8-4892-B21E-9326A8D3E05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23925" rtl="0" eaLnBrk="0" fontAlgn="base" latinLnBrk="0" hangingPunct="0">
                <a:lnSpc>
                  <a:spcPct val="100000"/>
                </a:lnSpc>
                <a:spcBef>
                  <a:spcPct val="0"/>
                </a:spcBef>
                <a:spcAft>
                  <a:spcPct val="0"/>
                </a:spcAft>
                <a:buClrTx/>
                <a:buSzTx/>
                <a:buFontTx/>
                <a:buNone/>
                <a:tabLst/>
                <a:defRPr/>
              </a:pPr>
              <a:t>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47745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950B0E92-D303-4BB0-A4D8-C849313739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A8A344-8948-476E-AFBC-AE7944A55FD0}"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BD2136EB-8912-4394-B77C-6B86DF5CA56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F1F5DAD-71C2-48AE-88DA-58F7B2FAEE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4B4CDFE-17FF-4FEE-B58E-763B8E6ABD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FD57D9-9ACF-4A83-A909-F49ABBD723C3}"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ED68831C-2F81-44B4-9958-1F9967551886}"/>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18370FE4-983D-4F1E-AFFB-EB46F12554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EF30C6CA-0F10-4E2E-ADBB-88AAB3EE58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9A9972C-A281-4ED9-A13B-A6C6E2D45CB3}"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5602" name="Rectangle 2">
            <a:extLst>
              <a:ext uri="{FF2B5EF4-FFF2-40B4-BE49-F238E27FC236}">
                <a16:creationId xmlns:a16="http://schemas.microsoft.com/office/drawing/2014/main" id="{B3679CC6-842E-4CC5-B72C-F6CA84D12CF0}"/>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E78DDD2C-05BB-4045-8228-45C12D6406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6963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31EF95C2-30F5-4674-B550-61EA8B43CE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CA2DBE-B6D1-4FB7-B4F4-1496EA4F2FD3}"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7650" name="Rectangle 2">
            <a:extLst>
              <a:ext uri="{FF2B5EF4-FFF2-40B4-BE49-F238E27FC236}">
                <a16:creationId xmlns:a16="http://schemas.microsoft.com/office/drawing/2014/main" id="{63B1BE69-F2AE-4073-AD7F-EC55BF74D2E0}"/>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00DDF634-7FF2-4300-8F34-0D079A7CE0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1EFA09C3-CCE9-4618-9F0F-744AF0A9B7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F6BCBA1-9824-4D0D-B46E-F77E737E1BD9}"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9698" name="Rectangle 2">
            <a:extLst>
              <a:ext uri="{FF2B5EF4-FFF2-40B4-BE49-F238E27FC236}">
                <a16:creationId xmlns:a16="http://schemas.microsoft.com/office/drawing/2014/main" id="{26A9EEDA-A552-4242-97DB-1659999AC6C6}"/>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D36BC16F-9F0B-40A3-B2DD-E0047170E4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EBB8A803-DB78-4F6C-B680-D20C4FCC0D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D69A58-CE8A-4061-AAAF-8375D0450CC5}"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A75E4BD0-9DFA-4BA9-AAC6-7823B028C44D}"/>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B4E81E9D-8CA6-4A23-8358-5A492D8EBD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3E634DBD-1EC5-462D-BC22-327F348F05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FC2B6B4-BF24-4262-A303-E000472979C4}"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3794" name="Rectangle 2">
            <a:extLst>
              <a:ext uri="{FF2B5EF4-FFF2-40B4-BE49-F238E27FC236}">
                <a16:creationId xmlns:a16="http://schemas.microsoft.com/office/drawing/2014/main" id="{A07EA455-67B3-4FB5-8874-BE2716912EF9}"/>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7F0F9981-F39D-4C6B-B808-D9D1D2A439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D95EBFC2-2B79-4646-ADD4-D93CC4E0BD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74824C-A7EB-42F2-A92A-66C769DAA6C3}"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5842" name="Rectangle 2">
            <a:extLst>
              <a:ext uri="{FF2B5EF4-FFF2-40B4-BE49-F238E27FC236}">
                <a16:creationId xmlns:a16="http://schemas.microsoft.com/office/drawing/2014/main" id="{DBE29177-BEE0-417C-A6E4-FE19B8175083}"/>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44B2D3C1-BEE5-436B-8E3B-017945048A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AB2846DF-65BE-4297-BCCD-5DD45DE5C8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A09C59B-F3D6-4643-AE6C-CBF39D40191E}"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37890" name="Rectangle 2">
            <a:extLst>
              <a:ext uri="{FF2B5EF4-FFF2-40B4-BE49-F238E27FC236}">
                <a16:creationId xmlns:a16="http://schemas.microsoft.com/office/drawing/2014/main" id="{8F1D844C-2050-4115-9C9F-C1FCBEE9083C}"/>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5B58AFAD-2321-4F25-9350-97AC19EDDA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87523E38-5925-4EC3-AD23-1BB8D7C464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7C58BD-B6B5-4749-B877-32EA3B7DC92D}"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39938" name="Rectangle 2">
            <a:extLst>
              <a:ext uri="{FF2B5EF4-FFF2-40B4-BE49-F238E27FC236}">
                <a16:creationId xmlns:a16="http://schemas.microsoft.com/office/drawing/2014/main" id="{C272AD4E-5D91-45CF-9172-E8326201BAC7}"/>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A5338AB-875C-4ABC-A37A-C89E09B0A5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5AEA9A87-D43C-494E-9536-2E067C610143}"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5200"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1672545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963E017-B520-4B23-B95B-BB51BA1EBB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EC47CB-D1FE-46D4-980C-88A4D4757783}"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41986" name="Rectangle 2">
            <a:extLst>
              <a:ext uri="{FF2B5EF4-FFF2-40B4-BE49-F238E27FC236}">
                <a16:creationId xmlns:a16="http://schemas.microsoft.com/office/drawing/2014/main" id="{ABD42012-3A5C-431F-8705-2F91DA776DCB}"/>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EF1FE901-D349-4F0B-8068-D0DFF0BD9A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A8207B9-508C-4D10-8C83-062AF94E3F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0DB168C-010A-499F-8D20-CB7A3B7C3C4E}"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4034" name="Rectangle 2">
            <a:extLst>
              <a:ext uri="{FF2B5EF4-FFF2-40B4-BE49-F238E27FC236}">
                <a16:creationId xmlns:a16="http://schemas.microsoft.com/office/drawing/2014/main" id="{F3992BEA-F158-4DD7-A750-10B63B8C4FB3}"/>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8A42841A-89C9-46B0-8347-8CFA108C73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424D72BD-600C-4892-9A1C-C666AE446E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A9B888-12A0-4F61-88CE-B93C0B69267D}"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46082" name="Rectangle 2">
            <a:extLst>
              <a:ext uri="{FF2B5EF4-FFF2-40B4-BE49-F238E27FC236}">
                <a16:creationId xmlns:a16="http://schemas.microsoft.com/office/drawing/2014/main" id="{3A079564-AC18-4FD0-B999-458633B7B635}"/>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1397953C-C620-454B-A4A9-4E1EBDFBD0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FCF68898-5594-43C9-B2BF-01B6699CAD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12ACCBA-E8A3-4C2B-8DD9-FC91AE5630D9}"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C366574E-775D-44EF-BEAB-9931F2486B73}"/>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6722A4B5-9F83-4E0E-A7FC-4E4848D279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17BDC8A1-89A0-49CD-A485-303F87612B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E49DC89-6AF6-48E6-B39A-159E5A129758}"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7C694FE6-9D3C-4E7B-B548-4472A6FCCDD6}"/>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0128C4CB-B7D5-4AC4-AF1E-09C94FF02A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981730E4-8FEC-4CE0-8789-78B5EED18A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07D80D-3384-4C2A-A880-A8F1855FF69F}"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85661878-89CF-4714-B17C-CBF183FE4930}"/>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F73B3342-B8E6-4324-9515-057FA306CB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87E33203-4967-4A0F-AEA4-57E85B2A25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66A991-FAC4-426F-995C-7D990DB8044B}"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D4B811B8-CE7E-4807-B890-8228F3EF57C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D82BA9F7-4972-4ED3-9F80-A82FC1F7E0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0BF0E1CA-E1F9-48F3-98D4-AE83DB73C3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A8FD42-FB50-4F0E-83DB-032AD89E6B10}"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10C58F99-7224-4F82-A66E-F77DA55505C2}"/>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56610F8A-E173-4BEE-BFEB-FAAE867F08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149A2025-556A-439D-B416-B393448D1C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68B8218-B419-4C46-9B31-7C5CA16C0958}"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10242" name="Rectangle 2">
            <a:extLst>
              <a:ext uri="{FF2B5EF4-FFF2-40B4-BE49-F238E27FC236}">
                <a16:creationId xmlns:a16="http://schemas.microsoft.com/office/drawing/2014/main" id="{3097CAA5-5009-40F9-948A-088E4382782E}"/>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FF2A2029-71A1-427A-9D55-052D9150B9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B422F43B-7A17-4E70-9902-B75D2AD874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3AE300-16A7-43AF-AE1F-1DE14735F1C6}"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64F304B6-B49F-4C63-9E77-58BDCDE54D90}"/>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F0C8F3D9-B786-431D-AD5A-29215D79E2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38769F49-5E48-4F61-A820-D92DE4D09D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D748A9-A869-41DD-902B-3C31EC6B06E1}"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514B7CE5-FF07-4CF4-8A99-176990BB0016}"/>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51215128-6CC2-485F-8CCE-6F4FEFACE2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2B454191-C00D-4881-8CC3-145741C180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8868E1-D052-4404-8916-164E1D0D0B49}"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207D3C19-C6DC-4AF4-97F2-A512D0071A6D}"/>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67534874-A7D8-4E15-AAAD-8916ECED8A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45FD6A41-E36E-4666-A54F-E0F0617EE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F6CAB1-B51D-444E-A465-8AF1E0A4B97E}"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21F25817-AF20-4FAD-9524-7E59BC9A54B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B13E8DE0-FE2C-4E20-BCD3-2600EA110E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69544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45FD6A41-E36E-4666-A54F-E0F0617EE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F6CAB1-B51D-444E-A465-8AF1E0A4B97E}"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21F25817-AF20-4FAD-9524-7E59BC9A54B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B13E8DE0-FE2C-4E20-BCD3-2600EA110E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27356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854BC344-C1FD-44AD-A100-9D0E33C6C4B8}"/>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7E75EDC-303E-4E56-9408-EF5F6789A2A0}"/>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00B69C08-493E-41C1-B483-471288115955}"/>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EAA2E823-920C-4DEC-868D-6F348261C91E}"/>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824F72CA-B5F3-4CC3-B1C5-049AB2BE3D55}"/>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CECC7507-8379-4EE6-BEC3-4061C2C8C819}"/>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5323F60B-2E00-42BE-8400-E134976C2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62D06F3E-35A2-4B07-822F-E3170C084728}"/>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367969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30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1115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576262"/>
          </a:xfrm>
        </p:spPr>
        <p:txBody>
          <a:bodyPr/>
          <a:lstStyle/>
          <a:p>
            <a:r>
              <a:rPr lang="en-US"/>
              <a:t>Click to edit Master title style</a:t>
            </a:r>
          </a:p>
        </p:txBody>
      </p:sp>
      <p:sp>
        <p:nvSpPr>
          <p:cNvPr id="3" name="Text Placeholder 2"/>
          <p:cNvSpPr>
            <a:spLocks noGrp="1"/>
          </p:cNvSpPr>
          <p:nvPr>
            <p:ph type="body" sz="half" idx="1"/>
          </p:nvPr>
        </p:nvSpPr>
        <p:spPr>
          <a:xfrm>
            <a:off x="806450" y="1233491"/>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91"/>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3031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831996E-9F0F-42C3-A9F5-3C7179970A39}" type="datetime1">
              <a:rPr lang="en-US" altLang="en-US"/>
              <a:pPr>
                <a:defRPr/>
              </a:pPr>
              <a:t>7/31/2020</a:t>
            </a:fld>
            <a:endParaRPr lang="en-US" altLang="en-US"/>
          </a:p>
        </p:txBody>
      </p:sp>
      <p:sp>
        <p:nvSpPr>
          <p:cNvPr id="5" name="Slide Number Placeholder 5"/>
          <p:cNvSpPr>
            <a:spLocks noGrp="1"/>
          </p:cNvSpPr>
          <p:nvPr>
            <p:ph type="sldNum" sz="quarter" idx="11"/>
          </p:nvPr>
        </p:nvSpPr>
        <p:spPr/>
        <p:txBody>
          <a:bodyPr/>
          <a:lstStyle>
            <a:lvl1pPr>
              <a:defRPr/>
            </a:lvl1pPr>
          </a:lstStyle>
          <a:p>
            <a:fld id="{25749BC9-424E-47E8-8FDA-D0699DA88B79}"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About this course</a:t>
            </a:r>
            <a:endParaRPr lang="en-US" dirty="0"/>
          </a:p>
        </p:txBody>
      </p:sp>
    </p:spTree>
    <p:extLst>
      <p:ext uri="{BB962C8B-B14F-4D97-AF65-F5344CB8AC3E}">
        <p14:creationId xmlns:p14="http://schemas.microsoft.com/office/powerpoint/2010/main" val="2616993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3100" y="168676"/>
            <a:ext cx="6743700" cy="1201337"/>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B236D5-E197-4FDE-8E35-67630B82C9D2}" type="datetime1">
              <a:rPr lang="en-US" altLang="en-US"/>
              <a:pPr>
                <a:defRPr/>
              </a:pPr>
              <a:t>7/31/2020</a:t>
            </a:fld>
            <a:endParaRPr lang="en-US" altLang="en-US"/>
          </a:p>
        </p:txBody>
      </p:sp>
      <p:sp>
        <p:nvSpPr>
          <p:cNvPr id="5" name="Slide Number Placeholder 5"/>
          <p:cNvSpPr>
            <a:spLocks noGrp="1"/>
          </p:cNvSpPr>
          <p:nvPr>
            <p:ph type="sldNum" sz="quarter" idx="11"/>
          </p:nvPr>
        </p:nvSpPr>
        <p:spPr/>
        <p:txBody>
          <a:bodyPr/>
          <a:lstStyle>
            <a:lvl1pPr>
              <a:defRPr/>
            </a:lvl1pPr>
          </a:lstStyle>
          <a:p>
            <a:fld id="{EBC84266-53A6-4827-941E-1BF675F039DB}"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Welcome</a:t>
            </a:r>
            <a:endParaRPr lang="en-US" dirty="0"/>
          </a:p>
        </p:txBody>
      </p:sp>
    </p:spTree>
    <p:extLst>
      <p:ext uri="{BB962C8B-B14F-4D97-AF65-F5344CB8AC3E}">
        <p14:creationId xmlns:p14="http://schemas.microsoft.com/office/powerpoint/2010/main" val="150147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7151C4D-8CEB-4831-BAC2-97C93A082711}" type="datetime1">
              <a:rPr lang="en-US" altLang="en-US"/>
              <a:pPr>
                <a:defRPr/>
              </a:pPr>
              <a:t>7/31/2020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Welcome</a:t>
            </a:r>
            <a:endParaRPr lang="en-US" dirty="0"/>
          </a:p>
        </p:txBody>
      </p:sp>
      <p:sp>
        <p:nvSpPr>
          <p:cNvPr id="6" name="Slide Number Placeholder 5"/>
          <p:cNvSpPr>
            <a:spLocks noGrp="1"/>
          </p:cNvSpPr>
          <p:nvPr>
            <p:ph type="sldNum" sz="quarter" idx="12"/>
          </p:nvPr>
        </p:nvSpPr>
        <p:spPr/>
        <p:txBody>
          <a:bodyPr/>
          <a:lstStyle>
            <a:lvl1pPr>
              <a:defRPr/>
            </a:lvl1pPr>
          </a:lstStyle>
          <a:p>
            <a:fld id="{6A251030-7C7C-4BC4-AB75-EAA9FA9AA248}" type="slidenum">
              <a:rPr lang="en-US" altLang="en-US"/>
              <a:pPr/>
              <a:t>‹#›</a:t>
            </a:fld>
            <a:endParaRPr lang="en-US" altLang="en-US"/>
          </a:p>
        </p:txBody>
      </p:sp>
    </p:spTree>
    <p:extLst>
      <p:ext uri="{BB962C8B-B14F-4D97-AF65-F5344CB8AC3E}">
        <p14:creationId xmlns:p14="http://schemas.microsoft.com/office/powerpoint/2010/main" val="115175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C7EAEF8-A79F-48F3-97BC-34E900A2E25D}" type="datetime1">
              <a:rPr lang="en-US" altLang="en-US"/>
              <a:pPr>
                <a:defRPr/>
              </a:pPr>
              <a:t>7/31/2020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7893C35E-C2F3-464D-8FDB-09A047883412}" type="slidenum">
              <a:rPr lang="en-US" altLang="en-US"/>
              <a:pPr/>
              <a:t>‹#›</a:t>
            </a:fld>
            <a:endParaRPr lang="en-US" altLang="en-US"/>
          </a:p>
        </p:txBody>
      </p:sp>
    </p:spTree>
    <p:extLst>
      <p:ext uri="{BB962C8B-B14F-4D97-AF65-F5344CB8AC3E}">
        <p14:creationId xmlns:p14="http://schemas.microsoft.com/office/powerpoint/2010/main" val="4198465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9397B4-FE50-432B-A1BC-EFDDDED7FD0B}" type="datetime1">
              <a:rPr lang="en-US" altLang="en-US"/>
              <a:pPr>
                <a:defRPr/>
              </a:pPr>
              <a:t>7/31/2020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9" name="Slide Number Placeholder 5"/>
          <p:cNvSpPr>
            <a:spLocks noGrp="1"/>
          </p:cNvSpPr>
          <p:nvPr>
            <p:ph type="sldNum" sz="quarter" idx="12"/>
          </p:nvPr>
        </p:nvSpPr>
        <p:spPr/>
        <p:txBody>
          <a:bodyPr/>
          <a:lstStyle>
            <a:lvl1pPr>
              <a:defRPr/>
            </a:lvl1pPr>
          </a:lstStyle>
          <a:p>
            <a:fld id="{F850666D-691C-44E5-8070-1C9A8AB135B4}" type="slidenum">
              <a:rPr lang="en-US" altLang="en-US"/>
              <a:pPr/>
              <a:t>‹#›</a:t>
            </a:fld>
            <a:endParaRPr lang="en-US" altLang="en-US"/>
          </a:p>
        </p:txBody>
      </p:sp>
    </p:spTree>
    <p:extLst>
      <p:ext uri="{BB962C8B-B14F-4D97-AF65-F5344CB8AC3E}">
        <p14:creationId xmlns:p14="http://schemas.microsoft.com/office/powerpoint/2010/main" val="2493943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F785246-EA50-473E-9068-73894A5535CE}" type="datetime1">
              <a:rPr lang="en-US" altLang="en-US"/>
              <a:pPr>
                <a:defRPr/>
              </a:pPr>
              <a:t>7/31/2020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5" name="Slide Number Placeholder 5"/>
          <p:cNvSpPr>
            <a:spLocks noGrp="1"/>
          </p:cNvSpPr>
          <p:nvPr>
            <p:ph type="sldNum" sz="quarter" idx="12"/>
          </p:nvPr>
        </p:nvSpPr>
        <p:spPr/>
        <p:txBody>
          <a:bodyPr/>
          <a:lstStyle>
            <a:lvl1pPr>
              <a:defRPr/>
            </a:lvl1pPr>
          </a:lstStyle>
          <a:p>
            <a:fld id="{2D462827-AECE-43B5-8E15-362826D27963}" type="slidenum">
              <a:rPr lang="en-US" altLang="en-US"/>
              <a:pPr/>
              <a:t>‹#›</a:t>
            </a:fld>
            <a:endParaRPr lang="en-US" altLang="en-US"/>
          </a:p>
        </p:txBody>
      </p:sp>
    </p:spTree>
    <p:extLst>
      <p:ext uri="{BB962C8B-B14F-4D97-AF65-F5344CB8AC3E}">
        <p14:creationId xmlns:p14="http://schemas.microsoft.com/office/powerpoint/2010/main" val="1201518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F847EC-1A73-4F81-9DD9-36511A27F8F7}" type="datetime1">
              <a:rPr lang="en-US" altLang="en-US"/>
              <a:pPr>
                <a:defRPr/>
              </a:pPr>
              <a:t>7/31/2020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4" name="Slide Number Placeholder 5"/>
          <p:cNvSpPr>
            <a:spLocks noGrp="1"/>
          </p:cNvSpPr>
          <p:nvPr>
            <p:ph type="sldNum" sz="quarter" idx="12"/>
          </p:nvPr>
        </p:nvSpPr>
        <p:spPr/>
        <p:txBody>
          <a:bodyPr/>
          <a:lstStyle>
            <a:lvl1pPr>
              <a:defRPr/>
            </a:lvl1pPr>
          </a:lstStyle>
          <a:p>
            <a:fld id="{FE31680B-D404-436B-8E32-78660050C274}" type="slidenum">
              <a:rPr lang="en-US" altLang="en-US"/>
              <a:pPr/>
              <a:t>‹#›</a:t>
            </a:fld>
            <a:endParaRPr lang="en-US" altLang="en-US"/>
          </a:p>
        </p:txBody>
      </p:sp>
    </p:spTree>
    <p:extLst>
      <p:ext uri="{BB962C8B-B14F-4D97-AF65-F5344CB8AC3E}">
        <p14:creationId xmlns:p14="http://schemas.microsoft.com/office/powerpoint/2010/main" val="414034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156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3AC71B-6E07-4F8E-BC79-F396C85BF371}" type="datetime1">
              <a:rPr lang="en-US" altLang="en-US"/>
              <a:pPr>
                <a:defRPr/>
              </a:pPr>
              <a:t>7/31/2020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5CA66B29-477E-476A-9819-CC74DAC11ADE}" type="slidenum">
              <a:rPr lang="en-US" altLang="en-US"/>
              <a:pPr/>
              <a:t>‹#›</a:t>
            </a:fld>
            <a:endParaRPr lang="en-US" altLang="en-US"/>
          </a:p>
        </p:txBody>
      </p:sp>
    </p:spTree>
    <p:extLst>
      <p:ext uri="{BB962C8B-B14F-4D97-AF65-F5344CB8AC3E}">
        <p14:creationId xmlns:p14="http://schemas.microsoft.com/office/powerpoint/2010/main" val="2127193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F4E29E-ABAE-497E-9323-51F2135538E8}" type="datetime1">
              <a:rPr lang="en-US" altLang="en-US"/>
              <a:pPr>
                <a:defRPr/>
              </a:pPr>
              <a:t>7/31/2020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EF5A671F-079A-4B20-9705-31891BF2215D}" type="slidenum">
              <a:rPr lang="en-US" altLang="en-US"/>
              <a:pPr/>
              <a:t>‹#›</a:t>
            </a:fld>
            <a:endParaRPr lang="en-US" altLang="en-US"/>
          </a:p>
        </p:txBody>
      </p:sp>
    </p:spTree>
    <p:extLst>
      <p:ext uri="{BB962C8B-B14F-4D97-AF65-F5344CB8AC3E}">
        <p14:creationId xmlns:p14="http://schemas.microsoft.com/office/powerpoint/2010/main" val="3694634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28C164-57AD-4018-862C-6CB1E6F0F05C}" type="datetime1">
              <a:rPr lang="en-US" altLang="en-US"/>
              <a:pPr>
                <a:defRPr/>
              </a:pPr>
              <a:t>7/31/2020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D833CF59-DEC2-4913-9E25-40B8C70E1A02}" type="slidenum">
              <a:rPr lang="en-US" altLang="en-US"/>
              <a:pPr/>
              <a:t>‹#›</a:t>
            </a:fld>
            <a:endParaRPr lang="en-US" altLang="en-US"/>
          </a:p>
        </p:txBody>
      </p:sp>
    </p:spTree>
    <p:extLst>
      <p:ext uri="{BB962C8B-B14F-4D97-AF65-F5344CB8AC3E}">
        <p14:creationId xmlns:p14="http://schemas.microsoft.com/office/powerpoint/2010/main" val="33544094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65E301-7D40-4F6F-A893-DBD132BE28ED}" type="datetime1">
              <a:rPr lang="en-US" altLang="en-US"/>
              <a:pPr>
                <a:defRPr/>
              </a:pPr>
              <a:t>7/31/2020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6C19D079-1E98-401A-853E-ECB1F0798F2C}" type="slidenum">
              <a:rPr lang="en-US" altLang="en-US"/>
              <a:pPr/>
              <a:t>‹#›</a:t>
            </a:fld>
            <a:endParaRPr lang="en-US" altLang="en-US"/>
          </a:p>
        </p:txBody>
      </p:sp>
    </p:spTree>
    <p:extLst>
      <p:ext uri="{BB962C8B-B14F-4D97-AF65-F5344CB8AC3E}">
        <p14:creationId xmlns:p14="http://schemas.microsoft.com/office/powerpoint/2010/main" val="2362846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98525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212670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877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019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819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89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05793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79522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44CBE58F-1B06-4E3C-ABEB-DDA960189E8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B50D259-301D-4848-91DC-2AA45CBA757F}"/>
              </a:ext>
            </a:extLst>
          </p:cNvPr>
          <p:cNvSpPr>
            <a:spLocks noGrp="1" noChangeArrowheads="1"/>
          </p:cNvSpPr>
          <p:nvPr>
            <p:ph type="title"/>
          </p:nvPr>
        </p:nvSpPr>
        <p:spPr bwMode="auto">
          <a:xfrm>
            <a:off x="975946" y="233853"/>
            <a:ext cx="771085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dirty="0"/>
              <a:t>Click to edit Master title style</a:t>
            </a:r>
          </a:p>
        </p:txBody>
      </p:sp>
      <p:sp>
        <p:nvSpPr>
          <p:cNvPr id="1028" name="Rectangle 4">
            <a:extLst>
              <a:ext uri="{FF2B5EF4-FFF2-40B4-BE49-F238E27FC236}">
                <a16:creationId xmlns:a16="http://schemas.microsoft.com/office/drawing/2014/main" id="{93B78BAB-95C2-4816-A43D-C9D0E779A72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99C7DCAF-0404-44E9-A1D7-8FC24790922D}"/>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9ABEA7D2-7A49-4009-B20A-D733788B8F2F}"/>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843D9BEF-9484-4F5F-B79E-90AD48A2BEB7}"/>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C1992072-B079-4F45-93BD-7B83BD140497}"/>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0C7F6668-8CC0-4B4E-B0C0-D267AAA38E8A}"/>
              </a:ext>
            </a:extLst>
          </p:cNvPr>
          <p:cNvSpPr txBox="1">
            <a:spLocks noChangeArrowheads="1"/>
          </p:cNvSpPr>
          <p:nvPr userDrawn="1"/>
        </p:nvSpPr>
        <p:spPr bwMode="auto">
          <a:xfrm>
            <a:off x="4256151" y="6613525"/>
            <a:ext cx="447548" cy="246217"/>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panose="020B0604020202020204" pitchFamily="34" charset="0"/>
              </a:rPr>
              <a:t>7.</a:t>
            </a:r>
            <a:fld id="{888EA06F-A073-4A3C-89BC-89170E3EB8EC}"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dirty="0">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A5A9C313-E1AB-4215-BE7D-137655DA210A}"/>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A8DD7472-5269-45F9-8224-963E376A116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B3B098FB-2BB7-4519-9DEA-E491499789A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3"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4" r:id="rId12"/>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43100" y="274638"/>
            <a:ext cx="674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1008F76A-1518-4C20-A518-9EEADD1E9C6B}" type="datetime1">
              <a:rPr lang="en-US" altLang="en-US"/>
              <a:pPr>
                <a:defRPr/>
              </a:pPr>
              <a:t>7/31/2020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MS PGothic" pitchFamily="34" charset="-128"/>
              </a:defRPr>
            </a:lvl1pPr>
          </a:lstStyle>
          <a:p>
            <a:pPr>
              <a:defRPr/>
            </a:pPr>
            <a:r>
              <a:rPr lang="en-US"/>
              <a:t>502047 – About this course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65653B6-218D-4DA2-88DE-D35848E65ADB}" type="slidenum">
              <a:rPr lang="en-US" altLang="en-US"/>
              <a:pPr/>
              <a:t>‹#›</a:t>
            </a:fld>
            <a:endParaRPr lang="en-US" altLang="en-US"/>
          </a:p>
        </p:txBody>
      </p:sp>
      <p:grpSp>
        <p:nvGrpSpPr>
          <p:cNvPr id="1031" name="Group 4"/>
          <p:cNvGrpSpPr>
            <a:grpSpLocks/>
          </p:cNvGrpSpPr>
          <p:nvPr userDrawn="1"/>
        </p:nvGrpSpPr>
        <p:grpSpPr bwMode="auto">
          <a:xfrm>
            <a:off x="368300" y="50800"/>
            <a:ext cx="8394700" cy="1333500"/>
            <a:chOff x="0" y="0"/>
            <a:chExt cx="5520" cy="960"/>
          </a:xfrm>
        </p:grpSpPr>
        <p:cxnSp>
          <p:nvCxnSpPr>
            <p:cNvPr id="8" name="Straight Connector 7"/>
            <p:cNvCxnSpPr>
              <a:cxnSpLocks noChangeShapeType="1"/>
            </p:cNvCxnSpPr>
            <p:nvPr/>
          </p:nvCxnSpPr>
          <p:spPr bwMode="auto">
            <a:xfrm>
              <a:off x="672" y="816"/>
              <a:ext cx="4848"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cxnSp>
          <p:nvCxnSpPr>
            <p:cNvPr id="9" name="Straight Connector 8"/>
            <p:cNvCxnSpPr>
              <a:cxnSpLocks noChangeShapeType="1"/>
            </p:cNvCxnSpPr>
            <p:nvPr/>
          </p:nvCxnSpPr>
          <p:spPr bwMode="auto">
            <a:xfrm rot="5400000">
              <a:off x="913" y="719"/>
              <a:ext cx="480"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pic>
          <p:nvPicPr>
            <p:cNvPr id="1034" name="Picture 2" descr="logoTDT-banquye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53332104"/>
      </p:ext>
    </p:extLst>
  </p:cSld>
  <p:clrMap bg1="lt1" tx1="dk1" bg2="lt2" tx2="dk2" accent1="accent1" accent2="accent2" accent3="accent3" accent4="accent4" accent5="accent5" accent6="accent6" hlink="hlink" folHlink="folHlink"/>
  <p:sldLayoutIdLst>
    <p:sldLayoutId id="2147484356" r:id="rId1"/>
    <p:sldLayoutId id="2147484357" r:id="rId2"/>
    <p:sldLayoutId id="2147484358" r:id="rId3"/>
    <p:sldLayoutId id="2147484359" r:id="rId4"/>
    <p:sldLayoutId id="2147484360" r:id="rId5"/>
    <p:sldLayoutId id="2147484361" r:id="rId6"/>
    <p:sldLayoutId id="2147484362" r:id="rId7"/>
    <p:sldLayoutId id="2147484363" r:id="rId8"/>
    <p:sldLayoutId id="2147484364" r:id="rId9"/>
    <p:sldLayoutId id="2147484365" r:id="rId10"/>
    <p:sldLayoutId id="2147484366" r:id="rId11"/>
    <p:sldLayoutId id="2147484367" r:id="rId12"/>
  </p:sldLayoutIdLst>
  <p:hf hdr="0"/>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000">
          <a:solidFill>
            <a:schemeClr val="tx1"/>
          </a:solidFill>
          <a:latin typeface="Calibri" pitchFamily="34" charset="0"/>
        </a:defRPr>
      </a:lvl6pPr>
      <a:lvl7pPr marL="914400" algn="ctr" rtl="0" fontAlgn="base">
        <a:spcBef>
          <a:spcPct val="0"/>
        </a:spcBef>
        <a:spcAft>
          <a:spcPct val="0"/>
        </a:spcAft>
        <a:defRPr sz="4000">
          <a:solidFill>
            <a:schemeClr val="tx1"/>
          </a:solidFill>
          <a:latin typeface="Calibri" pitchFamily="34" charset="0"/>
        </a:defRPr>
      </a:lvl7pPr>
      <a:lvl8pPr marL="1371600" algn="ctr" rtl="0" fontAlgn="base">
        <a:spcBef>
          <a:spcPct val="0"/>
        </a:spcBef>
        <a:spcAft>
          <a:spcPct val="0"/>
        </a:spcAft>
        <a:defRPr sz="4000">
          <a:solidFill>
            <a:schemeClr val="tx1"/>
          </a:solidFill>
          <a:latin typeface="Calibri" pitchFamily="34" charset="0"/>
        </a:defRPr>
      </a:lvl8pPr>
      <a:lvl9pPr marL="1828800" algn="ctr"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s-book.com/OS10/slide-dir/index.html"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noFill/>
        </p:spPr>
        <p:txBody>
          <a:bodyPr/>
          <a:lstStyle/>
          <a:p>
            <a:pPr eaLnBrk="1" hangingPunct="1"/>
            <a:r>
              <a:rPr lang="en-US" altLang="en-US" smtClean="0"/>
              <a:t>Chương </a:t>
            </a:r>
            <a:r>
              <a:rPr lang="en-US" altLang="en-US" smtClean="0"/>
              <a:t>7: Các bài toán đồng bộ</a:t>
            </a:r>
            <a:endParaRPr lang="en-US" altLang="en-US"/>
          </a:p>
        </p:txBody>
      </p:sp>
      <p:sp>
        <p:nvSpPr>
          <p:cNvPr id="2" name="Subtitle 1"/>
          <p:cNvSpPr>
            <a:spLocks noGrp="1"/>
          </p:cNvSpPr>
          <p:nvPr>
            <p:ph type="subTitle" idx="1"/>
          </p:nvPr>
        </p:nvSpPr>
        <p:spPr/>
        <p:txBody>
          <a:bodyPr/>
          <a:lstStyle/>
          <a:p>
            <a:r>
              <a:rPr lang="en-US" smtClean="0"/>
              <a:t>NHẬP MÔN HỆ ĐIỀU HÀNH</a:t>
            </a:r>
          </a:p>
          <a:p>
            <a:r>
              <a:rPr lang="en-US" smtClean="0"/>
              <a:t>502047</a:t>
            </a:r>
            <a:endParaRPr lang="en-US"/>
          </a:p>
        </p:txBody>
      </p:sp>
    </p:spTree>
    <p:extLst>
      <p:ext uri="{BB962C8B-B14F-4D97-AF65-F5344CB8AC3E}">
        <p14:creationId xmlns:p14="http://schemas.microsoft.com/office/powerpoint/2010/main" val="609946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DDAEEDB-CB95-4A25-8454-9889DA57CD6C}"/>
              </a:ext>
            </a:extLst>
          </p:cNvPr>
          <p:cNvSpPr>
            <a:spLocks noGrp="1" noChangeArrowheads="1"/>
          </p:cNvSpPr>
          <p:nvPr>
            <p:ph type="title"/>
          </p:nvPr>
        </p:nvSpPr>
        <p:spPr>
          <a:xfrm>
            <a:off x="1025525" y="227824"/>
            <a:ext cx="7661275" cy="576263"/>
          </a:xfrm>
        </p:spPr>
        <p:txBody>
          <a:bodyPr/>
          <a:lstStyle/>
          <a:p>
            <a:pPr eaLnBrk="1" hangingPunct="1"/>
            <a:r>
              <a:rPr lang="en-US" altLang="en-US" dirty="0"/>
              <a:t>Readers-Writers Problem (Cont.)</a:t>
            </a:r>
          </a:p>
        </p:txBody>
      </p:sp>
      <p:sp>
        <p:nvSpPr>
          <p:cNvPr id="19458" name="Rectangle 3">
            <a:extLst>
              <a:ext uri="{FF2B5EF4-FFF2-40B4-BE49-F238E27FC236}">
                <a16:creationId xmlns:a16="http://schemas.microsoft.com/office/drawing/2014/main" id="{D5CD744B-6617-4A23-86E8-A0935A7F9476}"/>
              </a:ext>
            </a:extLst>
          </p:cNvPr>
          <p:cNvSpPr>
            <a:spLocks noGrp="1" noChangeArrowheads="1"/>
          </p:cNvSpPr>
          <p:nvPr>
            <p:ph idx="1"/>
          </p:nvPr>
        </p:nvSpPr>
        <p:spPr>
          <a:xfrm>
            <a:off x="827088" y="1279525"/>
            <a:ext cx="7848600" cy="4876800"/>
          </a:xfrm>
        </p:spPr>
        <p:txBody>
          <a:bodyPr/>
          <a:lstStyle/>
          <a:p>
            <a:r>
              <a:rPr lang="en-US" altLang="en-US" dirty="0"/>
              <a:t>The structure of a writer process</a:t>
            </a:r>
          </a:p>
          <a:p>
            <a:pPr>
              <a:buFont typeface="Monotype Sorts" pitchFamily="-84" charset="2"/>
              <a:buNone/>
            </a:pPr>
            <a:r>
              <a:rPr lang="en-US" altLang="en-US" dirty="0">
                <a:solidFill>
                  <a:srgbClr val="0000FF"/>
                </a:solidFill>
              </a:rPr>
              <a:t>        </a:t>
            </a:r>
          </a:p>
          <a:p>
            <a:pPr>
              <a:buFont typeface="Monotype Sorts" pitchFamily="-84" charset="2"/>
              <a:buNone/>
            </a:pPr>
            <a:r>
              <a:rPr lang="en-US" altLang="en-US" b="1" dirty="0">
                <a:latin typeface="Courier New" panose="02070309020205020404" pitchFamily="49" charset="0"/>
              </a:rPr>
              <a:t>       while (true) {</a:t>
            </a:r>
            <a:br>
              <a:rPr lang="en-US" altLang="en-US" b="1" dirty="0">
                <a:latin typeface="Courier New" panose="02070309020205020404" pitchFamily="49" charset="0"/>
              </a:rPr>
            </a:br>
            <a:r>
              <a:rPr lang="en-US" altLang="en-US" b="1" dirty="0">
                <a:latin typeface="Courier New" panose="02070309020205020404" pitchFamily="49" charset="0"/>
              </a:rPr>
              <a:t>          wait(</a:t>
            </a:r>
            <a:r>
              <a:rPr lang="en-US" altLang="en-US" b="1" dirty="0" err="1">
                <a:latin typeface="Courier New" panose="02070309020205020404" pitchFamily="49" charset="0"/>
              </a:rPr>
              <a:t>rw_mutex</a:t>
            </a:r>
            <a:r>
              <a:rPr lang="en-US" altLang="en-US" b="1" dirty="0">
                <a:latin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 writing is performed */ </a:t>
            </a:r>
          </a:p>
          <a:p>
            <a:pPr>
              <a:buFont typeface="Monotype Sorts" pitchFamily="-84" charset="2"/>
              <a:buNone/>
            </a:pPr>
            <a:r>
              <a:rPr lang="en-US" altLang="en-US" b="1" dirty="0">
                <a:latin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rPr>
              <a:t>          signal(</a:t>
            </a:r>
            <a:r>
              <a:rPr lang="en-US" altLang="en-US" b="1" dirty="0" err="1">
                <a:latin typeface="Courier New" panose="02070309020205020404" pitchFamily="49" charset="0"/>
              </a:rPr>
              <a:t>rw_mutex</a:t>
            </a:r>
            <a:r>
              <a:rPr lang="en-US" altLang="en-US" b="1" dirty="0">
                <a:latin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rPr>
              <a:t>     }</a:t>
            </a:r>
          </a:p>
          <a:p>
            <a:pPr>
              <a:buFont typeface="Monotype Sorts" pitchFamily="-84" charset="2"/>
              <a:buNone/>
            </a:pPr>
            <a:endParaRPr lang="en-US" altLang="en-US" dirty="0">
              <a:solidFill>
                <a:srgbClr val="0000FF"/>
              </a:solidFill>
            </a:endParaRPr>
          </a:p>
          <a:p>
            <a:pPr>
              <a:buFont typeface="Monotype Sorts" pitchFamily="-84" charset="2"/>
              <a:buNone/>
            </a:pPr>
            <a:endParaRPr lang="en-US" altLang="en-US" dirty="0">
              <a:solidFill>
                <a:srgbClr val="0000FF"/>
              </a:solidFill>
            </a:endParaRPr>
          </a:p>
          <a:p>
            <a:pPr>
              <a:buFont typeface="Monotype Sorts" pitchFamily="-84" charset="2"/>
              <a:buNone/>
            </a:pPr>
            <a:r>
              <a:rPr lang="en-US" altLang="en-US" dirty="0">
                <a:solidFill>
                  <a:srgbClr val="0000FF"/>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A3055BE-7D2A-422C-A590-55C99535BA7C}"/>
              </a:ext>
            </a:extLst>
          </p:cNvPr>
          <p:cNvSpPr>
            <a:spLocks noGrp="1" noChangeArrowheads="1"/>
          </p:cNvSpPr>
          <p:nvPr>
            <p:ph type="title"/>
          </p:nvPr>
        </p:nvSpPr>
        <p:spPr>
          <a:xfrm>
            <a:off x="1035050" y="227824"/>
            <a:ext cx="7651750" cy="576263"/>
          </a:xfrm>
        </p:spPr>
        <p:txBody>
          <a:bodyPr/>
          <a:lstStyle/>
          <a:p>
            <a:pPr eaLnBrk="1" hangingPunct="1"/>
            <a:r>
              <a:rPr lang="en-US" altLang="en-US" dirty="0"/>
              <a:t>Readers-Writers Problem (Cont.)</a:t>
            </a:r>
          </a:p>
        </p:txBody>
      </p:sp>
      <p:sp>
        <p:nvSpPr>
          <p:cNvPr id="21506" name="Rectangle 3">
            <a:extLst>
              <a:ext uri="{FF2B5EF4-FFF2-40B4-BE49-F238E27FC236}">
                <a16:creationId xmlns:a16="http://schemas.microsoft.com/office/drawing/2014/main" id="{502CB5B1-7086-4461-8E47-670C4EA54902}"/>
              </a:ext>
            </a:extLst>
          </p:cNvPr>
          <p:cNvSpPr>
            <a:spLocks noGrp="1" noChangeArrowheads="1"/>
          </p:cNvSpPr>
          <p:nvPr>
            <p:ph idx="1"/>
          </p:nvPr>
        </p:nvSpPr>
        <p:spPr>
          <a:xfrm>
            <a:off x="822715" y="1318921"/>
            <a:ext cx="7747000" cy="5065713"/>
          </a:xfrm>
        </p:spPr>
        <p:txBody>
          <a:bodyPr/>
          <a:lstStyle/>
          <a:p>
            <a:pPr>
              <a:lnSpc>
                <a:spcPct val="80000"/>
              </a:lnSpc>
            </a:pPr>
            <a:r>
              <a:rPr lang="en-US" altLang="en-US" dirty="0"/>
              <a:t>The structure of a reader process</a:t>
            </a:r>
            <a:endParaRPr lang="en-US" altLang="en-US" sz="1600" dirty="0">
              <a:solidFill>
                <a:srgbClr val="0000FF"/>
              </a:solidFill>
            </a:endParaRPr>
          </a:p>
          <a:p>
            <a:pPr>
              <a:buFont typeface="Monotype Sorts" pitchFamily="-84" charset="2"/>
              <a:buNone/>
            </a:pPr>
            <a:r>
              <a:rPr lang="en-US" altLang="en-US" sz="1600" b="1" dirty="0">
                <a:latin typeface="Courier New" panose="02070309020205020404" pitchFamily="49" charset="0"/>
              </a:rPr>
              <a:t>       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wait(mutex);</a:t>
            </a:r>
            <a:br>
              <a:rPr lang="en-US" altLang="en-US" sz="1600" b="1" dirty="0">
                <a:latin typeface="Courier New" panose="02070309020205020404" pitchFamily="49" charset="0"/>
              </a:rPr>
            </a:br>
            <a:r>
              <a:rPr lang="en-US" altLang="en-US" sz="1600" b="1" dirty="0">
                <a:latin typeface="Courier New" panose="02070309020205020404" pitchFamily="49" charset="0"/>
              </a:rPr>
              <a:t>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if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 == 1) /* first reader */ </a:t>
            </a:r>
          </a:p>
          <a:p>
            <a:pPr>
              <a:buFont typeface="Monotype Sorts" pitchFamily="-84" charset="2"/>
              <a:buNone/>
            </a:pPr>
            <a:r>
              <a:rPr lang="en-US" altLang="en-US" sz="1600" b="1" dirty="0">
                <a:latin typeface="Courier New" panose="02070309020205020404" pitchFamily="49" charset="0"/>
              </a:rPr>
              <a:t>		   	     wait(</a:t>
            </a:r>
            <a:r>
              <a:rPr lang="en-US" altLang="en-US" sz="1600" b="1" dirty="0" err="1">
                <a:latin typeface="Courier New" panose="02070309020205020404" pitchFamily="49" charset="0"/>
              </a:rPr>
              <a:t>rw_mutex</a:t>
            </a:r>
            <a:r>
              <a:rPr lang="en-US" altLang="en-US" sz="1600" b="1" dirty="0">
                <a:latin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rPr>
              <a:t>           	     signal(mutex); </a:t>
            </a:r>
          </a:p>
          <a:p>
            <a:pPr>
              <a:buFont typeface="Monotype Sorts" pitchFamily="-84" charset="2"/>
              <a:buNone/>
            </a:pPr>
            <a:r>
              <a:rPr lang="en-US" altLang="en-US" sz="1600" b="1" dirty="0">
                <a:latin typeface="Courier New" panose="02070309020205020404" pitchFamily="49" charset="0"/>
              </a:rPr>
              <a:t>               ...</a:t>
            </a:r>
            <a:br>
              <a:rPr lang="en-US" altLang="en-US" sz="1600" b="1" dirty="0">
                <a:latin typeface="Courier New" panose="02070309020205020404" pitchFamily="49" charset="0"/>
              </a:rPr>
            </a:br>
            <a:r>
              <a:rPr lang="en-US" altLang="en-US" sz="1600" b="1" dirty="0">
                <a:latin typeface="Courier New" panose="02070309020205020404" pitchFamily="49" charset="0"/>
              </a:rPr>
              <a:t>           	/* reading is performed */ </a:t>
            </a:r>
          </a:p>
          <a:p>
            <a:pPr>
              <a:buFont typeface="Monotype Sorts" pitchFamily="-84" charset="2"/>
              <a:buNone/>
            </a:pPr>
            <a:r>
              <a:rPr lang="en-US" altLang="en-US" sz="1600" b="1" dirty="0">
                <a:latin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rPr>
              <a:t>           	wait(mutex);</a:t>
            </a:r>
            <a:br>
              <a:rPr lang="en-US" altLang="en-US" sz="1600" b="1" dirty="0">
                <a:latin typeface="Courier New" panose="02070309020205020404" pitchFamily="49" charset="0"/>
              </a:rPr>
            </a:br>
            <a:r>
              <a:rPr lang="en-US" altLang="en-US" sz="1600" b="1" dirty="0">
                <a:latin typeface="Courier New" panose="02070309020205020404" pitchFamily="49" charset="0"/>
              </a:rPr>
              <a:t>           	read count--;</a:t>
            </a:r>
            <a:br>
              <a:rPr lang="en-US" altLang="en-US" sz="1600" b="1" dirty="0">
                <a:latin typeface="Courier New" panose="02070309020205020404" pitchFamily="49" charset="0"/>
              </a:rPr>
            </a:br>
            <a:r>
              <a:rPr lang="en-US" altLang="en-US" sz="1600" b="1" dirty="0">
                <a:latin typeface="Courier New" panose="02070309020205020404" pitchFamily="49" charset="0"/>
              </a:rPr>
              <a:t>           	if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 == 0) /* last reader */</a:t>
            </a:r>
          </a:p>
          <a:p>
            <a:pPr>
              <a:buFont typeface="Monotype Sorts" pitchFamily="-84" charset="2"/>
              <a:buNone/>
            </a:pPr>
            <a:r>
              <a:rPr lang="en-US" altLang="en-US" sz="1600" b="1" dirty="0">
                <a:latin typeface="Courier New" panose="02070309020205020404" pitchFamily="49" charset="0"/>
              </a:rPr>
              <a:t>           		signal(</a:t>
            </a:r>
            <a:r>
              <a:rPr lang="en-US" altLang="en-US" sz="1600" b="1" dirty="0" err="1">
                <a:latin typeface="Courier New" panose="02070309020205020404" pitchFamily="49" charset="0"/>
              </a:rPr>
              <a:t>rw_mutex</a:t>
            </a:r>
            <a:r>
              <a:rPr lang="en-US" altLang="en-US" sz="1600" b="1" dirty="0">
                <a:latin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rPr>
              <a:t>           	signal(mutex); </a:t>
            </a:r>
          </a:p>
          <a:p>
            <a:pPr>
              <a:buFont typeface="Monotype Sorts" pitchFamily="-84" charset="2"/>
              <a:buNone/>
            </a:pPr>
            <a:r>
              <a:rPr lang="en-US" altLang="en-US" sz="1600" b="1" dirty="0">
                <a:latin typeface="Courier New" panose="02070309020205020404" pitchFamily="49" charset="0"/>
              </a:rPr>
              <a:t>       }</a:t>
            </a:r>
            <a:r>
              <a:rPr lang="en-US" altLang="en-US" sz="1400" b="1" dirty="0">
                <a:latin typeface="Courier New" panose="02070309020205020404" pitchFamily="49" charset="0"/>
              </a:rPr>
              <a:t/>
            </a:r>
            <a:br>
              <a:rPr lang="en-US" altLang="en-US" sz="1400" b="1" dirty="0">
                <a:latin typeface="Courier New" panose="02070309020205020404" pitchFamily="49" charset="0"/>
              </a:rPr>
            </a:br>
            <a:endParaRPr lang="en-US" altLang="en-US" sz="1400" b="1" dirty="0">
              <a:latin typeface="Courier New" panose="02070309020205020404" pitchFamily="49" charset="0"/>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r>
              <a:rPr lang="en-US" altLang="en-US" sz="1600" dirty="0">
                <a:solidFill>
                  <a:srgbClr val="0000FF"/>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0E349B06-5C0D-4BD8-ABC8-DFC88C04F920}"/>
              </a:ext>
            </a:extLst>
          </p:cNvPr>
          <p:cNvSpPr>
            <a:spLocks noGrp="1"/>
          </p:cNvSpPr>
          <p:nvPr>
            <p:ph type="title"/>
          </p:nvPr>
        </p:nvSpPr>
        <p:spPr>
          <a:xfrm>
            <a:off x="1257778" y="222286"/>
            <a:ext cx="7677150" cy="576262"/>
          </a:xfrm>
        </p:spPr>
        <p:txBody>
          <a:bodyPr/>
          <a:lstStyle/>
          <a:p>
            <a:r>
              <a:rPr lang="en-US" altLang="en-US" dirty="0"/>
              <a:t>Readers-Writers Problem Variations</a:t>
            </a:r>
          </a:p>
        </p:txBody>
      </p:sp>
      <p:sp>
        <p:nvSpPr>
          <p:cNvPr id="23554" name="Content Placeholder 2">
            <a:extLst>
              <a:ext uri="{FF2B5EF4-FFF2-40B4-BE49-F238E27FC236}">
                <a16:creationId xmlns:a16="http://schemas.microsoft.com/office/drawing/2014/main" id="{47643E3C-87AB-40AB-8261-6DE653642FC7}"/>
              </a:ext>
            </a:extLst>
          </p:cNvPr>
          <p:cNvSpPr>
            <a:spLocks noGrp="1"/>
          </p:cNvSpPr>
          <p:nvPr>
            <p:ph idx="1"/>
          </p:nvPr>
        </p:nvSpPr>
        <p:spPr>
          <a:xfrm>
            <a:off x="830426" y="1323457"/>
            <a:ext cx="6585627" cy="4418437"/>
          </a:xfrm>
        </p:spPr>
        <p:txBody>
          <a:bodyPr/>
          <a:lstStyle/>
          <a:p>
            <a:r>
              <a:rPr lang="en-US" altLang="en-US" dirty="0"/>
              <a:t>The</a:t>
            </a:r>
            <a:r>
              <a:rPr lang="en-US" altLang="en-US" b="1" i="1" dirty="0"/>
              <a:t> </a:t>
            </a:r>
            <a:r>
              <a:rPr lang="en-US" altLang="en-US" dirty="0"/>
              <a:t>solution</a:t>
            </a:r>
            <a:r>
              <a:rPr lang="en-US" altLang="en-US" b="1" i="1" dirty="0"/>
              <a:t> </a:t>
            </a:r>
            <a:r>
              <a:rPr lang="en-US" altLang="en-US" dirty="0"/>
              <a:t>in previous slide can result in a situation where a writer  process never writes.  It is referred to as the “First reader-writer” problem.</a:t>
            </a:r>
          </a:p>
          <a:p>
            <a:r>
              <a:rPr lang="en-US" altLang="en-US" dirty="0"/>
              <a:t>The “Second reader-writer” problem is  a variation the first reader-writer problem that state:</a:t>
            </a:r>
          </a:p>
          <a:p>
            <a:pPr lvl="1"/>
            <a:r>
              <a:rPr lang="en-US" altLang="en-US" dirty="0"/>
              <a:t>Once a writer is ready to write, no “newly arrived reader” is allowed  to read.</a:t>
            </a:r>
          </a:p>
          <a:p>
            <a:r>
              <a:rPr lang="en-US" altLang="en-US" dirty="0"/>
              <a:t>Both the first and second may result in starvation. leading to even more variations</a:t>
            </a:r>
          </a:p>
          <a:p>
            <a:r>
              <a:rPr lang="en-US" altLang="en-US" dirty="0"/>
              <a:t>Problem is solved on some systems by kernel providing reader-writer locks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1EE9EBAB-3EEB-4813-BC45-A296B378D76B}"/>
              </a:ext>
            </a:extLst>
          </p:cNvPr>
          <p:cNvSpPr>
            <a:spLocks noGrp="1" noChangeArrowheads="1"/>
          </p:cNvSpPr>
          <p:nvPr>
            <p:ph type="title"/>
          </p:nvPr>
        </p:nvSpPr>
        <p:spPr>
          <a:xfrm>
            <a:off x="1016000" y="222286"/>
            <a:ext cx="7670800" cy="576262"/>
          </a:xfrm>
        </p:spPr>
        <p:txBody>
          <a:bodyPr/>
          <a:lstStyle/>
          <a:p>
            <a:pPr eaLnBrk="1" hangingPunct="1"/>
            <a:r>
              <a:rPr lang="en-US" altLang="en-US" dirty="0"/>
              <a:t>Dining-Philosophers Problem</a:t>
            </a:r>
          </a:p>
        </p:txBody>
      </p:sp>
      <p:sp>
        <p:nvSpPr>
          <p:cNvPr id="24578" name="Rectangle 3">
            <a:extLst>
              <a:ext uri="{FF2B5EF4-FFF2-40B4-BE49-F238E27FC236}">
                <a16:creationId xmlns:a16="http://schemas.microsoft.com/office/drawing/2014/main" id="{FB49ECF8-D29D-47B1-ACEF-3FF6F95DA43B}"/>
              </a:ext>
            </a:extLst>
          </p:cNvPr>
          <p:cNvSpPr>
            <a:spLocks noGrp="1" noChangeArrowheads="1"/>
          </p:cNvSpPr>
          <p:nvPr>
            <p:ph idx="1"/>
          </p:nvPr>
        </p:nvSpPr>
        <p:spPr>
          <a:xfrm>
            <a:off x="867746" y="1057896"/>
            <a:ext cx="7819053" cy="5060516"/>
          </a:xfrm>
        </p:spPr>
        <p:txBody>
          <a:bodyPr/>
          <a:lstStyle/>
          <a:p>
            <a:pPr>
              <a:tabLst>
                <a:tab pos="1365250" algn="l"/>
                <a:tab pos="1538288" algn="l"/>
              </a:tabLst>
            </a:pPr>
            <a:r>
              <a:rPr lang="en-US" altLang="en-US" dirty="0"/>
              <a:t>N philosophers’ sit at a round table with a bowel of rice in the middle.</a:t>
            </a:r>
          </a:p>
          <a:p>
            <a:pPr>
              <a:tabLst>
                <a:tab pos="1365250" algn="l"/>
                <a:tab pos="1538288" algn="l"/>
              </a:tabLst>
            </a:pPr>
            <a:endParaRPr lang="en-US" altLang="en-US" dirty="0"/>
          </a:p>
          <a:p>
            <a:pPr>
              <a:tabLst>
                <a:tab pos="1365250" algn="l"/>
                <a:tab pos="1538288" algn="l"/>
              </a:tabLst>
            </a:pPr>
            <a:endParaRPr lang="en-US" altLang="en-US" dirty="0"/>
          </a:p>
          <a:p>
            <a:pPr>
              <a:tabLst>
                <a:tab pos="1365250" algn="l"/>
                <a:tab pos="1538288" algn="l"/>
              </a:tabLst>
            </a:pPr>
            <a:endParaRPr lang="en-US" altLang="en-US" dirty="0"/>
          </a:p>
          <a:p>
            <a:pPr>
              <a:tabLst>
                <a:tab pos="1365250" algn="l"/>
                <a:tab pos="1538288" algn="l"/>
              </a:tabLst>
            </a:pPr>
            <a:endParaRPr lang="en-US" altLang="en-US" dirty="0"/>
          </a:p>
          <a:p>
            <a:pPr>
              <a:tabLst>
                <a:tab pos="1365250" algn="l"/>
                <a:tab pos="1538288" algn="l"/>
              </a:tabLst>
            </a:pPr>
            <a:endParaRPr lang="en-US" altLang="en-US" dirty="0"/>
          </a:p>
          <a:p>
            <a:pPr>
              <a:tabLst>
                <a:tab pos="1365250" algn="l"/>
                <a:tab pos="1538288" algn="l"/>
              </a:tabLst>
            </a:pPr>
            <a:r>
              <a:rPr lang="en-US" altLang="en-US" dirty="0"/>
              <a:t>They spend their lives alternating thinking and eating.</a:t>
            </a:r>
          </a:p>
          <a:p>
            <a:pPr>
              <a:tabLst>
                <a:tab pos="1365250" algn="l"/>
                <a:tab pos="1538288" algn="l"/>
              </a:tabLst>
            </a:pPr>
            <a:r>
              <a:rPr lang="en-US" altLang="en-US" dirty="0"/>
              <a:t>They do not </a:t>
            </a:r>
            <a:r>
              <a:rPr lang="en-US" altLang="ja-JP" dirty="0"/>
              <a:t> interact with their neighbors.</a:t>
            </a:r>
          </a:p>
          <a:p>
            <a:pPr>
              <a:tabLst>
                <a:tab pos="1365250" algn="l"/>
                <a:tab pos="1538288" algn="l"/>
              </a:tabLst>
            </a:pPr>
            <a:r>
              <a:rPr lang="en-US" altLang="ja-JP" dirty="0"/>
              <a:t>Occasionally try to pick up 2 chopsticks (one at a time) to eat from bowl</a:t>
            </a:r>
          </a:p>
          <a:p>
            <a:pPr lvl="1">
              <a:tabLst>
                <a:tab pos="1365250" algn="l"/>
                <a:tab pos="1538288" algn="l"/>
              </a:tabLst>
            </a:pPr>
            <a:r>
              <a:rPr lang="en-US" altLang="en-US" dirty="0"/>
              <a:t>Need both to eat, then release both when done</a:t>
            </a:r>
          </a:p>
          <a:p>
            <a:pPr>
              <a:tabLst>
                <a:tab pos="1365250" algn="l"/>
                <a:tab pos="1538288" algn="l"/>
              </a:tabLst>
            </a:pPr>
            <a:r>
              <a:rPr lang="en-US" altLang="en-US" dirty="0"/>
              <a:t>In the case of 5 philosophers, the shared data </a:t>
            </a:r>
          </a:p>
          <a:p>
            <a:pPr lvl="2">
              <a:tabLst>
                <a:tab pos="1365250" algn="l"/>
                <a:tab pos="1538288" algn="l"/>
              </a:tabLst>
            </a:pPr>
            <a:r>
              <a:rPr lang="en-US" altLang="en-US" dirty="0"/>
              <a:t>Bowl of rice (data set)</a:t>
            </a:r>
          </a:p>
          <a:p>
            <a:pPr lvl="2">
              <a:tabLst>
                <a:tab pos="1365250" algn="l"/>
                <a:tab pos="1538288" algn="l"/>
              </a:tabLst>
            </a:pPr>
            <a:r>
              <a:rPr lang="en-US" altLang="en-US" dirty="0"/>
              <a:t>Semaphore chopstick [5] initialized to 1</a:t>
            </a:r>
          </a:p>
        </p:txBody>
      </p:sp>
      <p:pic>
        <p:nvPicPr>
          <p:cNvPr id="24579" name="Picture 1">
            <a:extLst>
              <a:ext uri="{FF2B5EF4-FFF2-40B4-BE49-F238E27FC236}">
                <a16:creationId xmlns:a16="http://schemas.microsoft.com/office/drawing/2014/main" id="{3372D57C-AA90-40E5-88DD-A9DB78AAFC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8794" y="1561607"/>
            <a:ext cx="1532031" cy="147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48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8B6BD45A-1C98-4906-8ECF-377709FEAE43}"/>
              </a:ext>
            </a:extLst>
          </p:cNvPr>
          <p:cNvSpPr>
            <a:spLocks noGrp="1" noChangeArrowheads="1"/>
          </p:cNvSpPr>
          <p:nvPr>
            <p:ph type="title"/>
          </p:nvPr>
        </p:nvSpPr>
        <p:spPr>
          <a:xfrm>
            <a:off x="1102994" y="180175"/>
            <a:ext cx="7866063" cy="576263"/>
          </a:xfrm>
        </p:spPr>
        <p:txBody>
          <a:bodyPr/>
          <a:lstStyle/>
          <a:p>
            <a:pPr eaLnBrk="1" hangingPunct="1"/>
            <a:r>
              <a:rPr lang="en-US" altLang="en-US" sz="3000" dirty="0"/>
              <a:t>  Dining-Philosophers Problem Algorithm</a:t>
            </a:r>
          </a:p>
        </p:txBody>
      </p:sp>
      <p:sp>
        <p:nvSpPr>
          <p:cNvPr id="26626" name="Rectangle 3">
            <a:extLst>
              <a:ext uri="{FF2B5EF4-FFF2-40B4-BE49-F238E27FC236}">
                <a16:creationId xmlns:a16="http://schemas.microsoft.com/office/drawing/2014/main" id="{07043318-65A3-4679-85CB-4872EC4E8555}"/>
              </a:ext>
            </a:extLst>
          </p:cNvPr>
          <p:cNvSpPr>
            <a:spLocks noGrp="1" noChangeArrowheads="1"/>
          </p:cNvSpPr>
          <p:nvPr>
            <p:ph idx="1"/>
          </p:nvPr>
        </p:nvSpPr>
        <p:spPr>
          <a:xfrm>
            <a:off x="827088" y="1119188"/>
            <a:ext cx="7107237" cy="4784725"/>
          </a:xfrm>
        </p:spPr>
        <p:txBody>
          <a:bodyPr/>
          <a:lstStyle/>
          <a:p>
            <a:pPr marL="376238" indent="-376238">
              <a:lnSpc>
                <a:spcPct val="90000"/>
              </a:lnSpc>
              <a:tabLst>
                <a:tab pos="1709738" algn="l"/>
                <a:tab pos="2001838" algn="l"/>
                <a:tab pos="2227263" algn="l"/>
                <a:tab pos="2454275" algn="l"/>
              </a:tabLst>
            </a:pPr>
            <a:r>
              <a:rPr lang="en-US" altLang="en-US" dirty="0"/>
              <a:t>Semaphore Solution</a:t>
            </a:r>
          </a:p>
          <a:p>
            <a:pPr marL="376238" indent="-376238">
              <a:lnSpc>
                <a:spcPct val="90000"/>
              </a:lnSpc>
              <a:tabLst>
                <a:tab pos="1709738" algn="l"/>
                <a:tab pos="2001838" algn="l"/>
                <a:tab pos="2227263" algn="l"/>
                <a:tab pos="2454275" algn="l"/>
              </a:tabLst>
            </a:pPr>
            <a:r>
              <a:rPr lang="en-US" altLang="en-US" dirty="0"/>
              <a:t>The structure of Philosopher</a:t>
            </a:r>
            <a:r>
              <a:rPr lang="en-US" altLang="en-US" i="1" dirty="0">
                <a:solidFill>
                  <a:srgbClr val="0000FF"/>
                </a:solidFill>
              </a:rPr>
              <a:t> </a:t>
            </a:r>
            <a:r>
              <a:rPr lang="en-US" altLang="en-US" dirty="0" err="1">
                <a:solidFill>
                  <a:srgbClr val="006699"/>
                </a:solidFill>
                <a:latin typeface="+mj-lt"/>
              </a:rPr>
              <a:t>i</a:t>
            </a:r>
            <a:r>
              <a:rPr lang="en-US" altLang="en-US" b="1" i="1" dirty="0">
                <a:solidFill>
                  <a:srgbClr val="006699"/>
                </a:solidFill>
                <a:latin typeface="+mj-lt"/>
              </a:rPr>
              <a:t> </a:t>
            </a:r>
            <a:r>
              <a:rPr lang="en-US" altLang="en-US" dirty="0"/>
              <a:t>:</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while (true){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wait (chopstick[i]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wait (</a:t>
            </a:r>
            <a:r>
              <a:rPr lang="en-US" altLang="en-US" sz="1600" b="1" dirty="0" err="1">
                <a:solidFill>
                  <a:srgbClr val="000000"/>
                </a:solidFill>
                <a:latin typeface="Courier New" panose="02070309020205020404" pitchFamily="49" charset="0"/>
              </a:rPr>
              <a:t>chopStick</a:t>
            </a:r>
            <a:r>
              <a:rPr lang="en-US" altLang="en-US" sz="1600" b="1" dirty="0">
                <a:solidFill>
                  <a:srgbClr val="000000"/>
                </a:solidFill>
                <a:latin typeface="Courier New" panose="02070309020205020404" pitchFamily="49" charset="0"/>
              </a:rPr>
              <a:t>[ (i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eat for awhile */</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sz="1600" b="1" dirty="0">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signal (chopstick[i]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signal (chopstick[ (i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think for awhile */</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b="1" dirty="0">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a:t>
            </a:r>
            <a:endParaRPr lang="en-US" altLang="en-US" sz="1600" dirty="0">
              <a:solidFill>
                <a:srgbClr val="0000FF"/>
              </a:solidFill>
            </a:endParaRPr>
          </a:p>
          <a:p>
            <a:pPr marL="376238" indent="-376238">
              <a:lnSpc>
                <a:spcPct val="90000"/>
              </a:lnSpc>
              <a:tabLst>
                <a:tab pos="1709738" algn="l"/>
                <a:tab pos="2001838" algn="l"/>
                <a:tab pos="2227263" algn="l"/>
                <a:tab pos="2454275" algn="l"/>
              </a:tabLst>
            </a:pPr>
            <a:r>
              <a:rPr lang="en-US" altLang="en-US" dirty="0"/>
              <a:t>  What is the problem with this algorithm?</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dirty="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016B3AFC-34FB-4DEC-AD70-73C1C59CEF71}"/>
              </a:ext>
            </a:extLst>
          </p:cNvPr>
          <p:cNvSpPr>
            <a:spLocks noGrp="1" noChangeArrowheads="1"/>
          </p:cNvSpPr>
          <p:nvPr>
            <p:ph type="title"/>
          </p:nvPr>
        </p:nvSpPr>
        <p:spPr>
          <a:xfrm>
            <a:off x="895031" y="121770"/>
            <a:ext cx="8077200" cy="609600"/>
          </a:xfrm>
        </p:spPr>
        <p:txBody>
          <a:bodyPr/>
          <a:lstStyle/>
          <a:p>
            <a:pPr eaLnBrk="1" hangingPunct="1"/>
            <a:r>
              <a:rPr lang="en-US" altLang="en-US" sz="2800" dirty="0"/>
              <a:t>Monitor Solution to Dining Philosophers</a:t>
            </a:r>
          </a:p>
        </p:txBody>
      </p:sp>
      <p:sp>
        <p:nvSpPr>
          <p:cNvPr id="28674" name="Rectangle 3">
            <a:extLst>
              <a:ext uri="{FF2B5EF4-FFF2-40B4-BE49-F238E27FC236}">
                <a16:creationId xmlns:a16="http://schemas.microsoft.com/office/drawing/2014/main" id="{64B402AA-11CB-48F7-9FE8-27917163029C}"/>
              </a:ext>
            </a:extLst>
          </p:cNvPr>
          <p:cNvSpPr>
            <a:spLocks noGrp="1" noChangeArrowheads="1"/>
          </p:cNvSpPr>
          <p:nvPr>
            <p:ph idx="1"/>
          </p:nvPr>
        </p:nvSpPr>
        <p:spPr>
          <a:xfrm>
            <a:off x="1146175" y="979488"/>
            <a:ext cx="7345363" cy="5384800"/>
          </a:xfrm>
        </p:spPr>
        <p:txBody>
          <a:bodyPr/>
          <a:lstStyle/>
          <a:p>
            <a:pPr>
              <a:lnSpc>
                <a:spcPct val="80000"/>
              </a:lnSpc>
              <a:buFont typeface="Monotype Sorts" pitchFamily="-84" charset="2"/>
              <a:buNone/>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DiningPhilosophers</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enum</a:t>
            </a:r>
            <a:r>
              <a:rPr lang="en-US" altLang="en-US" sz="1600" b="1" dirty="0">
                <a:solidFill>
                  <a:srgbClr val="000000"/>
                </a:solidFill>
                <a:latin typeface="Courier New" panose="02070309020205020404" pitchFamily="49" charset="0"/>
              </a:rPr>
              <a:t> { THINKING; HUNGRY, EATING) state [5]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condition self [5];</a:t>
            </a:r>
          </a:p>
          <a:p>
            <a:pPr>
              <a:lnSpc>
                <a:spcPct val="80000"/>
              </a:lnSpc>
              <a:buFont typeface="Monotype Sorts" pitchFamily="-84" charset="2"/>
              <a:buNone/>
            </a:pP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void pickup (int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HUNGRY;</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test(</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if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EATING) self[</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].wait;</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void putdown (int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THINKING;</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 test left and right neighbors</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test((</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+ 4) % 5);</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test((</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+ 1) % 5);</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1600" dirty="0">
                <a:solidFill>
                  <a:srgbClr val="0000FF"/>
                </a:solid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F792511B-46D3-4928-92CE-929DEC8C2727}"/>
              </a:ext>
            </a:extLst>
          </p:cNvPr>
          <p:cNvSpPr>
            <a:spLocks noGrp="1" noChangeArrowheads="1"/>
          </p:cNvSpPr>
          <p:nvPr>
            <p:ph type="title"/>
          </p:nvPr>
        </p:nvSpPr>
        <p:spPr>
          <a:xfrm>
            <a:off x="1378805" y="96515"/>
            <a:ext cx="7916862" cy="638175"/>
          </a:xfrm>
        </p:spPr>
        <p:txBody>
          <a:bodyPr/>
          <a:lstStyle/>
          <a:p>
            <a:pPr eaLnBrk="1" hangingPunct="1"/>
            <a:r>
              <a:rPr lang="en-US" altLang="en-US" sz="2800" dirty="0"/>
              <a:t>Solution to Dining Philosophers (Cont.)</a:t>
            </a:r>
          </a:p>
        </p:txBody>
      </p:sp>
      <p:sp>
        <p:nvSpPr>
          <p:cNvPr id="30722" name="Rectangle 3">
            <a:extLst>
              <a:ext uri="{FF2B5EF4-FFF2-40B4-BE49-F238E27FC236}">
                <a16:creationId xmlns:a16="http://schemas.microsoft.com/office/drawing/2014/main" id="{58F6B3C7-ABB8-477D-AE0E-1DDD21AA8832}"/>
              </a:ext>
            </a:extLst>
          </p:cNvPr>
          <p:cNvSpPr>
            <a:spLocks noGrp="1" noChangeArrowheads="1"/>
          </p:cNvSpPr>
          <p:nvPr>
            <p:ph idx="1"/>
          </p:nvPr>
        </p:nvSpPr>
        <p:spPr>
          <a:xfrm>
            <a:off x="1160463" y="944563"/>
            <a:ext cx="6908800" cy="5268912"/>
          </a:xfrm>
        </p:spPr>
        <p:txBody>
          <a:bodyPr/>
          <a:lstStyle/>
          <a:p>
            <a:pPr>
              <a:lnSpc>
                <a:spcPct val="80000"/>
              </a:lnSpc>
              <a:buFont typeface="Monotype Sorts" pitchFamily="-84" charset="2"/>
              <a:buNone/>
            </a:pPr>
            <a:endParaRPr lang="en-US" altLang="en-US" sz="1600"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void test (int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if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+ 4) % 5] != EATING) &amp;&amp;</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HUNGRY) &amp;&amp;</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+ 1) % 5] != EATING) ) {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EATING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self[</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].signal ()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initialization_code</a:t>
            </a:r>
            <a:r>
              <a:rPr lang="en-US" altLang="en-US" sz="1600" b="1" dirty="0">
                <a:solidFill>
                  <a:srgbClr val="000000"/>
                </a:solidFill>
                <a:latin typeface="Courier New" panose="02070309020205020404" pitchFamily="49" charset="0"/>
              </a:rPr>
              <a:t>() {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for (int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0;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&lt; 5;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THINKING;</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a:extLst>
              <a:ext uri="{FF2B5EF4-FFF2-40B4-BE49-F238E27FC236}">
                <a16:creationId xmlns:a16="http://schemas.microsoft.com/office/drawing/2014/main" id="{80D035CF-4D26-43B2-A96C-D8477EE69D95}"/>
              </a:ext>
            </a:extLst>
          </p:cNvPr>
          <p:cNvSpPr>
            <a:spLocks noGrp="1" noChangeArrowheads="1"/>
          </p:cNvSpPr>
          <p:nvPr>
            <p:ph idx="1"/>
          </p:nvPr>
        </p:nvSpPr>
        <p:spPr>
          <a:xfrm>
            <a:off x="793102" y="1090613"/>
            <a:ext cx="7566673" cy="5268912"/>
          </a:xfrm>
        </p:spPr>
        <p:txBody>
          <a:bodyPr/>
          <a:lstStyle/>
          <a:p>
            <a:pPr>
              <a:lnSpc>
                <a:spcPct val="80000"/>
              </a:lnSpc>
            </a:pPr>
            <a:r>
              <a:rPr lang="en-US" altLang="en-US" dirty="0"/>
              <a:t>Each philosopher “</a:t>
            </a:r>
            <a:r>
              <a:rPr lang="en-US" altLang="en-US" dirty="0" err="1"/>
              <a:t>i</a:t>
            </a:r>
            <a:r>
              <a:rPr lang="en-US" altLang="en-US" i="1" dirty="0"/>
              <a:t>” </a:t>
            </a:r>
            <a:r>
              <a:rPr lang="en-US" altLang="en-US" dirty="0"/>
              <a:t>invokes the</a:t>
            </a:r>
            <a:r>
              <a:rPr lang="en-US" altLang="en-US" i="1" dirty="0"/>
              <a:t> </a:t>
            </a:r>
            <a:r>
              <a:rPr lang="en-US" altLang="en-US" dirty="0"/>
              <a:t>operations </a:t>
            </a:r>
            <a:r>
              <a:rPr lang="en-US" altLang="en-US" sz="2000" b="1" dirty="0">
                <a:solidFill>
                  <a:srgbClr val="000000"/>
                </a:solidFill>
                <a:latin typeface="Courier New" panose="02070309020205020404" pitchFamily="49" charset="0"/>
              </a:rPr>
              <a:t>pickup()</a:t>
            </a:r>
            <a:r>
              <a:rPr lang="en-US" altLang="en-US" sz="2000" i="1" dirty="0"/>
              <a:t> </a:t>
            </a:r>
            <a:r>
              <a:rPr lang="en-US" altLang="en-US" dirty="0"/>
              <a:t>and </a:t>
            </a:r>
            <a:r>
              <a:rPr lang="en-US" altLang="en-US" sz="2000" b="1" dirty="0">
                <a:solidFill>
                  <a:srgbClr val="000000"/>
                </a:solidFill>
                <a:latin typeface="Courier New" panose="02070309020205020404" pitchFamily="49" charset="0"/>
              </a:rPr>
              <a:t>putdown()</a:t>
            </a:r>
            <a:r>
              <a:rPr lang="en-US" altLang="en-US" sz="2000" dirty="0"/>
              <a:t> </a:t>
            </a:r>
            <a:r>
              <a:rPr lang="en-US" altLang="en-US" dirty="0"/>
              <a:t>in the following sequence: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DiningPhilosophers.pickup</a:t>
            </a:r>
            <a:r>
              <a:rPr lang="en-US" altLang="en-US" sz="2000" b="1"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 EAT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DiningPhilosophers.putdown</a:t>
            </a:r>
            <a:r>
              <a:rPr lang="en-US" altLang="en-US" sz="2000" b="1"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No deadlock, but starvation is possible</a:t>
            </a: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4" name="Rectangle 2">
            <a:extLst>
              <a:ext uri="{FF2B5EF4-FFF2-40B4-BE49-F238E27FC236}">
                <a16:creationId xmlns:a16="http://schemas.microsoft.com/office/drawing/2014/main" id="{34436D3F-DD94-4E20-9DAE-14699174C5F9}"/>
              </a:ext>
            </a:extLst>
          </p:cNvPr>
          <p:cNvSpPr>
            <a:spLocks noGrp="1" noChangeArrowheads="1"/>
          </p:cNvSpPr>
          <p:nvPr>
            <p:ph type="title"/>
          </p:nvPr>
        </p:nvSpPr>
        <p:spPr>
          <a:xfrm>
            <a:off x="1029181" y="116688"/>
            <a:ext cx="7916862" cy="638175"/>
          </a:xfrm>
        </p:spPr>
        <p:txBody>
          <a:bodyPr/>
          <a:lstStyle/>
          <a:p>
            <a:pPr eaLnBrk="1" hangingPunct="1"/>
            <a:r>
              <a:rPr lang="en-US" altLang="en-US" sz="2800" dirty="0"/>
              <a:t>Solution to Dining Philosophers (Cont.)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A281CE55-E949-4BCB-8916-7FED058CEF58}"/>
              </a:ext>
            </a:extLst>
          </p:cNvPr>
          <p:cNvSpPr>
            <a:spLocks noGrp="1" noChangeArrowheads="1"/>
          </p:cNvSpPr>
          <p:nvPr>
            <p:ph type="title"/>
          </p:nvPr>
        </p:nvSpPr>
        <p:spPr>
          <a:xfrm>
            <a:off x="1124258" y="171425"/>
            <a:ext cx="7604125" cy="576263"/>
          </a:xfrm>
        </p:spPr>
        <p:txBody>
          <a:bodyPr/>
          <a:lstStyle/>
          <a:p>
            <a:pPr eaLnBrk="1" hangingPunct="1"/>
            <a:r>
              <a:rPr lang="en-US" altLang="en-US" dirty="0"/>
              <a:t>Kernel Synchronization - Windows</a:t>
            </a:r>
          </a:p>
        </p:txBody>
      </p:sp>
      <p:sp>
        <p:nvSpPr>
          <p:cNvPr id="34818" name="Rectangle 3">
            <a:extLst>
              <a:ext uri="{FF2B5EF4-FFF2-40B4-BE49-F238E27FC236}">
                <a16:creationId xmlns:a16="http://schemas.microsoft.com/office/drawing/2014/main" id="{CB0C9C47-5F4B-434A-94CC-F05FA91D82AA}"/>
              </a:ext>
            </a:extLst>
          </p:cNvPr>
          <p:cNvSpPr>
            <a:spLocks noGrp="1" noChangeArrowheads="1"/>
          </p:cNvSpPr>
          <p:nvPr>
            <p:ph idx="1"/>
          </p:nvPr>
        </p:nvSpPr>
        <p:spPr>
          <a:xfrm>
            <a:off x="806450" y="1233488"/>
            <a:ext cx="7740390" cy="4530725"/>
          </a:xfrm>
        </p:spPr>
        <p:txBody>
          <a:bodyPr/>
          <a:lstStyle/>
          <a:p>
            <a:r>
              <a:rPr lang="en-US" altLang="en-US" dirty="0"/>
              <a:t>Uses interrupt masks to protect access to global resources on uniprocessor systems</a:t>
            </a:r>
          </a:p>
          <a:p>
            <a:r>
              <a:rPr lang="en-US" altLang="en-US" dirty="0"/>
              <a:t>Uses </a:t>
            </a:r>
            <a:r>
              <a:rPr lang="en-US" altLang="en-US" b="1" dirty="0">
                <a:solidFill>
                  <a:srgbClr val="006699"/>
                </a:solidFill>
                <a:latin typeface="+mj-lt"/>
              </a:rPr>
              <a:t>spinlocks</a:t>
            </a:r>
            <a:r>
              <a:rPr lang="en-US" altLang="en-US" b="1" dirty="0">
                <a:solidFill>
                  <a:srgbClr val="3366FF"/>
                </a:solidFill>
              </a:rPr>
              <a:t> </a:t>
            </a:r>
            <a:r>
              <a:rPr lang="en-US" altLang="en-US" dirty="0"/>
              <a:t>on multiprocessor systems</a:t>
            </a:r>
          </a:p>
          <a:p>
            <a:pPr lvl="1"/>
            <a:r>
              <a:rPr lang="en-US" altLang="en-US" dirty="0"/>
              <a:t>Spinlocking-thread will never be preempted</a:t>
            </a:r>
          </a:p>
          <a:p>
            <a:r>
              <a:rPr lang="en-US" altLang="en-US" dirty="0"/>
              <a:t>Also provides </a:t>
            </a:r>
            <a:r>
              <a:rPr lang="en-US" altLang="en-US" b="1" dirty="0">
                <a:solidFill>
                  <a:srgbClr val="006699"/>
                </a:solidFill>
                <a:latin typeface="+mj-lt"/>
              </a:rPr>
              <a:t>dispatcher objects </a:t>
            </a:r>
            <a:r>
              <a:rPr lang="en-US" altLang="en-US" dirty="0">
                <a:solidFill>
                  <a:srgbClr val="000000"/>
                </a:solidFill>
              </a:rPr>
              <a:t>user-land </a:t>
            </a:r>
            <a:r>
              <a:rPr lang="en-US" altLang="en-US" dirty="0"/>
              <a:t>which may act mutexes, semaphores, events, and timers</a:t>
            </a:r>
          </a:p>
          <a:p>
            <a:pPr lvl="1"/>
            <a:r>
              <a:rPr lang="en-US" altLang="en-US" b="1" dirty="0">
                <a:solidFill>
                  <a:srgbClr val="006699"/>
                </a:solidFill>
                <a:latin typeface="+mj-lt"/>
              </a:rPr>
              <a:t>Events</a:t>
            </a:r>
          </a:p>
          <a:p>
            <a:pPr lvl="2"/>
            <a:r>
              <a:rPr lang="en-US" altLang="en-US" dirty="0"/>
              <a:t>An event acts much like a condition variable</a:t>
            </a:r>
          </a:p>
          <a:p>
            <a:pPr lvl="1"/>
            <a:r>
              <a:rPr lang="en-US" altLang="en-US" dirty="0"/>
              <a:t>Timers notify one or more thread when time expired</a:t>
            </a:r>
          </a:p>
          <a:p>
            <a:pPr lvl="1"/>
            <a:r>
              <a:rPr lang="en-US" altLang="en-US" dirty="0"/>
              <a:t>Dispatcher objects either </a:t>
            </a:r>
            <a:r>
              <a:rPr lang="en-US" altLang="en-US" b="1" dirty="0">
                <a:solidFill>
                  <a:srgbClr val="006699"/>
                </a:solidFill>
                <a:latin typeface="+mj-lt"/>
              </a:rPr>
              <a:t>signaled-state </a:t>
            </a:r>
            <a:r>
              <a:rPr lang="en-US" altLang="en-US" dirty="0"/>
              <a:t>(object available) or </a:t>
            </a:r>
            <a:r>
              <a:rPr lang="en-US" altLang="en-US" b="1" dirty="0">
                <a:solidFill>
                  <a:srgbClr val="006699"/>
                </a:solidFill>
                <a:latin typeface="+mj-lt"/>
              </a:rPr>
              <a:t>non-signaled state </a:t>
            </a:r>
            <a:r>
              <a:rPr lang="en-US" altLang="en-US" dirty="0"/>
              <a:t>(thread will block)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3F968EE9-B3EE-4C21-A6D3-3B3B4994C3FF}"/>
              </a:ext>
            </a:extLst>
          </p:cNvPr>
          <p:cNvSpPr>
            <a:spLocks noGrp="1" noChangeArrowheads="1"/>
          </p:cNvSpPr>
          <p:nvPr>
            <p:ph type="title"/>
          </p:nvPr>
        </p:nvSpPr>
        <p:spPr>
          <a:xfrm>
            <a:off x="1082675" y="227824"/>
            <a:ext cx="7604125" cy="576263"/>
          </a:xfrm>
        </p:spPr>
        <p:txBody>
          <a:bodyPr/>
          <a:lstStyle/>
          <a:p>
            <a:pPr eaLnBrk="1" hangingPunct="1"/>
            <a:r>
              <a:rPr lang="en-US" altLang="en-US" dirty="0"/>
              <a:t>Kernel Synchronization - Windows</a:t>
            </a:r>
          </a:p>
        </p:txBody>
      </p:sp>
      <p:sp>
        <p:nvSpPr>
          <p:cNvPr id="36866" name="Rectangle 3">
            <a:extLst>
              <a:ext uri="{FF2B5EF4-FFF2-40B4-BE49-F238E27FC236}">
                <a16:creationId xmlns:a16="http://schemas.microsoft.com/office/drawing/2014/main" id="{990F94B9-5686-4AF6-B868-7C2E74E75A30}"/>
              </a:ext>
            </a:extLst>
          </p:cNvPr>
          <p:cNvSpPr>
            <a:spLocks noGrp="1" noChangeArrowheads="1"/>
          </p:cNvSpPr>
          <p:nvPr>
            <p:ph idx="1"/>
          </p:nvPr>
        </p:nvSpPr>
        <p:spPr>
          <a:xfrm>
            <a:off x="806450" y="1233488"/>
            <a:ext cx="6943725" cy="4530725"/>
          </a:xfrm>
        </p:spPr>
        <p:txBody>
          <a:bodyPr/>
          <a:lstStyle/>
          <a:p>
            <a:r>
              <a:rPr lang="en-US" altLang="en-US"/>
              <a:t>Mutex dispatcher object</a:t>
            </a:r>
          </a:p>
        </p:txBody>
      </p:sp>
      <p:pic>
        <p:nvPicPr>
          <p:cNvPr id="36867" name="Picture 2">
            <a:extLst>
              <a:ext uri="{FF2B5EF4-FFF2-40B4-BE49-F238E27FC236}">
                <a16:creationId xmlns:a16="http://schemas.microsoft.com/office/drawing/2014/main" id="{0BA9B59F-E609-4994-8025-E90085DBE8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3090" y="1801902"/>
            <a:ext cx="5618162" cy="176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43100" y="168275"/>
            <a:ext cx="6743700" cy="1201738"/>
          </a:xfrm>
        </p:spPr>
        <p:txBody>
          <a:bodyPr/>
          <a:lstStyle/>
          <a:p>
            <a:r>
              <a:rPr lang="en-US" altLang="en-US" smtClean="0">
                <a:solidFill>
                  <a:srgbClr val="FF0000"/>
                </a:solidFill>
              </a:rPr>
              <a:t>Ghi chú về bản quyền</a:t>
            </a:r>
          </a:p>
        </p:txBody>
      </p:sp>
      <p:sp>
        <p:nvSpPr>
          <p:cNvPr id="12291" name="Content Placeholder 2"/>
          <p:cNvSpPr>
            <a:spLocks noGrp="1"/>
          </p:cNvSpPr>
          <p:nvPr>
            <p:ph idx="1"/>
          </p:nvPr>
        </p:nvSpPr>
        <p:spPr>
          <a:xfrm>
            <a:off x="185738" y="1493838"/>
            <a:ext cx="8501062" cy="4862512"/>
          </a:xfrm>
        </p:spPr>
        <p:txBody>
          <a:bodyPr/>
          <a:lstStyle/>
          <a:p>
            <a:pPr algn="just"/>
            <a:r>
              <a:rPr lang="en-US" altLang="en-US" smtClean="0"/>
              <a:t>Toàn bộ nội dung slide này tải về từ </a:t>
            </a:r>
            <a:r>
              <a:rPr lang="en-US">
                <a:hlinkClick r:id="rId3"/>
              </a:rPr>
              <a:t>https://</a:t>
            </a:r>
            <a:r>
              <a:rPr lang="en-US" smtClean="0">
                <a:hlinkClick r:id="rId3"/>
              </a:rPr>
              <a:t>www.os-book.com/OS10/slide-dir/index.html</a:t>
            </a:r>
            <a:r>
              <a:rPr lang="en-US" smtClean="0"/>
              <a:t> , sinh viên có quyền tải về, lưu trữ, in ấn, tham khảo cho mục đích học tập. Sinh viên không được phát hành lại hay thay đổi nội dung slide nếu chưa có sự đồng ý của tác giả.</a:t>
            </a:r>
          </a:p>
          <a:p>
            <a:pPr algn="just"/>
            <a:r>
              <a:rPr lang="en-US" altLang="en-US" smtClean="0"/>
              <a:t>Phần ghi chú ở cuối slide (nếu có) là do các thầy cô ghi chú lại trong quá trình giảng dạy.</a:t>
            </a:r>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0924A24C-D40B-46F8-84C7-E6F17ABCC236}" type="datetime1">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7/31/2020</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1229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FB647D9-B66C-49E2-8372-2104A2DAB964}"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7" name="Footer Placeholder 8"/>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Verdana" panose="020B0604030504040204" pitchFamily="34" charset="0"/>
                <a:ea typeface="MS PGothic" pitchFamily="34" charset="-128"/>
                <a:cs typeface="+mn-cs"/>
              </a:rPr>
              <a:t>502047 – Welcome</a:t>
            </a:r>
            <a:endParaRPr kumimoji="0" lang="en-US" sz="1200" b="0" i="0" u="none" strike="noStrike" kern="1200" cap="none" spc="0" normalizeH="0" baseline="0" noProof="0" dirty="0">
              <a:ln>
                <a:noFill/>
              </a:ln>
              <a:solidFill>
                <a:prstClr val="black">
                  <a:tint val="75000"/>
                </a:prstClr>
              </a:solidFill>
              <a:effectLst/>
              <a:uLnTx/>
              <a:uFillTx/>
              <a:latin typeface="Verdana" panose="020B0604030504040204" pitchFamily="34" charset="0"/>
              <a:ea typeface="MS PGothic" pitchFamily="34" charset="-128"/>
              <a:cs typeface="+mn-cs"/>
            </a:endParaRPr>
          </a:p>
        </p:txBody>
      </p:sp>
    </p:spTree>
    <p:extLst>
      <p:ext uri="{BB962C8B-B14F-4D97-AF65-F5344CB8AC3E}">
        <p14:creationId xmlns:p14="http://schemas.microsoft.com/office/powerpoint/2010/main" val="2934614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8330A2EE-B40D-4FE6-B9A4-00C5C35BBDAF}"/>
              </a:ext>
            </a:extLst>
          </p:cNvPr>
          <p:cNvSpPr>
            <a:spLocks noGrp="1" noChangeArrowheads="1"/>
          </p:cNvSpPr>
          <p:nvPr>
            <p:ph type="title"/>
          </p:nvPr>
        </p:nvSpPr>
        <p:spPr>
          <a:xfrm>
            <a:off x="998538" y="227824"/>
            <a:ext cx="7688262" cy="576263"/>
          </a:xfrm>
        </p:spPr>
        <p:txBody>
          <a:bodyPr/>
          <a:lstStyle/>
          <a:p>
            <a:pPr eaLnBrk="1" hangingPunct="1"/>
            <a:r>
              <a:rPr lang="en-US" altLang="en-US" dirty="0"/>
              <a:t>Linux Synchronization</a:t>
            </a:r>
          </a:p>
        </p:txBody>
      </p:sp>
      <p:sp>
        <p:nvSpPr>
          <p:cNvPr id="38914" name="Rectangle 3">
            <a:extLst>
              <a:ext uri="{FF2B5EF4-FFF2-40B4-BE49-F238E27FC236}">
                <a16:creationId xmlns:a16="http://schemas.microsoft.com/office/drawing/2014/main" id="{E38DE2E8-426D-448D-B9DB-18B8CE9B1538}"/>
              </a:ext>
            </a:extLst>
          </p:cNvPr>
          <p:cNvSpPr>
            <a:spLocks noGrp="1" noChangeArrowheads="1"/>
          </p:cNvSpPr>
          <p:nvPr>
            <p:ph idx="1"/>
          </p:nvPr>
        </p:nvSpPr>
        <p:spPr>
          <a:xfrm>
            <a:off x="783771" y="1117600"/>
            <a:ext cx="7358424" cy="4436035"/>
          </a:xfrm>
        </p:spPr>
        <p:txBody>
          <a:bodyPr/>
          <a:lstStyle/>
          <a:p>
            <a:r>
              <a:rPr lang="en-US" altLang="en-US" dirty="0"/>
              <a:t>Linux:</a:t>
            </a:r>
          </a:p>
          <a:p>
            <a:pPr lvl="1"/>
            <a:r>
              <a:rPr lang="en-US" altLang="en-US" dirty="0"/>
              <a:t>Prior to kernel Version 2.6, disables interrupts to implement short critical sections</a:t>
            </a:r>
          </a:p>
          <a:p>
            <a:pPr lvl="1"/>
            <a:r>
              <a:rPr lang="en-US" altLang="en-US" dirty="0"/>
              <a:t>Version 2.6 and later, fully preemptive</a:t>
            </a:r>
          </a:p>
          <a:p>
            <a:r>
              <a:rPr lang="en-US" altLang="en-US" dirty="0"/>
              <a:t>Linux provides:</a:t>
            </a:r>
          </a:p>
          <a:p>
            <a:pPr lvl="1"/>
            <a:r>
              <a:rPr lang="en-US" altLang="en-US" dirty="0"/>
              <a:t>Semaphores</a:t>
            </a:r>
          </a:p>
          <a:p>
            <a:pPr lvl="1"/>
            <a:r>
              <a:rPr lang="en-US" altLang="en-US" dirty="0"/>
              <a:t>Atomic integers</a:t>
            </a:r>
          </a:p>
          <a:p>
            <a:pPr lvl="1"/>
            <a:r>
              <a:rPr lang="en-US" altLang="en-US" dirty="0"/>
              <a:t>Spinlocks</a:t>
            </a:r>
          </a:p>
          <a:p>
            <a:pPr lvl="1"/>
            <a:r>
              <a:rPr lang="en-US" altLang="en-US" dirty="0"/>
              <a:t>Reader-writer versions of both</a:t>
            </a:r>
          </a:p>
          <a:p>
            <a:r>
              <a:rPr lang="en-US" altLang="en-US" dirty="0"/>
              <a:t>On single-CPU system, spinlocks replaced by enabling and disabling kernel preemption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CBE34C-01A9-4F51-811B-75F509501856}"/>
              </a:ext>
            </a:extLst>
          </p:cNvPr>
          <p:cNvSpPr>
            <a:spLocks noGrp="1" noChangeArrowheads="1"/>
          </p:cNvSpPr>
          <p:nvPr>
            <p:ph type="title"/>
          </p:nvPr>
        </p:nvSpPr>
        <p:spPr>
          <a:xfrm>
            <a:off x="998538" y="117636"/>
            <a:ext cx="7688262" cy="576263"/>
          </a:xfrm>
        </p:spPr>
        <p:txBody>
          <a:bodyPr/>
          <a:lstStyle/>
          <a:p>
            <a:pPr eaLnBrk="1" hangingPunct="1"/>
            <a:r>
              <a:rPr lang="en-US" altLang="en-US" dirty="0"/>
              <a:t>Linux Synchronization</a:t>
            </a:r>
          </a:p>
        </p:txBody>
      </p:sp>
      <p:sp>
        <p:nvSpPr>
          <p:cNvPr id="40962" name="Rectangle 3">
            <a:extLst>
              <a:ext uri="{FF2B5EF4-FFF2-40B4-BE49-F238E27FC236}">
                <a16:creationId xmlns:a16="http://schemas.microsoft.com/office/drawing/2014/main" id="{4EC9C734-E39C-4447-B11A-7FC89B18D5D4}"/>
              </a:ext>
            </a:extLst>
          </p:cNvPr>
          <p:cNvSpPr>
            <a:spLocks noGrp="1" noChangeArrowheads="1"/>
          </p:cNvSpPr>
          <p:nvPr>
            <p:ph idx="1"/>
          </p:nvPr>
        </p:nvSpPr>
        <p:spPr>
          <a:xfrm>
            <a:off x="786187" y="1077912"/>
            <a:ext cx="6781800" cy="4530725"/>
          </a:xfrm>
        </p:spPr>
        <p:txBody>
          <a:bodyPr/>
          <a:lstStyle/>
          <a:p>
            <a:r>
              <a:rPr lang="en-US" altLang="en-US" dirty="0"/>
              <a:t>Atomic variables</a:t>
            </a:r>
            <a:br>
              <a:rPr lang="en-US" altLang="en-US" dirty="0"/>
            </a:br>
            <a:r>
              <a:rPr lang="en-US" altLang="en-US" dirty="0"/>
              <a:t/>
            </a:r>
            <a:br>
              <a:rPr lang="en-US" altLang="en-US" dirty="0"/>
            </a:br>
            <a:r>
              <a:rPr lang="en-US" altLang="en-US" b="1" dirty="0" err="1">
                <a:latin typeface="Courier New" panose="02070309020205020404" pitchFamily="49" charset="0"/>
                <a:cs typeface="Courier New" panose="02070309020205020404" pitchFamily="49" charset="0"/>
              </a:rPr>
              <a:t>atomic_t</a:t>
            </a:r>
            <a:r>
              <a:rPr lang="en-US" altLang="en-US" dirty="0"/>
              <a:t> is the type for atomic integer</a:t>
            </a:r>
          </a:p>
          <a:p>
            <a:r>
              <a:rPr lang="en-US" altLang="en-US" dirty="0"/>
              <a:t>Consider the variables</a:t>
            </a:r>
            <a:br>
              <a:rPr lang="en-US" altLang="en-US" dirty="0"/>
            </a:br>
            <a:r>
              <a:rPr lang="en-US" altLang="en-US" dirty="0"/>
              <a:t/>
            </a:r>
            <a:br>
              <a:rPr lang="en-US" altLang="en-US" dirty="0"/>
            </a:br>
            <a:r>
              <a:rPr lang="en-US" altLang="en-US" b="1" dirty="0" err="1">
                <a:latin typeface="Courier New" panose="02070309020205020404" pitchFamily="49" charset="0"/>
                <a:cs typeface="Courier New" panose="02070309020205020404" pitchFamily="49" charset="0"/>
              </a:rPr>
              <a:t>atomic_t</a:t>
            </a:r>
            <a:r>
              <a:rPr lang="en-US" altLang="en-US" b="1" dirty="0">
                <a:latin typeface="Courier New" panose="02070309020205020404" pitchFamily="49" charset="0"/>
                <a:cs typeface="Courier New" panose="02070309020205020404" pitchFamily="49" charset="0"/>
              </a:rPr>
              <a:t> counter;</a:t>
            </a:r>
            <a:br>
              <a:rPr lang="en-US" altLang="en-US" b="1" dirty="0">
                <a:latin typeface="Courier New" panose="02070309020205020404" pitchFamily="49" charset="0"/>
                <a:cs typeface="Courier New" panose="02070309020205020404" pitchFamily="49" charset="0"/>
              </a:rPr>
            </a:br>
            <a:r>
              <a:rPr lang="en-US" altLang="en-US" b="1" dirty="0" err="1">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value;</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pic>
        <p:nvPicPr>
          <p:cNvPr id="40963" name="Picture 1">
            <a:extLst>
              <a:ext uri="{FF2B5EF4-FFF2-40B4-BE49-F238E27FC236}">
                <a16:creationId xmlns:a16="http://schemas.microsoft.com/office/drawing/2014/main" id="{5A3D2D42-0C95-4635-9D2C-6C8736A006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8538" y="3514725"/>
            <a:ext cx="67818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A3BFBC80-8482-4396-985A-22154E9BE317}"/>
              </a:ext>
            </a:extLst>
          </p:cNvPr>
          <p:cNvSpPr>
            <a:spLocks noGrp="1" noChangeArrowheads="1"/>
          </p:cNvSpPr>
          <p:nvPr>
            <p:ph type="title"/>
          </p:nvPr>
        </p:nvSpPr>
        <p:spPr>
          <a:xfrm>
            <a:off x="1203325" y="218493"/>
            <a:ext cx="7483475" cy="576263"/>
          </a:xfrm>
        </p:spPr>
        <p:txBody>
          <a:bodyPr/>
          <a:lstStyle/>
          <a:p>
            <a:pPr eaLnBrk="1" hangingPunct="1"/>
            <a:r>
              <a:rPr lang="en-US" altLang="en-US" dirty="0"/>
              <a:t>POSIX Synchronization</a:t>
            </a:r>
          </a:p>
        </p:txBody>
      </p:sp>
      <p:sp>
        <p:nvSpPr>
          <p:cNvPr id="43010" name="Rectangle 3">
            <a:extLst>
              <a:ext uri="{FF2B5EF4-FFF2-40B4-BE49-F238E27FC236}">
                <a16:creationId xmlns:a16="http://schemas.microsoft.com/office/drawing/2014/main" id="{0CB899AC-D3DA-40DE-B034-67D8F80391BD}"/>
              </a:ext>
            </a:extLst>
          </p:cNvPr>
          <p:cNvSpPr>
            <a:spLocks noGrp="1" noChangeArrowheads="1"/>
          </p:cNvSpPr>
          <p:nvPr>
            <p:ph type="body" sz="half" idx="1"/>
          </p:nvPr>
        </p:nvSpPr>
        <p:spPr>
          <a:xfrm>
            <a:off x="793102" y="1224999"/>
            <a:ext cx="7592608" cy="4613275"/>
          </a:xfrm>
        </p:spPr>
        <p:txBody>
          <a:bodyPr/>
          <a:lstStyle/>
          <a:p>
            <a:r>
              <a:rPr lang="en-US" altLang="en-US" dirty="0"/>
              <a:t>POSIX API provides</a:t>
            </a:r>
          </a:p>
          <a:p>
            <a:pPr lvl="1"/>
            <a:r>
              <a:rPr lang="en-US" altLang="en-US" dirty="0"/>
              <a:t>mutex locks</a:t>
            </a:r>
          </a:p>
          <a:p>
            <a:pPr lvl="1"/>
            <a:r>
              <a:rPr lang="en-US" altLang="en-US" dirty="0"/>
              <a:t>semaphores</a:t>
            </a:r>
          </a:p>
          <a:p>
            <a:pPr lvl="1"/>
            <a:r>
              <a:rPr lang="en-US" altLang="en-US" dirty="0"/>
              <a:t>condition variable</a:t>
            </a:r>
          </a:p>
          <a:p>
            <a:r>
              <a:rPr lang="en-US" altLang="en-US" dirty="0"/>
              <a:t>Widely used on UNIX, Linux, and macOS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19FC13B4-CCA9-41F0-92B9-4DC071D282E4}"/>
              </a:ext>
            </a:extLst>
          </p:cNvPr>
          <p:cNvSpPr>
            <a:spLocks noGrp="1"/>
          </p:cNvSpPr>
          <p:nvPr>
            <p:ph type="title"/>
          </p:nvPr>
        </p:nvSpPr>
        <p:spPr/>
        <p:txBody>
          <a:bodyPr/>
          <a:lstStyle/>
          <a:p>
            <a:r>
              <a:rPr lang="en-US" altLang="en-US" dirty="0"/>
              <a:t>POSIX Mutex Locks</a:t>
            </a:r>
          </a:p>
        </p:txBody>
      </p:sp>
      <p:sp>
        <p:nvSpPr>
          <p:cNvPr id="56322" name="Content Placeholder 2">
            <a:extLst>
              <a:ext uri="{FF2B5EF4-FFF2-40B4-BE49-F238E27FC236}">
                <a16:creationId xmlns:a16="http://schemas.microsoft.com/office/drawing/2014/main" id="{97B362C6-D2EF-4174-B4FC-ABBA8310629F}"/>
              </a:ext>
            </a:extLst>
          </p:cNvPr>
          <p:cNvSpPr>
            <a:spLocks noGrp="1"/>
          </p:cNvSpPr>
          <p:nvPr>
            <p:ph idx="1"/>
          </p:nvPr>
        </p:nvSpPr>
        <p:spPr/>
        <p:txBody>
          <a:bodyPr/>
          <a:lstStyle/>
          <a:p>
            <a:r>
              <a:rPr lang="en-US" altLang="en-US"/>
              <a:t>Creating and initializing the lock</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r>
              <a:rPr lang="en-US" altLang="en-US"/>
              <a:t>Acquiring and releasing the lock</a:t>
            </a:r>
          </a:p>
        </p:txBody>
      </p:sp>
      <p:pic>
        <p:nvPicPr>
          <p:cNvPr id="56323" name="Picture 3">
            <a:extLst>
              <a:ext uri="{FF2B5EF4-FFF2-40B4-BE49-F238E27FC236}">
                <a16:creationId xmlns:a16="http://schemas.microsoft.com/office/drawing/2014/main" id="{7A9B15B6-6321-486B-AAC5-C1A1A243EC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6888" y="1571625"/>
            <a:ext cx="50927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4">
            <a:extLst>
              <a:ext uri="{FF2B5EF4-FFF2-40B4-BE49-F238E27FC236}">
                <a16:creationId xmlns:a16="http://schemas.microsoft.com/office/drawing/2014/main" id="{43D64EAF-0CE6-4473-BCDA-70225E10C6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0263" y="3770313"/>
            <a:ext cx="3708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31418EEB-44BA-4A35-BF05-9040A02836A2}"/>
              </a:ext>
            </a:extLst>
          </p:cNvPr>
          <p:cNvSpPr>
            <a:spLocks noGrp="1"/>
          </p:cNvSpPr>
          <p:nvPr>
            <p:ph type="title"/>
          </p:nvPr>
        </p:nvSpPr>
        <p:spPr/>
        <p:txBody>
          <a:bodyPr/>
          <a:lstStyle/>
          <a:p>
            <a:r>
              <a:rPr lang="en-US" altLang="en-US"/>
              <a:t>POSIX Semaphores</a:t>
            </a:r>
          </a:p>
        </p:txBody>
      </p:sp>
      <p:sp>
        <p:nvSpPr>
          <p:cNvPr id="57346" name="Content Placeholder 2">
            <a:extLst>
              <a:ext uri="{FF2B5EF4-FFF2-40B4-BE49-F238E27FC236}">
                <a16:creationId xmlns:a16="http://schemas.microsoft.com/office/drawing/2014/main" id="{88B0DD88-5E60-4AA4-B36D-9E62E5E1C6B8}"/>
              </a:ext>
            </a:extLst>
          </p:cNvPr>
          <p:cNvSpPr>
            <a:spLocks noGrp="1"/>
          </p:cNvSpPr>
          <p:nvPr>
            <p:ph idx="1"/>
          </p:nvPr>
        </p:nvSpPr>
        <p:spPr/>
        <p:txBody>
          <a:bodyPr/>
          <a:lstStyle/>
          <a:p>
            <a:r>
              <a:rPr lang="en-US" altLang="en-US"/>
              <a:t>POSIX provides two versions – </a:t>
            </a:r>
            <a:r>
              <a:rPr lang="en-US" altLang="en-US" b="1"/>
              <a:t>named</a:t>
            </a:r>
            <a:r>
              <a:rPr lang="en-US" altLang="en-US"/>
              <a:t> and </a:t>
            </a:r>
            <a:r>
              <a:rPr lang="en-US" altLang="en-US" b="1"/>
              <a:t>unnamed</a:t>
            </a:r>
            <a:r>
              <a:rPr lang="en-US" altLang="en-US"/>
              <a:t>.</a:t>
            </a:r>
          </a:p>
          <a:p>
            <a:r>
              <a:rPr lang="en-US" altLang="en-US"/>
              <a:t>Named semaphores can be used by unrelated processes, unnamed cannot.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D1FD5B3A-24E8-4E3E-801B-A57367BA93BC}"/>
              </a:ext>
            </a:extLst>
          </p:cNvPr>
          <p:cNvSpPr>
            <a:spLocks noGrp="1"/>
          </p:cNvSpPr>
          <p:nvPr>
            <p:ph type="title"/>
          </p:nvPr>
        </p:nvSpPr>
        <p:spPr/>
        <p:txBody>
          <a:bodyPr/>
          <a:lstStyle/>
          <a:p>
            <a:r>
              <a:rPr lang="en-US" altLang="en-US" dirty="0"/>
              <a:t>POSIX Named Semaphores</a:t>
            </a:r>
          </a:p>
        </p:txBody>
      </p:sp>
      <p:sp>
        <p:nvSpPr>
          <p:cNvPr id="58370" name="Content Placeholder 2">
            <a:extLst>
              <a:ext uri="{FF2B5EF4-FFF2-40B4-BE49-F238E27FC236}">
                <a16:creationId xmlns:a16="http://schemas.microsoft.com/office/drawing/2014/main" id="{1C644338-2EA3-4381-B0C2-E9F39074C86D}"/>
              </a:ext>
            </a:extLst>
          </p:cNvPr>
          <p:cNvSpPr>
            <a:spLocks noGrp="1"/>
          </p:cNvSpPr>
          <p:nvPr>
            <p:ph idx="1"/>
          </p:nvPr>
        </p:nvSpPr>
        <p:spPr>
          <a:xfrm>
            <a:off x="806450" y="1233488"/>
            <a:ext cx="8229600" cy="5027612"/>
          </a:xfrm>
        </p:spPr>
        <p:txBody>
          <a:bodyPr/>
          <a:lstStyle/>
          <a:p>
            <a:r>
              <a:rPr lang="en-US" altLang="en-US"/>
              <a:t>Creating an initializing the semaphore:</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r>
              <a:rPr lang="en-US" altLang="en-US"/>
              <a:t>Another process can access the semaphore by referring to its name </a:t>
            </a:r>
            <a:r>
              <a:rPr lang="en-US" altLang="en-US" b="1">
                <a:latin typeface="Courier New" panose="02070309020205020404" pitchFamily="49" charset="0"/>
                <a:cs typeface="Courier New" panose="02070309020205020404" pitchFamily="49" charset="0"/>
              </a:rPr>
              <a:t>SEM</a:t>
            </a:r>
            <a:r>
              <a:rPr lang="en-US" altLang="en-US"/>
              <a:t>.</a:t>
            </a:r>
          </a:p>
          <a:p>
            <a:r>
              <a:rPr lang="en-US" altLang="en-US"/>
              <a:t>Acquiring and releasing the semaphore:</a:t>
            </a:r>
          </a:p>
        </p:txBody>
      </p:sp>
      <p:pic>
        <p:nvPicPr>
          <p:cNvPr id="58371" name="Picture 3">
            <a:extLst>
              <a:ext uri="{FF2B5EF4-FFF2-40B4-BE49-F238E27FC236}">
                <a16:creationId xmlns:a16="http://schemas.microsoft.com/office/drawing/2014/main" id="{E71215B9-85A1-49C0-8E92-98B3705C90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597025"/>
            <a:ext cx="60833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4">
            <a:extLst>
              <a:ext uri="{FF2B5EF4-FFF2-40B4-BE49-F238E27FC236}">
                <a16:creationId xmlns:a16="http://schemas.microsoft.com/office/drawing/2014/main" id="{86CEE521-DD92-43B2-8542-D9F0EF7B43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3843338"/>
            <a:ext cx="38100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4FEE749F-18F0-4920-8F8A-D2AC98A74CC0}"/>
              </a:ext>
            </a:extLst>
          </p:cNvPr>
          <p:cNvSpPr>
            <a:spLocks noGrp="1"/>
          </p:cNvSpPr>
          <p:nvPr>
            <p:ph type="title"/>
          </p:nvPr>
        </p:nvSpPr>
        <p:spPr/>
        <p:txBody>
          <a:bodyPr/>
          <a:lstStyle/>
          <a:p>
            <a:r>
              <a:rPr lang="en-US" altLang="en-US" dirty="0"/>
              <a:t>POSIX Unnamed Semaphores</a:t>
            </a:r>
          </a:p>
        </p:txBody>
      </p:sp>
      <p:sp>
        <p:nvSpPr>
          <p:cNvPr id="59394" name="Content Placeholder 2">
            <a:extLst>
              <a:ext uri="{FF2B5EF4-FFF2-40B4-BE49-F238E27FC236}">
                <a16:creationId xmlns:a16="http://schemas.microsoft.com/office/drawing/2014/main" id="{51C2AC08-3586-4361-B942-E44CC003DF15}"/>
              </a:ext>
            </a:extLst>
          </p:cNvPr>
          <p:cNvSpPr>
            <a:spLocks noGrp="1"/>
          </p:cNvSpPr>
          <p:nvPr>
            <p:ph idx="1"/>
          </p:nvPr>
        </p:nvSpPr>
        <p:spPr/>
        <p:txBody>
          <a:bodyPr/>
          <a:lstStyle/>
          <a:p>
            <a:r>
              <a:rPr lang="en-US" altLang="en-US"/>
              <a:t>Creating an initializing the semaphore:</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r>
              <a:rPr lang="en-US" altLang="en-US"/>
              <a:t>Acquiring and releasing the semaphore:</a:t>
            </a:r>
          </a:p>
        </p:txBody>
      </p:sp>
      <p:pic>
        <p:nvPicPr>
          <p:cNvPr id="59395" name="Picture 5">
            <a:extLst>
              <a:ext uri="{FF2B5EF4-FFF2-40B4-BE49-F238E27FC236}">
                <a16:creationId xmlns:a16="http://schemas.microsoft.com/office/drawing/2014/main" id="{D32AB7B8-29E8-4E15-BE57-7F70C8F0A8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1638" y="1574800"/>
            <a:ext cx="60833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6">
            <a:extLst>
              <a:ext uri="{FF2B5EF4-FFF2-40B4-BE49-F238E27FC236}">
                <a16:creationId xmlns:a16="http://schemas.microsoft.com/office/drawing/2014/main" id="{5594141B-2EFA-4DEC-B8C5-755B9FD4E0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3729038"/>
            <a:ext cx="45339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53F3401E-0D76-4EA7-80E3-C109BF996FAA}"/>
              </a:ext>
            </a:extLst>
          </p:cNvPr>
          <p:cNvSpPr>
            <a:spLocks noGrp="1"/>
          </p:cNvSpPr>
          <p:nvPr>
            <p:ph type="title"/>
          </p:nvPr>
        </p:nvSpPr>
        <p:spPr/>
        <p:txBody>
          <a:bodyPr/>
          <a:lstStyle/>
          <a:p>
            <a:r>
              <a:rPr lang="en-US" altLang="en-US"/>
              <a:t>POSIX Condition Variables</a:t>
            </a:r>
          </a:p>
        </p:txBody>
      </p:sp>
      <p:sp>
        <p:nvSpPr>
          <p:cNvPr id="60418" name="Content Placeholder 2">
            <a:extLst>
              <a:ext uri="{FF2B5EF4-FFF2-40B4-BE49-F238E27FC236}">
                <a16:creationId xmlns:a16="http://schemas.microsoft.com/office/drawing/2014/main" id="{3044D515-471B-4811-9960-E3A7CF4451C7}"/>
              </a:ext>
            </a:extLst>
          </p:cNvPr>
          <p:cNvSpPr>
            <a:spLocks noGrp="1"/>
          </p:cNvSpPr>
          <p:nvPr>
            <p:ph idx="1"/>
          </p:nvPr>
        </p:nvSpPr>
        <p:spPr/>
        <p:txBody>
          <a:bodyPr/>
          <a:lstStyle/>
          <a:p>
            <a:r>
              <a:rPr lang="en-US" altLang="en-US" dirty="0"/>
              <a:t>Since POSIX is typically used in C/C++ and these languages do not provide a monitor, POSIX condition variables are associated with a POSIX mutex lock to provide mutual exclusion: Creating and initializing the condition variable:</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60419" name="Picture 5">
            <a:extLst>
              <a:ext uri="{FF2B5EF4-FFF2-40B4-BE49-F238E27FC236}">
                <a16:creationId xmlns:a16="http://schemas.microsoft.com/office/drawing/2014/main" id="{53567E63-78B6-4E97-8409-85828A3DD3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3013" y="2327275"/>
            <a:ext cx="39624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57A05B56-EBB1-4DC7-BEC6-02B57982E91F}"/>
              </a:ext>
            </a:extLst>
          </p:cNvPr>
          <p:cNvSpPr>
            <a:spLocks noGrp="1"/>
          </p:cNvSpPr>
          <p:nvPr>
            <p:ph type="title"/>
          </p:nvPr>
        </p:nvSpPr>
        <p:spPr/>
        <p:txBody>
          <a:bodyPr/>
          <a:lstStyle/>
          <a:p>
            <a:r>
              <a:rPr lang="en-US" altLang="en-US"/>
              <a:t>POSIX Condition Variables</a:t>
            </a:r>
          </a:p>
        </p:txBody>
      </p:sp>
      <p:sp>
        <p:nvSpPr>
          <p:cNvPr id="61442" name="Content Placeholder 2">
            <a:extLst>
              <a:ext uri="{FF2B5EF4-FFF2-40B4-BE49-F238E27FC236}">
                <a16:creationId xmlns:a16="http://schemas.microsoft.com/office/drawing/2014/main" id="{B6C9CAA1-E2D2-4CF7-8F9C-0B07CED47113}"/>
              </a:ext>
            </a:extLst>
          </p:cNvPr>
          <p:cNvSpPr>
            <a:spLocks noGrp="1"/>
          </p:cNvSpPr>
          <p:nvPr>
            <p:ph idx="1"/>
          </p:nvPr>
        </p:nvSpPr>
        <p:spPr/>
        <p:txBody>
          <a:bodyPr/>
          <a:lstStyle/>
          <a:p>
            <a:r>
              <a:rPr lang="en-US" altLang="en-US"/>
              <a:t>Thread waiting for the condition </a:t>
            </a:r>
            <a:r>
              <a:rPr lang="en-US" altLang="en-US" b="1">
                <a:latin typeface="Courier New" panose="02070309020205020404" pitchFamily="49" charset="0"/>
                <a:cs typeface="Courier New" panose="02070309020205020404" pitchFamily="49" charset="0"/>
              </a:rPr>
              <a:t>a == b </a:t>
            </a:r>
            <a:r>
              <a:rPr lang="en-US" altLang="en-US"/>
              <a:t>to become true:</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r>
              <a:rPr lang="en-US" altLang="en-US"/>
              <a:t>Thread signaling another thread waiting on the condition variable:</a:t>
            </a:r>
          </a:p>
          <a:p>
            <a:endParaRPr lang="en-US" altLang="en-US"/>
          </a:p>
        </p:txBody>
      </p:sp>
      <p:pic>
        <p:nvPicPr>
          <p:cNvPr id="61443" name="Picture 6">
            <a:extLst>
              <a:ext uri="{FF2B5EF4-FFF2-40B4-BE49-F238E27FC236}">
                <a16:creationId xmlns:a16="http://schemas.microsoft.com/office/drawing/2014/main" id="{9273925A-CBB6-4438-8E69-C29554E996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0550" y="1670050"/>
            <a:ext cx="49530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a:extLst>
              <a:ext uri="{FF2B5EF4-FFF2-40B4-BE49-F238E27FC236}">
                <a16:creationId xmlns:a16="http://schemas.microsoft.com/office/drawing/2014/main" id="{08E890D1-08BA-421F-B471-95E7600B98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4097338"/>
            <a:ext cx="34925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D895C0A9-89AB-4099-9158-09FB3BE2DEA3}"/>
              </a:ext>
            </a:extLst>
          </p:cNvPr>
          <p:cNvSpPr>
            <a:spLocks noGrp="1"/>
          </p:cNvSpPr>
          <p:nvPr>
            <p:ph type="title"/>
          </p:nvPr>
        </p:nvSpPr>
        <p:spPr/>
        <p:txBody>
          <a:bodyPr/>
          <a:lstStyle/>
          <a:p>
            <a:r>
              <a:rPr lang="en-US" altLang="en-US"/>
              <a:t>Java Synchronization</a:t>
            </a:r>
          </a:p>
        </p:txBody>
      </p:sp>
      <p:sp>
        <p:nvSpPr>
          <p:cNvPr id="62466" name="Content Placeholder 2">
            <a:extLst>
              <a:ext uri="{FF2B5EF4-FFF2-40B4-BE49-F238E27FC236}">
                <a16:creationId xmlns:a16="http://schemas.microsoft.com/office/drawing/2014/main" id="{D0302B4F-6AF2-45B2-A5F9-17764BA578C6}"/>
              </a:ext>
            </a:extLst>
          </p:cNvPr>
          <p:cNvSpPr>
            <a:spLocks noGrp="1"/>
          </p:cNvSpPr>
          <p:nvPr>
            <p:ph idx="1"/>
          </p:nvPr>
        </p:nvSpPr>
        <p:spPr/>
        <p:txBody>
          <a:bodyPr/>
          <a:lstStyle/>
          <a:p>
            <a:r>
              <a:rPr lang="en-US" altLang="en-US"/>
              <a:t>Java provides rich set of synchronization features:</a:t>
            </a:r>
          </a:p>
          <a:p>
            <a:pPr>
              <a:buFont typeface="Wingdings" panose="05000000000000000000" pitchFamily="2" charset="2"/>
              <a:buChar char="Ø"/>
            </a:pPr>
            <a:r>
              <a:rPr lang="en-US" altLang="en-US"/>
              <a:t>Java monitors</a:t>
            </a:r>
          </a:p>
          <a:p>
            <a:pPr>
              <a:buFont typeface="Wingdings" panose="05000000000000000000" pitchFamily="2" charset="2"/>
              <a:buChar char="Ø"/>
            </a:pPr>
            <a:r>
              <a:rPr lang="en-US" altLang="en-US"/>
              <a:t>Reentrant locks</a:t>
            </a:r>
          </a:p>
          <a:p>
            <a:pPr>
              <a:buFont typeface="Wingdings" panose="05000000000000000000" pitchFamily="2" charset="2"/>
              <a:buChar char="Ø"/>
            </a:pPr>
            <a:r>
              <a:rPr lang="en-US" altLang="en-US"/>
              <a:t>Semaphores</a:t>
            </a:r>
          </a:p>
          <a:p>
            <a:pPr>
              <a:buFont typeface="Wingdings" panose="05000000000000000000" pitchFamily="2" charset="2"/>
              <a:buChar char="Ø"/>
            </a:pPr>
            <a:r>
              <a:rPr lang="en-US" altLang="en-US"/>
              <a:t>Condition variables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AFE23A2-3233-4A83-BA98-6544E85EB746}"/>
              </a:ext>
            </a:extLst>
          </p:cNvPr>
          <p:cNvSpPr>
            <a:spLocks noGrp="1" noChangeArrowheads="1"/>
          </p:cNvSpPr>
          <p:nvPr>
            <p:ph type="title"/>
          </p:nvPr>
        </p:nvSpPr>
        <p:spPr>
          <a:xfrm>
            <a:off x="1130586" y="162366"/>
            <a:ext cx="7707312"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78A0AF89-B4E3-498E-93FE-2E355823D1D0}"/>
              </a:ext>
            </a:extLst>
          </p:cNvPr>
          <p:cNvSpPr>
            <a:spLocks noGrp="1" noChangeArrowheads="1"/>
          </p:cNvSpPr>
          <p:nvPr>
            <p:ph idx="1"/>
          </p:nvPr>
        </p:nvSpPr>
        <p:spPr>
          <a:xfrm>
            <a:off x="802434" y="1225550"/>
            <a:ext cx="7707312" cy="3270250"/>
          </a:xfrm>
        </p:spPr>
        <p:txBody>
          <a:bodyPr/>
          <a:lstStyle/>
          <a:p>
            <a:r>
              <a:rPr lang="en-US" altLang="en-US" dirty="0"/>
              <a:t>Explain the bounded-buffer synchronization problem</a:t>
            </a:r>
          </a:p>
          <a:p>
            <a:r>
              <a:rPr lang="en-US" altLang="en-US" dirty="0"/>
              <a:t>Explain the readers-writers synchronization problem</a:t>
            </a:r>
          </a:p>
          <a:p>
            <a:r>
              <a:rPr lang="en-US" altLang="en-US" dirty="0"/>
              <a:t>Explain and dining-philosophers synchronization problems</a:t>
            </a:r>
          </a:p>
          <a:p>
            <a:r>
              <a:rPr lang="en-US" altLang="en-US" dirty="0"/>
              <a:t>Describe the tools used by Linux and Windows to solve synchronization problems.</a:t>
            </a:r>
          </a:p>
          <a:p>
            <a:r>
              <a:rPr lang="en-US" altLang="en-US" dirty="0"/>
              <a:t>Illustrate how POSIX and Java can be used to solve process synchronization problems</a:t>
            </a:r>
            <a:br>
              <a:rPr lang="en-US" altLang="en-US" dirty="0"/>
            </a:br>
            <a:endParaRPr lang="en-US" altLang="en-US" dirty="0"/>
          </a:p>
        </p:txBody>
      </p:sp>
      <p:sp>
        <p:nvSpPr>
          <p:cNvPr id="7171" name="Rectangle 5">
            <a:extLst>
              <a:ext uri="{FF2B5EF4-FFF2-40B4-BE49-F238E27FC236}">
                <a16:creationId xmlns:a16="http://schemas.microsoft.com/office/drawing/2014/main" id="{98EE148A-79D9-4237-8D17-FC87DB906A54}"/>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9B736ABE-D232-4AC2-98B8-80667B9D65C7}"/>
              </a:ext>
            </a:extLst>
          </p:cNvPr>
          <p:cNvSpPr>
            <a:spLocks noGrp="1"/>
          </p:cNvSpPr>
          <p:nvPr>
            <p:ph type="title"/>
          </p:nvPr>
        </p:nvSpPr>
        <p:spPr/>
        <p:txBody>
          <a:bodyPr/>
          <a:lstStyle/>
          <a:p>
            <a:r>
              <a:rPr lang="en-US" altLang="en-US"/>
              <a:t>Java Monitors</a:t>
            </a:r>
          </a:p>
        </p:txBody>
      </p:sp>
      <p:sp>
        <p:nvSpPr>
          <p:cNvPr id="63490" name="Content Placeholder 2">
            <a:extLst>
              <a:ext uri="{FF2B5EF4-FFF2-40B4-BE49-F238E27FC236}">
                <a16:creationId xmlns:a16="http://schemas.microsoft.com/office/drawing/2014/main" id="{29EC6428-17A6-47A7-B43C-8EA71AF83166}"/>
              </a:ext>
            </a:extLst>
          </p:cNvPr>
          <p:cNvSpPr>
            <a:spLocks noGrp="1"/>
          </p:cNvSpPr>
          <p:nvPr>
            <p:ph idx="1"/>
          </p:nvPr>
        </p:nvSpPr>
        <p:spPr/>
        <p:txBody>
          <a:bodyPr/>
          <a:lstStyle/>
          <a:p>
            <a:r>
              <a:rPr lang="en-US" altLang="en-US"/>
              <a:t>Every Java object has associated with it a single lock.</a:t>
            </a:r>
          </a:p>
          <a:p>
            <a:r>
              <a:rPr lang="en-US" altLang="en-US"/>
              <a:t>If a method is declared as </a:t>
            </a:r>
            <a:r>
              <a:rPr lang="en-US" altLang="en-US" b="1">
                <a:latin typeface="Courier New" panose="02070309020205020404" pitchFamily="49" charset="0"/>
                <a:cs typeface="Courier New" panose="02070309020205020404" pitchFamily="49" charset="0"/>
              </a:rPr>
              <a:t>synchronized</a:t>
            </a:r>
            <a:r>
              <a:rPr lang="en-US" altLang="en-US"/>
              <a:t>, a calling thread must own the lock for the object.</a:t>
            </a:r>
          </a:p>
          <a:p>
            <a:r>
              <a:rPr lang="en-US" altLang="en-US"/>
              <a:t>If the lock is owned by another thread, the calling thread must wait for the lock until it is released.</a:t>
            </a:r>
          </a:p>
          <a:p>
            <a:r>
              <a:rPr lang="en-US" altLang="en-US"/>
              <a:t>Locks are released when the owning thread exits the </a:t>
            </a:r>
            <a:r>
              <a:rPr lang="en-US" altLang="en-US" b="1">
                <a:latin typeface="Courier New" panose="02070309020205020404" pitchFamily="49" charset="0"/>
                <a:cs typeface="Courier New" panose="02070309020205020404" pitchFamily="49" charset="0"/>
              </a:rPr>
              <a:t>synchronized</a:t>
            </a:r>
            <a:r>
              <a:rPr lang="en-US" altLang="en-US"/>
              <a:t> method.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B04FF07F-8DAB-4817-8659-83A70206C690}"/>
              </a:ext>
            </a:extLst>
          </p:cNvPr>
          <p:cNvSpPr>
            <a:spLocks noGrp="1"/>
          </p:cNvSpPr>
          <p:nvPr>
            <p:ph type="title"/>
          </p:nvPr>
        </p:nvSpPr>
        <p:spPr>
          <a:xfrm>
            <a:off x="1356946" y="170353"/>
            <a:ext cx="7710854" cy="576262"/>
          </a:xfrm>
        </p:spPr>
        <p:txBody>
          <a:bodyPr/>
          <a:lstStyle/>
          <a:p>
            <a:r>
              <a:rPr lang="en-US" altLang="en-US" sz="3000" dirty="0"/>
              <a:t>Bounded Buffer – </a:t>
            </a:r>
            <a:r>
              <a:rPr kumimoji="1" lang="en-US" altLang="en-US" dirty="0"/>
              <a:t>Java</a:t>
            </a:r>
            <a:r>
              <a:rPr lang="en-US" altLang="en-US" sz="3000" dirty="0"/>
              <a:t> Synchronization</a:t>
            </a:r>
          </a:p>
        </p:txBody>
      </p:sp>
      <p:pic>
        <p:nvPicPr>
          <p:cNvPr id="64514" name="Picture 2">
            <a:extLst>
              <a:ext uri="{FF2B5EF4-FFF2-40B4-BE49-F238E27FC236}">
                <a16:creationId xmlns:a16="http://schemas.microsoft.com/office/drawing/2014/main" id="{3C121A20-B42E-4AE3-8725-0EE9C9C3F7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4263" y="1201738"/>
            <a:ext cx="4706937"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A7063654-3368-408D-9DF3-2B295E85937E}"/>
              </a:ext>
            </a:extLst>
          </p:cNvPr>
          <p:cNvSpPr>
            <a:spLocks noGrp="1"/>
          </p:cNvSpPr>
          <p:nvPr>
            <p:ph type="title"/>
          </p:nvPr>
        </p:nvSpPr>
        <p:spPr/>
        <p:txBody>
          <a:bodyPr/>
          <a:lstStyle/>
          <a:p>
            <a:r>
              <a:rPr lang="en-US" altLang="en-US"/>
              <a:t>Java Synchronization</a:t>
            </a:r>
          </a:p>
        </p:txBody>
      </p:sp>
      <p:sp>
        <p:nvSpPr>
          <p:cNvPr id="65538" name="Content Placeholder 2">
            <a:extLst>
              <a:ext uri="{FF2B5EF4-FFF2-40B4-BE49-F238E27FC236}">
                <a16:creationId xmlns:a16="http://schemas.microsoft.com/office/drawing/2014/main" id="{6382BE83-2E0A-488C-A3AE-CF46662C19F3}"/>
              </a:ext>
            </a:extLst>
          </p:cNvPr>
          <p:cNvSpPr>
            <a:spLocks noGrp="1"/>
          </p:cNvSpPr>
          <p:nvPr>
            <p:ph idx="1"/>
          </p:nvPr>
        </p:nvSpPr>
        <p:spPr/>
        <p:txBody>
          <a:bodyPr/>
          <a:lstStyle/>
          <a:p>
            <a:r>
              <a:rPr lang="en-US" altLang="en-US"/>
              <a:t>A thread that tries to acquire an unavailable lock is placed in the object’s </a:t>
            </a:r>
            <a:r>
              <a:rPr lang="en-US" altLang="en-US" b="1"/>
              <a:t>entry set</a:t>
            </a:r>
            <a:r>
              <a:rPr lang="en-US" altLang="en-US"/>
              <a:t>:</a:t>
            </a:r>
          </a:p>
        </p:txBody>
      </p:sp>
      <p:pic>
        <p:nvPicPr>
          <p:cNvPr id="65539" name="Picture 5">
            <a:extLst>
              <a:ext uri="{FF2B5EF4-FFF2-40B4-BE49-F238E27FC236}">
                <a16:creationId xmlns:a16="http://schemas.microsoft.com/office/drawing/2014/main" id="{773AA7CA-0382-4D64-8D2A-395FEE719F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9438" y="2400300"/>
            <a:ext cx="5907087"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652E010F-53B0-425D-B083-85B37DE98DBE}"/>
              </a:ext>
            </a:extLst>
          </p:cNvPr>
          <p:cNvSpPr>
            <a:spLocks noGrp="1"/>
          </p:cNvSpPr>
          <p:nvPr>
            <p:ph type="title"/>
          </p:nvPr>
        </p:nvSpPr>
        <p:spPr/>
        <p:txBody>
          <a:bodyPr/>
          <a:lstStyle/>
          <a:p>
            <a:r>
              <a:rPr lang="en-US" altLang="en-US"/>
              <a:t>Java Synchronization</a:t>
            </a:r>
          </a:p>
        </p:txBody>
      </p:sp>
      <p:sp>
        <p:nvSpPr>
          <p:cNvPr id="3" name="Content Placeholder 2">
            <a:extLst>
              <a:ext uri="{FF2B5EF4-FFF2-40B4-BE49-F238E27FC236}">
                <a16:creationId xmlns:a16="http://schemas.microsoft.com/office/drawing/2014/main" id="{9177042F-4FED-4B9B-A666-AAE92424CD18}"/>
              </a:ext>
            </a:extLst>
          </p:cNvPr>
          <p:cNvSpPr>
            <a:spLocks noGrp="1"/>
          </p:cNvSpPr>
          <p:nvPr>
            <p:ph idx="1"/>
          </p:nvPr>
        </p:nvSpPr>
        <p:spPr/>
        <p:txBody>
          <a:bodyPr/>
          <a:lstStyle/>
          <a:p>
            <a:pPr>
              <a:defRPr/>
            </a:pPr>
            <a:r>
              <a:rPr lang="en-US" dirty="0"/>
              <a:t>Similarly, each object also has a </a:t>
            </a:r>
            <a:r>
              <a:rPr lang="en-US" b="1" dirty="0"/>
              <a:t>wait set</a:t>
            </a:r>
            <a:r>
              <a:rPr lang="en-US" dirty="0"/>
              <a:t>.</a:t>
            </a:r>
          </a:p>
          <a:p>
            <a:pPr>
              <a:defRPr/>
            </a:pPr>
            <a:r>
              <a:rPr lang="en-US" dirty="0"/>
              <a:t>When a thread calls </a:t>
            </a:r>
            <a:r>
              <a:rPr lang="en-US" b="1" dirty="0">
                <a:latin typeface="Courier New" charset="0"/>
                <a:ea typeface="Courier New" charset="0"/>
                <a:cs typeface="Courier New" charset="0"/>
              </a:rPr>
              <a:t>wait()</a:t>
            </a:r>
            <a:r>
              <a:rPr lang="en-US" dirty="0"/>
              <a:t>:</a:t>
            </a:r>
          </a:p>
          <a:p>
            <a:pPr marL="742950" lvl="1" indent="-342900">
              <a:buFont typeface="+mj-lt"/>
              <a:buAutoNum type="arabicPeriod"/>
              <a:defRPr/>
            </a:pPr>
            <a:r>
              <a:rPr lang="en-US" dirty="0"/>
              <a:t>It releases the lock for the object</a:t>
            </a:r>
          </a:p>
          <a:p>
            <a:pPr marL="742950" lvl="1" indent="-342900">
              <a:buFont typeface="+mj-lt"/>
              <a:buAutoNum type="arabicPeriod"/>
              <a:defRPr/>
            </a:pPr>
            <a:r>
              <a:rPr lang="en-US" dirty="0"/>
              <a:t>The state of the thread is set to blocked</a:t>
            </a:r>
          </a:p>
          <a:p>
            <a:pPr marL="742950" lvl="1" indent="-342900">
              <a:buFont typeface="+mj-lt"/>
              <a:buAutoNum type="arabicPeriod"/>
              <a:defRPr/>
            </a:pPr>
            <a:r>
              <a:rPr lang="en-US" dirty="0"/>
              <a:t>The thread is placed in the wait set for the object</a:t>
            </a:r>
          </a:p>
        </p:txBody>
      </p:sp>
      <p:pic>
        <p:nvPicPr>
          <p:cNvPr id="66563" name="Picture 3">
            <a:extLst>
              <a:ext uri="{FF2B5EF4-FFF2-40B4-BE49-F238E27FC236}">
                <a16:creationId xmlns:a16="http://schemas.microsoft.com/office/drawing/2014/main" id="{58D6C7F3-75D5-4822-B482-AC533067BE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63688" y="3613150"/>
            <a:ext cx="62230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B4675308-EC3D-4611-AF7B-2F36F4847874}"/>
              </a:ext>
            </a:extLst>
          </p:cNvPr>
          <p:cNvSpPr>
            <a:spLocks noGrp="1"/>
          </p:cNvSpPr>
          <p:nvPr>
            <p:ph type="title"/>
          </p:nvPr>
        </p:nvSpPr>
        <p:spPr/>
        <p:txBody>
          <a:bodyPr/>
          <a:lstStyle/>
          <a:p>
            <a:r>
              <a:rPr lang="en-US" altLang="en-US"/>
              <a:t>Java Synchronization</a:t>
            </a:r>
          </a:p>
        </p:txBody>
      </p:sp>
      <p:sp>
        <p:nvSpPr>
          <p:cNvPr id="3" name="Content Placeholder 2">
            <a:extLst>
              <a:ext uri="{FF2B5EF4-FFF2-40B4-BE49-F238E27FC236}">
                <a16:creationId xmlns:a16="http://schemas.microsoft.com/office/drawing/2014/main" id="{6F82AEE8-8C1E-4697-8E09-54D24E89B8A4}"/>
              </a:ext>
            </a:extLst>
          </p:cNvPr>
          <p:cNvSpPr>
            <a:spLocks noGrp="1"/>
          </p:cNvSpPr>
          <p:nvPr>
            <p:ph idx="1"/>
          </p:nvPr>
        </p:nvSpPr>
        <p:spPr/>
        <p:txBody>
          <a:bodyPr/>
          <a:lstStyle/>
          <a:p>
            <a:pPr>
              <a:defRPr/>
            </a:pPr>
            <a:r>
              <a:rPr lang="en-US" dirty="0"/>
              <a:t>A thread typically calls wait() when it is waiting for a condition to  become true.</a:t>
            </a:r>
          </a:p>
          <a:p>
            <a:pPr>
              <a:defRPr/>
            </a:pPr>
            <a:r>
              <a:rPr lang="en-US" dirty="0"/>
              <a:t>How does a thread get notified?</a:t>
            </a:r>
          </a:p>
          <a:p>
            <a:pPr>
              <a:defRPr/>
            </a:pPr>
            <a:r>
              <a:rPr lang="en-US" dirty="0"/>
              <a:t>When a thread calls </a:t>
            </a:r>
            <a:r>
              <a:rPr lang="en-US" b="1" dirty="0">
                <a:latin typeface="Courier New" charset="0"/>
                <a:ea typeface="Courier New" charset="0"/>
                <a:cs typeface="Courier New" charset="0"/>
              </a:rPr>
              <a:t>notify()</a:t>
            </a:r>
            <a:r>
              <a:rPr lang="en-US" dirty="0"/>
              <a:t>:</a:t>
            </a:r>
          </a:p>
          <a:p>
            <a:pPr marL="742950" lvl="1" indent="-342900">
              <a:buFont typeface="+mj-lt"/>
              <a:buAutoNum type="arabicPeriod"/>
              <a:defRPr/>
            </a:pPr>
            <a:r>
              <a:rPr lang="en-US" dirty="0"/>
              <a:t>An arbitrary thread T is selected from the wait set</a:t>
            </a:r>
          </a:p>
          <a:p>
            <a:pPr marL="742950" lvl="1" indent="-342900">
              <a:buFont typeface="+mj-lt"/>
              <a:buAutoNum type="arabicPeriod"/>
              <a:defRPr/>
            </a:pPr>
            <a:r>
              <a:rPr lang="en-US" dirty="0"/>
              <a:t>T is moved from the wait set to the entry set</a:t>
            </a:r>
          </a:p>
          <a:p>
            <a:pPr marL="742950" lvl="1" indent="-342900">
              <a:buFont typeface="+mj-lt"/>
              <a:buAutoNum type="arabicPeriod"/>
              <a:defRPr/>
            </a:pPr>
            <a:r>
              <a:rPr lang="en-US" dirty="0"/>
              <a:t>Set the state of T from blocked to runnable.</a:t>
            </a:r>
          </a:p>
          <a:p>
            <a:pPr>
              <a:defRPr/>
            </a:pPr>
            <a:r>
              <a:rPr lang="en-US" dirty="0"/>
              <a:t>T can now compete for the lock to check if the condition it was waiting for is now true.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CB0A2A95-A5D7-491D-AF11-3302E5E0B5BC}"/>
              </a:ext>
            </a:extLst>
          </p:cNvPr>
          <p:cNvSpPr>
            <a:spLocks noGrp="1"/>
          </p:cNvSpPr>
          <p:nvPr>
            <p:ph type="title"/>
          </p:nvPr>
        </p:nvSpPr>
        <p:spPr>
          <a:xfrm>
            <a:off x="1115909" y="233853"/>
            <a:ext cx="7710854" cy="576262"/>
          </a:xfrm>
        </p:spPr>
        <p:txBody>
          <a:bodyPr/>
          <a:lstStyle/>
          <a:p>
            <a:r>
              <a:rPr lang="en-US" altLang="en-US" dirty="0"/>
              <a:t>Bounded Buffer – Java </a:t>
            </a:r>
            <a:r>
              <a:rPr lang="en-US" altLang="en-US" sz="3000" dirty="0"/>
              <a:t>Synchronization</a:t>
            </a:r>
          </a:p>
        </p:txBody>
      </p:sp>
      <p:pic>
        <p:nvPicPr>
          <p:cNvPr id="68610" name="Picture 3">
            <a:extLst>
              <a:ext uri="{FF2B5EF4-FFF2-40B4-BE49-F238E27FC236}">
                <a16:creationId xmlns:a16="http://schemas.microsoft.com/office/drawing/2014/main" id="{3C0AD0FA-0D7E-4059-A18C-3C09FE643F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30338"/>
            <a:ext cx="51816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a:extLst>
              <a:ext uri="{FF2B5EF4-FFF2-40B4-BE49-F238E27FC236}">
                <a16:creationId xmlns:a16="http://schemas.microsoft.com/office/drawing/2014/main" id="{774C936A-0F55-4C6A-A679-31574757C0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1117600"/>
            <a:ext cx="49784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BA6FADAB-7679-4243-9B89-C3DB7341ED70}"/>
              </a:ext>
            </a:extLst>
          </p:cNvPr>
          <p:cNvSpPr>
            <a:spLocks noGrp="1"/>
          </p:cNvSpPr>
          <p:nvPr>
            <p:ph type="title"/>
          </p:nvPr>
        </p:nvSpPr>
        <p:spPr>
          <a:xfrm>
            <a:off x="1115908" y="233853"/>
            <a:ext cx="7710854" cy="576262"/>
          </a:xfrm>
        </p:spPr>
        <p:txBody>
          <a:bodyPr/>
          <a:lstStyle/>
          <a:p>
            <a:r>
              <a:rPr lang="en-US" altLang="en-US" dirty="0"/>
              <a:t>Bounded Buffer – Java </a:t>
            </a:r>
            <a:r>
              <a:rPr lang="en-US" altLang="en-US" sz="3000" dirty="0"/>
              <a:t>Synchronization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40EB4ADD-CC1F-4359-94C7-3F9CF5B4B298}"/>
              </a:ext>
            </a:extLst>
          </p:cNvPr>
          <p:cNvSpPr>
            <a:spLocks noGrp="1"/>
          </p:cNvSpPr>
          <p:nvPr>
            <p:ph type="title"/>
          </p:nvPr>
        </p:nvSpPr>
        <p:spPr>
          <a:xfrm>
            <a:off x="975946" y="224522"/>
            <a:ext cx="7710854" cy="576262"/>
          </a:xfrm>
        </p:spPr>
        <p:txBody>
          <a:bodyPr/>
          <a:lstStyle/>
          <a:p>
            <a:r>
              <a:rPr lang="en-US" altLang="en-US" dirty="0"/>
              <a:t>Java Reentrant Locks</a:t>
            </a:r>
          </a:p>
        </p:txBody>
      </p:sp>
      <p:sp>
        <p:nvSpPr>
          <p:cNvPr id="70658" name="Content Placeholder 2">
            <a:extLst>
              <a:ext uri="{FF2B5EF4-FFF2-40B4-BE49-F238E27FC236}">
                <a16:creationId xmlns:a16="http://schemas.microsoft.com/office/drawing/2014/main" id="{59E6C93E-7F33-4CC2-9EEF-9C2059B2511F}"/>
              </a:ext>
            </a:extLst>
          </p:cNvPr>
          <p:cNvSpPr>
            <a:spLocks noGrp="1"/>
          </p:cNvSpPr>
          <p:nvPr>
            <p:ph idx="1"/>
          </p:nvPr>
        </p:nvSpPr>
        <p:spPr/>
        <p:txBody>
          <a:bodyPr/>
          <a:lstStyle/>
          <a:p>
            <a:r>
              <a:rPr lang="en-US" altLang="en-US"/>
              <a:t>Similar to mutex locks</a:t>
            </a:r>
          </a:p>
          <a:p>
            <a:r>
              <a:rPr lang="en-US" altLang="en-US"/>
              <a:t>The </a:t>
            </a:r>
            <a:r>
              <a:rPr lang="en-US" altLang="en-US" b="1">
                <a:latin typeface="Courier New" panose="02070309020205020404" pitchFamily="49" charset="0"/>
                <a:cs typeface="Courier New" panose="02070309020205020404" pitchFamily="49" charset="0"/>
              </a:rPr>
              <a:t>finally</a:t>
            </a:r>
            <a:r>
              <a:rPr lang="en-US" altLang="en-US"/>
              <a:t> clause ensures the lock will be released in case an exception occurs in the </a:t>
            </a:r>
            <a:r>
              <a:rPr lang="en-US" altLang="en-US" b="1">
                <a:latin typeface="Courier New" panose="02070309020205020404" pitchFamily="49" charset="0"/>
                <a:cs typeface="Courier New" panose="02070309020205020404" pitchFamily="49" charset="0"/>
              </a:rPr>
              <a:t>try</a:t>
            </a:r>
            <a:r>
              <a:rPr lang="en-US" altLang="en-US"/>
              <a:t> block.</a:t>
            </a:r>
          </a:p>
          <a:p>
            <a:endParaRPr lang="en-US" altLang="en-US"/>
          </a:p>
        </p:txBody>
      </p:sp>
      <p:pic>
        <p:nvPicPr>
          <p:cNvPr id="70659" name="Picture 3">
            <a:extLst>
              <a:ext uri="{FF2B5EF4-FFF2-40B4-BE49-F238E27FC236}">
                <a16:creationId xmlns:a16="http://schemas.microsoft.com/office/drawing/2014/main" id="{8B5C645E-E8BC-4552-9C51-283654CC2D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2298700"/>
            <a:ext cx="38862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E5074858-113B-4B67-8FB6-08771C6D57AB}"/>
              </a:ext>
            </a:extLst>
          </p:cNvPr>
          <p:cNvSpPr>
            <a:spLocks noGrp="1"/>
          </p:cNvSpPr>
          <p:nvPr>
            <p:ph type="title"/>
          </p:nvPr>
        </p:nvSpPr>
        <p:spPr>
          <a:xfrm>
            <a:off x="975946" y="224522"/>
            <a:ext cx="7710854" cy="576262"/>
          </a:xfrm>
        </p:spPr>
        <p:txBody>
          <a:bodyPr/>
          <a:lstStyle/>
          <a:p>
            <a:r>
              <a:rPr lang="en-US" altLang="en-US" dirty="0"/>
              <a:t>Java Semaphores</a:t>
            </a:r>
          </a:p>
        </p:txBody>
      </p:sp>
      <p:sp>
        <p:nvSpPr>
          <p:cNvPr id="71682" name="Content Placeholder 2">
            <a:extLst>
              <a:ext uri="{FF2B5EF4-FFF2-40B4-BE49-F238E27FC236}">
                <a16:creationId xmlns:a16="http://schemas.microsoft.com/office/drawing/2014/main" id="{18E6D7F5-1113-455F-8371-62DEC0AF2280}"/>
              </a:ext>
            </a:extLst>
          </p:cNvPr>
          <p:cNvSpPr>
            <a:spLocks noGrp="1"/>
          </p:cNvSpPr>
          <p:nvPr>
            <p:ph idx="1"/>
          </p:nvPr>
        </p:nvSpPr>
        <p:spPr/>
        <p:txBody>
          <a:bodyPr/>
          <a:lstStyle/>
          <a:p>
            <a:r>
              <a:rPr lang="en-US" altLang="en-US"/>
              <a:t>Constructor:</a:t>
            </a:r>
            <a:br>
              <a:rPr lang="en-US" altLang="en-US"/>
            </a:br>
            <a:r>
              <a:rPr lang="en-US" altLang="en-US"/>
              <a:t/>
            </a:r>
            <a:br>
              <a:rPr lang="en-US" altLang="en-US"/>
            </a:br>
            <a:endParaRPr lang="en-US" altLang="en-US"/>
          </a:p>
          <a:p>
            <a:r>
              <a:rPr lang="en-US" altLang="en-US"/>
              <a:t>Usage:</a:t>
            </a:r>
          </a:p>
          <a:p>
            <a:endParaRPr lang="en-US" altLang="en-US"/>
          </a:p>
        </p:txBody>
      </p:sp>
      <p:pic>
        <p:nvPicPr>
          <p:cNvPr id="71683" name="Picture 4">
            <a:extLst>
              <a:ext uri="{FF2B5EF4-FFF2-40B4-BE49-F238E27FC236}">
                <a16:creationId xmlns:a16="http://schemas.microsoft.com/office/drawing/2014/main" id="{9A958ADA-1FCB-4E3A-953C-B6B05A26B7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14488"/>
            <a:ext cx="25908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5">
            <a:extLst>
              <a:ext uri="{FF2B5EF4-FFF2-40B4-BE49-F238E27FC236}">
                <a16:creationId xmlns:a16="http://schemas.microsoft.com/office/drawing/2014/main" id="{1EFA6A71-037A-4869-8A12-B495785D63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1350" y="2720975"/>
            <a:ext cx="48387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D98F2754-6585-4F5C-8778-9F577B8B47B9}"/>
              </a:ext>
            </a:extLst>
          </p:cNvPr>
          <p:cNvSpPr>
            <a:spLocks noGrp="1"/>
          </p:cNvSpPr>
          <p:nvPr>
            <p:ph type="title"/>
          </p:nvPr>
        </p:nvSpPr>
        <p:spPr>
          <a:xfrm>
            <a:off x="975946" y="224522"/>
            <a:ext cx="7710854" cy="576262"/>
          </a:xfrm>
        </p:spPr>
        <p:txBody>
          <a:bodyPr/>
          <a:lstStyle/>
          <a:p>
            <a:r>
              <a:rPr lang="en-US" altLang="en-US" dirty="0"/>
              <a:t>Java Condition Variables</a:t>
            </a:r>
          </a:p>
        </p:txBody>
      </p:sp>
      <p:sp>
        <p:nvSpPr>
          <p:cNvPr id="72706" name="Content Placeholder 2">
            <a:extLst>
              <a:ext uri="{FF2B5EF4-FFF2-40B4-BE49-F238E27FC236}">
                <a16:creationId xmlns:a16="http://schemas.microsoft.com/office/drawing/2014/main" id="{BA141165-0B49-4685-9BA1-00EE0E479147}"/>
              </a:ext>
            </a:extLst>
          </p:cNvPr>
          <p:cNvSpPr>
            <a:spLocks noGrp="1"/>
          </p:cNvSpPr>
          <p:nvPr>
            <p:ph idx="1"/>
          </p:nvPr>
        </p:nvSpPr>
        <p:spPr/>
        <p:txBody>
          <a:bodyPr/>
          <a:lstStyle/>
          <a:p>
            <a:r>
              <a:rPr lang="en-US" altLang="en-US" dirty="0"/>
              <a:t>Condition variables are associated with an </a:t>
            </a:r>
            <a:r>
              <a:rPr lang="en-US" altLang="en-US" b="1" dirty="0" err="1">
                <a:latin typeface="Courier New" panose="02070309020205020404" pitchFamily="49" charset="0"/>
                <a:cs typeface="Courier New" panose="02070309020205020404" pitchFamily="49" charset="0"/>
              </a:rPr>
              <a:t>ReentrantLock</a:t>
            </a:r>
            <a:r>
              <a:rPr lang="en-US" altLang="en-US" dirty="0"/>
              <a:t>.</a:t>
            </a:r>
          </a:p>
          <a:p>
            <a:r>
              <a:rPr lang="en-US" altLang="en-US" dirty="0"/>
              <a:t>Creating a condition variable using </a:t>
            </a:r>
            <a:r>
              <a:rPr lang="en-US" altLang="en-US" b="1" dirty="0" err="1">
                <a:latin typeface="Courier New" panose="02070309020205020404" pitchFamily="49" charset="0"/>
                <a:cs typeface="Courier New" panose="02070309020205020404" pitchFamily="49" charset="0"/>
              </a:rPr>
              <a:t>newCondition</a:t>
            </a:r>
            <a:r>
              <a:rPr lang="en-US" altLang="en-US" b="1" dirty="0">
                <a:latin typeface="Courier New" panose="02070309020205020404" pitchFamily="49" charset="0"/>
                <a:cs typeface="Courier New" panose="02070309020205020404" pitchFamily="49" charset="0"/>
              </a:rPr>
              <a:t>()</a:t>
            </a:r>
            <a:r>
              <a:rPr lang="en-US" altLang="en-US" dirty="0"/>
              <a:t> method of </a:t>
            </a:r>
            <a:r>
              <a:rPr lang="en-US" altLang="en-US" b="1" dirty="0" err="1">
                <a:latin typeface="Courier New" panose="02070309020205020404" pitchFamily="49" charset="0"/>
                <a:cs typeface="Courier New" panose="02070309020205020404" pitchFamily="49" charset="0"/>
              </a:rPr>
              <a:t>ReentrantLock</a:t>
            </a:r>
            <a:r>
              <a:rPr lang="en-US" altLang="en-US" dirty="0"/>
              <a:t>:</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A thread waits by calling the </a:t>
            </a:r>
            <a:r>
              <a:rPr lang="en-US" altLang="en-US" b="1" dirty="0">
                <a:latin typeface="Courier New" panose="02070309020205020404" pitchFamily="49" charset="0"/>
                <a:cs typeface="Courier New" panose="02070309020205020404" pitchFamily="49" charset="0"/>
              </a:rPr>
              <a:t>await()</a:t>
            </a:r>
            <a:r>
              <a:rPr lang="en-US" altLang="en-US" dirty="0"/>
              <a:t> method, and signals by calling the </a:t>
            </a:r>
            <a:r>
              <a:rPr lang="en-US" altLang="en-US" b="1" dirty="0">
                <a:latin typeface="Courier New" panose="02070309020205020404" pitchFamily="49" charset="0"/>
                <a:cs typeface="Courier New" panose="02070309020205020404" pitchFamily="49" charset="0"/>
              </a:rPr>
              <a:t>signal()</a:t>
            </a:r>
            <a:r>
              <a:rPr lang="en-US" altLang="en-US" dirty="0"/>
              <a:t> method.</a:t>
            </a:r>
          </a:p>
          <a:p>
            <a:endParaRPr lang="en-US" altLang="en-US" dirty="0"/>
          </a:p>
        </p:txBody>
      </p:sp>
      <p:pic>
        <p:nvPicPr>
          <p:cNvPr id="72707" name="Picture 3">
            <a:extLst>
              <a:ext uri="{FF2B5EF4-FFF2-40B4-BE49-F238E27FC236}">
                <a16:creationId xmlns:a16="http://schemas.microsoft.com/office/drawing/2014/main" id="{319DAF66-BF33-4C59-85BB-AAC5407455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8663" y="2382838"/>
            <a:ext cx="45593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3AB92419-2F3E-4AB1-BD3A-358F1F8CF347}"/>
              </a:ext>
            </a:extLst>
          </p:cNvPr>
          <p:cNvSpPr>
            <a:spLocks noGrp="1" noChangeArrowheads="1"/>
          </p:cNvSpPr>
          <p:nvPr>
            <p:ph type="title"/>
          </p:nvPr>
        </p:nvSpPr>
        <p:spPr>
          <a:xfrm>
            <a:off x="1020720" y="180555"/>
            <a:ext cx="8077200" cy="609600"/>
          </a:xfrm>
        </p:spPr>
        <p:txBody>
          <a:bodyPr/>
          <a:lstStyle/>
          <a:p>
            <a:pPr eaLnBrk="1" hangingPunct="1"/>
            <a:r>
              <a:rPr lang="en-US" altLang="en-US" dirty="0"/>
              <a:t>Classical Problems of Synchronization</a:t>
            </a:r>
          </a:p>
        </p:txBody>
      </p:sp>
      <p:sp>
        <p:nvSpPr>
          <p:cNvPr id="9218" name="Rectangle 3">
            <a:extLst>
              <a:ext uri="{FF2B5EF4-FFF2-40B4-BE49-F238E27FC236}">
                <a16:creationId xmlns:a16="http://schemas.microsoft.com/office/drawing/2014/main" id="{D48FBE90-0458-4057-B57E-DA63D17D9A1D}"/>
              </a:ext>
            </a:extLst>
          </p:cNvPr>
          <p:cNvSpPr>
            <a:spLocks noGrp="1" noChangeArrowheads="1"/>
          </p:cNvSpPr>
          <p:nvPr>
            <p:ph idx="1"/>
          </p:nvPr>
        </p:nvSpPr>
        <p:spPr>
          <a:xfrm>
            <a:off x="806449" y="1131891"/>
            <a:ext cx="6726465" cy="4441596"/>
          </a:xfrm>
        </p:spPr>
        <p:txBody>
          <a:bodyPr/>
          <a:lstStyle/>
          <a:p>
            <a:r>
              <a:rPr lang="en-US" altLang="en-US" dirty="0"/>
              <a:t>Classical problems used to test newly-proposed synchronization schemes</a:t>
            </a:r>
          </a:p>
          <a:p>
            <a:pPr lvl="1"/>
            <a:r>
              <a:rPr lang="en-US" altLang="en-US" dirty="0"/>
              <a:t>Bounded-Buffer Problem</a:t>
            </a:r>
          </a:p>
          <a:p>
            <a:pPr lvl="1"/>
            <a:r>
              <a:rPr lang="en-US" altLang="en-US" dirty="0"/>
              <a:t>Readers and Writers Problem</a:t>
            </a:r>
          </a:p>
          <a:p>
            <a:pPr lvl="1"/>
            <a:r>
              <a:rPr lang="en-US" altLang="en-US" dirty="0"/>
              <a:t>Dining-Philosophers Problem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D682193C-8001-4466-AD49-43F8DFE3660B}"/>
              </a:ext>
            </a:extLst>
          </p:cNvPr>
          <p:cNvSpPr>
            <a:spLocks noGrp="1"/>
          </p:cNvSpPr>
          <p:nvPr>
            <p:ph type="title"/>
          </p:nvPr>
        </p:nvSpPr>
        <p:spPr/>
        <p:txBody>
          <a:bodyPr/>
          <a:lstStyle/>
          <a:p>
            <a:r>
              <a:rPr lang="en-US" altLang="en-US" dirty="0"/>
              <a:t>Java Condition Variables</a:t>
            </a:r>
          </a:p>
        </p:txBody>
      </p:sp>
      <p:sp>
        <p:nvSpPr>
          <p:cNvPr id="73730" name="Content Placeholder 2">
            <a:extLst>
              <a:ext uri="{FF2B5EF4-FFF2-40B4-BE49-F238E27FC236}">
                <a16:creationId xmlns:a16="http://schemas.microsoft.com/office/drawing/2014/main" id="{2DAA0B1E-86CC-4AED-AB12-015FBBA65409}"/>
              </a:ext>
            </a:extLst>
          </p:cNvPr>
          <p:cNvSpPr>
            <a:spLocks noGrp="1"/>
          </p:cNvSpPr>
          <p:nvPr>
            <p:ph idx="1"/>
          </p:nvPr>
        </p:nvSpPr>
        <p:spPr>
          <a:xfrm>
            <a:off x="806450" y="1233488"/>
            <a:ext cx="8229600" cy="4837112"/>
          </a:xfrm>
        </p:spPr>
        <p:txBody>
          <a:bodyPr/>
          <a:lstStyle/>
          <a:p>
            <a:r>
              <a:rPr lang="en-US" altLang="en-US"/>
              <a:t>Example:</a:t>
            </a:r>
          </a:p>
          <a:p>
            <a:r>
              <a:rPr lang="en-US" altLang="en-US"/>
              <a:t>Five threads numbered 0 .. 4</a:t>
            </a:r>
          </a:p>
          <a:p>
            <a:r>
              <a:rPr lang="en-US" altLang="en-US"/>
              <a:t>Shared variable </a:t>
            </a:r>
            <a:r>
              <a:rPr lang="en-US" altLang="en-US" b="1">
                <a:latin typeface="Courier New" panose="02070309020205020404" pitchFamily="49" charset="0"/>
                <a:cs typeface="Courier New" panose="02070309020205020404" pitchFamily="49" charset="0"/>
              </a:rPr>
              <a:t>turn</a:t>
            </a:r>
            <a:r>
              <a:rPr lang="en-US" altLang="en-US"/>
              <a:t> indicating which thread’s turn it is.</a:t>
            </a:r>
          </a:p>
          <a:p>
            <a:r>
              <a:rPr lang="en-US" altLang="en-US"/>
              <a:t>Thread calls </a:t>
            </a:r>
            <a:r>
              <a:rPr lang="en-US" altLang="en-US" b="1">
                <a:latin typeface="Courier New" panose="02070309020205020404" pitchFamily="49" charset="0"/>
                <a:cs typeface="Courier New" panose="02070309020205020404" pitchFamily="49" charset="0"/>
              </a:rPr>
              <a:t>doWork()</a:t>
            </a:r>
            <a:r>
              <a:rPr lang="en-US" altLang="en-US"/>
              <a:t> when it wishes to do some work. (But it may only do work if it is their turn.</a:t>
            </a:r>
          </a:p>
          <a:p>
            <a:r>
              <a:rPr lang="en-US" altLang="en-US"/>
              <a:t>If not their turn, wait</a:t>
            </a:r>
          </a:p>
          <a:p>
            <a:r>
              <a:rPr lang="en-US" altLang="en-US"/>
              <a:t>If their turn, do some work for awhile </a:t>
            </a:r>
            <a:r>
              <a:rPr lang="is-IS" altLang="en-US"/>
              <a:t>…...</a:t>
            </a:r>
          </a:p>
          <a:p>
            <a:r>
              <a:rPr lang="is-IS" altLang="en-US"/>
              <a:t>When completed, notify the thread whose turn is next.</a:t>
            </a:r>
          </a:p>
          <a:p>
            <a:r>
              <a:rPr lang="is-IS" altLang="en-US"/>
              <a:t>Necessary data structures:</a:t>
            </a:r>
            <a:br>
              <a:rPr lang="is-IS" altLang="en-US"/>
            </a:br>
            <a:r>
              <a:rPr lang="is-IS" altLang="en-US"/>
              <a:t/>
            </a:r>
            <a:br>
              <a:rPr lang="is-IS" altLang="en-US"/>
            </a:br>
            <a:endParaRPr lang="en-US" altLang="en-US"/>
          </a:p>
          <a:p>
            <a:endParaRPr lang="en-US" altLang="en-US"/>
          </a:p>
        </p:txBody>
      </p:sp>
      <p:pic>
        <p:nvPicPr>
          <p:cNvPr id="73731" name="Picture 4">
            <a:extLst>
              <a:ext uri="{FF2B5EF4-FFF2-40B4-BE49-F238E27FC236}">
                <a16:creationId xmlns:a16="http://schemas.microsoft.com/office/drawing/2014/main" id="{0BB7AB9A-0CC7-4E39-9B1A-C10ABE0743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6125" y="4508500"/>
            <a:ext cx="48895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EB6DE50F-BF8B-4188-9DB0-742EF889A87C}"/>
              </a:ext>
            </a:extLst>
          </p:cNvPr>
          <p:cNvSpPr>
            <a:spLocks noGrp="1"/>
          </p:cNvSpPr>
          <p:nvPr>
            <p:ph type="title"/>
          </p:nvPr>
        </p:nvSpPr>
        <p:spPr/>
        <p:txBody>
          <a:bodyPr/>
          <a:lstStyle/>
          <a:p>
            <a:r>
              <a:rPr lang="en-US" altLang="en-US"/>
              <a:t>Java Condition Variables</a:t>
            </a:r>
          </a:p>
        </p:txBody>
      </p:sp>
      <p:pic>
        <p:nvPicPr>
          <p:cNvPr id="74754" name="Picture 2">
            <a:extLst>
              <a:ext uri="{FF2B5EF4-FFF2-40B4-BE49-F238E27FC236}">
                <a16:creationId xmlns:a16="http://schemas.microsoft.com/office/drawing/2014/main" id="{90FF7FDF-FD26-47E3-9937-9D869B9629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8925" y="933450"/>
            <a:ext cx="6026150"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3B57EE46-1C7A-4918-8405-158CA65293DF}"/>
              </a:ext>
            </a:extLst>
          </p:cNvPr>
          <p:cNvSpPr>
            <a:spLocks noGrp="1" noChangeArrowheads="1"/>
          </p:cNvSpPr>
          <p:nvPr>
            <p:ph type="title"/>
          </p:nvPr>
        </p:nvSpPr>
        <p:spPr>
          <a:xfrm>
            <a:off x="1203325" y="227824"/>
            <a:ext cx="7483475" cy="576263"/>
          </a:xfrm>
        </p:spPr>
        <p:txBody>
          <a:bodyPr/>
          <a:lstStyle/>
          <a:p>
            <a:pPr eaLnBrk="1" hangingPunct="1"/>
            <a:r>
              <a:rPr lang="en-US" altLang="en-US" dirty="0"/>
              <a:t>Alternative Approaches</a:t>
            </a:r>
          </a:p>
        </p:txBody>
      </p:sp>
      <p:sp>
        <p:nvSpPr>
          <p:cNvPr id="45058" name="Rectangle 3">
            <a:extLst>
              <a:ext uri="{FF2B5EF4-FFF2-40B4-BE49-F238E27FC236}">
                <a16:creationId xmlns:a16="http://schemas.microsoft.com/office/drawing/2014/main" id="{C6A1BEE2-3DDB-401E-8AEA-ACA01E7F0B54}"/>
              </a:ext>
            </a:extLst>
          </p:cNvPr>
          <p:cNvSpPr>
            <a:spLocks noGrp="1" noChangeArrowheads="1"/>
          </p:cNvSpPr>
          <p:nvPr>
            <p:ph type="body" sz="half" idx="1"/>
          </p:nvPr>
        </p:nvSpPr>
        <p:spPr>
          <a:xfrm>
            <a:off x="935038" y="1181100"/>
            <a:ext cx="7429500" cy="4613275"/>
          </a:xfrm>
        </p:spPr>
        <p:txBody>
          <a:bodyPr/>
          <a:lstStyle/>
          <a:p>
            <a:r>
              <a:rPr lang="en-US" altLang="en-US" dirty="0"/>
              <a:t>Transactional Memory</a:t>
            </a:r>
          </a:p>
          <a:p>
            <a:r>
              <a:rPr lang="en-US" altLang="en-US" dirty="0"/>
              <a:t>OpenMP</a:t>
            </a:r>
          </a:p>
          <a:p>
            <a:r>
              <a:rPr lang="en-US" altLang="en-US" dirty="0"/>
              <a:t>Functional Programming Languages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a:extLst>
              <a:ext uri="{FF2B5EF4-FFF2-40B4-BE49-F238E27FC236}">
                <a16:creationId xmlns:a16="http://schemas.microsoft.com/office/drawing/2014/main" id="{C187FFE3-B997-442C-B2F6-983AA853640A}"/>
              </a:ext>
            </a:extLst>
          </p:cNvPr>
          <p:cNvSpPr>
            <a:spLocks noGrp="1" noChangeArrowheads="1"/>
          </p:cNvSpPr>
          <p:nvPr>
            <p:ph idx="1"/>
          </p:nvPr>
        </p:nvSpPr>
        <p:spPr>
          <a:xfrm>
            <a:off x="928688" y="771525"/>
            <a:ext cx="7021512" cy="5678488"/>
          </a:xfrm>
        </p:spPr>
        <p:txBody>
          <a:bodyPr/>
          <a:lstStyle/>
          <a:p>
            <a:pPr marL="0" indent="0">
              <a:lnSpc>
                <a:spcPct val="80000"/>
              </a:lnSpc>
              <a:buNone/>
            </a:pPr>
            <a:endParaRPr lang="en-US" altLang="en-US" dirty="0"/>
          </a:p>
          <a:p>
            <a:r>
              <a:rPr lang="en-US" altLang="en-US" dirty="0"/>
              <a:t>Consider a function update() that must be called atomically. One option is to use mutex locks:</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sz="1000" dirty="0"/>
          </a:p>
          <a:p>
            <a:endParaRPr lang="en-US" altLang="en-US" sz="1000" dirty="0"/>
          </a:p>
          <a:p>
            <a:endParaRPr lang="en-US" altLang="en-US" sz="1000" dirty="0"/>
          </a:p>
          <a:p>
            <a:endParaRPr lang="en-US" altLang="en-US" dirty="0"/>
          </a:p>
          <a:p>
            <a:r>
              <a:rPr lang="en-US" altLang="en-US" dirty="0"/>
              <a:t>A </a:t>
            </a:r>
            <a:r>
              <a:rPr lang="en-US" altLang="en-US" b="1" dirty="0"/>
              <a:t>memory transaction </a:t>
            </a:r>
            <a:r>
              <a:rPr lang="en-US" altLang="en-US" dirty="0"/>
              <a:t>is a sequence of read-write operations to memory that are performed atomically. A transaction can be completed by adding </a:t>
            </a:r>
            <a:r>
              <a:rPr lang="en-US" altLang="en-US" b="1" dirty="0">
                <a:latin typeface="Courier New" panose="02070309020205020404" pitchFamily="49" charset="0"/>
                <a:cs typeface="Courier New" panose="02070309020205020404" pitchFamily="49" charset="0"/>
              </a:rPr>
              <a:t>atomic{S}</a:t>
            </a:r>
            <a:r>
              <a:rPr lang="en-US" altLang="en-US" dirty="0"/>
              <a:t> which ensure statements in </a:t>
            </a:r>
            <a:r>
              <a:rPr lang="en-US" altLang="en-US" b="1" dirty="0">
                <a:latin typeface="Courier New" panose="02070309020205020404" pitchFamily="49" charset="0"/>
                <a:cs typeface="Courier New" panose="02070309020205020404" pitchFamily="49" charset="0"/>
              </a:rPr>
              <a:t>S</a:t>
            </a:r>
            <a:r>
              <a:rPr lang="en-US" altLang="en-US" dirty="0"/>
              <a:t> are executed atomically:</a:t>
            </a:r>
          </a:p>
          <a:p>
            <a:pPr>
              <a:lnSpc>
                <a:spcPct val="80000"/>
              </a:lnSpc>
            </a:pPr>
            <a:endParaRPr lang="en-US" altLang="en-US" dirty="0"/>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endParaRPr lang="en-US" altLang="en-US" dirty="0">
              <a:solidFill>
                <a:srgbClr val="0000FF"/>
              </a:solidFill>
            </a:endParaRPr>
          </a:p>
          <a:p>
            <a:pPr>
              <a:lnSpc>
                <a:spcPct val="80000"/>
              </a:lnSpc>
              <a:buFont typeface="Monotype Sorts" pitchFamily="-84" charset="2"/>
              <a:buNone/>
            </a:pPr>
            <a:endParaRPr lang="en-US" altLang="en-US" i="1" dirty="0">
              <a:solidFill>
                <a:srgbClr val="0000FF"/>
              </a:solidFill>
            </a:endParaRPr>
          </a:p>
          <a:p>
            <a:pPr>
              <a:lnSpc>
                <a:spcPct val="80000"/>
              </a:lnSpc>
              <a:buFont typeface="Monotype Sorts" pitchFamily="-84" charset="2"/>
              <a:buNone/>
            </a:pPr>
            <a:endParaRPr lang="en-US" altLang="en-US" dirty="0">
              <a:solidFill>
                <a:srgbClr val="0000FF"/>
              </a:solidFill>
            </a:endParaRPr>
          </a:p>
        </p:txBody>
      </p:sp>
      <p:sp>
        <p:nvSpPr>
          <p:cNvPr id="47106" name="Rectangle 2">
            <a:extLst>
              <a:ext uri="{FF2B5EF4-FFF2-40B4-BE49-F238E27FC236}">
                <a16:creationId xmlns:a16="http://schemas.microsoft.com/office/drawing/2014/main" id="{5C367A7E-459E-409E-89AA-861F0B1798D3}"/>
              </a:ext>
            </a:extLst>
          </p:cNvPr>
          <p:cNvSpPr>
            <a:spLocks noChangeArrowheads="1"/>
          </p:cNvSpPr>
          <p:nvPr/>
        </p:nvSpPr>
        <p:spPr bwMode="auto">
          <a:xfrm>
            <a:off x="715733" y="160563"/>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Transactional Memory</a:t>
            </a:r>
          </a:p>
        </p:txBody>
      </p:sp>
      <p:pic>
        <p:nvPicPr>
          <p:cNvPr id="47107" name="Picture 1">
            <a:extLst>
              <a:ext uri="{FF2B5EF4-FFF2-40B4-BE49-F238E27FC236}">
                <a16:creationId xmlns:a16="http://schemas.microsoft.com/office/drawing/2014/main" id="{BBB00BB2-4E55-476D-A2A6-79F3004100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0963" y="1811450"/>
            <a:ext cx="3373437"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a:extLst>
              <a:ext uri="{FF2B5EF4-FFF2-40B4-BE49-F238E27FC236}">
                <a16:creationId xmlns:a16="http://schemas.microsoft.com/office/drawing/2014/main" id="{203EA14E-3ABE-49DE-A97D-83909A6BA0D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29694" y="5015204"/>
            <a:ext cx="3619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a:extLst>
              <a:ext uri="{FF2B5EF4-FFF2-40B4-BE49-F238E27FC236}">
                <a16:creationId xmlns:a16="http://schemas.microsoft.com/office/drawing/2014/main" id="{890F933E-4773-4C54-A0AD-CCEA2CC1BE5D}"/>
              </a:ext>
            </a:extLst>
          </p:cNvPr>
          <p:cNvSpPr>
            <a:spLocks noGrp="1" noChangeArrowheads="1"/>
          </p:cNvSpPr>
          <p:nvPr>
            <p:ph idx="1"/>
          </p:nvPr>
        </p:nvSpPr>
        <p:spPr>
          <a:xfrm>
            <a:off x="928688" y="771525"/>
            <a:ext cx="7021512" cy="5268913"/>
          </a:xfrm>
        </p:spPr>
        <p:txBody>
          <a:bodyPr/>
          <a:lstStyle/>
          <a:p>
            <a:pPr>
              <a:lnSpc>
                <a:spcPct val="80000"/>
              </a:lnSpc>
              <a:buFont typeface="Monotype Sorts" pitchFamily="-84" charset="2"/>
              <a:buNone/>
            </a:pPr>
            <a:endParaRPr lang="en-US" altLang="en-US" sz="1600" dirty="0">
              <a:solidFill>
                <a:srgbClr val="0000FF"/>
              </a:solidFill>
            </a:endParaRPr>
          </a:p>
          <a:p>
            <a:r>
              <a:rPr lang="en-US" altLang="en-US" dirty="0"/>
              <a:t>OpenMP is a set of compiler directives and API that support parallel </a:t>
            </a:r>
            <a:r>
              <a:rPr lang="en-US" altLang="en-US" dirty="0" err="1"/>
              <a:t>progamming</a:t>
            </a:r>
            <a:r>
              <a:rPr lang="en-US" altLang="en-US" dirty="0"/>
              <a:t>.</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void update(</a:t>
            </a:r>
            <a:r>
              <a:rPr lang="en-US" altLang="en-US" sz="2000" b="1" dirty="0" err="1">
                <a:solidFill>
                  <a:srgbClr val="000000"/>
                </a:solidFill>
                <a:latin typeface="Courier New" panose="02070309020205020404" pitchFamily="49" charset="0"/>
              </a:rPr>
              <a:t>int</a:t>
            </a:r>
            <a:r>
              <a:rPr lang="en-US" altLang="en-US" sz="2000" b="1" dirty="0">
                <a:solidFill>
                  <a:srgbClr val="000000"/>
                </a:solidFill>
                <a:latin typeface="Courier New" panose="02070309020205020404" pitchFamily="49" charset="0"/>
              </a:rPr>
              <a:t> value)</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#pragma </a:t>
            </a:r>
            <a:r>
              <a:rPr lang="en-US" altLang="en-US" sz="2000" b="1" dirty="0" err="1">
                <a:solidFill>
                  <a:srgbClr val="000000"/>
                </a:solidFill>
                <a:latin typeface="Courier New" panose="02070309020205020404" pitchFamily="49" charset="0"/>
              </a:rPr>
              <a:t>omp</a:t>
            </a:r>
            <a:r>
              <a:rPr lang="en-US" altLang="en-US" sz="2000" b="1" dirty="0">
                <a:solidFill>
                  <a:srgbClr val="000000"/>
                </a:solidFill>
                <a:latin typeface="Courier New" panose="02070309020205020404" pitchFamily="49" charset="0"/>
              </a:rPr>
              <a:t> critical</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count += value</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dirty="0">
              <a:solidFill>
                <a:srgbClr val="0000FF"/>
              </a:solidFill>
            </a:endParaRPr>
          </a:p>
          <a:p>
            <a:r>
              <a:rPr lang="en-US" altLang="en-US" dirty="0"/>
              <a:t>The code contained within the </a:t>
            </a:r>
            <a:r>
              <a:rPr lang="en-US" altLang="en-US" b="1" dirty="0">
                <a:latin typeface="Courier New" panose="02070309020205020404" pitchFamily="49" charset="0"/>
              </a:rPr>
              <a:t>#pragma </a:t>
            </a:r>
            <a:r>
              <a:rPr lang="en-US" altLang="en-US" b="1" dirty="0" err="1">
                <a:latin typeface="Courier New" panose="02070309020205020404" pitchFamily="49" charset="0"/>
              </a:rPr>
              <a:t>omp</a:t>
            </a:r>
            <a:r>
              <a:rPr lang="en-US" altLang="en-US" b="1" dirty="0">
                <a:latin typeface="Courier New" panose="02070309020205020404" pitchFamily="49" charset="0"/>
              </a:rPr>
              <a:t> critical </a:t>
            </a:r>
            <a:r>
              <a:rPr lang="en-US" altLang="en-US" dirty="0"/>
              <a:t>directive is treated as a critical section and performed atomically.</a:t>
            </a:r>
          </a:p>
          <a:p>
            <a:pPr>
              <a:lnSpc>
                <a:spcPct val="80000"/>
              </a:lnSpc>
              <a:buFont typeface="Monotype Sorts" pitchFamily="-84" charset="2"/>
              <a:buNone/>
            </a:pPr>
            <a:endParaRPr lang="en-US" altLang="en-US" dirty="0">
              <a:solidFill>
                <a:srgbClr val="0000FF"/>
              </a:solidFill>
            </a:endParaRPr>
          </a:p>
        </p:txBody>
      </p:sp>
      <p:sp>
        <p:nvSpPr>
          <p:cNvPr id="49154" name="Rectangle 2">
            <a:extLst>
              <a:ext uri="{FF2B5EF4-FFF2-40B4-BE49-F238E27FC236}">
                <a16:creationId xmlns:a16="http://schemas.microsoft.com/office/drawing/2014/main" id="{0C92B3FE-3AC2-4C5E-B6DA-D168D0F06766}"/>
              </a:ext>
            </a:extLst>
          </p:cNvPr>
          <p:cNvSpPr>
            <a:spLocks noChangeArrowheads="1"/>
          </p:cNvSpPr>
          <p:nvPr/>
        </p:nvSpPr>
        <p:spPr bwMode="auto">
          <a:xfrm>
            <a:off x="445148" y="160566"/>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OpenMP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a:extLst>
              <a:ext uri="{FF2B5EF4-FFF2-40B4-BE49-F238E27FC236}">
                <a16:creationId xmlns:a16="http://schemas.microsoft.com/office/drawing/2014/main" id="{1C120B78-2CD1-47DC-BBD5-ADF8409FF849}"/>
              </a:ext>
            </a:extLst>
          </p:cNvPr>
          <p:cNvSpPr>
            <a:spLocks noGrp="1" noChangeArrowheads="1"/>
          </p:cNvSpPr>
          <p:nvPr>
            <p:ph idx="1"/>
          </p:nvPr>
        </p:nvSpPr>
        <p:spPr>
          <a:xfrm>
            <a:off x="892175" y="914400"/>
            <a:ext cx="7021513" cy="5268913"/>
          </a:xfrm>
        </p:spPr>
        <p:txBody>
          <a:bodyPr/>
          <a:lstStyle/>
          <a:p>
            <a:pPr>
              <a:lnSpc>
                <a:spcPct val="80000"/>
              </a:lnSpc>
              <a:buFont typeface="Monotype Sorts" pitchFamily="-84" charset="2"/>
              <a:buNone/>
            </a:pPr>
            <a:endParaRPr lang="en-US" altLang="en-US" sz="1600" dirty="0">
              <a:solidFill>
                <a:srgbClr val="0000FF"/>
              </a:solidFill>
            </a:endParaRPr>
          </a:p>
          <a:p>
            <a:r>
              <a:rPr lang="en-US" altLang="en-US" dirty="0"/>
              <a:t>Functional programming languages offer a different paradigm than procedural languages in that they do not maintain state. </a:t>
            </a:r>
          </a:p>
          <a:p>
            <a:r>
              <a:rPr lang="en-US" altLang="en-US" dirty="0"/>
              <a:t>Variables are treated as immutable and cannot change state once they have been assigned a value.</a:t>
            </a:r>
          </a:p>
          <a:p>
            <a:r>
              <a:rPr lang="en-US" altLang="en-US" dirty="0"/>
              <a:t>There is increasing interest in functional languages such as Erlang and Scala for their approach in handling data races.</a:t>
            </a:r>
          </a:p>
          <a:p>
            <a:pPr>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endParaRPr lang="en-US" altLang="en-US" dirty="0">
              <a:solidFill>
                <a:srgbClr val="0000FF"/>
              </a:solidFill>
            </a:endParaRPr>
          </a:p>
        </p:txBody>
      </p:sp>
      <p:sp>
        <p:nvSpPr>
          <p:cNvPr id="51202" name="Rectangle 2">
            <a:extLst>
              <a:ext uri="{FF2B5EF4-FFF2-40B4-BE49-F238E27FC236}">
                <a16:creationId xmlns:a16="http://schemas.microsoft.com/office/drawing/2014/main" id="{553A2126-3399-43E9-98A0-7D03BB26C192}"/>
              </a:ext>
            </a:extLst>
          </p:cNvPr>
          <p:cNvSpPr>
            <a:spLocks noChangeArrowheads="1"/>
          </p:cNvSpPr>
          <p:nvPr/>
        </p:nvSpPr>
        <p:spPr bwMode="auto">
          <a:xfrm>
            <a:off x="1077976" y="-28540"/>
            <a:ext cx="8213725" cy="73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Functional Programming Languages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D15A9E78-DF11-4867-B399-CAC041574741}"/>
              </a:ext>
            </a:extLst>
          </p:cNvPr>
          <p:cNvSpPr>
            <a:spLocks noGrp="1" noChangeArrowheads="1"/>
          </p:cNvSpPr>
          <p:nvPr>
            <p:ph type="ctrTitle"/>
          </p:nvPr>
        </p:nvSpPr>
        <p:spPr/>
        <p:txBody>
          <a:bodyPr/>
          <a:lstStyle/>
          <a:p>
            <a:pPr eaLnBrk="1" hangingPunct="1"/>
            <a:r>
              <a:rPr lang="en-US" altLang="en-US" dirty="0"/>
              <a:t>End of Chapter 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445FFABD-D0ED-4BD7-90B8-096D05870983}"/>
              </a:ext>
            </a:extLst>
          </p:cNvPr>
          <p:cNvSpPr>
            <a:spLocks noGrp="1" noChangeArrowheads="1"/>
          </p:cNvSpPr>
          <p:nvPr>
            <p:ph type="title"/>
          </p:nvPr>
        </p:nvSpPr>
        <p:spPr>
          <a:xfrm>
            <a:off x="923731" y="277813"/>
            <a:ext cx="7763069" cy="576262"/>
          </a:xfrm>
        </p:spPr>
        <p:txBody>
          <a:bodyPr/>
          <a:lstStyle/>
          <a:p>
            <a:pPr eaLnBrk="1" hangingPunct="1"/>
            <a:r>
              <a:rPr lang="en-US" altLang="en-US" dirty="0"/>
              <a:t>Bounded-Buffer Problem</a:t>
            </a:r>
          </a:p>
        </p:txBody>
      </p:sp>
      <p:sp>
        <p:nvSpPr>
          <p:cNvPr id="11266" name="Rectangle 3">
            <a:extLst>
              <a:ext uri="{FF2B5EF4-FFF2-40B4-BE49-F238E27FC236}">
                <a16:creationId xmlns:a16="http://schemas.microsoft.com/office/drawing/2014/main" id="{D956C55F-640F-4784-8984-36E14C723FAC}"/>
              </a:ext>
            </a:extLst>
          </p:cNvPr>
          <p:cNvSpPr>
            <a:spLocks noGrp="1" noChangeArrowheads="1"/>
          </p:cNvSpPr>
          <p:nvPr>
            <p:ph idx="1"/>
          </p:nvPr>
        </p:nvSpPr>
        <p:spPr>
          <a:xfrm>
            <a:off x="849083" y="1293813"/>
            <a:ext cx="7210425" cy="3725862"/>
          </a:xfrm>
        </p:spPr>
        <p:txBody>
          <a:bodyPr/>
          <a:lstStyle/>
          <a:p>
            <a:r>
              <a:rPr lang="en-US" altLang="en-US" sz="2000" b="1" i="1" dirty="0"/>
              <a:t>n</a:t>
            </a:r>
            <a:r>
              <a:rPr lang="en-US" altLang="en-US" dirty="0"/>
              <a:t> buffers, each can hold one item</a:t>
            </a:r>
          </a:p>
          <a:p>
            <a:r>
              <a:rPr lang="en-US" altLang="en-US" dirty="0"/>
              <a:t>Semaphore </a:t>
            </a:r>
            <a:r>
              <a:rPr lang="en-US" altLang="en-US" sz="2000" b="1" dirty="0">
                <a:solidFill>
                  <a:srgbClr val="000000"/>
                </a:solidFill>
                <a:latin typeface="Courier New" panose="02070309020205020404" pitchFamily="49" charset="0"/>
              </a:rPr>
              <a:t>mutex</a:t>
            </a:r>
            <a:r>
              <a:rPr lang="en-US" altLang="en-US" dirty="0">
                <a:solidFill>
                  <a:srgbClr val="000000"/>
                </a:solidFill>
              </a:rPr>
              <a:t> i</a:t>
            </a:r>
            <a:r>
              <a:rPr lang="en-US" altLang="en-US" dirty="0"/>
              <a:t>nitialized to the value 1</a:t>
            </a:r>
          </a:p>
          <a:p>
            <a:r>
              <a:rPr lang="en-US" altLang="en-US" dirty="0">
                <a:solidFill>
                  <a:srgbClr val="000000"/>
                </a:solidFill>
              </a:rPr>
              <a:t>Semaphore </a:t>
            </a:r>
            <a:r>
              <a:rPr lang="en-US" altLang="en-US" sz="2000" b="1" dirty="0">
                <a:solidFill>
                  <a:srgbClr val="000000"/>
                </a:solidFill>
                <a:latin typeface="Courier New" panose="02070309020205020404" pitchFamily="49" charset="0"/>
              </a:rPr>
              <a:t>full</a:t>
            </a:r>
            <a:r>
              <a:rPr lang="en-US" altLang="en-US" dirty="0">
                <a:solidFill>
                  <a:srgbClr val="000000"/>
                </a:solidFill>
              </a:rPr>
              <a:t> initialized </a:t>
            </a:r>
            <a:r>
              <a:rPr lang="en-US" altLang="en-US" dirty="0"/>
              <a:t>to the value 0</a:t>
            </a:r>
          </a:p>
          <a:p>
            <a:r>
              <a:rPr lang="en-US" altLang="en-US" dirty="0"/>
              <a:t>Semaphore </a:t>
            </a:r>
            <a:r>
              <a:rPr lang="en-US" altLang="en-US" sz="2000" b="1" dirty="0">
                <a:solidFill>
                  <a:srgbClr val="000000"/>
                </a:solidFill>
                <a:latin typeface="Courier New" panose="02070309020205020404" pitchFamily="49" charset="0"/>
              </a:rPr>
              <a:t>empty</a:t>
            </a:r>
            <a:r>
              <a:rPr lang="en-US" altLang="en-US" b="1" dirty="0">
                <a:solidFill>
                  <a:srgbClr val="000000"/>
                </a:solidFill>
                <a:latin typeface="Courier New" panose="02070309020205020404" pitchFamily="49" charset="0"/>
              </a:rPr>
              <a:t> </a:t>
            </a:r>
            <a:r>
              <a:rPr lang="en-US" altLang="en-US" dirty="0">
                <a:solidFill>
                  <a:srgbClr val="000000"/>
                </a:solidFill>
              </a:rPr>
              <a:t>initialized </a:t>
            </a:r>
            <a:r>
              <a:rPr lang="en-US" altLang="en-US" dirty="0"/>
              <a:t>to the value n</a:t>
            </a:r>
          </a:p>
          <a:p>
            <a:endParaRPr lang="en-US" altLang="en-US" dirty="0"/>
          </a:p>
        </p:txBody>
      </p:sp>
      <p:sp>
        <p:nvSpPr>
          <p:cNvPr id="11267" name="Rectangle 5">
            <a:extLst>
              <a:ext uri="{FF2B5EF4-FFF2-40B4-BE49-F238E27FC236}">
                <a16:creationId xmlns:a16="http://schemas.microsoft.com/office/drawing/2014/main" id="{91998508-D538-4C89-AD83-931DA05A9BCE}"/>
              </a:ext>
            </a:extLst>
          </p:cNvPr>
          <p:cNvSpPr>
            <a:spLocks noChangeArrowheads="1"/>
          </p:cNvSpPr>
          <p:nvPr/>
        </p:nvSpPr>
        <p:spPr bwMode="auto">
          <a:xfrm>
            <a:off x="2492375" y="3246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2FAD360A-E679-4DC4-99D8-0FFD8BCEDE8D}"/>
              </a:ext>
            </a:extLst>
          </p:cNvPr>
          <p:cNvSpPr>
            <a:spLocks noGrp="1" noChangeArrowheads="1"/>
          </p:cNvSpPr>
          <p:nvPr>
            <p:ph type="title"/>
          </p:nvPr>
        </p:nvSpPr>
        <p:spPr>
          <a:xfrm>
            <a:off x="1111250" y="222868"/>
            <a:ext cx="7575550" cy="576262"/>
          </a:xfrm>
        </p:spPr>
        <p:txBody>
          <a:bodyPr/>
          <a:lstStyle/>
          <a:p>
            <a:pPr eaLnBrk="1" hangingPunct="1"/>
            <a:r>
              <a:rPr lang="en-US" altLang="en-US" dirty="0"/>
              <a:t>Bounded Buffer Problem (Cont.)</a:t>
            </a:r>
          </a:p>
        </p:txBody>
      </p:sp>
      <p:sp>
        <p:nvSpPr>
          <p:cNvPr id="13314" name="Rectangle 3">
            <a:extLst>
              <a:ext uri="{FF2B5EF4-FFF2-40B4-BE49-F238E27FC236}">
                <a16:creationId xmlns:a16="http://schemas.microsoft.com/office/drawing/2014/main" id="{C2887F7A-B34E-4133-B1D8-7BCD1F23281A}"/>
              </a:ext>
            </a:extLst>
          </p:cNvPr>
          <p:cNvSpPr>
            <a:spLocks noGrp="1" noChangeArrowheads="1"/>
          </p:cNvSpPr>
          <p:nvPr>
            <p:ph idx="1"/>
          </p:nvPr>
        </p:nvSpPr>
        <p:spPr>
          <a:xfrm>
            <a:off x="830424" y="1279525"/>
            <a:ext cx="7932576" cy="4876800"/>
          </a:xfrm>
        </p:spPr>
        <p:txBody>
          <a:bodyPr/>
          <a:lstStyle/>
          <a:p>
            <a:r>
              <a:rPr lang="en-US" altLang="en-US" dirty="0"/>
              <a:t>The structure of the producer process</a:t>
            </a:r>
          </a:p>
          <a:p>
            <a:pPr>
              <a:buFont typeface="Monotype Sorts" pitchFamily="-84" charset="2"/>
              <a:buNone/>
            </a:pP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while (true) { </a:t>
            </a: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 produce an item in </a:t>
            </a:r>
            <a:r>
              <a:rPr lang="en-US" altLang="en-US" b="1" dirty="0" err="1">
                <a:latin typeface="Courier New" panose="02070309020205020404" pitchFamily="49" charset="0"/>
              </a:rPr>
              <a:t>next_produced</a:t>
            </a:r>
            <a:r>
              <a:rPr lang="en-US" altLang="en-US" b="1" dirty="0">
                <a:latin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rPr>
              <a:t>        wait(empty); </a:t>
            </a:r>
          </a:p>
          <a:p>
            <a:pPr>
              <a:buFont typeface="Monotype Sorts" pitchFamily="-84" charset="2"/>
              <a:buNone/>
            </a:pPr>
            <a:r>
              <a:rPr lang="en-US" altLang="en-US" b="1" dirty="0">
                <a:latin typeface="Courier New" panose="02070309020205020404" pitchFamily="49" charset="0"/>
              </a:rPr>
              <a:t>        wait(mutex); </a:t>
            </a: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 add next produced to the buffer */ </a:t>
            </a:r>
          </a:p>
          <a:p>
            <a:pPr>
              <a:buFont typeface="Monotype Sorts" pitchFamily="-84" charset="2"/>
              <a:buNone/>
            </a:pPr>
            <a:r>
              <a:rPr lang="en-US" altLang="en-US" b="1" dirty="0">
                <a:latin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rPr>
              <a:t>        signal(mutex); </a:t>
            </a:r>
          </a:p>
          <a:p>
            <a:pPr>
              <a:buFont typeface="Monotype Sorts" pitchFamily="-84" charset="2"/>
              <a:buNone/>
            </a:pPr>
            <a:r>
              <a:rPr lang="en-US" altLang="en-US" b="1" dirty="0">
                <a:latin typeface="Courier New" panose="02070309020205020404" pitchFamily="49" charset="0"/>
              </a:rPr>
              <a:t>        signal(full); </a:t>
            </a: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endParaRPr lang="en-US" altLang="en-US" b="1" dirty="0">
              <a:latin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861A0BAA-76CB-484A-B14F-F0AF8A7036D8}"/>
              </a:ext>
            </a:extLst>
          </p:cNvPr>
          <p:cNvSpPr>
            <a:spLocks noGrp="1" noChangeArrowheads="1"/>
          </p:cNvSpPr>
          <p:nvPr>
            <p:ph type="title"/>
          </p:nvPr>
        </p:nvSpPr>
        <p:spPr>
          <a:xfrm>
            <a:off x="1325175" y="222868"/>
            <a:ext cx="7156450" cy="576262"/>
          </a:xfrm>
        </p:spPr>
        <p:txBody>
          <a:bodyPr/>
          <a:lstStyle/>
          <a:p>
            <a:pPr eaLnBrk="1" hangingPunct="1"/>
            <a:r>
              <a:rPr lang="en-US" altLang="en-US" dirty="0"/>
              <a:t>Bounded Buffer Problem (Cont.)</a:t>
            </a:r>
          </a:p>
        </p:txBody>
      </p:sp>
      <p:sp>
        <p:nvSpPr>
          <p:cNvPr id="31747" name="Rectangle 3">
            <a:extLst>
              <a:ext uri="{FF2B5EF4-FFF2-40B4-BE49-F238E27FC236}">
                <a16:creationId xmlns:a16="http://schemas.microsoft.com/office/drawing/2014/main" id="{EF1ED0C8-1F57-420E-ADCE-1E7B94E90E37}"/>
              </a:ext>
            </a:extLst>
          </p:cNvPr>
          <p:cNvSpPr>
            <a:spLocks noGrp="1" noChangeArrowheads="1"/>
          </p:cNvSpPr>
          <p:nvPr>
            <p:ph idx="1"/>
          </p:nvPr>
        </p:nvSpPr>
        <p:spPr>
          <a:xfrm>
            <a:off x="839788" y="1152525"/>
            <a:ext cx="8156294" cy="4851587"/>
          </a:xfrm>
        </p:spPr>
        <p:txBody>
          <a:bodyPr/>
          <a:lstStyle/>
          <a:p>
            <a:r>
              <a:rPr lang="en-US" altLang="en-US" dirty="0"/>
              <a:t>The structure of the consumer process</a:t>
            </a:r>
          </a:p>
          <a:p>
            <a:endParaRPr lang="en-US" altLang="en-US" sz="1600" dirty="0"/>
          </a:p>
          <a:p>
            <a:pPr>
              <a:buFont typeface="Monotype Sorts" pitchFamily="-84" charset="2"/>
              <a:buNone/>
            </a:pPr>
            <a:r>
              <a:rPr lang="en-US" altLang="en-US" b="1" dirty="0">
                <a:latin typeface="Courier New" panose="02070309020205020404" pitchFamily="49" charset="0"/>
                <a:cs typeface="Courier New" panose="02070309020205020404" pitchFamily="49" charset="0"/>
              </a:rPr>
              <a:t>     while (true)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wait(full);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wait(mutex);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 remove an item from buffer to </a:t>
            </a:r>
            <a:r>
              <a:rPr lang="en-US" altLang="en-US" b="1" dirty="0" err="1">
                <a:latin typeface="Courier New" panose="02070309020205020404" pitchFamily="49" charset="0"/>
                <a:cs typeface="Courier New" panose="02070309020205020404" pitchFamily="49" charset="0"/>
              </a:rPr>
              <a:t>next_consumed</a:t>
            </a:r>
            <a:r>
              <a:rPr lang="en-US" altLang="en-US"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signal(mutex);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signal(empty);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 consume the item in next consumed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endParaRPr lang="en-US" alt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60BA1AAC-5E8F-4441-A0ED-780B83A1CE42}"/>
              </a:ext>
            </a:extLst>
          </p:cNvPr>
          <p:cNvSpPr>
            <a:spLocks noGrp="1" noChangeArrowheads="1"/>
          </p:cNvSpPr>
          <p:nvPr>
            <p:ph type="title"/>
          </p:nvPr>
        </p:nvSpPr>
        <p:spPr>
          <a:xfrm>
            <a:off x="980812" y="230028"/>
            <a:ext cx="7566025" cy="576263"/>
          </a:xfrm>
        </p:spPr>
        <p:txBody>
          <a:bodyPr/>
          <a:lstStyle/>
          <a:p>
            <a:pPr eaLnBrk="1" hangingPunct="1"/>
            <a:r>
              <a:rPr lang="en-US" altLang="en-US" dirty="0"/>
              <a:t>Readers-Writers Problem</a:t>
            </a:r>
          </a:p>
        </p:txBody>
      </p:sp>
      <p:sp>
        <p:nvSpPr>
          <p:cNvPr id="17410" name="Rectangle 3">
            <a:extLst>
              <a:ext uri="{FF2B5EF4-FFF2-40B4-BE49-F238E27FC236}">
                <a16:creationId xmlns:a16="http://schemas.microsoft.com/office/drawing/2014/main" id="{8B70CA9A-5F74-4497-A12A-DA4CCA3E28D3}"/>
              </a:ext>
            </a:extLst>
          </p:cNvPr>
          <p:cNvSpPr>
            <a:spLocks noGrp="1" noChangeArrowheads="1"/>
          </p:cNvSpPr>
          <p:nvPr>
            <p:ph idx="1"/>
          </p:nvPr>
        </p:nvSpPr>
        <p:spPr>
          <a:xfrm>
            <a:off x="860425" y="1111250"/>
            <a:ext cx="7639763" cy="5005388"/>
          </a:xfrm>
        </p:spPr>
        <p:txBody>
          <a:bodyPr/>
          <a:lstStyle/>
          <a:p>
            <a:r>
              <a:rPr lang="en-US" altLang="en-US" dirty="0"/>
              <a:t>A data set is shared among a number of concurrent processes</a:t>
            </a:r>
          </a:p>
          <a:p>
            <a:pPr lvl="1"/>
            <a:r>
              <a:rPr lang="en-US" altLang="en-US" b="1" dirty="0"/>
              <a:t>Readers</a:t>
            </a:r>
            <a:r>
              <a:rPr lang="en-US" altLang="en-US" dirty="0"/>
              <a:t> – only read the data set; they do </a:t>
            </a:r>
            <a:r>
              <a:rPr lang="en-US" altLang="en-US" b="1" i="1" dirty="0"/>
              <a:t>not</a:t>
            </a:r>
            <a:r>
              <a:rPr lang="en-US" altLang="en-US" b="1" dirty="0"/>
              <a:t> </a:t>
            </a:r>
            <a:r>
              <a:rPr lang="en-US" altLang="en-US" dirty="0"/>
              <a:t>perform any updates</a:t>
            </a:r>
          </a:p>
          <a:p>
            <a:pPr lvl="1"/>
            <a:r>
              <a:rPr lang="en-US" altLang="en-US" b="1" dirty="0"/>
              <a:t>Writers</a:t>
            </a:r>
            <a:r>
              <a:rPr lang="en-US" altLang="en-US" dirty="0"/>
              <a:t>   – can both read and write</a:t>
            </a:r>
          </a:p>
          <a:p>
            <a:r>
              <a:rPr lang="en-US" altLang="en-US" dirty="0"/>
              <a:t>Problem – allow multiple readers to read at the same time</a:t>
            </a:r>
          </a:p>
          <a:p>
            <a:pPr lvl="1"/>
            <a:r>
              <a:rPr lang="en-US" altLang="en-US" dirty="0"/>
              <a:t>Only one single writer can access the shared data at the same time</a:t>
            </a:r>
          </a:p>
          <a:p>
            <a:r>
              <a:rPr lang="en-US" altLang="en-US" dirty="0"/>
              <a:t>Several variations of how readers and writers are considered  – all involve some form of priorities</a:t>
            </a:r>
          </a:p>
          <a:p>
            <a:pPr lvl="1"/>
            <a:endParaRPr lang="en-US" altLang="en-US" dirty="0"/>
          </a:p>
        </p:txBody>
      </p:sp>
    </p:spTree>
    <p:extLst>
      <p:ext uri="{BB962C8B-B14F-4D97-AF65-F5344CB8AC3E}">
        <p14:creationId xmlns:p14="http://schemas.microsoft.com/office/powerpoint/2010/main" val="301692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60BA1AAC-5E8F-4441-A0ED-780B83A1CE42}"/>
              </a:ext>
            </a:extLst>
          </p:cNvPr>
          <p:cNvSpPr>
            <a:spLocks noGrp="1" noChangeArrowheads="1"/>
          </p:cNvSpPr>
          <p:nvPr>
            <p:ph type="title"/>
          </p:nvPr>
        </p:nvSpPr>
        <p:spPr>
          <a:xfrm>
            <a:off x="1041328" y="169512"/>
            <a:ext cx="7566025" cy="576263"/>
          </a:xfrm>
        </p:spPr>
        <p:txBody>
          <a:bodyPr/>
          <a:lstStyle/>
          <a:p>
            <a:pPr eaLnBrk="1" hangingPunct="1"/>
            <a:r>
              <a:rPr lang="en-US" altLang="en-US" dirty="0"/>
              <a:t>Readers-Writers Problem (Cont.)</a:t>
            </a:r>
          </a:p>
        </p:txBody>
      </p:sp>
      <p:sp>
        <p:nvSpPr>
          <p:cNvPr id="17410" name="Rectangle 3">
            <a:extLst>
              <a:ext uri="{FF2B5EF4-FFF2-40B4-BE49-F238E27FC236}">
                <a16:creationId xmlns:a16="http://schemas.microsoft.com/office/drawing/2014/main" id="{8B70CA9A-5F74-4497-A12A-DA4CCA3E28D3}"/>
              </a:ext>
            </a:extLst>
          </p:cNvPr>
          <p:cNvSpPr>
            <a:spLocks noGrp="1" noChangeArrowheads="1"/>
          </p:cNvSpPr>
          <p:nvPr>
            <p:ph idx="1"/>
          </p:nvPr>
        </p:nvSpPr>
        <p:spPr>
          <a:xfrm>
            <a:off x="860425" y="1111250"/>
            <a:ext cx="7639763" cy="5005388"/>
          </a:xfrm>
        </p:spPr>
        <p:txBody>
          <a:bodyPr/>
          <a:lstStyle/>
          <a:p>
            <a:r>
              <a:rPr lang="en-US" altLang="en-US" dirty="0"/>
              <a:t>Shared Data</a:t>
            </a:r>
          </a:p>
          <a:p>
            <a:pPr lvl="1"/>
            <a:r>
              <a:rPr lang="en-US" altLang="en-US" dirty="0"/>
              <a:t>Data set</a:t>
            </a:r>
          </a:p>
          <a:p>
            <a:pPr lvl="1"/>
            <a:r>
              <a:rPr lang="en-US" altLang="en-US" dirty="0"/>
              <a:t>Semaphore</a:t>
            </a: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rw_mutex</a:t>
            </a:r>
            <a:r>
              <a:rPr lang="en-US" altLang="en-US" b="1" dirty="0">
                <a:solidFill>
                  <a:srgbClr val="000000"/>
                </a:solidFill>
                <a:latin typeface="Courier New" panose="02070309020205020404" pitchFamily="49" charset="0"/>
              </a:rPr>
              <a:t> </a:t>
            </a:r>
            <a:r>
              <a:rPr lang="en-US" altLang="en-US" dirty="0"/>
              <a:t>initialized to 1</a:t>
            </a:r>
          </a:p>
          <a:p>
            <a:pPr lvl="1"/>
            <a:r>
              <a:rPr lang="en-US" altLang="en-US" dirty="0"/>
              <a:t>Semaphore </a:t>
            </a:r>
            <a:r>
              <a:rPr lang="en-US" altLang="en-US" sz="2000" b="1" dirty="0">
                <a:solidFill>
                  <a:srgbClr val="000000"/>
                </a:solidFill>
                <a:latin typeface="Courier New" panose="02070309020205020404" pitchFamily="49" charset="0"/>
              </a:rPr>
              <a:t>mutex</a:t>
            </a:r>
            <a:r>
              <a:rPr lang="en-US" altLang="en-US" b="1" dirty="0">
                <a:solidFill>
                  <a:srgbClr val="000000"/>
                </a:solidFill>
                <a:latin typeface="Courier New" panose="02070309020205020404" pitchFamily="49" charset="0"/>
              </a:rPr>
              <a:t> </a:t>
            </a:r>
            <a:r>
              <a:rPr lang="en-US" altLang="en-US" dirty="0"/>
              <a:t>initialized to 1</a:t>
            </a:r>
          </a:p>
          <a:p>
            <a:pPr lvl="1"/>
            <a:r>
              <a:rPr lang="en-US" altLang="en-US" dirty="0"/>
              <a:t>Integer </a:t>
            </a:r>
            <a:r>
              <a:rPr lang="en-US" altLang="en-US" sz="2000" b="1" dirty="0" err="1">
                <a:solidFill>
                  <a:srgbClr val="000000"/>
                </a:solidFill>
                <a:latin typeface="Courier New" panose="02070309020205020404" pitchFamily="49" charset="0"/>
              </a:rPr>
              <a:t>read_count</a:t>
            </a:r>
            <a:r>
              <a:rPr lang="en-US" altLang="en-US" dirty="0"/>
              <a:t> initialized to 0</a:t>
            </a:r>
          </a:p>
          <a:p>
            <a:pPr lvl="1"/>
            <a:endParaRPr lang="en-US" altLang="en-US" dirty="0"/>
          </a:p>
        </p:txBody>
      </p:sp>
    </p:spTree>
    <p:extLst>
      <p:ext uri="{BB962C8B-B14F-4D97-AF65-F5344CB8AC3E}">
        <p14:creationId xmlns:p14="http://schemas.microsoft.com/office/powerpoint/2010/main" val="401883104"/>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12937</TotalTime>
  <Words>2074</Words>
  <Application>Microsoft Office PowerPoint</Application>
  <PresentationFormat>On-screen Show (4:3)</PresentationFormat>
  <Paragraphs>332</Paragraphs>
  <Slides>46</Slides>
  <Notes>26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46</vt:i4>
      </vt:variant>
    </vt:vector>
  </HeadingPairs>
  <TitlesOfParts>
    <vt:vector size="59" baseType="lpstr">
      <vt:lpstr>ＭＳ Ｐゴシック</vt:lpstr>
      <vt:lpstr>ＭＳ Ｐゴシック</vt:lpstr>
      <vt:lpstr>Arial</vt:lpstr>
      <vt:lpstr>Calibri</vt:lpstr>
      <vt:lpstr>Courier New</vt:lpstr>
      <vt:lpstr>Helvetica</vt:lpstr>
      <vt:lpstr>Monotype Sorts</vt:lpstr>
      <vt:lpstr>Times New Roman</vt:lpstr>
      <vt:lpstr>Verdana</vt:lpstr>
      <vt:lpstr>Webdings</vt:lpstr>
      <vt:lpstr>Wingdings</vt:lpstr>
      <vt:lpstr>os-8</vt:lpstr>
      <vt:lpstr>Office Theme</vt:lpstr>
      <vt:lpstr>Chương 7: Các bài toán đồng bộ</vt:lpstr>
      <vt:lpstr>Ghi chú về bản quyền</vt:lpstr>
      <vt:lpstr>Outline</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Readers-Writers Problem (Cont.)</vt:lpstr>
      <vt:lpstr>Readers-Writers Problem Variations</vt:lpstr>
      <vt:lpstr>Dining-Philosophers Problem</vt:lpstr>
      <vt:lpstr>  Dining-Philosophers Problem Algorithm</vt:lpstr>
      <vt:lpstr>Monitor Solution to Dining Philosophers</vt:lpstr>
      <vt:lpstr>Solution to Dining Philosophers (Cont.)</vt:lpstr>
      <vt:lpstr>Solution to Dining Philosophers (Cont.)</vt:lpstr>
      <vt:lpstr>Kernel Synchronization - Windows</vt:lpstr>
      <vt:lpstr>Kernel Synchronization - Windows</vt:lpstr>
      <vt:lpstr>Linux Synchronization</vt:lpstr>
      <vt:lpstr>Linux Synchronization</vt:lpstr>
      <vt:lpstr>POSIX Synchronization</vt:lpstr>
      <vt:lpstr>POSIX Mutex Locks</vt:lpstr>
      <vt:lpstr>POSIX Semaphores</vt:lpstr>
      <vt:lpstr>POSIX Named Semaphores</vt:lpstr>
      <vt:lpstr>POSIX Unnamed Semaphores</vt:lpstr>
      <vt:lpstr>POSIX Condition Variables</vt:lpstr>
      <vt:lpstr>POSIX Condition Variables</vt:lpstr>
      <vt:lpstr>Java Synchronization</vt:lpstr>
      <vt:lpstr>Java Monitors</vt:lpstr>
      <vt:lpstr>Bounded Buffer – Java Synchronization</vt:lpstr>
      <vt:lpstr>Java Synchronization</vt:lpstr>
      <vt:lpstr>Java Synchronization</vt:lpstr>
      <vt:lpstr>Java Synchronization</vt:lpstr>
      <vt:lpstr>Bounded Buffer – Java Synchronization</vt:lpstr>
      <vt:lpstr>Bounded Buffer – Java Synchronization</vt:lpstr>
      <vt:lpstr>Java Reentrant Locks</vt:lpstr>
      <vt:lpstr>Java Semaphores</vt:lpstr>
      <vt:lpstr>Java Condition Variables</vt:lpstr>
      <vt:lpstr>Java Condition Variables</vt:lpstr>
      <vt:lpstr>Java Condition Variables</vt:lpstr>
      <vt:lpstr>Alternative Approaches</vt:lpstr>
      <vt:lpstr>PowerPoint Presentation</vt:lpstr>
      <vt:lpstr>PowerPoint Presentation</vt:lpstr>
      <vt:lpstr>PowerPoint Presentation</vt:lpstr>
      <vt:lpstr>End of Chapter 7</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Tran Trung Tin</cp:lastModifiedBy>
  <cp:revision>269</cp:revision>
  <cp:lastPrinted>2013-09-18T17:45:18Z</cp:lastPrinted>
  <dcterms:created xsi:type="dcterms:W3CDTF">2011-01-13T23:43:38Z</dcterms:created>
  <dcterms:modified xsi:type="dcterms:W3CDTF">2020-07-31T04:30:17Z</dcterms:modified>
</cp:coreProperties>
</file>