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084" r:id="rId2"/>
  </p:sldMasterIdLst>
  <p:notesMasterIdLst>
    <p:notesMasterId r:id="rId47"/>
  </p:notesMasterIdLst>
  <p:handoutMasterIdLst>
    <p:handoutMasterId r:id="rId48"/>
  </p:handoutMasterIdLst>
  <p:sldIdLst>
    <p:sldId id="419" r:id="rId3"/>
    <p:sldId id="420" r:id="rId4"/>
    <p:sldId id="332" r:id="rId5"/>
    <p:sldId id="333" r:id="rId6"/>
    <p:sldId id="334" r:id="rId7"/>
    <p:sldId id="418" r:id="rId8"/>
    <p:sldId id="335" r:id="rId9"/>
    <p:sldId id="337" r:id="rId10"/>
    <p:sldId id="381" r:id="rId11"/>
    <p:sldId id="340" r:id="rId12"/>
    <p:sldId id="341" r:id="rId13"/>
    <p:sldId id="342" r:id="rId14"/>
    <p:sldId id="343" r:id="rId15"/>
    <p:sldId id="344" r:id="rId16"/>
    <p:sldId id="345" r:id="rId17"/>
    <p:sldId id="383"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6" autoAdjust="0"/>
    <p:restoredTop sz="94635"/>
  </p:normalViewPr>
  <p:slideViewPr>
    <p:cSldViewPr snapToGrid="0">
      <p:cViewPr varScale="1">
        <p:scale>
          <a:sx n="69" d="100"/>
          <a:sy n="69" d="100"/>
        </p:scale>
        <p:origin x="1470" y="6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57CCCA0-48FF-49B9-A81B-A3AA031DB3A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56684F4D-30DF-4BAD-8B6E-B450802D514D}"/>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DE87A7CF-DA4E-40B2-A46B-B171BEBFD7F4}"/>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1BAD7235-1FED-4C76-86CF-CA7E8C6271BA}"/>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charset="0"/>
                <a:ea typeface="MS PGothic" charset="-128"/>
              </a:defRPr>
            </a:lvl1pPr>
          </a:lstStyle>
          <a:p>
            <a:pPr>
              <a:defRPr/>
            </a:pPr>
            <a:fld id="{15FB2A04-1989-43F8-A1CA-48ECCECD274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650461-F8FA-4EC9-961B-07ADBB023C1C}"/>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80E5BD76-7D57-4BB9-B88E-0E6DC0CDF863}"/>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E5272630-4094-4E90-A63E-0495C021B59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3F933E7-8229-4DE7-9E50-6467D80561B1}"/>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BE11052-68AA-4FFB-BCC0-9A147F9D34FD}"/>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22CD8673-A829-446C-9245-DC4B35A5D770}"/>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charset="0"/>
                <a:ea typeface="MS PGothic" charset="-128"/>
              </a:defRPr>
            </a:lvl1pPr>
          </a:lstStyle>
          <a:p>
            <a:pPr>
              <a:defRPr/>
            </a:pPr>
            <a:fld id="{690704E8-AF53-4555-9777-1ADF916834F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0" fontAlgn="base" latinLnBrk="0" hangingPunct="0">
              <a:lnSpc>
                <a:spcPct val="100000"/>
              </a:lnSpc>
              <a:spcBef>
                <a:spcPct val="0"/>
              </a:spcBef>
              <a:spcAft>
                <a:spcPct val="0"/>
              </a:spcAft>
              <a:buClrTx/>
              <a:buSzTx/>
              <a:buFontTx/>
              <a:buNone/>
              <a:tabLst/>
              <a:defRPr/>
            </a:pPr>
            <a:fld id="{1DDC88E0-05A8-4892-B21E-9326A8D3E05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mn-cs"/>
            </a:endParaRPr>
          </a:p>
        </p:txBody>
      </p:sp>
      <p:sp>
        <p:nvSpPr>
          <p:cNvPr id="6147" name="Rectangle 2">
            <a:extLst>
              <a:ext uri="{FF2B5EF4-FFF2-40B4-BE49-F238E27FC236}">
                <a16:creationId xmlns:a16="http://schemas.microsoft.com/office/drawing/2014/main"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8297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65200" rtl="0" eaLnBrk="0" fontAlgn="base" latinLnBrk="0" hangingPunct="0">
              <a:lnSpc>
                <a:spcPct val="100000"/>
              </a:lnSpc>
              <a:spcBef>
                <a:spcPct val="0"/>
              </a:spcBef>
              <a:spcAft>
                <a:spcPct val="0"/>
              </a:spcAft>
              <a:buClrTx/>
              <a:buSzTx/>
              <a:buFontTx/>
              <a:buNone/>
              <a:tabLst/>
              <a:defRPr/>
            </a:pPr>
            <a:fld id="{5AEA9A87-D43C-494E-9536-2E067C61014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pPr marL="0" marR="0" lvl="0" indent="0" algn="r" defTabSz="965200" rtl="0" eaLnBrk="0" fontAlgn="base" latinLnBrk="0" hangingPunct="0">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51274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C3333D1D-E65D-4B89-8425-6E44461AB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2AD3C6-3796-443F-BEF1-D7BB5126679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0D8270D-05F7-42B0-9BA1-8DD9811B93C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ECF7658-4FEB-4CBF-80D9-CB99F52E4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4AF2CC2-7843-4103-B4FD-A7AAC6D1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24F6B0-400A-4243-88CD-37282AB90F11}"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C1843D4D-D422-4E71-885E-FB6A7F165B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49A406CF-8133-4241-A273-A716941B1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FCF99593-3D61-45EC-AE3E-666EA1167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47E08D-E788-4793-A447-675472F508F1}"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8F011B3B-A08E-470C-A349-615B552E8C8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0EC2961-88E3-4417-B379-0A1B1AAAF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0159211-0323-4C37-9CD9-29B8BAD08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E425D2-AF5D-4132-9A2F-C7A3D296DE2A}"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8B34BB0D-33CC-42F0-82C9-4C7D28821B0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6996B81-6007-4913-82D9-A0BE6BDC1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AC21EC5-CA2D-46EA-97C3-F21B8C2A0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33DEFD-8CE8-4151-BD0F-A1B90B603367}"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9EAC599-FAF6-4398-BBBD-0FB3C67A4835}"/>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CF563622-5D37-42A4-B057-9D3EA55C5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132B9CC-18EE-4478-8D12-79FCC5CB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27E375-79F8-453D-B390-C386C8FE8BB0}"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D46E798B-69C3-4350-B87E-8BCD5B93D3E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C55E9DD-8D6A-4B1C-8480-D1203C92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7A3C8EC-B1D6-4E88-BD43-3582AB965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BAD9A3-4FA1-4968-95B7-8DD9DB52AB80}"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0A48504-0C82-4A63-A6BD-6647B10740AD}"/>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AAF36EC-FFD6-4C4B-AA91-C9F49D483B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9B880B0A-F9CB-4811-9094-7618A750CB0C}"/>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7B5C8F79-181C-4400-9D32-679CEAFB736C}"/>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FA2F0A4-C9BA-432E-83F3-2EBF639BDFB7}"/>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244A7E6B-BD9D-4F33-9EFE-7C39BF1313AC}"/>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F89A2D9F-C175-44B2-A1F3-85F5B478591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06BF961-D67A-4284-A8BD-4B2D4188F745}"/>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744C0E95-7E00-42CF-9971-510C5CA39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29AB6F1-A51F-46BF-BDB8-E69C92C6B7A1}"/>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488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75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34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31996E-9F0F-42C3-A9F5-3C7179970A39}"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25749BC9-424E-47E8-8FDA-D0699DA88B79}"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About this course</a:t>
            </a:r>
            <a:endParaRPr lang="en-US" dirty="0"/>
          </a:p>
        </p:txBody>
      </p:sp>
    </p:spTree>
    <p:extLst>
      <p:ext uri="{BB962C8B-B14F-4D97-AF65-F5344CB8AC3E}">
        <p14:creationId xmlns:p14="http://schemas.microsoft.com/office/powerpoint/2010/main" val="141668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B236D5-E197-4FDE-8E35-67630B82C9D2}" type="datetime1">
              <a:rPr lang="en-US" altLang="en-US"/>
              <a:pPr>
                <a:defRPr/>
              </a:pPr>
              <a:t>7/31/2020</a:t>
            </a:fld>
            <a:endParaRPr lang="en-US" altLang="en-US"/>
          </a:p>
        </p:txBody>
      </p:sp>
      <p:sp>
        <p:nvSpPr>
          <p:cNvPr id="5" name="Slide Number Placeholder 5"/>
          <p:cNvSpPr>
            <a:spLocks noGrp="1"/>
          </p:cNvSpPr>
          <p:nvPr>
            <p:ph type="sldNum" sz="quarter" idx="11"/>
          </p:nvPr>
        </p:nvSpPr>
        <p:spPr/>
        <p:txBody>
          <a:bodyPr/>
          <a:lstStyle>
            <a:lvl1pPr>
              <a:defRPr/>
            </a:lvl1pPr>
          </a:lstStyle>
          <a:p>
            <a:fld id="{EBC84266-53A6-4827-941E-1BF675F039DB}" type="slidenum">
              <a:rPr lang="en-US" altLang="en-US"/>
              <a:pPr/>
              <a:t>‹#›</a:t>
            </a:fld>
            <a:endParaRPr lang="en-US" altLang="en-US"/>
          </a:p>
        </p:txBody>
      </p:sp>
      <p:sp>
        <p:nvSpPr>
          <p:cNvPr id="6" name="Footer Placeholder 8"/>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2888408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7151C4D-8CEB-4831-BAC2-97C93A082711}"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p:cNvSpPr>
            <a:spLocks noGrp="1"/>
          </p:cNvSpPr>
          <p:nvPr>
            <p:ph type="sldNum" sz="quarter" idx="12"/>
          </p:nvPr>
        </p:nvSpPr>
        <p:spPr/>
        <p:txBody>
          <a:bodyPr/>
          <a:lstStyle>
            <a:lvl1pPr>
              <a:defRPr/>
            </a:lvl1pPr>
          </a:lstStyle>
          <a:p>
            <a:fld id="{6A251030-7C7C-4BC4-AB75-EAA9FA9AA248}" type="slidenum">
              <a:rPr lang="en-US" altLang="en-US"/>
              <a:pPr/>
              <a:t>‹#›</a:t>
            </a:fld>
            <a:endParaRPr lang="en-US" altLang="en-US"/>
          </a:p>
        </p:txBody>
      </p:sp>
    </p:spTree>
    <p:extLst>
      <p:ext uri="{BB962C8B-B14F-4D97-AF65-F5344CB8AC3E}">
        <p14:creationId xmlns:p14="http://schemas.microsoft.com/office/powerpoint/2010/main" val="280941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C7EAEF8-A79F-48F3-97BC-34E900A2E25D}"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7893C35E-C2F3-464D-8FDB-09A047883412}" type="slidenum">
              <a:rPr lang="en-US" altLang="en-US"/>
              <a:pPr/>
              <a:t>‹#›</a:t>
            </a:fld>
            <a:endParaRPr lang="en-US" altLang="en-US"/>
          </a:p>
        </p:txBody>
      </p:sp>
    </p:spTree>
    <p:extLst>
      <p:ext uri="{BB962C8B-B14F-4D97-AF65-F5344CB8AC3E}">
        <p14:creationId xmlns:p14="http://schemas.microsoft.com/office/powerpoint/2010/main" val="99083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9397B4-FE50-432B-A1BC-EFDDDED7FD0B}" type="datetime1">
              <a:rPr lang="en-US" altLang="en-US"/>
              <a:pPr>
                <a:defRPr/>
              </a:pPr>
              <a:t>7/31/2020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9" name="Slide Number Placeholder 5"/>
          <p:cNvSpPr>
            <a:spLocks noGrp="1"/>
          </p:cNvSpPr>
          <p:nvPr>
            <p:ph type="sldNum" sz="quarter" idx="12"/>
          </p:nvPr>
        </p:nvSpPr>
        <p:spPr/>
        <p:txBody>
          <a:bodyPr/>
          <a:lstStyle>
            <a:lvl1pPr>
              <a:defRPr/>
            </a:lvl1pPr>
          </a:lstStyle>
          <a:p>
            <a:fld id="{F850666D-691C-44E5-8070-1C9A8AB135B4}" type="slidenum">
              <a:rPr lang="en-US" altLang="en-US"/>
              <a:pPr/>
              <a:t>‹#›</a:t>
            </a:fld>
            <a:endParaRPr lang="en-US" altLang="en-US"/>
          </a:p>
        </p:txBody>
      </p:sp>
    </p:spTree>
    <p:extLst>
      <p:ext uri="{BB962C8B-B14F-4D97-AF65-F5344CB8AC3E}">
        <p14:creationId xmlns:p14="http://schemas.microsoft.com/office/powerpoint/2010/main" val="520274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F785246-EA50-473E-9068-73894A5535CE}" type="datetime1">
              <a:rPr lang="en-US" altLang="en-US"/>
              <a:pPr>
                <a:defRPr/>
              </a:pPr>
              <a:t>7/31/2020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5" name="Slide Number Placeholder 5"/>
          <p:cNvSpPr>
            <a:spLocks noGrp="1"/>
          </p:cNvSpPr>
          <p:nvPr>
            <p:ph type="sldNum" sz="quarter" idx="12"/>
          </p:nvPr>
        </p:nvSpPr>
        <p:spPr/>
        <p:txBody>
          <a:bodyPr/>
          <a:lstStyle>
            <a:lvl1pPr>
              <a:defRPr/>
            </a:lvl1pPr>
          </a:lstStyle>
          <a:p>
            <a:fld id="{2D462827-AECE-43B5-8E15-362826D27963}" type="slidenum">
              <a:rPr lang="en-US" altLang="en-US"/>
              <a:pPr/>
              <a:t>‹#›</a:t>
            </a:fld>
            <a:endParaRPr lang="en-US" altLang="en-US"/>
          </a:p>
        </p:txBody>
      </p:sp>
    </p:spTree>
    <p:extLst>
      <p:ext uri="{BB962C8B-B14F-4D97-AF65-F5344CB8AC3E}">
        <p14:creationId xmlns:p14="http://schemas.microsoft.com/office/powerpoint/2010/main" val="1995491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F847EC-1A73-4F81-9DD9-36511A27F8F7}" type="datetime1">
              <a:rPr lang="en-US" altLang="en-US"/>
              <a:pPr>
                <a:defRPr/>
              </a:pPr>
              <a:t>7/31/2020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4" name="Slide Number Placeholder 5"/>
          <p:cNvSpPr>
            <a:spLocks noGrp="1"/>
          </p:cNvSpPr>
          <p:nvPr>
            <p:ph type="sldNum" sz="quarter" idx="12"/>
          </p:nvPr>
        </p:nvSpPr>
        <p:spPr/>
        <p:txBody>
          <a:bodyPr/>
          <a:lstStyle>
            <a:lvl1pPr>
              <a:defRPr/>
            </a:lvl1pPr>
          </a:lstStyle>
          <a:p>
            <a:fld id="{FE31680B-D404-436B-8E32-78660050C274}" type="slidenum">
              <a:rPr lang="en-US" altLang="en-US"/>
              <a:pPr/>
              <a:t>‹#›</a:t>
            </a:fld>
            <a:endParaRPr lang="en-US" altLang="en-US"/>
          </a:p>
        </p:txBody>
      </p:sp>
    </p:spTree>
    <p:extLst>
      <p:ext uri="{BB962C8B-B14F-4D97-AF65-F5344CB8AC3E}">
        <p14:creationId xmlns:p14="http://schemas.microsoft.com/office/powerpoint/2010/main" val="600178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3AC71B-6E07-4F8E-BC79-F396C85BF371}"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5CA66B29-477E-476A-9819-CC74DAC11ADE}" type="slidenum">
              <a:rPr lang="en-US" altLang="en-US"/>
              <a:pPr/>
              <a:t>‹#›</a:t>
            </a:fld>
            <a:endParaRPr lang="en-US" altLang="en-US"/>
          </a:p>
        </p:txBody>
      </p:sp>
    </p:spTree>
    <p:extLst>
      <p:ext uri="{BB962C8B-B14F-4D97-AF65-F5344CB8AC3E}">
        <p14:creationId xmlns:p14="http://schemas.microsoft.com/office/powerpoint/2010/main" val="103494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1291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F4E29E-ABAE-497E-9323-51F2135538E8}" type="datetime1">
              <a:rPr lang="en-US" altLang="en-US"/>
              <a:pPr>
                <a:defRPr/>
              </a:pPr>
              <a:t>7/31/2020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7" name="Slide Number Placeholder 5"/>
          <p:cNvSpPr>
            <a:spLocks noGrp="1"/>
          </p:cNvSpPr>
          <p:nvPr>
            <p:ph type="sldNum" sz="quarter" idx="12"/>
          </p:nvPr>
        </p:nvSpPr>
        <p:spPr/>
        <p:txBody>
          <a:bodyPr/>
          <a:lstStyle>
            <a:lvl1pPr>
              <a:defRPr/>
            </a:lvl1pPr>
          </a:lstStyle>
          <a:p>
            <a:fld id="{EF5A671F-079A-4B20-9705-31891BF2215D}" type="slidenum">
              <a:rPr lang="en-US" altLang="en-US"/>
              <a:pPr/>
              <a:t>‹#›</a:t>
            </a:fld>
            <a:endParaRPr lang="en-US" altLang="en-US"/>
          </a:p>
        </p:txBody>
      </p:sp>
    </p:spTree>
    <p:extLst>
      <p:ext uri="{BB962C8B-B14F-4D97-AF65-F5344CB8AC3E}">
        <p14:creationId xmlns:p14="http://schemas.microsoft.com/office/powerpoint/2010/main" val="4071956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28C164-57AD-4018-862C-6CB1E6F0F05C}"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D833CF59-DEC2-4913-9E25-40B8C70E1A02}" type="slidenum">
              <a:rPr lang="en-US" altLang="en-US"/>
              <a:pPr/>
              <a:t>‹#›</a:t>
            </a:fld>
            <a:endParaRPr lang="en-US" altLang="en-US"/>
          </a:p>
        </p:txBody>
      </p:sp>
    </p:spTree>
    <p:extLst>
      <p:ext uri="{BB962C8B-B14F-4D97-AF65-F5344CB8AC3E}">
        <p14:creationId xmlns:p14="http://schemas.microsoft.com/office/powerpoint/2010/main" val="1117812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65E301-7D40-4F6F-A893-DBD132BE28ED}" type="datetime1">
              <a:rPr lang="en-US" altLang="en-US"/>
              <a:pPr>
                <a:defRPr/>
              </a:pPr>
              <a:t>7/31/2020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502047 – About this course</a:t>
            </a:r>
          </a:p>
        </p:txBody>
      </p:sp>
      <p:sp>
        <p:nvSpPr>
          <p:cNvPr id="6" name="Slide Number Placeholder 5"/>
          <p:cNvSpPr>
            <a:spLocks noGrp="1"/>
          </p:cNvSpPr>
          <p:nvPr>
            <p:ph type="sldNum" sz="quarter" idx="12"/>
          </p:nvPr>
        </p:nvSpPr>
        <p:spPr/>
        <p:txBody>
          <a:bodyPr/>
          <a:lstStyle>
            <a:lvl1pPr>
              <a:defRPr/>
            </a:lvl1pPr>
          </a:lstStyle>
          <a:p>
            <a:fld id="{6C19D079-1E98-401A-853E-ECB1F0798F2C}" type="slidenum">
              <a:rPr lang="en-US" altLang="en-US"/>
              <a:pPr/>
              <a:t>‹#›</a:t>
            </a:fld>
            <a:endParaRPr lang="en-US" altLang="en-US"/>
          </a:p>
        </p:txBody>
      </p:sp>
    </p:spTree>
    <p:extLst>
      <p:ext uri="{BB962C8B-B14F-4D97-AF65-F5344CB8AC3E}">
        <p14:creationId xmlns:p14="http://schemas.microsoft.com/office/powerpoint/2010/main" val="4291828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86947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46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55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59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612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1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48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637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F0EE328B-BE68-481B-A918-E117CF2E63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DD82269-6038-4DC7-9DB9-33CC07A962BC}"/>
              </a:ext>
            </a:extLst>
          </p:cNvPr>
          <p:cNvSpPr>
            <a:spLocks noGrp="1" noChangeArrowheads="1"/>
          </p:cNvSpPr>
          <p:nvPr>
            <p:ph type="title"/>
          </p:nvPr>
        </p:nvSpPr>
        <p:spPr bwMode="auto">
          <a:xfrm>
            <a:off x="457200" y="242645"/>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45F423CC-D04E-4FEB-90EB-369DCBB9349C}"/>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DCBC97BB-8A12-40A3-B5F2-69DC51018C42}"/>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EDBF570C-E8F3-4209-82B7-AC2D000885FA}"/>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5AD91054-EF57-4D49-A1B2-120B5F4B47C7}"/>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898CF2C6-6AD0-42E6-B742-6900D0AE630C}"/>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52438FC-02CE-45C2-B0C5-D0E79E96C314}"/>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a:solidFill>
                  <a:srgbClr val="006699"/>
                </a:solidFill>
                <a:latin typeface="Helvetica" charset="0"/>
              </a:rPr>
              <a:t>8.</a:t>
            </a:r>
            <a:fld id="{40D0A5C9-1564-450C-8B21-348FDB204F4D}" type="slidenum">
              <a:rPr lang="en-US" altLang="en-US" sz="1000" b="1" smtClean="0">
                <a:solidFill>
                  <a:srgbClr val="006699"/>
                </a:solidFill>
                <a:latin typeface="Helvetica" charset="0"/>
              </a:rPr>
              <a:pPr algn="ctr">
                <a:spcBef>
                  <a:spcPct val="50000"/>
                </a:spcBef>
                <a:defRPr/>
              </a:pPr>
              <a:t>‹#›</a:t>
            </a:fld>
            <a:endParaRPr lang="en-US" altLang="en-US" sz="1000" b="1">
              <a:solidFill>
                <a:srgbClr val="006699"/>
              </a:solidFill>
              <a:latin typeface="Helvetica" charset="0"/>
            </a:endParaRPr>
          </a:p>
        </p:txBody>
      </p:sp>
      <p:sp>
        <p:nvSpPr>
          <p:cNvPr id="1034" name="Text Box 10">
            <a:extLst>
              <a:ext uri="{FF2B5EF4-FFF2-40B4-BE49-F238E27FC236}">
                <a16:creationId xmlns:a16="http://schemas.microsoft.com/office/drawing/2014/main" id="{ECAF5650-E826-4410-A822-722A1D588A5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F924BF04-C0A2-4C41-BCF7-E1064F22721F}"/>
              </a:ext>
            </a:extLst>
          </p:cNvPr>
          <p:cNvSpPr txBox="1">
            <a:spLocks noChangeArrowheads="1"/>
          </p:cNvSpPr>
          <p:nvPr/>
        </p:nvSpPr>
        <p:spPr bwMode="auto">
          <a:xfrm>
            <a:off x="185738" y="6603879"/>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2C30FAE5-2DCB-4F75-996C-0AB71A93DD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285750" indent="-28575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1008F76A-1518-4C20-A518-9EEADD1E9C6B}" type="datetime1">
              <a:rPr lang="en-US" altLang="en-US"/>
              <a:pPr>
                <a:defRPr/>
              </a:pPr>
              <a:t>7/31/2020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MS PGothic" pitchFamily="34" charset="-128"/>
              </a:defRPr>
            </a:lvl1pPr>
          </a:lstStyle>
          <a:p>
            <a:pPr>
              <a:defRPr/>
            </a:pPr>
            <a:r>
              <a:rPr lang="en-US"/>
              <a:t>502047 – About this course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5653B6-218D-4DA2-88DE-D35848E65ADB}" type="slidenum">
              <a:rPr lang="en-US" altLang="en-US"/>
              <a:pPr/>
              <a:t>‹#›</a:t>
            </a:fld>
            <a:endParaRPr lang="en-US" altLang="en-US"/>
          </a:p>
        </p:txBody>
      </p:sp>
      <p:grpSp>
        <p:nvGrpSpPr>
          <p:cNvPr id="1031" name="Group 4"/>
          <p:cNvGrpSpPr>
            <a:grpSpLocks/>
          </p:cNvGrpSpPr>
          <p:nvPr userDrawn="1"/>
        </p:nvGrpSpPr>
        <p:grpSpPr bwMode="auto">
          <a:xfrm>
            <a:off x="368300" y="50800"/>
            <a:ext cx="8394700" cy="1333500"/>
            <a:chOff x="0" y="0"/>
            <a:chExt cx="5520" cy="960"/>
          </a:xfrm>
        </p:grpSpPr>
        <p:cxnSp>
          <p:nvCxnSpPr>
            <p:cNvPr id="8" name="Straight Connector 7"/>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cxnSp>
          <p:nvCxnSpPr>
            <p:cNvPr id="9" name="Straight Connector 8"/>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p:spPr>
        </p:cxnSp>
        <p:pic>
          <p:nvPicPr>
            <p:cNvPr id="1034" name="Picture 2" descr="logoTDT-banquye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73495850"/>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s-book.com/OS10/slide-dir/index.html"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267CC3E-EC1E-46E0-9E0F-27020BA348BD}"/>
              </a:ext>
            </a:extLst>
          </p:cNvPr>
          <p:cNvSpPr>
            <a:spLocks noGrp="1" noChangeArrowheads="1"/>
          </p:cNvSpPr>
          <p:nvPr>
            <p:ph type="ctrTitle"/>
          </p:nvPr>
        </p:nvSpPr>
        <p:spPr>
          <a:noFill/>
        </p:spPr>
        <p:txBody>
          <a:bodyPr/>
          <a:lstStyle/>
          <a:p>
            <a:pPr eaLnBrk="1" hangingPunct="1"/>
            <a:r>
              <a:rPr lang="en-US" altLang="en-US" smtClean="0"/>
              <a:t>Chương </a:t>
            </a:r>
            <a:r>
              <a:rPr lang="en-US" altLang="en-US" smtClean="0"/>
              <a:t>8: Tắc nghẽn</a:t>
            </a:r>
            <a:endParaRPr lang="en-US" altLang="en-US"/>
          </a:p>
        </p:txBody>
      </p:sp>
      <p:sp>
        <p:nvSpPr>
          <p:cNvPr id="2" name="Subtitle 1"/>
          <p:cNvSpPr>
            <a:spLocks noGrp="1"/>
          </p:cNvSpPr>
          <p:nvPr>
            <p:ph type="subTitle" idx="1"/>
          </p:nvPr>
        </p:nvSpPr>
        <p:spPr/>
        <p:txBody>
          <a:bodyPr/>
          <a:lstStyle/>
          <a:p>
            <a:r>
              <a:rPr lang="en-US" smtClean="0"/>
              <a:t>NHẬP MÔN HỆ ĐIỀU HÀNH</a:t>
            </a:r>
          </a:p>
          <a:p>
            <a:r>
              <a:rPr lang="en-US" smtClean="0"/>
              <a:t>502047</a:t>
            </a:r>
            <a:endParaRPr lang="en-US"/>
          </a:p>
        </p:txBody>
      </p:sp>
    </p:spTree>
    <p:extLst>
      <p:ext uri="{BB962C8B-B14F-4D97-AF65-F5344CB8AC3E}">
        <p14:creationId xmlns:p14="http://schemas.microsoft.com/office/powerpoint/2010/main" val="1139769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978074" y="221637"/>
            <a:ext cx="8378825" cy="469900"/>
          </a:xfrm>
        </p:spPr>
        <p:txBody>
          <a:bodyPr/>
          <a:lstStyle/>
          <a:p>
            <a:pPr eaLnBrk="1" hangingPunct="1"/>
            <a:r>
              <a:rPr lang="en-US" altLang="en-US" sz="2800" dirty="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1162411" y="195812"/>
            <a:ext cx="7913497" cy="457200"/>
          </a:xfrm>
        </p:spPr>
        <p:txBody>
          <a:bodyPr/>
          <a:lstStyle/>
          <a:p>
            <a:pPr eaLnBrk="1" hangingPunct="1"/>
            <a:r>
              <a:rPr lang="en-US" altLang="en-US" dirty="0"/>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865188" y="1217613"/>
            <a:ext cx="7635000" cy="4400550"/>
          </a:xfrm>
        </p:spPr>
        <p:txBody>
          <a:bodyPr/>
          <a:lstStyle/>
          <a:p>
            <a:r>
              <a:rPr lang="en-US" altLang="en-US" dirty="0"/>
              <a:t>If graph contains no cycles </a:t>
            </a:r>
            <a:r>
              <a:rPr lang="en-US" altLang="en-US" dirty="0">
                <a:sym typeface="Symbol" panose="05050102010706020507" pitchFamily="18" charset="2"/>
              </a:rPr>
              <a:t> no deadlock</a:t>
            </a:r>
          </a:p>
          <a:p>
            <a:r>
              <a:rPr lang="en-US" altLang="en-US" dirty="0">
                <a:sym typeface="Symbol" panose="05050102010706020507" pitchFamily="18" charset="2"/>
              </a:rPr>
              <a:t>If graph contains a cycle </a:t>
            </a:r>
          </a:p>
          <a:p>
            <a:pPr lvl="1"/>
            <a:r>
              <a:rPr lang="en-US" altLang="en-US" dirty="0">
                <a:sym typeface="Symbol" panose="05050102010706020507" pitchFamily="18" charset="2"/>
              </a:rPr>
              <a:t>if only one instance per resource type, then deadlock</a:t>
            </a:r>
          </a:p>
          <a:p>
            <a:pPr lvl="1"/>
            <a:r>
              <a:rPr lang="en-US" altLang="en-US" dirty="0">
                <a:sym typeface="Symbol" panose="05050102010706020507" pitchFamily="18" charset="2"/>
              </a:rPr>
              <a:t>if several instances per resource type, possibility of deadlock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eaLnBrk="1" hangingPunct="1"/>
            <a:r>
              <a:rPr lang="en-US" altLang="en-US" dirty="0"/>
              <a:t>Methods 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882649" y="1198563"/>
            <a:ext cx="7577137" cy="3295650"/>
          </a:xfrm>
        </p:spPr>
        <p:txBody>
          <a:bodyPr/>
          <a:lstStyle/>
          <a:p>
            <a:r>
              <a:rPr lang="en-US" altLang="en-US" dirty="0"/>
              <a:t>Ensure that the system will </a:t>
            </a:r>
            <a:r>
              <a:rPr lang="en-US" altLang="en-US" b="1" dirty="0">
                <a:solidFill>
                  <a:srgbClr val="006699"/>
                </a:solidFill>
                <a:latin typeface="+mj-lt"/>
              </a:rPr>
              <a:t>never</a:t>
            </a:r>
            <a:r>
              <a:rPr lang="en-US" altLang="en-US" dirty="0"/>
              <a:t> enter a deadlock state:</a:t>
            </a:r>
          </a:p>
          <a:p>
            <a:pPr lvl="1"/>
            <a:r>
              <a:rPr lang="en-US" altLang="en-US" dirty="0"/>
              <a:t>Deadlock prevention</a:t>
            </a:r>
          </a:p>
          <a:p>
            <a:pPr lvl="1"/>
            <a:r>
              <a:rPr lang="en-US" altLang="en-US" dirty="0"/>
              <a:t>Deadlock avoidance</a:t>
            </a:r>
          </a:p>
          <a:p>
            <a:r>
              <a:rPr lang="en-US" altLang="en-US" dirty="0"/>
              <a:t>Allow the system to enter a deadlock state and then recover</a:t>
            </a:r>
          </a:p>
          <a:p>
            <a:r>
              <a:rPr lang="en-US" altLang="en-US" dirty="0"/>
              <a:t>Ignore the problem and pretend that deadlocks never occur in the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eaLnBrk="1" hangingPunct="1"/>
            <a:r>
              <a:rPr lang="en-US" altLang="en-US" dirty="0"/>
              <a:t>Deadlock 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253773" y="1717511"/>
            <a:ext cx="7237084" cy="3822700"/>
          </a:xfrm>
        </p:spPr>
        <p:txBody>
          <a:bodyPr/>
          <a:lstStyle/>
          <a:p>
            <a:r>
              <a:rPr lang="en-US" altLang="en-US" b="1" dirty="0"/>
              <a:t>Mutual Exclusion</a:t>
            </a:r>
            <a:r>
              <a:rPr lang="en-US" altLang="en-US" dirty="0"/>
              <a:t> – not required for sharable resources (e.g., read-only files); must hold for non-sharable resources</a:t>
            </a:r>
          </a:p>
          <a:p>
            <a:r>
              <a:rPr lang="en-US" altLang="en-US" b="1" dirty="0"/>
              <a:t>Hold and Wait</a:t>
            </a:r>
            <a:r>
              <a:rPr lang="en-US" altLang="en-US" dirty="0"/>
              <a:t> – must guarantee that whenever a process requests a resource, it does not hold any other resources</a:t>
            </a:r>
          </a:p>
          <a:p>
            <a:pPr lvl="1"/>
            <a:r>
              <a:rPr lang="en-US" altLang="en-US" dirty="0"/>
              <a:t>Require process to request and be allocated all its resources before it begins execution, or allow process to request resources only when the process has none allocated to it.</a:t>
            </a:r>
          </a:p>
          <a:p>
            <a:pPr lvl="1"/>
            <a:r>
              <a:rPr lang="en-US" altLang="en-US" dirty="0"/>
              <a:t>Low resource utilization; starvation possible</a:t>
            </a:r>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96734"/>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Invalidate one of the four necessary conditions for deadlock: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eaLnBrk="1" hangingPunct="1"/>
            <a:r>
              <a:rPr lang="en-US" altLang="en-US" dirty="0"/>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838200" y="1085853"/>
            <a:ext cx="7683500" cy="4446588"/>
          </a:xfrm>
        </p:spPr>
        <p:txBody>
          <a:bodyPr/>
          <a:lstStyle/>
          <a:p>
            <a:r>
              <a:rPr lang="en-US" altLang="en-US" b="1" dirty="0"/>
              <a:t>No Preemption</a:t>
            </a:r>
            <a:r>
              <a:rPr lang="en-US" altLang="en-US" dirty="0"/>
              <a:t>:</a:t>
            </a:r>
          </a:p>
          <a:p>
            <a:pPr lvl="1"/>
            <a:r>
              <a:rPr lang="en-US" altLang="en-US" dirty="0"/>
              <a:t>If a process that is holding some resources requests another resource that cannot be immediately allocated to it, then all resources currently being held are released</a:t>
            </a:r>
          </a:p>
          <a:p>
            <a:pPr lvl="1"/>
            <a:r>
              <a:rPr lang="en-US" altLang="en-US" dirty="0"/>
              <a:t>Preempted resources are added to the list of resources for which the process is waiting</a:t>
            </a:r>
          </a:p>
          <a:p>
            <a:pPr lvl="1"/>
            <a:r>
              <a:rPr lang="en-US" altLang="en-US" dirty="0"/>
              <a:t>Process will be restarted only when it can regain its old resources, as well as the new ones that it is requesting</a:t>
            </a:r>
          </a:p>
          <a:p>
            <a:r>
              <a:rPr lang="en-US" altLang="en-US" b="1" dirty="0"/>
              <a:t>Circular Wait:</a:t>
            </a:r>
          </a:p>
          <a:p>
            <a:pPr lvl="1"/>
            <a:r>
              <a:rPr lang="en-US" altLang="en-US" dirty="0"/>
              <a:t>Impose a total ordering of all resource types, and require that each process requests resources in an increasing order of enumeration</a:t>
            </a:r>
          </a:p>
          <a:p>
            <a:pPr lvl="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a:rPr lang="en-US" altLang="en-US"/>
              <a:t>Circular Wait</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806450" y="1233488"/>
            <a:ext cx="8229600" cy="4810125"/>
          </a:xfrm>
        </p:spPr>
        <p:txBody>
          <a:bodyPr/>
          <a:lstStyle/>
          <a:p>
            <a:r>
              <a:rPr lang="en-US" altLang="en-US" dirty="0"/>
              <a:t>Invalidating the circular wait condition is most common.</a:t>
            </a:r>
          </a:p>
          <a:p>
            <a:r>
              <a:rPr lang="en-US" altLang="en-US" dirty="0"/>
              <a:t>Simply assign each resource (i.e., mutex locks) a unique number.</a:t>
            </a:r>
          </a:p>
          <a:p>
            <a:r>
              <a:rPr lang="en-US" altLang="en-US" dirty="0"/>
              <a:t>Resources must be acquired in order.</a:t>
            </a:r>
          </a:p>
          <a:p>
            <a:r>
              <a:rPr lang="en-US" altLang="en-US" dirty="0"/>
              <a:t>If:</a:t>
            </a:r>
            <a:br>
              <a:rPr lang="en-US" altLang="en-US" dirty="0"/>
            </a:br>
            <a:r>
              <a:rPr lang="en-US" altLang="en-US" dirty="0"/>
              <a:t/>
            </a:r>
            <a:br>
              <a:rPr lang="en-US" altLang="en-US" dirty="0"/>
            </a:br>
            <a:r>
              <a:rPr lang="en-US" altLang="en-US" b="1" dirty="0" err="1">
                <a:latin typeface="Courier New" panose="02070309020205020404" pitchFamily="49" charset="0"/>
                <a:cs typeface="Courier New" panose="02070309020205020404" pitchFamily="49" charset="0"/>
              </a:rPr>
              <a:t>first_mutex</a:t>
            </a:r>
            <a:r>
              <a:rPr lang="en-US" altLang="en-US" b="1" dirty="0">
                <a:latin typeface="Courier New" panose="02070309020205020404" pitchFamily="49" charset="0"/>
                <a:cs typeface="Courier New" panose="02070309020205020404" pitchFamily="49" charset="0"/>
              </a:rPr>
              <a:t> = 1</a:t>
            </a:r>
            <a:br>
              <a:rPr lang="en-US" altLang="en-US" b="1" dirty="0">
                <a:latin typeface="Courier New" panose="02070309020205020404" pitchFamily="49" charset="0"/>
                <a:cs typeface="Courier New" panose="02070309020205020404" pitchFamily="49" charset="0"/>
              </a:rPr>
            </a:br>
            <a:r>
              <a:rPr lang="en-US" altLang="en-US" b="1" dirty="0" err="1">
                <a:latin typeface="Courier New" panose="02070309020205020404" pitchFamily="49" charset="0"/>
                <a:cs typeface="Courier New" panose="02070309020205020404" pitchFamily="49" charset="0"/>
              </a:rPr>
              <a:t>second_mutex</a:t>
            </a:r>
            <a:r>
              <a:rPr lang="en-US" altLang="en-US" b="1" dirty="0">
                <a:latin typeface="Courier New" panose="02070309020205020404" pitchFamily="49" charset="0"/>
                <a:cs typeface="Courier New" panose="02070309020205020404" pitchFamily="49" charset="0"/>
              </a:rPr>
              <a:t> = 5</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r>
              <a:rPr lang="en-US" altLang="en-US" dirty="0"/>
              <a:t>code for </a:t>
            </a:r>
            <a:r>
              <a:rPr lang="en-US" altLang="en-US" b="1" dirty="0" err="1">
                <a:latin typeface="Courier New" panose="02070309020205020404" pitchFamily="49" charset="0"/>
                <a:cs typeface="Courier New" panose="02070309020205020404" pitchFamily="49" charset="0"/>
              </a:rPr>
              <a:t>thread_two</a:t>
            </a:r>
            <a:r>
              <a:rPr lang="en-US" altLang="en-US" dirty="0"/>
              <a:t> could not be </a:t>
            </a:r>
            <a:br>
              <a:rPr lang="en-US" altLang="en-US" dirty="0"/>
            </a:br>
            <a:r>
              <a:rPr lang="en-US" altLang="en-US" dirty="0"/>
              <a:t>written as follows:</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2011363"/>
            <a:ext cx="3098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a:off x="3163888" y="4160838"/>
            <a:ext cx="2214562" cy="576262"/>
          </a:xfrm>
          <a:prstGeom prst="straightConnector1">
            <a:avLst/>
          </a:prstGeom>
          <a:noFill/>
          <a:ln w="9525">
            <a:solidFill>
              <a:schemeClr val="tx1"/>
            </a:solidFill>
            <a:round/>
            <a:headEn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eaLnBrk="1" hangingPunct="1"/>
            <a:r>
              <a:rPr lang="en-US" altLang="en-US" dirty="0"/>
              <a:t>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240971" y="1814513"/>
            <a:ext cx="7296539" cy="3783012"/>
          </a:xfrm>
        </p:spPr>
        <p:txBody>
          <a:bodyPr/>
          <a:lstStyle/>
          <a:p>
            <a:r>
              <a:rPr lang="en-US" altLang="en-US" dirty="0"/>
              <a:t>Simplest and most useful model requires that each process declare the </a:t>
            </a:r>
            <a:r>
              <a:rPr lang="en-US" altLang="en-US" b="1" i="1" dirty="0"/>
              <a:t>maximum number</a:t>
            </a:r>
            <a:r>
              <a:rPr lang="en-US" altLang="en-US" b="1" dirty="0"/>
              <a:t> </a:t>
            </a:r>
            <a:r>
              <a:rPr lang="en-US" altLang="en-US" dirty="0"/>
              <a:t>of resources of each type that it may need</a:t>
            </a:r>
          </a:p>
          <a:p>
            <a:r>
              <a:rPr lang="en-US" altLang="en-US" dirty="0"/>
              <a:t>The deadlock-avoidance algorithm dynamically examines the resource-allocation state to ensure that there can never be a circular-wait condition</a:t>
            </a:r>
          </a:p>
          <a:p>
            <a:r>
              <a:rPr lang="en-US" altLang="en-US" dirty="0"/>
              <a:t>Resource-allocation </a:t>
            </a:r>
            <a:r>
              <a:rPr lang="en-US" altLang="en-US" i="1" dirty="0"/>
              <a:t>state</a:t>
            </a:r>
            <a:r>
              <a:rPr lang="en-US" altLang="en-US" dirty="0"/>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Requires that the system has some additional </a:t>
            </a:r>
            <a:r>
              <a:rPr kumimoji="0" lang="en-US" altLang="en-US" b="1" i="1" dirty="0"/>
              <a:t>a priori </a:t>
            </a:r>
            <a:r>
              <a:rPr kumimoji="0" lang="en-US" altLang="en-US" dirty="0"/>
              <a:t>information </a:t>
            </a:r>
            <a:br>
              <a:rPr kumimoji="0" lang="en-US" altLang="en-US" dirty="0"/>
            </a:br>
            <a:r>
              <a:rPr kumimoji="0" lang="en-US" altLang="en-US" dirty="0"/>
              <a:t>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919163" y="1165225"/>
            <a:ext cx="7310438" cy="4914562"/>
          </a:xfrm>
        </p:spPr>
        <p:txBody>
          <a:bodyPr/>
          <a:lstStyle/>
          <a:p>
            <a:r>
              <a:rPr lang="en-US" altLang="en-US" dirty="0"/>
              <a:t>When a process requests an available resource, system must decide if immediate allocation leaves the system in a safe state</a:t>
            </a:r>
          </a:p>
          <a:p>
            <a:r>
              <a:rPr lang="en-US" altLang="en-US" dirty="0"/>
              <a:t>System is in </a:t>
            </a:r>
            <a:r>
              <a:rPr lang="en-US" altLang="en-US" b="1" dirty="0">
                <a:solidFill>
                  <a:srgbClr val="006699"/>
                </a:solidFill>
                <a:latin typeface="+mj-lt"/>
              </a:rPr>
              <a:t>safe state </a:t>
            </a:r>
            <a:r>
              <a:rPr lang="en-US" altLang="en-US" dirty="0"/>
              <a:t>if there exists a sequence &lt;</a:t>
            </a:r>
            <a:r>
              <a:rPr lang="en-US" altLang="en-US" i="1" dirty="0"/>
              <a:t>P</a:t>
            </a:r>
            <a:r>
              <a:rPr lang="en-US" altLang="en-US" i="1" baseline="-25000" dirty="0"/>
              <a:t>1</a:t>
            </a:r>
            <a:r>
              <a:rPr lang="en-US" altLang="en-US" i="1" dirty="0"/>
              <a:t>, P</a:t>
            </a:r>
            <a:r>
              <a:rPr lang="en-US" altLang="en-US" i="1" baseline="-25000" dirty="0"/>
              <a:t>2</a:t>
            </a:r>
            <a:r>
              <a:rPr lang="en-US" altLang="en-US" i="1" dirty="0"/>
              <a:t>, …, </a:t>
            </a:r>
            <a:r>
              <a:rPr lang="en-US" altLang="en-US" i="1" dirty="0" err="1"/>
              <a:t>P</a:t>
            </a:r>
            <a:r>
              <a:rPr lang="en-US" altLang="en-US" i="1" baseline="-25000" dirty="0" err="1"/>
              <a:t>n</a:t>
            </a:r>
            <a:r>
              <a:rPr lang="en-US" altLang="en-US" dirty="0"/>
              <a:t>&gt; of ALL the  processes  in the systems such that  for each P</a:t>
            </a:r>
            <a:r>
              <a:rPr lang="en-US" altLang="en-US" baseline="-25000" dirty="0"/>
              <a:t>i</a:t>
            </a:r>
            <a:r>
              <a:rPr lang="en-US" altLang="en-US" dirty="0"/>
              <a:t>, the resources that P</a:t>
            </a:r>
            <a:r>
              <a:rPr lang="en-US" altLang="en-US" baseline="-25000" dirty="0"/>
              <a:t>i </a:t>
            </a:r>
            <a:r>
              <a:rPr lang="en-US" altLang="en-US" dirty="0"/>
              <a:t>can still request can be satisfied by currently available resources + resources held by all the </a:t>
            </a:r>
            <a:r>
              <a:rPr lang="en-US" altLang="en-US" i="1" dirty="0" err="1"/>
              <a:t>P</a:t>
            </a:r>
            <a:r>
              <a:rPr lang="en-US" altLang="en-US" i="1" baseline="-25000" dirty="0" err="1"/>
              <a:t>j</a:t>
            </a:r>
            <a:r>
              <a:rPr lang="en-US" altLang="en-US" dirty="0"/>
              <a:t>, with</a:t>
            </a:r>
            <a:r>
              <a:rPr lang="en-US" altLang="en-US" i="1" dirty="0"/>
              <a:t> j </a:t>
            </a:r>
            <a:r>
              <a:rPr lang="en-US" altLang="en-US" dirty="0"/>
              <a:t>&lt; </a:t>
            </a:r>
            <a:r>
              <a:rPr lang="en-US" altLang="en-US" i="1" dirty="0"/>
              <a:t>I</a:t>
            </a:r>
            <a:endParaRPr lang="en-US" altLang="en-US" dirty="0"/>
          </a:p>
          <a:p>
            <a:r>
              <a:rPr lang="en-US" altLang="en-US" dirty="0"/>
              <a:t>That is:</a:t>
            </a:r>
          </a:p>
          <a:p>
            <a:pPr lvl="1"/>
            <a:r>
              <a:rPr lang="en-US" altLang="en-US" dirty="0"/>
              <a:t>If P</a:t>
            </a:r>
            <a:r>
              <a:rPr lang="en-US" altLang="en-US" baseline="-25000" dirty="0"/>
              <a:t>i</a:t>
            </a:r>
            <a:r>
              <a:rPr lang="en-US" altLang="en-US" dirty="0"/>
              <a:t> resource needs are not immediately available, then </a:t>
            </a:r>
            <a:r>
              <a:rPr lang="en-US" altLang="en-US" i="1" dirty="0"/>
              <a:t>P</a:t>
            </a:r>
            <a:r>
              <a:rPr lang="en-US" altLang="en-US" i="1" baseline="-25000" dirty="0"/>
              <a:t>i</a:t>
            </a:r>
            <a:r>
              <a:rPr lang="en-US" altLang="en-US" dirty="0"/>
              <a:t> can wait until all </a:t>
            </a:r>
            <a:r>
              <a:rPr lang="en-US" altLang="en-US" i="1" dirty="0" err="1"/>
              <a:t>P</a:t>
            </a:r>
            <a:r>
              <a:rPr lang="en-US" altLang="en-US" i="1" baseline="-25000" dirty="0" err="1"/>
              <a:t>j</a:t>
            </a:r>
            <a:r>
              <a:rPr lang="en-US" altLang="en-US" i="1" dirty="0"/>
              <a:t> </a:t>
            </a:r>
            <a:r>
              <a:rPr lang="en-US" altLang="en-US" dirty="0"/>
              <a:t>have finished</a:t>
            </a:r>
          </a:p>
          <a:p>
            <a:pPr lvl="1"/>
            <a:r>
              <a:rPr lang="en-US" altLang="en-US" dirty="0"/>
              <a:t>When </a:t>
            </a:r>
            <a:r>
              <a:rPr lang="en-US" altLang="en-US" i="1" dirty="0" err="1"/>
              <a:t>P</a:t>
            </a:r>
            <a:r>
              <a:rPr lang="en-US" altLang="en-US" i="1" baseline="-25000" dirty="0" err="1"/>
              <a:t>j</a:t>
            </a:r>
            <a:r>
              <a:rPr lang="en-US" altLang="en-US" dirty="0"/>
              <a:t> is finished, </a:t>
            </a:r>
            <a:r>
              <a:rPr lang="en-US" altLang="en-US" i="1" dirty="0"/>
              <a:t>P</a:t>
            </a:r>
            <a:r>
              <a:rPr lang="en-US" altLang="en-US" i="1" baseline="-25000" dirty="0"/>
              <a:t>i</a:t>
            </a:r>
            <a:r>
              <a:rPr lang="en-US" altLang="en-US" dirty="0"/>
              <a:t> can obtain needed resources, execute, return allocated resources, and terminate</a:t>
            </a:r>
          </a:p>
          <a:p>
            <a:pPr lvl="1"/>
            <a:r>
              <a:rPr lang="en-US" altLang="en-US" dirty="0"/>
              <a:t>When </a:t>
            </a:r>
            <a:r>
              <a:rPr lang="en-US" altLang="en-US" i="1" dirty="0"/>
              <a:t>P</a:t>
            </a:r>
            <a:r>
              <a:rPr lang="en-US" altLang="en-US" i="1" baseline="-25000" dirty="0"/>
              <a:t>i</a:t>
            </a:r>
            <a:r>
              <a:rPr lang="en-US" altLang="en-US" dirty="0"/>
              <a:t> terminates, </a:t>
            </a:r>
            <a:r>
              <a:rPr lang="en-US" altLang="en-US" i="1" dirty="0"/>
              <a:t>P</a:t>
            </a:r>
            <a:r>
              <a:rPr lang="en-US" altLang="en-US" i="1" baseline="-25000" dirty="0"/>
              <a:t>i </a:t>
            </a:r>
            <a:r>
              <a:rPr lang="en-US" altLang="en-US" baseline="-25000" dirty="0"/>
              <a:t>+1</a:t>
            </a:r>
            <a:r>
              <a:rPr lang="en-US" altLang="en-US" dirty="0"/>
              <a:t> can obtain its needed resources, and so 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922337" y="1190625"/>
            <a:ext cx="7652495" cy="4414838"/>
          </a:xfrm>
        </p:spPr>
        <p:txBody>
          <a:bodyPr/>
          <a:lstStyle/>
          <a:p>
            <a:r>
              <a:rPr lang="en-US" altLang="en-US" dirty="0"/>
              <a:t>If a system is in safe state </a:t>
            </a:r>
            <a:r>
              <a:rPr lang="en-US" altLang="en-US" dirty="0">
                <a:sym typeface="Symbol" panose="05050102010706020507" pitchFamily="18" charset="2"/>
              </a:rPr>
              <a:t> no deadlocks</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If a system is in unsafe state  possibility of deadlock</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Avoidance  ensure that a system will never enter an unsafe state.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43100" y="168275"/>
            <a:ext cx="6743700" cy="1201738"/>
          </a:xfrm>
        </p:spPr>
        <p:txBody>
          <a:bodyPr/>
          <a:lstStyle/>
          <a:p>
            <a:r>
              <a:rPr lang="en-US" altLang="en-US" smtClean="0">
                <a:solidFill>
                  <a:srgbClr val="FF0000"/>
                </a:solidFill>
              </a:rPr>
              <a:t>Ghi chú về bản quyền</a:t>
            </a:r>
          </a:p>
        </p:txBody>
      </p:sp>
      <p:sp>
        <p:nvSpPr>
          <p:cNvPr id="12291" name="Content Placeholder 2"/>
          <p:cNvSpPr>
            <a:spLocks noGrp="1"/>
          </p:cNvSpPr>
          <p:nvPr>
            <p:ph idx="1"/>
          </p:nvPr>
        </p:nvSpPr>
        <p:spPr>
          <a:xfrm>
            <a:off x="185738" y="1493838"/>
            <a:ext cx="8501062" cy="4862512"/>
          </a:xfrm>
        </p:spPr>
        <p:txBody>
          <a:bodyPr/>
          <a:lstStyle/>
          <a:p>
            <a:pPr algn="just"/>
            <a:r>
              <a:rPr lang="en-US" altLang="en-US" smtClean="0"/>
              <a:t>Toàn bộ nội dung slide này tải về từ </a:t>
            </a:r>
            <a:r>
              <a:rPr lang="en-US">
                <a:hlinkClick r:id="rId3"/>
              </a:rPr>
              <a:t>https://</a:t>
            </a:r>
            <a:r>
              <a:rPr lang="en-US" smtClean="0">
                <a:hlinkClick r:id="rId3"/>
              </a:rPr>
              <a:t>www.os-book.com/OS10/slide-dir/index.html</a:t>
            </a:r>
            <a:r>
              <a:rPr lang="en-US" smtClean="0"/>
              <a:t> , sinh viên có quyền tải về, lưu trữ, in ấn, tham khảo cho mục đích học tập. Sinh viên không được phát hành lại hay thay đổi nội dung slide nếu chưa có sự đồng ý của tác giả.</a:t>
            </a:r>
          </a:p>
          <a:p>
            <a:pPr algn="just"/>
            <a:r>
              <a:rPr lang="en-US" altLang="en-US" smtClean="0"/>
              <a:t>Phần ghi chú ở cuối slide (nếu có) là do các thầy cô ghi chú lại trong quá trình giảng dạy.</a:t>
            </a:r>
          </a:p>
        </p:txBody>
      </p:sp>
      <p:sp>
        <p:nvSpPr>
          <p:cNvPr id="1229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0924A24C-D40B-46F8-84C7-E6F17ABCC236}" type="datetime1">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7/31/2020</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1229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FB647D9-B66C-49E2-8372-2104A2DAB964}" type="slidenum">
              <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smtClean="0">
              <a:ln>
                <a:noFill/>
              </a:ln>
              <a:solidFill>
                <a:srgbClr val="898989"/>
              </a:solidFill>
              <a:effectLst/>
              <a:uLnTx/>
              <a:uFillTx/>
              <a:latin typeface="Verdana" panose="020B0604030504040204" pitchFamily="34" charset="0"/>
              <a:ea typeface="ＭＳ Ｐゴシック" panose="020B0600070205080204" pitchFamily="34" charset="-128"/>
              <a:cs typeface="+mn-cs"/>
            </a:endParaRPr>
          </a:p>
        </p:txBody>
      </p:sp>
      <p:sp>
        <p:nvSpPr>
          <p:cNvPr id="7" name="Footer Placeholder 8"/>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MS PGothic" pitchFamily="34" charset="-128"/>
                <a:cs typeface="+mn-cs"/>
              </a:rPr>
              <a:t>502047 – Welcome</a:t>
            </a:r>
            <a:endParaRPr kumimoji="0" lang="en-US" sz="1200" b="0" i="0" u="none" strike="noStrike" kern="1200" cap="none" spc="0" normalizeH="0" baseline="0" noProof="0" dirty="0">
              <a:ln>
                <a:noFill/>
              </a:ln>
              <a:solidFill>
                <a:prstClr val="black">
                  <a:tint val="75000"/>
                </a:prstClr>
              </a:solidFill>
              <a:effectLst/>
              <a:uLnTx/>
              <a:uFillTx/>
              <a:latin typeface="Verdana" panose="020B0604030504040204" pitchFamily="34" charset="0"/>
              <a:ea typeface="MS PGothic" pitchFamily="34" charset="-128"/>
              <a:cs typeface="+mn-cs"/>
            </a:endParaRPr>
          </a:p>
        </p:txBody>
      </p:sp>
    </p:spTree>
    <p:extLst>
      <p:ext uri="{BB962C8B-B14F-4D97-AF65-F5344CB8AC3E}">
        <p14:creationId xmlns:p14="http://schemas.microsoft.com/office/powerpoint/2010/main" val="138544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eaLnBrk="1" hangingPunct="1"/>
            <a:r>
              <a:rPr lang="en-US" altLang="en-US" dirty="0"/>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eaLnBrk="1" hangingPunct="1"/>
            <a:r>
              <a:rPr lang="en-US" altLang="en-US" dirty="0"/>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906463" y="1171575"/>
            <a:ext cx="6659562" cy="4483100"/>
          </a:xfrm>
        </p:spPr>
        <p:txBody>
          <a:bodyPr/>
          <a:lstStyle/>
          <a:p>
            <a:r>
              <a:rPr lang="en-US" altLang="en-US" dirty="0"/>
              <a:t>Single instance of a resource type</a:t>
            </a:r>
          </a:p>
          <a:p>
            <a:pPr lvl="1"/>
            <a:r>
              <a:rPr lang="en-US" altLang="en-US" dirty="0"/>
              <a:t>Use a resource-allocation graph</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2E1847-7FBC-4E3E-907B-AD5F78E08F0D}"/>
              </a:ext>
            </a:extLst>
          </p:cNvPr>
          <p:cNvSpPr>
            <a:spLocks noGrp="1" noChangeArrowheads="1"/>
          </p:cNvSpPr>
          <p:nvPr>
            <p:ph type="title"/>
          </p:nvPr>
        </p:nvSpPr>
        <p:spPr>
          <a:xfrm>
            <a:off x="983989" y="235762"/>
            <a:ext cx="7831138" cy="576262"/>
          </a:xfrm>
        </p:spPr>
        <p:txBody>
          <a:bodyPr/>
          <a:lstStyle/>
          <a:p>
            <a:pPr eaLnBrk="1" hangingPunct="1"/>
            <a:r>
              <a:rPr lang="en-US" altLang="en-US" dirty="0"/>
              <a:t>Resource-Allocation Graph Scheme</a:t>
            </a:r>
          </a:p>
        </p:txBody>
      </p:sp>
      <p:sp>
        <p:nvSpPr>
          <p:cNvPr id="39938" name="Rectangle 3">
            <a:extLst>
              <a:ext uri="{FF2B5EF4-FFF2-40B4-BE49-F238E27FC236}">
                <a16:creationId xmlns:a16="http://schemas.microsoft.com/office/drawing/2014/main" id="{86FC01CE-3998-490A-BDE6-3A6213797806}"/>
              </a:ext>
            </a:extLst>
          </p:cNvPr>
          <p:cNvSpPr>
            <a:spLocks noGrp="1" noChangeArrowheads="1"/>
          </p:cNvSpPr>
          <p:nvPr>
            <p:ph type="body" idx="1"/>
          </p:nvPr>
        </p:nvSpPr>
        <p:spPr>
          <a:xfrm>
            <a:off x="858837" y="1155700"/>
            <a:ext cx="7697333" cy="4483100"/>
          </a:xfrm>
        </p:spPr>
        <p:txBody>
          <a:bodyPr/>
          <a:lstStyle/>
          <a:p>
            <a:r>
              <a:rPr lang="en-US" altLang="en-US" b="1" dirty="0">
                <a:solidFill>
                  <a:srgbClr val="006699"/>
                </a:solidFill>
                <a:latin typeface="+mj-lt"/>
              </a:rPr>
              <a:t>Claim edge </a:t>
            </a:r>
            <a:r>
              <a:rPr lang="en-US" altLang="en-US" i="1" dirty="0"/>
              <a:t>P</a:t>
            </a:r>
            <a:r>
              <a:rPr lang="en-US" altLang="en-US" i="1" baseline="-25000" dirty="0"/>
              <a:t>i</a:t>
            </a:r>
            <a:r>
              <a:rPr lang="en-US" altLang="en-US" dirty="0"/>
              <a:t>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indicated that process </a:t>
            </a:r>
            <a:r>
              <a:rPr lang="en-US" altLang="en-US" i="1" dirty="0" err="1">
                <a:sym typeface="Symbol" panose="05050102010706020507" pitchFamily="18" charset="2"/>
              </a:rPr>
              <a:t>P</a:t>
            </a:r>
            <a:r>
              <a:rPr lang="en-US" altLang="en-US" i="1" baseline="-25000" dirty="0" err="1">
                <a:sym typeface="Symbol" panose="05050102010706020507" pitchFamily="18" charset="2"/>
              </a:rPr>
              <a:t>j</a:t>
            </a:r>
            <a:r>
              <a:rPr lang="en-US" altLang="en-US" dirty="0">
                <a:sym typeface="Symbol" panose="05050102010706020507" pitchFamily="18" charset="2"/>
              </a:rPr>
              <a:t> may request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represented by a dashed line</a:t>
            </a:r>
          </a:p>
          <a:p>
            <a:r>
              <a:rPr lang="en-US" altLang="en-US" dirty="0">
                <a:sym typeface="Symbol" panose="05050102010706020507" pitchFamily="18" charset="2"/>
              </a:rPr>
              <a:t>Claim edge converts to request edge when a process requests a resource</a:t>
            </a:r>
          </a:p>
          <a:p>
            <a:r>
              <a:rPr lang="en-US" altLang="en-US" dirty="0">
                <a:sym typeface="Symbol" panose="05050102010706020507" pitchFamily="18" charset="2"/>
              </a:rPr>
              <a:t>Request edge converted to an assignment edge when the  resource is allocated to the process</a:t>
            </a:r>
          </a:p>
          <a:p>
            <a:r>
              <a:rPr lang="en-US" altLang="en-US" dirty="0">
                <a:sym typeface="Symbol" panose="05050102010706020507" pitchFamily="18" charset="2"/>
              </a:rPr>
              <a:t>When a resource is released by a process, assignment edge reconverts to a claim edge</a:t>
            </a:r>
          </a:p>
          <a:p>
            <a:r>
              <a:rPr lang="en-US" altLang="en-US" dirty="0">
                <a:sym typeface="Symbol" panose="05050102010706020507" pitchFamily="18" charset="2"/>
              </a:rPr>
              <a:t>Resources must be claimed </a:t>
            </a:r>
            <a:r>
              <a:rPr lang="en-US" altLang="en-US" i="1" dirty="0">
                <a:sym typeface="Symbol" panose="05050102010706020507" pitchFamily="18" charset="2"/>
              </a:rPr>
              <a:t>a priori</a:t>
            </a:r>
            <a:r>
              <a:rPr lang="en-US" altLang="en-US" dirty="0">
                <a:sym typeface="Symbol" panose="05050102010706020507" pitchFamily="18" charset="2"/>
              </a:rPr>
              <a:t> in the system</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169641F8-B5ED-4701-ADC4-AF8830265D8A}"/>
              </a:ext>
            </a:extLst>
          </p:cNvPr>
          <p:cNvSpPr>
            <a:spLocks noGrp="1" noChangeArrowheads="1"/>
          </p:cNvSpPr>
          <p:nvPr>
            <p:ph type="title"/>
          </p:nvPr>
        </p:nvSpPr>
        <p:spPr>
          <a:xfrm>
            <a:off x="564079" y="355636"/>
            <a:ext cx="8224837" cy="457200"/>
          </a:xfrm>
        </p:spPr>
        <p:txBody>
          <a:bodyPr/>
          <a:lstStyle/>
          <a:p>
            <a:pPr eaLnBrk="1" hangingPunct="1"/>
            <a:r>
              <a:rPr lang="en-US" altLang="en-US" dirty="0"/>
              <a:t>Resource-Allocation Graph</a:t>
            </a:r>
          </a:p>
        </p:txBody>
      </p:sp>
      <p:pic>
        <p:nvPicPr>
          <p:cNvPr id="41986" name="Picture 1">
            <a:extLst>
              <a:ext uri="{FF2B5EF4-FFF2-40B4-BE49-F238E27FC236}">
                <a16:creationId xmlns:a16="http://schemas.microsoft.com/office/drawing/2014/main" id="{971D754B-5ADF-443C-9EFE-EC7015D917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8077" y="1423696"/>
            <a:ext cx="36623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B73D6D1-D7A9-4A37-BC41-6815A8C70DF7}"/>
              </a:ext>
            </a:extLst>
          </p:cNvPr>
          <p:cNvSpPr>
            <a:spLocks noGrp="1" noChangeArrowheads="1"/>
          </p:cNvSpPr>
          <p:nvPr>
            <p:ph type="title"/>
          </p:nvPr>
        </p:nvSpPr>
        <p:spPr>
          <a:xfrm>
            <a:off x="907952" y="353656"/>
            <a:ext cx="8243887" cy="457200"/>
          </a:xfrm>
        </p:spPr>
        <p:txBody>
          <a:bodyPr/>
          <a:lstStyle/>
          <a:p>
            <a:pPr eaLnBrk="1" hangingPunct="1"/>
            <a:r>
              <a:rPr lang="en-US" altLang="en-US" sz="2800" dirty="0"/>
              <a:t>Unsafe State In Resource-Allocation Graph</a:t>
            </a:r>
          </a:p>
        </p:txBody>
      </p:sp>
      <p:pic>
        <p:nvPicPr>
          <p:cNvPr id="44034" name="Picture 1">
            <a:extLst>
              <a:ext uri="{FF2B5EF4-FFF2-40B4-BE49-F238E27FC236}">
                <a16:creationId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38275"/>
            <a:ext cx="3902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B8F846-16AC-4967-ACDC-17AEF923DCDF}"/>
              </a:ext>
            </a:extLst>
          </p:cNvPr>
          <p:cNvSpPr>
            <a:spLocks noGrp="1" noChangeArrowheads="1"/>
          </p:cNvSpPr>
          <p:nvPr>
            <p:ph type="title"/>
          </p:nvPr>
        </p:nvSpPr>
        <p:spPr>
          <a:xfrm>
            <a:off x="1032747" y="234792"/>
            <a:ext cx="7656512" cy="576262"/>
          </a:xfrm>
        </p:spPr>
        <p:txBody>
          <a:bodyPr/>
          <a:lstStyle/>
          <a:p>
            <a:pPr eaLnBrk="1" hangingPunct="1"/>
            <a:r>
              <a:rPr lang="en-US" altLang="en-US" dirty="0"/>
              <a:t>Resource-Allocation Graph Algorithm</a:t>
            </a:r>
          </a:p>
        </p:txBody>
      </p:sp>
      <p:sp>
        <p:nvSpPr>
          <p:cNvPr id="46082" name="Rectangle 3">
            <a:extLst>
              <a:ext uri="{FF2B5EF4-FFF2-40B4-BE49-F238E27FC236}">
                <a16:creationId xmlns:a16="http://schemas.microsoft.com/office/drawing/2014/main" id="{0A7AE779-FF63-41A9-B5BD-D519561ABD9E}"/>
              </a:ext>
            </a:extLst>
          </p:cNvPr>
          <p:cNvSpPr>
            <a:spLocks noGrp="1" noChangeArrowheads="1"/>
          </p:cNvSpPr>
          <p:nvPr>
            <p:ph type="body" idx="1"/>
          </p:nvPr>
        </p:nvSpPr>
        <p:spPr>
          <a:xfrm>
            <a:off x="825015" y="1187450"/>
            <a:ext cx="7656512" cy="4303713"/>
          </a:xfrm>
        </p:spPr>
        <p:txBody>
          <a:bodyPr/>
          <a:lstStyle/>
          <a:p>
            <a:r>
              <a:rPr lang="en-US" altLang="en-US" dirty="0"/>
              <a:t>Suppose that process</a:t>
            </a:r>
            <a:r>
              <a:rPr lang="en-US" altLang="en-US" i="1" dirty="0"/>
              <a:t> P</a:t>
            </a:r>
            <a:r>
              <a:rPr lang="en-US" altLang="en-US" i="1" baseline="-25000" dirty="0"/>
              <a:t>i</a:t>
            </a:r>
            <a:r>
              <a:rPr lang="en-US" altLang="en-US" dirty="0"/>
              <a:t> requests a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r>
              <a:rPr lang="en-US" altLang="en-US" dirty="0">
                <a:sym typeface="Symbol" panose="05050102010706020507" pitchFamily="18"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914400" y="238549"/>
            <a:ext cx="7772400" cy="576262"/>
          </a:xfrm>
        </p:spPr>
        <p:txBody>
          <a:bodyPr/>
          <a:lstStyle/>
          <a:p>
            <a:pPr eaLnBrk="1" hangingPunct="1"/>
            <a:r>
              <a:rPr lang="en-US" altLang="en-US" dirty="0"/>
              <a:t>Banker’s Algorithm</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1"/>
          </p:nvPr>
        </p:nvSpPr>
        <p:spPr>
          <a:xfrm>
            <a:off x="858838" y="1128713"/>
            <a:ext cx="7706664" cy="4441825"/>
          </a:xfrm>
        </p:spPr>
        <p:txBody>
          <a:bodyPr/>
          <a:lstStyle/>
          <a:p>
            <a:r>
              <a:rPr lang="en-US" altLang="en-US" dirty="0"/>
              <a:t>Multiple instances of resources</a:t>
            </a:r>
            <a:br>
              <a:rPr lang="en-US" altLang="en-US" dirty="0"/>
            </a:br>
            <a:endParaRPr lang="en-US" altLang="en-US" dirty="0"/>
          </a:p>
          <a:p>
            <a:r>
              <a:rPr lang="en-US" altLang="en-US" dirty="0"/>
              <a:t>Each process must a priori claim maximum use</a:t>
            </a:r>
            <a:br>
              <a:rPr lang="en-US" altLang="en-US" dirty="0"/>
            </a:br>
            <a:endParaRPr lang="en-US" altLang="en-US" dirty="0"/>
          </a:p>
          <a:p>
            <a:r>
              <a:rPr lang="en-US" altLang="en-US" dirty="0"/>
              <a:t>When a process requests a resource it may have to wait  </a:t>
            </a:r>
            <a:br>
              <a:rPr lang="en-US" altLang="en-US" dirty="0"/>
            </a:br>
            <a:endParaRPr lang="en-US" altLang="en-US" dirty="0"/>
          </a:p>
          <a:p>
            <a:r>
              <a:rPr lang="en-US" altLang="en-US" dirty="0"/>
              <a:t>When a process gets all its resources it must return them in a finite amount of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7FA0DF4-BE04-4A21-8DF8-1258C2593E40}"/>
              </a:ext>
            </a:extLst>
          </p:cNvPr>
          <p:cNvSpPr>
            <a:spLocks noGrp="1" noChangeArrowheads="1"/>
          </p:cNvSpPr>
          <p:nvPr>
            <p:ph type="title"/>
          </p:nvPr>
        </p:nvSpPr>
        <p:spPr>
          <a:xfrm>
            <a:off x="1064237" y="383009"/>
            <a:ext cx="7586662" cy="431800"/>
          </a:xfrm>
        </p:spPr>
        <p:txBody>
          <a:bodyPr/>
          <a:lstStyle/>
          <a:p>
            <a:pPr eaLnBrk="1" hangingPunct="1"/>
            <a:r>
              <a:rPr lang="en-US" altLang="en-US" sz="2800" dirty="0"/>
              <a:t>Data Structures for the Banker</a:t>
            </a:r>
            <a:r>
              <a:rPr lang="ja-JP" altLang="en-US" sz="2800" dirty="0"/>
              <a:t>’</a:t>
            </a:r>
            <a:r>
              <a:rPr lang="en-US" altLang="ja-JP" sz="2800" dirty="0"/>
              <a:t>s Algorithm </a:t>
            </a:r>
            <a:endParaRPr lang="en-US" altLang="en-US" sz="2800" dirty="0"/>
          </a:p>
        </p:txBody>
      </p:sp>
      <p:sp>
        <p:nvSpPr>
          <p:cNvPr id="50178" name="Rectangle 3">
            <a:extLst>
              <a:ext uri="{FF2B5EF4-FFF2-40B4-BE49-F238E27FC236}">
                <a16:creationId xmlns:a16="http://schemas.microsoft.com/office/drawing/2014/main" id="{9D3FB76A-D010-4081-9D81-A9865380F002}"/>
              </a:ext>
            </a:extLst>
          </p:cNvPr>
          <p:cNvSpPr>
            <a:spLocks noGrp="1" noChangeArrowheads="1"/>
          </p:cNvSpPr>
          <p:nvPr>
            <p:ph type="body" idx="1"/>
          </p:nvPr>
        </p:nvSpPr>
        <p:spPr>
          <a:xfrm>
            <a:off x="1192213" y="1654175"/>
            <a:ext cx="7370762" cy="4387850"/>
          </a:xfrm>
        </p:spPr>
        <p:txBody>
          <a:bodyPr/>
          <a:lstStyle/>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err="1"/>
              <a:t>R</a:t>
            </a:r>
            <a:r>
              <a:rPr lang="en-US" altLang="en-US" i="1" baseline="-25000" dirty="0" err="1"/>
              <a:t>j</a:t>
            </a:r>
            <a:r>
              <a:rPr lang="en-US" altLang="en-US" baseline="-25000" dirty="0"/>
              <a:t>  </a:t>
            </a:r>
            <a:r>
              <a:rPr lang="en-US" altLang="en-US" dirty="0"/>
              <a:t>available</a:t>
            </a:r>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err="1"/>
              <a:t>i,j</a:t>
            </a:r>
            <a:r>
              <a:rPr lang="en-US" altLang="en-US" dirty="0"/>
              <a:t>] = </a:t>
            </a:r>
            <a:r>
              <a:rPr lang="en-US" altLang="en-US" i="1" dirty="0"/>
              <a:t>k</a:t>
            </a:r>
            <a:r>
              <a:rPr lang="en-US" altLang="en-US" dirty="0"/>
              <a:t>, then process </a:t>
            </a:r>
            <a:r>
              <a:rPr lang="en-US" altLang="en-US" i="1" dirty="0"/>
              <a:t>P</a:t>
            </a:r>
            <a:r>
              <a:rPr lang="en-US" altLang="en-US" i="1" baseline="-25000" dirty="0"/>
              <a:t>i</a:t>
            </a:r>
            <a:r>
              <a:rPr lang="en-US" altLang="en-US" i="1" dirty="0"/>
              <a:t> </a:t>
            </a:r>
            <a:r>
              <a:rPr lang="en-US" altLang="en-US" dirty="0"/>
              <a:t>may request at most</a:t>
            </a:r>
            <a:r>
              <a:rPr lang="en-US" altLang="en-US" i="1" dirty="0"/>
              <a:t> k </a:t>
            </a:r>
            <a:r>
              <a:rPr lang="en-US" altLang="en-US" dirty="0"/>
              <a:t>instances of resource type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Allocation</a:t>
            </a:r>
            <a:r>
              <a:rPr lang="en-US" altLang="en-US" i="1" dirty="0"/>
              <a:t>:  n </a:t>
            </a:r>
            <a:r>
              <a:rPr lang="en-US" altLang="en-US" dirty="0"/>
              <a:t>x</a:t>
            </a:r>
            <a:r>
              <a:rPr lang="en-US" altLang="en-US" i="1" dirty="0"/>
              <a:t> m</a:t>
            </a:r>
            <a:r>
              <a:rPr lang="en-US" altLang="en-US" dirty="0"/>
              <a:t> matrix.  If Allocation[</a:t>
            </a:r>
            <a:r>
              <a:rPr lang="en-US" altLang="en-US" i="1" dirty="0" err="1"/>
              <a:t>i,j</a:t>
            </a:r>
            <a:r>
              <a:rPr lang="en-US" altLang="en-US" dirty="0"/>
              <a:t>] = </a:t>
            </a:r>
            <a:r>
              <a:rPr lang="en-US" altLang="en-US" i="1" dirty="0"/>
              <a:t>k</a:t>
            </a:r>
            <a:r>
              <a:rPr lang="en-US" altLang="en-US" dirty="0"/>
              <a:t> then</a:t>
            </a:r>
            <a:r>
              <a:rPr lang="en-US" altLang="en-US" i="1" dirty="0"/>
              <a:t> P</a:t>
            </a:r>
            <a:r>
              <a:rPr lang="en-US" altLang="en-US" i="1" baseline="-25000" dirty="0"/>
              <a:t>i</a:t>
            </a:r>
            <a:r>
              <a:rPr lang="en-US" altLang="en-US" dirty="0"/>
              <a:t> is currently allocated </a:t>
            </a:r>
            <a:r>
              <a:rPr lang="en-US" altLang="en-US" i="1" dirty="0"/>
              <a:t>k</a:t>
            </a:r>
            <a:r>
              <a:rPr lang="en-US" altLang="en-US" dirty="0"/>
              <a:t> instances of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Need</a:t>
            </a:r>
            <a:r>
              <a:rPr lang="en-US" altLang="en-US" i="1" dirty="0"/>
              <a:t>:  n </a:t>
            </a:r>
            <a:r>
              <a:rPr lang="en-US" altLang="en-US" dirty="0"/>
              <a:t>x</a:t>
            </a:r>
            <a:r>
              <a:rPr lang="en-US" altLang="en-US" i="1" dirty="0"/>
              <a:t> m</a:t>
            </a:r>
            <a:r>
              <a:rPr lang="en-US" altLang="en-US" dirty="0"/>
              <a:t> matrix. If </a:t>
            </a:r>
            <a:r>
              <a:rPr lang="en-US" altLang="en-US" i="1" dirty="0"/>
              <a:t>Need</a:t>
            </a:r>
            <a:r>
              <a:rPr lang="en-US" altLang="en-US" dirty="0"/>
              <a:t>[</a:t>
            </a:r>
            <a:r>
              <a:rPr lang="en-US" altLang="en-US" i="1" dirty="0" err="1"/>
              <a:t>i,j</a:t>
            </a:r>
            <a:r>
              <a:rPr lang="en-US" altLang="en-US" dirty="0"/>
              <a:t>] =</a:t>
            </a:r>
            <a:r>
              <a:rPr lang="en-US" altLang="en-US" i="1" dirty="0"/>
              <a:t> k</a:t>
            </a:r>
            <a:r>
              <a:rPr lang="en-US" altLang="en-US" dirty="0"/>
              <a:t>, then</a:t>
            </a:r>
            <a:r>
              <a:rPr lang="en-US" altLang="en-US" i="1" dirty="0"/>
              <a:t> P</a:t>
            </a:r>
            <a:r>
              <a:rPr lang="en-US" altLang="en-US" i="1" baseline="-25000" dirty="0"/>
              <a:t>i</a:t>
            </a:r>
            <a:r>
              <a:rPr lang="en-US" altLang="en-US" dirty="0"/>
              <a:t> may need </a:t>
            </a:r>
            <a:r>
              <a:rPr lang="en-US" altLang="en-US" i="1" dirty="0"/>
              <a:t>k</a:t>
            </a:r>
            <a:r>
              <a:rPr lang="en-US" altLang="en-US" dirty="0"/>
              <a:t> more instances of </a:t>
            </a:r>
            <a:r>
              <a:rPr lang="en-US" altLang="en-US" i="1" dirty="0" err="1"/>
              <a:t>R</a:t>
            </a:r>
            <a:r>
              <a:rPr lang="en-US" altLang="en-US" i="1" baseline="-25000" dirty="0" err="1"/>
              <a:t>j</a:t>
            </a:r>
            <a:r>
              <a:rPr lang="en-US" altLang="en-US" baseline="-25000" dirty="0"/>
              <a:t> </a:t>
            </a:r>
            <a:r>
              <a:rPr lang="en-US" altLang="en-US" dirty="0"/>
              <a:t>to complete its task</a:t>
            </a:r>
          </a:p>
          <a:p>
            <a:pPr lvl="2">
              <a:buFont typeface="Webdings" panose="05030102010509060703" pitchFamily="18" charset="2"/>
              <a:buNone/>
            </a:pPr>
            <a:r>
              <a:rPr lang="en-US" altLang="en-US" dirty="0"/>
              <a:t/>
            </a:r>
            <a:br>
              <a:rPr lang="en-US" altLang="en-US" dirty="0"/>
            </a:b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
        <p:nvSpPr>
          <p:cNvPr id="50179" name="Text Box 4">
            <a:extLst>
              <a:ext uri="{FF2B5EF4-FFF2-40B4-BE49-F238E27FC236}">
                <a16:creationId xmlns:a16="http://schemas.microsoft.com/office/drawing/2014/main" id="{AE86C5C3-E474-4D7C-8E73-3297B5AF2937}"/>
              </a:ext>
            </a:extLst>
          </p:cNvPr>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Let </a:t>
            </a:r>
            <a:r>
              <a:rPr kumimoji="0" lang="en-US" altLang="en-US" i="1" dirty="0"/>
              <a:t>n</a:t>
            </a:r>
            <a:r>
              <a:rPr kumimoji="0" lang="en-US" altLang="en-US" dirty="0"/>
              <a:t> = number of processes, and </a:t>
            </a:r>
            <a:r>
              <a:rPr kumimoji="0" lang="en-US" altLang="en-US" i="1" dirty="0"/>
              <a:t>m </a:t>
            </a:r>
            <a:r>
              <a:rPr kumimoji="0" lang="en-US" altLang="en-US" dirty="0"/>
              <a:t>= number of resources types.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457200" y="232005"/>
            <a:ext cx="8229600" cy="576262"/>
          </a:xfrm>
        </p:spPr>
        <p:txBody>
          <a:bodyPr/>
          <a:lstStyle/>
          <a:p>
            <a:pPr eaLnBrk="1" hangingPunct="1"/>
            <a:r>
              <a:rPr lang="en-US" altLang="en-US" dirty="0"/>
              <a:t>Safety Algorithm</a:t>
            </a:r>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885825" y="1157288"/>
            <a:ext cx="7372350" cy="4943475"/>
          </a:xfrm>
        </p:spPr>
        <p:txBody>
          <a:bodyPr/>
          <a:lstStyle/>
          <a:p>
            <a:pPr marL="342900" indent="-342900">
              <a:buFont typeface="+mj-lt"/>
              <a:buAutoNum type="arabicPeriod"/>
            </a:pPr>
            <a:r>
              <a:rPr lang="en-US" altLang="en-US" dirty="0"/>
              <a:t>Let </a:t>
            </a:r>
            <a:r>
              <a:rPr lang="en-US" altLang="en-US" b="1" i="1" dirty="0">
                <a:solidFill>
                  <a:srgbClr val="000000"/>
                </a:solidFill>
              </a:rPr>
              <a:t>Work</a:t>
            </a:r>
            <a:r>
              <a:rPr lang="en-US" altLang="en-US" i="1" dirty="0">
                <a:solidFill>
                  <a:srgbClr val="000000"/>
                </a:solidFill>
              </a:rPr>
              <a:t> </a:t>
            </a:r>
            <a:r>
              <a:rPr lang="en-US" altLang="en-US" dirty="0"/>
              <a:t>and </a:t>
            </a:r>
            <a:r>
              <a:rPr lang="en-US" altLang="en-US" b="1" i="1" dirty="0">
                <a:solidFill>
                  <a:srgbClr val="000000"/>
                </a:solidFill>
              </a:rPr>
              <a:t>Finish</a:t>
            </a:r>
            <a:r>
              <a:rPr lang="en-US" altLang="en-US" dirty="0">
                <a:solidFill>
                  <a:srgbClr val="000000"/>
                </a:solidFill>
              </a:rPr>
              <a:t> </a:t>
            </a:r>
            <a:r>
              <a:rPr lang="en-US" altLang="en-US" dirty="0"/>
              <a:t>be vectors of length</a:t>
            </a:r>
            <a:r>
              <a:rPr lang="en-US" altLang="en-US" i="1" dirty="0"/>
              <a:t> m</a:t>
            </a:r>
            <a:r>
              <a:rPr lang="en-US" altLang="en-US" dirty="0"/>
              <a:t> and</a:t>
            </a:r>
            <a:r>
              <a:rPr lang="en-US" altLang="en-US" i="1" dirty="0"/>
              <a:t> n</a:t>
            </a:r>
            <a:r>
              <a:rPr lang="en-US" altLang="en-US" dirty="0"/>
              <a:t>, respectively.  Initialize:</a:t>
            </a:r>
          </a:p>
          <a:p>
            <a:pPr marL="1543050" lvl="3" indent="-342900">
              <a:lnSpc>
                <a:spcPct val="90000"/>
              </a:lnSpc>
              <a:buFontTx/>
              <a:buNone/>
            </a:pPr>
            <a:r>
              <a:rPr lang="en-US" altLang="en-US" b="1" i="1" dirty="0"/>
              <a:t>Work </a:t>
            </a:r>
            <a:r>
              <a:rPr lang="en-US" altLang="en-US" b="1" dirty="0"/>
              <a:t>= </a:t>
            </a:r>
            <a:r>
              <a:rPr lang="en-US" altLang="en-US" b="1" i="1" dirty="0"/>
              <a:t>Available</a:t>
            </a:r>
          </a:p>
          <a:p>
            <a:pPr marL="1543050" lvl="3" indent="-342900">
              <a:lnSpc>
                <a:spcPct val="90000"/>
              </a:lnSpc>
              <a:buFontTx/>
              <a:buNone/>
            </a:pPr>
            <a:r>
              <a:rPr lang="en-US" altLang="en-US" b="1" i="1" dirty="0"/>
              <a:t>Finish </a:t>
            </a:r>
            <a:r>
              <a:rPr lang="en-US" altLang="en-US" b="1" dirty="0"/>
              <a:t>[</a:t>
            </a:r>
            <a:r>
              <a:rPr lang="en-US" altLang="en-US" b="1" i="1" dirty="0"/>
              <a:t>i</a:t>
            </a:r>
            <a:r>
              <a:rPr lang="en-US" altLang="en-US" b="1" dirty="0"/>
              <a:t>] =</a:t>
            </a:r>
            <a:r>
              <a:rPr lang="en-US" altLang="en-US" b="1" i="1" dirty="0"/>
              <a:t> false </a:t>
            </a:r>
            <a:r>
              <a:rPr lang="en-US" altLang="en-US" b="1" dirty="0"/>
              <a:t>for</a:t>
            </a:r>
            <a:r>
              <a:rPr lang="en-US" altLang="en-US" b="1" i="1" dirty="0"/>
              <a:t> i</a:t>
            </a:r>
            <a:r>
              <a:rPr lang="en-US" altLang="en-US" b="1" dirty="0"/>
              <a:t> = 0, 1, …, </a:t>
            </a:r>
            <a:r>
              <a:rPr lang="en-US" altLang="en-US" b="1" i="1" dirty="0"/>
              <a:t>n- </a:t>
            </a:r>
            <a:r>
              <a:rPr lang="en-US" altLang="en-US" b="1" dirty="0"/>
              <a:t>1</a:t>
            </a:r>
          </a:p>
          <a:p>
            <a:pPr marL="1543050" lvl="3" indent="-342900">
              <a:lnSpc>
                <a:spcPct val="90000"/>
              </a:lnSpc>
              <a:buFontTx/>
              <a:buNone/>
            </a:pPr>
            <a:endParaRPr lang="en-US" altLang="en-US" sz="800" dirty="0"/>
          </a:p>
          <a:p>
            <a:pPr marL="342900" indent="-342900">
              <a:lnSpc>
                <a:spcPct val="90000"/>
              </a:lnSpc>
              <a:buFont typeface="+mj-lt"/>
              <a:buAutoNum type="arabicPeriod"/>
            </a:pPr>
            <a:r>
              <a:rPr lang="en-US" altLang="en-US" dirty="0"/>
              <a:t>Find an </a:t>
            </a:r>
            <a:r>
              <a:rPr lang="en-US" altLang="en-US" b="1" i="1" dirty="0"/>
              <a:t>i</a:t>
            </a:r>
            <a:r>
              <a:rPr lang="en-US" altLang="en-US" i="1" dirty="0"/>
              <a:t> </a:t>
            </a:r>
            <a:r>
              <a:rPr lang="en-US" altLang="en-US" dirty="0"/>
              <a:t>such that both: </a:t>
            </a:r>
          </a:p>
          <a:p>
            <a:pPr marL="800100" lvl="1" indent="-342900">
              <a:lnSpc>
                <a:spcPct val="90000"/>
              </a:lnSpc>
              <a:buFont typeface="Monotype Sorts" pitchFamily="-84" charset="2"/>
              <a:buNone/>
            </a:pPr>
            <a:r>
              <a:rPr lang="en-US" altLang="en-US" dirty="0"/>
              <a:t>  (a) </a:t>
            </a:r>
            <a:r>
              <a:rPr lang="en-US" altLang="en-US" b="1" i="1" dirty="0"/>
              <a:t>Finish</a:t>
            </a:r>
            <a:r>
              <a:rPr lang="en-US" altLang="en-US" b="1" dirty="0"/>
              <a:t> [</a:t>
            </a:r>
            <a:r>
              <a:rPr lang="en-US" altLang="en-US" b="1" i="1" dirty="0"/>
              <a:t>i</a:t>
            </a:r>
            <a:r>
              <a:rPr lang="en-US" altLang="en-US" b="1" dirty="0"/>
              <a:t>] = </a:t>
            </a:r>
            <a:r>
              <a:rPr lang="en-US" altLang="en-US" b="1" i="1" dirty="0"/>
              <a:t>false</a:t>
            </a:r>
            <a:endParaRPr lang="en-US" altLang="en-US" b="1" dirty="0"/>
          </a:p>
          <a:p>
            <a:pPr marL="800100" lvl="1" indent="-342900">
              <a:lnSpc>
                <a:spcPct val="90000"/>
              </a:lnSpc>
              <a:buFont typeface="Monotype Sorts" pitchFamily="-84" charset="2"/>
              <a:buNone/>
            </a:pPr>
            <a:r>
              <a:rPr lang="en-US" altLang="en-US" dirty="0"/>
              <a:t>  (b) </a:t>
            </a:r>
            <a:r>
              <a:rPr lang="en-US" altLang="en-US" b="1" i="1" dirty="0" err="1"/>
              <a:t>Need</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p>
          <a:p>
            <a:pPr marL="800100" lvl="1" indent="-342900">
              <a:lnSpc>
                <a:spcPct val="90000"/>
              </a:lnSpc>
              <a:buFont typeface="Monotype Sorts" pitchFamily="-84" charset="2"/>
              <a:buNone/>
            </a:pPr>
            <a:r>
              <a:rPr lang="en-US" altLang="en-US" dirty="0">
                <a:sym typeface="Symbol" panose="05050102010706020507" pitchFamily="18" charset="2"/>
              </a:rPr>
              <a:t>   If no such</a:t>
            </a:r>
            <a:r>
              <a:rPr lang="en-US" altLang="en-US" b="1" dirty="0">
                <a:sym typeface="Symbol" panose="05050102010706020507" pitchFamily="18" charset="2"/>
              </a:rPr>
              <a:t> </a:t>
            </a:r>
            <a:r>
              <a:rPr lang="en-US" altLang="en-US" b="1" i="1" dirty="0">
                <a:sym typeface="Symbol" panose="05050102010706020507" pitchFamily="18" charset="2"/>
              </a:rPr>
              <a:t>i </a:t>
            </a:r>
            <a:r>
              <a:rPr lang="en-US" altLang="en-US" dirty="0">
                <a:sym typeface="Symbol" panose="05050102010706020507" pitchFamily="18" charset="2"/>
              </a:rPr>
              <a:t>exists, go to step 4</a:t>
            </a:r>
          </a:p>
          <a:p>
            <a:pPr marL="800100" lvl="1" indent="-342900">
              <a:lnSpc>
                <a:spcPct val="90000"/>
              </a:lnSpc>
              <a:buFont typeface="Monotype Sorts" pitchFamily="-84" charset="2"/>
              <a:buNone/>
            </a:pPr>
            <a:endParaRPr lang="en-US" altLang="en-US" sz="800" dirty="0">
              <a:sym typeface="Symbol" panose="05050102010706020507" pitchFamily="18" charset="2"/>
            </a:endParaRPr>
          </a:p>
          <a:p>
            <a:pPr marL="342900" indent="-342900">
              <a:buFont typeface="+mj-lt"/>
              <a:buAutoNum type="arabicPeriod"/>
            </a:pPr>
            <a:r>
              <a:rPr lang="en-US" altLang="en-US" dirty="0"/>
              <a:t> </a:t>
            </a:r>
            <a:r>
              <a:rPr lang="en-US" altLang="en-US" b="1" i="1" dirty="0"/>
              <a:t>Work</a:t>
            </a:r>
            <a:r>
              <a:rPr lang="en-US" altLang="en-US" b="1" dirty="0"/>
              <a:t> = </a:t>
            </a:r>
            <a:r>
              <a:rPr lang="en-US" altLang="en-US" b="1" i="1" dirty="0"/>
              <a:t>Work </a:t>
            </a:r>
            <a:r>
              <a:rPr lang="en-US" altLang="en-US" b="1" dirty="0"/>
              <a:t>+ </a:t>
            </a:r>
            <a:r>
              <a:rPr lang="en-US" altLang="en-US" b="1" i="1" dirty="0" err="1"/>
              <a:t>Allocation</a:t>
            </a:r>
            <a:r>
              <a:rPr lang="en-US" altLang="en-US" b="1" i="1" baseline="-25000" dirty="0" err="1"/>
              <a:t>i</a:t>
            </a:r>
            <a:r>
              <a:rPr lang="en-US" altLang="en-US" b="1" dirty="0"/>
              <a:t/>
            </a:r>
            <a:br>
              <a:rPr lang="en-US" altLang="en-US" b="1" dirty="0"/>
            </a:br>
            <a:r>
              <a:rPr lang="en-US" altLang="en-US" b="1" dirty="0"/>
              <a:t> </a:t>
            </a:r>
            <a:r>
              <a:rPr lang="en-US" altLang="en-US" b="1" i="1" dirty="0"/>
              <a:t>Finish</a:t>
            </a:r>
            <a:r>
              <a:rPr lang="en-US" altLang="en-US" b="1" dirty="0"/>
              <a:t>[</a:t>
            </a:r>
            <a:r>
              <a:rPr lang="en-US" altLang="en-US" b="1" i="1" dirty="0"/>
              <a:t>i</a:t>
            </a:r>
            <a:r>
              <a:rPr lang="en-US" altLang="en-US" b="1" dirty="0"/>
              <a:t>] =</a:t>
            </a:r>
            <a:r>
              <a:rPr lang="en-US" altLang="en-US" b="1" i="1" dirty="0"/>
              <a:t> true</a:t>
            </a:r>
            <a:r>
              <a:rPr lang="en-US" altLang="en-US" b="1" dirty="0"/>
              <a:t/>
            </a:r>
            <a:br>
              <a:rPr lang="en-US" altLang="en-US" b="1" dirty="0"/>
            </a:br>
            <a:r>
              <a:rPr lang="en-US" altLang="en-US" b="1" dirty="0"/>
              <a:t>  </a:t>
            </a:r>
            <a:r>
              <a:rPr lang="en-US" altLang="en-US" dirty="0"/>
              <a:t>go to step 2</a:t>
            </a:r>
          </a:p>
          <a:p>
            <a:pPr marL="342900" indent="-342900">
              <a:lnSpc>
                <a:spcPct val="90000"/>
              </a:lnSpc>
              <a:buFont typeface="+mj-lt"/>
              <a:buAutoNum type="arabicPeriod"/>
            </a:pPr>
            <a:endParaRPr lang="en-US" altLang="en-US" sz="700" dirty="0"/>
          </a:p>
          <a:p>
            <a:pPr marL="342900" indent="-342900">
              <a:lnSpc>
                <a:spcPct val="90000"/>
              </a:lnSpc>
              <a:buFont typeface="+mj-lt"/>
              <a:buAutoNum type="arabicPeriod"/>
            </a:pPr>
            <a:r>
              <a:rPr lang="en-US" altLang="en-US" dirty="0"/>
              <a:t>If </a:t>
            </a:r>
            <a:r>
              <a:rPr lang="en-US" altLang="en-US" b="1" i="1" dirty="0"/>
              <a:t>Finish</a:t>
            </a:r>
            <a:r>
              <a:rPr lang="en-US" altLang="en-US" b="1" dirty="0"/>
              <a:t> [</a:t>
            </a:r>
            <a:r>
              <a:rPr lang="en-US" altLang="en-US" b="1" i="1" dirty="0"/>
              <a:t>i</a:t>
            </a:r>
            <a:r>
              <a:rPr lang="en-US" altLang="en-US" b="1" dirty="0"/>
              <a:t>] == </a:t>
            </a:r>
            <a:r>
              <a:rPr lang="en-US" altLang="en-US" b="1" i="1" dirty="0"/>
              <a:t>true</a:t>
            </a:r>
            <a:r>
              <a:rPr lang="en-US" altLang="en-US" b="1" dirty="0"/>
              <a:t> </a:t>
            </a:r>
            <a:r>
              <a:rPr lang="en-US" altLang="en-US" dirty="0"/>
              <a:t>for all </a:t>
            </a:r>
            <a:r>
              <a:rPr lang="en-US" altLang="en-US" b="1" i="1" dirty="0"/>
              <a:t>i</a:t>
            </a:r>
            <a:r>
              <a:rPr lang="en-US" altLang="en-US" dirty="0"/>
              <a:t>, then the system is in a safe state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555E4E-D656-4473-9631-EC334BFD82B2}"/>
              </a:ext>
            </a:extLst>
          </p:cNvPr>
          <p:cNvSpPr>
            <a:spLocks noGrp="1" noChangeArrowheads="1"/>
          </p:cNvSpPr>
          <p:nvPr>
            <p:ph type="title"/>
          </p:nvPr>
        </p:nvSpPr>
        <p:spPr>
          <a:xfrm>
            <a:off x="899951" y="353078"/>
            <a:ext cx="7924800" cy="457200"/>
          </a:xfrm>
        </p:spPr>
        <p:txBody>
          <a:bodyPr/>
          <a:lstStyle/>
          <a:p>
            <a:pPr eaLnBrk="1" hangingPunct="1"/>
            <a:r>
              <a:rPr lang="en-US" altLang="en-US" sz="2800" dirty="0"/>
              <a:t>Resource-Request Algorithm for Process </a:t>
            </a:r>
            <a:r>
              <a:rPr lang="en-US" altLang="en-US" sz="2800" i="1" dirty="0"/>
              <a:t>P</a:t>
            </a:r>
            <a:r>
              <a:rPr lang="en-US" altLang="en-US" sz="2800" i="1" baseline="-25000" dirty="0"/>
              <a:t>i</a:t>
            </a:r>
            <a:endParaRPr lang="en-US" altLang="en-US" sz="2800" dirty="0"/>
          </a:p>
        </p:txBody>
      </p:sp>
      <p:sp>
        <p:nvSpPr>
          <p:cNvPr id="54274" name="Rectangle 3">
            <a:extLst>
              <a:ext uri="{FF2B5EF4-FFF2-40B4-BE49-F238E27FC236}">
                <a16:creationId xmlns:a16="http://schemas.microsoft.com/office/drawing/2014/main" id="{778FADBB-9076-4FBD-93D9-F75ADC967EFF}"/>
              </a:ext>
            </a:extLst>
          </p:cNvPr>
          <p:cNvSpPr>
            <a:spLocks noGrp="1" noChangeArrowheads="1"/>
          </p:cNvSpPr>
          <p:nvPr>
            <p:ph type="body" idx="1"/>
          </p:nvPr>
        </p:nvSpPr>
        <p:spPr>
          <a:xfrm>
            <a:off x="822325" y="1114425"/>
            <a:ext cx="7642225" cy="4686300"/>
          </a:xfrm>
        </p:spPr>
        <p:txBody>
          <a:bodyPr/>
          <a:lstStyle/>
          <a:p>
            <a:pPr>
              <a:buFont typeface="Monotype Sorts" pitchFamily="-84" charset="2"/>
              <a:buNone/>
            </a:pPr>
            <a:r>
              <a:rPr lang="en-US" altLang="en-US" b="1" i="1" dirty="0"/>
              <a:t>     </a:t>
            </a:r>
            <a:r>
              <a:rPr lang="en-US" altLang="en-US" b="1" i="1" dirty="0" err="1"/>
              <a:t>Request</a:t>
            </a:r>
            <a:r>
              <a:rPr lang="en-US" altLang="en-US" b="1" i="1" baseline="-25000" dirty="0" err="1"/>
              <a:t>i</a:t>
            </a:r>
            <a:r>
              <a:rPr lang="en-US" altLang="en-US" dirty="0"/>
              <a:t> = request vector for process </a:t>
            </a:r>
            <a:r>
              <a:rPr lang="en-US" altLang="en-US" b="1" i="1" dirty="0"/>
              <a:t>P</a:t>
            </a:r>
            <a:r>
              <a:rPr lang="en-US" altLang="en-US" b="1" i="1" baseline="-25000" dirty="0"/>
              <a:t>i</a:t>
            </a:r>
            <a:r>
              <a:rPr lang="en-US" altLang="en-US" dirty="0"/>
              <a:t>.  If </a:t>
            </a:r>
            <a:r>
              <a:rPr lang="en-US" altLang="en-US" b="1" i="1" dirty="0" err="1"/>
              <a:t>Request</a:t>
            </a:r>
            <a:r>
              <a:rPr lang="en-US" altLang="en-US" b="1" i="1" baseline="-25000" dirty="0" err="1"/>
              <a:t>i</a:t>
            </a:r>
            <a:r>
              <a:rPr lang="en-US" altLang="en-US" b="1" baseline="-25000" dirty="0"/>
              <a:t> </a:t>
            </a:r>
            <a:r>
              <a:rPr lang="en-US" altLang="en-US" b="1" dirty="0"/>
              <a:t>[</a:t>
            </a:r>
            <a:r>
              <a:rPr lang="en-US" altLang="en-US" b="1" i="1" dirty="0"/>
              <a:t>j</a:t>
            </a:r>
            <a:r>
              <a:rPr lang="en-US" altLang="en-US" b="1" dirty="0"/>
              <a:t>] = </a:t>
            </a:r>
            <a:r>
              <a:rPr lang="en-US" altLang="en-US" b="1" i="1" dirty="0"/>
              <a:t>k</a:t>
            </a:r>
            <a:r>
              <a:rPr lang="en-US" altLang="en-US" b="1" dirty="0"/>
              <a:t> </a:t>
            </a:r>
            <a:r>
              <a:rPr lang="en-US" altLang="en-US" dirty="0"/>
              <a:t>then process </a:t>
            </a:r>
            <a:r>
              <a:rPr lang="en-US" altLang="en-US" b="1" i="1" dirty="0"/>
              <a:t>P</a:t>
            </a:r>
            <a:r>
              <a:rPr lang="en-US" altLang="en-US" b="1" i="1" baseline="-25000" dirty="0"/>
              <a:t>i</a:t>
            </a:r>
            <a:r>
              <a:rPr lang="en-US" altLang="en-US" dirty="0"/>
              <a:t> wants </a:t>
            </a:r>
            <a:r>
              <a:rPr lang="en-US" altLang="en-US" b="1" i="1" dirty="0"/>
              <a:t>k</a:t>
            </a:r>
            <a:r>
              <a:rPr lang="en-US" altLang="en-US" dirty="0"/>
              <a:t> instances of resource type </a:t>
            </a:r>
            <a:r>
              <a:rPr lang="en-US" altLang="en-US" b="1" i="1" dirty="0" err="1"/>
              <a:t>R</a:t>
            </a:r>
            <a:r>
              <a:rPr lang="en-US" altLang="en-US" b="1" i="1" baseline="-25000" dirty="0" err="1"/>
              <a:t>j</a:t>
            </a:r>
            <a:endParaRPr lang="en-US" altLang="en-US" b="1" baseline="-25000" dirty="0"/>
          </a:p>
          <a:p>
            <a:pPr marL="800100" lvl="1" indent="-342900">
              <a:buFont typeface="+mj-lt"/>
              <a:buAutoNum type="arabicPeriod"/>
            </a:pPr>
            <a:r>
              <a:rPr lang="en-US" altLang="en-US" dirty="0"/>
              <a:t>If </a:t>
            </a:r>
            <a:r>
              <a:rPr lang="en-US" altLang="en-US" b="1" i="1" dirty="0" err="1"/>
              <a:t>Request</a:t>
            </a:r>
            <a:r>
              <a:rPr lang="en-US" altLang="en-US" b="1" i="1" baseline="-25000" dirty="0" err="1"/>
              <a:t>i</a:t>
            </a:r>
            <a:r>
              <a:rPr lang="en-US" altLang="en-US" b="1" i="1" dirty="0"/>
              <a:t> </a:t>
            </a: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dirty="0">
                <a:sym typeface="Symbol" panose="05050102010706020507" pitchFamily="18" charset="2"/>
              </a:rPr>
              <a:t>go to step 2.  Otherwise, raise error condition, since process has exceeded its maximum claim</a:t>
            </a:r>
          </a:p>
          <a:p>
            <a:pPr marL="800100" lvl="1" indent="-342900">
              <a:buFont typeface="+mj-lt"/>
              <a:buAutoNum type="arabicPeriod"/>
            </a:pPr>
            <a:r>
              <a:rPr lang="en-US" altLang="en-US" dirty="0">
                <a:sym typeface="Symbol" panose="05050102010706020507" pitchFamily="18" charset="2"/>
              </a:rPr>
              <a:t>If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Available</a:t>
            </a:r>
            <a:r>
              <a:rPr lang="en-US" altLang="en-US" dirty="0">
                <a:sym typeface="Symbol" panose="05050102010706020507" pitchFamily="18" charset="2"/>
              </a:rPr>
              <a:t>, go to step 3.  Otherwise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must wait, since resources are not available</a:t>
            </a:r>
          </a:p>
          <a:p>
            <a:pPr marL="800100" lvl="1" indent="-342900">
              <a:buFont typeface="+mj-lt"/>
              <a:buAutoNum type="arabicPeriod"/>
            </a:pPr>
            <a:r>
              <a:rPr lang="en-US" altLang="en-US" dirty="0">
                <a:sym typeface="Symbol" panose="05050102010706020507" pitchFamily="18" charset="2"/>
              </a:rPr>
              <a:t>Pretend to allocate requested resources to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by modifying the state as follows:</a:t>
            </a:r>
          </a:p>
          <a:p>
            <a:pPr lvl="3">
              <a:buFontTx/>
              <a:buNone/>
            </a:pPr>
            <a:r>
              <a:rPr lang="en-US" altLang="en-US" dirty="0">
                <a:sym typeface="Symbol" panose="05050102010706020507" pitchFamily="18" charset="2"/>
              </a:rPr>
              <a:t>		</a:t>
            </a:r>
            <a:r>
              <a:rPr lang="en-US" altLang="en-US" b="1" i="1" dirty="0">
                <a:sym typeface="Symbol" panose="05050102010706020507" pitchFamily="18" charset="2"/>
              </a:rPr>
              <a:t>Available</a:t>
            </a:r>
            <a:r>
              <a:rPr lang="en-US" altLang="en-US" b="1" dirty="0">
                <a:sym typeface="Symbol" panose="05050102010706020507" pitchFamily="18" charset="2"/>
              </a:rPr>
              <a:t> = </a:t>
            </a:r>
            <a:r>
              <a:rPr lang="en-US" altLang="en-US" b="1" i="1" dirty="0">
                <a:sym typeface="Symbol" panose="05050102010706020507" pitchFamily="18" charset="2"/>
              </a:rPr>
              <a:t>Available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baseline="-25000" dirty="0">
                <a:sym typeface="Symbol" panose="05050102010706020507" pitchFamily="18" charset="2"/>
              </a:rPr>
              <a:t> </a:t>
            </a: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2">
              <a:buClr>
                <a:srgbClr val="CC6600"/>
              </a:buClr>
              <a:buSzPct val="110000"/>
              <a:buFont typeface="Arial" panose="020B0604020202020204" pitchFamily="34" charset="0"/>
              <a:buChar char="•"/>
            </a:pPr>
            <a:r>
              <a:rPr lang="en-US" altLang="en-US" dirty="0">
                <a:sym typeface="Symbol" panose="05050102010706020507" pitchFamily="18" charset="2"/>
              </a:rPr>
              <a:t>If safe  the resources are allocated to </a:t>
            </a:r>
            <a:r>
              <a:rPr lang="en-US" altLang="en-US" b="1" i="1" dirty="0">
                <a:sym typeface="Symbol" panose="05050102010706020507" pitchFamily="18" charset="2"/>
              </a:rPr>
              <a:t>P</a:t>
            </a:r>
            <a:r>
              <a:rPr lang="en-US" altLang="en-US" b="1" i="1" baseline="-25000" dirty="0">
                <a:sym typeface="Symbol" panose="05050102010706020507" pitchFamily="18" charset="2"/>
              </a:rPr>
              <a:t>i</a:t>
            </a:r>
          </a:p>
          <a:p>
            <a:pPr lvl="2">
              <a:buClr>
                <a:srgbClr val="CC6600"/>
              </a:buClr>
              <a:buSzPct val="110000"/>
              <a:buFont typeface="Arial" panose="020B0604020202020204" pitchFamily="34" charset="0"/>
              <a:buChar char="•"/>
            </a:pPr>
            <a:r>
              <a:rPr lang="en-US" altLang="en-US" dirty="0">
                <a:sym typeface="Symbol" panose="05050102010706020507" pitchFamily="18" charset="2"/>
              </a:rPr>
              <a:t>If unsafe 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20AB209-B0F9-420A-89E6-E8E9E50B2ABD}"/>
              </a:ext>
            </a:extLst>
          </p:cNvPr>
          <p:cNvSpPr>
            <a:spLocks noGrp="1" noChangeArrowheads="1"/>
          </p:cNvSpPr>
          <p:nvPr>
            <p:ph type="title"/>
          </p:nvPr>
        </p:nvSpPr>
        <p:spPr>
          <a:xfrm>
            <a:off x="806450" y="225461"/>
            <a:ext cx="788035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1D54AC39-219B-4A2F-8A80-B3261E1F1575}"/>
              </a:ext>
            </a:extLst>
          </p:cNvPr>
          <p:cNvSpPr>
            <a:spLocks noGrp="1" noChangeArrowheads="1"/>
          </p:cNvSpPr>
          <p:nvPr>
            <p:ph type="body" idx="1"/>
          </p:nvPr>
        </p:nvSpPr>
        <p:spPr>
          <a:xfrm>
            <a:off x="806450" y="1309170"/>
            <a:ext cx="7588250" cy="4530725"/>
          </a:xfrm>
        </p:spPr>
        <p:txBody>
          <a:bodyPr/>
          <a:lstStyle/>
          <a:p>
            <a:r>
              <a:rPr lang="en-US" altLang="en-US" dirty="0"/>
              <a:t>System Model</a:t>
            </a:r>
          </a:p>
          <a:p>
            <a:r>
              <a:rPr lang="en-US" altLang="en-US" dirty="0"/>
              <a:t>Deadlock Characterization</a:t>
            </a:r>
          </a:p>
          <a:p>
            <a:r>
              <a:rPr lang="en-US" altLang="en-US" dirty="0"/>
              <a:t>Methods for Handling Deadlocks</a:t>
            </a:r>
          </a:p>
          <a:p>
            <a:r>
              <a:rPr lang="en-US" altLang="en-US" dirty="0"/>
              <a:t>Deadlock Prevention</a:t>
            </a:r>
          </a:p>
          <a:p>
            <a:r>
              <a:rPr lang="en-US" altLang="en-US" dirty="0"/>
              <a:t>Deadlock Avoidance</a:t>
            </a:r>
          </a:p>
          <a:p>
            <a:r>
              <a:rPr lang="en-US" altLang="en-US" dirty="0"/>
              <a:t>Deadlock Detection </a:t>
            </a:r>
          </a:p>
          <a:p>
            <a:r>
              <a:rPr lang="en-US" altLang="en-US" dirty="0"/>
              <a:t>Recovery from Deadlock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18387C4-9D5B-4D54-8084-FE05B91CCCB2}"/>
              </a:ext>
            </a:extLst>
          </p:cNvPr>
          <p:cNvSpPr>
            <a:spLocks noGrp="1" noChangeArrowheads="1"/>
          </p:cNvSpPr>
          <p:nvPr>
            <p:ph type="title"/>
          </p:nvPr>
        </p:nvSpPr>
        <p:spPr>
          <a:xfrm>
            <a:off x="1022350" y="236379"/>
            <a:ext cx="7664450" cy="576263"/>
          </a:xfrm>
        </p:spPr>
        <p:txBody>
          <a:bodyPr/>
          <a:lstStyle/>
          <a:p>
            <a:pPr eaLnBrk="1" hangingPunct="1"/>
            <a:r>
              <a:rPr lang="en-US" altLang="en-US" dirty="0"/>
              <a:t>Example of Banker</a:t>
            </a:r>
            <a:r>
              <a:rPr lang="ja-JP" altLang="en-US" dirty="0"/>
              <a:t>’</a:t>
            </a:r>
            <a:r>
              <a:rPr lang="en-US" altLang="ja-JP" dirty="0"/>
              <a:t>s Algorithm</a:t>
            </a:r>
            <a:endParaRPr lang="en-US" altLang="en-US" dirty="0"/>
          </a:p>
        </p:txBody>
      </p:sp>
      <p:sp>
        <p:nvSpPr>
          <p:cNvPr id="56322" name="Rectangle 3">
            <a:extLst>
              <a:ext uri="{FF2B5EF4-FFF2-40B4-BE49-F238E27FC236}">
                <a16:creationId xmlns:a16="http://schemas.microsoft.com/office/drawing/2014/main" id="{F9D491DD-A38E-475F-8906-6128AD1F3862}"/>
              </a:ext>
            </a:extLst>
          </p:cNvPr>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altLang="en-US" dirty="0"/>
              <a:t>5 processes </a:t>
            </a:r>
            <a:r>
              <a:rPr lang="en-US" altLang="en-US" i="1" dirty="0"/>
              <a:t>P</a:t>
            </a:r>
            <a:r>
              <a:rPr lang="en-US" altLang="en-US" baseline="-25000" dirty="0"/>
              <a:t>0  </a:t>
            </a:r>
            <a:r>
              <a:rPr lang="en-US" altLang="en-US" dirty="0"/>
              <a:t>through </a:t>
            </a:r>
            <a:r>
              <a:rPr lang="en-US" altLang="en-US" i="1" dirty="0"/>
              <a:t>P</a:t>
            </a:r>
            <a:r>
              <a:rPr lang="en-US" altLang="en-US" baseline="-25000" dirty="0"/>
              <a:t>4</a:t>
            </a:r>
            <a:r>
              <a:rPr lang="en-US" altLang="en-US" dirty="0"/>
              <a:t>; </a:t>
            </a:r>
          </a:p>
          <a:p>
            <a:pPr>
              <a:buFont typeface="Monotype Sorts" pitchFamily="-84" charset="2"/>
              <a:buNone/>
              <a:tabLst>
                <a:tab pos="1371600" algn="l"/>
                <a:tab pos="2395538" algn="ctr"/>
                <a:tab pos="3594100" algn="ctr"/>
                <a:tab pos="4805363" algn="ctr"/>
              </a:tabLst>
            </a:pPr>
            <a:r>
              <a:rPr lang="en-US" altLang="en-US" dirty="0"/>
              <a:t>      3 resource types:</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A</a:t>
            </a:r>
            <a:r>
              <a:rPr lang="en-US" altLang="en-US" dirty="0"/>
              <a:t> (10 instances),  </a:t>
            </a:r>
            <a:r>
              <a:rPr lang="en-US" altLang="en-US" i="1" dirty="0"/>
              <a:t>B</a:t>
            </a:r>
            <a:r>
              <a:rPr lang="en-US" altLang="en-US" dirty="0"/>
              <a:t> (5instances), and </a:t>
            </a:r>
            <a:r>
              <a:rPr lang="en-US" altLang="en-US" i="1" dirty="0"/>
              <a:t>C</a:t>
            </a:r>
            <a:r>
              <a:rPr lang="en-US" altLang="en-US" dirty="0"/>
              <a:t> (7 instances)</a:t>
            </a:r>
          </a:p>
          <a:p>
            <a:pPr>
              <a:tabLst>
                <a:tab pos="1371600" algn="l"/>
                <a:tab pos="2395538" algn="ctr"/>
                <a:tab pos="3594100" algn="ctr"/>
                <a:tab pos="4805363" algn="ctr"/>
              </a:tabLst>
            </a:pPr>
            <a:r>
              <a:rPr lang="en-US" altLang="en-US" dirty="0"/>
              <a:t>Snapshot at time </a:t>
            </a:r>
            <a:r>
              <a:rPr lang="en-US" altLang="en-US" i="1" dirty="0"/>
              <a:t>T</a:t>
            </a:r>
            <a:r>
              <a:rPr lang="en-US" altLang="en-US" baseline="-25000" dirty="0"/>
              <a:t>0</a:t>
            </a:r>
            <a:r>
              <a:rPr lang="en-US" altLang="en-US" dirty="0"/>
              <a:t>:</a:t>
            </a:r>
          </a:p>
          <a:p>
            <a:pPr>
              <a:buFont typeface="Monotype Sorts" pitchFamily="-84" charset="2"/>
              <a:buNone/>
              <a:tabLst>
                <a:tab pos="1371600" algn="l"/>
                <a:tab pos="2395538" algn="ctr"/>
                <a:tab pos="3594100" algn="ctr"/>
                <a:tab pos="4805363" algn="ctr"/>
              </a:tabLst>
            </a:pPr>
            <a:r>
              <a:rPr lang="en-US" altLang="en-US" dirty="0"/>
              <a:t>			</a:t>
            </a:r>
            <a:r>
              <a:rPr lang="en-US" altLang="en-US" i="1" u="sng" dirty="0"/>
              <a:t>Allocation</a:t>
            </a:r>
            <a:r>
              <a:rPr lang="en-US" altLang="en-US" i="1" dirty="0"/>
              <a:t>	  </a:t>
            </a:r>
            <a:r>
              <a:rPr lang="en-US" altLang="en-US" i="1" u="sng" dirty="0"/>
              <a:t>Max</a:t>
            </a:r>
            <a:r>
              <a:rPr lang="en-US" altLang="en-US" i="1" dirty="0"/>
              <a:t>	</a:t>
            </a:r>
            <a:r>
              <a:rPr lang="en-US" altLang="en-US" i="1" u="sng" dirty="0"/>
              <a:t>Available</a:t>
            </a:r>
            <a:endParaRPr lang="en-US" altLang="en-US" i="1" dirty="0"/>
          </a:p>
          <a:p>
            <a:pPr>
              <a:buFont typeface="Monotype Sorts" pitchFamily="-84" charset="2"/>
              <a:buNone/>
              <a:tabLst>
                <a:tab pos="1371600" algn="l"/>
                <a:tab pos="2395538" algn="ctr"/>
                <a:tab pos="3594100" algn="ctr"/>
                <a:tab pos="4805363" algn="ctr"/>
              </a:tabLst>
            </a:pPr>
            <a:r>
              <a:rPr lang="en-US" altLang="en-US" i="1" dirty="0"/>
              <a:t>			A B C	       A B C 	A B C</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P</a:t>
            </a:r>
            <a:r>
              <a:rPr lang="en-US" altLang="en-US" baseline="-25000" dirty="0"/>
              <a:t>0	</a:t>
            </a:r>
            <a:r>
              <a:rPr lang="en-US" altLang="en-US" dirty="0"/>
              <a:t>0 1 0	         7 5 3 	3 3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P</a:t>
            </a:r>
            <a:r>
              <a:rPr lang="en-US" altLang="en-US" baseline="-25000" dirty="0"/>
              <a:t>1	</a:t>
            </a:r>
            <a:r>
              <a:rPr lang="en-US" altLang="en-US" dirty="0"/>
              <a:t>2 0 0 	        3 2 2  </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P</a:t>
            </a:r>
            <a:r>
              <a:rPr lang="en-US" altLang="en-US" baseline="-25000" dirty="0"/>
              <a:t>2</a:t>
            </a:r>
            <a:r>
              <a:rPr lang="en-US" altLang="en-US" dirty="0"/>
              <a:t>	3 0 2 	        9 0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P</a:t>
            </a:r>
            <a:r>
              <a:rPr lang="en-US" altLang="en-US" baseline="-25000" dirty="0"/>
              <a:t>3</a:t>
            </a:r>
            <a:r>
              <a:rPr lang="en-US" altLang="en-US" dirty="0"/>
              <a:t>	2 1 1 	        2 2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P</a:t>
            </a:r>
            <a:r>
              <a:rPr lang="en-US" altLang="en-US" baseline="-25000" dirty="0"/>
              <a:t>4</a:t>
            </a:r>
            <a:r>
              <a:rPr lang="en-US" altLang="en-US" dirty="0"/>
              <a:t>	0 0 2	         4 3 3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B8887BD-D3BC-4339-B372-7CC9B71D77CF}"/>
              </a:ext>
            </a:extLst>
          </p:cNvPr>
          <p:cNvSpPr>
            <a:spLocks noGrp="1" noChangeArrowheads="1"/>
          </p:cNvSpPr>
          <p:nvPr>
            <p:ph type="title"/>
          </p:nvPr>
        </p:nvSpPr>
        <p:spPr>
          <a:xfrm>
            <a:off x="457200" y="233314"/>
            <a:ext cx="8229600" cy="576262"/>
          </a:xfrm>
        </p:spPr>
        <p:txBody>
          <a:bodyPr/>
          <a:lstStyle/>
          <a:p>
            <a:pPr eaLnBrk="1" hangingPunct="1"/>
            <a:r>
              <a:rPr lang="en-US" altLang="en-US" dirty="0"/>
              <a:t>Example (Cont.)</a:t>
            </a:r>
          </a:p>
        </p:txBody>
      </p:sp>
      <p:sp>
        <p:nvSpPr>
          <p:cNvPr id="58370" name="Rectangle 3">
            <a:extLst>
              <a:ext uri="{FF2B5EF4-FFF2-40B4-BE49-F238E27FC236}">
                <a16:creationId xmlns:a16="http://schemas.microsoft.com/office/drawing/2014/main" id="{43FB620B-ED3D-4487-B4B3-8D8C1990193B}"/>
              </a:ext>
            </a:extLst>
          </p:cNvPr>
          <p:cNvSpPr>
            <a:spLocks noGrp="1" noChangeArrowheads="1"/>
          </p:cNvSpPr>
          <p:nvPr>
            <p:ph type="body" idx="1"/>
          </p:nvPr>
        </p:nvSpPr>
        <p:spPr>
          <a:xfrm>
            <a:off x="802433" y="1136650"/>
            <a:ext cx="7854205" cy="4640263"/>
          </a:xfrm>
        </p:spPr>
        <p:txBody>
          <a:bodyPr/>
          <a:lstStyle/>
          <a:p>
            <a:pPr>
              <a:tabLst>
                <a:tab pos="2452688" algn="l"/>
                <a:tab pos="3492500" algn="ctr"/>
              </a:tabLst>
            </a:pPr>
            <a:r>
              <a:rPr lang="en-US" altLang="en-US" dirty="0"/>
              <a:t>The content of the matrix </a:t>
            </a:r>
            <a:r>
              <a:rPr lang="en-US" altLang="en-US" b="1" i="1" dirty="0"/>
              <a:t>Need</a:t>
            </a:r>
            <a:r>
              <a:rPr lang="en-US" altLang="en-US" dirty="0"/>
              <a:t> is defined to be </a:t>
            </a:r>
            <a:r>
              <a:rPr lang="en-US" altLang="en-US" b="1" i="1" dirty="0"/>
              <a:t>Max</a:t>
            </a:r>
            <a:r>
              <a:rPr lang="en-US" altLang="en-US" b="1" dirty="0"/>
              <a:t> – </a:t>
            </a:r>
            <a:r>
              <a:rPr lang="en-US" altLang="en-US" b="1" i="1" dirty="0"/>
              <a:t>Allocation</a:t>
            </a:r>
            <a:endParaRPr lang="en-US" altLang="en-US" b="1" dirty="0"/>
          </a:p>
          <a:p>
            <a:pPr>
              <a:buFont typeface="Monotype Sorts" pitchFamily="-84" charset="2"/>
              <a:buNone/>
              <a:tabLst>
                <a:tab pos="2452688" algn="l"/>
                <a:tab pos="3492500" algn="ctr"/>
              </a:tabLst>
            </a:pPr>
            <a:endParaRPr lang="en-US" altLang="en-US" dirty="0"/>
          </a:p>
          <a:p>
            <a:pPr>
              <a:buFont typeface="Monotype Sorts" pitchFamily="-84" charset="2"/>
              <a:buNone/>
              <a:tabLst>
                <a:tab pos="2452688" algn="l"/>
                <a:tab pos="3492500" algn="ctr"/>
              </a:tabLst>
            </a:pPr>
            <a:r>
              <a:rPr lang="en-US" altLang="en-US" dirty="0"/>
              <a:t>			</a:t>
            </a:r>
            <a:r>
              <a:rPr lang="en-US" altLang="en-US" i="1" u="sng" dirty="0"/>
              <a:t>Need</a:t>
            </a:r>
            <a:endParaRPr lang="en-US" altLang="en-US" u="sng" dirty="0"/>
          </a:p>
          <a:p>
            <a:pPr>
              <a:buFont typeface="Monotype Sorts" pitchFamily="-84" charset="2"/>
              <a:buNone/>
              <a:tabLst>
                <a:tab pos="2452688" algn="l"/>
                <a:tab pos="3492500" algn="ctr"/>
              </a:tabLst>
            </a:pPr>
            <a:r>
              <a:rPr lang="en-US" altLang="en-US" dirty="0"/>
              <a:t>			</a:t>
            </a:r>
            <a:r>
              <a:rPr lang="en-US" altLang="en-US" i="1" dirty="0"/>
              <a:t>A B C</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0	</a:t>
            </a:r>
            <a:r>
              <a:rPr lang="en-US" altLang="en-US" dirty="0"/>
              <a:t>7 4 3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1	</a:t>
            </a:r>
            <a:r>
              <a:rPr lang="en-US" altLang="en-US" dirty="0"/>
              <a:t>1 2 2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2</a:t>
            </a:r>
            <a:r>
              <a:rPr lang="en-US" altLang="en-US" dirty="0"/>
              <a:t>	6 0 0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3</a:t>
            </a:r>
            <a:r>
              <a:rPr lang="en-US" altLang="en-US" dirty="0"/>
              <a:t>	0 1 1</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4</a:t>
            </a:r>
            <a:r>
              <a:rPr lang="en-US" altLang="en-US" dirty="0"/>
              <a:t>	4 3 1 </a:t>
            </a:r>
            <a:br>
              <a:rPr lang="en-US" altLang="en-US" dirty="0"/>
            </a:br>
            <a:endParaRPr lang="en-US" altLang="en-US" dirty="0"/>
          </a:p>
          <a:p>
            <a:pPr>
              <a:tabLst>
                <a:tab pos="2452688" algn="l"/>
                <a:tab pos="3492500" algn="ctr"/>
              </a:tabLst>
            </a:pPr>
            <a:r>
              <a:rPr lang="en-US" altLang="en-US" dirty="0"/>
              <a:t>The system is in a safe state since the sequence &lt; </a:t>
            </a:r>
            <a:r>
              <a:rPr lang="en-US" altLang="en-US" i="1" dirty="0"/>
              <a:t>P</a:t>
            </a:r>
            <a:r>
              <a:rPr lang="en-US" altLang="en-US" baseline="-25000" dirty="0"/>
              <a:t>1</a:t>
            </a:r>
            <a:r>
              <a:rPr lang="en-US" altLang="en-US" dirty="0"/>
              <a:t>, </a:t>
            </a:r>
            <a:r>
              <a:rPr lang="en-US" altLang="en-US" i="1" dirty="0"/>
              <a:t>P</a:t>
            </a:r>
            <a:r>
              <a:rPr lang="en-US" altLang="en-US" baseline="-25000" dirty="0"/>
              <a:t>3</a:t>
            </a:r>
            <a:r>
              <a:rPr lang="en-US" altLang="en-US" dirty="0"/>
              <a:t>, </a:t>
            </a:r>
            <a:r>
              <a:rPr lang="en-US" altLang="en-US" i="1" dirty="0"/>
              <a:t>P</a:t>
            </a:r>
            <a:r>
              <a:rPr lang="en-US" altLang="en-US" baseline="-25000" dirty="0"/>
              <a:t>4</a:t>
            </a:r>
            <a:r>
              <a:rPr lang="en-US" altLang="en-US" dirty="0"/>
              <a:t>, </a:t>
            </a:r>
            <a:r>
              <a:rPr lang="en-US" altLang="en-US" i="1" dirty="0"/>
              <a:t>P</a:t>
            </a:r>
            <a:r>
              <a:rPr lang="en-US" altLang="en-US" baseline="-25000" dirty="0"/>
              <a:t>2</a:t>
            </a:r>
            <a:r>
              <a:rPr lang="en-US" altLang="en-US" dirty="0"/>
              <a:t>, </a:t>
            </a:r>
            <a:r>
              <a:rPr lang="en-US" altLang="en-US" i="1" dirty="0"/>
              <a:t>P</a:t>
            </a:r>
            <a:r>
              <a:rPr lang="en-US" altLang="en-US" baseline="-25000" dirty="0"/>
              <a:t>0</a:t>
            </a:r>
            <a:r>
              <a:rPr lang="en-US" altLang="en-US" dirty="0"/>
              <a:t>&gt; satisfies safety criteria</a:t>
            </a:r>
            <a:endParaRPr lang="en-US" altLang="en-US" baseline="-25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D3E796E-9D4C-428C-896A-890447D904DD}"/>
              </a:ext>
            </a:extLst>
          </p:cNvPr>
          <p:cNvSpPr>
            <a:spLocks noGrp="1" noChangeArrowheads="1"/>
          </p:cNvSpPr>
          <p:nvPr>
            <p:ph type="title"/>
          </p:nvPr>
        </p:nvSpPr>
        <p:spPr>
          <a:xfrm>
            <a:off x="817563" y="214313"/>
            <a:ext cx="7869237" cy="576262"/>
          </a:xfrm>
        </p:spPr>
        <p:txBody>
          <a:bodyPr/>
          <a:lstStyle/>
          <a:p>
            <a:pPr eaLnBrk="1" hangingPunct="1"/>
            <a:r>
              <a:rPr lang="en-US" altLang="en-US"/>
              <a:t>Example:  </a:t>
            </a:r>
            <a:r>
              <a:rPr lang="en-US" altLang="en-US" i="1"/>
              <a:t>P</a:t>
            </a:r>
            <a:r>
              <a:rPr lang="en-US" altLang="en-US" baseline="-25000"/>
              <a:t>1</a:t>
            </a:r>
            <a:r>
              <a:rPr lang="en-US" altLang="en-US"/>
              <a:t> Request (1,0,2)</a:t>
            </a:r>
          </a:p>
        </p:txBody>
      </p:sp>
      <p:sp>
        <p:nvSpPr>
          <p:cNvPr id="60418" name="Rectangle 3">
            <a:extLst>
              <a:ext uri="{FF2B5EF4-FFF2-40B4-BE49-F238E27FC236}">
                <a16:creationId xmlns:a16="http://schemas.microsoft.com/office/drawing/2014/main" id="{5866BF7C-1FA0-4840-882A-7A5E6F0E9A18}"/>
              </a:ext>
            </a:extLst>
          </p:cNvPr>
          <p:cNvSpPr>
            <a:spLocks noGrp="1" noChangeArrowheads="1"/>
          </p:cNvSpPr>
          <p:nvPr>
            <p:ph type="body" idx="1"/>
          </p:nvPr>
        </p:nvSpPr>
        <p:spPr>
          <a:xfrm>
            <a:off x="812413" y="1103313"/>
            <a:ext cx="7869237" cy="5103812"/>
          </a:xfrm>
        </p:spPr>
        <p:txBody>
          <a:bodyPr/>
          <a:lstStyle/>
          <a:p>
            <a:pPr>
              <a:tabLst>
                <a:tab pos="1544638" algn="l"/>
                <a:tab pos="2452688" algn="ctr"/>
                <a:tab pos="3767138" algn="ctr"/>
                <a:tab pos="5022850" algn="ctr"/>
              </a:tabLst>
            </a:pPr>
            <a:r>
              <a:rPr lang="en-US" altLang="en-US" dirty="0"/>
              <a:t>Check that Request </a:t>
            </a:r>
            <a:r>
              <a:rPr lang="en-US" altLang="en-US" dirty="0">
                <a:sym typeface="Symbol" panose="05050102010706020507" pitchFamily="18" charset="2"/>
              </a:rPr>
              <a:t> Available (that is, (1,0,2)  (3,3,2)  true</a:t>
            </a:r>
            <a:endParaRPr lang="en-US" altLang="en-US" i="1" dirty="0">
              <a:sym typeface="Symbol" panose="05050102010706020507" pitchFamily="18" charset="2"/>
            </a:endParaRPr>
          </a:p>
          <a:p>
            <a:pPr>
              <a:buFont typeface="Monotype Sorts" pitchFamily="-84" charset="2"/>
              <a:buNone/>
              <a:tabLst>
                <a:tab pos="1544638" algn="l"/>
                <a:tab pos="2452688" algn="ctr"/>
                <a:tab pos="3767138" algn="ctr"/>
                <a:tab pos="5022850" algn="ctr"/>
              </a:tabLst>
            </a:pPr>
            <a:r>
              <a:rPr lang="en-US" altLang="en-US" i="1" dirty="0"/>
              <a:t>			</a:t>
            </a:r>
            <a:r>
              <a:rPr lang="en-US" altLang="en-US" i="1" u="sng" dirty="0"/>
              <a:t>Allocation</a:t>
            </a:r>
            <a:r>
              <a:rPr lang="en-US" altLang="en-US" i="1" dirty="0"/>
              <a:t>	</a:t>
            </a:r>
            <a:r>
              <a:rPr lang="en-US" altLang="en-US" i="1" u="sng" dirty="0"/>
              <a:t>Need</a:t>
            </a:r>
            <a:r>
              <a:rPr lang="en-US" altLang="en-US" i="1" dirty="0"/>
              <a:t>	   </a:t>
            </a:r>
            <a:r>
              <a:rPr lang="en-US" altLang="en-US" i="1" u="sng" dirty="0"/>
              <a:t>Available</a:t>
            </a:r>
            <a:endParaRPr lang="en-US" altLang="en-US" i="1" dirty="0"/>
          </a:p>
          <a:p>
            <a:pPr>
              <a:buFont typeface="Monotype Sorts" pitchFamily="-84" charset="2"/>
              <a:buNone/>
              <a:tabLst>
                <a:tab pos="1544638" algn="l"/>
                <a:tab pos="2452688" algn="ctr"/>
                <a:tab pos="3767138" algn="ctr"/>
                <a:tab pos="5022850" algn="ctr"/>
              </a:tabLst>
            </a:pPr>
            <a:r>
              <a:rPr lang="en-US" altLang="en-US" i="1" dirty="0"/>
              <a:t>			A B C	A B C	 A B C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P</a:t>
            </a:r>
            <a:r>
              <a:rPr lang="en-US" altLang="en-US" baseline="-25000" dirty="0"/>
              <a:t>0</a:t>
            </a:r>
            <a:r>
              <a:rPr lang="en-US" altLang="en-US" dirty="0"/>
              <a:t>	0 1 0 	7 4 3 	2 3 0</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P</a:t>
            </a:r>
            <a:r>
              <a:rPr lang="en-US" altLang="en-US" baseline="-25000" dirty="0"/>
              <a:t>1</a:t>
            </a:r>
            <a:r>
              <a:rPr lang="en-US" altLang="en-US" dirty="0"/>
              <a:t>	      3 0 2             0 2 0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P</a:t>
            </a:r>
            <a:r>
              <a:rPr lang="en-US" altLang="en-US" baseline="-25000" dirty="0"/>
              <a:t>2</a:t>
            </a:r>
            <a:r>
              <a:rPr lang="en-US" altLang="en-US" dirty="0"/>
              <a:t>	3 0 2 	 6 0 0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P</a:t>
            </a:r>
            <a:r>
              <a:rPr lang="en-US" altLang="en-US" baseline="-25000" dirty="0"/>
              <a:t>3</a:t>
            </a:r>
            <a:r>
              <a:rPr lang="en-US" altLang="en-US" dirty="0"/>
              <a:t>	2 1 1 	0 1 1</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P</a:t>
            </a:r>
            <a:r>
              <a:rPr lang="en-US" altLang="en-US" baseline="-25000" dirty="0"/>
              <a:t>4</a:t>
            </a:r>
            <a:r>
              <a:rPr lang="en-US" altLang="en-US" dirty="0"/>
              <a:t>	0 0 2 	 4 3 1 </a:t>
            </a:r>
          </a:p>
          <a:p>
            <a:pPr>
              <a:buFont typeface="Monotype Sorts" pitchFamily="-84" charset="2"/>
              <a:buNone/>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Executing safety algorithm shows that sequence &lt; </a:t>
            </a:r>
            <a:r>
              <a:rPr lang="en-US" altLang="en-US" b="1" i="1" dirty="0"/>
              <a:t>P</a:t>
            </a:r>
            <a:r>
              <a:rPr lang="en-US" altLang="en-US" b="1" baseline="-25000" dirty="0"/>
              <a:t>1</a:t>
            </a:r>
            <a:r>
              <a:rPr lang="en-US" altLang="en-US" b="1" dirty="0"/>
              <a:t>, </a:t>
            </a:r>
            <a:r>
              <a:rPr lang="en-US" altLang="en-US" b="1" i="1" dirty="0"/>
              <a:t>P</a:t>
            </a:r>
            <a:r>
              <a:rPr lang="en-US" altLang="en-US" b="1" baseline="-25000" dirty="0"/>
              <a:t>3</a:t>
            </a:r>
            <a:r>
              <a:rPr lang="en-US" altLang="en-US" b="1" dirty="0"/>
              <a:t>, </a:t>
            </a:r>
            <a:r>
              <a:rPr lang="en-US" altLang="en-US" b="1" i="1" dirty="0"/>
              <a:t>P</a:t>
            </a:r>
            <a:r>
              <a:rPr lang="en-US" altLang="en-US" b="1" baseline="-25000" dirty="0"/>
              <a:t>4</a:t>
            </a:r>
            <a:r>
              <a:rPr lang="en-US" altLang="en-US" b="1" dirty="0"/>
              <a:t>, </a:t>
            </a:r>
            <a:r>
              <a:rPr lang="en-US" altLang="en-US" b="1" i="1" dirty="0"/>
              <a:t>P</a:t>
            </a:r>
            <a:r>
              <a:rPr lang="en-US" altLang="en-US" b="1" baseline="-25000" dirty="0"/>
              <a:t>0</a:t>
            </a:r>
            <a:r>
              <a:rPr lang="en-US" altLang="en-US" b="1" dirty="0"/>
              <a:t>, </a:t>
            </a:r>
            <a:r>
              <a:rPr lang="en-US" altLang="en-US" b="1" i="1" dirty="0"/>
              <a:t>P</a:t>
            </a:r>
            <a:r>
              <a:rPr lang="en-US" altLang="en-US" b="1" baseline="-25000" dirty="0"/>
              <a:t>2</a:t>
            </a:r>
            <a:r>
              <a:rPr lang="en-US" altLang="en-US" dirty="0"/>
              <a:t>&gt; satisfies safety requirement</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(3,3,0) by </a:t>
            </a:r>
            <a:r>
              <a:rPr lang="en-US" altLang="en-US" b="1" i="1" dirty="0"/>
              <a:t>P</a:t>
            </a:r>
            <a:r>
              <a:rPr lang="en-US" altLang="en-US" b="1" baseline="-25000" dirty="0"/>
              <a:t>4</a:t>
            </a:r>
            <a:r>
              <a:rPr lang="en-US" altLang="en-US" dirty="0"/>
              <a:t> be granted?</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(0,2,0) by </a:t>
            </a:r>
            <a:r>
              <a:rPr lang="en-US" altLang="en-US" b="1" i="1" dirty="0"/>
              <a:t>P</a:t>
            </a:r>
            <a:r>
              <a:rPr lang="en-US" altLang="en-US" b="1" baseline="-25000" dirty="0"/>
              <a:t>0</a:t>
            </a:r>
            <a:r>
              <a:rPr lang="en-US" altLang="en-US" dirty="0"/>
              <a:t> be granted?</a:t>
            </a:r>
          </a:p>
          <a:p>
            <a:pPr>
              <a:buFont typeface="Monotype Sorts" pitchFamily="-84" charset="2"/>
              <a:buNone/>
              <a:tabLst>
                <a:tab pos="1544638" algn="l"/>
                <a:tab pos="2452688" algn="ctr"/>
                <a:tab pos="3767138" algn="ctr"/>
                <a:tab pos="5022850" algn="ctr"/>
              </a:tabLst>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eaLnBrk="1" hangingPunct="1"/>
            <a:r>
              <a:rPr lang="en-US" altLang="en-US" dirty="0"/>
              <a:t>Deadlock 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811765" y="1233488"/>
            <a:ext cx="7527990" cy="4530725"/>
          </a:xfrm>
        </p:spPr>
        <p:txBody>
          <a:bodyPr/>
          <a:lstStyle/>
          <a:p>
            <a:r>
              <a:rPr lang="en-US" altLang="en-US" dirty="0"/>
              <a:t>Allow system to enter deadlock state </a:t>
            </a:r>
            <a:br>
              <a:rPr lang="en-US" altLang="en-US" dirty="0"/>
            </a:br>
            <a:endParaRPr lang="en-US" altLang="en-US" dirty="0"/>
          </a:p>
          <a:p>
            <a:r>
              <a:rPr lang="en-US" altLang="en-US" dirty="0"/>
              <a:t>Detection algorithm</a:t>
            </a:r>
            <a:br>
              <a:rPr lang="en-US" altLang="en-US" dirty="0"/>
            </a:br>
            <a:endParaRPr lang="en-US" altLang="en-US" dirty="0"/>
          </a:p>
          <a:p>
            <a:r>
              <a:rPr lang="en-US" altLang="en-US" dirty="0"/>
              <a:t>Recovery scheme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1077686" y="-19986"/>
            <a:ext cx="7772400" cy="844551"/>
          </a:xfrm>
        </p:spPr>
        <p:txBody>
          <a:bodyPr/>
          <a:lstStyle/>
          <a:p>
            <a:pPr eaLnBrk="1" hangingPunct="1"/>
            <a:r>
              <a:rPr lang="en-US" altLang="en-US" dirty="0"/>
              <a:t>Single Instance of Each Resource Type</a:t>
            </a:r>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827088" y="1173163"/>
            <a:ext cx="7585075" cy="4511675"/>
          </a:xfrm>
        </p:spPr>
        <p:txBody>
          <a:bodyPr/>
          <a:lstStyle/>
          <a:p>
            <a:r>
              <a:rPr lang="en-US" altLang="en-US" dirty="0"/>
              <a:t>Maintain </a:t>
            </a:r>
            <a:r>
              <a:rPr lang="en-US" altLang="en-US" b="1" dirty="0">
                <a:solidFill>
                  <a:srgbClr val="006699"/>
                </a:solidFill>
                <a:latin typeface="+mj-lt"/>
              </a:rPr>
              <a:t>wait-for</a:t>
            </a:r>
            <a:r>
              <a:rPr lang="en-US" altLang="en-US" b="1" dirty="0">
                <a:solidFill>
                  <a:srgbClr val="3366FF"/>
                </a:solidFill>
              </a:rPr>
              <a:t> </a:t>
            </a:r>
            <a:r>
              <a:rPr lang="en-US" altLang="en-US" dirty="0"/>
              <a:t>graph</a:t>
            </a:r>
          </a:p>
          <a:p>
            <a:pPr lvl="1"/>
            <a:r>
              <a:rPr lang="en-US" altLang="en-US" dirty="0"/>
              <a:t>Nodes are processes</a:t>
            </a:r>
          </a:p>
          <a:p>
            <a:pPr lvl="1"/>
            <a:r>
              <a:rPr lang="en-US" altLang="en-US" b="1" i="1" dirty="0"/>
              <a:t>P</a:t>
            </a:r>
            <a:r>
              <a:rPr lang="en-US" altLang="en-US" b="1" i="1" baseline="-25000" dirty="0"/>
              <a:t>i</a:t>
            </a:r>
            <a:r>
              <a:rPr lang="en-US" altLang="en-US" b="1" dirty="0"/>
              <a:t> </a:t>
            </a:r>
            <a:r>
              <a:rPr lang="en-US" altLang="en-US" b="1" dirty="0">
                <a:sym typeface="Symbol" panose="05050102010706020507" pitchFamily="18" charset="2"/>
              </a:rPr>
              <a:t> </a:t>
            </a:r>
            <a:r>
              <a:rPr lang="en-US" altLang="en-US" b="1" i="1" dirty="0" err="1">
                <a:sym typeface="Symbol" panose="05050102010706020507" pitchFamily="18" charset="2"/>
              </a:rPr>
              <a:t>P</a:t>
            </a:r>
            <a:r>
              <a:rPr lang="en-US" altLang="en-US" b="1" i="1" baseline="-25000" dirty="0" err="1">
                <a:sym typeface="Symbol" panose="05050102010706020507" pitchFamily="18" charset="2"/>
              </a:rPr>
              <a:t>j</a:t>
            </a:r>
            <a:r>
              <a:rPr lang="en-US" altLang="en-US" b="1" i="1" baseline="-25000" dirty="0">
                <a:sym typeface="Symbol" panose="05050102010706020507" pitchFamily="18" charset="2"/>
              </a:rPr>
              <a:t>   </a:t>
            </a:r>
            <a:r>
              <a:rPr lang="en-US" altLang="en-US" dirty="0">
                <a:sym typeface="Symbol" panose="05050102010706020507" pitchFamily="18" charset="2"/>
              </a:rPr>
              <a:t>if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waiting for</a:t>
            </a:r>
            <a:r>
              <a:rPr lang="en-US" altLang="en-US" i="1" dirty="0">
                <a:sym typeface="Symbol" panose="05050102010706020507" pitchFamily="18" charset="2"/>
              </a:rPr>
              <a:t> </a:t>
            </a:r>
            <a:r>
              <a:rPr lang="en-US" altLang="en-US" b="1" i="1" dirty="0" err="1">
                <a:sym typeface="Symbol" panose="05050102010706020507" pitchFamily="18" charset="2"/>
              </a:rPr>
              <a:t>P</a:t>
            </a:r>
            <a:r>
              <a:rPr lang="en-US" altLang="en-US" b="1" i="1" baseline="-25000" dirty="0" err="1">
                <a:sym typeface="Symbol" panose="05050102010706020507" pitchFamily="18" charset="2"/>
              </a:rPr>
              <a:t>j</a:t>
            </a:r>
            <a:r>
              <a:rPr lang="en-US" altLang="en-US" b="1" i="1" dirty="0">
                <a:sym typeface="Symbol" panose="05050102010706020507" pitchFamily="18" charset="2"/>
              </a:rPr>
              <a:t/>
            </a:r>
            <a:br>
              <a:rPr lang="en-US" altLang="en-US" b="1" i="1" dirty="0">
                <a:sym typeface="Symbol" panose="05050102010706020507" pitchFamily="18" charset="2"/>
              </a:rPr>
            </a:br>
            <a:endParaRPr lang="en-US" altLang="en-US" b="1" i="1" dirty="0">
              <a:sym typeface="Symbol" panose="05050102010706020507" pitchFamily="18" charset="2"/>
            </a:endParaRPr>
          </a:p>
          <a:p>
            <a:r>
              <a:rPr lang="en-US" altLang="en-US" dirty="0"/>
              <a:t>Periodically invoke an algorithm that searches for a cycle in the graph. If there is a cycle, there exists a deadlock</a:t>
            </a:r>
          </a:p>
          <a:p>
            <a:pPr>
              <a:buFont typeface="Monotype Sorts" pitchFamily="-84" charset="2"/>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758164" y="270077"/>
            <a:ext cx="8288629" cy="457200"/>
          </a:xfrm>
        </p:spPr>
        <p:txBody>
          <a:bodyPr/>
          <a:lstStyle/>
          <a:p>
            <a:pPr eaLnBrk="1" hangingPunct="1"/>
            <a:r>
              <a:rPr lang="en-US" altLang="en-US" sz="2400" dirty="0"/>
              <a:t>Resource-Allocation Graph and  Wait-for Graph</a:t>
            </a:r>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Resource-Allocation Graph</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Corresponding wait-for graph</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252538"/>
            <a:ext cx="5740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1216331" y="131947"/>
            <a:ext cx="7772400" cy="628650"/>
          </a:xfrm>
        </p:spPr>
        <p:txBody>
          <a:bodyPr/>
          <a:lstStyle/>
          <a:p>
            <a:pPr eaLnBrk="1" hangingPunct="1"/>
            <a:r>
              <a:rPr lang="en-US" altLang="en-US" dirty="0"/>
              <a:t>Several Instances of a Resource Type</a:t>
            </a:r>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882650" y="1187450"/>
            <a:ext cx="7580215" cy="3851275"/>
          </a:xfrm>
        </p:spPr>
        <p:txBody>
          <a:bodyPr/>
          <a:lstStyle/>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process</a:t>
            </a:r>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process.  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process</a:t>
            </a:r>
            <a:r>
              <a:rPr lang="en-US" altLang="en-US" i="1" dirty="0"/>
              <a:t> </a:t>
            </a:r>
            <a:r>
              <a:rPr lang="en-US" altLang="en-US" b="1" i="1" dirty="0"/>
              <a:t>P</a:t>
            </a:r>
            <a:r>
              <a:rPr lang="en-US" altLang="en-US" b="1" i="1" baseline="-25000" dirty="0"/>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err="1"/>
              <a:t>R</a:t>
            </a:r>
            <a:r>
              <a:rPr lang="en-US" altLang="en-US" b="1" i="1" baseline="-25000" dirty="0" err="1"/>
              <a:t>j</a:t>
            </a:r>
            <a:r>
              <a:rPr lang="en-US" alt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A086C2B-A5AE-4F5F-8E2A-3790509946FF}"/>
              </a:ext>
            </a:extLst>
          </p:cNvPr>
          <p:cNvSpPr>
            <a:spLocks noGrp="1" noChangeArrowheads="1"/>
          </p:cNvSpPr>
          <p:nvPr>
            <p:ph type="title"/>
          </p:nvPr>
        </p:nvSpPr>
        <p:spPr>
          <a:xfrm>
            <a:off x="731415" y="236379"/>
            <a:ext cx="7899400" cy="576263"/>
          </a:xfrm>
        </p:spPr>
        <p:txBody>
          <a:bodyPr/>
          <a:lstStyle/>
          <a:p>
            <a:pPr eaLnBrk="1" hangingPunct="1"/>
            <a:r>
              <a:rPr lang="en-US" altLang="en-US" dirty="0"/>
              <a:t>Detection Algorithm</a:t>
            </a:r>
          </a:p>
        </p:txBody>
      </p:sp>
      <p:sp>
        <p:nvSpPr>
          <p:cNvPr id="70658" name="Rectangle 3">
            <a:extLst>
              <a:ext uri="{FF2B5EF4-FFF2-40B4-BE49-F238E27FC236}">
                <a16:creationId xmlns:a16="http://schemas.microsoft.com/office/drawing/2014/main" id="{4F25B4FD-55C6-400C-B972-1DEDC818534C}"/>
              </a:ext>
            </a:extLst>
          </p:cNvPr>
          <p:cNvSpPr>
            <a:spLocks noGrp="1" noChangeArrowheads="1"/>
          </p:cNvSpPr>
          <p:nvPr>
            <p:ph type="body" idx="1"/>
          </p:nvPr>
        </p:nvSpPr>
        <p:spPr>
          <a:xfrm>
            <a:off x="995363" y="1233488"/>
            <a:ext cx="7753350" cy="4530725"/>
          </a:xfrm>
        </p:spPr>
        <p:txBody>
          <a:bodyPr/>
          <a:lstStyle/>
          <a:p>
            <a:pPr marL="342900" indent="-342900">
              <a:buFont typeface="+mj-lt"/>
              <a:buAutoNum type="arabicPeriod"/>
            </a:pPr>
            <a:r>
              <a:rPr lang="en-US" altLang="en-US" dirty="0"/>
              <a:t>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p>
          <a:p>
            <a:pPr marL="850900" lvl="1" indent="-393700">
              <a:buFont typeface="+mj-lt"/>
              <a:buAutoNum type="alphaLcParenR"/>
            </a:pPr>
            <a:r>
              <a:rPr lang="en-US" altLang="en-US" i="1" dirty="0"/>
              <a:t> </a:t>
            </a:r>
            <a:r>
              <a:rPr lang="en-US" altLang="en-US" b="1" i="1" dirty="0"/>
              <a:t>Work</a:t>
            </a:r>
            <a:r>
              <a:rPr lang="en-US" altLang="en-US" b="1" dirty="0"/>
              <a:t> = </a:t>
            </a:r>
            <a:r>
              <a:rPr lang="en-US" altLang="en-US" b="1" i="1" dirty="0"/>
              <a:t>Available</a:t>
            </a:r>
            <a:endParaRPr lang="en-US" altLang="en-US" b="1" dirty="0"/>
          </a:p>
          <a:p>
            <a:pPr marL="850900" lvl="1" indent="-393700">
              <a:buFont typeface="+mj-lt"/>
              <a:buAutoNum type="alphaLcParenR"/>
            </a:pPr>
            <a:r>
              <a:rPr lang="en-US" altLang="en-US" dirty="0"/>
              <a:t> For </a:t>
            </a:r>
            <a:r>
              <a:rPr lang="en-US" altLang="en-US" b="1" i="1" dirty="0"/>
              <a:t>i</a:t>
            </a:r>
            <a:r>
              <a:rPr lang="en-US" altLang="en-US" b="1" dirty="0"/>
              <a:t> = 1,2, …,</a:t>
            </a:r>
            <a:r>
              <a:rPr lang="en-US" altLang="en-US" b="1" i="1" dirty="0"/>
              <a:t> n</a:t>
            </a: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anose="05050102010706020507" pitchFamily="18" charset="2"/>
              </a:rPr>
              <a:t> 0</a:t>
            </a:r>
            <a:r>
              <a:rPr lang="en-US" altLang="en-US" dirty="0">
                <a:sym typeface="Symbol" panose="05050102010706020507" pitchFamily="18" charset="2"/>
              </a:rPr>
              <a:t>, then </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Finish</a:t>
            </a:r>
            <a:r>
              <a:rPr lang="en-US" altLang="en-US" b="1" dirty="0">
                <a:sym typeface="Symbol" panose="05050102010706020507" pitchFamily="18" charset="2"/>
              </a:rPr>
              <a:t>[i] </a:t>
            </a:r>
            <a:r>
              <a:rPr lang="en-US" altLang="en-US" b="1" i="1" dirty="0">
                <a:sym typeface="Symbol" panose="05050102010706020507" pitchFamily="18" charset="2"/>
              </a:rPr>
              <a:t>= false</a:t>
            </a:r>
            <a:r>
              <a:rPr lang="en-US" altLang="en-US" dirty="0">
                <a:sym typeface="Symbol" panose="05050102010706020507" pitchFamily="18" charset="2"/>
              </a:rPr>
              <a:t>; otherwise, </a:t>
            </a:r>
            <a:r>
              <a:rPr lang="en-US" altLang="en-US" b="1" i="1" dirty="0">
                <a:sym typeface="Symbol" panose="05050102010706020507" pitchFamily="18" charset="2"/>
              </a:rPr>
              <a:t>Finish</a:t>
            </a:r>
            <a:r>
              <a:rPr lang="en-US" altLang="en-US" b="1" dirty="0">
                <a:sym typeface="Symbol" panose="05050102010706020507" pitchFamily="18" charset="2"/>
              </a:rPr>
              <a:t>[i] = </a:t>
            </a:r>
            <a:r>
              <a:rPr lang="en-US" altLang="en-US" b="1" i="1" dirty="0">
                <a:sym typeface="Symbol" panose="05050102010706020507" pitchFamily="18" charset="2"/>
              </a:rPr>
              <a:t>true</a:t>
            </a:r>
          </a:p>
          <a:p>
            <a:pPr marL="850900" lvl="1" indent="-393700">
              <a:buFont typeface="Monotype Sorts" pitchFamily="-84" charset="2"/>
              <a:buNone/>
            </a:pPr>
            <a:endParaRPr lang="en-US" altLang="en-US" dirty="0">
              <a:sym typeface="Symbol" panose="05050102010706020507" pitchFamily="18" charset="2"/>
            </a:endParaRPr>
          </a:p>
          <a:p>
            <a:pPr marL="342900" indent="-342900">
              <a:buFont typeface="+mj-lt"/>
              <a:buAutoNum type="arabicPeriod"/>
            </a:pPr>
            <a:r>
              <a:rPr lang="en-US" altLang="en-US" dirty="0"/>
              <a:t>Find an index </a:t>
            </a:r>
            <a:r>
              <a:rPr lang="en-US" altLang="en-US" b="1" i="1" dirty="0"/>
              <a:t>i</a:t>
            </a:r>
            <a:r>
              <a:rPr lang="en-US" altLang="en-US" i="1" dirty="0"/>
              <a:t> </a:t>
            </a:r>
            <a:r>
              <a:rPr lang="en-US" altLang="en-US" dirty="0"/>
              <a:t>such that both:</a:t>
            </a:r>
          </a:p>
          <a:p>
            <a:pPr marL="850900" lvl="1" indent="-393700">
              <a:buFont typeface="+mj-lt"/>
              <a:buAutoNum type="alphaLcParenR"/>
            </a:pPr>
            <a:r>
              <a:rPr lang="en-US" altLang="en-US" i="1" dirty="0"/>
              <a:t> </a:t>
            </a:r>
            <a:r>
              <a:rPr lang="en-US" altLang="en-US" b="1" i="1" dirty="0"/>
              <a:t>Finish</a:t>
            </a:r>
            <a:r>
              <a:rPr lang="en-US" altLang="en-US" b="1" dirty="0"/>
              <a:t>[</a:t>
            </a:r>
            <a:r>
              <a:rPr lang="en-US" altLang="en-US" b="1" i="1" dirty="0"/>
              <a:t>i</a:t>
            </a:r>
            <a:r>
              <a:rPr lang="en-US" altLang="en-US" b="1" dirty="0"/>
              <a:t>] == </a:t>
            </a:r>
            <a:r>
              <a:rPr lang="en-US" altLang="en-US" b="1" i="1" dirty="0"/>
              <a:t>false</a:t>
            </a:r>
            <a:endParaRPr lang="en-US" altLang="en-US" b="1" dirty="0"/>
          </a:p>
          <a:p>
            <a:pPr marL="850900" lvl="1" indent="-393700">
              <a:buFont typeface="+mj-lt"/>
              <a:buAutoNum type="alphaLcParenR"/>
            </a:pPr>
            <a:r>
              <a:rPr lang="en-US" altLang="en-US" i="1" dirty="0"/>
              <a:t>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br>
              <a:rPr lang="en-US" altLang="en-US" b="1" i="1" dirty="0">
                <a:sym typeface="Symbol" panose="05050102010706020507" pitchFamily="18" charset="2"/>
              </a:rPr>
            </a:br>
            <a:endParaRPr lang="en-US" altLang="en-US" b="1" dirty="0">
              <a:sym typeface="Symbol" panose="05050102010706020507" pitchFamily="18" charset="2"/>
            </a:endParaRPr>
          </a:p>
          <a:p>
            <a:pPr marL="850900" lvl="1" indent="-393700">
              <a:buFont typeface="Monotype Sorts" pitchFamily="-84" charset="2"/>
              <a:buNone/>
            </a:pPr>
            <a:r>
              <a:rPr lang="en-US" altLang="en-US" dirty="0">
                <a:sym typeface="Symbol" panose="05050102010706020507" pitchFamily="18" charset="2"/>
              </a:rPr>
              <a:t>If no such </a:t>
            </a:r>
            <a:r>
              <a:rPr lang="en-US" altLang="en-US" b="1" i="1" dirty="0">
                <a:sym typeface="Symbol" panose="05050102010706020507" pitchFamily="18" charset="2"/>
              </a:rPr>
              <a:t>i</a:t>
            </a:r>
            <a:r>
              <a:rPr lang="en-US" altLang="en-US" b="1" dirty="0">
                <a:sym typeface="Symbol" panose="05050102010706020507" pitchFamily="18" charset="2"/>
              </a:rPr>
              <a:t> </a:t>
            </a:r>
            <a:r>
              <a:rPr lang="en-US" altLang="en-US" dirty="0">
                <a:sym typeface="Symbol" panose="05050102010706020507" pitchFamily="18" charset="2"/>
              </a:rPr>
              <a:t>exists, go to step 4</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C8DFB5C-1F8D-4190-83A2-9517D9381473}"/>
              </a:ext>
            </a:extLst>
          </p:cNvPr>
          <p:cNvSpPr>
            <a:spLocks noGrp="1" noChangeArrowheads="1"/>
          </p:cNvSpPr>
          <p:nvPr>
            <p:ph type="title"/>
          </p:nvPr>
        </p:nvSpPr>
        <p:spPr>
          <a:xfrm>
            <a:off x="1128713" y="214313"/>
            <a:ext cx="7558087" cy="576262"/>
          </a:xfrm>
        </p:spPr>
        <p:txBody>
          <a:bodyPr/>
          <a:lstStyle/>
          <a:p>
            <a:pPr eaLnBrk="1" hangingPunct="1"/>
            <a:r>
              <a:rPr lang="en-US" altLang="en-US" dirty="0"/>
              <a:t>Detection Algorithm (Cont.)</a:t>
            </a:r>
          </a:p>
        </p:txBody>
      </p:sp>
      <p:sp>
        <p:nvSpPr>
          <p:cNvPr id="72706" name="Rectangle 3">
            <a:extLst>
              <a:ext uri="{FF2B5EF4-FFF2-40B4-BE49-F238E27FC236}">
                <a16:creationId xmlns:a16="http://schemas.microsoft.com/office/drawing/2014/main" id="{1590227E-597D-4241-9B48-CEE17B87BD41}"/>
              </a:ext>
            </a:extLst>
          </p:cNvPr>
          <p:cNvSpPr>
            <a:spLocks noGrp="1" noChangeArrowheads="1"/>
          </p:cNvSpPr>
          <p:nvPr>
            <p:ph type="body" idx="1"/>
          </p:nvPr>
        </p:nvSpPr>
        <p:spPr>
          <a:xfrm>
            <a:off x="947738" y="1171575"/>
            <a:ext cx="7218362" cy="2297113"/>
          </a:xfrm>
        </p:spPr>
        <p:txBody>
          <a:bodyPr/>
          <a:lstStyle/>
          <a:p>
            <a:pPr marL="342900" indent="-342900">
              <a:lnSpc>
                <a:spcPct val="90000"/>
              </a:lnSpc>
              <a:buAutoNum type="arabicPeriod" startAt="3"/>
            </a:pPr>
            <a:r>
              <a:rPr lang="en-US" altLang="en-US" i="1" dirty="0"/>
              <a:t> </a:t>
            </a:r>
            <a:r>
              <a:rPr lang="en-US" altLang="en-US" b="1" i="1" dirty="0"/>
              <a:t>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r>
              <a:rPr lang="en-US" altLang="en-US" b="1" dirty="0"/>
              <a:t/>
            </a:r>
            <a:br>
              <a:rPr lang="en-US" altLang="en-US" b="1" dirty="0"/>
            </a:br>
            <a:r>
              <a:rPr lang="en-US" altLang="en-US" b="1" dirty="0"/>
              <a:t>     </a:t>
            </a:r>
            <a:r>
              <a:rPr lang="en-US" altLang="en-US" b="1" i="1" dirty="0"/>
              <a:t>Finish</a:t>
            </a:r>
            <a:r>
              <a:rPr lang="en-US" altLang="en-US" b="1" dirty="0"/>
              <a:t>[</a:t>
            </a:r>
            <a:r>
              <a:rPr lang="en-US" altLang="en-US" b="1" i="1" dirty="0"/>
              <a:t>i</a:t>
            </a:r>
            <a:r>
              <a:rPr lang="en-US" altLang="en-US" b="1" dirty="0"/>
              <a:t>] = </a:t>
            </a:r>
            <a:r>
              <a:rPr lang="en-US" altLang="en-US" b="1" i="1" dirty="0"/>
              <a:t>true</a:t>
            </a:r>
            <a:r>
              <a:rPr lang="en-US" altLang="en-US" b="1" dirty="0"/>
              <a:t/>
            </a:r>
            <a:br>
              <a:rPr lang="en-US" altLang="en-US" b="1" dirty="0"/>
            </a:br>
            <a:r>
              <a:rPr lang="en-US" altLang="en-US" b="1" dirty="0"/>
              <a:t>     </a:t>
            </a:r>
            <a:r>
              <a:rPr lang="en-US" altLang="en-US" dirty="0"/>
              <a:t>go to step 2</a:t>
            </a:r>
            <a:br>
              <a:rPr lang="en-US" altLang="en-US" dirty="0"/>
            </a:br>
            <a:r>
              <a:rPr lang="en-US" altLang="en-US" dirty="0"/>
              <a:t> </a:t>
            </a:r>
          </a:p>
          <a:p>
            <a:pPr marL="342900" indent="-342900">
              <a:lnSpc>
                <a:spcPct val="90000"/>
              </a:lnSpc>
              <a:buAutoNum type="arabicPeriod" startAt="3"/>
            </a:pPr>
            <a:r>
              <a:rPr lang="en-US" altLang="en-US" dirty="0"/>
              <a:t>If </a:t>
            </a:r>
            <a:r>
              <a:rPr lang="en-US" altLang="en-US" b="1" i="1" dirty="0"/>
              <a:t>Finish[i] == false</a:t>
            </a:r>
            <a:r>
              <a:rPr lang="en-US" altLang="en-US" dirty="0"/>
              <a:t>, for some </a:t>
            </a:r>
            <a:r>
              <a:rPr lang="en-US" altLang="en-US" b="1" i="1" dirty="0"/>
              <a:t>i</a:t>
            </a:r>
            <a:r>
              <a:rPr lang="en-US" altLang="en-US" dirty="0"/>
              <a:t>, 1 </a:t>
            </a:r>
            <a:r>
              <a:rPr lang="en-US" altLang="en-US" dirty="0">
                <a:sym typeface="Symbol" panose="05050102010706020507" pitchFamily="18" charset="2"/>
              </a:rPr>
              <a:t> </a:t>
            </a:r>
            <a:r>
              <a:rPr lang="en-US" altLang="en-US" b="1" i="1" dirty="0">
                <a:sym typeface="Symbol" panose="05050102010706020507" pitchFamily="18" charset="2"/>
              </a:rPr>
              <a:t>i</a:t>
            </a:r>
            <a:r>
              <a:rPr lang="en-US" altLang="en-US" dirty="0">
                <a:sym typeface="Symbol" panose="05050102010706020507" pitchFamily="18" charset="2"/>
              </a:rPr>
              <a:t>   </a:t>
            </a:r>
            <a:r>
              <a:rPr lang="en-US" altLang="en-US" b="1" i="1" dirty="0">
                <a:sym typeface="Symbol" panose="05050102010706020507" pitchFamily="18" charset="2"/>
              </a:rPr>
              <a:t>n</a:t>
            </a:r>
            <a:r>
              <a:rPr lang="en-US" altLang="en-US" dirty="0">
                <a:sym typeface="Symbol" panose="05050102010706020507" pitchFamily="18" charset="2"/>
              </a:rPr>
              <a:t>, then the system is in   deadlock state. Moreover, if </a:t>
            </a:r>
            <a:r>
              <a:rPr lang="en-US" altLang="en-US" b="1" i="1" dirty="0">
                <a:sym typeface="Symbol" panose="05050102010706020507" pitchFamily="18" charset="2"/>
              </a:rPr>
              <a:t>Finish</a:t>
            </a:r>
            <a:r>
              <a:rPr lang="en-US" altLang="en-US" b="1" dirty="0">
                <a:sym typeface="Symbol" panose="05050102010706020507" pitchFamily="18" charset="2"/>
              </a:rPr>
              <a:t>[</a:t>
            </a:r>
            <a:r>
              <a:rPr lang="en-US" altLang="en-US" b="1" i="1" dirty="0">
                <a:sym typeface="Symbol" panose="05050102010706020507" pitchFamily="18" charset="2"/>
              </a:rPr>
              <a:t>i</a:t>
            </a:r>
            <a:r>
              <a:rPr lang="en-US" altLang="en-US" b="1" dirty="0">
                <a:sym typeface="Symbol" panose="05050102010706020507" pitchFamily="18" charset="2"/>
              </a:rPr>
              <a:t>] == </a:t>
            </a:r>
            <a:r>
              <a:rPr lang="en-US" altLang="en-US" b="1" i="1" dirty="0">
                <a:sym typeface="Symbol" panose="05050102010706020507" pitchFamily="18" charset="2"/>
              </a:rPr>
              <a:t>false</a:t>
            </a:r>
            <a:r>
              <a:rPr lang="en-US" altLang="en-US" dirty="0">
                <a:sym typeface="Symbol" panose="05050102010706020507" pitchFamily="18" charset="2"/>
              </a:rPr>
              <a:t>, then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is deadlocked</a:t>
            </a:r>
          </a:p>
          <a:p>
            <a:pPr>
              <a:lnSpc>
                <a:spcPct val="90000"/>
              </a:lnSpc>
              <a:buFont typeface="Monotype Sorts" pitchFamily="-84" charset="2"/>
              <a:buNone/>
            </a:pPr>
            <a:r>
              <a:rPr lang="en-US" altLang="en-US" dirty="0">
                <a:sym typeface="Symbol" panose="05050102010706020507" pitchFamily="18" charset="2"/>
              </a:rPr>
              <a:t>	</a:t>
            </a:r>
            <a:endParaRPr lang="en-US" altLang="en-US" dirty="0"/>
          </a:p>
        </p:txBody>
      </p:sp>
      <p:sp>
        <p:nvSpPr>
          <p:cNvPr id="72707" name="Text Box 4">
            <a:extLst>
              <a:ext uri="{FF2B5EF4-FFF2-40B4-BE49-F238E27FC236}">
                <a16:creationId xmlns:a16="http://schemas.microsoft.com/office/drawing/2014/main" id="{96085A5E-EEBE-4448-A0CB-F924E9CDA054}"/>
              </a:ext>
            </a:extLst>
          </p:cNvPr>
          <p:cNvSpPr txBox="1">
            <a:spLocks noChangeArrowheads="1"/>
          </p:cNvSpPr>
          <p:nvPr/>
        </p:nvSpPr>
        <p:spPr bwMode="auto">
          <a:xfrm>
            <a:off x="852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solidFill>
                  <a:srgbClr val="FF0066"/>
                </a:solidFill>
                <a:sym typeface="Symbol" panose="05050102010706020507" pitchFamily="18" charset="2"/>
              </a:rPr>
              <a:t>Algorithm requires an order of O(</a:t>
            </a:r>
            <a:r>
              <a:rPr kumimoji="0" lang="en-US" altLang="en-US" b="1" i="1">
                <a:solidFill>
                  <a:srgbClr val="FF0066"/>
                </a:solidFill>
                <a:sym typeface="Symbol" panose="05050102010706020507" pitchFamily="18" charset="2"/>
              </a:rPr>
              <a:t>m </a:t>
            </a:r>
            <a:r>
              <a:rPr kumimoji="0" lang="en-US" altLang="en-US" b="1">
                <a:solidFill>
                  <a:srgbClr val="FF0066"/>
                </a:solidFill>
                <a:sym typeface="Symbol" panose="05050102010706020507" pitchFamily="18" charset="2"/>
              </a:rPr>
              <a:t>x</a:t>
            </a:r>
            <a:r>
              <a:rPr kumimoji="0" lang="en-US" altLang="en-US" b="1" i="1">
                <a:solidFill>
                  <a:srgbClr val="FF0066"/>
                </a:solidFill>
                <a:sym typeface="Symbol" panose="05050102010706020507" pitchFamily="18" charset="2"/>
              </a:rPr>
              <a:t> n</a:t>
            </a:r>
            <a:r>
              <a:rPr kumimoji="0" lang="en-US" altLang="en-US" b="1" baseline="30000">
                <a:solidFill>
                  <a:srgbClr val="FF0066"/>
                </a:solidFill>
                <a:sym typeface="Symbol" panose="05050102010706020507" pitchFamily="18" charset="2"/>
              </a:rPr>
              <a:t>2</a:t>
            </a:r>
            <a:r>
              <a:rPr kumimoji="0" lang="en-US" altLang="en-US" b="1">
                <a:solidFill>
                  <a:srgbClr val="FF0066"/>
                </a:solidFill>
                <a:sym typeface="Symbol" panose="05050102010706020507" pitchFamily="18" charset="2"/>
              </a:rPr>
              <a:t>) operations to detect whether the system is in deadlocked state</a:t>
            </a:r>
            <a:endParaRPr kumimoji="0" lang="en-US" altLang="en-US">
              <a:solidFill>
                <a:srgbClr val="FF0066"/>
              </a:solidFill>
            </a:endParaRPr>
          </a:p>
          <a:p>
            <a:pPr>
              <a:spcBef>
                <a:spcPct val="50000"/>
              </a:spcBef>
              <a:buClrTx/>
              <a:buSzTx/>
              <a:buFontTx/>
              <a:buNone/>
            </a:pPr>
            <a:endParaRPr kumimoji="0" lang="en-US" altLang="en-US">
              <a:solidFill>
                <a:srgbClr val="FF00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1022350" y="214313"/>
            <a:ext cx="7664450" cy="576262"/>
          </a:xfrm>
        </p:spPr>
        <p:txBody>
          <a:bodyPr/>
          <a:lstStyle/>
          <a:p>
            <a:pPr eaLnBrk="1" hangingPunct="1"/>
            <a:r>
              <a:rPr lang="en-US" altLang="en-US" dirty="0"/>
              <a:t>Example of Detection Algorithm</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1"/>
          </p:nvPr>
        </p:nvSpPr>
        <p:spPr>
          <a:xfrm>
            <a:off x="901700" y="1108075"/>
            <a:ext cx="8037513" cy="5121275"/>
          </a:xfrm>
        </p:spPr>
        <p:txBody>
          <a:bodyPr/>
          <a:lstStyle/>
          <a:p>
            <a:pPr>
              <a:tabLst>
                <a:tab pos="1428750" algn="l"/>
                <a:tab pos="2338388"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Font typeface="Monotype Sorts" pitchFamily="-84" charset="2"/>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A B C 	  A B C 	A B C</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0</a:t>
            </a:r>
            <a:r>
              <a:rPr lang="en-US" altLang="en-US" dirty="0"/>
              <a:t>	          0 1 0             0 0 0 	0 0 0</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1</a:t>
            </a:r>
            <a:r>
              <a:rPr lang="en-US" altLang="en-US" dirty="0"/>
              <a:t>	          	2 0 0 	  2 0 2</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2</a:t>
            </a:r>
            <a:r>
              <a:rPr lang="en-US" altLang="en-US" dirty="0"/>
              <a:t>		          3 0 3             0 0 0 </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3</a:t>
            </a:r>
            <a:r>
              <a:rPr lang="en-US" altLang="en-US" dirty="0"/>
              <a:t>		2 1 1 	   1 0 0 </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4	</a:t>
            </a:r>
            <a:r>
              <a:rPr lang="en-US" altLang="en-US" dirty="0"/>
              <a:t>	0 0 2 	   0 0 2</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Finish[i] = true </a:t>
            </a:r>
            <a:r>
              <a:rPr lang="en-US" altLang="en-US" dirty="0"/>
              <a:t>for all </a:t>
            </a:r>
            <a:r>
              <a:rPr lang="en-US" altLang="en-US" b="1" i="1" dirty="0"/>
              <a:t>i</a:t>
            </a:r>
            <a:endParaRPr lang="en-US" altLang="en-US" b="1" dirty="0"/>
          </a:p>
          <a:p>
            <a:pPr>
              <a:buFont typeface="Monotype Sorts" pitchFamily="-84" charset="2"/>
              <a:buNone/>
              <a:tabLst>
                <a:tab pos="1428750" algn="l"/>
                <a:tab pos="2338388" algn="ctr"/>
                <a:tab pos="3594100" algn="ctr"/>
                <a:tab pos="4921250" algn="ctr"/>
              </a:tabLst>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38D12EB-E650-49F7-BF5C-969347526EE5}"/>
              </a:ext>
            </a:extLst>
          </p:cNvPr>
          <p:cNvSpPr>
            <a:spLocks noGrp="1" noChangeArrowheads="1"/>
          </p:cNvSpPr>
          <p:nvPr>
            <p:ph type="title"/>
          </p:nvPr>
        </p:nvSpPr>
        <p:spPr>
          <a:xfrm>
            <a:off x="457200" y="228830"/>
            <a:ext cx="8229600" cy="576262"/>
          </a:xfrm>
        </p:spPr>
        <p:txBody>
          <a:bodyPr/>
          <a:lstStyle/>
          <a:p>
            <a:pPr eaLnBrk="1" hangingPunct="1"/>
            <a:r>
              <a:rPr lang="en-US" altLang="en-US" dirty="0"/>
              <a:t>Chapter Objectives</a:t>
            </a:r>
          </a:p>
        </p:txBody>
      </p:sp>
      <p:sp>
        <p:nvSpPr>
          <p:cNvPr id="9218" name="Rectangle 3">
            <a:extLst>
              <a:ext uri="{FF2B5EF4-FFF2-40B4-BE49-F238E27FC236}">
                <a16:creationId xmlns:a16="http://schemas.microsoft.com/office/drawing/2014/main" id="{6DA4E9BA-E5B9-48E9-A6E9-2CB00D152082}"/>
              </a:ext>
            </a:extLst>
          </p:cNvPr>
          <p:cNvSpPr>
            <a:spLocks noGrp="1" noChangeArrowheads="1"/>
          </p:cNvSpPr>
          <p:nvPr>
            <p:ph type="body" idx="1"/>
          </p:nvPr>
        </p:nvSpPr>
        <p:spPr>
          <a:xfrm>
            <a:off x="802433" y="1308136"/>
            <a:ext cx="7772400" cy="4500562"/>
          </a:xfrm>
        </p:spPr>
        <p:txBody>
          <a:bodyPr/>
          <a:lstStyle/>
          <a:p>
            <a:r>
              <a:rPr lang="en-US" altLang="en-US" dirty="0"/>
              <a:t>Illustrate how deadlock can occur when mutex locks are used</a:t>
            </a:r>
          </a:p>
          <a:p>
            <a:r>
              <a:rPr lang="en-US" altLang="en-US" dirty="0"/>
              <a:t>Define the four necessary conditions that characterize deadlock</a:t>
            </a:r>
          </a:p>
          <a:p>
            <a:r>
              <a:rPr lang="en-US" altLang="en-US" dirty="0"/>
              <a:t>Identify a deadlock situation in a resource allocation graph</a:t>
            </a:r>
          </a:p>
          <a:p>
            <a:r>
              <a:rPr lang="en-US" altLang="en-US" dirty="0"/>
              <a:t>Evaluate the four different approaches for preventing deadlocks</a:t>
            </a:r>
          </a:p>
          <a:p>
            <a:r>
              <a:rPr lang="en-US" altLang="en-US" dirty="0"/>
              <a:t>Apply the banker’s algorithm for deadlock avoidance</a:t>
            </a:r>
          </a:p>
          <a:p>
            <a:r>
              <a:rPr lang="en-US" altLang="en-US" dirty="0"/>
              <a:t>Apply the deadlock detection algorithm</a:t>
            </a:r>
          </a:p>
          <a:p>
            <a:r>
              <a:rPr lang="en-US" altLang="en-US" dirty="0"/>
              <a:t>Evaluate approaches for recovering from deadlock</a:t>
            </a:r>
          </a:p>
          <a:p>
            <a:endParaRPr lang="en-US" altLang="en-US" dirty="0"/>
          </a:p>
          <a:p>
            <a:pPr>
              <a:buSzPct val="85000"/>
              <a:buFont typeface="Monotype Sorts" pitchFamily="-84" charset="2"/>
              <a:buNone/>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457200" y="214313"/>
            <a:ext cx="8229600" cy="576262"/>
          </a:xfrm>
        </p:spPr>
        <p:txBody>
          <a:bodyPr/>
          <a:lstStyle/>
          <a:p>
            <a:pPr eaLnBrk="1" hangingPunct="1"/>
            <a:r>
              <a:rPr lang="en-US" altLang="en-US" dirty="0"/>
              <a:t>Example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altLang="en-US" b="1" i="1" dirty="0"/>
              <a:t>P</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0</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1</a:t>
            </a:r>
            <a:r>
              <a:rPr lang="en-US" altLang="en-US" dirty="0"/>
              <a:t>	2 0 2</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2</a:t>
            </a:r>
            <a:r>
              <a:rPr lang="en-US" altLang="en-US" dirty="0"/>
              <a:t>	0 0 1</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3</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4</a:t>
            </a:r>
            <a:r>
              <a:rPr lang="en-US" altLang="en-US" dirty="0"/>
              <a:t>	0 0 2</a:t>
            </a:r>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a:p>
            <a:pPr lvl="1">
              <a:tabLst>
                <a:tab pos="2800350" algn="l"/>
                <a:tab pos="3708400" algn="ctr"/>
              </a:tabLst>
            </a:pPr>
            <a:r>
              <a:rPr lang="en-US" altLang="en-US" dirty="0"/>
              <a:t>Can reclaim resources held by process </a:t>
            </a:r>
            <a:r>
              <a:rPr lang="en-US" altLang="en-US" b="1" i="1" dirty="0"/>
              <a:t>P</a:t>
            </a:r>
            <a:r>
              <a:rPr lang="en-US" altLang="en-US" b="1" baseline="-25000" dirty="0"/>
              <a:t>0</a:t>
            </a:r>
            <a:r>
              <a:rPr lang="en-US" altLang="en-US" dirty="0"/>
              <a:t>, but insufficient resources to fulfill other processes; requests</a:t>
            </a:r>
          </a:p>
          <a:p>
            <a:pPr lvl="1">
              <a:tabLst>
                <a:tab pos="2800350" algn="l"/>
                <a:tab pos="3708400" algn="ctr"/>
              </a:tabLst>
            </a:pPr>
            <a:r>
              <a:rPr lang="en-US" altLang="en-US" dirty="0"/>
              <a:t>Deadlock exists, consisting of processes </a:t>
            </a:r>
            <a:r>
              <a:rPr lang="en-US" altLang="en-US" b="1" i="1" dirty="0"/>
              <a:t>P</a:t>
            </a:r>
            <a:r>
              <a:rPr lang="en-US" altLang="en-US" b="1" baseline="-25000" dirty="0"/>
              <a:t>1</a:t>
            </a:r>
            <a:r>
              <a:rPr lang="en-US" altLang="en-US" b="1" dirty="0"/>
              <a:t>, </a:t>
            </a:r>
            <a:r>
              <a:rPr lang="en-US" altLang="en-US" b="1" baseline="-25000" dirty="0"/>
              <a:t> </a:t>
            </a:r>
            <a:r>
              <a:rPr lang="en-US" altLang="en-US" b="1" i="1" dirty="0"/>
              <a:t>P</a:t>
            </a:r>
            <a:r>
              <a:rPr lang="en-US" altLang="en-US" b="1" baseline="-25000" dirty="0"/>
              <a:t>2</a:t>
            </a:r>
            <a:r>
              <a:rPr lang="en-US" altLang="en-US" b="1" dirty="0"/>
              <a:t>, </a:t>
            </a:r>
            <a:r>
              <a:rPr lang="en-US" altLang="en-US" b="1" i="1" dirty="0"/>
              <a:t>P</a:t>
            </a:r>
            <a:r>
              <a:rPr lang="en-US" altLang="en-US" b="1" baseline="-25000" dirty="0"/>
              <a:t>3</a:t>
            </a:r>
            <a:r>
              <a:rPr lang="en-US" altLang="en-US" dirty="0"/>
              <a:t>, and </a:t>
            </a:r>
            <a:r>
              <a:rPr lang="en-US" altLang="en-US" b="1" i="1" dirty="0"/>
              <a:t>P</a:t>
            </a:r>
            <a:r>
              <a:rPr lang="en-US" altLang="en-US" b="1" baseline="-25000" dirty="0"/>
              <a:t>4</a:t>
            </a:r>
            <a:endParaRPr lang="en-US"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D4BC432-7638-454C-8A48-5A8BCB25F524}"/>
              </a:ext>
            </a:extLst>
          </p:cNvPr>
          <p:cNvSpPr>
            <a:spLocks noGrp="1" noChangeArrowheads="1"/>
          </p:cNvSpPr>
          <p:nvPr>
            <p:ph type="title"/>
          </p:nvPr>
        </p:nvSpPr>
        <p:spPr>
          <a:xfrm>
            <a:off x="1100138" y="230188"/>
            <a:ext cx="7586662" cy="576262"/>
          </a:xfrm>
        </p:spPr>
        <p:txBody>
          <a:bodyPr/>
          <a:lstStyle/>
          <a:p>
            <a:pPr eaLnBrk="1" hangingPunct="1"/>
            <a:r>
              <a:rPr lang="en-US" altLang="en-US" dirty="0"/>
              <a:t>Detection-Algorithm Usage</a:t>
            </a:r>
          </a:p>
        </p:txBody>
      </p:sp>
      <p:sp>
        <p:nvSpPr>
          <p:cNvPr id="78850" name="Rectangle 3">
            <a:extLst>
              <a:ext uri="{FF2B5EF4-FFF2-40B4-BE49-F238E27FC236}">
                <a16:creationId xmlns:a16="http://schemas.microsoft.com/office/drawing/2014/main" id="{158D4C12-F6CC-4793-92BE-5D929F7ED7C7}"/>
              </a:ext>
            </a:extLst>
          </p:cNvPr>
          <p:cNvSpPr>
            <a:spLocks noGrp="1" noChangeArrowheads="1"/>
          </p:cNvSpPr>
          <p:nvPr>
            <p:ph type="body" idx="1"/>
          </p:nvPr>
        </p:nvSpPr>
        <p:spPr>
          <a:xfrm>
            <a:off x="869949" y="1122363"/>
            <a:ext cx="7742205" cy="4530725"/>
          </a:xfrm>
        </p:spPr>
        <p:txBody>
          <a:bodyPr/>
          <a:lstStyle/>
          <a:p>
            <a:r>
              <a:rPr lang="en-US" altLang="en-US" dirty="0"/>
              <a:t>When, and how often, to invoke depends on:</a:t>
            </a:r>
          </a:p>
          <a:p>
            <a:pPr lvl="1"/>
            <a:r>
              <a:rPr lang="en-US" altLang="en-US" dirty="0"/>
              <a:t>How often a deadlock is likely to occur?</a:t>
            </a:r>
          </a:p>
          <a:p>
            <a:pPr lvl="1"/>
            <a:r>
              <a:rPr lang="en-US" altLang="en-US" dirty="0"/>
              <a:t>How many processes will need to be rolled back?</a:t>
            </a:r>
          </a:p>
          <a:p>
            <a:pPr lvl="2"/>
            <a:r>
              <a:rPr lang="en-US" altLang="en-US" dirty="0"/>
              <a:t>one for each disjoint cycle</a:t>
            </a:r>
            <a:br>
              <a:rPr lang="en-US" altLang="en-US" dirty="0"/>
            </a:br>
            <a:endParaRPr lang="en-US" altLang="en-US" dirty="0"/>
          </a:p>
          <a:p>
            <a:r>
              <a:rPr lang="en-US" altLang="en-US" dirty="0"/>
              <a:t>If detection algorithm is invoked arbitrarily, there may be many cycles in the resource graph and so we would not be able to tell which of the many deadlocked processes </a:t>
            </a:r>
            <a:r>
              <a:rPr lang="ja-JP" altLang="en-US" dirty="0"/>
              <a:t>“</a:t>
            </a:r>
            <a:r>
              <a:rPr lang="en-US" altLang="ja-JP" dirty="0"/>
              <a:t>caused</a:t>
            </a:r>
            <a:r>
              <a:rPr lang="ja-JP" altLang="en-US" dirty="0"/>
              <a:t>”</a:t>
            </a:r>
            <a:r>
              <a:rPr lang="en-US" altLang="ja-JP" dirty="0"/>
              <a:t> the deadlock.</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516731" y="359230"/>
            <a:ext cx="8588375" cy="457200"/>
          </a:xfrm>
        </p:spPr>
        <p:txBody>
          <a:bodyPr/>
          <a:lstStyle/>
          <a:p>
            <a:pPr eaLnBrk="1" hangingPunct="1"/>
            <a:r>
              <a:rPr lang="en-US" altLang="en-US" sz="2400" dirty="0"/>
              <a:t>Recovery 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963613" y="1108075"/>
            <a:ext cx="7694612" cy="4530725"/>
          </a:xfrm>
        </p:spPr>
        <p:txBody>
          <a:bodyPr/>
          <a:lstStyle/>
          <a:p>
            <a:r>
              <a:rPr lang="en-US" altLang="en-US" dirty="0"/>
              <a:t>Abort all deadlocked processes</a:t>
            </a:r>
            <a:br>
              <a:rPr lang="en-US" altLang="en-US" dirty="0"/>
            </a:br>
            <a:endParaRPr lang="en-US" altLang="en-US" dirty="0"/>
          </a:p>
          <a:p>
            <a:r>
              <a:rPr lang="en-US" altLang="en-US" dirty="0"/>
              <a:t>Abort one process at a time until the deadlock cycle is eliminated</a:t>
            </a:r>
            <a:br>
              <a:rPr lang="en-US" altLang="en-US" dirty="0"/>
            </a:br>
            <a:endParaRPr lang="en-US" altLang="en-US" dirty="0"/>
          </a:p>
          <a:p>
            <a:r>
              <a:rPr lang="en-US" altLang="en-US" dirty="0"/>
              <a:t>In which order should we choose to abort?</a:t>
            </a:r>
          </a:p>
          <a:p>
            <a:pPr marL="800100" lvl="1" indent="-342900">
              <a:buFont typeface="Arial" panose="020B0604020202020204" pitchFamily="34" charset="0"/>
              <a:buAutoNum type="arabicPeriod"/>
            </a:pPr>
            <a:r>
              <a:rPr lang="en-US" altLang="en-US" dirty="0"/>
              <a:t>Priority of the process</a:t>
            </a:r>
          </a:p>
          <a:p>
            <a:pPr marL="800100" lvl="1" indent="-342900">
              <a:buFont typeface="Arial" panose="020B0604020202020204" pitchFamily="34" charset="0"/>
              <a:buAutoNum type="arabicPeriod"/>
            </a:pPr>
            <a:r>
              <a:rPr lang="en-US" altLang="en-US" dirty="0"/>
              <a:t>How long process has computed, and how much longer to completion</a:t>
            </a:r>
          </a:p>
          <a:p>
            <a:pPr marL="800100" lvl="1" indent="-342900">
              <a:buFont typeface="Arial" panose="020B0604020202020204" pitchFamily="34" charset="0"/>
              <a:buAutoNum type="arabicPeriod"/>
            </a:pPr>
            <a:r>
              <a:rPr lang="en-US" altLang="en-US" dirty="0"/>
              <a:t>Resources the process has used</a:t>
            </a:r>
          </a:p>
          <a:p>
            <a:pPr marL="800100" lvl="1" indent="-342900">
              <a:buFont typeface="Arial" panose="020B0604020202020204" pitchFamily="34" charset="0"/>
              <a:buAutoNum type="arabicPeriod"/>
            </a:pPr>
            <a:r>
              <a:rPr lang="en-US" altLang="en-US" dirty="0"/>
              <a:t>Resources process needs to complete</a:t>
            </a:r>
          </a:p>
          <a:p>
            <a:pPr marL="800100" lvl="1" indent="-342900">
              <a:buFont typeface="Arial" panose="020B0604020202020204" pitchFamily="34" charset="0"/>
              <a:buAutoNum type="arabicPeriod"/>
            </a:pPr>
            <a:r>
              <a:rPr lang="en-US" altLang="en-US" dirty="0"/>
              <a:t>How many processes will need to be terminated</a:t>
            </a:r>
          </a:p>
          <a:p>
            <a:pPr marL="800100" lvl="1" indent="-342900">
              <a:buFont typeface="Arial" panose="020B0604020202020204" pitchFamily="34" charset="0"/>
              <a:buAutoNum type="arabicPeriod"/>
            </a:pPr>
            <a:r>
              <a:rPr lang="en-US" altLang="en-US" dirty="0"/>
              <a:t>Is process interactive or batch?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662572" y="348894"/>
            <a:ext cx="8020050" cy="457200"/>
          </a:xfrm>
        </p:spPr>
        <p:txBody>
          <a:bodyPr/>
          <a:lstStyle/>
          <a:p>
            <a:pPr eaLnBrk="1" hangingPunct="1"/>
            <a:r>
              <a:rPr lang="en-US" altLang="en-US" sz="2400" dirty="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858838" y="1150938"/>
            <a:ext cx="6802437" cy="4483100"/>
          </a:xfrm>
        </p:spPr>
        <p:txBody>
          <a:bodyPr/>
          <a:lstStyle/>
          <a:p>
            <a:r>
              <a:rPr lang="en-US" altLang="en-US" b="1"/>
              <a:t>Selecting a victim </a:t>
            </a:r>
            <a:r>
              <a:rPr lang="en-US" altLang="en-US"/>
              <a:t>– minimize cost</a:t>
            </a:r>
            <a:br>
              <a:rPr lang="en-US" altLang="en-US"/>
            </a:br>
            <a:endParaRPr lang="en-US" altLang="en-US"/>
          </a:p>
          <a:p>
            <a:r>
              <a:rPr lang="en-US" altLang="en-US" b="1"/>
              <a:t>Rollback</a:t>
            </a:r>
            <a:r>
              <a:rPr lang="en-US" altLang="en-US"/>
              <a:t> – return to some safe state, restart process for that state</a:t>
            </a:r>
            <a:br>
              <a:rPr lang="en-US" altLang="en-US"/>
            </a:br>
            <a:endParaRPr lang="en-US" altLang="en-US"/>
          </a:p>
          <a:p>
            <a:r>
              <a:rPr lang="en-US" altLang="en-US" b="1"/>
              <a:t>Starvation</a:t>
            </a:r>
            <a:r>
              <a:rPr lang="en-US" altLang="en-US"/>
              <a:t> –  same process may always be picked as victim, include number of rollback in cost factor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030AF7D-20DF-4721-ADDB-52BDFA1CE740}"/>
              </a:ext>
            </a:extLst>
          </p:cNvPr>
          <p:cNvSpPr>
            <a:spLocks noGrp="1" noChangeArrowheads="1"/>
          </p:cNvSpPr>
          <p:nvPr>
            <p:ph type="ctrTitle"/>
          </p:nvPr>
        </p:nvSpPr>
        <p:spPr>
          <a:xfrm>
            <a:off x="685800" y="814388"/>
            <a:ext cx="7772400" cy="2127250"/>
          </a:xfrm>
        </p:spPr>
        <p:txBody>
          <a:bodyPr/>
          <a:lstStyle/>
          <a:p>
            <a:pPr eaLnBrk="1" hangingPunct="1"/>
            <a:r>
              <a:rPr lang="en-US" altLang="en-US"/>
              <a:t>End of Chapter 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eaLnBrk="1" hangingPunct="1"/>
            <a:r>
              <a:rPr lang="en-US" altLang="en-US" dirty="0"/>
              <a:t>System 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802834" y="1354816"/>
            <a:ext cx="7351712" cy="4483100"/>
          </a:xfrm>
        </p:spPr>
        <p:txBody>
          <a:bodyPr/>
          <a:lstStyle/>
          <a:p>
            <a:r>
              <a:rPr lang="en-US" altLang="en-US" dirty="0"/>
              <a:t>System consists of resources</a:t>
            </a:r>
          </a:p>
          <a:p>
            <a:r>
              <a:rPr lang="en-US" altLang="en-US" dirty="0"/>
              <a:t>Resource types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p>
          <a:p>
            <a:pPr lvl="1"/>
            <a:r>
              <a:rPr lang="en-US" altLang="en-US" i="1" dirty="0"/>
              <a:t>CPU cycles, memory space, I/O devices</a:t>
            </a:r>
          </a:p>
          <a:p>
            <a:r>
              <a:rPr lang="en-US" altLang="en-US" dirty="0"/>
              <a:t>Each resource type </a:t>
            </a:r>
            <a:r>
              <a:rPr lang="en-US" altLang="en-US" i="1" dirty="0"/>
              <a:t>R</a:t>
            </a:r>
            <a:r>
              <a:rPr lang="en-US" altLang="en-US" baseline="-25000" dirty="0"/>
              <a:t>i</a:t>
            </a:r>
            <a:r>
              <a:rPr lang="en-US" altLang="en-US" dirty="0"/>
              <a:t> has </a:t>
            </a:r>
            <a:r>
              <a:rPr lang="en-US" altLang="en-US" i="1" dirty="0"/>
              <a:t>W</a:t>
            </a:r>
            <a:r>
              <a:rPr lang="en-US" altLang="en-US" baseline="-25000" dirty="0"/>
              <a:t>i</a:t>
            </a:r>
            <a:r>
              <a:rPr lang="en-US" altLang="en-US" dirty="0"/>
              <a:t> instances.</a:t>
            </a:r>
          </a:p>
          <a:p>
            <a:r>
              <a:rPr lang="en-US" altLang="en-US" dirty="0"/>
              <a:t>Each process utilizes a resource as follows:</a:t>
            </a:r>
          </a:p>
          <a:p>
            <a:pPr lvl="1"/>
            <a:r>
              <a:rPr lang="en-US" altLang="en-US" b="1" dirty="0"/>
              <a:t>request </a:t>
            </a:r>
          </a:p>
          <a:p>
            <a:pPr lvl="1"/>
            <a:r>
              <a:rPr lang="en-US" altLang="en-US" b="1" dirty="0"/>
              <a:t>use </a:t>
            </a:r>
          </a:p>
          <a:p>
            <a:pPr lvl="1"/>
            <a:r>
              <a:rPr lang="en-US" altLang="en-US" b="1" dirty="0"/>
              <a:t>release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Deadlock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17360" y="1331338"/>
            <a:ext cx="6959600" cy="4860925"/>
          </a:xfrm>
        </p:spPr>
        <p:txBody>
          <a:bodyPr/>
          <a:lstStyle/>
          <a:p>
            <a:r>
              <a:rPr lang="en-US" altLang="en-US" dirty="0"/>
              <a:t>Data:</a:t>
            </a:r>
          </a:p>
          <a:p>
            <a:pPr lvl="1"/>
            <a:r>
              <a:rPr lang="en-US" altLang="en-US" dirty="0"/>
              <a:t>A semaphore </a:t>
            </a:r>
            <a:r>
              <a:rPr lang="en-US" altLang="en-US" b="1" dirty="0">
                <a:latin typeface="Courier New" panose="02070309020205020404" pitchFamily="49" charset="0"/>
                <a:cs typeface="Courier New" panose="02070309020205020404" pitchFamily="49" charset="0"/>
              </a:rPr>
              <a:t>S1 </a:t>
            </a:r>
            <a:r>
              <a:rPr lang="en-US" altLang="en-US" dirty="0"/>
              <a:t>initialized to 1</a:t>
            </a:r>
          </a:p>
          <a:p>
            <a:pPr lvl="1"/>
            <a:r>
              <a:rPr lang="en-US" altLang="en-US" dirty="0"/>
              <a:t>A semaphore </a:t>
            </a:r>
            <a:r>
              <a:rPr lang="en-US" altLang="en-US" b="1" dirty="0">
                <a:latin typeface="Courier New" panose="02070309020205020404" pitchFamily="49" charset="0"/>
                <a:cs typeface="Courier New" panose="02070309020205020404" pitchFamily="49" charset="0"/>
              </a:rPr>
              <a:t>S2 </a:t>
            </a:r>
            <a:r>
              <a:rPr lang="en-US" altLang="en-US" dirty="0"/>
              <a:t>initialized to 1</a:t>
            </a:r>
          </a:p>
          <a:p>
            <a:r>
              <a:rPr lang="en-US" altLang="en-US" dirty="0"/>
              <a:t>Two processes P1 and P2</a:t>
            </a:r>
          </a:p>
          <a:p>
            <a:r>
              <a:rPr lang="en-US" altLang="en-US" b="1" dirty="0">
                <a:latin typeface="Courier New" panose="02070309020205020404" pitchFamily="49" charset="0"/>
                <a:cs typeface="Courier New" panose="02070309020205020404" pitchFamily="49" charset="0"/>
              </a:rPr>
              <a:t>P1:  </a:t>
            </a:r>
          </a:p>
          <a:p>
            <a:pPr marL="0" indent="0">
              <a:buNone/>
            </a:pPr>
            <a:r>
              <a:rPr lang="en-US" altLang="en-US" b="1" dirty="0">
                <a:latin typeface="Courier New" panose="02070309020205020404" pitchFamily="49" charset="0"/>
                <a:cs typeface="Courier New" panose="02070309020205020404" pitchFamily="49" charset="0"/>
              </a:rPr>
              <a:t>    wait(s1)</a:t>
            </a:r>
          </a:p>
          <a:p>
            <a:pPr marL="0" indent="0">
              <a:buNone/>
            </a:pPr>
            <a:r>
              <a:rPr lang="en-US" altLang="en-US" b="1" dirty="0">
                <a:latin typeface="Courier New" panose="02070309020205020404" pitchFamily="49" charset="0"/>
                <a:cs typeface="Courier New" panose="02070309020205020404" pitchFamily="49" charset="0"/>
              </a:rPr>
              <a:t>    wait(s2)</a:t>
            </a:r>
          </a:p>
          <a:p>
            <a:r>
              <a:rPr lang="en-US" altLang="en-US" b="1" dirty="0">
                <a:latin typeface="Courier New" panose="02070309020205020404" pitchFamily="49" charset="0"/>
                <a:cs typeface="Courier New" panose="02070309020205020404" pitchFamily="49" charset="0"/>
              </a:rPr>
              <a:t>P2:  </a:t>
            </a:r>
          </a:p>
          <a:p>
            <a:pPr marL="0" indent="0">
              <a:buNone/>
            </a:pPr>
            <a:r>
              <a:rPr lang="en-US" altLang="en-US" b="1" dirty="0">
                <a:latin typeface="Courier New" panose="02070309020205020404" pitchFamily="49" charset="0"/>
                <a:cs typeface="Courier New" panose="02070309020205020404" pitchFamily="49" charset="0"/>
              </a:rPr>
              <a:t>    wait(s2)</a:t>
            </a:r>
          </a:p>
          <a:p>
            <a:pPr marL="0" indent="0">
              <a:buNone/>
            </a:pPr>
            <a:r>
              <a:rPr lang="en-US" altLang="en-US" b="1" dirty="0">
                <a:latin typeface="Courier New" panose="02070309020205020404" pitchFamily="49" charset="0"/>
                <a:cs typeface="Courier New" panose="02070309020205020404" pitchFamily="49" charset="0"/>
              </a:rPr>
              <a:t>    wait(s1)</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eaLnBrk="1" hangingPunct="1"/>
            <a:r>
              <a:rPr lang="en-US" altLang="en-US" dirty="0"/>
              <a:t>Deadlock 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1193281" y="1685190"/>
            <a:ext cx="6757437" cy="4668837"/>
          </a:xfrm>
        </p:spPr>
        <p:txBody>
          <a:bodyPr/>
          <a:lstStyle/>
          <a:p>
            <a:r>
              <a:rPr lang="en-US" altLang="en-US" b="1" dirty="0">
                <a:solidFill>
                  <a:srgbClr val="006699"/>
                </a:solidFill>
                <a:latin typeface="+mj-lt"/>
              </a:rPr>
              <a:t>Mutual exclusion</a:t>
            </a:r>
            <a:r>
              <a:rPr lang="en-US" altLang="en-US" b="1" dirty="0"/>
              <a:t>:</a:t>
            </a:r>
            <a:r>
              <a:rPr lang="en-US" altLang="en-US" dirty="0"/>
              <a:t>  only one process at a time can use a resource</a:t>
            </a:r>
            <a:endParaRPr lang="en-US" altLang="en-US" sz="800" dirty="0"/>
          </a:p>
          <a:p>
            <a:r>
              <a:rPr lang="en-US" altLang="en-US" b="1" dirty="0">
                <a:solidFill>
                  <a:srgbClr val="006699"/>
                </a:solidFill>
                <a:latin typeface="+mj-lt"/>
              </a:rPr>
              <a:t>Hold and wait</a:t>
            </a:r>
            <a:r>
              <a:rPr lang="en-US" altLang="en-US" b="1" dirty="0"/>
              <a:t>:</a:t>
            </a:r>
            <a:r>
              <a:rPr lang="en-US" altLang="en-US" dirty="0"/>
              <a:t>  a process holding at least one resource is waiting to acquire additional resources held by other processes</a:t>
            </a:r>
            <a:endParaRPr lang="en-US" altLang="en-US" sz="800" dirty="0"/>
          </a:p>
          <a:p>
            <a:r>
              <a:rPr lang="en-US" altLang="en-US" b="1" dirty="0">
                <a:solidFill>
                  <a:srgbClr val="006699"/>
                </a:solidFill>
                <a:latin typeface="+mj-lt"/>
              </a:rPr>
              <a:t>No preemption</a:t>
            </a:r>
            <a:r>
              <a:rPr lang="en-US" altLang="en-US" b="1" dirty="0"/>
              <a:t>:</a:t>
            </a:r>
            <a:r>
              <a:rPr lang="en-US" altLang="en-US" dirty="0"/>
              <a:t>  a resource can be released only voluntarily by the process holding it, after that process has completed its task</a:t>
            </a:r>
            <a:endParaRPr lang="en-US" altLang="en-US" sz="800" dirty="0"/>
          </a:p>
          <a:p>
            <a:r>
              <a:rPr lang="en-US" altLang="en-US" b="1" dirty="0">
                <a:solidFill>
                  <a:srgbClr val="006699"/>
                </a:solidFill>
                <a:latin typeface="+mj-lt"/>
              </a:rPr>
              <a:t>Circular wait</a:t>
            </a:r>
            <a:r>
              <a:rPr lang="en-US" altLang="en-US" b="1" dirty="0"/>
              <a:t>:</a:t>
            </a:r>
            <a:r>
              <a:rPr lang="en-US" altLang="en-US" dirty="0"/>
              <a:t>  there exists a set {</a:t>
            </a:r>
            <a:r>
              <a:rPr lang="en-US" altLang="en-US" i="1" dirty="0"/>
              <a:t>P</a:t>
            </a:r>
            <a:r>
              <a:rPr lang="en-US" altLang="en-US" baseline="-25000" dirty="0"/>
              <a:t>0</a:t>
            </a:r>
            <a:r>
              <a:rPr lang="en-US" altLang="en-US" dirty="0"/>
              <a:t>, </a:t>
            </a:r>
            <a:r>
              <a:rPr lang="en-US" altLang="en-US" i="1" dirty="0"/>
              <a:t>P</a:t>
            </a:r>
            <a:r>
              <a:rPr lang="en-US" altLang="en-US" baseline="-25000" dirty="0"/>
              <a:t>1</a:t>
            </a:r>
            <a:r>
              <a:rPr lang="en-US" altLang="en-US" dirty="0"/>
              <a:t>, …, </a:t>
            </a:r>
            <a:r>
              <a:rPr lang="en-US" altLang="en-US" i="1" dirty="0" err="1"/>
              <a:t>P</a:t>
            </a:r>
            <a:r>
              <a:rPr lang="en-US" altLang="en-US" baseline="-25000" dirty="0" err="1"/>
              <a:t>n</a:t>
            </a:r>
            <a:r>
              <a:rPr lang="en-US" altLang="en-US" dirty="0"/>
              <a:t>} of waiting processes such that </a:t>
            </a:r>
            <a:r>
              <a:rPr lang="en-US" altLang="en-US" i="1" dirty="0"/>
              <a:t>P</a:t>
            </a:r>
            <a:r>
              <a:rPr lang="en-US" altLang="en-US" baseline="-25000" dirty="0"/>
              <a:t>0 </a:t>
            </a:r>
            <a:r>
              <a:rPr lang="en-US" altLang="en-US" dirty="0"/>
              <a:t>is waiting for a resource that is held by </a:t>
            </a:r>
            <a:r>
              <a:rPr lang="en-US" altLang="en-US" i="1" dirty="0"/>
              <a:t>P</a:t>
            </a:r>
            <a:r>
              <a:rPr lang="en-US" altLang="en-US" baseline="-25000" dirty="0"/>
              <a:t>1</a:t>
            </a:r>
            <a:r>
              <a:rPr lang="en-US" altLang="en-US" dirty="0"/>
              <a:t>, </a:t>
            </a:r>
            <a:r>
              <a:rPr lang="en-US" altLang="en-US" i="1" dirty="0"/>
              <a:t>P</a:t>
            </a:r>
            <a:r>
              <a:rPr lang="en-US" altLang="en-US" baseline="-25000" dirty="0"/>
              <a:t>1</a:t>
            </a:r>
            <a:r>
              <a:rPr lang="en-US" altLang="en-US" dirty="0"/>
              <a:t> is waiting for a resource that is held by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baseline="-25000" dirty="0"/>
              <a:t>–1</a:t>
            </a:r>
            <a:r>
              <a:rPr lang="en-US" altLang="en-US" dirty="0"/>
              <a:t> is waiting for a resource that is held by </a:t>
            </a:r>
            <a:r>
              <a:rPr lang="en-US" altLang="en-US" i="1" dirty="0" err="1"/>
              <a:t>P</a:t>
            </a:r>
            <a:r>
              <a:rPr lang="en-US" altLang="en-US" baseline="-25000" dirty="0" err="1"/>
              <a:t>n</a:t>
            </a:r>
            <a:r>
              <a:rPr lang="en-US" altLang="en-US" dirty="0"/>
              <a:t>, and </a:t>
            </a:r>
            <a:r>
              <a:rPr lang="en-US" altLang="en-US" i="1" dirty="0" err="1"/>
              <a:t>P</a:t>
            </a:r>
            <a:r>
              <a:rPr lang="en-US" altLang="en-US" baseline="-25000" dirty="0" err="1"/>
              <a:t>n</a:t>
            </a:r>
            <a:r>
              <a:rPr lang="en-US" altLang="en-US" dirty="0"/>
              <a:t> is waiting for a resource that is held by </a:t>
            </a:r>
            <a:r>
              <a:rPr lang="en-US" altLang="en-US" i="1" dirty="0"/>
              <a:t>P</a:t>
            </a:r>
            <a:r>
              <a:rPr lang="en-US" altLang="en-US" baseline="-25000" dirty="0"/>
              <a:t>0</a:t>
            </a:r>
            <a:r>
              <a:rPr lang="en-US" altLang="en-US" dirty="0"/>
              <a:t>.</a:t>
            </a:r>
          </a:p>
          <a:p>
            <a:endParaRPr lang="en-US" altLang="en-US"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749300" y="1226620"/>
            <a:ext cx="648535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Deadlock can arise if four conditions hold simultaneously.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eaLnBrk="1" hangingPunct="1"/>
            <a:r>
              <a:rPr lang="en-US" altLang="en-US" dirty="0"/>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1418253" y="1771945"/>
            <a:ext cx="6574810" cy="4019550"/>
          </a:xfrm>
        </p:spPr>
        <p:txBody>
          <a:bodyPr/>
          <a:lstStyle/>
          <a:p>
            <a:r>
              <a:rPr lang="en-US" altLang="en-US"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006699"/>
                </a:solidFill>
                <a:latin typeface="+mj-lt"/>
              </a:rPr>
              <a:t>request edge </a:t>
            </a:r>
            <a:r>
              <a:rPr lang="en-US" altLang="en-US" dirty="0"/>
              <a:t>– directed edge </a:t>
            </a:r>
            <a:r>
              <a:rPr lang="en-US" altLang="en-US" i="1" dirty="0"/>
              <a:t>P</a:t>
            </a:r>
            <a:r>
              <a:rPr lang="en-US" altLang="en-US" i="1" baseline="-25000" dirty="0"/>
              <a:t>i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006699"/>
                </a:solidFill>
                <a:latin typeface="+mj-lt"/>
                <a:sym typeface="Symbol" panose="05050102010706020507" pitchFamily="18" charset="2"/>
              </a:rPr>
              <a:t>assignment edge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endParaRPr lang="en-US" altLang="en-US"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A set of vertices </a:t>
            </a:r>
            <a:r>
              <a:rPr kumimoji="0" lang="en-US" altLang="en-US" i="1" dirty="0"/>
              <a:t>V</a:t>
            </a:r>
            <a:r>
              <a:rPr kumimoji="0" lang="en-US" altLang="en-US" dirty="0"/>
              <a:t> and a set of edges </a:t>
            </a:r>
            <a:r>
              <a:rPr kumimoji="0" lang="en-US" altLang="en-US" i="1" dirty="0"/>
              <a:t>E</a:t>
            </a:r>
            <a:r>
              <a:rPr kumimoji="0" lang="en-US"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a:rPr lang="en-US" altLang="en-US" dirty="0"/>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a:rPr lang="en-US" altLang="en-US" dirty="0"/>
              <a:t>One instance of R1</a:t>
            </a:r>
          </a:p>
          <a:p>
            <a:r>
              <a:rPr lang="en-US" altLang="en-US" dirty="0"/>
              <a:t>Two instances of R2</a:t>
            </a:r>
          </a:p>
          <a:p>
            <a:r>
              <a:rPr lang="en-US" altLang="en-US" dirty="0"/>
              <a:t>One instance of R3</a:t>
            </a:r>
          </a:p>
          <a:p>
            <a:r>
              <a:rPr lang="en-US" altLang="en-US" dirty="0"/>
              <a:t>Three instance of R4</a:t>
            </a:r>
          </a:p>
          <a:p>
            <a:r>
              <a:rPr lang="en-US" altLang="en-US" dirty="0"/>
              <a:t>T1 holds one instance of R2 and is waiting for an instance of R1</a:t>
            </a:r>
          </a:p>
          <a:p>
            <a:r>
              <a:rPr lang="en-US" altLang="en-US" dirty="0"/>
              <a:t>T2 holds one instance of R1, one instance of R2, and is waiting for an instance of R3</a:t>
            </a:r>
          </a:p>
          <a:p>
            <a:r>
              <a:rPr lang="en-US" altLang="en-US" dirty="0"/>
              <a:t>T3 is holds one instance of R3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11562</TotalTime>
  <Words>2882</Words>
  <Application>Microsoft Office PowerPoint</Application>
  <PresentationFormat>On-screen Show (4:3)</PresentationFormat>
  <Paragraphs>330</Paragraphs>
  <Slides>44</Slides>
  <Notes>42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ＭＳ Ｐゴシック</vt:lpstr>
      <vt:lpstr>ＭＳ Ｐゴシック</vt:lpstr>
      <vt:lpstr>Arial</vt:lpstr>
      <vt:lpstr>Calibri</vt:lpstr>
      <vt:lpstr>Courier New</vt:lpstr>
      <vt:lpstr>Helvetica</vt:lpstr>
      <vt:lpstr>Monotype Sorts</vt:lpstr>
      <vt:lpstr>Symbol</vt:lpstr>
      <vt:lpstr>Times New Roman</vt:lpstr>
      <vt:lpstr>Verdana</vt:lpstr>
      <vt:lpstr>Webdings</vt:lpstr>
      <vt:lpstr>Wingdings</vt:lpstr>
      <vt:lpstr>os-8</vt:lpstr>
      <vt:lpstr>Office Theme</vt:lpstr>
      <vt:lpstr>Chương 8: Tắc nghẽn</vt:lpstr>
      <vt:lpstr>Ghi chú về bản quyền</vt:lpstr>
      <vt:lpstr>Outline</vt:lpstr>
      <vt:lpstr>Chapter Objectives</vt:lpstr>
      <vt:lpstr>System Model</vt:lpstr>
      <vt:lpstr>Deadlock with Semaphores</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Circular Wait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Tran Trung Tin</cp:lastModifiedBy>
  <cp:revision>229</cp:revision>
  <cp:lastPrinted>2013-09-10T17:57:57Z</cp:lastPrinted>
  <dcterms:created xsi:type="dcterms:W3CDTF">2011-01-13T23:43:38Z</dcterms:created>
  <dcterms:modified xsi:type="dcterms:W3CDTF">2020-07-31T04:30:55Z</dcterms:modified>
</cp:coreProperties>
</file>