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56" r:id="rId9"/>
    <p:sldId id="1057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063" r:id="rId18"/>
    <p:sldId id="1064" r:id="rId19"/>
    <p:sldId id="1100" r:id="rId20"/>
    <p:sldId id="1101" r:id="rId21"/>
    <p:sldId id="1102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77314" autoAdjust="0"/>
  </p:normalViewPr>
  <p:slideViewPr>
    <p:cSldViewPr snapToGrid="0" showGuides="1">
      <p:cViewPr varScale="1">
        <p:scale>
          <a:sx n="115" d="100"/>
          <a:sy n="115" d="100"/>
        </p:scale>
        <p:origin x="1568" y="19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6.2.8 – Contention-Based Access – CSMA/CA</a:t>
            </a:r>
          </a:p>
          <a:p>
            <a:r>
              <a:rPr lang="en-US" dirty="0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6.3 -  Data Link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6.0 - Data Link Layer </a:t>
            </a:r>
            <a:r>
              <a:rPr lang="en-US"/>
              <a:t>- Introduction</a:t>
            </a:r>
            <a:endParaRPr lang="en-US" dirty="0"/>
          </a:p>
          <a:p>
            <a:pPr>
              <a:buFontTx/>
              <a:buNone/>
            </a:pPr>
            <a:r>
              <a:rPr lang="en-GB" dirty="0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6.3.4 – LAN and WAN Frames</a:t>
            </a:r>
          </a:p>
          <a:p>
            <a:r>
              <a:rPr lang="en-US" dirty="0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  Data Link Layer</a:t>
            </a:r>
          </a:p>
          <a:p>
            <a:r>
              <a:rPr lang="en-US" dirty="0"/>
              <a:t>6.4 -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6.4 – Module Practice and Quiz</a:t>
            </a:r>
          </a:p>
          <a:p>
            <a:r>
              <a:rPr lang="en-US" dirty="0"/>
              <a:t>6.4.1 – What did I learn in this module?</a:t>
            </a:r>
          </a:p>
          <a:p>
            <a:r>
              <a:rPr lang="en-US" dirty="0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6.1 - Purpose of the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6.1.4 – Data Link Layer Standards</a:t>
            </a:r>
          </a:p>
          <a:p>
            <a:r>
              <a:rPr lang="en-US" dirty="0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6.2 -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Chapter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three common physical WAN topologies: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Point-to-point</a:t>
            </a:r>
            <a:r>
              <a:rPr lang="en-US" sz="1800" dirty="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Hub and spoke </a:t>
            </a:r>
            <a:r>
              <a:rPr lang="en-US" sz="1800" dirty="0">
                <a:solidFill>
                  <a:srgbClr val="000000"/>
                </a:solidFill>
              </a:rPr>
              <a:t>– similar to a star topology 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Mesh</a:t>
            </a:r>
            <a:r>
              <a:rPr lang="en-US" sz="1800" dirty="0">
                <a:solidFill>
                  <a:srgbClr val="000000"/>
                </a:solidFill>
              </a:rPr>
              <a:t> – provides high availability but 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End devices on LANs are typically interconnected using a star or extended star topology. Star and extended star topologies are easy to install, very scalable and easy to troubleshoot.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Bus</a:t>
            </a:r>
            <a:r>
              <a:rPr lang="en-US" sz="1600" dirty="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Ring </a:t>
            </a:r>
            <a:r>
              <a:rPr lang="en-US" sz="1600" dirty="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Only allows one device to send or receive at a time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WLANs and legacy bus topologies with Ethernet hubs.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Allows both devices to simultaneously transmit and receive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 switches operate in full-duplex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detection (CSMA/CD) as used on legacy bus-topology Ethernet.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avoidance (CSMA/CA) as used on Wireless LANs.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CSMA/CD collision detection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CSMA/CA collision avoidance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amount of 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 of the Data Link Layer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Topologies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Link 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Also referred to as a physical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br>
              <a:rPr lang="en-US" dirty="0"/>
            </a:br>
            <a:r>
              <a:rPr lang="en-US" sz="2400" dirty="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6: Data Link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Data Link layer is responsible for communications between end-device network interface cards.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allows upper layer protocols to access the physical layer media and encapsulates Layer 3 packets (IPv4 and IPv6) into Layer 2 Frames.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also performs error detection and rejects corrupts frames.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Data Link Layer consists of two sublayers. </a:t>
            </a:r>
            <a:r>
              <a:rPr lang="en-US" sz="1600" b="1" dirty="0">
                <a:solidFill>
                  <a:srgbClr val="000000"/>
                </a:solidFill>
              </a:rPr>
              <a:t>Logical Link Control (LLC)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b="1" dirty="0">
                <a:solidFill>
                  <a:srgbClr val="00000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LLC sublayer communicates between the networking software at the upper layers and the device hardware at the lower layers.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MAC sublayer is responsible for data encapsulation and media access 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At each hop along the path, 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Accepts a frame 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De-encapsulates the frame to expose the encapsulated packet.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Re-encapsulates the packet into a new frame.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Forwards the new frame 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br>
              <a:rPr lang="en-US" dirty="0"/>
            </a:br>
            <a:r>
              <a:rPr lang="en-US" sz="2400" dirty="0"/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br>
              <a:rPr lang="en-US" dirty="0"/>
            </a:br>
            <a:r>
              <a:rPr lang="en-US" sz="2400" dirty="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Physical topology </a:t>
            </a:r>
            <a:r>
              <a:rPr lang="en-US" sz="1800" dirty="0">
                <a:solidFill>
                  <a:srgbClr val="000000"/>
                </a:solidFill>
              </a:rPr>
              <a:t>– shows physical connections 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Logical topology </a:t>
            </a:r>
            <a:r>
              <a:rPr lang="en-US" sz="1800" dirty="0">
                <a:solidFill>
                  <a:srgbClr val="000000"/>
                </a:solidFill>
              </a:rPr>
              <a:t>– identifies the virtual connections between devices using device interfaces and IP addressing schemes.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8613</TotalTime>
  <Words>1902</Words>
  <Application>Microsoft Macintosh PowerPoint</Application>
  <PresentationFormat>On-screen Show (16:9)</PresentationFormat>
  <Paragraphs>295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CiscoSans ExtraLight</vt:lpstr>
      <vt:lpstr>Wingdings</vt:lpstr>
      <vt:lpstr>Default Theme</vt:lpstr>
      <vt:lpstr>Chapter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Trương Đình Tú</cp:lastModifiedBy>
  <cp:revision>249</cp:revision>
  <dcterms:created xsi:type="dcterms:W3CDTF">2019-10-18T06:21:22Z</dcterms:created>
  <dcterms:modified xsi:type="dcterms:W3CDTF">2020-07-30T04:31:14Z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