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6.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7.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tags/tag10.xml" ContentType="application/vnd.openxmlformats-officedocument.presentationml.tags+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9"/>
  </p:notesMasterIdLst>
  <p:sldIdLst>
    <p:sldId id="876" r:id="rId2"/>
    <p:sldId id="860" r:id="rId3"/>
    <p:sldId id="759" r:id="rId4"/>
    <p:sldId id="1054" r:id="rId5"/>
    <p:sldId id="1107" r:id="rId6"/>
    <p:sldId id="1108" r:id="rId7"/>
    <p:sldId id="1128" r:id="rId8"/>
    <p:sldId id="1109" r:id="rId9"/>
    <p:sldId id="1123" r:id="rId10"/>
    <p:sldId id="1056" r:id="rId11"/>
    <p:sldId id="1097" r:id="rId12"/>
    <p:sldId id="1110" r:id="rId13"/>
    <p:sldId id="1111" r:id="rId14"/>
    <p:sldId id="1112" r:id="rId15"/>
    <p:sldId id="1113" r:id="rId16"/>
    <p:sldId id="1114" r:id="rId17"/>
    <p:sldId id="1124" r:id="rId18"/>
    <p:sldId id="1103" r:id="rId19"/>
    <p:sldId id="1115" r:id="rId20"/>
    <p:sldId id="1116" r:id="rId21"/>
    <p:sldId id="1130" r:id="rId22"/>
    <p:sldId id="1117" r:id="rId23"/>
    <p:sldId id="1126" r:id="rId24"/>
    <p:sldId id="1127" r:id="rId25"/>
    <p:sldId id="1125" r:id="rId26"/>
    <p:sldId id="1104" r:id="rId27"/>
    <p:sldId id="1118" r:id="rId28"/>
    <p:sldId id="1119" r:id="rId29"/>
    <p:sldId id="1120" r:id="rId30"/>
    <p:sldId id="1121" r:id="rId31"/>
    <p:sldId id="1129" r:id="rId32"/>
    <p:sldId id="1122" r:id="rId33"/>
    <p:sldId id="957" r:id="rId34"/>
    <p:sldId id="958" r:id="rId35"/>
    <p:sldId id="1131" r:id="rId36"/>
    <p:sldId id="874" r:id="rId37"/>
    <p:sldId id="291" r:id="rId38"/>
  </p:sldIdLst>
  <p:sldSz cx="9144000" cy="5143500" type="screen16x9"/>
  <p:notesSz cx="6858000" cy="9144000"/>
  <p:custDataLst>
    <p:tags r:id="rId4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69" autoAdjust="0"/>
    <p:restoredTop sz="75074" autoAdjust="0"/>
  </p:normalViewPr>
  <p:slideViewPr>
    <p:cSldViewPr snapToGrid="0" showGuides="1">
      <p:cViewPr varScale="1">
        <p:scale>
          <a:sx n="115" d="100"/>
          <a:sy n="115" d="100"/>
        </p:scale>
        <p:origin x="464" y="18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12/26/19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p>
          <a:p>
            <a:r>
              <a:rPr lang="en-US" dirty="0"/>
              <a:t>Introduction to Networks v7.0 (ITN)</a:t>
            </a:r>
          </a:p>
          <a:p>
            <a:r>
              <a:rPr lang="en-US" dirty="0"/>
              <a:t>Module 7: Ethernet Switching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7.2 - Ethernet MAC Address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7.2.1 – MAC Address and Hexadecimal</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033836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7.2.2 – Ethernet MAC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409915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7.2.3 – Frame Processing</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117020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7.2.4 – Unicast MAC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527404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7.2.5 - Broadcast MAC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577119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7.2.6 - Multicast MAC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914186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7.2.7 – Lab – View Network Device MAC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178587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7.3 - The MAC Address Table</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7.3.1 - Switch Fundamentals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4225716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7- Ethernet Switching</a:t>
            </a:r>
          </a:p>
          <a:p>
            <a:pPr>
              <a:buFontTx/>
              <a:buNone/>
            </a:pPr>
            <a:r>
              <a:rPr lang="en-GB" dirty="0"/>
              <a:t>7.0.2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7.3.2 - Switch Learning and Forwarding</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5839344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7.3.2 - Switch Learning and Forwarding</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00580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7.3.3 - Filtering Frames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605110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7.3.4 – Video – MAC Address Tables on Connected Switches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0708801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7.3.5 – Video – Sending the Frame to the Default Gateway</a:t>
            </a:r>
          </a:p>
          <a:p>
            <a:r>
              <a:rPr lang="en-US" dirty="0"/>
              <a:t>7.3.6 – Activity – Switch It!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6678478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7.3.7 – Lab – View the Switch MAC Address Table</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4506904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7.4  - Switch Speeds and Forwarding Methods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7.4.1 – Frame Forwarding Methods on Cisco Switches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1015713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7.4.2 – Cut-Through Switching</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301104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7.4.3 – Memory Buffering on Switches</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119728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7.1 Ethernet frames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7.4.4 – Duplex and Speed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3043286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7.4.4 – Duplex and Speed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1952612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7.4.5 – Auto-MDIX</a:t>
            </a:r>
          </a:p>
          <a:p>
            <a:r>
              <a:rPr lang="en-US" dirty="0"/>
              <a:t>7.4.6 – Check Your Understanding – Switch Speeds and Forwarding Methods</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32687462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7.5 -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7 – Ethernet Switching</a:t>
            </a:r>
          </a:p>
          <a:p>
            <a:r>
              <a:rPr lang="en-US" sz="1200" dirty="0"/>
              <a:t>7.5 – Module Practice and Quiz</a:t>
            </a:r>
          </a:p>
          <a:p>
            <a:r>
              <a:rPr lang="en-US" sz="1200" dirty="0"/>
              <a:t>7.5.1 – What Did I Learn in this module?</a:t>
            </a:r>
          </a:p>
          <a:p>
            <a:r>
              <a:rPr lang="en-US" sz="1200" dirty="0"/>
              <a:t>7.5.2 – Module Quiz – Ethernet Switchig</a:t>
            </a:r>
          </a:p>
        </p:txBody>
      </p:sp>
    </p:spTree>
    <p:extLst>
      <p:ext uri="{BB962C8B-B14F-4D97-AF65-F5344CB8AC3E}">
        <p14:creationId xmlns:p14="http://schemas.microsoft.com/office/powerpoint/2010/main" val="14768241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35</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7 – Ethernet Switching</a:t>
            </a:r>
          </a:p>
          <a:p>
            <a:r>
              <a:rPr lang="en-US" sz="1200" dirty="0"/>
              <a:t>7.5 – Module Practice and Quiz</a:t>
            </a:r>
          </a:p>
          <a:p>
            <a:r>
              <a:rPr lang="en-US" sz="1200" dirty="0"/>
              <a:t>7.5.1 – What Did I Learn in this module?</a:t>
            </a:r>
          </a:p>
          <a:p>
            <a:r>
              <a:rPr lang="en-US" sz="1200" dirty="0"/>
              <a:t>7.5.2 – Module Quiz – Ethernet Switching</a:t>
            </a:r>
          </a:p>
        </p:txBody>
      </p:sp>
    </p:spTree>
    <p:extLst>
      <p:ext uri="{BB962C8B-B14F-4D97-AF65-F5344CB8AC3E}">
        <p14:creationId xmlns:p14="http://schemas.microsoft.com/office/powerpoint/2010/main" val="32582575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36</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7.1.1 – Ethernet Encapsulation</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7.1.2 - Data Link Sublayers</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2712768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7.1.3 – MAC Sublayer</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7.1.3 – MAC Sublayer</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2369957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7.1.4 – Ethernet Frame Fields</a:t>
            </a:r>
          </a:p>
          <a:p>
            <a:r>
              <a:rPr lang="en-US" dirty="0"/>
              <a:t>7.1.5 – Check Your Understanding – Ethernet Switching</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244073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7.1.6 – Lab – Use Wireshark to Examine Ethernet Frames</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11060806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0.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7: Ethernet Switching</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7.2 Ethernet MAC Address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br>
              <a:rPr lang="en-US" dirty="0"/>
            </a:br>
            <a:r>
              <a:rPr lang="en-US" sz="2400" dirty="0"/>
              <a:t>MAC Address and Hexadecimal</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947738"/>
            <a:ext cx="8280057" cy="3073946"/>
          </a:xfrm>
        </p:spPr>
        <p:txBody>
          <a:bodyPr/>
          <a:lstStyle/>
          <a:p>
            <a:pPr marL="285750" indent="-285750" algn="l">
              <a:buFont typeface="Arial" panose="020B0604020202020204" pitchFamily="34" charset="0"/>
              <a:buChar char="•"/>
            </a:pPr>
            <a:r>
              <a:rPr lang="en-US" sz="1600" dirty="0">
                <a:solidFill>
                  <a:srgbClr val="000000"/>
                </a:solidFill>
              </a:rPr>
              <a:t>An Ethernet MAC address consists of a 48-bit binary value, expressed using 12 hexadecimal values.</a:t>
            </a:r>
          </a:p>
          <a:p>
            <a:pPr marL="285750" indent="-285750" algn="l">
              <a:buFont typeface="Arial" panose="020B0604020202020204" pitchFamily="34" charset="0"/>
              <a:buChar char="•"/>
            </a:pPr>
            <a:r>
              <a:rPr lang="en-US" sz="1600" dirty="0">
                <a:solidFill>
                  <a:srgbClr val="000000"/>
                </a:solidFill>
              </a:rPr>
              <a:t>Given that 8 bits (one byte) is a common binary grouping, binary 00000000 to 11111111 can be represented in hexadecimal as the range 00 to FF,</a:t>
            </a:r>
          </a:p>
          <a:p>
            <a:pPr marL="285750" indent="-285750" algn="l">
              <a:buFont typeface="Arial" panose="020B0604020202020204" pitchFamily="34" charset="0"/>
              <a:buChar char="•"/>
            </a:pPr>
            <a:r>
              <a:rPr lang="en-US" sz="1600" dirty="0">
                <a:solidFill>
                  <a:srgbClr val="000000"/>
                </a:solidFill>
              </a:rPr>
              <a:t>When using hexadecimal, leading zeroes are always displayed to complete the 8-bit representation. For example the binary value 0000 1010 is represented in hexadecimal as 0A.</a:t>
            </a:r>
          </a:p>
          <a:p>
            <a:pPr marL="285750" indent="-285750" algn="l">
              <a:buFont typeface="Arial" panose="020B0604020202020204" pitchFamily="34" charset="0"/>
              <a:buChar char="•"/>
            </a:pPr>
            <a:r>
              <a:rPr lang="en-US" sz="1600" dirty="0">
                <a:solidFill>
                  <a:srgbClr val="000000"/>
                </a:solidFill>
              </a:rPr>
              <a:t>Hexadecimal numbers are often represented by the value preceded by </a:t>
            </a:r>
            <a:r>
              <a:rPr lang="en-US" sz="1600" b="1" dirty="0">
                <a:solidFill>
                  <a:srgbClr val="000000"/>
                </a:solidFill>
              </a:rPr>
              <a:t>0x</a:t>
            </a:r>
            <a:r>
              <a:rPr lang="en-US" sz="1600" dirty="0">
                <a:solidFill>
                  <a:srgbClr val="000000"/>
                </a:solidFill>
              </a:rPr>
              <a:t> (e.g., 0x73) to distinguish between decimal and hexadecimal values in documentation.</a:t>
            </a:r>
          </a:p>
          <a:p>
            <a:pPr marL="285750" indent="-285750" algn="l">
              <a:buFont typeface="Arial" panose="020B0604020202020204" pitchFamily="34" charset="0"/>
              <a:buChar char="•"/>
            </a:pPr>
            <a:r>
              <a:rPr lang="en-US" sz="1600" dirty="0">
                <a:solidFill>
                  <a:srgbClr val="000000"/>
                </a:solidFill>
              </a:rPr>
              <a:t>Hexadecimal may also be represented by a subscript 16, or the hex number followed by an H (e.g., 73H).</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63631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br>
              <a:rPr lang="en-US" dirty="0"/>
            </a:br>
            <a:r>
              <a:rPr lang="en-US" sz="2400" dirty="0"/>
              <a:t>Ethernet MAC Address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679622"/>
            <a:ext cx="8280057" cy="2458214"/>
          </a:xfrm>
        </p:spPr>
        <p:txBody>
          <a:bodyPr/>
          <a:lstStyle/>
          <a:p>
            <a:pPr marL="285750" indent="-285750" algn="l">
              <a:buFont typeface="Arial" panose="020B0604020202020204" pitchFamily="34" charset="0"/>
              <a:buChar char="•"/>
            </a:pPr>
            <a:r>
              <a:rPr lang="en-US" sz="1500" dirty="0">
                <a:solidFill>
                  <a:srgbClr val="000000"/>
                </a:solidFill>
              </a:rPr>
              <a:t>In an Ethernet LAN, every network device is connected to the same, shared media. MAC addressing provides a method for device identification at the data link layer of the OSI model.</a:t>
            </a:r>
          </a:p>
          <a:p>
            <a:pPr marL="285750" indent="-285750" algn="l">
              <a:buFont typeface="Arial" panose="020B0604020202020204" pitchFamily="34" charset="0"/>
              <a:buChar char="•"/>
            </a:pPr>
            <a:r>
              <a:rPr lang="en-US" sz="1500" dirty="0">
                <a:solidFill>
                  <a:srgbClr val="000000"/>
                </a:solidFill>
              </a:rPr>
              <a:t>An Ethernet MAC address is a 48-bit address expressed using 12 hexadecimal digits. Because a byte equals 8 bits, we can also say that a MAC address is 6 bytes in length.</a:t>
            </a:r>
          </a:p>
          <a:p>
            <a:pPr marL="285750" indent="-285750" algn="l">
              <a:buFont typeface="Arial" panose="020B0604020202020204" pitchFamily="34" charset="0"/>
              <a:buChar char="•"/>
            </a:pPr>
            <a:r>
              <a:rPr lang="en-US" sz="1500" dirty="0">
                <a:solidFill>
                  <a:srgbClr val="000000"/>
                </a:solidFill>
              </a:rPr>
              <a:t>All MAC addresses must be unique to the Ethernet device or Ethernet interface. To ensure this, all vendors that sell Ethernet devices must register with the IEEE to obtain a unique 6 hexadecimal (i.e., 24-bit or 3-byte) code called the organizationally unique identifier (OUI).</a:t>
            </a:r>
          </a:p>
          <a:p>
            <a:pPr marL="285750" indent="-285750" algn="l">
              <a:buFont typeface="Arial" panose="020B0604020202020204" pitchFamily="34" charset="0"/>
              <a:buChar char="•"/>
            </a:pPr>
            <a:r>
              <a:rPr lang="en-US" sz="1500" dirty="0">
                <a:solidFill>
                  <a:srgbClr val="000000"/>
                </a:solidFill>
              </a:rPr>
              <a:t>An Ethernet MAC address consists of a 6 hexadecimal vendor OUI code followed by a 6 hexadecimal vendor-assigned value.</a:t>
            </a:r>
          </a:p>
          <a:p>
            <a:pPr marL="342900" indent="-34290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E3B936E3-E1CB-5C42-9445-442FA726A951}"/>
              </a:ext>
            </a:extLst>
          </p:cNvPr>
          <p:cNvPicPr>
            <a:picLocks noChangeAspect="1"/>
          </p:cNvPicPr>
          <p:nvPr/>
        </p:nvPicPr>
        <p:blipFill>
          <a:blip r:embed="rId3"/>
          <a:stretch>
            <a:fillRect/>
          </a:stretch>
        </p:blipFill>
        <p:spPr>
          <a:xfrm>
            <a:off x="1075489" y="3289769"/>
            <a:ext cx="6762015" cy="1638277"/>
          </a:xfrm>
          <a:prstGeom prst="rect">
            <a:avLst/>
          </a:prstGeom>
        </p:spPr>
      </p:pic>
    </p:spTree>
    <p:extLst>
      <p:ext uri="{BB962C8B-B14F-4D97-AF65-F5344CB8AC3E}">
        <p14:creationId xmlns:p14="http://schemas.microsoft.com/office/powerpoint/2010/main" val="230760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br>
              <a:rPr lang="en-US" dirty="0"/>
            </a:br>
            <a:r>
              <a:rPr lang="en-US" sz="2400" dirty="0"/>
              <a:t>Frame Processing</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38125" y="763736"/>
            <a:ext cx="5211206" cy="3657998"/>
          </a:xfrm>
        </p:spPr>
        <p:txBody>
          <a:bodyPr/>
          <a:lstStyle/>
          <a:p>
            <a:pPr marL="285750" indent="-285750" algn="l">
              <a:buFont typeface="Arial" panose="020B0604020202020204" pitchFamily="34" charset="0"/>
              <a:buChar char="•"/>
            </a:pPr>
            <a:r>
              <a:rPr lang="en-US" sz="1400" dirty="0">
                <a:solidFill>
                  <a:srgbClr val="000000"/>
                </a:solidFill>
              </a:rPr>
              <a:t>When a device is forwarding a message to an Ethernet network, the Ethernet header include a Source MAC address and a Destination MAC address.</a:t>
            </a:r>
          </a:p>
          <a:p>
            <a:pPr marL="285750" indent="-285750" algn="l">
              <a:buFont typeface="Arial" panose="020B0604020202020204" pitchFamily="34" charset="0"/>
              <a:buChar char="•"/>
            </a:pPr>
            <a:r>
              <a:rPr lang="en-US" sz="1400" dirty="0">
                <a:solidFill>
                  <a:srgbClr val="000000"/>
                </a:solidFill>
              </a:rPr>
              <a:t>When a NIC receives an Ethernet frame, it examines the destination MAC address to see if it matches the physical MAC address that is stored in RAM. If there is no match, the device discards the frame. If there is a match, it passes the frame up the OSI layers, where the de-encapsulation process takes place.</a:t>
            </a:r>
          </a:p>
          <a:p>
            <a:pPr marL="73085" lvl="1" indent="0">
              <a:buNone/>
            </a:pPr>
            <a:r>
              <a:rPr lang="en-US" sz="1200" b="1" dirty="0">
                <a:solidFill>
                  <a:srgbClr val="000000"/>
                </a:solidFill>
              </a:rPr>
              <a:t>Note:</a:t>
            </a:r>
            <a:r>
              <a:rPr lang="en-US" sz="1200" dirty="0">
                <a:solidFill>
                  <a:srgbClr val="000000"/>
                </a:solidFill>
              </a:rPr>
              <a:t> Ethernet NICs will also accept frames if the destination MAC address is a broadcast or a multicast group of which the host is a member.</a:t>
            </a:r>
          </a:p>
          <a:p>
            <a:pPr marL="285750" indent="-285750" algn="l">
              <a:buFont typeface="Arial" panose="020B0604020202020204" pitchFamily="34" charset="0"/>
              <a:buChar char="•"/>
            </a:pPr>
            <a:r>
              <a:rPr lang="en-US" sz="1400" dirty="0">
                <a:solidFill>
                  <a:srgbClr val="000000"/>
                </a:solidFill>
              </a:rPr>
              <a:t>Any device that is the source or destination of an Ethernet frame, will have an Ethernet NIC and therefore, a MAC address. This includes workstations, servers, printers, mobile devices, and routers.</a:t>
            </a:r>
          </a:p>
          <a:p>
            <a:pPr marL="285750" indent="-28575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96B69223-7D35-3345-89F2-D23C56D422F0}"/>
              </a:ext>
            </a:extLst>
          </p:cNvPr>
          <p:cNvPicPr>
            <a:picLocks noChangeAspect="1"/>
          </p:cNvPicPr>
          <p:nvPr/>
        </p:nvPicPr>
        <p:blipFill>
          <a:blip r:embed="rId3"/>
          <a:stretch>
            <a:fillRect/>
          </a:stretch>
        </p:blipFill>
        <p:spPr>
          <a:xfrm>
            <a:off x="5341684" y="1144544"/>
            <a:ext cx="3677394" cy="2409568"/>
          </a:xfrm>
          <a:prstGeom prst="rect">
            <a:avLst/>
          </a:prstGeom>
        </p:spPr>
      </p:pic>
    </p:spTree>
    <p:extLst>
      <p:ext uri="{BB962C8B-B14F-4D97-AF65-F5344CB8AC3E}">
        <p14:creationId xmlns:p14="http://schemas.microsoft.com/office/powerpoint/2010/main" val="3649928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br>
              <a:rPr lang="en-US" dirty="0"/>
            </a:br>
            <a:r>
              <a:rPr lang="en-US" sz="2400" dirty="0"/>
              <a:t>Unicast MAC Address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77984" y="763736"/>
            <a:ext cx="3894760" cy="3618545"/>
          </a:xfrm>
        </p:spPr>
        <p:txBody>
          <a:bodyPr/>
          <a:lstStyle/>
          <a:p>
            <a:pPr marL="0" indent="0" algn="l"/>
            <a:r>
              <a:rPr lang="en-US" sz="1600" dirty="0">
                <a:solidFill>
                  <a:srgbClr val="000000"/>
                </a:solidFill>
              </a:rPr>
              <a:t>In Ethernet, different MAC addresses are used for Layer 2 unicast, broadcast, and multicast communications.</a:t>
            </a:r>
          </a:p>
          <a:p>
            <a:pPr marL="342900" indent="-342900" algn="l">
              <a:buFont typeface="Arial" panose="020B0604020202020204" pitchFamily="34" charset="0"/>
              <a:buChar char="•"/>
            </a:pPr>
            <a:r>
              <a:rPr lang="en-US" sz="1400" dirty="0">
                <a:solidFill>
                  <a:srgbClr val="000000"/>
                </a:solidFill>
              </a:rPr>
              <a:t>A unicast MAC address is the unique address that is used when a frame is sent from a single transmitting device to a single destination device.</a:t>
            </a:r>
          </a:p>
          <a:p>
            <a:pPr marL="342900" indent="-342900" algn="l">
              <a:buFont typeface="Arial" panose="020B0604020202020204" pitchFamily="34" charset="0"/>
              <a:buChar char="•"/>
            </a:pPr>
            <a:r>
              <a:rPr lang="en-US" sz="1400" dirty="0">
                <a:solidFill>
                  <a:srgbClr val="000000"/>
                </a:solidFill>
              </a:rPr>
              <a:t>The process that a source host uses to determine the destination MAC address associated with an IPv4 address is known as Address Resolution Protocol (ARP). The process that a source host uses to determine the destination MAC address associated with an IPv6 address is known as Neighbor Discovery (ND).</a:t>
            </a:r>
            <a:endParaRPr lang="en-US" sz="1400" b="1" dirty="0">
              <a:solidFill>
                <a:srgbClr val="000000"/>
              </a:solidFill>
            </a:endParaRPr>
          </a:p>
          <a:p>
            <a:pPr marL="0" indent="0" algn="l"/>
            <a:r>
              <a:rPr lang="en-US" sz="1400" b="1" dirty="0">
                <a:solidFill>
                  <a:srgbClr val="000000"/>
                </a:solidFill>
              </a:rPr>
              <a:t>Note:</a:t>
            </a:r>
            <a:r>
              <a:rPr lang="en-US" sz="1400" dirty="0">
                <a:solidFill>
                  <a:srgbClr val="000000"/>
                </a:solidFill>
              </a:rPr>
              <a:t> The source MAC address must always be a unicast.</a:t>
            </a:r>
          </a:p>
          <a:p>
            <a:pPr marL="0" indent="0" algn="l"/>
            <a:endParaRPr lang="en-US" sz="1400" dirty="0">
              <a:solidFill>
                <a:srgbClr val="000000"/>
              </a:solidFill>
            </a:endParaRPr>
          </a:p>
        </p:txBody>
      </p:sp>
      <p:pic>
        <p:nvPicPr>
          <p:cNvPr id="5" name="Picture 4">
            <a:extLst>
              <a:ext uri="{FF2B5EF4-FFF2-40B4-BE49-F238E27FC236}">
                <a16:creationId xmlns:a16="http://schemas.microsoft.com/office/drawing/2014/main" id="{5AC423A4-E5CC-3D4C-8FD2-2A3C0F10D304}"/>
              </a:ext>
            </a:extLst>
          </p:cNvPr>
          <p:cNvPicPr>
            <a:picLocks noChangeAspect="1"/>
          </p:cNvPicPr>
          <p:nvPr/>
        </p:nvPicPr>
        <p:blipFill>
          <a:blip r:embed="rId3"/>
          <a:stretch>
            <a:fillRect/>
          </a:stretch>
        </p:blipFill>
        <p:spPr>
          <a:xfrm>
            <a:off x="4369422" y="1103606"/>
            <a:ext cx="4418615" cy="2936287"/>
          </a:xfrm>
          <a:prstGeom prst="rect">
            <a:avLst/>
          </a:prstGeom>
        </p:spPr>
      </p:pic>
    </p:spTree>
    <p:extLst>
      <p:ext uri="{BB962C8B-B14F-4D97-AF65-F5344CB8AC3E}">
        <p14:creationId xmlns:p14="http://schemas.microsoft.com/office/powerpoint/2010/main" val="393105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br>
              <a:rPr lang="en-US" dirty="0"/>
            </a:br>
            <a:r>
              <a:rPr lang="en-US" sz="2400" dirty="0"/>
              <a:t>Broadcast MAC Address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4488452" cy="3657998"/>
          </a:xfrm>
        </p:spPr>
        <p:txBody>
          <a:bodyPr/>
          <a:lstStyle/>
          <a:p>
            <a:pPr marL="0" indent="0" algn="l"/>
            <a:r>
              <a:rPr lang="en-US" sz="1500" dirty="0">
                <a:solidFill>
                  <a:srgbClr val="000000"/>
                </a:solidFill>
              </a:rPr>
              <a:t>An Ethernet broadcast frame is received and processed by every device on the Ethernet LAN. The features of an Ethernet broadcast are as follows:</a:t>
            </a:r>
          </a:p>
          <a:p>
            <a:pPr marL="285750" indent="-285750" algn="l">
              <a:buFont typeface="Arial" panose="020B0604020202020204" pitchFamily="34" charset="0"/>
              <a:buChar char="•"/>
            </a:pPr>
            <a:r>
              <a:rPr lang="en-US" sz="1500" dirty="0">
                <a:solidFill>
                  <a:srgbClr val="000000"/>
                </a:solidFill>
              </a:rPr>
              <a:t>It has a destination MAC address of FF-FF-FF-FF-FF-FF in hexadecimal (48 ones in binary).</a:t>
            </a:r>
          </a:p>
          <a:p>
            <a:pPr marL="285750" indent="-285750" algn="l">
              <a:buFont typeface="Arial" panose="020B0604020202020204" pitchFamily="34" charset="0"/>
              <a:buChar char="•"/>
            </a:pPr>
            <a:r>
              <a:rPr lang="en-US" sz="1500" dirty="0">
                <a:solidFill>
                  <a:srgbClr val="000000"/>
                </a:solidFill>
              </a:rPr>
              <a:t>It is flooded out all Ethernet switch ports except the incoming port. It is not forwarded by a router.</a:t>
            </a:r>
          </a:p>
          <a:p>
            <a:pPr marL="285750" indent="-285750" algn="l">
              <a:buFont typeface="Arial" panose="020B0604020202020204" pitchFamily="34" charset="0"/>
              <a:buChar char="•"/>
            </a:pPr>
            <a:r>
              <a:rPr lang="en-US" sz="1500" dirty="0">
                <a:solidFill>
                  <a:srgbClr val="000000"/>
                </a:solidFill>
              </a:rPr>
              <a:t>If the encapsulated data is an IPv4 broadcast packet, this means the packet contains a destination IPv4 address that has all ones (1s) in the host portion. This numbering in the address means that all hosts on that local network (broadcast domain) will receive and process the packet.</a:t>
            </a:r>
          </a:p>
          <a:p>
            <a:pPr marL="0" indent="0" algn="l"/>
            <a:endParaRPr lang="en-US" sz="1400" dirty="0">
              <a:solidFill>
                <a:srgbClr val="000000"/>
              </a:solidFill>
            </a:endParaRPr>
          </a:p>
        </p:txBody>
      </p:sp>
      <p:pic>
        <p:nvPicPr>
          <p:cNvPr id="5" name="Picture 4">
            <a:extLst>
              <a:ext uri="{FF2B5EF4-FFF2-40B4-BE49-F238E27FC236}">
                <a16:creationId xmlns:a16="http://schemas.microsoft.com/office/drawing/2014/main" id="{9BB74621-5EE7-1449-9518-A33F812065C0}"/>
              </a:ext>
            </a:extLst>
          </p:cNvPr>
          <p:cNvPicPr>
            <a:picLocks noChangeAspect="1"/>
          </p:cNvPicPr>
          <p:nvPr/>
        </p:nvPicPr>
        <p:blipFill>
          <a:blip r:embed="rId3"/>
          <a:stretch>
            <a:fillRect/>
          </a:stretch>
        </p:blipFill>
        <p:spPr>
          <a:xfrm>
            <a:off x="4963114" y="1112109"/>
            <a:ext cx="4012722" cy="2609226"/>
          </a:xfrm>
          <a:prstGeom prst="rect">
            <a:avLst/>
          </a:prstGeom>
        </p:spPr>
      </p:pic>
    </p:spTree>
    <p:extLst>
      <p:ext uri="{BB962C8B-B14F-4D97-AF65-F5344CB8AC3E}">
        <p14:creationId xmlns:p14="http://schemas.microsoft.com/office/powerpoint/2010/main" val="1611363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br>
              <a:rPr lang="en-US" dirty="0"/>
            </a:br>
            <a:r>
              <a:rPr lang="en-US" sz="2400" dirty="0"/>
              <a:t>Multicast MAC Address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133350" y="763735"/>
            <a:ext cx="5038725" cy="3836839"/>
          </a:xfrm>
        </p:spPr>
        <p:txBody>
          <a:bodyPr/>
          <a:lstStyle/>
          <a:p>
            <a:pPr marL="0" indent="0" algn="l"/>
            <a:r>
              <a:rPr lang="en-US" sz="1200" dirty="0">
                <a:solidFill>
                  <a:srgbClr val="000000"/>
                </a:solidFill>
              </a:rPr>
              <a:t>An Ethernet multicast frame is received and processed by a group of devices that belong to the same multicast group. </a:t>
            </a:r>
          </a:p>
          <a:p>
            <a:pPr marL="285750" indent="-285750" algn="l">
              <a:buFont typeface="Arial" panose="020B0604020202020204" pitchFamily="34" charset="0"/>
              <a:buChar char="•"/>
            </a:pPr>
            <a:r>
              <a:rPr lang="en-US" sz="1300" dirty="0">
                <a:solidFill>
                  <a:srgbClr val="000000"/>
                </a:solidFill>
              </a:rPr>
              <a:t>There is a destination MAC address of 01-00-5E when the encapsulated data is an IPv4 multicast packet and a destination MAC address of 33-33 when the encapsulated data is an IPv6 multicast packet.</a:t>
            </a:r>
          </a:p>
          <a:p>
            <a:pPr marL="285750" indent="-285750" algn="l">
              <a:buFont typeface="Arial" panose="020B0604020202020204" pitchFamily="34" charset="0"/>
              <a:buChar char="•"/>
            </a:pPr>
            <a:r>
              <a:rPr lang="en-US" sz="1300" dirty="0">
                <a:solidFill>
                  <a:srgbClr val="000000"/>
                </a:solidFill>
              </a:rPr>
              <a:t>There are other reserved multicast destination MAC addresses for when the encapsulated data is not IP, such as Spanning Tree Protocol (STP).</a:t>
            </a:r>
          </a:p>
          <a:p>
            <a:pPr marL="285750" indent="-285750" algn="l">
              <a:buFont typeface="Arial" panose="020B0604020202020204" pitchFamily="34" charset="0"/>
              <a:buChar char="•"/>
            </a:pPr>
            <a:r>
              <a:rPr lang="en-US" sz="1300" dirty="0">
                <a:solidFill>
                  <a:srgbClr val="000000"/>
                </a:solidFill>
              </a:rPr>
              <a:t>It is flooded out all Ethernet switch ports except the incoming port, unless the switch is configured for multicast snooping. It is not forwarded by a router, unless the router is configured to route multicast packets.</a:t>
            </a:r>
          </a:p>
          <a:p>
            <a:pPr marL="285750" indent="-285750" algn="l">
              <a:buFont typeface="Arial" panose="020B0604020202020204" pitchFamily="34" charset="0"/>
              <a:buChar char="•"/>
            </a:pPr>
            <a:r>
              <a:rPr lang="en-US" sz="1300" dirty="0">
                <a:solidFill>
                  <a:srgbClr val="000000"/>
                </a:solidFill>
              </a:rPr>
              <a:t>Because multicast addresses represent a group of addresses (sometimes called a host group), they can only be used as the destination of a packet. The source will always be a unicast address.</a:t>
            </a:r>
          </a:p>
          <a:p>
            <a:pPr marL="285750" indent="-285750" algn="l">
              <a:buFont typeface="Arial" panose="020B0604020202020204" pitchFamily="34" charset="0"/>
              <a:buChar char="•"/>
            </a:pPr>
            <a:r>
              <a:rPr lang="en-US" sz="1300" dirty="0">
                <a:solidFill>
                  <a:srgbClr val="000000"/>
                </a:solidFill>
              </a:rPr>
              <a:t>As with the unicast and broadcast addresses, the multicast IP address requires a corresponding multicast MAC address.</a:t>
            </a:r>
          </a:p>
        </p:txBody>
      </p:sp>
      <p:pic>
        <p:nvPicPr>
          <p:cNvPr id="5" name="Picture 4">
            <a:extLst>
              <a:ext uri="{FF2B5EF4-FFF2-40B4-BE49-F238E27FC236}">
                <a16:creationId xmlns:a16="http://schemas.microsoft.com/office/drawing/2014/main" id="{C2CEE847-F74D-1643-8791-340AD51F8CE0}"/>
              </a:ext>
            </a:extLst>
          </p:cNvPr>
          <p:cNvPicPr>
            <a:picLocks noChangeAspect="1"/>
          </p:cNvPicPr>
          <p:nvPr/>
        </p:nvPicPr>
        <p:blipFill>
          <a:blip r:embed="rId3"/>
          <a:stretch>
            <a:fillRect/>
          </a:stretch>
        </p:blipFill>
        <p:spPr>
          <a:xfrm>
            <a:off x="5305425" y="1211367"/>
            <a:ext cx="3607544" cy="2481290"/>
          </a:xfrm>
          <a:prstGeom prst="rect">
            <a:avLst/>
          </a:prstGeom>
        </p:spPr>
      </p:pic>
    </p:spTree>
    <p:extLst>
      <p:ext uri="{BB962C8B-B14F-4D97-AF65-F5344CB8AC3E}">
        <p14:creationId xmlns:p14="http://schemas.microsoft.com/office/powerpoint/2010/main" val="169159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br>
              <a:rPr lang="en-US" dirty="0"/>
            </a:br>
            <a:r>
              <a:rPr lang="en-US" sz="2400" dirty="0"/>
              <a:t>Lab – View Network Device MAC Addresses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24406" y="837649"/>
            <a:ext cx="8280057" cy="3073946"/>
          </a:xfrm>
        </p:spPr>
        <p:txBody>
          <a:bodyPr/>
          <a:lstStyle/>
          <a:p>
            <a:pPr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Set Up the Topology and Initialize Devices</a:t>
            </a:r>
          </a:p>
          <a:p>
            <a:pPr marL="342900" indent="-342900" algn="l">
              <a:buFont typeface="Arial" panose="020B0604020202020204" pitchFamily="34" charset="0"/>
              <a:buChar char="•"/>
            </a:pPr>
            <a:r>
              <a:rPr lang="en-US" dirty="0">
                <a:solidFill>
                  <a:srgbClr val="000000"/>
                </a:solidFill>
              </a:rPr>
              <a:t>Part 2: Configure Devices and Verify Connectivity</a:t>
            </a:r>
          </a:p>
          <a:p>
            <a:pPr marL="342900" indent="-342900" algn="l">
              <a:buFont typeface="Arial" panose="020B0604020202020204" pitchFamily="34" charset="0"/>
              <a:buChar char="•"/>
            </a:pPr>
            <a:r>
              <a:rPr lang="en-US" dirty="0">
                <a:solidFill>
                  <a:srgbClr val="000000"/>
                </a:solidFill>
              </a:rPr>
              <a:t>Part 3: Display, Describe, and Analyze Ethernet MAC Addresses</a:t>
            </a:r>
          </a:p>
          <a:p>
            <a:pPr algn="l"/>
            <a:endParaRPr lang="en-US" dirty="0">
              <a:solidFill>
                <a:srgbClr val="000000"/>
              </a:solidFill>
            </a:endParaRPr>
          </a:p>
        </p:txBody>
      </p:sp>
    </p:spTree>
    <p:extLst>
      <p:ext uri="{BB962C8B-B14F-4D97-AF65-F5344CB8AC3E}">
        <p14:creationId xmlns:p14="http://schemas.microsoft.com/office/powerpoint/2010/main" val="3858872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7.3 The MAC Address Table</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br>
              <a:rPr lang="en-US" dirty="0"/>
            </a:br>
            <a:r>
              <a:rPr lang="en-US" sz="2400" dirty="0"/>
              <a:t>Switch Fundamentals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342900" indent="-342900" algn="l">
              <a:buFont typeface="Arial" panose="020B0604020202020204" pitchFamily="34" charset="0"/>
              <a:buChar char="•"/>
            </a:pPr>
            <a:r>
              <a:rPr lang="en-US" sz="1600" dirty="0">
                <a:solidFill>
                  <a:srgbClr val="000000"/>
                </a:solidFill>
              </a:rPr>
              <a:t>A Layer 2 Ethernet switch uses Layer 2 MAC addresses to make forwarding decisions. It is completely unaware of the data (protocol) being carried in the data portion of the frame, such as an IPv4 packet, an ARP message, or an IPv6 ND packet. The switch makes its forwarding decisions based solely on the Layer 2 Ethernet MAC addresses.</a:t>
            </a:r>
          </a:p>
          <a:p>
            <a:pPr marL="342900" indent="-342900" algn="l">
              <a:buFont typeface="Arial" panose="020B0604020202020204" pitchFamily="34" charset="0"/>
              <a:buChar char="•"/>
            </a:pPr>
            <a:r>
              <a:rPr lang="en-US" sz="1600" dirty="0">
                <a:solidFill>
                  <a:srgbClr val="000000"/>
                </a:solidFill>
              </a:rPr>
              <a:t>An Ethernet switch examines its MAC address table to make a forwarding decision for each frame, unlike legacy Ethernet hubs that repeat bits out all ports except the incoming port. </a:t>
            </a:r>
          </a:p>
          <a:p>
            <a:pPr marL="342900" indent="-342900" algn="l">
              <a:buFont typeface="Arial" panose="020B0604020202020204" pitchFamily="34" charset="0"/>
              <a:buChar char="•"/>
            </a:pPr>
            <a:r>
              <a:rPr lang="en-US" sz="1600" dirty="0">
                <a:solidFill>
                  <a:srgbClr val="000000"/>
                </a:solidFill>
              </a:rPr>
              <a:t>When a switch is turned on, the MAC address table is empty</a:t>
            </a:r>
            <a:endParaRPr lang="en-US" sz="1400" dirty="0">
              <a:solidFill>
                <a:srgbClr val="000000"/>
              </a:solidFill>
            </a:endParaRP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The MAC address table is sometimes referred to as a content addressable memory (CAM) table.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48442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Title: </a:t>
            </a:r>
            <a:r>
              <a:rPr lang="en-US" altLang="en-US" sz="1600" dirty="0">
                <a:solidFill>
                  <a:schemeClr val="tx1"/>
                </a:solidFill>
                <a:ea typeface="Calibri" panose="020F0502020204030204" pitchFamily="34" charset="0"/>
                <a:cs typeface="Calibri" panose="020F0502020204030204" pitchFamily="34" charset="0"/>
              </a:rPr>
              <a:t>Ethernet Switching</a:t>
            </a:r>
          </a:p>
          <a:p>
            <a:pPr marL="0" lvl="0" indent="0" defTabSz="914400" eaLnBrk="0" hangingPunct="0">
              <a:spcBef>
                <a:spcPct val="0"/>
              </a:spcBef>
              <a:spcAft>
                <a:spcPct val="0"/>
              </a:spcAft>
              <a:buClrTx/>
              <a:buSzTx/>
              <a:buNone/>
            </a:pPr>
            <a:endParaRPr lang="en-US" altLang="en-US" sz="1600" dirty="0">
              <a:solidFill>
                <a:schemeClr val="tx1"/>
              </a:solidFill>
            </a:endParaRPr>
          </a:p>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Objective</a:t>
            </a:r>
            <a:r>
              <a:rPr lang="en-US" altLang="en-US" sz="1600" dirty="0">
                <a:solidFill>
                  <a:schemeClr val="tx1"/>
                </a:solidFill>
                <a:ea typeface="Calibri" panose="020F0502020204030204" pitchFamily="34" charset="0"/>
                <a:cs typeface="Calibri" panose="020F0502020204030204" pitchFamily="34" charset="0"/>
              </a:rPr>
              <a:t>: Explain how Ethernet works in a switched network</a:t>
            </a:r>
            <a:r>
              <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en-US" altLang="en-US" sz="16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2750409778"/>
              </p:ext>
            </p:extLst>
          </p:nvPr>
        </p:nvGraphicFramePr>
        <p:xfrm>
          <a:off x="336884" y="1716477"/>
          <a:ext cx="8364353" cy="2509016"/>
        </p:xfrm>
        <a:graphic>
          <a:graphicData uri="http://schemas.openxmlformats.org/drawingml/2006/table">
            <a:tbl>
              <a:tblPr firstRow="1" bandRow="1">
                <a:tableStyleId>{5C22544A-7EE6-4342-B048-85BDC9FD1C3A}</a:tableStyleId>
              </a:tblPr>
              <a:tblGrid>
                <a:gridCol w="3583809">
                  <a:extLst>
                    <a:ext uri="{9D8B030D-6E8A-4147-A177-3AD203B41FA5}">
                      <a16:colId xmlns:a16="http://schemas.microsoft.com/office/drawing/2014/main" val="2579019526"/>
                    </a:ext>
                  </a:extLst>
                </a:gridCol>
                <a:gridCol w="4780544">
                  <a:extLst>
                    <a:ext uri="{9D8B030D-6E8A-4147-A177-3AD203B41FA5}">
                      <a16:colId xmlns:a16="http://schemas.microsoft.com/office/drawing/2014/main" val="1764220437"/>
                    </a:ext>
                  </a:extLst>
                </a:gridCol>
              </a:tblGrid>
              <a:tr h="40321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567532">
                <a:tc>
                  <a:txBody>
                    <a:bodyPr/>
                    <a:lstStyle/>
                    <a:p>
                      <a:pPr fontAlgn="ctr"/>
                      <a:r>
                        <a:rPr lang="en-US" b="1" dirty="0">
                          <a:solidFill>
                            <a:schemeClr val="bg1"/>
                          </a:solidFill>
                          <a:effectLst/>
                        </a:rPr>
                        <a:t>Ethernet Frame</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the Ethernet sublayers are related to the frame fields.</a:t>
                      </a:r>
                    </a:p>
                  </a:txBody>
                  <a:tcPr marL="47625" marR="47625" marT="47625" marB="47625" anchor="ctr"/>
                </a:tc>
                <a:extLst>
                  <a:ext uri="{0D108BD9-81ED-4DB2-BD59-A6C34878D82A}">
                    <a16:rowId xmlns:a16="http://schemas.microsoft.com/office/drawing/2014/main" val="3228802595"/>
                  </a:ext>
                </a:extLst>
              </a:tr>
              <a:tr h="403210">
                <a:tc>
                  <a:txBody>
                    <a:bodyPr/>
                    <a:lstStyle/>
                    <a:p>
                      <a:pPr fontAlgn="ctr"/>
                      <a:r>
                        <a:rPr lang="en-US" b="1" dirty="0">
                          <a:solidFill>
                            <a:schemeClr val="bg1"/>
                          </a:solidFill>
                          <a:effectLst/>
                        </a:rPr>
                        <a:t>Ethernet MAC Address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the Ethernet MAC address.</a:t>
                      </a:r>
                    </a:p>
                  </a:txBody>
                  <a:tcPr marL="47625" marR="47625" marT="47625" marB="47625" anchor="ctr"/>
                </a:tc>
                <a:extLst>
                  <a:ext uri="{0D108BD9-81ED-4DB2-BD59-A6C34878D82A}">
                    <a16:rowId xmlns:a16="http://schemas.microsoft.com/office/drawing/2014/main" val="3134809945"/>
                  </a:ext>
                </a:extLst>
              </a:tr>
              <a:tr h="567532">
                <a:tc>
                  <a:txBody>
                    <a:bodyPr/>
                    <a:lstStyle/>
                    <a:p>
                      <a:pPr fontAlgn="ctr"/>
                      <a:r>
                        <a:rPr lang="en-US" b="1" dirty="0">
                          <a:solidFill>
                            <a:schemeClr val="bg1"/>
                          </a:solidFill>
                          <a:effectLst/>
                        </a:rPr>
                        <a:t>The MAC Address Table</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a switch builds its MAC address table and forwards frames.</a:t>
                      </a:r>
                    </a:p>
                  </a:txBody>
                  <a:tcPr marL="47625" marR="47625" marT="47625" marB="47625" anchor="ctr"/>
                </a:tc>
                <a:extLst>
                  <a:ext uri="{0D108BD9-81ED-4DB2-BD59-A6C34878D82A}">
                    <a16:rowId xmlns:a16="http://schemas.microsoft.com/office/drawing/2014/main" val="1935925893"/>
                  </a:ext>
                </a:extLst>
              </a:tr>
              <a:tr h="567532">
                <a:tc>
                  <a:txBody>
                    <a:bodyPr/>
                    <a:lstStyle/>
                    <a:p>
                      <a:pPr fontAlgn="ctr"/>
                      <a:r>
                        <a:rPr lang="en-US" b="1" dirty="0">
                          <a:solidFill>
                            <a:schemeClr val="bg1"/>
                          </a:solidFill>
                          <a:effectLst/>
                        </a:rPr>
                        <a:t>Switch Speeds and Forwarding Methods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switch forwarding methods and port settings available on Layer 2 switch ports.</a:t>
                      </a:r>
                    </a:p>
                  </a:txBody>
                  <a:tcPr marL="47625" marR="47625" marT="47625" marB="47625" anchor="ctr"/>
                </a:tc>
                <a:extLst>
                  <a:ext uri="{0D108BD9-81ED-4DB2-BD59-A6C34878D82A}">
                    <a16:rowId xmlns:a16="http://schemas.microsoft.com/office/drawing/2014/main" val="207557669"/>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br>
              <a:rPr lang="en-US" dirty="0"/>
            </a:br>
            <a:r>
              <a:rPr lang="en-US" sz="2400" dirty="0"/>
              <a:t>Switch Learning and Forwarding</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b="1" dirty="0">
                <a:solidFill>
                  <a:srgbClr val="000000"/>
                </a:solidFill>
              </a:rPr>
              <a:t>Examine the Source MAC Address (Learn)</a:t>
            </a:r>
            <a:endParaRPr lang="en-US" sz="1600" dirty="0">
              <a:solidFill>
                <a:srgbClr val="000000"/>
              </a:solidFill>
            </a:endParaRPr>
          </a:p>
          <a:p>
            <a:pPr marL="0" indent="0" algn="l"/>
            <a:r>
              <a:rPr lang="en-US" sz="1600" dirty="0">
                <a:solidFill>
                  <a:srgbClr val="000000"/>
                </a:solidFill>
              </a:rPr>
              <a:t>Every frame that enters a switch is checked for new information to learn. It does this by examining the source MAC address of the frame and the port number where the frame entered the switch. If the source MAC address does not exist, it is added to the table along with the incoming port number. If the source MAC address does exist, the switch updates the refresh timer for that entry. By default, most Ethernet switches keep an entry in the table for 5 minutes.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If the source MAC address does exist in the table but on a different port, the switch treats this as a new entry. The entry is replaced using the same MAC address but with the more current port number.</a:t>
            </a:r>
          </a:p>
        </p:txBody>
      </p:sp>
    </p:spTree>
    <p:extLst>
      <p:ext uri="{BB962C8B-B14F-4D97-AF65-F5344CB8AC3E}">
        <p14:creationId xmlns:p14="http://schemas.microsoft.com/office/powerpoint/2010/main" val="191040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br>
              <a:rPr lang="en-US" dirty="0"/>
            </a:br>
            <a:r>
              <a:rPr lang="en-US" sz="2400" dirty="0"/>
              <a:t>Switch Learning and Forwarding (Contd.)</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b="1" dirty="0">
                <a:solidFill>
                  <a:srgbClr val="000000"/>
                </a:solidFill>
              </a:rPr>
              <a:t>Find the Destination MAC Address (Forward)</a:t>
            </a:r>
            <a:endParaRPr lang="en-US" sz="1600" dirty="0">
              <a:solidFill>
                <a:srgbClr val="000000"/>
              </a:solidFill>
            </a:endParaRPr>
          </a:p>
          <a:p>
            <a:pPr marL="0" indent="0" algn="l"/>
            <a:r>
              <a:rPr lang="en-US" sz="1600" dirty="0">
                <a:solidFill>
                  <a:srgbClr val="000000"/>
                </a:solidFill>
              </a:rPr>
              <a:t>If the destination MAC address is a unicast address, the switch will look for a match between the destination MAC address of the frame and an entry in its MAC address table. If the destination MAC address is in the table, it will forward the frame out the specified port. If the destination MAC address is not in the table, the switch will forward the frame out all ports except the incoming port. This is called an unknown unicast.</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If the destination MAC address is a broadcast or a multicast, the frame is also flooded out all ports except the incoming port.</a:t>
            </a:r>
          </a:p>
        </p:txBody>
      </p:sp>
    </p:spTree>
    <p:extLst>
      <p:ext uri="{BB962C8B-B14F-4D97-AF65-F5344CB8AC3E}">
        <p14:creationId xmlns:p14="http://schemas.microsoft.com/office/powerpoint/2010/main" val="3033536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br>
              <a:rPr lang="en-US" dirty="0"/>
            </a:br>
            <a:r>
              <a:rPr lang="en-US" sz="2400" dirty="0"/>
              <a:t>Filtering Frames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1180567"/>
          </a:xfrm>
        </p:spPr>
        <p:txBody>
          <a:bodyPr/>
          <a:lstStyle/>
          <a:p>
            <a:pPr marL="0" indent="0" algn="l"/>
            <a:r>
              <a:rPr lang="en-US" sz="1600" dirty="0">
                <a:solidFill>
                  <a:srgbClr val="000000"/>
                </a:solidFill>
              </a:rPr>
              <a:t>As a switch receives frames from different devices, it is able to populate its MAC address table by examining the source MAC address of every frame. When the MAC address table of the switch contains the destination MAC address, it is able to filter the frame and forward out a single port.</a:t>
            </a:r>
          </a:p>
        </p:txBody>
      </p:sp>
      <p:pic>
        <p:nvPicPr>
          <p:cNvPr id="5" name="Picture 4">
            <a:extLst>
              <a:ext uri="{FF2B5EF4-FFF2-40B4-BE49-F238E27FC236}">
                <a16:creationId xmlns:a16="http://schemas.microsoft.com/office/drawing/2014/main" id="{449A7AB3-F150-504C-93AA-B753EDE0AF2D}"/>
              </a:ext>
            </a:extLst>
          </p:cNvPr>
          <p:cNvPicPr>
            <a:picLocks noChangeAspect="1"/>
          </p:cNvPicPr>
          <p:nvPr/>
        </p:nvPicPr>
        <p:blipFill>
          <a:blip r:embed="rId3"/>
          <a:stretch>
            <a:fillRect/>
          </a:stretch>
        </p:blipFill>
        <p:spPr>
          <a:xfrm>
            <a:off x="1992005" y="1944303"/>
            <a:ext cx="4361477" cy="2808405"/>
          </a:xfrm>
          <a:prstGeom prst="rect">
            <a:avLst/>
          </a:prstGeom>
        </p:spPr>
      </p:pic>
    </p:spTree>
    <p:extLst>
      <p:ext uri="{BB962C8B-B14F-4D97-AF65-F5344CB8AC3E}">
        <p14:creationId xmlns:p14="http://schemas.microsoft.com/office/powerpoint/2010/main" val="419729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br>
              <a:rPr lang="en-US" dirty="0"/>
            </a:br>
            <a:r>
              <a:rPr lang="en-US" sz="2400" dirty="0"/>
              <a:t>Video – MAC Address Tables on Connected Switches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914651"/>
            <a:ext cx="8280057" cy="3073946"/>
          </a:xfrm>
        </p:spPr>
        <p:txBody>
          <a:bodyPr/>
          <a:lstStyle/>
          <a:p>
            <a:pPr algn="l"/>
            <a:r>
              <a:rPr lang="en-US" dirty="0">
                <a:solidFill>
                  <a:srgbClr val="000000"/>
                </a:solidFill>
              </a:rPr>
              <a:t>This video will cover the following:</a:t>
            </a:r>
          </a:p>
          <a:p>
            <a:pPr marL="342900" indent="-342900" algn="l">
              <a:buFont typeface="Arial" panose="020B0604020202020204" pitchFamily="34" charset="0"/>
              <a:buChar char="•"/>
            </a:pPr>
            <a:r>
              <a:rPr lang="en-US" dirty="0">
                <a:solidFill>
                  <a:srgbClr val="000000"/>
                </a:solidFill>
              </a:rPr>
              <a:t>How switches build MAC address tables</a:t>
            </a:r>
          </a:p>
          <a:p>
            <a:pPr marL="342900" indent="-342900" algn="l">
              <a:buFont typeface="Arial" panose="020B0604020202020204" pitchFamily="34" charset="0"/>
              <a:buChar char="•"/>
            </a:pPr>
            <a:r>
              <a:rPr lang="en-US" dirty="0">
                <a:solidFill>
                  <a:srgbClr val="000000"/>
                </a:solidFill>
              </a:rPr>
              <a:t>How switches forward frames base on the content of their MAC address tables</a:t>
            </a:r>
          </a:p>
        </p:txBody>
      </p:sp>
    </p:spTree>
    <p:extLst>
      <p:ext uri="{BB962C8B-B14F-4D97-AF65-F5344CB8AC3E}">
        <p14:creationId xmlns:p14="http://schemas.microsoft.com/office/powerpoint/2010/main" val="1047099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br>
              <a:rPr lang="en-US" dirty="0"/>
            </a:br>
            <a:r>
              <a:rPr lang="en-US" sz="2400" dirty="0"/>
              <a:t>Video – Sending the Frame to the Default Gateway</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1034777"/>
            <a:ext cx="8280057" cy="3073946"/>
          </a:xfrm>
        </p:spPr>
        <p:txBody>
          <a:bodyPr/>
          <a:lstStyle/>
          <a:p>
            <a:pPr algn="l"/>
            <a:r>
              <a:rPr lang="en-US" dirty="0">
                <a:solidFill>
                  <a:srgbClr val="000000"/>
                </a:solidFill>
              </a:rPr>
              <a:t>This video will cover the following:</a:t>
            </a:r>
          </a:p>
          <a:p>
            <a:pPr marL="342900" indent="-342900" algn="l">
              <a:buFont typeface="Arial" panose="020B0604020202020204" pitchFamily="34" charset="0"/>
              <a:buChar char="•"/>
            </a:pPr>
            <a:r>
              <a:rPr lang="en-US" dirty="0">
                <a:solidFill>
                  <a:srgbClr val="000000"/>
                </a:solidFill>
              </a:rPr>
              <a:t>What a switch does when the destination AMC address is not listed in the switch’s MAC address table.</a:t>
            </a:r>
          </a:p>
          <a:p>
            <a:pPr marL="342900" indent="-342900" algn="l">
              <a:buFont typeface="Arial" panose="020B0604020202020204" pitchFamily="34" charset="0"/>
              <a:buChar char="•"/>
            </a:pPr>
            <a:r>
              <a:rPr lang="en-US" dirty="0">
                <a:solidFill>
                  <a:srgbClr val="000000"/>
                </a:solidFill>
              </a:rPr>
              <a:t>What a switch does when the source AMC address is not listed in the switch’s MAC address table</a:t>
            </a:r>
          </a:p>
        </p:txBody>
      </p:sp>
    </p:spTree>
    <p:extLst>
      <p:ext uri="{BB962C8B-B14F-4D97-AF65-F5344CB8AC3E}">
        <p14:creationId xmlns:p14="http://schemas.microsoft.com/office/powerpoint/2010/main" val="438901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br>
              <a:rPr lang="en-US" dirty="0"/>
            </a:br>
            <a:r>
              <a:rPr lang="en-US" sz="2400" dirty="0"/>
              <a:t>Lab – View the Switch MAC Address Table</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953152"/>
            <a:ext cx="8280057" cy="3073946"/>
          </a:xfrm>
        </p:spPr>
        <p:txBody>
          <a:bodyPr/>
          <a:lstStyle/>
          <a:p>
            <a:pPr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Build and Configure the Network</a:t>
            </a:r>
          </a:p>
          <a:p>
            <a:pPr marL="342900" indent="-342900" algn="l">
              <a:buFont typeface="Arial" panose="020B0604020202020204" pitchFamily="34" charset="0"/>
              <a:buChar char="•"/>
            </a:pPr>
            <a:r>
              <a:rPr lang="en-US" dirty="0">
                <a:solidFill>
                  <a:srgbClr val="000000"/>
                </a:solidFill>
              </a:rPr>
              <a:t>Part 2: Examine the Switch MAC Address Table</a:t>
            </a:r>
          </a:p>
          <a:p>
            <a:pPr algn="l"/>
            <a:endParaRPr lang="en-US" dirty="0">
              <a:solidFill>
                <a:srgbClr val="000000"/>
              </a:solidFill>
            </a:endParaRPr>
          </a:p>
        </p:txBody>
      </p:sp>
    </p:spTree>
    <p:extLst>
      <p:ext uri="{BB962C8B-B14F-4D97-AF65-F5344CB8AC3E}">
        <p14:creationId xmlns:p14="http://schemas.microsoft.com/office/powerpoint/2010/main" val="186350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7.4 Switch Speeds and Forwarding Methods</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br>
              <a:rPr lang="en-US" dirty="0"/>
            </a:br>
            <a:r>
              <a:rPr lang="en-US" sz="2400" dirty="0"/>
              <a:t>Frame Forwarding Methods on Cisco Switches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31006" y="763736"/>
            <a:ext cx="8787866" cy="3657998"/>
          </a:xfrm>
        </p:spPr>
        <p:txBody>
          <a:bodyPr/>
          <a:lstStyle/>
          <a:p>
            <a:pPr marL="0" indent="0" algn="l"/>
            <a:r>
              <a:rPr lang="en-US" sz="1500" dirty="0">
                <a:solidFill>
                  <a:srgbClr val="000000"/>
                </a:solidFill>
              </a:rPr>
              <a:t>Switches use one of the following forwarding methods for switching data between network ports:</a:t>
            </a:r>
          </a:p>
          <a:p>
            <a:pPr marL="285750" indent="-285750" algn="l">
              <a:buFont typeface="Arial" panose="020B0604020202020204" pitchFamily="34" charset="0"/>
              <a:buChar char="•"/>
            </a:pPr>
            <a:r>
              <a:rPr lang="en-US" sz="1500" b="1" dirty="0">
                <a:solidFill>
                  <a:srgbClr val="000000"/>
                </a:solidFill>
              </a:rPr>
              <a:t>Store-and-forward switching</a:t>
            </a:r>
            <a:r>
              <a:rPr lang="en-US" sz="1500" dirty="0">
                <a:solidFill>
                  <a:srgbClr val="000000"/>
                </a:solidFill>
              </a:rPr>
              <a:t> - This frame forwarding method receives the entire frame and computes the CRC. If the CRC is valid, the switch looks up the destination address, which determines the outgoing interface. Then the frame is forwarded out of the correct port.</a:t>
            </a:r>
          </a:p>
          <a:p>
            <a:pPr marL="285750" indent="-285750" algn="l">
              <a:buFont typeface="Arial" panose="020B0604020202020204" pitchFamily="34" charset="0"/>
              <a:buChar char="•"/>
            </a:pPr>
            <a:r>
              <a:rPr lang="en-US" sz="1500" b="1" dirty="0">
                <a:solidFill>
                  <a:srgbClr val="000000"/>
                </a:solidFill>
              </a:rPr>
              <a:t>Cut-through switching</a:t>
            </a:r>
            <a:r>
              <a:rPr lang="en-US" sz="1500" dirty="0">
                <a:solidFill>
                  <a:srgbClr val="000000"/>
                </a:solidFill>
              </a:rPr>
              <a:t> - This frame forwarding method forwards the frame before it is entirely received. At a minimum, the destination address of the frame must be read before the frame can be forwarded.</a:t>
            </a:r>
          </a:p>
          <a:p>
            <a:pPr marL="0" indent="0" algn="l"/>
            <a:endParaRPr lang="en-US" sz="1500" dirty="0">
              <a:solidFill>
                <a:srgbClr val="000000"/>
              </a:solidFill>
            </a:endParaRPr>
          </a:p>
          <a:p>
            <a:pPr marL="285750" indent="-285750" algn="l">
              <a:buFont typeface="Arial" panose="020B0604020202020204" pitchFamily="34" charset="0"/>
              <a:buChar char="•"/>
            </a:pPr>
            <a:r>
              <a:rPr lang="en-US" sz="1500" dirty="0">
                <a:solidFill>
                  <a:srgbClr val="000000"/>
                </a:solidFill>
              </a:rPr>
              <a:t>A big advantage of store-and-forward switching is that it determines if a frame has errors before propagating the frame. When an error is detected in a frame, the switch discards the frame. Discarding frames with errors reduces the amount of bandwidth consumed by corrupt data. </a:t>
            </a:r>
          </a:p>
          <a:p>
            <a:pPr marL="285750" indent="-285750" algn="l">
              <a:buFont typeface="Arial" panose="020B0604020202020204" pitchFamily="34" charset="0"/>
              <a:buChar char="•"/>
            </a:pPr>
            <a:r>
              <a:rPr lang="en-US" sz="1500" dirty="0">
                <a:solidFill>
                  <a:srgbClr val="000000"/>
                </a:solidFill>
              </a:rPr>
              <a:t>Store-and-forward switching is required for quality of service (QoS) analysis on converged networks where frame classification for traffic prioritization is necessary. For example, voice over IP (VoIP) data streams need to have priority over web-browsing traffic.</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64762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br>
              <a:rPr lang="en-US" dirty="0"/>
            </a:br>
            <a:r>
              <a:rPr lang="en-US" sz="2400" dirty="0"/>
              <a:t>Cut-Through Switching</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In cut-through switching, the switch acts upon the data as soon as it is received, even if the transmission is not complete. The switch buffers just enough of the frame to read the destination MAC address so that it can determine to which port it should forward out the data. The switch does not perform any error checking on the frame.</a:t>
            </a:r>
          </a:p>
          <a:p>
            <a:pPr marL="0" indent="0" algn="l"/>
            <a:r>
              <a:rPr lang="en-US" sz="1600" dirty="0">
                <a:solidFill>
                  <a:srgbClr val="000000"/>
                </a:solidFill>
              </a:rPr>
              <a:t>There are two variants of cut-through switching:</a:t>
            </a:r>
          </a:p>
          <a:p>
            <a:pPr lvl="1">
              <a:buFont typeface="Arial" panose="020B0604020202020204" pitchFamily="34" charset="0"/>
              <a:buChar char="•"/>
            </a:pPr>
            <a:r>
              <a:rPr lang="en-US" sz="1500" b="1" dirty="0">
                <a:solidFill>
                  <a:srgbClr val="000000"/>
                </a:solidFill>
              </a:rPr>
              <a:t>Fast-forward switching -</a:t>
            </a:r>
            <a:r>
              <a:rPr lang="en-US" sz="1500" dirty="0">
                <a:solidFill>
                  <a:srgbClr val="000000"/>
                </a:solidFill>
              </a:rPr>
              <a:t> Offers the lowest level of latency by immediately forwarding a packet after reading the destination address. Because fast-forward switching starts forwarding before the entire packet has been received, there may be times when packets are relayed with errors. The destination NIC discards the faulty packet upon receipt. Fast-forward switching is the typical cut-through method of switching.</a:t>
            </a:r>
          </a:p>
          <a:p>
            <a:pPr lvl="1">
              <a:buFont typeface="Arial" panose="020B0604020202020204" pitchFamily="34" charset="0"/>
              <a:buChar char="•"/>
            </a:pPr>
            <a:r>
              <a:rPr lang="en-US" sz="1500" b="1" dirty="0">
                <a:solidFill>
                  <a:srgbClr val="000000"/>
                </a:solidFill>
              </a:rPr>
              <a:t>Fragment-free switching -</a:t>
            </a:r>
            <a:r>
              <a:rPr lang="en-US" sz="1500" dirty="0">
                <a:solidFill>
                  <a:srgbClr val="000000"/>
                </a:solidFill>
              </a:rPr>
              <a:t> A compromise between the high latency and high integrity of store-and-forward switching and the low latency and reduced integrity of fast-forward switching, the switch stores and performs an error check on the first 64 bytes of the frame before forwarding. Because most network errors and collisions occur during the first 64 bytes, this ensures that a collision has not occurred before forwarding the frame.</a:t>
            </a:r>
          </a:p>
        </p:txBody>
      </p:sp>
    </p:spTree>
    <p:extLst>
      <p:ext uri="{BB962C8B-B14F-4D97-AF65-F5344CB8AC3E}">
        <p14:creationId xmlns:p14="http://schemas.microsoft.com/office/powerpoint/2010/main" val="43421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br>
              <a:rPr lang="en-US" dirty="0"/>
            </a:br>
            <a:r>
              <a:rPr lang="en-US" sz="2400" dirty="0"/>
              <a:t>Memory Buffering on Switches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500519"/>
          </a:xfrm>
        </p:spPr>
        <p:txBody>
          <a:bodyPr/>
          <a:lstStyle/>
          <a:p>
            <a:pPr marL="0" indent="0" algn="l"/>
            <a:r>
              <a:rPr lang="en-US" sz="1400" dirty="0">
                <a:solidFill>
                  <a:srgbClr val="000000"/>
                </a:solidFill>
              </a:rPr>
              <a:t>An Ethernet switch may use a buffering technique to store frames before forwarding them or when the destination port is busy because of congestion. </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r>
              <a:rPr lang="en-US" sz="1400" dirty="0">
                <a:solidFill>
                  <a:srgbClr val="000000"/>
                </a:solidFill>
              </a:rPr>
              <a:t>Shared memory buffering also results in larger frames that can be transmitted with fewer dropped frames. This is important with asymmetric switching which allows for different data rates on different ports. Therefore, more bandwidth can be dedicated to certain ports (e.g., server port).</a:t>
            </a:r>
          </a:p>
        </p:txBody>
      </p:sp>
      <p:graphicFrame>
        <p:nvGraphicFramePr>
          <p:cNvPr id="2" name="Table 1">
            <a:extLst>
              <a:ext uri="{FF2B5EF4-FFF2-40B4-BE49-F238E27FC236}">
                <a16:creationId xmlns:a16="http://schemas.microsoft.com/office/drawing/2014/main" id="{0138F2A8-C500-184D-877E-6BADCD4F07C5}"/>
              </a:ext>
            </a:extLst>
          </p:cNvPr>
          <p:cNvGraphicFramePr>
            <a:graphicFrameLocks noGrp="1"/>
          </p:cNvGraphicFramePr>
          <p:nvPr>
            <p:extLst>
              <p:ext uri="{D42A27DB-BD31-4B8C-83A1-F6EECF244321}">
                <p14:modId xmlns:p14="http://schemas.microsoft.com/office/powerpoint/2010/main" val="2923982016"/>
              </p:ext>
            </p:extLst>
          </p:nvPr>
        </p:nvGraphicFramePr>
        <p:xfrm>
          <a:off x="761441" y="1306225"/>
          <a:ext cx="7706498" cy="2573020"/>
        </p:xfrm>
        <a:graphic>
          <a:graphicData uri="http://schemas.openxmlformats.org/drawingml/2006/table">
            <a:tbl>
              <a:tblPr firstRow="1" bandRow="1">
                <a:tableStyleId>{5C22544A-7EE6-4342-B048-85BDC9FD1C3A}</a:tableStyleId>
              </a:tblPr>
              <a:tblGrid>
                <a:gridCol w="1561629">
                  <a:extLst>
                    <a:ext uri="{9D8B030D-6E8A-4147-A177-3AD203B41FA5}">
                      <a16:colId xmlns:a16="http://schemas.microsoft.com/office/drawing/2014/main" val="2223784943"/>
                    </a:ext>
                  </a:extLst>
                </a:gridCol>
                <a:gridCol w="6144869">
                  <a:extLst>
                    <a:ext uri="{9D8B030D-6E8A-4147-A177-3AD203B41FA5}">
                      <a16:colId xmlns:a16="http://schemas.microsoft.com/office/drawing/2014/main" val="80051659"/>
                    </a:ext>
                  </a:extLst>
                </a:gridCol>
              </a:tblGrid>
              <a:tr h="370840">
                <a:tc>
                  <a:txBody>
                    <a:bodyPr/>
                    <a:lstStyle/>
                    <a:p>
                      <a:pPr algn="l" fontAlgn="ctr"/>
                      <a:r>
                        <a:rPr lang="en-US" sz="1200" dirty="0">
                          <a:effectLst/>
                        </a:rPr>
                        <a:t>Method</a:t>
                      </a:r>
                    </a:p>
                  </a:txBody>
                  <a:tcPr marL="47625" marR="47625" marT="47625" marB="47625" anchor="ctr"/>
                </a:tc>
                <a:tc>
                  <a:txBody>
                    <a:bodyPr/>
                    <a:lstStyle/>
                    <a:p>
                      <a:pPr algn="l" fontAlgn="ctr"/>
                      <a:r>
                        <a:rPr lang="en-US" sz="1200" dirty="0">
                          <a:effectLst/>
                        </a:rPr>
                        <a:t>Description</a:t>
                      </a:r>
                    </a:p>
                  </a:txBody>
                  <a:tcPr marL="47625" marR="47625" marT="47625" marB="47625" anchor="ctr"/>
                </a:tc>
                <a:extLst>
                  <a:ext uri="{0D108BD9-81ED-4DB2-BD59-A6C34878D82A}">
                    <a16:rowId xmlns:a16="http://schemas.microsoft.com/office/drawing/2014/main" val="902563454"/>
                  </a:ext>
                </a:extLst>
              </a:tr>
              <a:tr h="370840">
                <a:tc>
                  <a:txBody>
                    <a:bodyPr/>
                    <a:lstStyle/>
                    <a:p>
                      <a:pPr fontAlgn="ctr"/>
                      <a:r>
                        <a:rPr lang="en-US" sz="1200" b="1" dirty="0">
                          <a:effectLst/>
                        </a:rPr>
                        <a:t>Port-based memory</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Frames are stored in queues that are linked to specific incoming and outgoing ports.</a:t>
                      </a:r>
                    </a:p>
                    <a:p>
                      <a:pPr fontAlgn="ctr">
                        <a:buFont typeface="Arial" panose="020B0604020202020204" pitchFamily="34" charset="0"/>
                        <a:buChar char="•"/>
                      </a:pPr>
                      <a:r>
                        <a:rPr lang="en-US" sz="1200" b="0" dirty="0">
                          <a:effectLst/>
                        </a:rPr>
                        <a:t>A frame is transmitted to the outgoing port only when all the frames ahead in the queue have been successfully transmitted.</a:t>
                      </a:r>
                    </a:p>
                    <a:p>
                      <a:pPr fontAlgn="ctr">
                        <a:buFont typeface="Arial" panose="020B0604020202020204" pitchFamily="34" charset="0"/>
                        <a:buChar char="•"/>
                      </a:pPr>
                      <a:r>
                        <a:rPr lang="en-US" sz="1200" b="0" dirty="0">
                          <a:effectLst/>
                        </a:rPr>
                        <a:t>It is possible for a single frame to delay the transmission of all the frames in memory because of a busy destination port.</a:t>
                      </a:r>
                    </a:p>
                    <a:p>
                      <a:pPr fontAlgn="ctr">
                        <a:buFont typeface="Arial" panose="020B0604020202020204" pitchFamily="34" charset="0"/>
                        <a:buChar char="•"/>
                      </a:pPr>
                      <a:r>
                        <a:rPr lang="en-US" sz="1200" b="0" dirty="0">
                          <a:effectLst/>
                        </a:rPr>
                        <a:t>This delay occurs even if the other frames could be transmitted to open destination ports.</a:t>
                      </a:r>
                    </a:p>
                  </a:txBody>
                  <a:tcPr marL="47625" marR="47625" marT="47625" marB="47625" anchor="ctr"/>
                </a:tc>
                <a:extLst>
                  <a:ext uri="{0D108BD9-81ED-4DB2-BD59-A6C34878D82A}">
                    <a16:rowId xmlns:a16="http://schemas.microsoft.com/office/drawing/2014/main" val="4000291324"/>
                  </a:ext>
                </a:extLst>
              </a:tr>
              <a:tr h="370840">
                <a:tc>
                  <a:txBody>
                    <a:bodyPr/>
                    <a:lstStyle/>
                    <a:p>
                      <a:pPr fontAlgn="ctr"/>
                      <a:r>
                        <a:rPr lang="en-US" sz="1200" b="1" dirty="0">
                          <a:effectLst/>
                        </a:rPr>
                        <a:t>Shared memory</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Deposits all frames into a common memory buffer shared by all switch ports and the amount of buffer memory required by a port is dynamically allocated.</a:t>
                      </a:r>
                    </a:p>
                    <a:p>
                      <a:pPr fontAlgn="ctr">
                        <a:buFont typeface="Arial" panose="020B0604020202020204" pitchFamily="34" charset="0"/>
                        <a:buChar char="•"/>
                      </a:pPr>
                      <a:r>
                        <a:rPr lang="en-US" sz="1200" b="0" dirty="0">
                          <a:effectLst/>
                        </a:rPr>
                        <a:t>The frames in the buffer are dynamically linked to the destination port enabling a packet to be received on one port and then transmitted on another port, without moving it to a different queue.</a:t>
                      </a:r>
                    </a:p>
                  </a:txBody>
                  <a:tcPr marL="47625" marR="47625" marT="47625" marB="47625" anchor="ctr"/>
                </a:tc>
                <a:extLst>
                  <a:ext uri="{0D108BD9-81ED-4DB2-BD59-A6C34878D82A}">
                    <a16:rowId xmlns:a16="http://schemas.microsoft.com/office/drawing/2014/main" val="4232877066"/>
                  </a:ext>
                </a:extLst>
              </a:tr>
            </a:tbl>
          </a:graphicData>
        </a:graphic>
      </p:graphicFrame>
    </p:spTree>
    <p:extLst>
      <p:ext uri="{BB962C8B-B14F-4D97-AF65-F5344CB8AC3E}">
        <p14:creationId xmlns:p14="http://schemas.microsoft.com/office/powerpoint/2010/main" val="298896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7.1 Ethernet Frames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br>
              <a:rPr lang="en-US" dirty="0"/>
            </a:br>
            <a:r>
              <a:rPr lang="en-US" sz="2400" dirty="0"/>
              <a:t>Duplex and Speed Settings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Two of the most basic settings on a switch are the bandwidth (“speed”) and duplex settings for each individual switch port. It is critical that the duplex and bandwidth settings match between the switch port and the connected devices.</a:t>
            </a:r>
          </a:p>
          <a:p>
            <a:pPr marL="0" indent="0" algn="l"/>
            <a:endParaRPr lang="en-US" sz="1600" dirty="0">
              <a:solidFill>
                <a:srgbClr val="000000"/>
              </a:solidFill>
            </a:endParaRPr>
          </a:p>
          <a:p>
            <a:pPr marL="0" indent="0" algn="l"/>
            <a:r>
              <a:rPr lang="en-US" sz="1600" dirty="0">
                <a:solidFill>
                  <a:srgbClr val="000000"/>
                </a:solidFill>
              </a:rPr>
              <a:t>There are two types of duplex settings used for communications on an Ethernet network:</a:t>
            </a:r>
          </a:p>
          <a:p>
            <a:pPr marL="358835" lvl="1" indent="-285750">
              <a:buFont typeface="Arial" panose="020B0604020202020204" pitchFamily="34" charset="0"/>
              <a:buChar char="•"/>
            </a:pPr>
            <a:r>
              <a:rPr lang="en-US" sz="1600" b="1" dirty="0">
                <a:solidFill>
                  <a:srgbClr val="000000"/>
                </a:solidFill>
              </a:rPr>
              <a:t>Full-duplex</a:t>
            </a:r>
            <a:r>
              <a:rPr lang="en-US" sz="1600" dirty="0">
                <a:solidFill>
                  <a:srgbClr val="000000"/>
                </a:solidFill>
              </a:rPr>
              <a:t> - Both ends of the connection can send and receive simultaneously.</a:t>
            </a:r>
          </a:p>
          <a:p>
            <a:pPr marL="358835" lvl="1" indent="-285750">
              <a:buFont typeface="Arial" panose="020B0604020202020204" pitchFamily="34" charset="0"/>
              <a:buChar char="•"/>
            </a:pPr>
            <a:r>
              <a:rPr lang="en-US" sz="1600" b="1" dirty="0">
                <a:solidFill>
                  <a:srgbClr val="000000"/>
                </a:solidFill>
              </a:rPr>
              <a:t>Half-duplex</a:t>
            </a:r>
            <a:r>
              <a:rPr lang="en-US" sz="1600" dirty="0">
                <a:solidFill>
                  <a:srgbClr val="000000"/>
                </a:solidFill>
              </a:rPr>
              <a:t> - Only one end of the connection can send at a time.</a:t>
            </a:r>
          </a:p>
          <a:p>
            <a:pPr marL="0" indent="0" algn="l"/>
            <a:endParaRPr lang="en-US" sz="1600" dirty="0">
              <a:solidFill>
                <a:srgbClr val="000000"/>
              </a:solidFill>
            </a:endParaRPr>
          </a:p>
          <a:p>
            <a:pPr marL="0" indent="0" algn="l"/>
            <a:r>
              <a:rPr lang="en-US" sz="1600" dirty="0">
                <a:solidFill>
                  <a:srgbClr val="000000"/>
                </a:solidFill>
              </a:rPr>
              <a:t>Autonegotiation is an optional function found on most Ethernet switches and NICs. It enables two devices to automatically negotiate the best speed and duplex capabilities.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Gigabit Ethernet ports only operate in full-duplex. </a:t>
            </a:r>
          </a:p>
        </p:txBody>
      </p:sp>
    </p:spTree>
    <p:extLst>
      <p:ext uri="{BB962C8B-B14F-4D97-AF65-F5344CB8AC3E}">
        <p14:creationId xmlns:p14="http://schemas.microsoft.com/office/powerpoint/2010/main" val="405540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br>
              <a:rPr lang="en-US" dirty="0"/>
            </a:br>
            <a:r>
              <a:rPr lang="en-US" sz="2400" dirty="0"/>
              <a:t>Duplex and Speed Settings</a:t>
            </a:r>
          </a:p>
        </p:txBody>
      </p:sp>
      <p:sp>
        <p:nvSpPr>
          <p:cNvPr id="5" name="Content Placeholder 4">
            <a:extLst>
              <a:ext uri="{FF2B5EF4-FFF2-40B4-BE49-F238E27FC236}">
                <a16:creationId xmlns:a16="http://schemas.microsoft.com/office/drawing/2014/main" id="{EAF5B935-3345-4044-9B1C-FFAA3841A95F}"/>
              </a:ext>
            </a:extLst>
          </p:cNvPr>
          <p:cNvSpPr>
            <a:spLocks noGrp="1"/>
          </p:cNvSpPr>
          <p:nvPr>
            <p:ph idx="1"/>
          </p:nvPr>
        </p:nvSpPr>
        <p:spPr>
          <a:xfrm>
            <a:off x="474662" y="763736"/>
            <a:ext cx="8280057" cy="2140258"/>
          </a:xfrm>
        </p:spPr>
        <p:txBody>
          <a:bodyPr/>
          <a:lstStyle/>
          <a:p>
            <a:pPr marL="342900" indent="-342900" algn="l">
              <a:buFont typeface="Arial" panose="020B0604020202020204" pitchFamily="34" charset="0"/>
              <a:buChar char="•"/>
            </a:pPr>
            <a:r>
              <a:rPr lang="en-US" sz="1600" dirty="0">
                <a:solidFill>
                  <a:srgbClr val="000000"/>
                </a:solidFill>
              </a:rPr>
              <a:t>Duplex mismatch is one of the most common causes of performance issues on 10/100 Mbps Ethernet links. It occurs when one port on the link operates at half-duplex while the other port operates at full-duplex.</a:t>
            </a:r>
          </a:p>
          <a:p>
            <a:pPr marL="342900" indent="-342900" algn="l">
              <a:buFont typeface="Arial" panose="020B0604020202020204" pitchFamily="34" charset="0"/>
              <a:buChar char="•"/>
            </a:pPr>
            <a:r>
              <a:rPr lang="en-US" sz="1600" dirty="0">
                <a:solidFill>
                  <a:srgbClr val="000000"/>
                </a:solidFill>
              </a:rPr>
              <a:t>This can occur when one or both ports on a link are reset, and the autonegotiation process does not result in both link partners having the same configuration. </a:t>
            </a:r>
          </a:p>
          <a:p>
            <a:pPr marL="342900" indent="-342900" algn="l">
              <a:buFont typeface="Arial" panose="020B0604020202020204" pitchFamily="34" charset="0"/>
              <a:buChar char="•"/>
            </a:pPr>
            <a:r>
              <a:rPr lang="en-US" sz="1600" dirty="0">
                <a:solidFill>
                  <a:srgbClr val="000000"/>
                </a:solidFill>
              </a:rPr>
              <a:t>It also can occur when users reconfigure one side of a link and forget to reconfigure the other. Both sides of a link should have autonegotiation on, or both sides should have it off. Best practice is to configure both Ethernet switch ports as full-duplex.</a:t>
            </a:r>
          </a:p>
        </p:txBody>
      </p:sp>
      <p:pic>
        <p:nvPicPr>
          <p:cNvPr id="7" name="Picture 6">
            <a:extLst>
              <a:ext uri="{FF2B5EF4-FFF2-40B4-BE49-F238E27FC236}">
                <a16:creationId xmlns:a16="http://schemas.microsoft.com/office/drawing/2014/main" id="{E391F5F5-84B2-074A-ADD6-27895E0506BE}"/>
              </a:ext>
            </a:extLst>
          </p:cNvPr>
          <p:cNvPicPr>
            <a:picLocks noChangeAspect="1"/>
          </p:cNvPicPr>
          <p:nvPr/>
        </p:nvPicPr>
        <p:blipFill>
          <a:blip r:embed="rId3"/>
          <a:stretch>
            <a:fillRect/>
          </a:stretch>
        </p:blipFill>
        <p:spPr>
          <a:xfrm>
            <a:off x="1210704" y="2989719"/>
            <a:ext cx="6722591" cy="1694312"/>
          </a:xfrm>
          <a:prstGeom prst="rect">
            <a:avLst/>
          </a:prstGeom>
        </p:spPr>
      </p:pic>
    </p:spTree>
    <p:extLst>
      <p:ext uri="{BB962C8B-B14F-4D97-AF65-F5344CB8AC3E}">
        <p14:creationId xmlns:p14="http://schemas.microsoft.com/office/powerpoint/2010/main" val="383320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br>
              <a:rPr lang="en-US" dirty="0"/>
            </a:br>
            <a:r>
              <a:rPr lang="en-US" sz="2400" dirty="0"/>
              <a:t>Auto-MDIX</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Connections between devices once required the use of either a crossover or straight-through cable. The type of cable required depended on the type of interconnecting devices.</a:t>
            </a:r>
          </a:p>
          <a:p>
            <a:pPr marL="0" indent="0" algn="l"/>
            <a:r>
              <a:rPr lang="en-US" sz="1600" b="1" dirty="0">
                <a:solidFill>
                  <a:srgbClr val="000000"/>
                </a:solidFill>
              </a:rPr>
              <a:t>Note</a:t>
            </a:r>
            <a:r>
              <a:rPr lang="en-US" sz="1600" dirty="0">
                <a:solidFill>
                  <a:srgbClr val="000000"/>
                </a:solidFill>
              </a:rPr>
              <a:t>: A direct connection between a router and a host requires a cross-over connection.</a:t>
            </a:r>
          </a:p>
          <a:p>
            <a:pPr marL="0" indent="0" algn="l"/>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Most switch devices now support the automatic medium-dependent interface crossover (auto-MDIX) feature. When enabled, the switch automatically detects the type of cable attached to the port and configures the interfaces accordingly. </a:t>
            </a:r>
          </a:p>
          <a:p>
            <a:pPr marL="285750" indent="-285750" algn="l">
              <a:buFont typeface="Arial" panose="020B0604020202020204" pitchFamily="34" charset="0"/>
              <a:buChar char="•"/>
            </a:pPr>
            <a:r>
              <a:rPr lang="en-US" sz="1600" dirty="0">
                <a:solidFill>
                  <a:srgbClr val="000000"/>
                </a:solidFill>
              </a:rPr>
              <a:t>The auto-MDIX feature is enabled by default on switches running Cisco IOS Release 12.2(18)SE or later. However, the feature could be disabled. For this reason, you should always use the correct cable type and not rely on the auto-MDIX feature. </a:t>
            </a:r>
          </a:p>
          <a:p>
            <a:pPr marL="285750" indent="-285750" algn="l">
              <a:buFont typeface="Arial" panose="020B0604020202020204" pitchFamily="34" charset="0"/>
              <a:buChar char="•"/>
            </a:pPr>
            <a:r>
              <a:rPr lang="en-US" sz="1600" dirty="0">
                <a:solidFill>
                  <a:srgbClr val="000000"/>
                </a:solidFill>
              </a:rPr>
              <a:t>Auto-MDIX can be re-enabled using the </a:t>
            </a:r>
            <a:r>
              <a:rPr lang="en-US" sz="1600" b="1" dirty="0">
                <a:solidFill>
                  <a:srgbClr val="000000"/>
                </a:solidFill>
              </a:rPr>
              <a:t>mdix auto</a:t>
            </a:r>
            <a:r>
              <a:rPr lang="en-US" sz="1600" dirty="0">
                <a:solidFill>
                  <a:srgbClr val="000000"/>
                </a:solidFill>
              </a:rPr>
              <a:t> interface configuration command.</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07653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7.5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6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D93A55FA-1939-6742-B7CE-57C0035303D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Ethernet operates in the data link layer and the physical layer. Ethernet standards define both the Layer 2 protocols and the Layer 1 technologies. </a:t>
            </a:r>
          </a:p>
          <a:p>
            <a:pPr>
              <a:spcBef>
                <a:spcPts val="0"/>
              </a:spcBef>
              <a:spcAft>
                <a:spcPts val="0"/>
              </a:spcAft>
              <a:buFont typeface="Arial" panose="020B0604020202020204" pitchFamily="34" charset="0"/>
              <a:buChar char="•"/>
            </a:pPr>
            <a:r>
              <a:rPr lang="en-US" sz="1600" dirty="0"/>
              <a:t>Ethernet uses the LLC and MAC sublayers of the data link layer to operate. </a:t>
            </a:r>
          </a:p>
          <a:p>
            <a:pPr>
              <a:spcBef>
                <a:spcPts val="0"/>
              </a:spcBef>
              <a:spcAft>
                <a:spcPts val="0"/>
              </a:spcAft>
              <a:buFont typeface="Arial" panose="020B0604020202020204" pitchFamily="34" charset="0"/>
              <a:buChar char="•"/>
            </a:pPr>
            <a:r>
              <a:rPr lang="en-US" sz="1600" dirty="0"/>
              <a:t>The Ethernet frame fields are: preamble and start frame delimiter, destination MAC address, source MAC address, EtherType, data, and FCS.</a:t>
            </a:r>
          </a:p>
          <a:p>
            <a:pPr>
              <a:spcBef>
                <a:spcPts val="0"/>
              </a:spcBef>
              <a:spcAft>
                <a:spcPts val="0"/>
              </a:spcAft>
              <a:buFont typeface="Arial" panose="020B0604020202020204" pitchFamily="34" charset="0"/>
              <a:buChar char="•"/>
            </a:pPr>
            <a:r>
              <a:rPr lang="en-US" sz="1600" dirty="0"/>
              <a:t>MAC addressing provides a method for device identification at the data link layer of the OSI model. </a:t>
            </a:r>
          </a:p>
          <a:p>
            <a:pPr>
              <a:spcBef>
                <a:spcPts val="0"/>
              </a:spcBef>
              <a:spcAft>
                <a:spcPts val="0"/>
              </a:spcAft>
              <a:buFont typeface="Arial" panose="020B0604020202020204" pitchFamily="34" charset="0"/>
              <a:buChar char="•"/>
            </a:pPr>
            <a:r>
              <a:rPr lang="en-US" sz="1600" dirty="0"/>
              <a:t>An Ethernet MAC address is a 48-bit address expressed using 12 hexadecimal digits, or 6 bytes. </a:t>
            </a:r>
          </a:p>
          <a:p>
            <a:pPr>
              <a:spcBef>
                <a:spcPts val="0"/>
              </a:spcBef>
              <a:spcAft>
                <a:spcPts val="0"/>
              </a:spcAft>
              <a:buFont typeface="Arial" panose="020B0604020202020204" pitchFamily="34" charset="0"/>
              <a:buChar char="•"/>
            </a:pPr>
            <a:r>
              <a:rPr lang="en-US" sz="1600" dirty="0"/>
              <a:t>When a device is forwarding a message to an Ethernet network, the Ethernet header includes the source and destination MAC addresses. In Ethernet, different MAC addresses are used for Layer 2 unicast, broadcast, and multicast communications.</a:t>
            </a:r>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600" dirty="0">
                <a:latin typeface="Arial" charset="0"/>
              </a:rPr>
              <a:t>Module Practice and Quiz</a:t>
            </a:r>
            <a:br>
              <a:rPr lang="en-US" dirty="0">
                <a:latin typeface="Arial" charset="0"/>
              </a:rPr>
            </a:br>
            <a:r>
              <a:rPr lang="en-US" dirty="0">
                <a:latin typeface="Arial" charset="0"/>
              </a:rPr>
              <a:t>What did I learn in this module? (Contd.)</a:t>
            </a:r>
          </a:p>
        </p:txBody>
      </p:sp>
      <p:sp>
        <p:nvSpPr>
          <p:cNvPr id="3" name="Content Placeholder 2">
            <a:extLst>
              <a:ext uri="{FF2B5EF4-FFF2-40B4-BE49-F238E27FC236}">
                <a16:creationId xmlns:a16="http://schemas.microsoft.com/office/drawing/2014/main" id="{D93A55FA-1939-6742-B7CE-57C0035303D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A Layer 2 Ethernet switch makes its forwarding decisions based solely on the Layer 2 Ethernet MAC addresses. </a:t>
            </a:r>
          </a:p>
          <a:p>
            <a:pPr>
              <a:spcBef>
                <a:spcPts val="0"/>
              </a:spcBef>
              <a:spcAft>
                <a:spcPts val="0"/>
              </a:spcAft>
              <a:buFont typeface="Arial" panose="020B0604020202020204" pitchFamily="34" charset="0"/>
              <a:buChar char="•"/>
            </a:pPr>
            <a:r>
              <a:rPr lang="en-US" sz="1600" dirty="0"/>
              <a:t>The switch dynamically builds the MAC address table by examining the source MAC address of the frames received on a port. </a:t>
            </a:r>
          </a:p>
          <a:p>
            <a:pPr>
              <a:spcBef>
                <a:spcPts val="0"/>
              </a:spcBef>
              <a:spcAft>
                <a:spcPts val="0"/>
              </a:spcAft>
              <a:buFont typeface="Arial" panose="020B0604020202020204" pitchFamily="34" charset="0"/>
              <a:buChar char="•"/>
            </a:pPr>
            <a:r>
              <a:rPr lang="en-US" sz="1600" dirty="0"/>
              <a:t>The switch forwards frames by searching for a match between the destination MAC address in the frame and an entry in the MAC address table. </a:t>
            </a:r>
          </a:p>
          <a:p>
            <a:pPr>
              <a:spcBef>
                <a:spcPts val="0"/>
              </a:spcBef>
              <a:spcAft>
                <a:spcPts val="0"/>
              </a:spcAft>
              <a:buFont typeface="Arial" panose="020B0604020202020204" pitchFamily="34" charset="0"/>
              <a:buChar char="•"/>
            </a:pPr>
            <a:r>
              <a:rPr lang="en-US" sz="1600" dirty="0"/>
              <a:t>Switches use one of the following forwarding methods for switching data between network ports: store-and-forward switching or cut-through switching. Two variants of cut-through switching are fast-forward and fragment-free. </a:t>
            </a:r>
          </a:p>
          <a:p>
            <a:pPr>
              <a:spcBef>
                <a:spcPts val="0"/>
              </a:spcBef>
              <a:spcAft>
                <a:spcPts val="0"/>
              </a:spcAft>
              <a:buFont typeface="Arial" panose="020B0604020202020204" pitchFamily="34" charset="0"/>
              <a:buChar char="•"/>
            </a:pPr>
            <a:r>
              <a:rPr lang="en-US" sz="1600" dirty="0"/>
              <a:t>Two methods of memory buffering are port-based memory and shared memory. </a:t>
            </a:r>
          </a:p>
          <a:p>
            <a:pPr>
              <a:spcBef>
                <a:spcPts val="0"/>
              </a:spcBef>
              <a:spcAft>
                <a:spcPts val="0"/>
              </a:spcAft>
              <a:buFont typeface="Arial" panose="020B0604020202020204" pitchFamily="34" charset="0"/>
              <a:buChar char="•"/>
            </a:pPr>
            <a:r>
              <a:rPr lang="en-US" sz="1600" dirty="0"/>
              <a:t>There are two types of duplex settings used for communications on an Ethernet network: full-duplex and half-duplex. </a:t>
            </a:r>
          </a:p>
        </p:txBody>
      </p:sp>
    </p:spTree>
    <p:custDataLst>
      <p:tags r:id="rId1"/>
    </p:custDataLst>
    <p:extLst>
      <p:ext uri="{BB962C8B-B14F-4D97-AF65-F5344CB8AC3E}">
        <p14:creationId xmlns:p14="http://schemas.microsoft.com/office/powerpoint/2010/main" val="168620875"/>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600" dirty="0">
                <a:latin typeface="Arial" charset="0"/>
              </a:rPr>
              <a:t>Module 7: Ethernet Switching</a:t>
            </a:r>
            <a:br>
              <a:rPr lang="en-US" dirty="0">
                <a:latin typeface="Arial" charset="0"/>
              </a:rPr>
            </a:br>
            <a:r>
              <a:rPr lang="en-US" dirty="0">
                <a:latin typeface="Arial" charset="0"/>
              </a:rPr>
              <a:t>New Terms and Commands</a:t>
            </a:r>
          </a:p>
        </p:txBody>
      </p:sp>
      <p:sp>
        <p:nvSpPr>
          <p:cNvPr id="2" name="Content Placeholder 1">
            <a:extLst>
              <a:ext uri="{FF2B5EF4-FFF2-40B4-BE49-F238E27FC236}">
                <a16:creationId xmlns:a16="http://schemas.microsoft.com/office/drawing/2014/main" id="{C3353614-7F17-DC4C-A95A-616BC6DF8431}"/>
              </a:ext>
            </a:extLst>
          </p:cNvPr>
          <p:cNvSpPr>
            <a:spLocks noGrp="1"/>
          </p:cNvSpPr>
          <p:nvPr>
            <p:ph idx="1"/>
          </p:nvPr>
        </p:nvSpPr>
        <p:spPr/>
        <p:txBody>
          <a:bodyPr/>
          <a:lstStyle/>
          <a:p>
            <a:pPr>
              <a:buFont typeface="Arial" panose="020B0604020202020204" pitchFamily="34" charset="0"/>
              <a:buChar char="•"/>
            </a:pPr>
            <a:r>
              <a:rPr lang="en-US" sz="1600" dirty="0"/>
              <a:t>Store-and-Forward Switching</a:t>
            </a:r>
          </a:p>
          <a:p>
            <a:pPr>
              <a:buFont typeface="Arial" panose="020B0604020202020204" pitchFamily="34" charset="0"/>
              <a:buChar char="•"/>
            </a:pPr>
            <a:r>
              <a:rPr lang="en-US" sz="1600" dirty="0"/>
              <a:t>Cut-through Switching</a:t>
            </a:r>
          </a:p>
          <a:p>
            <a:pPr>
              <a:buFont typeface="Arial" panose="020B0604020202020204" pitchFamily="34" charset="0"/>
              <a:buChar char="•"/>
            </a:pPr>
            <a:r>
              <a:rPr lang="en-US" sz="1600" dirty="0"/>
              <a:t>Fast-Forward Switching</a:t>
            </a:r>
          </a:p>
          <a:p>
            <a:pPr>
              <a:buFont typeface="Arial" panose="020B0604020202020204" pitchFamily="34" charset="0"/>
              <a:buChar char="•"/>
            </a:pPr>
            <a:r>
              <a:rPr lang="en-US" sz="1600" dirty="0"/>
              <a:t>Fragment-free Switching</a:t>
            </a:r>
          </a:p>
          <a:p>
            <a:pPr>
              <a:buFont typeface="Arial" panose="020B0604020202020204" pitchFamily="34" charset="0"/>
              <a:buChar char="•"/>
            </a:pPr>
            <a:r>
              <a:rPr lang="en-US" sz="1600" dirty="0"/>
              <a:t>OUI (Organizationally Unique Identifier)</a:t>
            </a:r>
          </a:p>
          <a:p>
            <a:pPr>
              <a:buFont typeface="Arial" panose="020B0604020202020204" pitchFamily="34" charset="0"/>
              <a:buChar char="•"/>
            </a:pPr>
            <a:r>
              <a:rPr lang="en-US" sz="1600" dirty="0"/>
              <a:t>ARP (Address Resolution Protocol)</a:t>
            </a:r>
          </a:p>
          <a:p>
            <a:pPr>
              <a:buFont typeface="Arial" panose="020B0604020202020204" pitchFamily="34" charset="0"/>
              <a:buChar char="•"/>
            </a:pPr>
            <a:r>
              <a:rPr lang="en-US" sz="1600" dirty="0"/>
              <a:t>ND (Neighbor Discovery)</a:t>
            </a:r>
          </a:p>
          <a:p>
            <a:pPr>
              <a:buFont typeface="Arial" panose="020B0604020202020204" pitchFamily="34" charset="0"/>
              <a:buChar char="•"/>
            </a:pPr>
            <a:r>
              <a:rPr lang="en-US" sz="1600" dirty="0"/>
              <a:t>Port-based memory</a:t>
            </a:r>
          </a:p>
          <a:p>
            <a:pPr>
              <a:buFont typeface="Arial" panose="020B0604020202020204" pitchFamily="34" charset="0"/>
              <a:buChar char="•"/>
            </a:pPr>
            <a:r>
              <a:rPr lang="en-US" sz="1600" dirty="0"/>
              <a:t>Shared memory</a:t>
            </a:r>
          </a:p>
          <a:p>
            <a:pPr>
              <a:buFont typeface="Arial" panose="020B0604020202020204" pitchFamily="34" charset="0"/>
              <a:buChar char="•"/>
            </a:pPr>
            <a:r>
              <a:rPr lang="en-US" sz="1600" dirty="0"/>
              <a:t>Auto-MDIX</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br>
              <a:rPr lang="en-US" dirty="0"/>
            </a:br>
            <a:r>
              <a:rPr lang="en-US" sz="2400" dirty="0"/>
              <a:t>Ethernet Encapsulation</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474662" y="731837"/>
            <a:ext cx="3364449" cy="3689897"/>
          </a:xfrm>
        </p:spPr>
        <p:txBody>
          <a:bodyPr/>
          <a:lstStyle/>
          <a:p>
            <a:pPr marL="342900" indent="-342900" algn="l">
              <a:buFont typeface="Arial" panose="020B0604020202020204" pitchFamily="34" charset="0"/>
              <a:buChar char="•"/>
            </a:pPr>
            <a:r>
              <a:rPr lang="en-US" dirty="0">
                <a:solidFill>
                  <a:srgbClr val="000000"/>
                </a:solidFill>
              </a:rPr>
              <a:t>Ethernet operates in the data link layer and the physical layer.</a:t>
            </a:r>
          </a:p>
          <a:p>
            <a:pPr marL="342900" indent="-342900" algn="l">
              <a:buFont typeface="Arial" panose="020B0604020202020204" pitchFamily="34" charset="0"/>
              <a:buChar char="•"/>
            </a:pPr>
            <a:r>
              <a:rPr lang="en-US" dirty="0">
                <a:solidFill>
                  <a:srgbClr val="000000"/>
                </a:solidFill>
              </a:rPr>
              <a:t>It is a family of networking technologies defined in the IEEE 802.2 and 802.3 standards.</a:t>
            </a:r>
          </a:p>
        </p:txBody>
      </p:sp>
      <p:pic>
        <p:nvPicPr>
          <p:cNvPr id="4" name="Picture 3">
            <a:extLst>
              <a:ext uri="{FF2B5EF4-FFF2-40B4-BE49-F238E27FC236}">
                <a16:creationId xmlns:a16="http://schemas.microsoft.com/office/drawing/2014/main" id="{0D9ED349-78FE-6946-8E1B-0C6059771B2C}"/>
              </a:ext>
            </a:extLst>
          </p:cNvPr>
          <p:cNvPicPr>
            <a:picLocks noChangeAspect="1"/>
          </p:cNvPicPr>
          <p:nvPr/>
        </p:nvPicPr>
        <p:blipFill>
          <a:blip r:embed="rId3"/>
          <a:stretch>
            <a:fillRect/>
          </a:stretch>
        </p:blipFill>
        <p:spPr>
          <a:xfrm>
            <a:off x="3944473" y="731837"/>
            <a:ext cx="4734478" cy="3463645"/>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br>
              <a:rPr lang="en-US" dirty="0"/>
            </a:br>
            <a:r>
              <a:rPr lang="en-US" sz="2400" dirty="0"/>
              <a:t>Data Link Sublayers</a:t>
            </a:r>
          </a:p>
        </p:txBody>
      </p:sp>
      <p:sp>
        <p:nvSpPr>
          <p:cNvPr id="5" name="TextBox 4">
            <a:extLst>
              <a:ext uri="{FF2B5EF4-FFF2-40B4-BE49-F238E27FC236}">
                <a16:creationId xmlns:a16="http://schemas.microsoft.com/office/drawing/2014/main" id="{7D6FED96-F5B8-9740-B01D-C6CD3F14A641}"/>
              </a:ext>
            </a:extLst>
          </p:cNvPr>
          <p:cNvSpPr txBox="1"/>
          <p:nvPr/>
        </p:nvSpPr>
        <p:spPr>
          <a:xfrm>
            <a:off x="340658" y="770964"/>
            <a:ext cx="4973079" cy="2646878"/>
          </a:xfrm>
          <a:prstGeom prst="rect">
            <a:avLst/>
          </a:prstGeom>
          <a:noFill/>
        </p:spPr>
        <p:txBody>
          <a:bodyPr wrap="square" rtlCol="0">
            <a:spAutoFit/>
          </a:bodyPr>
          <a:lstStyle/>
          <a:p>
            <a:r>
              <a:rPr lang="en-US" dirty="0">
                <a:solidFill>
                  <a:srgbClr val="000000"/>
                </a:solidFill>
              </a:rPr>
              <a:t>The 802 LAN/MAN standards, including Ethernet, use two separate sublayers of the data link layer to operate:</a:t>
            </a:r>
          </a:p>
          <a:p>
            <a:pPr marL="285750" indent="-285750">
              <a:buFont typeface="Arial" panose="020B0604020202020204" pitchFamily="34" charset="0"/>
              <a:buChar char="•"/>
            </a:pPr>
            <a:r>
              <a:rPr lang="en-US" sz="1600" b="1" dirty="0">
                <a:solidFill>
                  <a:srgbClr val="000000"/>
                </a:solidFill>
              </a:rPr>
              <a:t>LLC Sublayer</a:t>
            </a:r>
            <a:r>
              <a:rPr lang="en-US" sz="1600" dirty="0">
                <a:solidFill>
                  <a:srgbClr val="000000"/>
                </a:solidFill>
              </a:rPr>
              <a:t>: (IEEE 802.2) Places information in the frame to identify which network layer protocol is used for the frame.</a:t>
            </a:r>
          </a:p>
          <a:p>
            <a:pPr marL="285750" indent="-285750">
              <a:buFont typeface="Arial" panose="020B0604020202020204" pitchFamily="34" charset="0"/>
              <a:buChar char="•"/>
            </a:pPr>
            <a:r>
              <a:rPr lang="en-US" sz="1600" b="1" dirty="0">
                <a:solidFill>
                  <a:srgbClr val="000000"/>
                </a:solidFill>
              </a:rPr>
              <a:t>MAC Sublayer</a:t>
            </a:r>
            <a:r>
              <a:rPr lang="en-US" sz="1600" dirty="0">
                <a:solidFill>
                  <a:srgbClr val="000000"/>
                </a:solidFill>
              </a:rPr>
              <a:t>: (IEEE 802.3, 802.11, or 802.15) Responsible for data encapsulation and media access control, and provides data link layer addressing.</a:t>
            </a:r>
          </a:p>
        </p:txBody>
      </p:sp>
      <p:pic>
        <p:nvPicPr>
          <p:cNvPr id="4" name="Content Placeholder 3">
            <a:extLst>
              <a:ext uri="{FF2B5EF4-FFF2-40B4-BE49-F238E27FC236}">
                <a16:creationId xmlns:a16="http://schemas.microsoft.com/office/drawing/2014/main" id="{6676CA92-276E-A349-B5F5-87C0459C4C86}"/>
              </a:ext>
            </a:extLst>
          </p:cNvPr>
          <p:cNvPicPr>
            <a:picLocks noGrp="1" noChangeAspect="1"/>
          </p:cNvPicPr>
          <p:nvPr>
            <p:ph idx="1"/>
          </p:nvPr>
        </p:nvPicPr>
        <p:blipFill>
          <a:blip r:embed="rId3"/>
          <a:stretch>
            <a:fillRect/>
          </a:stretch>
        </p:blipFill>
        <p:spPr>
          <a:xfrm>
            <a:off x="5313737" y="1061103"/>
            <a:ext cx="3248735" cy="2628247"/>
          </a:xfrm>
        </p:spPr>
      </p:pic>
    </p:spTree>
    <p:extLst>
      <p:ext uri="{BB962C8B-B14F-4D97-AF65-F5344CB8AC3E}">
        <p14:creationId xmlns:p14="http://schemas.microsoft.com/office/powerpoint/2010/main" val="1493660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br>
              <a:rPr lang="en-US" dirty="0"/>
            </a:br>
            <a:r>
              <a:rPr lang="en-US" sz="2400" dirty="0"/>
              <a:t>MAC Sublayer</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224405" y="731837"/>
            <a:ext cx="8280057" cy="3689897"/>
          </a:xfrm>
        </p:spPr>
        <p:txBody>
          <a:bodyPr/>
          <a:lstStyle/>
          <a:p>
            <a:pPr algn="l"/>
            <a:r>
              <a:rPr lang="en-US" sz="1600" dirty="0">
                <a:solidFill>
                  <a:srgbClr val="000000"/>
                </a:solidFill>
              </a:rPr>
              <a:t>The MAC sublayer is responsible for data encapsulation and accessing the media.</a:t>
            </a:r>
          </a:p>
          <a:p>
            <a:pPr algn="l"/>
            <a:endParaRPr lang="en-US" sz="1600" b="1" dirty="0">
              <a:solidFill>
                <a:srgbClr val="000000"/>
              </a:solidFill>
            </a:endParaRPr>
          </a:p>
          <a:p>
            <a:pPr algn="l"/>
            <a:r>
              <a:rPr lang="en-US" sz="1600" b="1" dirty="0">
                <a:solidFill>
                  <a:srgbClr val="000000"/>
                </a:solidFill>
              </a:rPr>
              <a:t>Data Encapsulation</a:t>
            </a:r>
          </a:p>
          <a:p>
            <a:pPr algn="l"/>
            <a:r>
              <a:rPr lang="en-US" sz="1600" dirty="0">
                <a:solidFill>
                  <a:srgbClr val="000000"/>
                </a:solidFill>
              </a:rPr>
              <a:t>IEEE 802.3 data encapsulation includes the following:</a:t>
            </a:r>
          </a:p>
          <a:p>
            <a:pPr marL="457200" indent="-457200" algn="l">
              <a:buFont typeface="+mj-lt"/>
              <a:buAutoNum type="arabicPeriod"/>
            </a:pPr>
            <a:r>
              <a:rPr lang="en-US" sz="1400" b="1" dirty="0">
                <a:solidFill>
                  <a:srgbClr val="000000"/>
                </a:solidFill>
              </a:rPr>
              <a:t>Ethernet frame</a:t>
            </a:r>
            <a:r>
              <a:rPr lang="en-US" sz="1400" dirty="0">
                <a:solidFill>
                  <a:srgbClr val="000000"/>
                </a:solidFill>
              </a:rPr>
              <a:t> - This is the internal structure of the Ethernet frame.</a:t>
            </a:r>
          </a:p>
          <a:p>
            <a:pPr marL="457200" indent="-457200" algn="l">
              <a:buFont typeface="+mj-lt"/>
              <a:buAutoNum type="arabicPeriod"/>
            </a:pPr>
            <a:r>
              <a:rPr lang="en-US" sz="1400" b="1" dirty="0">
                <a:solidFill>
                  <a:srgbClr val="000000"/>
                </a:solidFill>
              </a:rPr>
              <a:t>Ethernet Addressing</a:t>
            </a:r>
            <a:r>
              <a:rPr lang="en-US" sz="1400" dirty="0">
                <a:solidFill>
                  <a:srgbClr val="000000"/>
                </a:solidFill>
              </a:rPr>
              <a:t> - The Ethernet frame includes both a source and destination MAC address to deliver the Ethernet frame from Ethernet NIC to Ethernet NIC on the same LAN.</a:t>
            </a:r>
          </a:p>
          <a:p>
            <a:pPr marL="457200" indent="-457200" algn="l">
              <a:buFont typeface="+mj-lt"/>
              <a:buAutoNum type="arabicPeriod"/>
            </a:pPr>
            <a:r>
              <a:rPr lang="en-US" sz="1400" b="1" dirty="0">
                <a:solidFill>
                  <a:srgbClr val="000000"/>
                </a:solidFill>
              </a:rPr>
              <a:t>Ethernet Error detection</a:t>
            </a:r>
            <a:r>
              <a:rPr lang="en-US" sz="1400" dirty="0">
                <a:solidFill>
                  <a:srgbClr val="000000"/>
                </a:solidFill>
              </a:rPr>
              <a:t> - The Ethernet frame includes a frame check sequence (FCS) trailer used for error detection.</a:t>
            </a:r>
          </a:p>
          <a:p>
            <a:pPr algn="l"/>
            <a:endParaRPr lang="en-US"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br>
              <a:rPr lang="en-US" dirty="0"/>
            </a:br>
            <a:r>
              <a:rPr lang="en-US" sz="2400" dirty="0"/>
              <a:t>MAC Sublayer</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219076" y="731837"/>
            <a:ext cx="4620554" cy="3689897"/>
          </a:xfrm>
        </p:spPr>
        <p:txBody>
          <a:bodyPr/>
          <a:lstStyle/>
          <a:p>
            <a:pPr marL="0" indent="0" algn="l"/>
            <a:r>
              <a:rPr lang="en-US" sz="1400" b="1" dirty="0">
                <a:solidFill>
                  <a:srgbClr val="000000"/>
                </a:solidFill>
              </a:rPr>
              <a:t>Media Access</a:t>
            </a:r>
          </a:p>
          <a:p>
            <a:pPr marL="285750" indent="-285750" algn="l">
              <a:buFont typeface="Arial" panose="020B0604020202020204" pitchFamily="34" charset="0"/>
              <a:buChar char="•"/>
            </a:pPr>
            <a:r>
              <a:rPr lang="en-US" sz="1600" dirty="0">
                <a:solidFill>
                  <a:srgbClr val="000000"/>
                </a:solidFill>
              </a:rPr>
              <a:t>The IEEE 802.3 MAC sublayer includes the specifications for different Ethernet communications standards over various types of media including copper and fiber.</a:t>
            </a:r>
          </a:p>
          <a:p>
            <a:pPr marL="285750" indent="-285750" algn="l">
              <a:buFont typeface="Arial" panose="020B0604020202020204" pitchFamily="34" charset="0"/>
              <a:buChar char="•"/>
            </a:pPr>
            <a:r>
              <a:rPr lang="en-US" sz="1600" dirty="0">
                <a:solidFill>
                  <a:srgbClr val="000000"/>
                </a:solidFill>
              </a:rPr>
              <a:t>Legacy Ethernet using a bus topology or hubs, is a shared, half-duplex medium. Ethernet over a half-duplex medium uses a contention-based access method, carrier sense multiple access/collision detection (CSMA/CD). </a:t>
            </a:r>
          </a:p>
          <a:p>
            <a:pPr marL="285750" indent="-285750" algn="l">
              <a:buFont typeface="Arial" panose="020B0604020202020204" pitchFamily="34" charset="0"/>
              <a:buChar char="•"/>
            </a:pPr>
            <a:r>
              <a:rPr lang="en-US" sz="1600" dirty="0">
                <a:solidFill>
                  <a:srgbClr val="000000"/>
                </a:solidFill>
              </a:rPr>
              <a:t>Ethernet LANs of today use switches that operate in full-duplex. Full-duplex communications with Ethernet switches do not require access control through CSMA/CD.</a:t>
            </a:r>
          </a:p>
        </p:txBody>
      </p:sp>
      <p:pic>
        <p:nvPicPr>
          <p:cNvPr id="4" name="Picture 3">
            <a:extLst>
              <a:ext uri="{FF2B5EF4-FFF2-40B4-BE49-F238E27FC236}">
                <a16:creationId xmlns:a16="http://schemas.microsoft.com/office/drawing/2014/main" id="{6A9979E0-78FF-C747-A412-797510E5D7C2}"/>
              </a:ext>
            </a:extLst>
          </p:cNvPr>
          <p:cNvPicPr>
            <a:picLocks noChangeAspect="1"/>
          </p:cNvPicPr>
          <p:nvPr/>
        </p:nvPicPr>
        <p:blipFill>
          <a:blip r:embed="rId3"/>
          <a:stretch>
            <a:fillRect/>
          </a:stretch>
        </p:blipFill>
        <p:spPr>
          <a:xfrm>
            <a:off x="5034187" y="1354757"/>
            <a:ext cx="3635151" cy="2209490"/>
          </a:xfrm>
          <a:prstGeom prst="rect">
            <a:avLst/>
          </a:prstGeom>
        </p:spPr>
      </p:pic>
    </p:spTree>
    <p:extLst>
      <p:ext uri="{BB962C8B-B14F-4D97-AF65-F5344CB8AC3E}">
        <p14:creationId xmlns:p14="http://schemas.microsoft.com/office/powerpoint/2010/main" val="245348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br>
              <a:rPr lang="en-US" dirty="0"/>
            </a:br>
            <a:r>
              <a:rPr lang="en-US" sz="2400" dirty="0"/>
              <a:t>Ethernet Frame Fields</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123826" y="731837"/>
            <a:ext cx="8630894" cy="2411413"/>
          </a:xfrm>
        </p:spPr>
        <p:txBody>
          <a:bodyPr/>
          <a:lstStyle/>
          <a:p>
            <a:pPr marL="342900" indent="-342900" algn="l">
              <a:buFont typeface="Arial" panose="020B0604020202020204" pitchFamily="34" charset="0"/>
              <a:buChar char="•"/>
            </a:pPr>
            <a:r>
              <a:rPr lang="en-US" sz="1600" dirty="0">
                <a:solidFill>
                  <a:srgbClr val="000000"/>
                </a:solidFill>
              </a:rPr>
              <a:t>The minimum Ethernet frame size is 64 bytes and the maximum is 1518 bytes. The preamble field is not included when describing the size of the frame.</a:t>
            </a:r>
          </a:p>
          <a:p>
            <a:pPr marL="342900" indent="-342900" algn="l">
              <a:buFont typeface="Arial" panose="020B0604020202020204" pitchFamily="34" charset="0"/>
              <a:buChar char="•"/>
            </a:pPr>
            <a:r>
              <a:rPr lang="en-US" sz="1600" dirty="0">
                <a:solidFill>
                  <a:srgbClr val="000000"/>
                </a:solidFill>
              </a:rPr>
              <a:t>Any frame less than 64 bytes in length is considered a “collision fragment” or “runt frame” and is automatically discarded. Frames with more than 1500 bytes of data are considered “jumbo” or “baby giant frames”.</a:t>
            </a:r>
          </a:p>
          <a:p>
            <a:pPr marL="342900" indent="-342900" algn="l">
              <a:buFont typeface="Arial" panose="020B0604020202020204" pitchFamily="34" charset="0"/>
              <a:buChar char="•"/>
            </a:pPr>
            <a:r>
              <a:rPr lang="en-US" sz="1600" dirty="0">
                <a:solidFill>
                  <a:srgbClr val="000000"/>
                </a:solidFill>
              </a:rPr>
              <a:t>If the size of a transmitted frame is less than the minimum, or greater than the maximum, the receiving device drops the frame. Dropped frames are likely to be the result of collisions or other unwanted signals. They are considered invalid. Jumbo frames are usually supported by most Fast Ethernet and Gigabit Ethernet switches and NICs.</a:t>
            </a:r>
          </a:p>
          <a:p>
            <a:pPr marL="342900" indent="-342900" algn="l">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48E17D93-6D91-9A41-B7B0-366DE18C84BA}"/>
              </a:ext>
            </a:extLst>
          </p:cNvPr>
          <p:cNvPicPr>
            <a:picLocks noChangeAspect="1"/>
          </p:cNvPicPr>
          <p:nvPr/>
        </p:nvPicPr>
        <p:blipFill>
          <a:blip r:embed="rId3"/>
          <a:stretch>
            <a:fillRect/>
          </a:stretch>
        </p:blipFill>
        <p:spPr>
          <a:xfrm>
            <a:off x="1711635" y="3162300"/>
            <a:ext cx="5720730" cy="1713542"/>
          </a:xfrm>
          <a:prstGeom prst="rect">
            <a:avLst/>
          </a:prstGeom>
        </p:spPr>
      </p:pic>
    </p:spTree>
    <p:extLst>
      <p:ext uri="{BB962C8B-B14F-4D97-AF65-F5344CB8AC3E}">
        <p14:creationId xmlns:p14="http://schemas.microsoft.com/office/powerpoint/2010/main" val="3113925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br>
              <a:rPr lang="en-US" dirty="0"/>
            </a:br>
            <a:r>
              <a:rPr lang="en-US" sz="2400" dirty="0"/>
              <a:t>Lab – Use Wireshark to Examine Ethernet Frames</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474662" y="731837"/>
            <a:ext cx="8280057" cy="3689897"/>
          </a:xfrm>
        </p:spPr>
        <p:txBody>
          <a:bodyPr/>
          <a:lstStyle/>
          <a:p>
            <a:pPr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Examine the Header Fields in an Ethernet II Frame</a:t>
            </a:r>
          </a:p>
          <a:p>
            <a:pPr marL="342900" indent="-342900" algn="l">
              <a:buFont typeface="Arial" panose="020B0604020202020204" pitchFamily="34" charset="0"/>
              <a:buChar char="•"/>
            </a:pPr>
            <a:r>
              <a:rPr lang="en-US" dirty="0">
                <a:solidFill>
                  <a:srgbClr val="000000"/>
                </a:solidFill>
              </a:rPr>
              <a:t>Part 2: Use Wireshark to Capture and Analyze Ethernet Frames</a:t>
            </a:r>
          </a:p>
          <a:p>
            <a:pPr algn="l"/>
            <a:endParaRPr lang="en-US" dirty="0">
              <a:solidFill>
                <a:srgbClr val="000000"/>
              </a:solidFill>
            </a:endParaRPr>
          </a:p>
        </p:txBody>
      </p:sp>
    </p:spTree>
    <p:extLst>
      <p:ext uri="{BB962C8B-B14F-4D97-AF65-F5344CB8AC3E}">
        <p14:creationId xmlns:p14="http://schemas.microsoft.com/office/powerpoint/2010/main" val="4140431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7707</TotalTime>
  <Words>4152</Words>
  <Application>Microsoft Macintosh PowerPoint</Application>
  <PresentationFormat>On-screen Show (16:9)</PresentationFormat>
  <Paragraphs>340</Paragraphs>
  <Slides>37</Slides>
  <Notes>37</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CiscoSans ExtraLight</vt:lpstr>
      <vt:lpstr>Arial</vt:lpstr>
      <vt:lpstr>Calibri</vt:lpstr>
      <vt:lpstr>Wingdings</vt:lpstr>
      <vt:lpstr>Default Theme</vt:lpstr>
      <vt:lpstr>Module 7: Ethernet Switching</vt:lpstr>
      <vt:lpstr>Module Objectives</vt:lpstr>
      <vt:lpstr>7.1 Ethernet Frames</vt:lpstr>
      <vt:lpstr>Ethernet Frames Ethernet Encapsulation</vt:lpstr>
      <vt:lpstr>Ethernet Frames Data Link Sublayers</vt:lpstr>
      <vt:lpstr>Ethernet Frames MAC Sublayer</vt:lpstr>
      <vt:lpstr>Ethernet Frames MAC Sublayer</vt:lpstr>
      <vt:lpstr>Ethernet Frames Ethernet Frame Fields</vt:lpstr>
      <vt:lpstr>Ethernet Frames Lab – Use Wireshark to Examine Ethernet Frames</vt:lpstr>
      <vt:lpstr>7.2 Ethernet MAC Address</vt:lpstr>
      <vt:lpstr>Ethernet MAC Addresses MAC Address and Hexadecimal</vt:lpstr>
      <vt:lpstr>Ethernet MAC Addresses Ethernet MAC Address</vt:lpstr>
      <vt:lpstr>Ethernet MAC Addresses Frame Processing</vt:lpstr>
      <vt:lpstr>Ethernet MAC Addresses Unicast MAC Address</vt:lpstr>
      <vt:lpstr>Ethernet MAC Addresses Broadcast MAC Address</vt:lpstr>
      <vt:lpstr>Ethernet MAC Addresses Multicast MAC Address</vt:lpstr>
      <vt:lpstr>Ethernet MAC Addresses Lab – View Network Device MAC Addresses</vt:lpstr>
      <vt:lpstr>7.3 The MAC Address Table</vt:lpstr>
      <vt:lpstr>The MAC Address Table Switch Fundamentals</vt:lpstr>
      <vt:lpstr>The MAC Address Table Switch Learning and Forwarding</vt:lpstr>
      <vt:lpstr>The MAC Address Table Switch Learning and Forwarding (Contd.)</vt:lpstr>
      <vt:lpstr>The MAC Address Table Filtering Frames</vt:lpstr>
      <vt:lpstr>The MAC Address Table Video – MAC Address Tables on Connected Switches</vt:lpstr>
      <vt:lpstr>The MAC Address Table Video – Sending the Frame to the Default Gateway</vt:lpstr>
      <vt:lpstr>The MAC Address Table Lab – View the Switch MAC Address Table</vt:lpstr>
      <vt:lpstr>7.4 Switch Speeds and Forwarding Methods</vt:lpstr>
      <vt:lpstr>Switch Speeds and Forwarding Methods Frame Forwarding Methods on Cisco Switches</vt:lpstr>
      <vt:lpstr>Switch Speeds and Forwarding Methods Cut-Through Switching</vt:lpstr>
      <vt:lpstr>Switch Speeds and Forwarding Methods Memory Buffering on Switches</vt:lpstr>
      <vt:lpstr>Switch Speeds and Forwarding Methods Duplex and Speed Settings</vt:lpstr>
      <vt:lpstr>Switch Speeds and Forwarding Methods Duplex and Speed Settings</vt:lpstr>
      <vt:lpstr>Switch Speeds and Forwarding Methods Auto-MDIX</vt:lpstr>
      <vt:lpstr>7.5 Module Practice and Quiz</vt:lpstr>
      <vt:lpstr>Module Practice and Quiz What did I learn in this module?</vt:lpstr>
      <vt:lpstr>Module Practice and Quiz What did I learn in this module? (Contd.)</vt:lpstr>
      <vt:lpstr>Module 7: Ethernet Switching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Microsoft Office User</cp:lastModifiedBy>
  <cp:revision>222</cp:revision>
  <dcterms:created xsi:type="dcterms:W3CDTF">2019-10-18T06:21:22Z</dcterms:created>
  <dcterms:modified xsi:type="dcterms:W3CDTF">2019-12-26T02:03:08Z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