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4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2"/>
  </p:notesMasterIdLst>
  <p:sldIdLst>
    <p:sldId id="876" r:id="rId2"/>
    <p:sldId id="925" r:id="rId3"/>
    <p:sldId id="759" r:id="rId4"/>
    <p:sldId id="628" r:id="rId5"/>
    <p:sldId id="926" r:id="rId6"/>
    <p:sldId id="1059" r:id="rId7"/>
    <p:sldId id="1060" r:id="rId8"/>
    <p:sldId id="1061" r:id="rId9"/>
    <p:sldId id="1062" r:id="rId10"/>
    <p:sldId id="1123" r:id="rId11"/>
    <p:sldId id="927" r:id="rId12"/>
    <p:sldId id="788" r:id="rId13"/>
    <p:sldId id="1070" r:id="rId14"/>
    <p:sldId id="1124" r:id="rId15"/>
    <p:sldId id="1071" r:id="rId16"/>
    <p:sldId id="886" r:id="rId17"/>
    <p:sldId id="936" r:id="rId18"/>
    <p:sldId id="1072" r:id="rId19"/>
    <p:sldId id="1074" r:id="rId20"/>
    <p:sldId id="1075" r:id="rId21"/>
    <p:sldId id="1125" r:id="rId22"/>
    <p:sldId id="1076" r:id="rId23"/>
    <p:sldId id="942" r:id="rId24"/>
    <p:sldId id="957" r:id="rId25"/>
    <p:sldId id="1126" r:id="rId26"/>
    <p:sldId id="1078" r:id="rId27"/>
    <p:sldId id="1079" r:id="rId28"/>
    <p:sldId id="1081" r:id="rId29"/>
    <p:sldId id="952" r:id="rId30"/>
    <p:sldId id="966" r:id="rId31"/>
    <p:sldId id="1082" r:id="rId32"/>
    <p:sldId id="1083" r:id="rId33"/>
    <p:sldId id="1127" r:id="rId34"/>
    <p:sldId id="1086" r:id="rId35"/>
    <p:sldId id="1087" r:id="rId36"/>
    <p:sldId id="980" r:id="rId37"/>
    <p:sldId id="1107" r:id="rId38"/>
    <p:sldId id="1129" r:id="rId39"/>
    <p:sldId id="1130" r:id="rId40"/>
    <p:sldId id="1121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9" autoAdjust="0"/>
    <p:restoredTop sz="84977" autoAdjust="0"/>
  </p:normalViewPr>
  <p:slideViewPr>
    <p:cSldViewPr snapToGrid="0" showGuides="1">
      <p:cViewPr varScale="1">
        <p:scale>
          <a:sx n="128" d="100"/>
          <a:sy n="128" d="100"/>
        </p:scale>
        <p:origin x="1600" y="168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7/30/20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Video – Sample IPv4 Headers in Wireshark 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Video – Sample IPv6 Headers in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8.3.6 </a:t>
            </a:r>
            <a:r>
              <a:rPr lang="en-US" sz="1200" dirty="0">
                <a:effectLst/>
              </a:rPr>
              <a:t>– Check Your Understanding –</a:t>
            </a:r>
            <a:r>
              <a:rPr lang="en-US" sz="1200" baseline="0" dirty="0">
                <a:effectLst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8.5.1 – </a:t>
            </a:r>
            <a:r>
              <a:rPr lang="en-US" altLang="en-US" dirty="0"/>
              <a:t>Router Packet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8.5.2 – </a:t>
            </a:r>
            <a:r>
              <a:rPr lang="en-US" altLang="en-US" dirty="0"/>
              <a:t>IP Router 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8.5.5 – </a:t>
            </a:r>
            <a:r>
              <a:rPr lang="en-US" altLang="en-US" dirty="0"/>
              <a:t>Video – IPv4 Router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800">
                <a:solidFill>
                  <a:schemeClr val="accent5">
                    <a:lumMod val="40000"/>
                    <a:lumOff val="60000"/>
                  </a:schemeClr>
                </a:solidFill>
              </a:rPr>
              <a:t>Chapter</a:t>
            </a:r>
            <a:r>
              <a:rPr lang="en-US" sz="4600">
                <a:solidFill>
                  <a:schemeClr val="accent5">
                    <a:lumMod val="40000"/>
                    <a:lumOff val="60000"/>
                  </a:schemeClr>
                </a:solidFill>
              </a:rPr>
              <a:t> 8.1: </a:t>
            </a:r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829464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Video – Sample IPv4 Headers in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0"/>
            <a:ext cx="8593327" cy="21037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IPv4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may be used for fragmentation, security, mobility support,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/>
              <a:t>Unlike IPv4, routers do not fragment IPv6 packets.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Video – Sample IPv6 Headers in Wireshark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IPv6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Router Packet Forwarding Decision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 router receives the frame from the host device?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IP Router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Directly Connected </a:t>
            </a:r>
            <a:r>
              <a:rPr lang="en-US" altLang="en-US" dirty="0"/>
              <a:t>– These routes are automatically added by the router, provided the interface is active and has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Remote</a:t>
            </a:r>
            <a:r>
              <a:rPr lang="en-US" altLang="en-US" dirty="0"/>
              <a:t> – 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Default Route </a:t>
            </a:r>
            <a:r>
              <a:rPr lang="en-US" altLang="en-US" dirty="0"/>
              <a:t>– this forwards all traffic to a specific direction when there is not a match in the routing table </a:t>
            </a: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Routes Automatically: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/>
              <a:t>Dynamic routing can also share static default routes with the other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Video – IPv4 Router Routing Tables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This video will explain the information in the IPv4 router routing table.</a:t>
            </a:r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The </a:t>
            </a:r>
            <a:r>
              <a:rPr lang="en-US" b="1" dirty="0"/>
              <a:t>show ip route </a:t>
            </a:r>
            <a:r>
              <a:rPr lang="en-US" dirty="0"/>
              <a:t>command shows the following route sources: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- Directly connected local interface IP address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Directly connected network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– Static route was manually configured by an administrator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–  OSPF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– EIGRP</a:t>
            </a:r>
          </a:p>
          <a:p>
            <a:pPr marL="0" indent="0">
              <a:buNone/>
            </a:pPr>
            <a:r>
              <a:rPr lang="en-CA" altLang="en-US" dirty="0"/>
              <a:t>This command shows types of routes:</a:t>
            </a:r>
          </a:p>
          <a:p>
            <a:pPr lvl="1"/>
            <a:r>
              <a:rPr lang="en-CA" altLang="en-US" dirty="0"/>
              <a:t>Directly Connected – C and L</a:t>
            </a:r>
          </a:p>
          <a:p>
            <a:pPr lvl="1"/>
            <a:r>
              <a:rPr lang="en-CA" altLang="en-US" dirty="0"/>
              <a:t>Remote Routes – O, D, etc.</a:t>
            </a:r>
          </a:p>
          <a:p>
            <a:pPr lvl="1"/>
            <a:r>
              <a:rPr lang="en-CA" altLang="en-US" dirty="0"/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21038</TotalTime>
  <Words>2888</Words>
  <Application>Microsoft Macintosh PowerPoint</Application>
  <PresentationFormat>On-screen Show (16:9)</PresentationFormat>
  <Paragraphs>445</Paragraphs>
  <Slides>40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CiscoSans ExtraLight</vt:lpstr>
      <vt:lpstr>Wingdings</vt:lpstr>
      <vt:lpstr>Default Theme</vt:lpstr>
      <vt:lpstr>Chapter 8.1: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IPv4 Packet Video – Sample IPv4 Headers in Wireshark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IPv6 Packets Video – Sample IPv6 Headers in Wireshark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8.5 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Video – IPv4 Router Routing Tables</vt:lpstr>
      <vt:lpstr>Introduction to Routing Introduction to an IPv4 Routing Table</vt:lpstr>
      <vt:lpstr>8.6 Module Practice and Quiz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Trương Đình Tú</cp:lastModifiedBy>
  <cp:revision>1033</cp:revision>
  <dcterms:created xsi:type="dcterms:W3CDTF">2016-08-22T22:27:36Z</dcterms:created>
  <dcterms:modified xsi:type="dcterms:W3CDTF">2020-07-30T04:34:30Z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