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7.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8.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9.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0.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1.xml" ContentType="application/vnd.openxmlformats-officedocument.presentationml.tags+xml"/>
  <Override PartName="/ppt/notesSlides/notesSlide47.xml" ContentType="application/vnd.openxmlformats-officedocument.presentationml.notesSlide+xml"/>
  <Override PartName="/ppt/tags/tag12.xml" ContentType="application/vnd.openxmlformats-officedocument.presentationml.tags+xml"/>
  <Override PartName="/ppt/notesSlides/notesSlide48.xml" ContentType="application/vnd.openxmlformats-officedocument.presentationml.notesSlide+xml"/>
  <Override PartName="/ppt/tags/tag13.xml" ContentType="application/vnd.openxmlformats-officedocument.presentationml.tags+xml"/>
  <Override PartName="/ppt/notesSlides/notesSlide49.xml" ContentType="application/vnd.openxmlformats-officedocument.presentationml.notesSlide+xml"/>
  <Override PartName="/ppt/tags/tag14.xml" ContentType="application/vnd.openxmlformats-officedocument.presentationml.tags+xml"/>
  <Override PartName="/ppt/notesSlides/notesSlide50.xml" ContentType="application/vnd.openxmlformats-officedocument.presentationml.notesSlide+xml"/>
  <Override PartName="/ppt/tags/tag15.xml" ContentType="application/vnd.openxmlformats-officedocument.presentationml.tags+xml"/>
  <Override PartName="/ppt/notesSlides/notesSlide51.xml" ContentType="application/vnd.openxmlformats-officedocument.presentationml.notesSlide+xml"/>
  <Override PartName="/ppt/tags/tag16.xml" ContentType="application/vnd.openxmlformats-officedocument.presentationml.tags+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4"/>
  </p:notesMasterIdLst>
  <p:sldIdLst>
    <p:sldId id="876" r:id="rId2"/>
    <p:sldId id="860" r:id="rId3"/>
    <p:sldId id="759" r:id="rId4"/>
    <p:sldId id="1054" r:id="rId5"/>
    <p:sldId id="1055" r:id="rId6"/>
    <p:sldId id="1095" r:id="rId7"/>
    <p:sldId id="1099" r:id="rId8"/>
    <p:sldId id="1097" r:id="rId9"/>
    <p:sldId id="1098" r:id="rId10"/>
    <p:sldId id="1056" r:id="rId11"/>
    <p:sldId id="1057" r:id="rId12"/>
    <p:sldId id="1058" r:id="rId13"/>
    <p:sldId id="1059" r:id="rId14"/>
    <p:sldId id="1060" r:id="rId15"/>
    <p:sldId id="1063" r:id="rId16"/>
    <p:sldId id="1064" r:id="rId17"/>
    <p:sldId id="1065" r:id="rId18"/>
    <p:sldId id="1066" r:id="rId19"/>
    <p:sldId id="1067" r:id="rId20"/>
    <p:sldId id="1071" r:id="rId21"/>
    <p:sldId id="1072" r:id="rId22"/>
    <p:sldId id="1073" r:id="rId23"/>
    <p:sldId id="1074" r:id="rId24"/>
    <p:sldId id="1114" r:id="rId25"/>
    <p:sldId id="1077" r:id="rId26"/>
    <p:sldId id="1078" r:id="rId27"/>
    <p:sldId id="1079" r:id="rId28"/>
    <p:sldId id="1080" r:id="rId29"/>
    <p:sldId id="1081" r:id="rId30"/>
    <p:sldId id="1082" r:id="rId31"/>
    <p:sldId id="1100" r:id="rId32"/>
    <p:sldId id="1101" r:id="rId33"/>
    <p:sldId id="1085" r:id="rId34"/>
    <p:sldId id="1086" r:id="rId35"/>
    <p:sldId id="1102" r:id="rId36"/>
    <p:sldId id="1103" r:id="rId37"/>
    <p:sldId id="1104" r:id="rId38"/>
    <p:sldId id="1105" r:id="rId39"/>
    <p:sldId id="1087" r:id="rId40"/>
    <p:sldId id="1106" r:id="rId41"/>
    <p:sldId id="1107" r:id="rId42"/>
    <p:sldId id="1108" r:id="rId43"/>
    <p:sldId id="1109" r:id="rId44"/>
    <p:sldId id="1110" r:id="rId45"/>
    <p:sldId id="1111" r:id="rId46"/>
    <p:sldId id="1112" r:id="rId47"/>
    <p:sldId id="957" r:id="rId48"/>
    <p:sldId id="1092" r:id="rId49"/>
    <p:sldId id="958" r:id="rId50"/>
    <p:sldId id="1089" r:id="rId51"/>
    <p:sldId id="874" r:id="rId52"/>
    <p:sldId id="291" r:id="rId53"/>
  </p:sldIdLst>
  <p:sldSz cx="9144000" cy="5143500" type="screen16x9"/>
  <p:notesSz cx="6858000" cy="9144000"/>
  <p:custDataLst>
    <p:tags r:id="rId5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77" autoAdjust="0"/>
    <p:restoredTop sz="77314" autoAdjust="0"/>
  </p:normalViewPr>
  <p:slideViewPr>
    <p:cSldViewPr snapToGrid="0" showGuides="1">
      <p:cViewPr varScale="1">
        <p:scale>
          <a:sx n="115" d="100"/>
          <a:sy n="115" d="100"/>
        </p:scale>
        <p:origin x="1208" y="19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notesViewPr>
    <p:cSldViewPr snapToGrid="0">
      <p:cViewPr varScale="1">
        <p:scale>
          <a:sx n="62" d="100"/>
          <a:sy n="62" d="100"/>
        </p:scale>
        <p:origin x="2184"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7/30/20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a:p>
            <a:r>
              <a:rPr lang="en-US" dirty="0"/>
              <a:t>14.2.1 – TCP Features</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2552125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a:p>
            <a:r>
              <a:rPr lang="en-US" dirty="0"/>
              <a:t>14.2.2 – TCP Header</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4173039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a:p>
            <a:r>
              <a:rPr lang="en-US" dirty="0"/>
              <a:t>14.2.3 – TCP Header</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4136994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14.2 – TCP Overview</a:t>
            </a:r>
          </a:p>
          <a:p>
            <a:r>
              <a:rPr lang="en-US" dirty="0"/>
              <a:t>14.2.4 – Applications that use TCP</a:t>
            </a:r>
          </a:p>
          <a:p>
            <a:r>
              <a:rPr lang="en-US" dirty="0"/>
              <a:t>14.2.5 Check your Understanding – TCP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4113318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977755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r>
              <a:rPr lang="en-US" dirty="0"/>
              <a:t>14.3.1 – UDP Features</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3155708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r>
              <a:rPr lang="en-US" dirty="0"/>
              <a:t>14.3.2 – UDP Header</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29810029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r>
              <a:rPr lang="en-US" dirty="0"/>
              <a:t>14.3.3 - UDP Header Fields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222882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14.3 – UDP Overview</a:t>
            </a:r>
          </a:p>
          <a:p>
            <a:r>
              <a:rPr lang="en-US" dirty="0"/>
              <a:t>14.3.4 – Applications that use UDP</a:t>
            </a:r>
          </a:p>
          <a:p>
            <a:r>
              <a:rPr lang="en-US" dirty="0"/>
              <a:t>14.3.5 - Check Your Understanding – UDP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301197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14- Transport Layer</a:t>
            </a:r>
          </a:p>
          <a:p>
            <a:pPr>
              <a:buFontTx/>
              <a:buNone/>
            </a:pPr>
            <a:r>
              <a:rPr lang="en-GB" dirty="0"/>
              <a:t>14.0.2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p:txBody>
      </p:sp>
      <p:sp>
        <p:nvSpPr>
          <p:cNvPr id="4" name="Slide Number Placeholder 3"/>
          <p:cNvSpPr>
            <a:spLocks noGrp="1"/>
          </p:cNvSpPr>
          <p:nvPr>
            <p:ph type="sldNum" sz="quarter" idx="10"/>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8155192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14.4.1 - Multiple Separate Communications</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8278725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14.4.2 – Socket Pairs</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1347312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14.4.3 - Port Number Groups</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8900367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14.4.3 - Port Number Groups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4860620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14.4 – Port Numbers</a:t>
            </a:r>
          </a:p>
          <a:p>
            <a:r>
              <a:rPr lang="en-US" dirty="0"/>
              <a:t>14.4.4 - The netstat Command</a:t>
            </a:r>
          </a:p>
          <a:p>
            <a:r>
              <a:rPr lang="en-US" dirty="0"/>
              <a:t>14.4.5 – Check Your Understanding – Port Numbers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4120748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p:txBody>
      </p:sp>
      <p:sp>
        <p:nvSpPr>
          <p:cNvPr id="4" name="Slide Number Placeholder 3"/>
          <p:cNvSpPr>
            <a:spLocks noGrp="1"/>
          </p:cNvSpPr>
          <p:nvPr>
            <p:ph type="sldNum" sz="quarter" idx="10"/>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2009606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14.5.1 – TCP Server Processes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610095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14.5.2 – TCP Connection Establishment</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8782842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14.5.3 – Session Termination</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318648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–Transport Layer</a:t>
            </a:r>
          </a:p>
          <a:p>
            <a:r>
              <a:rPr lang="en-US" dirty="0"/>
              <a:t>14.1 - Transportation of Data</a:t>
            </a:r>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14.5.4 – Three-way Handshake Establishment</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6055409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14.5.4 – Three-way Handshake Analysis</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34056580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14.5 – TCP Communication Process</a:t>
            </a:r>
          </a:p>
          <a:p>
            <a:r>
              <a:rPr lang="en-US" dirty="0"/>
              <a:t>14.5.5 – Video - TCP Three Way Handshake</a:t>
            </a:r>
          </a:p>
          <a:p>
            <a:r>
              <a:rPr lang="en-US" dirty="0"/>
              <a:t>14.5.6 – Check your Understanding - TCP Communication Process</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21676416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p:txBody>
      </p:sp>
      <p:sp>
        <p:nvSpPr>
          <p:cNvPr id="4" name="Slide Number Placeholder 3"/>
          <p:cNvSpPr>
            <a:spLocks noGrp="1"/>
          </p:cNvSpPr>
          <p:nvPr>
            <p:ph type="sldNum" sz="quarter" idx="10"/>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7190075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14.6.1 – TCP Reliability – Guaranteed and Ordered Delivery</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37829707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14.6.2 – Video –TCP Reliability – Sequence Numbers and Acknowledgements</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22083171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14.6.3 TCP Reliability – Data Loss and Transmission</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6081174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14.6.3 TCP Reliability – Data Loss and Transmission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7746991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14.6.4 – Video –TCP-Reliability – Data Loss and Retransmission</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13131771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14.6.5 – TCP Flow Control – Window Size and Acknowledgments</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3492334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–Transport Layer</a:t>
            </a:r>
          </a:p>
          <a:p>
            <a:r>
              <a:rPr lang="en-US" dirty="0"/>
              <a:t>14.1 - Transportation of Data</a:t>
            </a:r>
          </a:p>
          <a:p>
            <a:r>
              <a:rPr lang="en-US" dirty="0"/>
              <a:t>14.1.1 – Role of the Transport Layer</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14.6.6 – TCP Flow Control – Maximum Segment Size (MSS)</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2221130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14.6 – Reliability and Flow Control</a:t>
            </a:r>
          </a:p>
          <a:p>
            <a:r>
              <a:rPr lang="en-US" dirty="0"/>
              <a:t>14.6.7 – TCP Flow Control – Congestion Avoidance</a:t>
            </a:r>
          </a:p>
          <a:p>
            <a:r>
              <a:rPr lang="en-US" dirty="0"/>
              <a:t>14.6.8 – Check you Understanding – Reliability and Flow Control</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0246334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UDP Communication</a:t>
            </a:r>
          </a:p>
        </p:txBody>
      </p:sp>
      <p:sp>
        <p:nvSpPr>
          <p:cNvPr id="4" name="Slide Number Placeholder 3"/>
          <p:cNvSpPr>
            <a:spLocks noGrp="1"/>
          </p:cNvSpPr>
          <p:nvPr>
            <p:ph type="sldNum" sz="quarter" idx="10"/>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2912282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 UDP Communication</a:t>
            </a:r>
          </a:p>
          <a:p>
            <a:r>
              <a:rPr lang="en-US" dirty="0"/>
              <a:t>14.7.1 -  UDP Low Overhead versus Reliability</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2585565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 UDP Communication</a:t>
            </a:r>
          </a:p>
          <a:p>
            <a:r>
              <a:rPr lang="en-US" dirty="0"/>
              <a:t>14.7.2 – UDP Datagram Reassembly</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377002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 UDP Communication</a:t>
            </a:r>
          </a:p>
          <a:p>
            <a:r>
              <a:rPr lang="en-US" dirty="0"/>
              <a:t>14.7.3 – UDP Server Processes and Requests</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12164596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Transport Layer</a:t>
            </a:r>
          </a:p>
          <a:p>
            <a:r>
              <a:rPr lang="en-US" dirty="0"/>
              <a:t>14.7 - UDP Communication</a:t>
            </a:r>
          </a:p>
          <a:p>
            <a:r>
              <a:rPr lang="en-US" dirty="0"/>
              <a:t>14.7.4 – UDP Client Processes </a:t>
            </a:r>
          </a:p>
          <a:p>
            <a:r>
              <a:rPr lang="en-US" dirty="0"/>
              <a:t>14.7.5 Check Your Understanding – UDP Communication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35743973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dirty="0"/>
              <a:t>14 – Transport Layer</a:t>
            </a:r>
          </a:p>
          <a:p>
            <a:pPr>
              <a:buFontTx/>
              <a:buNone/>
            </a:pPr>
            <a:r>
              <a:rPr lang="en-US" dirty="0"/>
              <a:t>14.8 – Module Practice and Quiz</a:t>
            </a:r>
          </a:p>
        </p:txBody>
      </p:sp>
      <p:sp>
        <p:nvSpPr>
          <p:cNvPr id="4" name="Slide Number Placeholder 3"/>
          <p:cNvSpPr>
            <a:spLocks noGrp="1"/>
          </p:cNvSpPr>
          <p:nvPr>
            <p:ph type="sldNum" sz="quarter" idx="10"/>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Transport Layer</a:t>
            </a:r>
          </a:p>
          <a:p>
            <a:r>
              <a:rPr lang="en-US" dirty="0"/>
              <a:t>14.8 – Modules Practice and Quiz</a:t>
            </a:r>
          </a:p>
          <a:p>
            <a:r>
              <a:rPr lang="en-US" dirty="0"/>
              <a:t>14.8.1 – Packet Tracer – TCP and UDP Communications</a:t>
            </a:r>
          </a:p>
        </p:txBody>
      </p:sp>
    </p:spTree>
    <p:extLst>
      <p:ext uri="{BB962C8B-B14F-4D97-AF65-F5344CB8AC3E}">
        <p14:creationId xmlns:p14="http://schemas.microsoft.com/office/powerpoint/2010/main" val="5706369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Transport Layer</a:t>
            </a:r>
          </a:p>
          <a:p>
            <a:r>
              <a:rPr lang="en-US" dirty="0"/>
              <a:t>14.8 – Modules Practice and Quiz</a:t>
            </a:r>
          </a:p>
          <a:p>
            <a:r>
              <a:rPr lang="en-US" dirty="0"/>
              <a:t>14.8.2 – What did I learn this module?</a:t>
            </a:r>
          </a:p>
        </p:txBody>
      </p:sp>
    </p:spTree>
    <p:extLst>
      <p:ext uri="{BB962C8B-B14F-4D97-AF65-F5344CB8AC3E}">
        <p14:creationId xmlns:p14="http://schemas.microsoft.com/office/powerpoint/2010/main" val="1476824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–Transport Layer</a:t>
            </a:r>
          </a:p>
          <a:p>
            <a:r>
              <a:rPr lang="en-US" dirty="0"/>
              <a:t>14.1 - Transportation of Data</a:t>
            </a:r>
          </a:p>
          <a:p>
            <a:r>
              <a:rPr lang="en-US" dirty="0"/>
              <a:t>14.1.2 – Transport Layer Responsibilities</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18664353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Transport Layer</a:t>
            </a:r>
          </a:p>
          <a:p>
            <a:r>
              <a:rPr lang="en-US" dirty="0"/>
              <a:t>14.8 – Modules Practice and Quiz</a:t>
            </a:r>
          </a:p>
          <a:p>
            <a:r>
              <a:rPr lang="en-US" dirty="0"/>
              <a:t>14.8.2 – What did I learn this module? (Cont.)</a:t>
            </a:r>
          </a:p>
          <a:p>
            <a:r>
              <a:rPr lang="en-US" dirty="0"/>
              <a:t>14.8.3 - Module Quiz - Transport Layer</a:t>
            </a:r>
          </a:p>
        </p:txBody>
      </p:sp>
    </p:spTree>
    <p:extLst>
      <p:ext uri="{BB962C8B-B14F-4D97-AF65-F5344CB8AC3E}">
        <p14:creationId xmlns:p14="http://schemas.microsoft.com/office/powerpoint/2010/main" val="27074346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51</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62410346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D2AE65D2-E8A9-4DEA-8D3E-EAE0A86F4E33}"/>
              </a:ext>
            </a:extLst>
          </p:cNvPr>
          <p:cNvSpPr>
            <a:spLocks noGrp="1"/>
          </p:cNvSpPr>
          <p:nvPr>
            <p:ph type="body" idx="1"/>
          </p:nvPr>
        </p:nvSpPr>
        <p:spPr/>
        <p:txBody>
          <a:bodyPr/>
          <a:lstStyle/>
          <a:p>
            <a:r>
              <a:rPr lang="en-US" dirty="0"/>
              <a:t>14 –Transport Layer</a:t>
            </a:r>
          </a:p>
          <a:p>
            <a:r>
              <a:rPr lang="en-US" dirty="0"/>
              <a:t>14.1 - Transportation of Data</a:t>
            </a:r>
          </a:p>
          <a:p>
            <a:r>
              <a:rPr lang="en-US" dirty="0"/>
              <a:t>14.1.3 – Transport Layer Protocols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B27BCDD-D2E0-4E2D-928E-1E27B4BF8740}"/>
              </a:ext>
            </a:extLst>
          </p:cNvPr>
          <p:cNvSpPr>
            <a:spLocks noGrp="1"/>
          </p:cNvSpPr>
          <p:nvPr>
            <p:ph type="body" idx="1"/>
          </p:nvPr>
        </p:nvSpPr>
        <p:spPr/>
        <p:txBody>
          <a:bodyPr/>
          <a:lstStyle/>
          <a:p>
            <a:r>
              <a:rPr lang="en-US" dirty="0"/>
              <a:t>14 –Transport Layer</a:t>
            </a:r>
          </a:p>
          <a:p>
            <a:r>
              <a:rPr lang="en-US" dirty="0"/>
              <a:t>14.1 - Transportation of Data</a:t>
            </a:r>
          </a:p>
          <a:p>
            <a:r>
              <a:rPr lang="en-US" dirty="0"/>
              <a:t>14.1.4 – Transmission Control Protocol (TCP)</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C9878DC3-8B4C-4358-8A3E-EF09D38A27B9}"/>
              </a:ext>
            </a:extLst>
          </p:cNvPr>
          <p:cNvSpPr>
            <a:spLocks noGrp="1"/>
          </p:cNvSpPr>
          <p:nvPr>
            <p:ph type="body" idx="1"/>
          </p:nvPr>
        </p:nvSpPr>
        <p:spPr/>
        <p:txBody>
          <a:bodyPr/>
          <a:lstStyle/>
          <a:p>
            <a:r>
              <a:rPr lang="en-US" dirty="0"/>
              <a:t>14 –Transport Layer</a:t>
            </a:r>
          </a:p>
          <a:p>
            <a:r>
              <a:rPr lang="en-US" dirty="0"/>
              <a:t>14.1 - Transportation of Data</a:t>
            </a:r>
          </a:p>
          <a:p>
            <a:r>
              <a:rPr lang="en-US" dirty="0"/>
              <a:t>14.1.5 – User Datagram Protocol (UDP)</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AB12BD5F-4A37-4D96-A8D8-7F4E79363003}"/>
              </a:ext>
            </a:extLst>
          </p:cNvPr>
          <p:cNvSpPr>
            <a:spLocks noGrp="1"/>
          </p:cNvSpPr>
          <p:nvPr>
            <p:ph type="body" idx="1"/>
          </p:nvPr>
        </p:nvSpPr>
        <p:spPr/>
        <p:txBody>
          <a:bodyPr/>
          <a:lstStyle/>
          <a:p>
            <a:r>
              <a:rPr lang="en-US" dirty="0"/>
              <a:t>14 –Transport Layer</a:t>
            </a:r>
          </a:p>
          <a:p>
            <a:r>
              <a:rPr lang="en-US" dirty="0"/>
              <a:t>14.1 - Transportation of Data</a:t>
            </a:r>
          </a:p>
          <a:p>
            <a:r>
              <a:rPr lang="en-US" dirty="0"/>
              <a:t>14.1.6 – The Right Transport Layer Protocol for the Right Application</a:t>
            </a:r>
          </a:p>
          <a:p>
            <a:r>
              <a:rPr lang="en-US" dirty="0"/>
              <a:t>14.1.7 – Check your Understanding- Transportation of Data</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0.xml"/><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a:solidFill>
                  <a:schemeClr val="accent5">
                    <a:lumMod val="40000"/>
                    <a:lumOff val="60000"/>
                  </a:schemeClr>
                </a:solidFill>
              </a:rPr>
              <a:t>Chapter 9: Transport </a:t>
            </a:r>
            <a:r>
              <a:rPr lang="en-US" dirty="0">
                <a:solidFill>
                  <a:schemeClr val="accent5">
                    <a:lumMod val="40000"/>
                    <a:lumOff val="60000"/>
                  </a:schemeClr>
                </a:solidFill>
              </a:rPr>
              <a:t>Layer</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14.2 TCP Overview</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EAEF176-ED67-4FA3-B6ED-B4BCB95F4EE3}"/>
              </a:ext>
            </a:extLst>
          </p:cNvPr>
          <p:cNvSpPr>
            <a:spLocks noGrp="1"/>
          </p:cNvSpPr>
          <p:nvPr>
            <p:ph idx="1"/>
          </p:nvPr>
        </p:nvSpPr>
        <p:spPr/>
        <p:txBody>
          <a:bodyPr/>
          <a:lstStyle/>
          <a:p>
            <a:r>
              <a:rPr lang="en-US" sz="1600" b="1" dirty="0"/>
              <a:t>Establishes a Session </a:t>
            </a:r>
            <a:r>
              <a:rPr lang="en-US" sz="1600" dirty="0"/>
              <a:t>- TCP is a connection-oriented protocol that negotiates and establishes a permanent connection (or session) between source and destination devices prior to forwarding any traffic.</a:t>
            </a:r>
          </a:p>
          <a:p>
            <a:r>
              <a:rPr lang="en-US" sz="1600" b="1" dirty="0"/>
              <a:t>Ensures Reliable Delivery </a:t>
            </a:r>
            <a:r>
              <a:rPr lang="en-US" sz="1600" dirty="0"/>
              <a:t>- For many reasons, it is possible for a segment to become corrupted or lost completely, as it is transmitted over the network. TCP ensures that each segment that is sent by the source arrives at the destination.</a:t>
            </a:r>
          </a:p>
          <a:p>
            <a:r>
              <a:rPr lang="en-US" sz="1600" b="1" dirty="0"/>
              <a:t>Provides Same-Order Delivery </a:t>
            </a:r>
            <a:r>
              <a:rPr lang="en-US" sz="1600" dirty="0"/>
              <a:t>- Because networks may provide multiple routes that can have different transmission rates, data can arrive in the wrong order. </a:t>
            </a:r>
          </a:p>
          <a:p>
            <a:r>
              <a:rPr lang="en-US" sz="1600" b="1" dirty="0"/>
              <a:t>Supports Flow Control </a:t>
            </a:r>
            <a:r>
              <a:rPr lang="en-US" sz="1600" dirty="0"/>
              <a:t>- Network hosts have limited resources (i.e., memory and processing power). When TCP is aware that these resources are overtaxed, it can request that the sending application reduce the rate of data flow. </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Overview</a:t>
            </a:r>
            <a:br>
              <a:rPr lang="en-US" sz="1600" dirty="0"/>
            </a:br>
            <a:r>
              <a:rPr lang="en-US" sz="2400" dirty="0"/>
              <a:t>TCP Features</a:t>
            </a:r>
          </a:p>
        </p:txBody>
      </p:sp>
    </p:spTree>
    <p:extLst>
      <p:ext uri="{BB962C8B-B14F-4D97-AF65-F5344CB8AC3E}">
        <p14:creationId xmlns:p14="http://schemas.microsoft.com/office/powerpoint/2010/main" val="256950394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Overview</a:t>
            </a:r>
            <a:br>
              <a:rPr lang="en-US" dirty="0"/>
            </a:br>
            <a:r>
              <a:rPr lang="en-US" sz="2400" dirty="0"/>
              <a:t>TCP  Header</a:t>
            </a:r>
          </a:p>
        </p:txBody>
      </p:sp>
      <p:sp>
        <p:nvSpPr>
          <p:cNvPr id="4" name="Content Placeholder 3">
            <a:extLst>
              <a:ext uri="{FF2B5EF4-FFF2-40B4-BE49-F238E27FC236}">
                <a16:creationId xmlns:a16="http://schemas.microsoft.com/office/drawing/2014/main" id="{6BE9E597-CDF1-0047-B112-C9FD7F790CC7}"/>
              </a:ext>
            </a:extLst>
          </p:cNvPr>
          <p:cNvSpPr>
            <a:spLocks noGrp="1"/>
          </p:cNvSpPr>
          <p:nvPr>
            <p:ph idx="1"/>
          </p:nvPr>
        </p:nvSpPr>
        <p:spPr>
          <a:xfrm>
            <a:off x="474663" y="844062"/>
            <a:ext cx="3293774" cy="3577672"/>
          </a:xfrm>
        </p:spPr>
        <p:txBody>
          <a:bodyPr/>
          <a:lstStyle/>
          <a:p>
            <a:pPr marL="0" indent="0" algn="l"/>
            <a:r>
              <a:rPr lang="en-US" sz="1600" dirty="0">
                <a:solidFill>
                  <a:srgbClr val="000000"/>
                </a:solidFill>
              </a:rPr>
              <a:t>TCP is a stateful protocol which means it keeps track of the state of the communication session.</a:t>
            </a:r>
          </a:p>
          <a:p>
            <a:pPr marL="0" indent="0" algn="l"/>
            <a:endParaRPr lang="en-US" sz="1600" dirty="0">
              <a:solidFill>
                <a:srgbClr val="000000"/>
              </a:solidFill>
            </a:endParaRPr>
          </a:p>
          <a:p>
            <a:pPr marL="0" indent="0" algn="l"/>
            <a:r>
              <a:rPr lang="en-US" sz="1600" dirty="0">
                <a:solidFill>
                  <a:srgbClr val="000000"/>
                </a:solidFill>
              </a:rPr>
              <a:t>TCP records which information it has sent, and which information has been acknowledged.</a:t>
            </a:r>
          </a:p>
        </p:txBody>
      </p:sp>
      <p:pic>
        <p:nvPicPr>
          <p:cNvPr id="2" name="Picture 1">
            <a:extLst>
              <a:ext uri="{FF2B5EF4-FFF2-40B4-BE49-F238E27FC236}">
                <a16:creationId xmlns:a16="http://schemas.microsoft.com/office/drawing/2014/main" id="{C9ACDF39-5712-4BF3-B35B-6D3163C3B11D}"/>
              </a:ext>
            </a:extLst>
          </p:cNvPr>
          <p:cNvPicPr>
            <a:picLocks noChangeAspect="1"/>
          </p:cNvPicPr>
          <p:nvPr/>
        </p:nvPicPr>
        <p:blipFill>
          <a:blip r:embed="rId3"/>
          <a:stretch>
            <a:fillRect/>
          </a:stretch>
        </p:blipFill>
        <p:spPr>
          <a:xfrm>
            <a:off x="3677679" y="591399"/>
            <a:ext cx="5333974" cy="3758911"/>
          </a:xfrm>
          <a:prstGeom prst="rect">
            <a:avLst/>
          </a:prstGeom>
        </p:spPr>
      </p:pic>
    </p:spTree>
    <p:extLst>
      <p:ext uri="{BB962C8B-B14F-4D97-AF65-F5344CB8AC3E}">
        <p14:creationId xmlns:p14="http://schemas.microsoft.com/office/powerpoint/2010/main" val="2523690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Overview</a:t>
            </a:r>
            <a:br>
              <a:rPr lang="en-US" dirty="0"/>
            </a:br>
            <a:r>
              <a:rPr lang="en-US" sz="2400" dirty="0"/>
              <a:t>TCP Header Fields</a:t>
            </a:r>
          </a:p>
        </p:txBody>
      </p:sp>
      <p:graphicFrame>
        <p:nvGraphicFramePr>
          <p:cNvPr id="6" name="Content Placeholder 5">
            <a:extLst>
              <a:ext uri="{FF2B5EF4-FFF2-40B4-BE49-F238E27FC236}">
                <a16:creationId xmlns:a16="http://schemas.microsoft.com/office/drawing/2014/main" id="{88B7DED4-161D-2E4C-8213-152A201EC6B4}"/>
              </a:ext>
            </a:extLst>
          </p:cNvPr>
          <p:cNvGraphicFramePr>
            <a:graphicFrameLocks noGrp="1"/>
          </p:cNvGraphicFramePr>
          <p:nvPr>
            <p:ph idx="1"/>
            <p:extLst>
              <p:ext uri="{D42A27DB-BD31-4B8C-83A1-F6EECF244321}">
                <p14:modId xmlns:p14="http://schemas.microsoft.com/office/powerpoint/2010/main" val="4122612176"/>
              </p:ext>
            </p:extLst>
          </p:nvPr>
        </p:nvGraphicFramePr>
        <p:xfrm>
          <a:off x="539751" y="763499"/>
          <a:ext cx="8280400" cy="3502560"/>
        </p:xfrm>
        <a:graphic>
          <a:graphicData uri="http://schemas.openxmlformats.org/drawingml/2006/table">
            <a:tbl>
              <a:tblPr firstRow="1" bandRow="1">
                <a:tableStyleId>{5C22544A-7EE6-4342-B048-85BDC9FD1C3A}</a:tableStyleId>
              </a:tblPr>
              <a:tblGrid>
                <a:gridCol w="2059070">
                  <a:extLst>
                    <a:ext uri="{9D8B030D-6E8A-4147-A177-3AD203B41FA5}">
                      <a16:colId xmlns:a16="http://schemas.microsoft.com/office/drawing/2014/main" val="2603652252"/>
                    </a:ext>
                  </a:extLst>
                </a:gridCol>
                <a:gridCol w="6221330">
                  <a:extLst>
                    <a:ext uri="{9D8B030D-6E8A-4147-A177-3AD203B41FA5}">
                      <a16:colId xmlns:a16="http://schemas.microsoft.com/office/drawing/2014/main" val="1473811734"/>
                    </a:ext>
                  </a:extLst>
                </a:gridCol>
              </a:tblGrid>
              <a:tr h="279184">
                <a:tc>
                  <a:txBody>
                    <a:bodyPr/>
                    <a:lstStyle/>
                    <a:p>
                      <a:pPr algn="l" fontAlgn="ctr"/>
                      <a:r>
                        <a:rPr lang="en-US" sz="1200" b="1" dirty="0">
                          <a:effectLst/>
                        </a:rPr>
                        <a:t>TCP Header Field</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2256964134"/>
                  </a:ext>
                </a:extLst>
              </a:tr>
              <a:tr h="279184">
                <a:tc>
                  <a:txBody>
                    <a:bodyPr/>
                    <a:lstStyle/>
                    <a:p>
                      <a:pPr fontAlgn="ctr"/>
                      <a:r>
                        <a:rPr lang="en-US" sz="1200" b="1" dirty="0">
                          <a:effectLst/>
                        </a:rPr>
                        <a:t>Source Port</a:t>
                      </a:r>
                      <a:endParaRPr lang="en-US" sz="1200" b="0" dirty="0">
                        <a:effectLst/>
                      </a:endParaRPr>
                    </a:p>
                  </a:txBody>
                  <a:tcPr marL="47625" marR="47625" marT="47625" marB="47625" anchor="ctr"/>
                </a:tc>
                <a:tc>
                  <a:txBody>
                    <a:bodyPr/>
                    <a:lstStyle/>
                    <a:p>
                      <a:pPr fontAlgn="ctr"/>
                      <a:r>
                        <a:rPr lang="en-US" sz="1200" b="0" dirty="0">
                          <a:effectLst/>
                        </a:rPr>
                        <a:t>A 16-bit field used to identify the source application by port number.</a:t>
                      </a:r>
                    </a:p>
                  </a:txBody>
                  <a:tcPr marL="47625" marR="47625" marT="47625" marB="47625" anchor="ctr"/>
                </a:tc>
                <a:extLst>
                  <a:ext uri="{0D108BD9-81ED-4DB2-BD59-A6C34878D82A}">
                    <a16:rowId xmlns:a16="http://schemas.microsoft.com/office/drawing/2014/main" val="2864511980"/>
                  </a:ext>
                </a:extLst>
              </a:tr>
              <a:tr h="279184">
                <a:tc>
                  <a:txBody>
                    <a:bodyPr/>
                    <a:lstStyle/>
                    <a:p>
                      <a:pPr fontAlgn="ctr"/>
                      <a:r>
                        <a:rPr lang="en-US" sz="1200" b="1" dirty="0">
                          <a:effectLst/>
                        </a:rPr>
                        <a:t>Destination Port</a:t>
                      </a:r>
                      <a:endParaRPr lang="en-US" sz="1200" b="0" dirty="0">
                        <a:effectLst/>
                      </a:endParaRPr>
                    </a:p>
                  </a:txBody>
                  <a:tcPr marL="47625" marR="47625" marT="47625" marB="47625" anchor="ctr"/>
                </a:tc>
                <a:tc>
                  <a:txBody>
                    <a:bodyPr/>
                    <a:lstStyle/>
                    <a:p>
                      <a:pPr fontAlgn="ctr"/>
                      <a:r>
                        <a:rPr lang="en-US" sz="1200" b="0" dirty="0">
                          <a:effectLst/>
                        </a:rPr>
                        <a:t>A 16-bit field used to identify the destination application by port number.</a:t>
                      </a:r>
                    </a:p>
                  </a:txBody>
                  <a:tcPr marL="47625" marR="47625" marT="47625" marB="47625" anchor="ctr"/>
                </a:tc>
                <a:extLst>
                  <a:ext uri="{0D108BD9-81ED-4DB2-BD59-A6C34878D82A}">
                    <a16:rowId xmlns:a16="http://schemas.microsoft.com/office/drawing/2014/main" val="827016096"/>
                  </a:ext>
                </a:extLst>
              </a:tr>
              <a:tr h="279184">
                <a:tc>
                  <a:txBody>
                    <a:bodyPr/>
                    <a:lstStyle/>
                    <a:p>
                      <a:pPr fontAlgn="ctr"/>
                      <a:r>
                        <a:rPr lang="en-US" sz="1200" b="1" dirty="0">
                          <a:effectLst/>
                        </a:rPr>
                        <a:t>Sequence Number</a:t>
                      </a:r>
                      <a:endParaRPr lang="en-US" sz="1200" b="0" dirty="0">
                        <a:effectLst/>
                      </a:endParaRPr>
                    </a:p>
                  </a:txBody>
                  <a:tcPr marL="47625" marR="47625" marT="47625" marB="47625" anchor="ctr"/>
                </a:tc>
                <a:tc>
                  <a:txBody>
                    <a:bodyPr/>
                    <a:lstStyle/>
                    <a:p>
                      <a:pPr fontAlgn="ctr"/>
                      <a:r>
                        <a:rPr lang="en-US" sz="1200" b="0" dirty="0">
                          <a:effectLst/>
                        </a:rPr>
                        <a:t>A 32-bit field used for data reassembly purposes.</a:t>
                      </a:r>
                    </a:p>
                  </a:txBody>
                  <a:tcPr marL="47625" marR="47625" marT="47625" marB="47625" anchor="ctr"/>
                </a:tc>
                <a:extLst>
                  <a:ext uri="{0D108BD9-81ED-4DB2-BD59-A6C34878D82A}">
                    <a16:rowId xmlns:a16="http://schemas.microsoft.com/office/drawing/2014/main" val="384279451"/>
                  </a:ext>
                </a:extLst>
              </a:tr>
              <a:tr h="347068">
                <a:tc>
                  <a:txBody>
                    <a:bodyPr/>
                    <a:lstStyle/>
                    <a:p>
                      <a:pPr fontAlgn="ctr"/>
                      <a:r>
                        <a:rPr lang="en-US" sz="1200" b="1" dirty="0">
                          <a:effectLst/>
                        </a:rPr>
                        <a:t>Acknowledgment Number</a:t>
                      </a:r>
                      <a:endParaRPr lang="en-US" sz="1200" b="0" dirty="0">
                        <a:effectLst/>
                      </a:endParaRPr>
                    </a:p>
                  </a:txBody>
                  <a:tcPr marL="47625" marR="47625" marT="47625" marB="47625" anchor="ctr"/>
                </a:tc>
                <a:tc>
                  <a:txBody>
                    <a:bodyPr/>
                    <a:lstStyle/>
                    <a:p>
                      <a:pPr fontAlgn="ctr"/>
                      <a:r>
                        <a:rPr lang="en-US" sz="1200" b="0" dirty="0">
                          <a:effectLst/>
                        </a:rPr>
                        <a:t>A 32-bit field used to indicate that data has been received and the next byte expected from the source.</a:t>
                      </a:r>
                    </a:p>
                  </a:txBody>
                  <a:tcPr marL="47625" marR="47625" marT="47625" marB="47625" anchor="ctr"/>
                </a:tc>
                <a:extLst>
                  <a:ext uri="{0D108BD9-81ED-4DB2-BD59-A6C34878D82A}">
                    <a16:rowId xmlns:a16="http://schemas.microsoft.com/office/drawing/2014/main" val="3864515935"/>
                  </a:ext>
                </a:extLst>
              </a:tr>
              <a:tr h="347068">
                <a:tc>
                  <a:txBody>
                    <a:bodyPr/>
                    <a:lstStyle/>
                    <a:p>
                      <a:pPr fontAlgn="ctr"/>
                      <a:r>
                        <a:rPr lang="en-US" sz="1200" b="1" dirty="0">
                          <a:effectLst/>
                        </a:rPr>
                        <a:t>Header Length</a:t>
                      </a:r>
                      <a:endParaRPr lang="en-US" sz="1200" b="0" dirty="0">
                        <a:effectLst/>
                      </a:endParaRPr>
                    </a:p>
                  </a:txBody>
                  <a:tcPr marL="47625" marR="47625" marT="47625" marB="47625" anchor="ctr"/>
                </a:tc>
                <a:tc>
                  <a:txBody>
                    <a:bodyPr/>
                    <a:lstStyle/>
                    <a:p>
                      <a:pPr fontAlgn="ctr"/>
                      <a:r>
                        <a:rPr lang="en-US" sz="1200" b="0" dirty="0">
                          <a:effectLst/>
                        </a:rPr>
                        <a:t>A 4-bit field known as ʺdata offsetʺ that indicates the length of the TCP segment header.</a:t>
                      </a:r>
                    </a:p>
                  </a:txBody>
                  <a:tcPr marL="47625" marR="47625" marT="47625" marB="47625" anchor="ctr"/>
                </a:tc>
                <a:extLst>
                  <a:ext uri="{0D108BD9-81ED-4DB2-BD59-A6C34878D82A}">
                    <a16:rowId xmlns:a16="http://schemas.microsoft.com/office/drawing/2014/main" val="2643635522"/>
                  </a:ext>
                </a:extLst>
              </a:tr>
              <a:tr h="279184">
                <a:tc>
                  <a:txBody>
                    <a:bodyPr/>
                    <a:lstStyle/>
                    <a:p>
                      <a:pPr fontAlgn="ctr"/>
                      <a:r>
                        <a:rPr lang="en-US" sz="1200" b="1" dirty="0">
                          <a:effectLst/>
                        </a:rPr>
                        <a:t>Reserved</a:t>
                      </a:r>
                      <a:endParaRPr lang="en-US" sz="1200" b="0" dirty="0">
                        <a:effectLst/>
                      </a:endParaRPr>
                    </a:p>
                  </a:txBody>
                  <a:tcPr marL="47625" marR="47625" marT="47625" marB="47625" anchor="ctr"/>
                </a:tc>
                <a:tc>
                  <a:txBody>
                    <a:bodyPr/>
                    <a:lstStyle/>
                    <a:p>
                      <a:pPr fontAlgn="ctr"/>
                      <a:r>
                        <a:rPr lang="en-US" sz="1200" b="0" dirty="0">
                          <a:effectLst/>
                        </a:rPr>
                        <a:t>A 6-bit field that is reserved for future use.</a:t>
                      </a:r>
                    </a:p>
                  </a:txBody>
                  <a:tcPr marL="47625" marR="47625" marT="47625" marB="47625" anchor="ctr"/>
                </a:tc>
                <a:extLst>
                  <a:ext uri="{0D108BD9-81ED-4DB2-BD59-A6C34878D82A}">
                    <a16:rowId xmlns:a16="http://schemas.microsoft.com/office/drawing/2014/main" val="362120262"/>
                  </a:ext>
                </a:extLst>
              </a:tr>
              <a:tr h="347068">
                <a:tc>
                  <a:txBody>
                    <a:bodyPr/>
                    <a:lstStyle/>
                    <a:p>
                      <a:pPr fontAlgn="ctr"/>
                      <a:r>
                        <a:rPr lang="en-US" sz="1200" b="1" dirty="0">
                          <a:effectLst/>
                        </a:rPr>
                        <a:t>Control bits</a:t>
                      </a:r>
                      <a:endParaRPr lang="en-US" sz="1200" b="0" dirty="0">
                        <a:effectLst/>
                      </a:endParaRPr>
                    </a:p>
                  </a:txBody>
                  <a:tcPr marL="47625" marR="47625" marT="47625" marB="47625" anchor="ctr"/>
                </a:tc>
                <a:tc>
                  <a:txBody>
                    <a:bodyPr/>
                    <a:lstStyle/>
                    <a:p>
                      <a:pPr fontAlgn="ctr"/>
                      <a:r>
                        <a:rPr lang="en-US" sz="1200" b="0" dirty="0">
                          <a:effectLst/>
                        </a:rPr>
                        <a:t>A 6-bit field used that includes bit codes, or flags, which indicate the purpose and function of the TCP segment.</a:t>
                      </a:r>
                    </a:p>
                  </a:txBody>
                  <a:tcPr marL="47625" marR="47625" marT="47625" marB="47625" anchor="ctr"/>
                </a:tc>
                <a:extLst>
                  <a:ext uri="{0D108BD9-81ED-4DB2-BD59-A6C34878D82A}">
                    <a16:rowId xmlns:a16="http://schemas.microsoft.com/office/drawing/2014/main" val="2436611112"/>
                  </a:ext>
                </a:extLst>
              </a:tr>
              <a:tr h="279184">
                <a:tc>
                  <a:txBody>
                    <a:bodyPr/>
                    <a:lstStyle/>
                    <a:p>
                      <a:pPr fontAlgn="ctr"/>
                      <a:r>
                        <a:rPr lang="en-US" sz="1200" b="1" dirty="0">
                          <a:effectLst/>
                        </a:rPr>
                        <a:t>Window size</a:t>
                      </a:r>
                      <a:endParaRPr lang="en-US" sz="1200" b="0" dirty="0">
                        <a:effectLst/>
                      </a:endParaRPr>
                    </a:p>
                  </a:txBody>
                  <a:tcPr marL="47625" marR="47625" marT="47625" marB="47625" anchor="ctr"/>
                </a:tc>
                <a:tc>
                  <a:txBody>
                    <a:bodyPr/>
                    <a:lstStyle/>
                    <a:p>
                      <a:pPr fontAlgn="ctr"/>
                      <a:r>
                        <a:rPr lang="en-US" sz="1200" b="0" dirty="0">
                          <a:effectLst/>
                        </a:rPr>
                        <a:t>A 16-bit field used to indicate the number of bytes that can be accepted at one time.</a:t>
                      </a:r>
                    </a:p>
                  </a:txBody>
                  <a:tcPr marL="47625" marR="47625" marT="47625" marB="47625" anchor="ctr"/>
                </a:tc>
                <a:extLst>
                  <a:ext uri="{0D108BD9-81ED-4DB2-BD59-A6C34878D82A}">
                    <a16:rowId xmlns:a16="http://schemas.microsoft.com/office/drawing/2014/main" val="3574228208"/>
                  </a:ext>
                </a:extLst>
              </a:tr>
              <a:tr h="279184">
                <a:tc>
                  <a:txBody>
                    <a:bodyPr/>
                    <a:lstStyle/>
                    <a:p>
                      <a:pPr fontAlgn="ctr"/>
                      <a:r>
                        <a:rPr lang="en-US" sz="1200" b="1" dirty="0">
                          <a:effectLst/>
                        </a:rPr>
                        <a:t>Checksum</a:t>
                      </a:r>
                      <a:endParaRPr lang="en-US" sz="1200" b="0" dirty="0">
                        <a:effectLst/>
                      </a:endParaRPr>
                    </a:p>
                  </a:txBody>
                  <a:tcPr marL="47625" marR="47625" marT="47625" marB="47625" anchor="ctr"/>
                </a:tc>
                <a:tc>
                  <a:txBody>
                    <a:bodyPr/>
                    <a:lstStyle/>
                    <a:p>
                      <a:pPr fontAlgn="ctr"/>
                      <a:r>
                        <a:rPr lang="en-US" sz="1200" b="0" dirty="0">
                          <a:effectLst/>
                        </a:rPr>
                        <a:t>A 16-bit field used for error checking of the segment header and data.</a:t>
                      </a:r>
                    </a:p>
                  </a:txBody>
                  <a:tcPr marL="47625" marR="47625" marT="47625" marB="47625" anchor="ctr"/>
                </a:tc>
                <a:extLst>
                  <a:ext uri="{0D108BD9-81ED-4DB2-BD59-A6C34878D82A}">
                    <a16:rowId xmlns:a16="http://schemas.microsoft.com/office/drawing/2014/main" val="1171558268"/>
                  </a:ext>
                </a:extLst>
              </a:tr>
              <a:tr h="279184">
                <a:tc>
                  <a:txBody>
                    <a:bodyPr/>
                    <a:lstStyle/>
                    <a:p>
                      <a:pPr fontAlgn="ctr"/>
                      <a:r>
                        <a:rPr lang="en-US" sz="1200" b="1" dirty="0">
                          <a:effectLst/>
                        </a:rPr>
                        <a:t>Urgent</a:t>
                      </a:r>
                      <a:endParaRPr lang="en-US" sz="1200" b="0" dirty="0">
                        <a:effectLst/>
                      </a:endParaRPr>
                    </a:p>
                  </a:txBody>
                  <a:tcPr marL="47625" marR="47625" marT="47625" marB="47625" anchor="ctr"/>
                </a:tc>
                <a:tc>
                  <a:txBody>
                    <a:bodyPr/>
                    <a:lstStyle/>
                    <a:p>
                      <a:pPr fontAlgn="ctr"/>
                      <a:r>
                        <a:rPr lang="en-US" sz="1200" b="0" dirty="0">
                          <a:effectLst/>
                        </a:rPr>
                        <a:t>A 16-bit field used to indicate if the contained data is urgent.</a:t>
                      </a:r>
                    </a:p>
                  </a:txBody>
                  <a:tcPr marL="47625" marR="47625" marT="47625" marB="47625" anchor="ctr"/>
                </a:tc>
                <a:extLst>
                  <a:ext uri="{0D108BD9-81ED-4DB2-BD59-A6C34878D82A}">
                    <a16:rowId xmlns:a16="http://schemas.microsoft.com/office/drawing/2014/main" val="3419997136"/>
                  </a:ext>
                </a:extLst>
              </a:tr>
            </a:tbl>
          </a:graphicData>
        </a:graphic>
      </p:graphicFrame>
    </p:spTree>
    <p:extLst>
      <p:ext uri="{BB962C8B-B14F-4D97-AF65-F5344CB8AC3E}">
        <p14:creationId xmlns:p14="http://schemas.microsoft.com/office/powerpoint/2010/main" val="173470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Overview</a:t>
            </a:r>
            <a:br>
              <a:rPr lang="en-US" dirty="0"/>
            </a:br>
            <a:r>
              <a:rPr lang="en-US" sz="2400" dirty="0"/>
              <a:t>Applications that use TCP</a:t>
            </a:r>
          </a:p>
        </p:txBody>
      </p:sp>
      <p:sp>
        <p:nvSpPr>
          <p:cNvPr id="5" name="Content Placeholder 4">
            <a:extLst>
              <a:ext uri="{FF2B5EF4-FFF2-40B4-BE49-F238E27FC236}">
                <a16:creationId xmlns:a16="http://schemas.microsoft.com/office/drawing/2014/main" id="{3E427DE6-67B8-4D1B-A2DD-BEEC0526E711}"/>
              </a:ext>
            </a:extLst>
          </p:cNvPr>
          <p:cNvSpPr>
            <a:spLocks noGrp="1"/>
          </p:cNvSpPr>
          <p:nvPr>
            <p:ph idx="1"/>
          </p:nvPr>
        </p:nvSpPr>
        <p:spPr>
          <a:xfrm>
            <a:off x="144065" y="1151931"/>
            <a:ext cx="4042610" cy="3378126"/>
          </a:xfrm>
        </p:spPr>
        <p:txBody>
          <a:bodyPr/>
          <a:lstStyle/>
          <a:p>
            <a:pPr marL="0" indent="0">
              <a:buNone/>
            </a:pPr>
            <a:r>
              <a:rPr lang="en-US" sz="1800" dirty="0"/>
              <a:t>TCP handles all tasks associated with dividing the data stream into segments, providing reliability, controlling data flow, and reordering segments.</a:t>
            </a:r>
          </a:p>
          <a:p>
            <a:pPr marL="0" indent="0">
              <a:buNone/>
            </a:pPr>
            <a:endParaRPr lang="en-US" dirty="0"/>
          </a:p>
        </p:txBody>
      </p:sp>
      <p:pic>
        <p:nvPicPr>
          <p:cNvPr id="7" name="Picture 6">
            <a:extLst>
              <a:ext uri="{FF2B5EF4-FFF2-40B4-BE49-F238E27FC236}">
                <a16:creationId xmlns:a16="http://schemas.microsoft.com/office/drawing/2014/main" id="{1ECE00DC-D55C-4A0A-9B55-EA4DCC646D6F}"/>
              </a:ext>
            </a:extLst>
          </p:cNvPr>
          <p:cNvPicPr>
            <a:picLocks noChangeAspect="1"/>
          </p:cNvPicPr>
          <p:nvPr/>
        </p:nvPicPr>
        <p:blipFill rotWithShape="1">
          <a:blip r:embed="rId3"/>
          <a:srcRect r="3352"/>
          <a:stretch/>
        </p:blipFill>
        <p:spPr>
          <a:xfrm>
            <a:off x="4379495" y="902857"/>
            <a:ext cx="4042610" cy="3337786"/>
          </a:xfrm>
          <a:prstGeom prst="rect">
            <a:avLst/>
          </a:prstGeom>
        </p:spPr>
      </p:pic>
    </p:spTree>
    <p:extLst>
      <p:ext uri="{BB962C8B-B14F-4D97-AF65-F5344CB8AC3E}">
        <p14:creationId xmlns:p14="http://schemas.microsoft.com/office/powerpoint/2010/main" val="4109067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14.3 UDP Overview</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Overview</a:t>
            </a:r>
            <a:br>
              <a:rPr lang="en-US" sz="1600" dirty="0"/>
            </a:br>
            <a:r>
              <a:rPr lang="en-US" dirty="0"/>
              <a:t>UDP Features</a:t>
            </a:r>
            <a:endParaRPr lang="en-US" sz="2400" dirty="0"/>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431971" y="902311"/>
            <a:ext cx="8280057" cy="3505566"/>
          </a:xfrm>
        </p:spPr>
        <p:txBody>
          <a:bodyPr/>
          <a:lstStyle/>
          <a:p>
            <a:pPr marL="0" indent="0" algn="l"/>
            <a:r>
              <a:rPr lang="en-US" sz="1800" dirty="0">
                <a:solidFill>
                  <a:srgbClr val="000000"/>
                </a:solidFill>
              </a:rPr>
              <a:t>UDP features include the following:</a:t>
            </a:r>
          </a:p>
          <a:p>
            <a:pPr marL="285750" indent="-285750" algn="l">
              <a:buFont typeface="Arial" panose="020B0604020202020204" pitchFamily="34" charset="0"/>
              <a:buChar char="•"/>
            </a:pPr>
            <a:r>
              <a:rPr lang="en-US" sz="1800" dirty="0">
                <a:solidFill>
                  <a:srgbClr val="000000"/>
                </a:solidFill>
              </a:rPr>
              <a:t>Data is reconstructed in the order that it is received.</a:t>
            </a:r>
          </a:p>
          <a:p>
            <a:pPr marL="285750" indent="-285750" algn="l">
              <a:buFont typeface="Arial" panose="020B0604020202020204" pitchFamily="34" charset="0"/>
              <a:buChar char="•"/>
            </a:pPr>
            <a:r>
              <a:rPr lang="en-US" sz="1800" dirty="0">
                <a:solidFill>
                  <a:srgbClr val="000000"/>
                </a:solidFill>
              </a:rPr>
              <a:t>Any segments that are lost are not resent.</a:t>
            </a:r>
          </a:p>
          <a:p>
            <a:pPr marL="285750" indent="-285750" algn="l">
              <a:buFont typeface="Arial" panose="020B0604020202020204" pitchFamily="34" charset="0"/>
              <a:buChar char="•"/>
            </a:pPr>
            <a:r>
              <a:rPr lang="en-US" sz="1800" dirty="0">
                <a:solidFill>
                  <a:srgbClr val="000000"/>
                </a:solidFill>
              </a:rPr>
              <a:t>There is no session establishment.</a:t>
            </a:r>
          </a:p>
          <a:p>
            <a:pPr marL="285750" indent="-285750" algn="l">
              <a:buFont typeface="Arial" panose="020B0604020202020204" pitchFamily="34" charset="0"/>
              <a:buChar char="•"/>
            </a:pPr>
            <a:r>
              <a:rPr lang="en-US" sz="1800" dirty="0">
                <a:solidFill>
                  <a:srgbClr val="000000"/>
                </a:solidFill>
              </a:rPr>
              <a:t>The sending is not informed about resource availability.</a:t>
            </a:r>
          </a:p>
        </p:txBody>
      </p:sp>
    </p:spTree>
    <p:extLst>
      <p:ext uri="{BB962C8B-B14F-4D97-AF65-F5344CB8AC3E}">
        <p14:creationId xmlns:p14="http://schemas.microsoft.com/office/powerpoint/2010/main" val="394579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Overview</a:t>
            </a:r>
            <a:br>
              <a:rPr lang="en-US" dirty="0"/>
            </a:br>
            <a:r>
              <a:rPr lang="en-US" sz="2400" dirty="0"/>
              <a:t>UDP Header</a:t>
            </a:r>
          </a:p>
        </p:txBody>
      </p:sp>
      <p:sp>
        <p:nvSpPr>
          <p:cNvPr id="2" name="TextBox 1">
            <a:extLst>
              <a:ext uri="{FF2B5EF4-FFF2-40B4-BE49-F238E27FC236}">
                <a16:creationId xmlns:a16="http://schemas.microsoft.com/office/drawing/2014/main" id="{BB0A503F-F65D-4ECE-8C28-6E1BC388ACB2}"/>
              </a:ext>
            </a:extLst>
          </p:cNvPr>
          <p:cNvSpPr txBox="1"/>
          <p:nvPr/>
        </p:nvSpPr>
        <p:spPr>
          <a:xfrm>
            <a:off x="498764" y="731837"/>
            <a:ext cx="7846724" cy="646331"/>
          </a:xfrm>
          <a:prstGeom prst="rect">
            <a:avLst/>
          </a:prstGeom>
          <a:noFill/>
        </p:spPr>
        <p:txBody>
          <a:bodyPr wrap="square" rtlCol="0">
            <a:spAutoFit/>
          </a:bodyPr>
          <a:lstStyle/>
          <a:p>
            <a:r>
              <a:rPr lang="en-US" dirty="0"/>
              <a:t>The UDP header is far simpler than the TCP header because it only has four fields and requires 8 bytes (i.e. 64 bits).</a:t>
            </a:r>
          </a:p>
        </p:txBody>
      </p:sp>
      <p:pic>
        <p:nvPicPr>
          <p:cNvPr id="5" name="Content Placeholder 4">
            <a:extLst>
              <a:ext uri="{FF2B5EF4-FFF2-40B4-BE49-F238E27FC236}">
                <a16:creationId xmlns:a16="http://schemas.microsoft.com/office/drawing/2014/main" id="{9CE026F8-2EF7-429A-82BF-ABD2601766B8}"/>
              </a:ext>
            </a:extLst>
          </p:cNvPr>
          <p:cNvPicPr>
            <a:picLocks noGrp="1" noChangeAspect="1"/>
          </p:cNvPicPr>
          <p:nvPr>
            <p:ph idx="1"/>
          </p:nvPr>
        </p:nvPicPr>
        <p:blipFill rotWithShape="1">
          <a:blip r:embed="rId3"/>
          <a:srcRect l="1429" t="4187" r="1835" b="4117"/>
          <a:stretch/>
        </p:blipFill>
        <p:spPr>
          <a:xfrm>
            <a:off x="890337" y="1540042"/>
            <a:ext cx="7712242" cy="2358190"/>
          </a:xfrm>
          <a:prstGeom prst="rect">
            <a:avLst/>
          </a:prstGeom>
        </p:spPr>
      </p:pic>
    </p:spTree>
    <p:extLst>
      <p:ext uri="{BB962C8B-B14F-4D97-AF65-F5344CB8AC3E}">
        <p14:creationId xmlns:p14="http://schemas.microsoft.com/office/powerpoint/2010/main" val="276503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Overview</a:t>
            </a:r>
            <a:br>
              <a:rPr lang="en-US" dirty="0"/>
            </a:br>
            <a:r>
              <a:rPr lang="en-US" sz="2400" dirty="0"/>
              <a:t>UDP Header Fields</a:t>
            </a:r>
          </a:p>
        </p:txBody>
      </p:sp>
      <p:sp>
        <p:nvSpPr>
          <p:cNvPr id="2" name="TextBox 1">
            <a:extLst>
              <a:ext uri="{FF2B5EF4-FFF2-40B4-BE49-F238E27FC236}">
                <a16:creationId xmlns:a16="http://schemas.microsoft.com/office/drawing/2014/main" id="{7A79FB27-AB75-4676-A7DD-F32F8108A8E4}"/>
              </a:ext>
            </a:extLst>
          </p:cNvPr>
          <p:cNvSpPr txBox="1"/>
          <p:nvPr/>
        </p:nvSpPr>
        <p:spPr>
          <a:xfrm>
            <a:off x="193964" y="731837"/>
            <a:ext cx="7329054" cy="369332"/>
          </a:xfrm>
          <a:prstGeom prst="rect">
            <a:avLst/>
          </a:prstGeom>
          <a:noFill/>
        </p:spPr>
        <p:txBody>
          <a:bodyPr wrap="square" rtlCol="0">
            <a:spAutoFit/>
          </a:bodyPr>
          <a:lstStyle/>
          <a:p>
            <a:r>
              <a:rPr lang="en-US" dirty="0"/>
              <a:t>The table identifies and describes the four fields in a UDP header.</a:t>
            </a:r>
          </a:p>
        </p:txBody>
      </p:sp>
      <p:graphicFrame>
        <p:nvGraphicFramePr>
          <p:cNvPr id="6" name="Content Placeholder 5">
            <a:extLst>
              <a:ext uri="{FF2B5EF4-FFF2-40B4-BE49-F238E27FC236}">
                <a16:creationId xmlns:a16="http://schemas.microsoft.com/office/drawing/2014/main" id="{3F2E23C1-508F-7649-AE14-E808BD745B8C}"/>
              </a:ext>
            </a:extLst>
          </p:cNvPr>
          <p:cNvGraphicFramePr>
            <a:graphicFrameLocks noGrp="1"/>
          </p:cNvGraphicFramePr>
          <p:nvPr>
            <p:ph idx="1"/>
            <p:extLst>
              <p:ext uri="{D42A27DB-BD31-4B8C-83A1-F6EECF244321}">
                <p14:modId xmlns:p14="http://schemas.microsoft.com/office/powerpoint/2010/main" val="363268572"/>
              </p:ext>
            </p:extLst>
          </p:nvPr>
        </p:nvGraphicFramePr>
        <p:xfrm>
          <a:off x="431800" y="1644650"/>
          <a:ext cx="8280400" cy="1854200"/>
        </p:xfrm>
        <a:graphic>
          <a:graphicData uri="http://schemas.openxmlformats.org/drawingml/2006/table">
            <a:tbl>
              <a:tblPr firstRow="1" bandRow="1">
                <a:tableStyleId>{5C22544A-7EE6-4342-B048-85BDC9FD1C3A}</a:tableStyleId>
              </a:tblPr>
              <a:tblGrid>
                <a:gridCol w="1697789">
                  <a:extLst>
                    <a:ext uri="{9D8B030D-6E8A-4147-A177-3AD203B41FA5}">
                      <a16:colId xmlns:a16="http://schemas.microsoft.com/office/drawing/2014/main" val="672764447"/>
                    </a:ext>
                  </a:extLst>
                </a:gridCol>
                <a:gridCol w="6582611">
                  <a:extLst>
                    <a:ext uri="{9D8B030D-6E8A-4147-A177-3AD203B41FA5}">
                      <a16:colId xmlns:a16="http://schemas.microsoft.com/office/drawing/2014/main" val="1898767724"/>
                    </a:ext>
                  </a:extLst>
                </a:gridCol>
              </a:tblGrid>
              <a:tr h="370840">
                <a:tc>
                  <a:txBody>
                    <a:bodyPr/>
                    <a:lstStyle/>
                    <a:p>
                      <a:pPr algn="l" fontAlgn="ctr"/>
                      <a:r>
                        <a:rPr lang="en-US" b="1" dirty="0">
                          <a:effectLst/>
                        </a:rPr>
                        <a:t>UDP Header Field</a:t>
                      </a:r>
                      <a:endParaRPr lang="en-US" dirty="0">
                        <a:effectLst/>
                      </a:endParaRPr>
                    </a:p>
                  </a:txBody>
                  <a:tcPr marL="47625" marR="47625" marT="47625" marB="47625" anchor="ctr"/>
                </a:tc>
                <a:tc>
                  <a:txBody>
                    <a:bodyPr/>
                    <a:lstStyle/>
                    <a:p>
                      <a:pPr algn="l" fontAlgn="ctr"/>
                      <a:r>
                        <a:rPr lang="en-US" b="1" dirty="0">
                          <a:effectLst/>
                        </a:rPr>
                        <a:t>Description</a:t>
                      </a:r>
                      <a:endParaRPr lang="en-US" dirty="0">
                        <a:effectLst/>
                      </a:endParaRPr>
                    </a:p>
                  </a:txBody>
                  <a:tcPr marL="47625" marR="47625" marT="47625" marB="47625" anchor="ctr"/>
                </a:tc>
                <a:extLst>
                  <a:ext uri="{0D108BD9-81ED-4DB2-BD59-A6C34878D82A}">
                    <a16:rowId xmlns:a16="http://schemas.microsoft.com/office/drawing/2014/main" val="899509290"/>
                  </a:ext>
                </a:extLst>
              </a:tr>
              <a:tr h="370840">
                <a:tc>
                  <a:txBody>
                    <a:bodyPr/>
                    <a:lstStyle/>
                    <a:p>
                      <a:pPr fontAlgn="ctr"/>
                      <a:r>
                        <a:rPr lang="en-US" b="1" dirty="0">
                          <a:effectLst/>
                        </a:rPr>
                        <a:t>Source Port</a:t>
                      </a:r>
                      <a:endParaRPr lang="en-US" b="0" dirty="0">
                        <a:effectLst/>
                      </a:endParaRPr>
                    </a:p>
                  </a:txBody>
                  <a:tcPr marL="47625" marR="47625" marT="47625" marB="47625" anchor="ctr"/>
                </a:tc>
                <a:tc>
                  <a:txBody>
                    <a:bodyPr/>
                    <a:lstStyle/>
                    <a:p>
                      <a:pPr fontAlgn="ctr"/>
                      <a:r>
                        <a:rPr lang="en-US" b="0" dirty="0">
                          <a:effectLst/>
                        </a:rPr>
                        <a:t>A 16-bit field used to identify the source application by port number.</a:t>
                      </a:r>
                    </a:p>
                  </a:txBody>
                  <a:tcPr marL="47625" marR="47625" marT="47625" marB="47625" anchor="ctr"/>
                </a:tc>
                <a:extLst>
                  <a:ext uri="{0D108BD9-81ED-4DB2-BD59-A6C34878D82A}">
                    <a16:rowId xmlns:a16="http://schemas.microsoft.com/office/drawing/2014/main" val="3858658826"/>
                  </a:ext>
                </a:extLst>
              </a:tr>
              <a:tr h="370840">
                <a:tc>
                  <a:txBody>
                    <a:bodyPr/>
                    <a:lstStyle/>
                    <a:p>
                      <a:pPr fontAlgn="ctr"/>
                      <a:r>
                        <a:rPr lang="en-US" b="1" dirty="0">
                          <a:effectLst/>
                        </a:rPr>
                        <a:t>Destination Port</a:t>
                      </a:r>
                      <a:endParaRPr lang="en-US" b="0" dirty="0">
                        <a:effectLst/>
                      </a:endParaRPr>
                    </a:p>
                  </a:txBody>
                  <a:tcPr marL="47625" marR="47625" marT="47625" marB="47625" anchor="ctr"/>
                </a:tc>
                <a:tc>
                  <a:txBody>
                    <a:bodyPr/>
                    <a:lstStyle/>
                    <a:p>
                      <a:pPr fontAlgn="ctr"/>
                      <a:r>
                        <a:rPr lang="en-US" b="0" dirty="0">
                          <a:effectLst/>
                        </a:rPr>
                        <a:t>A 16-bit field used to identify the destination application by port number.</a:t>
                      </a:r>
                    </a:p>
                  </a:txBody>
                  <a:tcPr marL="47625" marR="47625" marT="47625" marB="47625" anchor="ctr"/>
                </a:tc>
                <a:extLst>
                  <a:ext uri="{0D108BD9-81ED-4DB2-BD59-A6C34878D82A}">
                    <a16:rowId xmlns:a16="http://schemas.microsoft.com/office/drawing/2014/main" val="808665367"/>
                  </a:ext>
                </a:extLst>
              </a:tr>
              <a:tr h="370840">
                <a:tc>
                  <a:txBody>
                    <a:bodyPr/>
                    <a:lstStyle/>
                    <a:p>
                      <a:pPr fontAlgn="ctr"/>
                      <a:r>
                        <a:rPr lang="en-US" b="1" dirty="0">
                          <a:effectLst/>
                        </a:rPr>
                        <a:t>Length</a:t>
                      </a:r>
                      <a:endParaRPr lang="en-US" b="0" dirty="0">
                        <a:effectLst/>
                      </a:endParaRPr>
                    </a:p>
                  </a:txBody>
                  <a:tcPr marL="47625" marR="47625" marT="47625" marB="47625" anchor="ctr"/>
                </a:tc>
                <a:tc>
                  <a:txBody>
                    <a:bodyPr/>
                    <a:lstStyle/>
                    <a:p>
                      <a:pPr fontAlgn="ctr"/>
                      <a:r>
                        <a:rPr lang="en-US" b="0" dirty="0">
                          <a:effectLst/>
                        </a:rPr>
                        <a:t>A 16-bit field that indicates the length of the UDP datagram header.</a:t>
                      </a:r>
                    </a:p>
                  </a:txBody>
                  <a:tcPr marL="47625" marR="47625" marT="47625" marB="47625" anchor="ctr"/>
                </a:tc>
                <a:extLst>
                  <a:ext uri="{0D108BD9-81ED-4DB2-BD59-A6C34878D82A}">
                    <a16:rowId xmlns:a16="http://schemas.microsoft.com/office/drawing/2014/main" val="1521255676"/>
                  </a:ext>
                </a:extLst>
              </a:tr>
              <a:tr h="370840">
                <a:tc>
                  <a:txBody>
                    <a:bodyPr/>
                    <a:lstStyle/>
                    <a:p>
                      <a:pPr fontAlgn="ctr"/>
                      <a:r>
                        <a:rPr lang="en-US" b="1" dirty="0">
                          <a:effectLst/>
                        </a:rPr>
                        <a:t>Checksum</a:t>
                      </a:r>
                      <a:endParaRPr lang="en-US" b="0" dirty="0">
                        <a:effectLst/>
                      </a:endParaRPr>
                    </a:p>
                  </a:txBody>
                  <a:tcPr marL="47625" marR="47625" marT="47625" marB="47625" anchor="ctr"/>
                </a:tc>
                <a:tc>
                  <a:txBody>
                    <a:bodyPr/>
                    <a:lstStyle/>
                    <a:p>
                      <a:pPr fontAlgn="ctr"/>
                      <a:r>
                        <a:rPr lang="en-US" b="0" dirty="0">
                          <a:effectLst/>
                        </a:rPr>
                        <a:t>A 16-bit field used for error checking of the datagram header and data.</a:t>
                      </a:r>
                    </a:p>
                  </a:txBody>
                  <a:tcPr marL="47625" marR="47625" marT="47625" marB="47625" anchor="ctr"/>
                </a:tc>
                <a:extLst>
                  <a:ext uri="{0D108BD9-81ED-4DB2-BD59-A6C34878D82A}">
                    <a16:rowId xmlns:a16="http://schemas.microsoft.com/office/drawing/2014/main" val="14811281"/>
                  </a:ext>
                </a:extLst>
              </a:tr>
            </a:tbl>
          </a:graphicData>
        </a:graphic>
      </p:graphicFrame>
    </p:spTree>
    <p:extLst>
      <p:ext uri="{BB962C8B-B14F-4D97-AF65-F5344CB8AC3E}">
        <p14:creationId xmlns:p14="http://schemas.microsoft.com/office/powerpoint/2010/main" val="1775858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UDP Overview</a:t>
            </a:r>
            <a:br>
              <a:rPr lang="en-US" dirty="0"/>
            </a:br>
            <a:r>
              <a:rPr lang="en-US" sz="2400" dirty="0"/>
              <a:t>Applications that use UDP</a:t>
            </a:r>
          </a:p>
        </p:txBody>
      </p:sp>
      <p:sp>
        <p:nvSpPr>
          <p:cNvPr id="5" name="Content Placeholder 4">
            <a:extLst>
              <a:ext uri="{FF2B5EF4-FFF2-40B4-BE49-F238E27FC236}">
                <a16:creationId xmlns:a16="http://schemas.microsoft.com/office/drawing/2014/main" id="{73138074-9455-4799-A477-AF110009D0E7}"/>
              </a:ext>
            </a:extLst>
          </p:cNvPr>
          <p:cNvSpPr>
            <a:spLocks noGrp="1"/>
          </p:cNvSpPr>
          <p:nvPr>
            <p:ph idx="1"/>
          </p:nvPr>
        </p:nvSpPr>
        <p:spPr>
          <a:xfrm>
            <a:off x="144065" y="798944"/>
            <a:ext cx="4922981" cy="4155319"/>
          </a:xfrm>
        </p:spPr>
        <p:txBody>
          <a:bodyPr/>
          <a:lstStyle/>
          <a:p>
            <a:r>
              <a:rPr lang="en-US" sz="1600" dirty="0"/>
              <a:t>Live video and multimedia applications - These applications can tolerate some data loss but require little or no delay. Examples include VoIP and live streaming video.</a:t>
            </a:r>
          </a:p>
          <a:p>
            <a:r>
              <a:rPr lang="en-US" sz="1600" dirty="0"/>
              <a:t>Simple request and reply applications - Applications with simple transactions where a host sends a request and may or may not receive a reply. Examples include DNS and DHCP.</a:t>
            </a:r>
          </a:p>
          <a:p>
            <a:r>
              <a:rPr lang="en-US" sz="1600" dirty="0"/>
              <a:t>Applications that handle reliability themselves - Unidirectional communications where flow control, error detection, acknowledgments, and error recovery is not required, or can be handled by the application. Examples include SNMP and TFTP.</a:t>
            </a:r>
          </a:p>
        </p:txBody>
      </p:sp>
      <p:pic>
        <p:nvPicPr>
          <p:cNvPr id="6" name="Picture 5">
            <a:extLst>
              <a:ext uri="{FF2B5EF4-FFF2-40B4-BE49-F238E27FC236}">
                <a16:creationId xmlns:a16="http://schemas.microsoft.com/office/drawing/2014/main" id="{85B2BC8D-C067-4AAD-8A3D-91BC798D4906}"/>
              </a:ext>
            </a:extLst>
          </p:cNvPr>
          <p:cNvPicPr>
            <a:picLocks noChangeAspect="1"/>
          </p:cNvPicPr>
          <p:nvPr/>
        </p:nvPicPr>
        <p:blipFill rotWithShape="1">
          <a:blip r:embed="rId3"/>
          <a:srcRect l="15105" t="3227" r="12047" b="3300"/>
          <a:stretch/>
        </p:blipFill>
        <p:spPr>
          <a:xfrm>
            <a:off x="5293290" y="568869"/>
            <a:ext cx="3380875" cy="3674684"/>
          </a:xfrm>
          <a:prstGeom prst="rect">
            <a:avLst/>
          </a:prstGeom>
        </p:spPr>
      </p:pic>
    </p:spTree>
    <p:extLst>
      <p:ext uri="{BB962C8B-B14F-4D97-AF65-F5344CB8AC3E}">
        <p14:creationId xmlns:p14="http://schemas.microsoft.com/office/powerpoint/2010/main" val="292594354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41394"/>
            <a:ext cx="9144000" cy="605390"/>
          </a:xfrm>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646783"/>
            <a:ext cx="880463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Transport Layer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eaLnBrk="0" hangingPunct="0"/>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en-US" sz="1600" dirty="0"/>
              <a:t>Compare the operations of transport layer protocols in supporting end-to-end communication.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4278512903"/>
              </p:ext>
            </p:extLst>
          </p:nvPr>
        </p:nvGraphicFramePr>
        <p:xfrm>
          <a:off x="575036" y="1724001"/>
          <a:ext cx="8276733" cy="2910166"/>
        </p:xfrm>
        <a:graphic>
          <a:graphicData uri="http://schemas.openxmlformats.org/drawingml/2006/table">
            <a:tbl>
              <a:tblPr firstRow="1" firstCol="1" bandRow="1">
                <a:tableStyleId>{5C22544A-7EE6-4342-B048-85BDC9FD1C3A}</a:tableStyleId>
              </a:tblPr>
              <a:tblGrid>
                <a:gridCol w="2745245">
                  <a:extLst>
                    <a:ext uri="{9D8B030D-6E8A-4147-A177-3AD203B41FA5}">
                      <a16:colId xmlns:a16="http://schemas.microsoft.com/office/drawing/2014/main" val="1523797708"/>
                    </a:ext>
                  </a:extLst>
                </a:gridCol>
                <a:gridCol w="5531488">
                  <a:extLst>
                    <a:ext uri="{9D8B030D-6E8A-4147-A177-3AD203B41FA5}">
                      <a16:colId xmlns:a16="http://schemas.microsoft.com/office/drawing/2014/main" val="2750207184"/>
                    </a:ext>
                  </a:extLst>
                </a:gridCol>
              </a:tblGrid>
              <a:tr h="219518">
                <a:tc>
                  <a:txBody>
                    <a:bodyPr/>
                    <a:lstStyle/>
                    <a:p>
                      <a:pPr marL="0" marR="0" algn="l">
                        <a:lnSpc>
                          <a:spcPct val="107000"/>
                        </a:lnSpc>
                        <a:spcBef>
                          <a:spcPts val="0"/>
                        </a:spcBef>
                        <a:spcAft>
                          <a:spcPts val="0"/>
                        </a:spcAft>
                      </a:pPr>
                      <a:r>
                        <a:rPr lang="en-US" sz="1200" dirty="0">
                          <a:effectLst/>
                        </a:rPr>
                        <a:t>Topic Title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effectLst/>
                        </a:rPr>
                        <a:t>Topic Objective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544489">
                <a:tc>
                  <a:txBody>
                    <a:bodyPr/>
                    <a:lstStyle/>
                    <a:p>
                      <a:pPr marL="0" marR="0" algn="l">
                        <a:lnSpc>
                          <a:spcPct val="107000"/>
                        </a:lnSpc>
                        <a:spcBef>
                          <a:spcPts val="0"/>
                        </a:spcBef>
                        <a:spcAft>
                          <a:spcPts val="0"/>
                        </a:spcAft>
                      </a:pPr>
                      <a:r>
                        <a:rPr lang="en-US" sz="1200" dirty="0">
                          <a:effectLst/>
                        </a:rPr>
                        <a:t>Transportation of Data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solidFill>
                            <a:srgbClr val="080808"/>
                          </a:solidFill>
                          <a:effectLst/>
                          <a:latin typeface="+mn-lt"/>
                          <a:ea typeface="Calibri" panose="020F0502020204030204" pitchFamily="34" charset="0"/>
                          <a:cs typeface="Times New Roman" panose="02020603050405020304" pitchFamily="18" charset="0"/>
                        </a:rPr>
                        <a:t>Explain the purpose of the transport layer in managing the transportation of data in end-to-end communication.</a:t>
                      </a:r>
                    </a:p>
                  </a:txBody>
                  <a:tcPr marL="68580" marR="68580" marT="0" marB="0"/>
                </a:tc>
                <a:extLst>
                  <a:ext uri="{0D108BD9-81ED-4DB2-BD59-A6C34878D82A}">
                    <a16:rowId xmlns:a16="http://schemas.microsoft.com/office/drawing/2014/main" val="1646858405"/>
                  </a:ext>
                </a:extLst>
              </a:tr>
              <a:tr h="362611">
                <a:tc>
                  <a:txBody>
                    <a:bodyPr/>
                    <a:lstStyle/>
                    <a:p>
                      <a:pPr marL="0" marR="0" algn="l">
                        <a:lnSpc>
                          <a:spcPct val="107000"/>
                        </a:lnSpc>
                        <a:spcBef>
                          <a:spcPts val="0"/>
                        </a:spcBef>
                        <a:spcAft>
                          <a:spcPts val="0"/>
                        </a:spcAft>
                      </a:pPr>
                      <a:r>
                        <a:rPr lang="en-US" sz="1200" dirty="0">
                          <a:effectLst/>
                        </a:rPr>
                        <a:t>TCP Overview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solidFill>
                            <a:srgbClr val="080808"/>
                          </a:solidFill>
                          <a:effectLst/>
                        </a:rPr>
                        <a:t>Explain characteristics of TCP.</a:t>
                      </a:r>
                      <a:endParaRPr lang="en-US" sz="1100"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5904258"/>
                  </a:ext>
                </a:extLst>
              </a:tr>
              <a:tr h="193382">
                <a:tc>
                  <a:txBody>
                    <a:bodyPr/>
                    <a:lstStyle/>
                    <a:p>
                      <a:pPr marL="0" marR="0" algn="l">
                        <a:lnSpc>
                          <a:spcPct val="107000"/>
                        </a:lnSpc>
                        <a:spcBef>
                          <a:spcPts val="0"/>
                        </a:spcBef>
                        <a:spcAft>
                          <a:spcPts val="0"/>
                        </a:spcAft>
                      </a:pPr>
                      <a:r>
                        <a:rPr lang="en-US" sz="1200" dirty="0">
                          <a:effectLst/>
                        </a:rPr>
                        <a:t>UDP Overview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dirty="0">
                          <a:solidFill>
                            <a:srgbClr val="080808"/>
                          </a:solidFill>
                          <a:effectLst/>
                          <a:latin typeface="+mn-lt"/>
                          <a:ea typeface="Calibri" panose="020F0502020204030204" pitchFamily="34" charset="0"/>
                          <a:cs typeface="Times New Roman" panose="02020603050405020304" pitchFamily="18" charset="0"/>
                        </a:rPr>
                        <a:t>Explain characteristics of UDP.</a:t>
                      </a:r>
                    </a:p>
                  </a:txBody>
                  <a:tcPr marL="68580" marR="68580" marT="0" marB="0"/>
                </a:tc>
                <a:extLst>
                  <a:ext uri="{0D108BD9-81ED-4DB2-BD59-A6C34878D82A}">
                    <a16:rowId xmlns:a16="http://schemas.microsoft.com/office/drawing/2014/main" val="131737215"/>
                  </a:ext>
                </a:extLst>
              </a:tr>
              <a:tr h="215562">
                <a:tc>
                  <a:txBody>
                    <a:bodyPr/>
                    <a:lstStyle/>
                    <a:p>
                      <a:pPr marL="0" marR="0" algn="l">
                        <a:lnSpc>
                          <a:spcPct val="107000"/>
                        </a:lnSpc>
                        <a:spcBef>
                          <a:spcPts val="0"/>
                        </a:spcBef>
                        <a:spcAft>
                          <a:spcPts val="0"/>
                        </a:spcAft>
                      </a:pPr>
                      <a:r>
                        <a:rPr lang="en-US" sz="1200" dirty="0">
                          <a:effectLst/>
                        </a:rPr>
                        <a:t>Port Numbers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b="0" i="0" kern="1200" dirty="0">
                          <a:solidFill>
                            <a:srgbClr val="080808"/>
                          </a:solidFill>
                          <a:effectLst/>
                          <a:latin typeface="+mn-lt"/>
                          <a:ea typeface="+mn-ea"/>
                          <a:cs typeface="+mn-cs"/>
                        </a:rPr>
                        <a:t>Explain how TCP and UDP use port numbers.</a:t>
                      </a:r>
                      <a:endParaRPr lang="en-US" sz="1200"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8444524"/>
                  </a:ext>
                </a:extLst>
              </a:tr>
              <a:tr h="580536">
                <a:tc>
                  <a:txBody>
                    <a:bodyPr/>
                    <a:lstStyle/>
                    <a:p>
                      <a:pPr marL="0" marR="0" algn="l">
                        <a:lnSpc>
                          <a:spcPct val="107000"/>
                        </a:lnSpc>
                        <a:spcBef>
                          <a:spcPts val="0"/>
                        </a:spcBef>
                        <a:spcAft>
                          <a:spcPts val="0"/>
                        </a:spcAft>
                      </a:pPr>
                      <a:r>
                        <a:rPr lang="en-US" sz="1200" dirty="0">
                          <a:effectLst/>
                        </a:rPr>
                        <a:t>TCP Communication Process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b="0" i="0" kern="1200" dirty="0">
                          <a:solidFill>
                            <a:srgbClr val="080808"/>
                          </a:solidFill>
                          <a:effectLst/>
                          <a:latin typeface="+mn-lt"/>
                          <a:ea typeface="+mn-ea"/>
                          <a:cs typeface="+mn-cs"/>
                        </a:rPr>
                        <a:t>Explain how TCP session establishment and termination processes facilitate reliable communication.</a:t>
                      </a:r>
                      <a:endParaRPr lang="en-US" sz="1200"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6877670"/>
                  </a:ext>
                </a:extLst>
              </a:tr>
              <a:tr h="362611">
                <a:tc>
                  <a:txBody>
                    <a:bodyPr/>
                    <a:lstStyle/>
                    <a:p>
                      <a:pPr marL="0" marR="0" algn="l">
                        <a:lnSpc>
                          <a:spcPct val="107000"/>
                        </a:lnSpc>
                        <a:spcBef>
                          <a:spcPts val="0"/>
                        </a:spcBef>
                        <a:spcAft>
                          <a:spcPts val="0"/>
                        </a:spcAft>
                      </a:pPr>
                      <a:r>
                        <a:rPr lang="en-US" sz="1200" dirty="0">
                          <a:effectLst/>
                        </a:rPr>
                        <a:t>Reliability and Flow Control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200" b="0" i="0" kern="1200" dirty="0">
                          <a:solidFill>
                            <a:srgbClr val="080808"/>
                          </a:solidFill>
                          <a:effectLst/>
                          <a:latin typeface="+mn-lt"/>
                          <a:ea typeface="+mn-ea"/>
                          <a:cs typeface="+mn-cs"/>
                        </a:rPr>
                        <a:t>Explain how TCP protocol data units are transmitted and acknowledged to guarantee delivery.</a:t>
                      </a:r>
                      <a:endParaRPr lang="en-US" sz="1200"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6050846"/>
                  </a:ext>
                </a:extLst>
              </a:tr>
              <a:tr h="391998">
                <a:tc>
                  <a:txBody>
                    <a:bodyPr/>
                    <a:lstStyle/>
                    <a:p>
                      <a:pPr marL="0" marR="0" algn="l">
                        <a:lnSpc>
                          <a:spcPct val="107000"/>
                        </a:lnSpc>
                        <a:spcBef>
                          <a:spcPts val="0"/>
                        </a:spcBef>
                        <a:spcAft>
                          <a:spcPts val="0"/>
                        </a:spcAft>
                      </a:pPr>
                      <a:r>
                        <a:rPr lang="en-US" sz="1100" dirty="0">
                          <a:effectLst/>
                          <a:latin typeface="Arial" panose="020B0604020202020204" pitchFamily="34" charset="0"/>
                          <a:ea typeface="Calibri" panose="020F0502020204030204" pitchFamily="34" charset="0"/>
                          <a:cs typeface="Arial" panose="020B0604020202020204" pitchFamily="34" charset="0"/>
                        </a:rPr>
                        <a:t>UDP Communication</a:t>
                      </a:r>
                    </a:p>
                  </a:txBody>
                  <a:tcPr marL="68580" marR="68580" marT="0" marB="0"/>
                </a:tc>
                <a:tc>
                  <a:txBody>
                    <a:bodyPr/>
                    <a:lstStyle/>
                    <a:p>
                      <a:pPr marL="0" marR="0" algn="l">
                        <a:lnSpc>
                          <a:spcPct val="107000"/>
                        </a:lnSpc>
                        <a:spcBef>
                          <a:spcPts val="0"/>
                        </a:spcBef>
                        <a:spcAft>
                          <a:spcPts val="0"/>
                        </a:spcAft>
                      </a:pPr>
                      <a:r>
                        <a:rPr lang="en-US" sz="1200" b="0" i="0" kern="1200" dirty="0">
                          <a:solidFill>
                            <a:srgbClr val="080808"/>
                          </a:solidFill>
                          <a:effectLst/>
                          <a:latin typeface="+mn-lt"/>
                          <a:ea typeface="+mn-ea"/>
                          <a:cs typeface="+mn-cs"/>
                        </a:rPr>
                        <a:t>Compare the operations of transport layer protocols in supporting end-to-end communication</a:t>
                      </a:r>
                      <a:r>
                        <a:rPr lang="en-US" sz="1400" b="0" i="0" kern="1200" dirty="0">
                          <a:solidFill>
                            <a:srgbClr val="080808"/>
                          </a:solidFill>
                          <a:effectLst/>
                          <a:latin typeface="+mn-lt"/>
                          <a:ea typeface="+mn-ea"/>
                          <a:cs typeface="+mn-cs"/>
                        </a:rPr>
                        <a:t>.</a:t>
                      </a:r>
                      <a:endParaRPr lang="en-US" sz="1200" dirty="0">
                        <a:solidFill>
                          <a:srgbClr val="080808"/>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7870198"/>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14.4 Port Numbers</a:t>
            </a:r>
          </a:p>
        </p:txBody>
      </p:sp>
    </p:spTree>
    <p:custDataLst>
      <p:tags r:id="rId1"/>
    </p:custDataLst>
    <p:extLst>
      <p:ext uri="{BB962C8B-B14F-4D97-AF65-F5344CB8AC3E}">
        <p14:creationId xmlns:p14="http://schemas.microsoft.com/office/powerpoint/2010/main" val="3049413720"/>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Port Numbers</a:t>
            </a:r>
            <a:br>
              <a:rPr lang="en-US" dirty="0"/>
            </a:br>
            <a:r>
              <a:rPr lang="en-US" sz="2400" dirty="0"/>
              <a:t>Multiple Separate Communications</a:t>
            </a:r>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230861" y="892504"/>
            <a:ext cx="8517213" cy="1888404"/>
          </a:xfrm>
        </p:spPr>
        <p:txBody>
          <a:bodyPr/>
          <a:lstStyle/>
          <a:p>
            <a:pPr marL="0" indent="0" algn="l"/>
            <a:r>
              <a:rPr lang="en-US" sz="1600" dirty="0">
                <a:solidFill>
                  <a:srgbClr val="000000"/>
                </a:solidFill>
              </a:rPr>
              <a:t>TCP and UDP transport layer protocols use port numbers to manage multiple, simultaneous conversations.</a:t>
            </a:r>
          </a:p>
          <a:p>
            <a:pPr marL="0" indent="0" algn="l"/>
            <a:endParaRPr lang="en-US" sz="1600" dirty="0">
              <a:solidFill>
                <a:srgbClr val="000000"/>
              </a:solidFill>
            </a:endParaRPr>
          </a:p>
          <a:p>
            <a:pPr marL="0" indent="0" algn="l"/>
            <a:r>
              <a:rPr lang="en-US" sz="1600" dirty="0">
                <a:solidFill>
                  <a:srgbClr val="000000"/>
                </a:solidFill>
              </a:rPr>
              <a:t>The source port number is associated with the originating application on the local host whereas the destination port number is associated with the destination application on the remote host.</a:t>
            </a:r>
          </a:p>
        </p:txBody>
      </p:sp>
      <p:pic>
        <p:nvPicPr>
          <p:cNvPr id="2" name="Picture 1">
            <a:extLst>
              <a:ext uri="{FF2B5EF4-FFF2-40B4-BE49-F238E27FC236}">
                <a16:creationId xmlns:a16="http://schemas.microsoft.com/office/drawing/2014/main" id="{EC1712BE-425B-468A-9840-CA0161D62B86}"/>
              </a:ext>
            </a:extLst>
          </p:cNvPr>
          <p:cNvPicPr>
            <a:picLocks noChangeAspect="1"/>
          </p:cNvPicPr>
          <p:nvPr/>
        </p:nvPicPr>
        <p:blipFill>
          <a:blip r:embed="rId3"/>
          <a:stretch>
            <a:fillRect/>
          </a:stretch>
        </p:blipFill>
        <p:spPr>
          <a:xfrm>
            <a:off x="655696" y="2941575"/>
            <a:ext cx="7832608" cy="1362075"/>
          </a:xfrm>
          <a:prstGeom prst="rect">
            <a:avLst/>
          </a:prstGeom>
        </p:spPr>
      </p:pic>
    </p:spTree>
    <p:extLst>
      <p:ext uri="{BB962C8B-B14F-4D97-AF65-F5344CB8AC3E}">
        <p14:creationId xmlns:p14="http://schemas.microsoft.com/office/powerpoint/2010/main" val="4014795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5977851" cy="731837"/>
          </a:xfrm>
        </p:spPr>
        <p:txBody>
          <a:bodyPr/>
          <a:lstStyle/>
          <a:p>
            <a:r>
              <a:rPr lang="en-US" sz="1600" dirty="0"/>
              <a:t>Port numbers</a:t>
            </a:r>
            <a:br>
              <a:rPr lang="en-US" dirty="0"/>
            </a:br>
            <a:r>
              <a:rPr lang="en-US" sz="2400" dirty="0"/>
              <a:t>Socket Pairs</a:t>
            </a:r>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207391" y="864087"/>
            <a:ext cx="4179882" cy="3676040"/>
          </a:xfrm>
        </p:spPr>
        <p:txBody>
          <a:bodyPr/>
          <a:lstStyle/>
          <a:p>
            <a:pPr marL="285750" indent="-285750" algn="l">
              <a:buFont typeface="Arial" panose="020B0604020202020204" pitchFamily="34" charset="0"/>
              <a:buChar char="•"/>
            </a:pPr>
            <a:r>
              <a:rPr lang="en-US" sz="1600" dirty="0">
                <a:solidFill>
                  <a:srgbClr val="000000"/>
                </a:solidFill>
              </a:rPr>
              <a:t>The source and destination ports are placed within the segment.</a:t>
            </a:r>
          </a:p>
          <a:p>
            <a:pPr marL="285750" indent="-285750" algn="l">
              <a:buFont typeface="Arial" panose="020B0604020202020204" pitchFamily="34" charset="0"/>
              <a:buChar char="•"/>
            </a:pPr>
            <a:r>
              <a:rPr lang="en-US" sz="1600" dirty="0">
                <a:solidFill>
                  <a:srgbClr val="000000"/>
                </a:solidFill>
              </a:rPr>
              <a:t>The segments are then encapsulated within an IP packet.</a:t>
            </a:r>
          </a:p>
          <a:p>
            <a:pPr marL="285750" indent="-285750" algn="l">
              <a:buFont typeface="Arial" panose="020B0604020202020204" pitchFamily="34" charset="0"/>
              <a:buChar char="•"/>
            </a:pPr>
            <a:r>
              <a:rPr lang="en-US" sz="1600" dirty="0">
                <a:solidFill>
                  <a:srgbClr val="000000"/>
                </a:solidFill>
              </a:rPr>
              <a:t>The combination of the source IP address and source port number, or the destination IP address and destination port number is known as a socket.</a:t>
            </a:r>
          </a:p>
          <a:p>
            <a:pPr marL="285750" indent="-285750" algn="l">
              <a:buFont typeface="Arial" panose="020B0604020202020204" pitchFamily="34" charset="0"/>
              <a:buChar char="•"/>
            </a:pPr>
            <a:r>
              <a:rPr lang="en-US" sz="1600" dirty="0">
                <a:solidFill>
                  <a:srgbClr val="000000"/>
                </a:solidFill>
              </a:rPr>
              <a:t>Sockets enable multiple processes, running on a client, to distinguish themselves from each other, and multiple connections to a server process to be distinguished from each other.</a:t>
            </a:r>
          </a:p>
        </p:txBody>
      </p:sp>
      <p:pic>
        <p:nvPicPr>
          <p:cNvPr id="2" name="Picture 1">
            <a:extLst>
              <a:ext uri="{FF2B5EF4-FFF2-40B4-BE49-F238E27FC236}">
                <a16:creationId xmlns:a16="http://schemas.microsoft.com/office/drawing/2014/main" id="{0335C01A-D969-437E-A54C-4277C8E6FD19}"/>
              </a:ext>
            </a:extLst>
          </p:cNvPr>
          <p:cNvPicPr>
            <a:picLocks noChangeAspect="1"/>
          </p:cNvPicPr>
          <p:nvPr/>
        </p:nvPicPr>
        <p:blipFill>
          <a:blip r:embed="rId3"/>
          <a:stretch>
            <a:fillRect/>
          </a:stretch>
        </p:blipFill>
        <p:spPr>
          <a:xfrm>
            <a:off x="4503407" y="864086"/>
            <a:ext cx="4370394" cy="3550895"/>
          </a:xfrm>
          <a:prstGeom prst="rect">
            <a:avLst/>
          </a:prstGeom>
        </p:spPr>
      </p:pic>
    </p:spTree>
    <p:extLst>
      <p:ext uri="{BB962C8B-B14F-4D97-AF65-F5344CB8AC3E}">
        <p14:creationId xmlns:p14="http://schemas.microsoft.com/office/powerpoint/2010/main" val="46019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Port Numbers</a:t>
            </a:r>
            <a:br>
              <a:rPr lang="en-US" dirty="0"/>
            </a:br>
            <a:r>
              <a:rPr lang="en-US" sz="2400" dirty="0"/>
              <a:t>Port Number Groups</a:t>
            </a:r>
          </a:p>
        </p:txBody>
      </p:sp>
      <p:graphicFrame>
        <p:nvGraphicFramePr>
          <p:cNvPr id="4" name="Table 3">
            <a:extLst>
              <a:ext uri="{FF2B5EF4-FFF2-40B4-BE49-F238E27FC236}">
                <a16:creationId xmlns:a16="http://schemas.microsoft.com/office/drawing/2014/main" id="{DF331542-2CD8-CD45-BF9A-539BF0F0F046}"/>
              </a:ext>
            </a:extLst>
          </p:cNvPr>
          <p:cNvGraphicFramePr>
            <a:graphicFrameLocks noGrp="1"/>
          </p:cNvGraphicFramePr>
          <p:nvPr>
            <p:extLst>
              <p:ext uri="{D42A27DB-BD31-4B8C-83A1-F6EECF244321}">
                <p14:modId xmlns:p14="http://schemas.microsoft.com/office/powerpoint/2010/main" val="3254476963"/>
              </p:ext>
            </p:extLst>
          </p:nvPr>
        </p:nvGraphicFramePr>
        <p:xfrm>
          <a:off x="529388" y="744287"/>
          <a:ext cx="7988970" cy="3765550"/>
        </p:xfrm>
        <a:graphic>
          <a:graphicData uri="http://schemas.openxmlformats.org/drawingml/2006/table">
            <a:tbl>
              <a:tblPr firstRow="1" bandRow="1">
                <a:tableStyleId>{5C22544A-7EE6-4342-B048-85BDC9FD1C3A}</a:tableStyleId>
              </a:tblPr>
              <a:tblGrid>
                <a:gridCol w="1143001">
                  <a:extLst>
                    <a:ext uri="{9D8B030D-6E8A-4147-A177-3AD203B41FA5}">
                      <a16:colId xmlns:a16="http://schemas.microsoft.com/office/drawing/2014/main" val="2108364386"/>
                    </a:ext>
                  </a:extLst>
                </a:gridCol>
                <a:gridCol w="1636295">
                  <a:extLst>
                    <a:ext uri="{9D8B030D-6E8A-4147-A177-3AD203B41FA5}">
                      <a16:colId xmlns:a16="http://schemas.microsoft.com/office/drawing/2014/main" val="866492760"/>
                    </a:ext>
                  </a:extLst>
                </a:gridCol>
                <a:gridCol w="5209674">
                  <a:extLst>
                    <a:ext uri="{9D8B030D-6E8A-4147-A177-3AD203B41FA5}">
                      <a16:colId xmlns:a16="http://schemas.microsoft.com/office/drawing/2014/main" val="313730123"/>
                    </a:ext>
                  </a:extLst>
                </a:gridCol>
              </a:tblGrid>
              <a:tr h="370840">
                <a:tc>
                  <a:txBody>
                    <a:bodyPr/>
                    <a:lstStyle/>
                    <a:p>
                      <a:pPr algn="l" fontAlgn="ctr"/>
                      <a:r>
                        <a:rPr lang="en-US" sz="1200" b="1" dirty="0">
                          <a:effectLst/>
                        </a:rPr>
                        <a:t>Port Group</a:t>
                      </a:r>
                      <a:endParaRPr lang="en-US" sz="1200" dirty="0">
                        <a:effectLst/>
                      </a:endParaRPr>
                    </a:p>
                  </a:txBody>
                  <a:tcPr marL="47625" marR="47625" marT="47625" marB="47625" anchor="ctr"/>
                </a:tc>
                <a:tc>
                  <a:txBody>
                    <a:bodyPr/>
                    <a:lstStyle/>
                    <a:p>
                      <a:pPr algn="l" fontAlgn="ctr"/>
                      <a:r>
                        <a:rPr lang="en-US" sz="1200" b="1" dirty="0">
                          <a:effectLst/>
                        </a:rPr>
                        <a:t>Number Range</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3297247114"/>
                  </a:ext>
                </a:extLst>
              </a:tr>
              <a:tr h="370840">
                <a:tc>
                  <a:txBody>
                    <a:bodyPr/>
                    <a:lstStyle/>
                    <a:p>
                      <a:pPr fontAlgn="ctr"/>
                      <a:r>
                        <a:rPr lang="en-US" sz="1200" b="1" dirty="0">
                          <a:effectLst/>
                        </a:rPr>
                        <a:t>Well-known Ports</a:t>
                      </a:r>
                      <a:endParaRPr lang="en-US" sz="1200" b="0" dirty="0">
                        <a:effectLst/>
                      </a:endParaRPr>
                    </a:p>
                  </a:txBody>
                  <a:tcPr marL="47625" marR="47625" marT="47625" marB="47625" anchor="ctr"/>
                </a:tc>
                <a:tc>
                  <a:txBody>
                    <a:bodyPr/>
                    <a:lstStyle/>
                    <a:p>
                      <a:pPr fontAlgn="ctr"/>
                      <a:r>
                        <a:rPr lang="en-US" sz="1200" b="1" dirty="0">
                          <a:effectLst/>
                        </a:rPr>
                        <a:t>0 to 1,023</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These port numbers are reserved for common or popular services and applications such as web browsers, email clients, and remote access clients.</a:t>
                      </a:r>
                    </a:p>
                    <a:p>
                      <a:pPr fontAlgn="ctr">
                        <a:buFont typeface="Arial" panose="020B0604020202020204" pitchFamily="34" charset="0"/>
                        <a:buChar char="•"/>
                      </a:pPr>
                      <a:r>
                        <a:rPr lang="en-US" sz="1200" b="0" dirty="0">
                          <a:effectLst/>
                        </a:rPr>
                        <a:t>Defined well-known ports for common server applications enables clients to easily identify the associated service required.</a:t>
                      </a:r>
                    </a:p>
                  </a:txBody>
                  <a:tcPr marL="47625" marR="47625" marT="47625" marB="47625" anchor="ctr"/>
                </a:tc>
                <a:extLst>
                  <a:ext uri="{0D108BD9-81ED-4DB2-BD59-A6C34878D82A}">
                    <a16:rowId xmlns:a16="http://schemas.microsoft.com/office/drawing/2014/main" val="3767578845"/>
                  </a:ext>
                </a:extLst>
              </a:tr>
              <a:tr h="370840">
                <a:tc>
                  <a:txBody>
                    <a:bodyPr/>
                    <a:lstStyle/>
                    <a:p>
                      <a:pPr fontAlgn="ctr"/>
                      <a:r>
                        <a:rPr lang="en-US" sz="1200" b="1" dirty="0">
                          <a:effectLst/>
                        </a:rPr>
                        <a:t>Registered Ports</a:t>
                      </a:r>
                      <a:endParaRPr lang="en-US" sz="1200" b="0" dirty="0">
                        <a:effectLst/>
                      </a:endParaRPr>
                    </a:p>
                  </a:txBody>
                  <a:tcPr marL="47625" marR="47625" marT="47625" marB="47625" anchor="ctr"/>
                </a:tc>
                <a:tc>
                  <a:txBody>
                    <a:bodyPr/>
                    <a:lstStyle/>
                    <a:p>
                      <a:pPr fontAlgn="ctr"/>
                      <a:r>
                        <a:rPr lang="en-US" sz="1200" b="1" dirty="0">
                          <a:effectLst/>
                        </a:rPr>
                        <a:t>1,024 to 49,151</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These port numbers are assigned by IANA to a requesting entity to use with specific processes or applications.</a:t>
                      </a:r>
                    </a:p>
                    <a:p>
                      <a:pPr fontAlgn="ctr">
                        <a:buFont typeface="Arial" panose="020B0604020202020204" pitchFamily="34" charset="0"/>
                        <a:buChar char="•"/>
                      </a:pPr>
                      <a:r>
                        <a:rPr lang="en-US" sz="1200" b="0" dirty="0">
                          <a:effectLst/>
                        </a:rPr>
                        <a:t>These processes are primarily individual applications that a user has chosen to install, rather than common applications that would receive a well-known port number.</a:t>
                      </a:r>
                    </a:p>
                    <a:p>
                      <a:pPr fontAlgn="ctr">
                        <a:buFont typeface="Arial" panose="020B0604020202020204" pitchFamily="34" charset="0"/>
                        <a:buChar char="•"/>
                      </a:pPr>
                      <a:r>
                        <a:rPr lang="en-US" sz="1200" b="0" dirty="0">
                          <a:effectLst/>
                        </a:rPr>
                        <a:t>For example, Cisco has registered port 1812 for its RADIUS server authentication process.</a:t>
                      </a:r>
                    </a:p>
                  </a:txBody>
                  <a:tcPr marL="47625" marR="47625" marT="47625" marB="47625" anchor="ctr"/>
                </a:tc>
                <a:extLst>
                  <a:ext uri="{0D108BD9-81ED-4DB2-BD59-A6C34878D82A}">
                    <a16:rowId xmlns:a16="http://schemas.microsoft.com/office/drawing/2014/main" val="1370143426"/>
                  </a:ext>
                </a:extLst>
              </a:tr>
              <a:tr h="370840">
                <a:tc>
                  <a:txBody>
                    <a:bodyPr/>
                    <a:lstStyle/>
                    <a:p>
                      <a:pPr fontAlgn="ctr"/>
                      <a:r>
                        <a:rPr lang="en-US" sz="1200" b="1" dirty="0">
                          <a:effectLst/>
                        </a:rPr>
                        <a:t>Private </a:t>
                      </a:r>
                      <a:r>
                        <a:rPr lang="en-US" sz="1200" b="0" dirty="0">
                          <a:effectLst/>
                        </a:rPr>
                        <a:t>and/or</a:t>
                      </a:r>
                      <a:r>
                        <a:rPr lang="en-US" sz="1200" b="1" dirty="0">
                          <a:effectLst/>
                        </a:rPr>
                        <a:t> Dynamic Ports</a:t>
                      </a:r>
                      <a:endParaRPr lang="en-US" sz="1200" b="0" dirty="0">
                        <a:effectLst/>
                      </a:endParaRPr>
                    </a:p>
                  </a:txBody>
                  <a:tcPr marL="47625" marR="47625" marT="47625" marB="47625" anchor="ctr"/>
                </a:tc>
                <a:tc>
                  <a:txBody>
                    <a:bodyPr/>
                    <a:lstStyle/>
                    <a:p>
                      <a:pPr fontAlgn="ctr"/>
                      <a:r>
                        <a:rPr lang="en-US" sz="1200" b="1" dirty="0">
                          <a:effectLst/>
                        </a:rPr>
                        <a:t>49,152 to 65,535</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These ports are also known as </a:t>
                      </a:r>
                      <a:r>
                        <a:rPr lang="en-US" sz="1200" b="0" i="1" dirty="0">
                          <a:effectLst/>
                        </a:rPr>
                        <a:t>ephemeral ports</a:t>
                      </a:r>
                      <a:r>
                        <a:rPr lang="en-US" sz="1200" b="0" dirty="0">
                          <a:effectLst/>
                        </a:rPr>
                        <a:t>.</a:t>
                      </a:r>
                    </a:p>
                    <a:p>
                      <a:pPr fontAlgn="ctr">
                        <a:buFont typeface="Arial" panose="020B0604020202020204" pitchFamily="34" charset="0"/>
                        <a:buChar char="•"/>
                      </a:pPr>
                      <a:r>
                        <a:rPr lang="en-US" sz="1200" b="0" dirty="0">
                          <a:effectLst/>
                        </a:rPr>
                        <a:t>The client’s OS usually assign port numbers dynamically when a connection to a service is initiated.</a:t>
                      </a:r>
                    </a:p>
                    <a:p>
                      <a:pPr fontAlgn="ctr">
                        <a:buFont typeface="Arial" panose="020B0604020202020204" pitchFamily="34" charset="0"/>
                        <a:buChar char="•"/>
                      </a:pPr>
                      <a:r>
                        <a:rPr lang="en-US" sz="1200" b="0" dirty="0">
                          <a:effectLst/>
                        </a:rPr>
                        <a:t>The dynamic port is then used to identify the client application during communication.</a:t>
                      </a:r>
                    </a:p>
                  </a:txBody>
                  <a:tcPr marL="47625" marR="47625" marT="47625" marB="47625" anchor="ctr"/>
                </a:tc>
                <a:extLst>
                  <a:ext uri="{0D108BD9-81ED-4DB2-BD59-A6C34878D82A}">
                    <a16:rowId xmlns:a16="http://schemas.microsoft.com/office/drawing/2014/main" val="1654859365"/>
                  </a:ext>
                </a:extLst>
              </a:tr>
            </a:tbl>
          </a:graphicData>
        </a:graphic>
      </p:graphicFrame>
    </p:spTree>
    <p:extLst>
      <p:ext uri="{BB962C8B-B14F-4D97-AF65-F5344CB8AC3E}">
        <p14:creationId xmlns:p14="http://schemas.microsoft.com/office/powerpoint/2010/main" val="2560120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577948"/>
          </a:xfrm>
        </p:spPr>
        <p:txBody>
          <a:bodyPr/>
          <a:lstStyle/>
          <a:p>
            <a:r>
              <a:rPr lang="en-US" sz="1600" dirty="0"/>
              <a:t>Port Numbers</a:t>
            </a:r>
            <a:br>
              <a:rPr lang="en-US" dirty="0"/>
            </a:br>
            <a:r>
              <a:rPr lang="en-US" sz="2400" dirty="0"/>
              <a:t>Port Number Groups (Cont.)</a:t>
            </a:r>
          </a:p>
        </p:txBody>
      </p:sp>
      <p:sp>
        <p:nvSpPr>
          <p:cNvPr id="6" name="TextBox 5">
            <a:extLst>
              <a:ext uri="{FF2B5EF4-FFF2-40B4-BE49-F238E27FC236}">
                <a16:creationId xmlns:a16="http://schemas.microsoft.com/office/drawing/2014/main" id="{777A3BC4-485B-E54C-B36A-54DFC73ED41E}"/>
              </a:ext>
            </a:extLst>
          </p:cNvPr>
          <p:cNvSpPr txBox="1"/>
          <p:nvPr/>
        </p:nvSpPr>
        <p:spPr>
          <a:xfrm>
            <a:off x="3026468" y="577948"/>
            <a:ext cx="2292551" cy="307777"/>
          </a:xfrm>
          <a:prstGeom prst="rect">
            <a:avLst/>
          </a:prstGeom>
          <a:noFill/>
        </p:spPr>
        <p:txBody>
          <a:bodyPr wrap="none" rtlCol="0">
            <a:spAutoFit/>
          </a:bodyPr>
          <a:lstStyle/>
          <a:p>
            <a:r>
              <a:rPr lang="en-US" sz="1400" dirty="0"/>
              <a:t>Well-Known Port Numbers</a:t>
            </a:r>
          </a:p>
        </p:txBody>
      </p:sp>
      <p:graphicFrame>
        <p:nvGraphicFramePr>
          <p:cNvPr id="5" name="Table 4">
            <a:extLst>
              <a:ext uri="{FF2B5EF4-FFF2-40B4-BE49-F238E27FC236}">
                <a16:creationId xmlns:a16="http://schemas.microsoft.com/office/drawing/2014/main" id="{A94BA23F-8399-A849-B4AF-225C585B5893}"/>
              </a:ext>
            </a:extLst>
          </p:cNvPr>
          <p:cNvGraphicFramePr>
            <a:graphicFrameLocks noGrp="1"/>
          </p:cNvGraphicFramePr>
          <p:nvPr>
            <p:extLst>
              <p:ext uri="{D42A27DB-BD31-4B8C-83A1-F6EECF244321}">
                <p14:modId xmlns:p14="http://schemas.microsoft.com/office/powerpoint/2010/main" val="956985740"/>
              </p:ext>
            </p:extLst>
          </p:nvPr>
        </p:nvGraphicFramePr>
        <p:xfrm>
          <a:off x="445169" y="852152"/>
          <a:ext cx="8049126" cy="4207677"/>
        </p:xfrm>
        <a:graphic>
          <a:graphicData uri="http://schemas.openxmlformats.org/drawingml/2006/table">
            <a:tbl>
              <a:tblPr firstRow="1" bandRow="1">
                <a:tableStyleId>{5C22544A-7EE6-4342-B048-85BDC9FD1C3A}</a:tableStyleId>
              </a:tblPr>
              <a:tblGrid>
                <a:gridCol w="1203158">
                  <a:extLst>
                    <a:ext uri="{9D8B030D-6E8A-4147-A177-3AD203B41FA5}">
                      <a16:colId xmlns:a16="http://schemas.microsoft.com/office/drawing/2014/main" val="1156822306"/>
                    </a:ext>
                  </a:extLst>
                </a:gridCol>
                <a:gridCol w="1058779">
                  <a:extLst>
                    <a:ext uri="{9D8B030D-6E8A-4147-A177-3AD203B41FA5}">
                      <a16:colId xmlns:a16="http://schemas.microsoft.com/office/drawing/2014/main" val="3577741380"/>
                    </a:ext>
                  </a:extLst>
                </a:gridCol>
                <a:gridCol w="5787189">
                  <a:extLst>
                    <a:ext uri="{9D8B030D-6E8A-4147-A177-3AD203B41FA5}">
                      <a16:colId xmlns:a16="http://schemas.microsoft.com/office/drawing/2014/main" val="4011775180"/>
                    </a:ext>
                  </a:extLst>
                </a:gridCol>
              </a:tblGrid>
              <a:tr h="313857">
                <a:tc>
                  <a:txBody>
                    <a:bodyPr/>
                    <a:lstStyle/>
                    <a:p>
                      <a:pPr algn="l" fontAlgn="ctr"/>
                      <a:r>
                        <a:rPr lang="en-US" sz="1200" b="1" dirty="0">
                          <a:effectLst/>
                        </a:rPr>
                        <a:t>Port Number</a:t>
                      </a:r>
                      <a:endParaRPr lang="en-US" sz="1200" dirty="0">
                        <a:effectLst/>
                      </a:endParaRPr>
                    </a:p>
                  </a:txBody>
                  <a:tcPr marL="47625" marR="47625" marT="47625" marB="47625" anchor="ctr"/>
                </a:tc>
                <a:tc>
                  <a:txBody>
                    <a:bodyPr/>
                    <a:lstStyle/>
                    <a:p>
                      <a:pPr algn="l" fontAlgn="ctr"/>
                      <a:r>
                        <a:rPr lang="en-US" sz="1200" b="1" dirty="0">
                          <a:effectLst/>
                        </a:rPr>
                        <a:t>Protocol</a:t>
                      </a:r>
                      <a:endParaRPr lang="en-US" sz="1200" dirty="0">
                        <a:effectLst/>
                      </a:endParaRPr>
                    </a:p>
                  </a:txBody>
                  <a:tcPr marL="47625" marR="47625" marT="47625" marB="47625" anchor="ctr"/>
                </a:tc>
                <a:tc>
                  <a:txBody>
                    <a:bodyPr/>
                    <a:lstStyle/>
                    <a:p>
                      <a:pPr algn="l" fontAlgn="ctr"/>
                      <a:r>
                        <a:rPr lang="en-US" sz="1200" b="1" dirty="0">
                          <a:effectLst/>
                        </a:rPr>
                        <a:t>Application</a:t>
                      </a:r>
                      <a:endParaRPr lang="en-US" sz="1200" dirty="0">
                        <a:effectLst/>
                      </a:endParaRPr>
                    </a:p>
                  </a:txBody>
                  <a:tcPr marL="47625" marR="47625" marT="47625" marB="47625" anchor="ctr"/>
                </a:tc>
                <a:extLst>
                  <a:ext uri="{0D108BD9-81ED-4DB2-BD59-A6C34878D82A}">
                    <a16:rowId xmlns:a16="http://schemas.microsoft.com/office/drawing/2014/main" val="3042150830"/>
                  </a:ext>
                </a:extLst>
              </a:tr>
              <a:tr h="256362">
                <a:tc>
                  <a:txBody>
                    <a:bodyPr/>
                    <a:lstStyle/>
                    <a:p>
                      <a:pPr fontAlgn="ctr"/>
                      <a:r>
                        <a:rPr lang="en-US" sz="1200" b="1" dirty="0">
                          <a:effectLst/>
                        </a:rPr>
                        <a:t>20</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File Transfer Protocol (FTP) - Data</a:t>
                      </a:r>
                    </a:p>
                  </a:txBody>
                  <a:tcPr marL="47625" marR="47625" marT="47625" marB="47625" anchor="ctr"/>
                </a:tc>
                <a:extLst>
                  <a:ext uri="{0D108BD9-81ED-4DB2-BD59-A6C34878D82A}">
                    <a16:rowId xmlns:a16="http://schemas.microsoft.com/office/drawing/2014/main" val="447324189"/>
                  </a:ext>
                </a:extLst>
              </a:tr>
              <a:tr h="256362">
                <a:tc>
                  <a:txBody>
                    <a:bodyPr/>
                    <a:lstStyle/>
                    <a:p>
                      <a:pPr fontAlgn="ctr"/>
                      <a:r>
                        <a:rPr lang="en-US" sz="1200" b="1" dirty="0">
                          <a:effectLst/>
                        </a:rPr>
                        <a:t>21</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File Transfer Protocol (FTP) - Control</a:t>
                      </a:r>
                    </a:p>
                  </a:txBody>
                  <a:tcPr marL="47625" marR="47625" marT="47625" marB="47625" anchor="ctr"/>
                </a:tc>
                <a:extLst>
                  <a:ext uri="{0D108BD9-81ED-4DB2-BD59-A6C34878D82A}">
                    <a16:rowId xmlns:a16="http://schemas.microsoft.com/office/drawing/2014/main" val="260826436"/>
                  </a:ext>
                </a:extLst>
              </a:tr>
              <a:tr h="256362">
                <a:tc>
                  <a:txBody>
                    <a:bodyPr/>
                    <a:lstStyle/>
                    <a:p>
                      <a:pPr fontAlgn="ctr"/>
                      <a:r>
                        <a:rPr lang="en-US" sz="1200" b="1" dirty="0">
                          <a:effectLst/>
                        </a:rPr>
                        <a:t>22</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Secure Shell (SSH)</a:t>
                      </a:r>
                    </a:p>
                  </a:txBody>
                  <a:tcPr marL="47625" marR="47625" marT="47625" marB="47625" anchor="ctr"/>
                </a:tc>
                <a:extLst>
                  <a:ext uri="{0D108BD9-81ED-4DB2-BD59-A6C34878D82A}">
                    <a16:rowId xmlns:a16="http://schemas.microsoft.com/office/drawing/2014/main" val="2532563834"/>
                  </a:ext>
                </a:extLst>
              </a:tr>
              <a:tr h="256362">
                <a:tc>
                  <a:txBody>
                    <a:bodyPr/>
                    <a:lstStyle/>
                    <a:p>
                      <a:pPr fontAlgn="ctr"/>
                      <a:r>
                        <a:rPr lang="en-US" sz="1200" b="1" dirty="0">
                          <a:effectLst/>
                        </a:rPr>
                        <a:t>23</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Telnet</a:t>
                      </a:r>
                    </a:p>
                  </a:txBody>
                  <a:tcPr marL="47625" marR="47625" marT="47625" marB="47625" anchor="ctr"/>
                </a:tc>
                <a:extLst>
                  <a:ext uri="{0D108BD9-81ED-4DB2-BD59-A6C34878D82A}">
                    <a16:rowId xmlns:a16="http://schemas.microsoft.com/office/drawing/2014/main" val="650596279"/>
                  </a:ext>
                </a:extLst>
              </a:tr>
              <a:tr h="256362">
                <a:tc>
                  <a:txBody>
                    <a:bodyPr/>
                    <a:lstStyle/>
                    <a:p>
                      <a:pPr fontAlgn="ctr"/>
                      <a:r>
                        <a:rPr lang="en-US" sz="1200" b="1" dirty="0">
                          <a:effectLst/>
                        </a:rPr>
                        <a:t>25</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Simple Mail Transfer Protocol (SMTP)</a:t>
                      </a:r>
                    </a:p>
                  </a:txBody>
                  <a:tcPr marL="47625" marR="47625" marT="47625" marB="47625" anchor="ctr"/>
                </a:tc>
                <a:extLst>
                  <a:ext uri="{0D108BD9-81ED-4DB2-BD59-A6C34878D82A}">
                    <a16:rowId xmlns:a16="http://schemas.microsoft.com/office/drawing/2014/main" val="3717695529"/>
                  </a:ext>
                </a:extLst>
              </a:tr>
              <a:tr h="256362">
                <a:tc>
                  <a:txBody>
                    <a:bodyPr/>
                    <a:lstStyle/>
                    <a:p>
                      <a:pPr fontAlgn="ctr"/>
                      <a:r>
                        <a:rPr lang="en-US" sz="1200" b="1" dirty="0">
                          <a:effectLst/>
                        </a:rPr>
                        <a:t>53</a:t>
                      </a:r>
                      <a:endParaRPr lang="en-US" sz="1200" b="0" dirty="0">
                        <a:effectLst/>
                      </a:endParaRPr>
                    </a:p>
                  </a:txBody>
                  <a:tcPr marL="47625" marR="47625" marT="47625" marB="47625" anchor="ctr"/>
                </a:tc>
                <a:tc>
                  <a:txBody>
                    <a:bodyPr/>
                    <a:lstStyle/>
                    <a:p>
                      <a:pPr fontAlgn="ctr"/>
                      <a:r>
                        <a:rPr lang="en-US" sz="1200" b="0" dirty="0">
                          <a:effectLst/>
                        </a:rPr>
                        <a:t>UDP, TCP</a:t>
                      </a:r>
                    </a:p>
                  </a:txBody>
                  <a:tcPr marL="47625" marR="47625" marT="47625" marB="47625" anchor="ctr"/>
                </a:tc>
                <a:tc>
                  <a:txBody>
                    <a:bodyPr/>
                    <a:lstStyle/>
                    <a:p>
                      <a:pPr fontAlgn="ctr"/>
                      <a:r>
                        <a:rPr lang="en-US" sz="1200" b="0" dirty="0">
                          <a:effectLst/>
                        </a:rPr>
                        <a:t>Domain Name Service (DNS)</a:t>
                      </a:r>
                    </a:p>
                  </a:txBody>
                  <a:tcPr marL="47625" marR="47625" marT="47625" marB="47625" anchor="ctr"/>
                </a:tc>
                <a:extLst>
                  <a:ext uri="{0D108BD9-81ED-4DB2-BD59-A6C34878D82A}">
                    <a16:rowId xmlns:a16="http://schemas.microsoft.com/office/drawing/2014/main" val="2099667743"/>
                  </a:ext>
                </a:extLst>
              </a:tr>
              <a:tr h="256362">
                <a:tc>
                  <a:txBody>
                    <a:bodyPr/>
                    <a:lstStyle/>
                    <a:p>
                      <a:pPr fontAlgn="ctr"/>
                      <a:r>
                        <a:rPr lang="en-US" sz="1200" b="1" dirty="0">
                          <a:effectLst/>
                        </a:rPr>
                        <a:t>67</a:t>
                      </a:r>
                      <a:endParaRPr lang="en-US" sz="1200" b="0" dirty="0">
                        <a:effectLst/>
                      </a:endParaRPr>
                    </a:p>
                  </a:txBody>
                  <a:tcPr marL="47625" marR="47625" marT="47625" marB="47625" anchor="ctr"/>
                </a:tc>
                <a:tc>
                  <a:txBody>
                    <a:bodyPr/>
                    <a:lstStyle/>
                    <a:p>
                      <a:pPr fontAlgn="ctr"/>
                      <a:r>
                        <a:rPr lang="en-US" sz="1200" b="0" dirty="0">
                          <a:effectLst/>
                        </a:rPr>
                        <a:t>UDP</a:t>
                      </a:r>
                    </a:p>
                  </a:txBody>
                  <a:tcPr marL="47625" marR="47625" marT="47625" marB="47625" anchor="ctr"/>
                </a:tc>
                <a:tc>
                  <a:txBody>
                    <a:bodyPr/>
                    <a:lstStyle/>
                    <a:p>
                      <a:pPr fontAlgn="ctr"/>
                      <a:r>
                        <a:rPr lang="en-US" sz="1200" b="0" dirty="0">
                          <a:effectLst/>
                        </a:rPr>
                        <a:t>Dynamic Host Configuration Protocol (DHCP) - Server</a:t>
                      </a:r>
                    </a:p>
                  </a:txBody>
                  <a:tcPr marL="47625" marR="47625" marT="47625" marB="47625" anchor="ctr"/>
                </a:tc>
                <a:extLst>
                  <a:ext uri="{0D108BD9-81ED-4DB2-BD59-A6C34878D82A}">
                    <a16:rowId xmlns:a16="http://schemas.microsoft.com/office/drawing/2014/main" val="86902555"/>
                  </a:ext>
                </a:extLst>
              </a:tr>
              <a:tr h="256362">
                <a:tc>
                  <a:txBody>
                    <a:bodyPr/>
                    <a:lstStyle/>
                    <a:p>
                      <a:pPr fontAlgn="ctr"/>
                      <a:r>
                        <a:rPr lang="en-US" sz="1200" b="1" dirty="0">
                          <a:effectLst/>
                        </a:rPr>
                        <a:t>68</a:t>
                      </a:r>
                      <a:endParaRPr lang="en-US" sz="1200" b="0" dirty="0">
                        <a:effectLst/>
                      </a:endParaRPr>
                    </a:p>
                  </a:txBody>
                  <a:tcPr marL="47625" marR="47625" marT="47625" marB="47625" anchor="ctr"/>
                </a:tc>
                <a:tc>
                  <a:txBody>
                    <a:bodyPr/>
                    <a:lstStyle/>
                    <a:p>
                      <a:pPr fontAlgn="ctr"/>
                      <a:r>
                        <a:rPr lang="en-US" sz="1200" b="0" dirty="0">
                          <a:effectLst/>
                        </a:rPr>
                        <a:t>UDP</a:t>
                      </a:r>
                    </a:p>
                  </a:txBody>
                  <a:tcPr marL="47625" marR="47625" marT="47625" marB="47625" anchor="ctr"/>
                </a:tc>
                <a:tc>
                  <a:txBody>
                    <a:bodyPr/>
                    <a:lstStyle/>
                    <a:p>
                      <a:pPr fontAlgn="ctr"/>
                      <a:r>
                        <a:rPr lang="en-US" sz="1200" b="0" dirty="0">
                          <a:effectLst/>
                        </a:rPr>
                        <a:t>Dynamic Host Configuration Protocol - Client</a:t>
                      </a:r>
                    </a:p>
                  </a:txBody>
                  <a:tcPr marL="47625" marR="47625" marT="47625" marB="47625" anchor="ctr"/>
                </a:tc>
                <a:extLst>
                  <a:ext uri="{0D108BD9-81ED-4DB2-BD59-A6C34878D82A}">
                    <a16:rowId xmlns:a16="http://schemas.microsoft.com/office/drawing/2014/main" val="2286869978"/>
                  </a:ext>
                </a:extLst>
              </a:tr>
              <a:tr h="256362">
                <a:tc>
                  <a:txBody>
                    <a:bodyPr/>
                    <a:lstStyle/>
                    <a:p>
                      <a:pPr fontAlgn="ctr"/>
                      <a:r>
                        <a:rPr lang="en-US" sz="1200" b="1" dirty="0">
                          <a:effectLst/>
                        </a:rPr>
                        <a:t>69</a:t>
                      </a:r>
                      <a:endParaRPr lang="en-US" sz="1200" b="0" dirty="0">
                        <a:effectLst/>
                      </a:endParaRPr>
                    </a:p>
                  </a:txBody>
                  <a:tcPr marL="47625" marR="47625" marT="47625" marB="47625" anchor="ctr"/>
                </a:tc>
                <a:tc>
                  <a:txBody>
                    <a:bodyPr/>
                    <a:lstStyle/>
                    <a:p>
                      <a:pPr fontAlgn="ctr"/>
                      <a:r>
                        <a:rPr lang="en-US" sz="1200" b="0" dirty="0">
                          <a:effectLst/>
                        </a:rPr>
                        <a:t>UDP</a:t>
                      </a:r>
                    </a:p>
                  </a:txBody>
                  <a:tcPr marL="47625" marR="47625" marT="47625" marB="47625" anchor="ctr"/>
                </a:tc>
                <a:tc>
                  <a:txBody>
                    <a:bodyPr/>
                    <a:lstStyle/>
                    <a:p>
                      <a:pPr fontAlgn="ctr"/>
                      <a:r>
                        <a:rPr lang="en-US" sz="1200" b="0" dirty="0">
                          <a:effectLst/>
                        </a:rPr>
                        <a:t>Trivial File Transfer Protocol (TFTP)</a:t>
                      </a:r>
                    </a:p>
                  </a:txBody>
                  <a:tcPr marL="47625" marR="47625" marT="47625" marB="47625" anchor="ctr"/>
                </a:tc>
                <a:extLst>
                  <a:ext uri="{0D108BD9-81ED-4DB2-BD59-A6C34878D82A}">
                    <a16:rowId xmlns:a16="http://schemas.microsoft.com/office/drawing/2014/main" val="778081186"/>
                  </a:ext>
                </a:extLst>
              </a:tr>
              <a:tr h="256362">
                <a:tc>
                  <a:txBody>
                    <a:bodyPr/>
                    <a:lstStyle/>
                    <a:p>
                      <a:pPr fontAlgn="ctr"/>
                      <a:r>
                        <a:rPr lang="en-US" sz="1200" b="1" dirty="0">
                          <a:effectLst/>
                        </a:rPr>
                        <a:t>80</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Hypertext Transfer Protocol (HTTP)</a:t>
                      </a:r>
                    </a:p>
                  </a:txBody>
                  <a:tcPr marL="47625" marR="47625" marT="47625" marB="47625" anchor="ctr"/>
                </a:tc>
                <a:extLst>
                  <a:ext uri="{0D108BD9-81ED-4DB2-BD59-A6C34878D82A}">
                    <a16:rowId xmlns:a16="http://schemas.microsoft.com/office/drawing/2014/main" val="3074378529"/>
                  </a:ext>
                </a:extLst>
              </a:tr>
              <a:tr h="256362">
                <a:tc>
                  <a:txBody>
                    <a:bodyPr/>
                    <a:lstStyle/>
                    <a:p>
                      <a:pPr fontAlgn="ctr"/>
                      <a:r>
                        <a:rPr lang="en-US" sz="1200" b="1" dirty="0">
                          <a:effectLst/>
                        </a:rPr>
                        <a:t>110</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Post Office Protocol version 3 (POP3)</a:t>
                      </a:r>
                    </a:p>
                  </a:txBody>
                  <a:tcPr marL="47625" marR="47625" marT="47625" marB="47625" anchor="ctr"/>
                </a:tc>
                <a:extLst>
                  <a:ext uri="{0D108BD9-81ED-4DB2-BD59-A6C34878D82A}">
                    <a16:rowId xmlns:a16="http://schemas.microsoft.com/office/drawing/2014/main" val="1348475859"/>
                  </a:ext>
                </a:extLst>
              </a:tr>
              <a:tr h="256362">
                <a:tc>
                  <a:txBody>
                    <a:bodyPr/>
                    <a:lstStyle/>
                    <a:p>
                      <a:pPr fontAlgn="ctr"/>
                      <a:r>
                        <a:rPr lang="en-US" sz="1200" b="1" dirty="0">
                          <a:effectLst/>
                        </a:rPr>
                        <a:t>143</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Internet Message Access Protocol (IMAP)</a:t>
                      </a:r>
                    </a:p>
                  </a:txBody>
                  <a:tcPr marL="47625" marR="47625" marT="47625" marB="47625" anchor="ctr"/>
                </a:tc>
                <a:extLst>
                  <a:ext uri="{0D108BD9-81ED-4DB2-BD59-A6C34878D82A}">
                    <a16:rowId xmlns:a16="http://schemas.microsoft.com/office/drawing/2014/main" val="420621283"/>
                  </a:ext>
                </a:extLst>
              </a:tr>
              <a:tr h="256362">
                <a:tc>
                  <a:txBody>
                    <a:bodyPr/>
                    <a:lstStyle/>
                    <a:p>
                      <a:pPr fontAlgn="ctr"/>
                      <a:r>
                        <a:rPr lang="en-US" sz="1200" b="1" dirty="0">
                          <a:effectLst/>
                        </a:rPr>
                        <a:t>161</a:t>
                      </a:r>
                      <a:endParaRPr lang="en-US" sz="1200" b="0" dirty="0">
                        <a:effectLst/>
                      </a:endParaRPr>
                    </a:p>
                  </a:txBody>
                  <a:tcPr marL="47625" marR="47625" marT="47625" marB="47625" anchor="ctr"/>
                </a:tc>
                <a:tc>
                  <a:txBody>
                    <a:bodyPr/>
                    <a:lstStyle/>
                    <a:p>
                      <a:pPr fontAlgn="ctr"/>
                      <a:r>
                        <a:rPr lang="en-US" sz="1200" b="0" dirty="0">
                          <a:effectLst/>
                        </a:rPr>
                        <a:t>UDP</a:t>
                      </a:r>
                    </a:p>
                  </a:txBody>
                  <a:tcPr marL="47625" marR="47625" marT="47625" marB="47625" anchor="ctr"/>
                </a:tc>
                <a:tc>
                  <a:txBody>
                    <a:bodyPr/>
                    <a:lstStyle/>
                    <a:p>
                      <a:pPr fontAlgn="ctr"/>
                      <a:r>
                        <a:rPr lang="en-US" sz="1200" b="0" dirty="0">
                          <a:effectLst/>
                        </a:rPr>
                        <a:t>Simple Network Management Protocol (SNMP)</a:t>
                      </a:r>
                    </a:p>
                  </a:txBody>
                  <a:tcPr marL="47625" marR="47625" marT="47625" marB="47625" anchor="ctr"/>
                </a:tc>
                <a:extLst>
                  <a:ext uri="{0D108BD9-81ED-4DB2-BD59-A6C34878D82A}">
                    <a16:rowId xmlns:a16="http://schemas.microsoft.com/office/drawing/2014/main" val="286351555"/>
                  </a:ext>
                </a:extLst>
              </a:tr>
              <a:tr h="256362">
                <a:tc>
                  <a:txBody>
                    <a:bodyPr/>
                    <a:lstStyle/>
                    <a:p>
                      <a:pPr fontAlgn="ctr"/>
                      <a:r>
                        <a:rPr lang="en-US" sz="1200" b="1" dirty="0">
                          <a:effectLst/>
                        </a:rPr>
                        <a:t>443</a:t>
                      </a:r>
                      <a:endParaRPr lang="en-US" sz="1200" b="0" dirty="0">
                        <a:effectLst/>
                      </a:endParaRPr>
                    </a:p>
                  </a:txBody>
                  <a:tcPr marL="47625" marR="47625" marT="47625" marB="47625" anchor="ctr"/>
                </a:tc>
                <a:tc>
                  <a:txBody>
                    <a:bodyPr/>
                    <a:lstStyle/>
                    <a:p>
                      <a:pPr fontAlgn="ctr"/>
                      <a:r>
                        <a:rPr lang="en-US" sz="1200" b="0" dirty="0">
                          <a:effectLst/>
                        </a:rPr>
                        <a:t>TCP</a:t>
                      </a:r>
                    </a:p>
                  </a:txBody>
                  <a:tcPr marL="47625" marR="47625" marT="47625" marB="47625" anchor="ctr"/>
                </a:tc>
                <a:tc>
                  <a:txBody>
                    <a:bodyPr/>
                    <a:lstStyle/>
                    <a:p>
                      <a:pPr fontAlgn="ctr"/>
                      <a:r>
                        <a:rPr lang="en-US" sz="1200" b="0" dirty="0">
                          <a:effectLst/>
                        </a:rPr>
                        <a:t>Hypertext Transfer Protocol Secure (HTTPS)</a:t>
                      </a:r>
                    </a:p>
                  </a:txBody>
                  <a:tcPr marL="47625" marR="47625" marT="47625" marB="47625" anchor="ctr"/>
                </a:tc>
                <a:extLst>
                  <a:ext uri="{0D108BD9-81ED-4DB2-BD59-A6C34878D82A}">
                    <a16:rowId xmlns:a16="http://schemas.microsoft.com/office/drawing/2014/main" val="3823116889"/>
                  </a:ext>
                </a:extLst>
              </a:tr>
            </a:tbl>
          </a:graphicData>
        </a:graphic>
      </p:graphicFrame>
    </p:spTree>
    <p:extLst>
      <p:ext uri="{BB962C8B-B14F-4D97-AF65-F5344CB8AC3E}">
        <p14:creationId xmlns:p14="http://schemas.microsoft.com/office/powerpoint/2010/main" val="308135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85060"/>
            <a:ext cx="8345488" cy="731837"/>
          </a:xfrm>
        </p:spPr>
        <p:txBody>
          <a:bodyPr/>
          <a:lstStyle/>
          <a:p>
            <a:r>
              <a:rPr lang="en-US" sz="1600" dirty="0"/>
              <a:t>Port Numbers</a:t>
            </a:r>
            <a:br>
              <a:rPr lang="en-US" dirty="0"/>
            </a:br>
            <a:r>
              <a:rPr lang="en-US" sz="2400" dirty="0"/>
              <a:t>The netstat Command</a:t>
            </a:r>
          </a:p>
        </p:txBody>
      </p:sp>
      <p:sp>
        <p:nvSpPr>
          <p:cNvPr id="2" name="TextBox 1">
            <a:extLst>
              <a:ext uri="{FF2B5EF4-FFF2-40B4-BE49-F238E27FC236}">
                <a16:creationId xmlns:a16="http://schemas.microsoft.com/office/drawing/2014/main" id="{97D2B1BC-7EEE-49BD-A660-EFBBA481407F}"/>
              </a:ext>
            </a:extLst>
          </p:cNvPr>
          <p:cNvSpPr txBox="1"/>
          <p:nvPr/>
        </p:nvSpPr>
        <p:spPr>
          <a:xfrm>
            <a:off x="235670" y="816897"/>
            <a:ext cx="7843101" cy="646331"/>
          </a:xfrm>
          <a:prstGeom prst="rect">
            <a:avLst/>
          </a:prstGeom>
          <a:noFill/>
        </p:spPr>
        <p:txBody>
          <a:bodyPr wrap="square" rtlCol="0">
            <a:spAutoFit/>
          </a:bodyPr>
          <a:lstStyle/>
          <a:p>
            <a:r>
              <a:rPr lang="en-US" dirty="0"/>
              <a:t>Unexplained TCP connections can pose a major security threat. Netstat is an important tool to verify connections. </a:t>
            </a:r>
          </a:p>
        </p:txBody>
      </p:sp>
      <p:sp>
        <p:nvSpPr>
          <p:cNvPr id="4" name="Rectangle 3">
            <a:extLst>
              <a:ext uri="{FF2B5EF4-FFF2-40B4-BE49-F238E27FC236}">
                <a16:creationId xmlns:a16="http://schemas.microsoft.com/office/drawing/2014/main" id="{56F0B09A-F978-AB48-9E27-3798AD0AB9BD}"/>
              </a:ext>
            </a:extLst>
          </p:cNvPr>
          <p:cNvSpPr/>
          <p:nvPr/>
        </p:nvSpPr>
        <p:spPr>
          <a:xfrm>
            <a:off x="336884" y="2009644"/>
            <a:ext cx="8470232" cy="2031325"/>
          </a:xfrm>
          <a:prstGeom prst="rect">
            <a:avLst/>
          </a:prstGeom>
          <a:solidFill>
            <a:srgbClr val="080808"/>
          </a:solidFill>
        </p:spPr>
        <p:txBody>
          <a:bodyPr wrap="square">
            <a:spAutoFit/>
          </a:bodyPr>
          <a:lstStyle/>
          <a:p>
            <a:r>
              <a:rPr lang="en-US" sz="1400" dirty="0">
                <a:solidFill>
                  <a:schemeClr val="bg1"/>
                </a:solidFill>
                <a:latin typeface="Courier New" panose="02070309020205020404" pitchFamily="49" charset="0"/>
              </a:rPr>
              <a:t>C:\&gt; </a:t>
            </a:r>
            <a:r>
              <a:rPr lang="en-US" sz="1400" b="1" dirty="0">
                <a:solidFill>
                  <a:schemeClr val="bg1"/>
                </a:solidFill>
                <a:latin typeface="Courier New" panose="02070309020205020404" pitchFamily="49" charset="0"/>
              </a:rPr>
              <a:t>netstat</a:t>
            </a:r>
            <a:r>
              <a:rPr lang="en-US" sz="1400" dirty="0">
                <a:solidFill>
                  <a:schemeClr val="bg1"/>
                </a:solidFill>
                <a:latin typeface="Courier New" panose="02070309020205020404" pitchFamily="49" charset="0"/>
              </a:rPr>
              <a:t> </a:t>
            </a:r>
          </a:p>
          <a:p>
            <a:r>
              <a:rPr lang="en-US" sz="1400" dirty="0">
                <a:solidFill>
                  <a:schemeClr val="bg1"/>
                </a:solidFill>
                <a:latin typeface="Courier New" panose="02070309020205020404" pitchFamily="49" charset="0"/>
              </a:rPr>
              <a:t>Active Connections </a:t>
            </a:r>
          </a:p>
          <a:p>
            <a:r>
              <a:rPr lang="en-US" sz="1400" dirty="0">
                <a:solidFill>
                  <a:schemeClr val="bg1"/>
                </a:solidFill>
                <a:latin typeface="Courier New" panose="02070309020205020404" pitchFamily="49" charset="0"/>
              </a:rPr>
              <a:t>Proto Local Address 			Foreign Address 				State </a:t>
            </a:r>
          </a:p>
          <a:p>
            <a:r>
              <a:rPr lang="en-US" sz="1400" dirty="0">
                <a:solidFill>
                  <a:schemeClr val="bg1"/>
                </a:solidFill>
                <a:latin typeface="Courier New" panose="02070309020205020404" pitchFamily="49" charset="0"/>
              </a:rPr>
              <a:t>TCP   192.168.1.124:3126		192.168.0.2:netbios-ssn 		ESTABLISHED </a:t>
            </a:r>
          </a:p>
          <a:p>
            <a:r>
              <a:rPr lang="en-US" sz="1400" dirty="0">
                <a:solidFill>
                  <a:schemeClr val="bg1"/>
                </a:solidFill>
                <a:latin typeface="Courier New" panose="02070309020205020404" pitchFamily="49" charset="0"/>
              </a:rPr>
              <a:t>TCP   192.168.1.124:3158 		207.138.126.152:http 			ESTABLISHED </a:t>
            </a:r>
          </a:p>
          <a:p>
            <a:r>
              <a:rPr lang="en-US" sz="1400" dirty="0">
                <a:solidFill>
                  <a:schemeClr val="bg1"/>
                </a:solidFill>
                <a:latin typeface="Courier New" panose="02070309020205020404" pitchFamily="49" charset="0"/>
              </a:rPr>
              <a:t>TCP   192.168.1.124:3159		207.138.126.169:http 			ESTABLISHED </a:t>
            </a:r>
          </a:p>
          <a:p>
            <a:r>
              <a:rPr lang="en-US" sz="1400" dirty="0">
                <a:solidFill>
                  <a:schemeClr val="bg1"/>
                </a:solidFill>
                <a:latin typeface="Courier New" panose="02070309020205020404" pitchFamily="49" charset="0"/>
              </a:rPr>
              <a:t>TCP   192.168.1.124:3160		207.138.126.169:http 			ESTABLISHED </a:t>
            </a:r>
          </a:p>
          <a:p>
            <a:r>
              <a:rPr lang="en-US" sz="1400" dirty="0">
                <a:solidFill>
                  <a:schemeClr val="bg1"/>
                </a:solidFill>
                <a:latin typeface="Courier New" panose="02070309020205020404" pitchFamily="49" charset="0"/>
              </a:rPr>
              <a:t>TCP   192.168.1.124:3161		sc.msn.com:http 				ESTABLISHED </a:t>
            </a:r>
          </a:p>
          <a:p>
            <a:r>
              <a:rPr lang="en-US" sz="1400" dirty="0">
                <a:solidFill>
                  <a:schemeClr val="bg1"/>
                </a:solidFill>
                <a:latin typeface="Courier New" panose="02070309020205020404" pitchFamily="49" charset="0"/>
              </a:rPr>
              <a:t>TCP   192.168.1.124:3166		www.cisco.com:http 			ESTABLISHED</a:t>
            </a:r>
            <a:endParaRPr lang="en-US" sz="1400" dirty="0">
              <a:solidFill>
                <a:schemeClr val="bg1"/>
              </a:solidFill>
            </a:endParaRPr>
          </a:p>
        </p:txBody>
      </p:sp>
    </p:spTree>
    <p:extLst>
      <p:ext uri="{BB962C8B-B14F-4D97-AF65-F5344CB8AC3E}">
        <p14:creationId xmlns:p14="http://schemas.microsoft.com/office/powerpoint/2010/main" val="3826224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14.5 TCP Communication Process</a:t>
            </a:r>
          </a:p>
        </p:txBody>
      </p:sp>
    </p:spTree>
    <p:custDataLst>
      <p:tags r:id="rId1"/>
    </p:custDataLst>
    <p:extLst>
      <p:ext uri="{BB962C8B-B14F-4D97-AF65-F5344CB8AC3E}">
        <p14:creationId xmlns:p14="http://schemas.microsoft.com/office/powerpoint/2010/main" val="2549051537"/>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Communication Process</a:t>
            </a:r>
            <a:br>
              <a:rPr lang="en-US" dirty="0"/>
            </a:br>
            <a:r>
              <a:rPr lang="en-US" sz="2400" dirty="0"/>
              <a:t>TCP Server Processes</a:t>
            </a:r>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431972" y="902311"/>
            <a:ext cx="4472538" cy="3505566"/>
          </a:xfrm>
        </p:spPr>
        <p:txBody>
          <a:bodyPr/>
          <a:lstStyle/>
          <a:p>
            <a:pPr marL="0" indent="0" algn="l"/>
            <a:r>
              <a:rPr lang="en-US" sz="1600" dirty="0">
                <a:solidFill>
                  <a:srgbClr val="000000"/>
                </a:solidFill>
              </a:rPr>
              <a:t>Each application process running on a server is configured to use a port number. </a:t>
            </a:r>
          </a:p>
          <a:p>
            <a:pPr marL="342900" indent="-342900" algn="l">
              <a:buFont typeface="Arial" panose="020B0604020202020204" pitchFamily="34" charset="0"/>
              <a:buChar char="•"/>
            </a:pPr>
            <a:r>
              <a:rPr lang="en-US" sz="1600" dirty="0">
                <a:solidFill>
                  <a:srgbClr val="000000"/>
                </a:solidFill>
              </a:rPr>
              <a:t>An individual server cannot have two services assigned to the same port number within the same transport layer services.</a:t>
            </a:r>
          </a:p>
          <a:p>
            <a:pPr marL="342900" indent="-342900" algn="l">
              <a:buFont typeface="Arial" panose="020B0604020202020204" pitchFamily="34" charset="0"/>
              <a:buChar char="•"/>
            </a:pPr>
            <a:r>
              <a:rPr lang="en-US" sz="1600" dirty="0">
                <a:solidFill>
                  <a:srgbClr val="000000"/>
                </a:solidFill>
              </a:rPr>
              <a:t>An active server application assigned to a specific port is considered open, which means that the transport layer accepts, and processes segments addressed to that port. </a:t>
            </a:r>
          </a:p>
          <a:p>
            <a:pPr marL="342900" indent="-342900" algn="l">
              <a:buFont typeface="Arial" panose="020B0604020202020204" pitchFamily="34" charset="0"/>
              <a:buChar char="•"/>
            </a:pPr>
            <a:r>
              <a:rPr lang="en-US" sz="1600" dirty="0">
                <a:solidFill>
                  <a:srgbClr val="000000"/>
                </a:solidFill>
              </a:rPr>
              <a:t>Any incoming client request addressed to the correct socket is accepted, and the data is passed to the server application. </a:t>
            </a:r>
          </a:p>
        </p:txBody>
      </p:sp>
      <p:pic>
        <p:nvPicPr>
          <p:cNvPr id="2" name="Picture 1">
            <a:extLst>
              <a:ext uri="{FF2B5EF4-FFF2-40B4-BE49-F238E27FC236}">
                <a16:creationId xmlns:a16="http://schemas.microsoft.com/office/drawing/2014/main" id="{99FBF6C5-2BAD-4377-8A7E-1E562B9674FF}"/>
              </a:ext>
            </a:extLst>
          </p:cNvPr>
          <p:cNvPicPr>
            <a:picLocks noChangeAspect="1"/>
          </p:cNvPicPr>
          <p:nvPr/>
        </p:nvPicPr>
        <p:blipFill>
          <a:blip r:embed="rId3"/>
          <a:stretch>
            <a:fillRect/>
          </a:stretch>
        </p:blipFill>
        <p:spPr>
          <a:xfrm>
            <a:off x="5237340" y="902311"/>
            <a:ext cx="3795824" cy="2976962"/>
          </a:xfrm>
          <a:prstGeom prst="rect">
            <a:avLst/>
          </a:prstGeom>
        </p:spPr>
      </p:pic>
    </p:spTree>
    <p:extLst>
      <p:ext uri="{BB962C8B-B14F-4D97-AF65-F5344CB8AC3E}">
        <p14:creationId xmlns:p14="http://schemas.microsoft.com/office/powerpoint/2010/main" val="3566960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Communication Process</a:t>
            </a:r>
            <a:br>
              <a:rPr lang="en-US" dirty="0"/>
            </a:br>
            <a:r>
              <a:rPr lang="en-US" sz="2400" dirty="0"/>
              <a:t>TCP Connection Establishment</a:t>
            </a:r>
          </a:p>
        </p:txBody>
      </p:sp>
      <p:sp>
        <p:nvSpPr>
          <p:cNvPr id="2" name="Content Placeholder 1">
            <a:extLst>
              <a:ext uri="{FF2B5EF4-FFF2-40B4-BE49-F238E27FC236}">
                <a16:creationId xmlns:a16="http://schemas.microsoft.com/office/drawing/2014/main" id="{22B4C1BD-6CD9-41BB-9847-E67604393FF9}"/>
              </a:ext>
            </a:extLst>
          </p:cNvPr>
          <p:cNvSpPr>
            <a:spLocks noGrp="1"/>
          </p:cNvSpPr>
          <p:nvPr>
            <p:ph idx="1"/>
          </p:nvPr>
        </p:nvSpPr>
        <p:spPr>
          <a:xfrm>
            <a:off x="144065" y="979055"/>
            <a:ext cx="4076953" cy="3975208"/>
          </a:xfrm>
        </p:spPr>
        <p:txBody>
          <a:bodyPr/>
          <a:lstStyle/>
          <a:p>
            <a:pPr marL="0" indent="0">
              <a:buNone/>
            </a:pPr>
            <a:r>
              <a:rPr lang="en-US" dirty="0"/>
              <a:t>Step 1: The initiating client requests a client-to-server communication session with the server.</a:t>
            </a:r>
          </a:p>
          <a:p>
            <a:pPr marL="0" indent="0">
              <a:buNone/>
            </a:pPr>
            <a:r>
              <a:rPr lang="en-US" dirty="0"/>
              <a:t>Step 2: The server acknowledges the client-to-server communication session and requests a server-to-client communication session.</a:t>
            </a:r>
          </a:p>
          <a:p>
            <a:pPr marL="0" indent="0">
              <a:buNone/>
            </a:pPr>
            <a:r>
              <a:rPr lang="en-US" dirty="0"/>
              <a:t>Step 3: The initiating client acknowledges the server-to-client communication session.</a:t>
            </a:r>
          </a:p>
        </p:txBody>
      </p:sp>
      <p:pic>
        <p:nvPicPr>
          <p:cNvPr id="6" name="Picture 5">
            <a:extLst>
              <a:ext uri="{FF2B5EF4-FFF2-40B4-BE49-F238E27FC236}">
                <a16:creationId xmlns:a16="http://schemas.microsoft.com/office/drawing/2014/main" id="{C6A9B416-7891-D340-B842-5C2C3A412A09}"/>
              </a:ext>
            </a:extLst>
          </p:cNvPr>
          <p:cNvPicPr>
            <a:picLocks noChangeAspect="1"/>
          </p:cNvPicPr>
          <p:nvPr/>
        </p:nvPicPr>
        <p:blipFill>
          <a:blip r:embed="rId3"/>
          <a:stretch>
            <a:fillRect/>
          </a:stretch>
        </p:blipFill>
        <p:spPr>
          <a:xfrm>
            <a:off x="4390331" y="1268997"/>
            <a:ext cx="4496457" cy="2605505"/>
          </a:xfrm>
          <a:prstGeom prst="rect">
            <a:avLst/>
          </a:prstGeom>
        </p:spPr>
      </p:pic>
    </p:spTree>
    <p:extLst>
      <p:ext uri="{BB962C8B-B14F-4D97-AF65-F5344CB8AC3E}">
        <p14:creationId xmlns:p14="http://schemas.microsoft.com/office/powerpoint/2010/main" val="93514130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TCP Communication Process</a:t>
            </a:r>
            <a:br>
              <a:rPr lang="en-US" dirty="0"/>
            </a:br>
            <a:r>
              <a:rPr lang="en-US" sz="2400" dirty="0"/>
              <a:t>Session Termination</a:t>
            </a:r>
          </a:p>
        </p:txBody>
      </p:sp>
      <p:sp>
        <p:nvSpPr>
          <p:cNvPr id="4" name="Content Placeholder 3">
            <a:extLst>
              <a:ext uri="{FF2B5EF4-FFF2-40B4-BE49-F238E27FC236}">
                <a16:creationId xmlns:a16="http://schemas.microsoft.com/office/drawing/2014/main" id="{DFF076BC-3C2E-CE4F-A6DA-A339E2D4B22B}"/>
              </a:ext>
            </a:extLst>
          </p:cNvPr>
          <p:cNvSpPr>
            <a:spLocks noGrp="1"/>
          </p:cNvSpPr>
          <p:nvPr>
            <p:ph idx="1"/>
          </p:nvPr>
        </p:nvSpPr>
        <p:spPr>
          <a:xfrm>
            <a:off x="431971" y="933119"/>
            <a:ext cx="4140029" cy="3073946"/>
          </a:xfrm>
        </p:spPr>
        <p:txBody>
          <a:bodyPr/>
          <a:lstStyle/>
          <a:p>
            <a:pPr marL="0" indent="0" algn="l"/>
            <a:r>
              <a:rPr lang="en-US" sz="1600" dirty="0">
                <a:solidFill>
                  <a:srgbClr val="000000"/>
                </a:solidFill>
              </a:rPr>
              <a:t>Step 1: When the client has no more data to send in the stream, it sends a segment with the FIN flag set.</a:t>
            </a:r>
          </a:p>
          <a:p>
            <a:pPr marL="0" indent="0" algn="l"/>
            <a:r>
              <a:rPr lang="en-US" sz="1600" dirty="0">
                <a:solidFill>
                  <a:srgbClr val="000000"/>
                </a:solidFill>
              </a:rPr>
              <a:t>Step 2: The server sends an ACK to acknowledge the receipt of the FIN to terminate the session from client to server.</a:t>
            </a:r>
          </a:p>
          <a:p>
            <a:pPr marL="0" indent="0" algn="l"/>
            <a:r>
              <a:rPr lang="en-US" sz="1600" dirty="0">
                <a:solidFill>
                  <a:srgbClr val="000000"/>
                </a:solidFill>
              </a:rPr>
              <a:t>Step 3: The server sends a FIN to the client to terminate the server-to-client session.</a:t>
            </a:r>
          </a:p>
          <a:p>
            <a:pPr marL="0" indent="0" algn="l"/>
            <a:r>
              <a:rPr lang="en-US" sz="1600" dirty="0">
                <a:solidFill>
                  <a:srgbClr val="000000"/>
                </a:solidFill>
              </a:rPr>
              <a:t>Step 4: The client responds with an ACK to acknowledge the FIN from the server.</a:t>
            </a:r>
          </a:p>
        </p:txBody>
      </p:sp>
      <p:pic>
        <p:nvPicPr>
          <p:cNvPr id="6" name="Picture 5">
            <a:extLst>
              <a:ext uri="{FF2B5EF4-FFF2-40B4-BE49-F238E27FC236}">
                <a16:creationId xmlns:a16="http://schemas.microsoft.com/office/drawing/2014/main" id="{488E7229-C633-8549-B035-25AF8DE13930}"/>
              </a:ext>
            </a:extLst>
          </p:cNvPr>
          <p:cNvPicPr>
            <a:picLocks noChangeAspect="1"/>
          </p:cNvPicPr>
          <p:nvPr/>
        </p:nvPicPr>
        <p:blipFill>
          <a:blip r:embed="rId3"/>
          <a:stretch>
            <a:fillRect/>
          </a:stretch>
        </p:blipFill>
        <p:spPr>
          <a:xfrm>
            <a:off x="4572000" y="1136435"/>
            <a:ext cx="3953695" cy="3073946"/>
          </a:xfrm>
          <a:prstGeom prst="rect">
            <a:avLst/>
          </a:prstGeom>
        </p:spPr>
      </p:pic>
    </p:spTree>
    <p:extLst>
      <p:ext uri="{BB962C8B-B14F-4D97-AF65-F5344CB8AC3E}">
        <p14:creationId xmlns:p14="http://schemas.microsoft.com/office/powerpoint/2010/main" val="42473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14.1 Transportation of Data</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Communication Process</a:t>
            </a:r>
            <a:br>
              <a:rPr lang="en-US" dirty="0"/>
            </a:br>
            <a:r>
              <a:rPr lang="en-US" sz="2400" dirty="0"/>
              <a:t>TCP Three-Way Handshake Analysis</a:t>
            </a:r>
          </a:p>
        </p:txBody>
      </p:sp>
      <p:sp>
        <p:nvSpPr>
          <p:cNvPr id="2" name="Content Placeholder 1">
            <a:extLst>
              <a:ext uri="{FF2B5EF4-FFF2-40B4-BE49-F238E27FC236}">
                <a16:creationId xmlns:a16="http://schemas.microsoft.com/office/drawing/2014/main" id="{69BCA604-5AE4-48C6-B519-9F57FF340DF1}"/>
              </a:ext>
            </a:extLst>
          </p:cNvPr>
          <p:cNvSpPr>
            <a:spLocks noGrp="1"/>
          </p:cNvSpPr>
          <p:nvPr>
            <p:ph idx="1"/>
          </p:nvPr>
        </p:nvSpPr>
        <p:spPr/>
        <p:txBody>
          <a:bodyPr/>
          <a:lstStyle/>
          <a:p>
            <a:pPr marL="0" indent="0">
              <a:buNone/>
            </a:pPr>
            <a:r>
              <a:rPr lang="en-US" sz="1600" dirty="0"/>
              <a:t>Functions of the Three-Way Handshake:</a:t>
            </a:r>
          </a:p>
          <a:p>
            <a:pPr lvl="1">
              <a:buFont typeface="Arial" panose="020B0604020202020204" pitchFamily="34" charset="0"/>
              <a:buChar char="•"/>
            </a:pPr>
            <a:r>
              <a:rPr lang="en-US" dirty="0"/>
              <a:t>It establishes that the destination device is present on the network.</a:t>
            </a:r>
          </a:p>
          <a:p>
            <a:pPr lvl="1">
              <a:buFont typeface="Arial" panose="020B0604020202020204" pitchFamily="34" charset="0"/>
              <a:buChar char="•"/>
            </a:pPr>
            <a:r>
              <a:rPr lang="en-US" dirty="0"/>
              <a:t>It verifies that the destination device has an active service and is accepting requests on the destination port number that the initiating client intends to use.</a:t>
            </a:r>
          </a:p>
          <a:p>
            <a:pPr lvl="1">
              <a:buFont typeface="Arial" panose="020B0604020202020204" pitchFamily="34" charset="0"/>
              <a:buChar char="•"/>
            </a:pPr>
            <a:r>
              <a:rPr lang="en-US" dirty="0"/>
              <a:t>It informs the destination device that the source client intends to establish a communication session on that port number.</a:t>
            </a:r>
          </a:p>
          <a:p>
            <a:pPr marL="0" indent="0">
              <a:buNone/>
            </a:pPr>
            <a:r>
              <a:rPr lang="en-US" dirty="0"/>
              <a:t>After the communication is completed the sessions are closed, and the connection is terminated. The connection and session mechanisms enable TCP reliability function.</a:t>
            </a:r>
          </a:p>
        </p:txBody>
      </p:sp>
    </p:spTree>
    <p:extLst>
      <p:ext uri="{BB962C8B-B14F-4D97-AF65-F5344CB8AC3E}">
        <p14:creationId xmlns:p14="http://schemas.microsoft.com/office/powerpoint/2010/main" val="11713995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Communication Process</a:t>
            </a:r>
            <a:br>
              <a:rPr lang="en-US" dirty="0"/>
            </a:br>
            <a:r>
              <a:rPr lang="en-US" sz="2400" dirty="0"/>
              <a:t>TCP Three-Way Handshake Analysis (Cont.)</a:t>
            </a:r>
          </a:p>
        </p:txBody>
      </p:sp>
      <p:sp>
        <p:nvSpPr>
          <p:cNvPr id="2" name="Content Placeholder 1">
            <a:extLst>
              <a:ext uri="{FF2B5EF4-FFF2-40B4-BE49-F238E27FC236}">
                <a16:creationId xmlns:a16="http://schemas.microsoft.com/office/drawing/2014/main" id="{69BCA604-5AE4-48C6-B519-9F57FF340DF1}"/>
              </a:ext>
            </a:extLst>
          </p:cNvPr>
          <p:cNvSpPr>
            <a:spLocks noGrp="1"/>
          </p:cNvSpPr>
          <p:nvPr>
            <p:ph idx="1"/>
          </p:nvPr>
        </p:nvSpPr>
        <p:spPr>
          <a:xfrm>
            <a:off x="144065" y="798944"/>
            <a:ext cx="3850419" cy="4155319"/>
          </a:xfrm>
        </p:spPr>
        <p:txBody>
          <a:bodyPr/>
          <a:lstStyle/>
          <a:p>
            <a:pPr marL="0" indent="0">
              <a:buNone/>
            </a:pPr>
            <a:r>
              <a:rPr lang="en-US" sz="1600" dirty="0"/>
              <a:t>The six control bit flags are as follows:</a:t>
            </a:r>
          </a:p>
          <a:p>
            <a:pPr lvl="1"/>
            <a:r>
              <a:rPr lang="en-US" sz="1500" b="1" dirty="0"/>
              <a:t>URG</a:t>
            </a:r>
            <a:r>
              <a:rPr lang="en-US" sz="1500" dirty="0"/>
              <a:t> - Urgent pointer field significant</a:t>
            </a:r>
          </a:p>
          <a:p>
            <a:pPr lvl="1"/>
            <a:r>
              <a:rPr lang="en-US" sz="1500" b="1" dirty="0"/>
              <a:t>ACK</a:t>
            </a:r>
            <a:r>
              <a:rPr lang="en-US" sz="1500" dirty="0"/>
              <a:t> - Acknowledgment flag used in connection establishment and session termination</a:t>
            </a:r>
          </a:p>
          <a:p>
            <a:pPr lvl="1"/>
            <a:r>
              <a:rPr lang="en-US" sz="1500" b="1" dirty="0"/>
              <a:t>PSH</a:t>
            </a:r>
            <a:r>
              <a:rPr lang="en-US" sz="1500" dirty="0"/>
              <a:t> - Push function</a:t>
            </a:r>
          </a:p>
          <a:p>
            <a:pPr lvl="1"/>
            <a:r>
              <a:rPr lang="en-US" sz="1500" b="1" dirty="0"/>
              <a:t>RST</a:t>
            </a:r>
            <a:r>
              <a:rPr lang="en-US" sz="1500" dirty="0"/>
              <a:t> - Reset the connection when an error or timeout occurs</a:t>
            </a:r>
          </a:p>
          <a:p>
            <a:pPr lvl="1"/>
            <a:r>
              <a:rPr lang="en-US" sz="1500" b="1" dirty="0"/>
              <a:t>SYN</a:t>
            </a:r>
            <a:r>
              <a:rPr lang="en-US" sz="1500" dirty="0"/>
              <a:t> - Synchronize sequence numbers used in connection establishment</a:t>
            </a:r>
          </a:p>
          <a:p>
            <a:pPr lvl="1"/>
            <a:r>
              <a:rPr lang="en-US" sz="1500" b="1" dirty="0"/>
              <a:t>FIN</a:t>
            </a:r>
            <a:r>
              <a:rPr lang="en-US" sz="1500" dirty="0"/>
              <a:t> - No more data from sender and used in session termination</a:t>
            </a:r>
          </a:p>
          <a:p>
            <a:pPr>
              <a:buFont typeface="Arial" panose="020B0604020202020204" pitchFamily="34" charset="0"/>
              <a:buChar char="•"/>
            </a:pPr>
            <a:endParaRPr lang="en-US" sz="1600" dirty="0"/>
          </a:p>
        </p:txBody>
      </p:sp>
      <p:pic>
        <p:nvPicPr>
          <p:cNvPr id="6" name="Picture 5">
            <a:extLst>
              <a:ext uri="{FF2B5EF4-FFF2-40B4-BE49-F238E27FC236}">
                <a16:creationId xmlns:a16="http://schemas.microsoft.com/office/drawing/2014/main" id="{01616695-A4F8-A34A-B776-EF800675ACCC}"/>
              </a:ext>
            </a:extLst>
          </p:cNvPr>
          <p:cNvPicPr>
            <a:picLocks noChangeAspect="1"/>
          </p:cNvPicPr>
          <p:nvPr/>
        </p:nvPicPr>
        <p:blipFill>
          <a:blip r:embed="rId3"/>
          <a:stretch>
            <a:fillRect/>
          </a:stretch>
        </p:blipFill>
        <p:spPr>
          <a:xfrm>
            <a:off x="4110926" y="1369093"/>
            <a:ext cx="4974253" cy="2405313"/>
          </a:xfrm>
          <a:prstGeom prst="rect">
            <a:avLst/>
          </a:prstGeom>
        </p:spPr>
      </p:pic>
    </p:spTree>
    <p:extLst>
      <p:ext uri="{BB962C8B-B14F-4D97-AF65-F5344CB8AC3E}">
        <p14:creationId xmlns:p14="http://schemas.microsoft.com/office/powerpoint/2010/main" val="91960834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p:txBody>
          <a:bodyPr/>
          <a:lstStyle/>
          <a:p>
            <a:r>
              <a:rPr lang="en-US" sz="1600" dirty="0"/>
              <a:t>TCP Communication Process</a:t>
            </a:r>
            <a:br>
              <a:rPr lang="en-US" dirty="0"/>
            </a:br>
            <a:r>
              <a:rPr lang="en-US" sz="2400" dirty="0"/>
              <a:t>Video TCP 3-Way Handshake</a:t>
            </a:r>
          </a:p>
        </p:txBody>
      </p:sp>
      <p:sp>
        <p:nvSpPr>
          <p:cNvPr id="7" name="Content Placeholder 6">
            <a:extLst>
              <a:ext uri="{FF2B5EF4-FFF2-40B4-BE49-F238E27FC236}">
                <a16:creationId xmlns:a16="http://schemas.microsoft.com/office/drawing/2014/main" id="{F2DFF1A0-4C70-4946-92A6-AAA29E96E8BD}"/>
              </a:ext>
            </a:extLst>
          </p:cNvPr>
          <p:cNvSpPr>
            <a:spLocks noGrp="1"/>
          </p:cNvSpPr>
          <p:nvPr>
            <p:ph idx="1"/>
          </p:nvPr>
        </p:nvSpPr>
        <p:spPr/>
        <p:txBody>
          <a:bodyPr/>
          <a:lstStyle/>
          <a:p>
            <a:pPr marL="0" indent="0">
              <a:buNone/>
            </a:pPr>
            <a:r>
              <a:rPr lang="en-US" sz="1600" dirty="0"/>
              <a:t>The video covers the following:</a:t>
            </a:r>
          </a:p>
          <a:p>
            <a:pPr lvl="1"/>
            <a:r>
              <a:rPr lang="en-US" sz="1500" dirty="0"/>
              <a:t>TCP 3-Way Handshake</a:t>
            </a:r>
          </a:p>
          <a:p>
            <a:pPr lvl="1"/>
            <a:r>
              <a:rPr lang="en-US" sz="1500" dirty="0"/>
              <a:t>Termination of a TCP conversation</a:t>
            </a:r>
          </a:p>
        </p:txBody>
      </p:sp>
    </p:spTree>
    <p:extLst>
      <p:ext uri="{BB962C8B-B14F-4D97-AF65-F5344CB8AC3E}">
        <p14:creationId xmlns:p14="http://schemas.microsoft.com/office/powerpoint/2010/main" val="217846342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14.6 Reliability and Flow Control</a:t>
            </a:r>
          </a:p>
        </p:txBody>
      </p:sp>
    </p:spTree>
    <p:custDataLst>
      <p:tags r:id="rId1"/>
    </p:custDataLst>
    <p:extLst>
      <p:ext uri="{BB962C8B-B14F-4D97-AF65-F5344CB8AC3E}">
        <p14:creationId xmlns:p14="http://schemas.microsoft.com/office/powerpoint/2010/main" val="335568059"/>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Reliability and Flow Control</a:t>
            </a:r>
            <a:br>
              <a:rPr lang="en-US" dirty="0"/>
            </a:br>
            <a:r>
              <a:rPr lang="en-US" sz="2400" dirty="0"/>
              <a:t>TCP Reliability- Guaranteed and Ordered Delivery</a:t>
            </a:r>
          </a:p>
        </p:txBody>
      </p:sp>
      <p:sp>
        <p:nvSpPr>
          <p:cNvPr id="5" name="Content Placeholder 4">
            <a:extLst>
              <a:ext uri="{FF2B5EF4-FFF2-40B4-BE49-F238E27FC236}">
                <a16:creationId xmlns:a16="http://schemas.microsoft.com/office/drawing/2014/main" id="{7FC66286-CFA0-104C-B29B-89853AF732B7}"/>
              </a:ext>
            </a:extLst>
          </p:cNvPr>
          <p:cNvSpPr>
            <a:spLocks noGrp="1"/>
          </p:cNvSpPr>
          <p:nvPr>
            <p:ph idx="1"/>
          </p:nvPr>
        </p:nvSpPr>
        <p:spPr>
          <a:xfrm>
            <a:off x="288414" y="979527"/>
            <a:ext cx="3884330" cy="3439047"/>
          </a:xfrm>
        </p:spPr>
        <p:txBody>
          <a:bodyPr/>
          <a:lstStyle/>
          <a:p>
            <a:pPr marL="285750" indent="-285750" algn="l">
              <a:buFont typeface="Arial" panose="020B0604020202020204" pitchFamily="34" charset="0"/>
              <a:buChar char="•"/>
            </a:pPr>
            <a:r>
              <a:rPr lang="en-US" sz="1600" dirty="0">
                <a:solidFill>
                  <a:srgbClr val="000000"/>
                </a:solidFill>
              </a:rPr>
              <a:t>TCP can also help maintain the flow of packets so that devices do not become overloaded.</a:t>
            </a:r>
          </a:p>
          <a:p>
            <a:pPr marL="285750" indent="-285750" algn="l">
              <a:buFont typeface="Arial" panose="020B0604020202020204" pitchFamily="34" charset="0"/>
              <a:buChar char="•"/>
            </a:pPr>
            <a:r>
              <a:rPr lang="en-US" sz="1600" dirty="0">
                <a:solidFill>
                  <a:srgbClr val="000000"/>
                </a:solidFill>
              </a:rPr>
              <a:t>There may be times when TCP segments do not arrive at their destination or arrive out of order.</a:t>
            </a:r>
          </a:p>
          <a:p>
            <a:pPr marL="285750" indent="-285750" algn="l">
              <a:buFont typeface="Arial" panose="020B0604020202020204" pitchFamily="34" charset="0"/>
              <a:buChar char="•"/>
            </a:pPr>
            <a:r>
              <a:rPr lang="en-US" sz="1600" dirty="0">
                <a:solidFill>
                  <a:srgbClr val="000000"/>
                </a:solidFill>
              </a:rPr>
              <a:t>All the data must be received and the data in these segments must be reassembled into the original order.</a:t>
            </a:r>
          </a:p>
          <a:p>
            <a:pPr marL="285750" indent="-285750" algn="l">
              <a:buFont typeface="Arial" panose="020B0604020202020204" pitchFamily="34" charset="0"/>
              <a:buChar char="•"/>
            </a:pPr>
            <a:r>
              <a:rPr lang="en-US" sz="1600" dirty="0">
                <a:solidFill>
                  <a:srgbClr val="000000"/>
                </a:solidFill>
              </a:rPr>
              <a:t>Sequence numbers are assigned in the header of each packet to achieve this goal.</a:t>
            </a:r>
          </a:p>
          <a:p>
            <a:pPr marL="0" indent="0" algn="l"/>
            <a:endParaRPr lang="en-US" sz="1600" dirty="0">
              <a:solidFill>
                <a:srgbClr val="000000"/>
              </a:solidFill>
            </a:endParaRPr>
          </a:p>
        </p:txBody>
      </p:sp>
      <p:pic>
        <p:nvPicPr>
          <p:cNvPr id="6" name="Picture 5">
            <a:extLst>
              <a:ext uri="{FF2B5EF4-FFF2-40B4-BE49-F238E27FC236}">
                <a16:creationId xmlns:a16="http://schemas.microsoft.com/office/drawing/2014/main" id="{2FF3B309-07D8-3549-83BF-C082B2D0BD15}"/>
              </a:ext>
            </a:extLst>
          </p:cNvPr>
          <p:cNvPicPr>
            <a:picLocks noChangeAspect="1"/>
          </p:cNvPicPr>
          <p:nvPr/>
        </p:nvPicPr>
        <p:blipFill>
          <a:blip r:embed="rId3"/>
          <a:stretch>
            <a:fillRect/>
          </a:stretch>
        </p:blipFill>
        <p:spPr>
          <a:xfrm>
            <a:off x="4358993" y="1119907"/>
            <a:ext cx="4645376" cy="3158289"/>
          </a:xfrm>
          <a:prstGeom prst="rect">
            <a:avLst/>
          </a:prstGeom>
        </p:spPr>
      </p:pic>
    </p:spTree>
    <p:extLst>
      <p:ext uri="{BB962C8B-B14F-4D97-AF65-F5344CB8AC3E}">
        <p14:creationId xmlns:p14="http://schemas.microsoft.com/office/powerpoint/2010/main" val="3418942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6047"/>
            <a:ext cx="9144000" cy="757551"/>
          </a:xfrm>
        </p:spPr>
        <p:txBody>
          <a:bodyPr/>
          <a:lstStyle/>
          <a:p>
            <a:r>
              <a:rPr lang="en-US" sz="1600" dirty="0"/>
              <a:t>Reliability and Flow Control</a:t>
            </a:r>
            <a:br>
              <a:rPr lang="en-US" dirty="0"/>
            </a:br>
            <a:r>
              <a:rPr lang="en-US" sz="2400" dirty="0"/>
              <a:t>Video</a:t>
            </a:r>
            <a:r>
              <a:rPr lang="en-US" dirty="0"/>
              <a:t> -</a:t>
            </a:r>
            <a:r>
              <a:rPr lang="en-US" sz="2400" dirty="0"/>
              <a:t>TCP Reliability- Sequence Numbers and Acknowledgments</a:t>
            </a:r>
          </a:p>
        </p:txBody>
      </p:sp>
      <p:sp>
        <p:nvSpPr>
          <p:cNvPr id="6" name="Content Placeholder 5">
            <a:extLst>
              <a:ext uri="{FF2B5EF4-FFF2-40B4-BE49-F238E27FC236}">
                <a16:creationId xmlns:a16="http://schemas.microsoft.com/office/drawing/2014/main" id="{E224C79A-0452-40B7-8370-E6DBD3AD96F6}"/>
              </a:ext>
            </a:extLst>
          </p:cNvPr>
          <p:cNvSpPr>
            <a:spLocks noGrp="1"/>
          </p:cNvSpPr>
          <p:nvPr>
            <p:ph idx="1"/>
          </p:nvPr>
        </p:nvSpPr>
        <p:spPr>
          <a:xfrm>
            <a:off x="145357" y="1108426"/>
            <a:ext cx="8853286" cy="3929027"/>
          </a:xfrm>
        </p:spPr>
        <p:txBody>
          <a:bodyPr/>
          <a:lstStyle/>
          <a:p>
            <a:pPr marL="142875" lvl="1" indent="0">
              <a:buNone/>
            </a:pPr>
            <a:r>
              <a:rPr lang="en-US" sz="1800" dirty="0"/>
              <a:t>This video depicts a simplified example of the TCP operations.</a:t>
            </a:r>
          </a:p>
        </p:txBody>
      </p:sp>
    </p:spTree>
    <p:extLst>
      <p:ext uri="{BB962C8B-B14F-4D97-AF65-F5344CB8AC3E}">
        <p14:creationId xmlns:p14="http://schemas.microsoft.com/office/powerpoint/2010/main" val="114043756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18473"/>
            <a:ext cx="9144000" cy="757551"/>
          </a:xfrm>
        </p:spPr>
        <p:txBody>
          <a:bodyPr/>
          <a:lstStyle/>
          <a:p>
            <a:r>
              <a:rPr lang="en-US" sz="1600" dirty="0"/>
              <a:t>Reliability and Flow Control</a:t>
            </a:r>
            <a:br>
              <a:rPr lang="en-US" dirty="0"/>
            </a:br>
            <a:r>
              <a:rPr lang="en-US" dirty="0"/>
              <a:t>TCP Reliability – Data Loss and Retransmission</a:t>
            </a:r>
            <a:endParaRPr lang="en-US" sz="2400" dirty="0"/>
          </a:p>
        </p:txBody>
      </p:sp>
      <p:sp>
        <p:nvSpPr>
          <p:cNvPr id="6" name="Content Placeholder 5">
            <a:extLst>
              <a:ext uri="{FF2B5EF4-FFF2-40B4-BE49-F238E27FC236}">
                <a16:creationId xmlns:a16="http://schemas.microsoft.com/office/drawing/2014/main" id="{E224C79A-0452-40B7-8370-E6DBD3AD96F6}"/>
              </a:ext>
            </a:extLst>
          </p:cNvPr>
          <p:cNvSpPr>
            <a:spLocks noGrp="1"/>
          </p:cNvSpPr>
          <p:nvPr>
            <p:ph idx="1"/>
          </p:nvPr>
        </p:nvSpPr>
        <p:spPr>
          <a:xfrm>
            <a:off x="144065" y="1025236"/>
            <a:ext cx="3826356" cy="3929027"/>
          </a:xfrm>
        </p:spPr>
        <p:txBody>
          <a:bodyPr/>
          <a:lstStyle/>
          <a:p>
            <a:pPr marL="0" indent="0">
              <a:buNone/>
            </a:pPr>
            <a:r>
              <a:rPr lang="en-US" sz="1600" dirty="0"/>
              <a:t>No matter how well designed a network is, data loss occasionally occurs.</a:t>
            </a:r>
          </a:p>
          <a:p>
            <a:pPr marL="0" indent="0">
              <a:buNone/>
            </a:pPr>
            <a:r>
              <a:rPr lang="en-US" sz="1600" dirty="0"/>
              <a:t>TCP provides methods of managing these segment losses. Among these is a mechanism to retransmit segments for unacknowledged data.</a:t>
            </a:r>
          </a:p>
          <a:p>
            <a:pPr marL="0" indent="0">
              <a:buNone/>
            </a:pPr>
            <a:endParaRPr lang="en-US" sz="1600" dirty="0"/>
          </a:p>
          <a:p>
            <a:endParaRPr lang="en-US" dirty="0"/>
          </a:p>
        </p:txBody>
      </p:sp>
      <p:pic>
        <p:nvPicPr>
          <p:cNvPr id="2" name="Picture 1">
            <a:extLst>
              <a:ext uri="{FF2B5EF4-FFF2-40B4-BE49-F238E27FC236}">
                <a16:creationId xmlns:a16="http://schemas.microsoft.com/office/drawing/2014/main" id="{4EE95D6D-2DD5-42B8-811A-F3F0865E3EC3}"/>
              </a:ext>
            </a:extLst>
          </p:cNvPr>
          <p:cNvPicPr>
            <a:picLocks noChangeAspect="1"/>
          </p:cNvPicPr>
          <p:nvPr/>
        </p:nvPicPr>
        <p:blipFill rotWithShape="1">
          <a:blip r:embed="rId3"/>
          <a:srcRect l="3125"/>
          <a:stretch/>
        </p:blipFill>
        <p:spPr>
          <a:xfrm>
            <a:off x="4078705" y="1025236"/>
            <a:ext cx="4921230" cy="3555317"/>
          </a:xfrm>
          <a:prstGeom prst="rect">
            <a:avLst/>
          </a:prstGeom>
        </p:spPr>
      </p:pic>
    </p:spTree>
    <p:extLst>
      <p:ext uri="{BB962C8B-B14F-4D97-AF65-F5344CB8AC3E}">
        <p14:creationId xmlns:p14="http://schemas.microsoft.com/office/powerpoint/2010/main" val="80921419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18473"/>
            <a:ext cx="9144000" cy="757551"/>
          </a:xfrm>
        </p:spPr>
        <p:txBody>
          <a:bodyPr/>
          <a:lstStyle/>
          <a:p>
            <a:r>
              <a:rPr lang="en-US" sz="1600" dirty="0"/>
              <a:t>Reliability and Flow Control</a:t>
            </a:r>
            <a:br>
              <a:rPr lang="en-US" dirty="0"/>
            </a:br>
            <a:r>
              <a:rPr lang="en-US" dirty="0"/>
              <a:t>TCP Reliability – Data Loss and Retransmission (Cont.)</a:t>
            </a:r>
            <a:endParaRPr lang="en-US" sz="2400" dirty="0"/>
          </a:p>
        </p:txBody>
      </p:sp>
      <p:sp>
        <p:nvSpPr>
          <p:cNvPr id="6" name="Content Placeholder 5">
            <a:extLst>
              <a:ext uri="{FF2B5EF4-FFF2-40B4-BE49-F238E27FC236}">
                <a16:creationId xmlns:a16="http://schemas.microsoft.com/office/drawing/2014/main" id="{E224C79A-0452-40B7-8370-E6DBD3AD96F6}"/>
              </a:ext>
            </a:extLst>
          </p:cNvPr>
          <p:cNvSpPr>
            <a:spLocks noGrp="1"/>
          </p:cNvSpPr>
          <p:nvPr>
            <p:ph idx="1"/>
          </p:nvPr>
        </p:nvSpPr>
        <p:spPr>
          <a:xfrm>
            <a:off x="144065" y="1025236"/>
            <a:ext cx="3970735" cy="3929027"/>
          </a:xfrm>
        </p:spPr>
        <p:txBody>
          <a:bodyPr/>
          <a:lstStyle/>
          <a:p>
            <a:pPr marL="0" indent="0">
              <a:buNone/>
            </a:pPr>
            <a:r>
              <a:rPr lang="en-US" sz="1600" dirty="0"/>
              <a:t>Host operating systems today typically employ an optional TCP feature called selective acknowledgment (SACK), negotiated during the three-way handshake.</a:t>
            </a:r>
          </a:p>
          <a:p>
            <a:pPr marL="0" indent="0">
              <a:buNone/>
            </a:pPr>
            <a:r>
              <a:rPr lang="en-US" sz="1600" dirty="0"/>
              <a:t>If both hosts support SACK, the receiver can explicitly acknowledge which segments (bytes) were received including any discontinuous segments.</a:t>
            </a:r>
          </a:p>
          <a:p>
            <a:endParaRPr lang="en-US" dirty="0"/>
          </a:p>
        </p:txBody>
      </p:sp>
      <p:pic>
        <p:nvPicPr>
          <p:cNvPr id="4" name="Picture 3">
            <a:extLst>
              <a:ext uri="{FF2B5EF4-FFF2-40B4-BE49-F238E27FC236}">
                <a16:creationId xmlns:a16="http://schemas.microsoft.com/office/drawing/2014/main" id="{87630375-E3B4-4146-88E6-2D11C8BDAEE9}"/>
              </a:ext>
            </a:extLst>
          </p:cNvPr>
          <p:cNvPicPr>
            <a:picLocks noChangeAspect="1"/>
          </p:cNvPicPr>
          <p:nvPr/>
        </p:nvPicPr>
        <p:blipFill rotWithShape="1">
          <a:blip r:embed="rId3"/>
          <a:srcRect l="6550" r="11057"/>
          <a:stretch/>
        </p:blipFill>
        <p:spPr>
          <a:xfrm>
            <a:off x="4235115" y="822789"/>
            <a:ext cx="4475747" cy="3726580"/>
          </a:xfrm>
          <a:prstGeom prst="rect">
            <a:avLst/>
          </a:prstGeom>
        </p:spPr>
      </p:pic>
    </p:spTree>
    <p:extLst>
      <p:ext uri="{BB962C8B-B14F-4D97-AF65-F5344CB8AC3E}">
        <p14:creationId xmlns:p14="http://schemas.microsoft.com/office/powerpoint/2010/main" val="3281566894"/>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 y="18473"/>
            <a:ext cx="9144000" cy="757551"/>
          </a:xfrm>
        </p:spPr>
        <p:txBody>
          <a:bodyPr/>
          <a:lstStyle/>
          <a:p>
            <a:r>
              <a:rPr lang="en-US" sz="1600" dirty="0"/>
              <a:t>Reliability and Flow Control</a:t>
            </a:r>
            <a:br>
              <a:rPr lang="en-US" dirty="0"/>
            </a:br>
            <a:r>
              <a:rPr lang="en-US" dirty="0"/>
              <a:t>Video - TCP Reliability – Data Loss and Retransmission</a:t>
            </a:r>
            <a:endParaRPr lang="en-US" sz="2400" dirty="0"/>
          </a:p>
        </p:txBody>
      </p:sp>
      <p:sp>
        <p:nvSpPr>
          <p:cNvPr id="6" name="Content Placeholder 5">
            <a:extLst>
              <a:ext uri="{FF2B5EF4-FFF2-40B4-BE49-F238E27FC236}">
                <a16:creationId xmlns:a16="http://schemas.microsoft.com/office/drawing/2014/main" id="{E224C79A-0452-40B7-8370-E6DBD3AD96F6}"/>
              </a:ext>
            </a:extLst>
          </p:cNvPr>
          <p:cNvSpPr>
            <a:spLocks noGrp="1"/>
          </p:cNvSpPr>
          <p:nvPr>
            <p:ph idx="1"/>
          </p:nvPr>
        </p:nvSpPr>
        <p:spPr>
          <a:xfrm>
            <a:off x="144065" y="1025236"/>
            <a:ext cx="8491935" cy="3929027"/>
          </a:xfrm>
        </p:spPr>
        <p:txBody>
          <a:bodyPr/>
          <a:lstStyle/>
          <a:p>
            <a:pPr marL="0" indent="0">
              <a:buNone/>
            </a:pPr>
            <a:r>
              <a:rPr lang="en-US" sz="1600" dirty="0"/>
              <a:t>This video shows the process of resending segments that are not initially received by the destination.</a:t>
            </a:r>
          </a:p>
        </p:txBody>
      </p:sp>
    </p:spTree>
    <p:extLst>
      <p:ext uri="{BB962C8B-B14F-4D97-AF65-F5344CB8AC3E}">
        <p14:creationId xmlns:p14="http://schemas.microsoft.com/office/powerpoint/2010/main" val="336830487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Reliability and Flow Control</a:t>
            </a:r>
            <a:br>
              <a:rPr lang="en-US" dirty="0"/>
            </a:br>
            <a:r>
              <a:rPr lang="en-US" sz="2400" dirty="0"/>
              <a:t>TCP Flow Control – Window Size and Acknowledgments</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03695" y="912262"/>
            <a:ext cx="3667027" cy="3509472"/>
          </a:xfrm>
        </p:spPr>
        <p:txBody>
          <a:bodyPr/>
          <a:lstStyle/>
          <a:p>
            <a:pPr marL="0" indent="0" algn="l">
              <a:spcBef>
                <a:spcPts val="0"/>
              </a:spcBef>
            </a:pPr>
            <a:r>
              <a:rPr lang="en-US" sz="1600" dirty="0">
                <a:solidFill>
                  <a:srgbClr val="000000"/>
                </a:solidFill>
              </a:rPr>
              <a:t>TCP also provides mechanisms for flow control as follows:</a:t>
            </a:r>
          </a:p>
          <a:p>
            <a:pPr marL="0" indent="0" algn="l">
              <a:spcBef>
                <a:spcPts val="0"/>
              </a:spcBef>
            </a:pPr>
            <a:endParaRPr lang="en-US" sz="1600" dirty="0">
              <a:solidFill>
                <a:srgbClr val="000000"/>
              </a:solidFill>
            </a:endParaRPr>
          </a:p>
          <a:p>
            <a:pPr marL="285750" indent="-285750" algn="l">
              <a:spcBef>
                <a:spcPts val="0"/>
              </a:spcBef>
              <a:buFont typeface="Arial" panose="020B0604020202020204" pitchFamily="34" charset="0"/>
              <a:buChar char="•"/>
            </a:pPr>
            <a:r>
              <a:rPr lang="en-US" sz="1600" dirty="0">
                <a:solidFill>
                  <a:srgbClr val="000000"/>
                </a:solidFill>
              </a:rPr>
              <a:t>Flow control is the amount of data that the destination can receive and process reliably.</a:t>
            </a:r>
          </a:p>
          <a:p>
            <a:pPr marL="285750" indent="-285750" algn="l">
              <a:spcBef>
                <a:spcPts val="0"/>
              </a:spcBef>
              <a:buFont typeface="Arial" panose="020B0604020202020204" pitchFamily="34" charset="0"/>
              <a:buChar char="•"/>
            </a:pPr>
            <a:endParaRPr lang="en-US" sz="1600" dirty="0">
              <a:solidFill>
                <a:srgbClr val="000000"/>
              </a:solidFill>
            </a:endParaRPr>
          </a:p>
          <a:p>
            <a:pPr marL="285750" indent="-285750" algn="l">
              <a:spcBef>
                <a:spcPts val="0"/>
              </a:spcBef>
              <a:buFont typeface="Arial" panose="020B0604020202020204" pitchFamily="34" charset="0"/>
              <a:buChar char="•"/>
            </a:pPr>
            <a:r>
              <a:rPr lang="en-US" sz="1600" dirty="0">
                <a:solidFill>
                  <a:srgbClr val="000000"/>
                </a:solidFill>
              </a:rPr>
              <a:t>Flow control helps maintain the reliability of TCP transmission by adjusting the rate of data flow between source and destination for a given session.</a:t>
            </a:r>
          </a:p>
        </p:txBody>
      </p:sp>
      <p:pic>
        <p:nvPicPr>
          <p:cNvPr id="6" name="Picture 5">
            <a:extLst>
              <a:ext uri="{FF2B5EF4-FFF2-40B4-BE49-F238E27FC236}">
                <a16:creationId xmlns:a16="http://schemas.microsoft.com/office/drawing/2014/main" id="{F1EBB4FB-76D3-E94D-9CFB-0B374985AD37}"/>
              </a:ext>
            </a:extLst>
          </p:cNvPr>
          <p:cNvPicPr>
            <a:picLocks noChangeAspect="1"/>
          </p:cNvPicPr>
          <p:nvPr/>
        </p:nvPicPr>
        <p:blipFill>
          <a:blip r:embed="rId3"/>
          <a:stretch>
            <a:fillRect/>
          </a:stretch>
        </p:blipFill>
        <p:spPr>
          <a:xfrm>
            <a:off x="3836710" y="912262"/>
            <a:ext cx="5195302" cy="3318975"/>
          </a:xfrm>
          <a:prstGeom prst="rect">
            <a:avLst/>
          </a:prstGeom>
        </p:spPr>
      </p:pic>
    </p:spTree>
    <p:extLst>
      <p:ext uri="{BB962C8B-B14F-4D97-AF65-F5344CB8AC3E}">
        <p14:creationId xmlns:p14="http://schemas.microsoft.com/office/powerpoint/2010/main" val="2666050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dirty="0"/>
            </a:br>
            <a:r>
              <a:rPr lang="en-US" sz="2400" dirty="0"/>
              <a:t>Role of the Transport Layer</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60219" y="855418"/>
            <a:ext cx="3602182" cy="3559563"/>
          </a:xfrm>
        </p:spPr>
        <p:txBody>
          <a:bodyPr/>
          <a:lstStyle/>
          <a:p>
            <a:pPr marL="0" indent="0" algn="l"/>
            <a:r>
              <a:rPr lang="en-US" sz="1800" dirty="0">
                <a:solidFill>
                  <a:srgbClr val="000000"/>
                </a:solidFill>
              </a:rPr>
              <a:t>The transport layer is:</a:t>
            </a:r>
          </a:p>
          <a:p>
            <a:pPr marL="285750" indent="-285750" algn="l">
              <a:buFont typeface="Arial" panose="020B0604020202020204" pitchFamily="34" charset="0"/>
              <a:buChar char="•"/>
            </a:pPr>
            <a:r>
              <a:rPr lang="en-US" sz="1800" dirty="0">
                <a:solidFill>
                  <a:srgbClr val="000000"/>
                </a:solidFill>
              </a:rPr>
              <a:t>responsible for logical communications between applications running on different hosts.</a:t>
            </a:r>
          </a:p>
          <a:p>
            <a:pPr marL="342900" indent="-342900" algn="l">
              <a:buFont typeface="Arial" panose="020B0604020202020204" pitchFamily="34" charset="0"/>
              <a:buChar char="•"/>
            </a:pPr>
            <a:r>
              <a:rPr lang="en-US" sz="1800" dirty="0">
                <a:solidFill>
                  <a:srgbClr val="000000"/>
                </a:solidFill>
              </a:rPr>
              <a:t>The link between the application layer and the lower layers that are responsible for network transmission.</a:t>
            </a:r>
          </a:p>
          <a:p>
            <a:pPr marL="0" indent="0" algn="l"/>
            <a:endParaRPr lang="en-US" sz="1800" dirty="0">
              <a:solidFill>
                <a:srgbClr val="000000"/>
              </a:solidFill>
            </a:endParaRPr>
          </a:p>
          <a:p>
            <a:pPr marL="0" indent="0" algn="l"/>
            <a:endParaRPr lang="en-US" sz="1600" dirty="0">
              <a:solidFill>
                <a:srgbClr val="000000"/>
              </a:solidFill>
            </a:endParaRPr>
          </a:p>
        </p:txBody>
      </p:sp>
      <p:pic>
        <p:nvPicPr>
          <p:cNvPr id="6" name="Picture 5">
            <a:extLst>
              <a:ext uri="{FF2B5EF4-FFF2-40B4-BE49-F238E27FC236}">
                <a16:creationId xmlns:a16="http://schemas.microsoft.com/office/drawing/2014/main" id="{303A6BBB-1052-C741-BFA6-942405352A31}"/>
              </a:ext>
            </a:extLst>
          </p:cNvPr>
          <p:cNvPicPr>
            <a:picLocks noChangeAspect="1"/>
          </p:cNvPicPr>
          <p:nvPr/>
        </p:nvPicPr>
        <p:blipFill>
          <a:blip r:embed="rId3"/>
          <a:stretch>
            <a:fillRect/>
          </a:stretch>
        </p:blipFill>
        <p:spPr>
          <a:xfrm>
            <a:off x="4304804" y="855418"/>
            <a:ext cx="4478977" cy="3559564"/>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Reliability and Flow Control</a:t>
            </a:r>
            <a:br>
              <a:rPr lang="en-US" dirty="0"/>
            </a:br>
            <a:r>
              <a:rPr lang="en-US" sz="2400" dirty="0"/>
              <a:t>TCP Flow Control – Maximum Segment Size</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259590" y="731838"/>
            <a:ext cx="3541804" cy="3689896"/>
          </a:xfrm>
        </p:spPr>
        <p:txBody>
          <a:bodyPr/>
          <a:lstStyle/>
          <a:p>
            <a:pPr marL="0" indent="0" algn="l">
              <a:spcBef>
                <a:spcPts val="0"/>
              </a:spcBef>
            </a:pPr>
            <a:r>
              <a:rPr lang="en-US" sz="1600" dirty="0">
                <a:solidFill>
                  <a:srgbClr val="080808"/>
                </a:solidFill>
              </a:rPr>
              <a:t>Maximum Segment Size (MSS) is the maximum amount of data that the destination device can receive.</a:t>
            </a:r>
          </a:p>
          <a:p>
            <a:pPr marL="0" indent="0" algn="l">
              <a:spcBef>
                <a:spcPts val="0"/>
              </a:spcBef>
            </a:pPr>
            <a:endParaRPr lang="en-US" sz="1600" dirty="0">
              <a:solidFill>
                <a:srgbClr val="080808"/>
              </a:solidFill>
            </a:endParaRPr>
          </a:p>
          <a:p>
            <a:pPr marL="285750" indent="-285750" algn="l">
              <a:spcBef>
                <a:spcPts val="0"/>
              </a:spcBef>
              <a:buFont typeface="Arial" panose="020B0604020202020204" pitchFamily="34" charset="0"/>
              <a:buChar char="•"/>
            </a:pPr>
            <a:r>
              <a:rPr lang="en-US" sz="1600" dirty="0">
                <a:solidFill>
                  <a:srgbClr val="080808"/>
                </a:solidFill>
              </a:rPr>
              <a:t>A common MSS is 1,460 bytes when using IPv4.</a:t>
            </a:r>
          </a:p>
          <a:p>
            <a:pPr marL="285750" indent="-285750" algn="l">
              <a:spcBef>
                <a:spcPts val="0"/>
              </a:spcBef>
              <a:buFont typeface="Arial" panose="020B0604020202020204" pitchFamily="34" charset="0"/>
              <a:buChar char="•"/>
            </a:pPr>
            <a:r>
              <a:rPr lang="en-US" sz="1600" dirty="0">
                <a:solidFill>
                  <a:srgbClr val="080808"/>
                </a:solidFill>
              </a:rPr>
              <a:t>A host determines the value of its MSS field by subtracting the IP and TCP headers from the Ethernet maximum transmission unit (MTU), which is 1500 bytes be default. </a:t>
            </a:r>
          </a:p>
          <a:p>
            <a:pPr marL="285750" indent="-285750" algn="l">
              <a:spcBef>
                <a:spcPts val="0"/>
              </a:spcBef>
              <a:buFont typeface="Arial" panose="020B0604020202020204" pitchFamily="34" charset="0"/>
              <a:buChar char="•"/>
            </a:pPr>
            <a:r>
              <a:rPr lang="en-US" sz="1600" dirty="0">
                <a:solidFill>
                  <a:srgbClr val="080808"/>
                </a:solidFill>
              </a:rPr>
              <a:t>1500 minus 60 (20 bytes for the IPv4 header and 20 bytes for the TCP header) leaves 1460 bytes.</a:t>
            </a:r>
          </a:p>
        </p:txBody>
      </p:sp>
      <p:pic>
        <p:nvPicPr>
          <p:cNvPr id="6" name="Picture 5">
            <a:extLst>
              <a:ext uri="{FF2B5EF4-FFF2-40B4-BE49-F238E27FC236}">
                <a16:creationId xmlns:a16="http://schemas.microsoft.com/office/drawing/2014/main" id="{354D6845-C3CD-2540-82D8-B76E7144B603}"/>
              </a:ext>
            </a:extLst>
          </p:cNvPr>
          <p:cNvPicPr>
            <a:picLocks noChangeAspect="1"/>
          </p:cNvPicPr>
          <p:nvPr/>
        </p:nvPicPr>
        <p:blipFill>
          <a:blip r:embed="rId3"/>
          <a:stretch>
            <a:fillRect/>
          </a:stretch>
        </p:blipFill>
        <p:spPr>
          <a:xfrm>
            <a:off x="4018548" y="731837"/>
            <a:ext cx="4109786" cy="2697269"/>
          </a:xfrm>
          <a:prstGeom prst="rect">
            <a:avLst/>
          </a:prstGeom>
        </p:spPr>
      </p:pic>
      <p:pic>
        <p:nvPicPr>
          <p:cNvPr id="8" name="Picture 7">
            <a:extLst>
              <a:ext uri="{FF2B5EF4-FFF2-40B4-BE49-F238E27FC236}">
                <a16:creationId xmlns:a16="http://schemas.microsoft.com/office/drawing/2014/main" id="{BB932EB7-B233-3B4E-BF41-3671F09C3258}"/>
              </a:ext>
            </a:extLst>
          </p:cNvPr>
          <p:cNvPicPr>
            <a:picLocks noChangeAspect="1"/>
          </p:cNvPicPr>
          <p:nvPr/>
        </p:nvPicPr>
        <p:blipFill>
          <a:blip r:embed="rId4"/>
          <a:stretch>
            <a:fillRect/>
          </a:stretch>
        </p:blipFill>
        <p:spPr>
          <a:xfrm>
            <a:off x="4254834" y="3501368"/>
            <a:ext cx="3873500" cy="1319149"/>
          </a:xfrm>
          <a:prstGeom prst="rect">
            <a:avLst/>
          </a:prstGeom>
        </p:spPr>
      </p:pic>
    </p:spTree>
    <p:extLst>
      <p:ext uri="{BB962C8B-B14F-4D97-AF65-F5344CB8AC3E}">
        <p14:creationId xmlns:p14="http://schemas.microsoft.com/office/powerpoint/2010/main" val="2396540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Reliability and Flow Control</a:t>
            </a:r>
            <a:br>
              <a:rPr lang="en-US" dirty="0"/>
            </a:br>
            <a:r>
              <a:rPr lang="en-US" sz="2400" dirty="0"/>
              <a:t>TCP Flow Control – Congestion Avoidance</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259590" y="858982"/>
            <a:ext cx="3388774" cy="3562752"/>
          </a:xfrm>
        </p:spPr>
        <p:txBody>
          <a:bodyPr/>
          <a:lstStyle/>
          <a:p>
            <a:pPr marL="0" indent="0" algn="l">
              <a:spcBef>
                <a:spcPts val="0"/>
              </a:spcBef>
            </a:pPr>
            <a:r>
              <a:rPr lang="en-US" sz="1600" dirty="0">
                <a:solidFill>
                  <a:srgbClr val="000000"/>
                </a:solidFill>
              </a:rPr>
              <a:t>When congestion occurs on a network, it results in packets being discarded by the overloaded router.</a:t>
            </a:r>
          </a:p>
          <a:p>
            <a:pPr marL="0" indent="0" algn="l">
              <a:spcBef>
                <a:spcPts val="0"/>
              </a:spcBef>
            </a:pPr>
            <a:endParaRPr lang="en-US" sz="1600" dirty="0">
              <a:solidFill>
                <a:srgbClr val="000000"/>
              </a:solidFill>
            </a:endParaRPr>
          </a:p>
          <a:p>
            <a:pPr marL="0" indent="0" algn="l">
              <a:spcBef>
                <a:spcPts val="0"/>
              </a:spcBef>
            </a:pPr>
            <a:r>
              <a:rPr lang="en-US" sz="1600" dirty="0">
                <a:solidFill>
                  <a:srgbClr val="000000"/>
                </a:solidFill>
              </a:rPr>
              <a:t>To avoid and control congestion, TCP employs several congestion handling mechanisms, timers, and algorithms.</a:t>
            </a:r>
          </a:p>
        </p:txBody>
      </p:sp>
      <p:pic>
        <p:nvPicPr>
          <p:cNvPr id="6" name="Picture 5">
            <a:extLst>
              <a:ext uri="{FF2B5EF4-FFF2-40B4-BE49-F238E27FC236}">
                <a16:creationId xmlns:a16="http://schemas.microsoft.com/office/drawing/2014/main" id="{44B87FC3-C392-514C-AA30-06F95FD0D287}"/>
              </a:ext>
            </a:extLst>
          </p:cNvPr>
          <p:cNvPicPr>
            <a:picLocks noChangeAspect="1"/>
          </p:cNvPicPr>
          <p:nvPr/>
        </p:nvPicPr>
        <p:blipFill>
          <a:blip r:embed="rId3"/>
          <a:stretch>
            <a:fillRect/>
          </a:stretch>
        </p:blipFill>
        <p:spPr>
          <a:xfrm>
            <a:off x="3798486" y="981504"/>
            <a:ext cx="4847540" cy="3317708"/>
          </a:xfrm>
          <a:prstGeom prst="rect">
            <a:avLst/>
          </a:prstGeom>
        </p:spPr>
      </p:pic>
    </p:spTree>
    <p:extLst>
      <p:ext uri="{BB962C8B-B14F-4D97-AF65-F5344CB8AC3E}">
        <p14:creationId xmlns:p14="http://schemas.microsoft.com/office/powerpoint/2010/main" val="3842902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14.7 UDP Communication</a:t>
            </a:r>
          </a:p>
        </p:txBody>
      </p:sp>
    </p:spTree>
    <p:custDataLst>
      <p:tags r:id="rId1"/>
    </p:custDataLst>
    <p:extLst>
      <p:ext uri="{BB962C8B-B14F-4D97-AF65-F5344CB8AC3E}">
        <p14:creationId xmlns:p14="http://schemas.microsoft.com/office/powerpoint/2010/main" val="2274503976"/>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Communication</a:t>
            </a:r>
            <a:br>
              <a:rPr lang="en-US" dirty="0"/>
            </a:br>
            <a:r>
              <a:rPr lang="en-US" sz="2400" dirty="0"/>
              <a:t>UDP Low Overhead versus Reliability</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85698" y="887483"/>
            <a:ext cx="8345488" cy="731837"/>
          </a:xfrm>
        </p:spPr>
        <p:txBody>
          <a:bodyPr/>
          <a:lstStyle/>
          <a:p>
            <a:pPr marL="0" indent="0" algn="l">
              <a:spcBef>
                <a:spcPts val="0"/>
              </a:spcBef>
            </a:pPr>
            <a:r>
              <a:rPr lang="en-US" sz="1600" dirty="0">
                <a:solidFill>
                  <a:srgbClr val="000000"/>
                </a:solidFill>
              </a:rPr>
              <a:t>UDP does not establish a connection. UDP provides low overhead data transport because it has a small datagram header and no network management traffic.</a:t>
            </a:r>
          </a:p>
        </p:txBody>
      </p:sp>
      <p:pic>
        <p:nvPicPr>
          <p:cNvPr id="6" name="Picture 5">
            <a:extLst>
              <a:ext uri="{FF2B5EF4-FFF2-40B4-BE49-F238E27FC236}">
                <a16:creationId xmlns:a16="http://schemas.microsoft.com/office/drawing/2014/main" id="{EFA7D8BE-B010-7449-A277-2CFEE3494077}"/>
              </a:ext>
            </a:extLst>
          </p:cNvPr>
          <p:cNvPicPr>
            <a:picLocks noChangeAspect="1"/>
          </p:cNvPicPr>
          <p:nvPr/>
        </p:nvPicPr>
        <p:blipFill>
          <a:blip r:embed="rId3"/>
          <a:stretch>
            <a:fillRect/>
          </a:stretch>
        </p:blipFill>
        <p:spPr>
          <a:xfrm>
            <a:off x="1663474" y="1971922"/>
            <a:ext cx="5389935" cy="2419603"/>
          </a:xfrm>
          <a:prstGeom prst="rect">
            <a:avLst/>
          </a:prstGeom>
        </p:spPr>
      </p:pic>
    </p:spTree>
    <p:extLst>
      <p:ext uri="{BB962C8B-B14F-4D97-AF65-F5344CB8AC3E}">
        <p14:creationId xmlns:p14="http://schemas.microsoft.com/office/powerpoint/2010/main" val="1474900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Communication</a:t>
            </a:r>
            <a:br>
              <a:rPr lang="en-US" dirty="0"/>
            </a:br>
            <a:r>
              <a:rPr lang="en-US" sz="2400" dirty="0"/>
              <a:t>UDP Datagram Reassembly</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85698" y="941243"/>
            <a:ext cx="3423775" cy="3562752"/>
          </a:xfrm>
        </p:spPr>
        <p:txBody>
          <a:bodyPr/>
          <a:lstStyle/>
          <a:p>
            <a:pPr marL="285750" indent="-285750" algn="l">
              <a:spcBef>
                <a:spcPts val="0"/>
              </a:spcBef>
              <a:buFont typeface="Arial" panose="020B0604020202020204" pitchFamily="34" charset="0"/>
              <a:buChar char="•"/>
            </a:pPr>
            <a:r>
              <a:rPr lang="en-US" sz="1800" dirty="0">
                <a:solidFill>
                  <a:srgbClr val="000000"/>
                </a:solidFill>
              </a:rPr>
              <a:t>UDP does not track sequence numbers the way TCP does.</a:t>
            </a:r>
          </a:p>
          <a:p>
            <a:pPr marL="285750" indent="-285750" algn="l">
              <a:spcBef>
                <a:spcPts val="0"/>
              </a:spcBef>
              <a:buFont typeface="Arial" panose="020B0604020202020204" pitchFamily="34" charset="0"/>
              <a:buChar char="•"/>
            </a:pPr>
            <a:r>
              <a:rPr lang="en-US" sz="1800" dirty="0">
                <a:solidFill>
                  <a:srgbClr val="000000"/>
                </a:solidFill>
              </a:rPr>
              <a:t>UDP has no way to reorder the datagrams into their transmission order.</a:t>
            </a:r>
          </a:p>
          <a:p>
            <a:pPr marL="285750" indent="-285750" algn="l">
              <a:spcBef>
                <a:spcPts val="0"/>
              </a:spcBef>
              <a:buFont typeface="Arial" panose="020B0604020202020204" pitchFamily="34" charset="0"/>
              <a:buChar char="•"/>
            </a:pPr>
            <a:r>
              <a:rPr lang="en-US" sz="1800" dirty="0">
                <a:solidFill>
                  <a:srgbClr val="000000"/>
                </a:solidFill>
              </a:rPr>
              <a:t>UDP simply reassembles the data in the order that it was received and forwards it to the application.</a:t>
            </a:r>
          </a:p>
        </p:txBody>
      </p:sp>
      <p:pic>
        <p:nvPicPr>
          <p:cNvPr id="6" name="Picture 5">
            <a:extLst>
              <a:ext uri="{FF2B5EF4-FFF2-40B4-BE49-F238E27FC236}">
                <a16:creationId xmlns:a16="http://schemas.microsoft.com/office/drawing/2014/main" id="{081E9179-0DF9-0A48-ABD1-1D2C43731401}"/>
              </a:ext>
            </a:extLst>
          </p:cNvPr>
          <p:cNvPicPr>
            <a:picLocks noChangeAspect="1"/>
          </p:cNvPicPr>
          <p:nvPr/>
        </p:nvPicPr>
        <p:blipFill>
          <a:blip r:embed="rId3"/>
          <a:stretch>
            <a:fillRect/>
          </a:stretch>
        </p:blipFill>
        <p:spPr>
          <a:xfrm>
            <a:off x="3823204" y="1062094"/>
            <a:ext cx="4902029" cy="3321050"/>
          </a:xfrm>
          <a:prstGeom prst="rect">
            <a:avLst/>
          </a:prstGeom>
        </p:spPr>
      </p:pic>
    </p:spTree>
    <p:extLst>
      <p:ext uri="{BB962C8B-B14F-4D97-AF65-F5344CB8AC3E}">
        <p14:creationId xmlns:p14="http://schemas.microsoft.com/office/powerpoint/2010/main" val="2770122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Communication</a:t>
            </a:r>
            <a:br>
              <a:rPr lang="en-US" dirty="0"/>
            </a:br>
            <a:r>
              <a:rPr lang="en-US" sz="2400" dirty="0"/>
              <a:t>UDP Server Processes and Requests</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85698" y="1092199"/>
            <a:ext cx="3628919" cy="3411795"/>
          </a:xfrm>
        </p:spPr>
        <p:txBody>
          <a:bodyPr/>
          <a:lstStyle/>
          <a:p>
            <a:pPr marL="0" indent="0" algn="l">
              <a:spcBef>
                <a:spcPts val="0"/>
              </a:spcBef>
            </a:pPr>
            <a:r>
              <a:rPr lang="en-US" sz="1800" dirty="0">
                <a:solidFill>
                  <a:srgbClr val="000000"/>
                </a:solidFill>
              </a:rPr>
              <a:t>UDP-based server applications are assigned well-known or registered port numbers.</a:t>
            </a:r>
          </a:p>
          <a:p>
            <a:pPr marL="0" indent="0" algn="l">
              <a:spcBef>
                <a:spcPts val="0"/>
              </a:spcBef>
            </a:pPr>
            <a:endParaRPr lang="en-US" sz="1800" dirty="0">
              <a:solidFill>
                <a:srgbClr val="000000"/>
              </a:solidFill>
            </a:endParaRPr>
          </a:p>
          <a:p>
            <a:pPr marL="0" indent="0" algn="l">
              <a:spcBef>
                <a:spcPts val="0"/>
              </a:spcBef>
            </a:pPr>
            <a:r>
              <a:rPr lang="en-US" sz="1800" dirty="0">
                <a:solidFill>
                  <a:srgbClr val="000000"/>
                </a:solidFill>
              </a:rPr>
              <a:t>UDP receives a datagram destined for one of these ports, it forwards the application data to the appropriate application based on its port number</a:t>
            </a:r>
            <a:r>
              <a:rPr lang="en-US" sz="1600" dirty="0">
                <a:solidFill>
                  <a:srgbClr val="000000"/>
                </a:solidFill>
              </a:rPr>
              <a:t>.</a:t>
            </a:r>
          </a:p>
        </p:txBody>
      </p:sp>
      <p:pic>
        <p:nvPicPr>
          <p:cNvPr id="6" name="Picture 5">
            <a:extLst>
              <a:ext uri="{FF2B5EF4-FFF2-40B4-BE49-F238E27FC236}">
                <a16:creationId xmlns:a16="http://schemas.microsoft.com/office/drawing/2014/main" id="{5F777B4A-1B47-5148-8B97-0DDC74204220}"/>
              </a:ext>
            </a:extLst>
          </p:cNvPr>
          <p:cNvPicPr>
            <a:picLocks noChangeAspect="1"/>
          </p:cNvPicPr>
          <p:nvPr/>
        </p:nvPicPr>
        <p:blipFill>
          <a:blip r:embed="rId3"/>
          <a:stretch>
            <a:fillRect/>
          </a:stretch>
        </p:blipFill>
        <p:spPr>
          <a:xfrm>
            <a:off x="3931250" y="1087521"/>
            <a:ext cx="4866742" cy="2968458"/>
          </a:xfrm>
          <a:prstGeom prst="rect">
            <a:avLst/>
          </a:prstGeom>
        </p:spPr>
      </p:pic>
    </p:spTree>
    <p:extLst>
      <p:ext uri="{BB962C8B-B14F-4D97-AF65-F5344CB8AC3E}">
        <p14:creationId xmlns:p14="http://schemas.microsoft.com/office/powerpoint/2010/main" val="370861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UDP Communication</a:t>
            </a:r>
            <a:br>
              <a:rPr lang="en-US" dirty="0"/>
            </a:br>
            <a:r>
              <a:rPr lang="en-US" sz="2400" dirty="0"/>
              <a:t>UDP Client Processes</a:t>
            </a:r>
          </a:p>
        </p:txBody>
      </p:sp>
      <p:sp>
        <p:nvSpPr>
          <p:cNvPr id="4" name="Content Placeholder 3">
            <a:extLst>
              <a:ext uri="{FF2B5EF4-FFF2-40B4-BE49-F238E27FC236}">
                <a16:creationId xmlns:a16="http://schemas.microsoft.com/office/drawing/2014/main" id="{47C98538-A3BD-9F47-9419-316666EE7D5D}"/>
              </a:ext>
            </a:extLst>
          </p:cNvPr>
          <p:cNvSpPr>
            <a:spLocks noGrp="1"/>
          </p:cNvSpPr>
          <p:nvPr>
            <p:ph idx="1"/>
          </p:nvPr>
        </p:nvSpPr>
        <p:spPr>
          <a:xfrm>
            <a:off x="185698" y="941243"/>
            <a:ext cx="3628919" cy="3562752"/>
          </a:xfrm>
        </p:spPr>
        <p:txBody>
          <a:bodyPr/>
          <a:lstStyle/>
          <a:p>
            <a:pPr marL="285750" indent="-285750" algn="l">
              <a:spcBef>
                <a:spcPts val="0"/>
              </a:spcBef>
              <a:buFont typeface="Arial" panose="020B0604020202020204" pitchFamily="34" charset="0"/>
              <a:buChar char="•"/>
            </a:pPr>
            <a:r>
              <a:rPr lang="en-US" sz="1600" dirty="0">
                <a:solidFill>
                  <a:srgbClr val="000000"/>
                </a:solidFill>
              </a:rPr>
              <a:t>The UDP client process dynamically selects a port number from the range of port numbers and uses this as the source port for the conversation.</a:t>
            </a:r>
          </a:p>
          <a:p>
            <a:pPr marL="285750" indent="-285750" algn="l">
              <a:spcBef>
                <a:spcPts val="0"/>
              </a:spcBef>
              <a:buFont typeface="Arial" panose="020B0604020202020204" pitchFamily="34" charset="0"/>
              <a:buChar char="•"/>
            </a:pPr>
            <a:r>
              <a:rPr lang="en-US" sz="1600" dirty="0">
                <a:solidFill>
                  <a:srgbClr val="000000"/>
                </a:solidFill>
              </a:rPr>
              <a:t>The destination port is usually the well-known or registered port number assigned to the server process.</a:t>
            </a:r>
          </a:p>
          <a:p>
            <a:pPr marL="285750" indent="-285750" algn="l">
              <a:spcBef>
                <a:spcPts val="0"/>
              </a:spcBef>
              <a:buFont typeface="Arial" panose="020B0604020202020204" pitchFamily="34" charset="0"/>
              <a:buChar char="•"/>
            </a:pPr>
            <a:r>
              <a:rPr lang="en-US" sz="1600" dirty="0">
                <a:solidFill>
                  <a:srgbClr val="000000"/>
                </a:solidFill>
              </a:rPr>
              <a:t>After a client has selected the source and destination ports, the same pair of ports are used in the header of all datagrams in the transaction.</a:t>
            </a:r>
          </a:p>
        </p:txBody>
      </p:sp>
      <p:pic>
        <p:nvPicPr>
          <p:cNvPr id="6" name="Picture 5">
            <a:extLst>
              <a:ext uri="{FF2B5EF4-FFF2-40B4-BE49-F238E27FC236}">
                <a16:creationId xmlns:a16="http://schemas.microsoft.com/office/drawing/2014/main" id="{172E8324-8935-B940-A12D-AED56F8063B7}"/>
              </a:ext>
            </a:extLst>
          </p:cNvPr>
          <p:cNvPicPr>
            <a:picLocks noChangeAspect="1"/>
          </p:cNvPicPr>
          <p:nvPr/>
        </p:nvPicPr>
        <p:blipFill>
          <a:blip r:embed="rId3"/>
          <a:stretch>
            <a:fillRect/>
          </a:stretch>
        </p:blipFill>
        <p:spPr>
          <a:xfrm>
            <a:off x="3898234" y="1499777"/>
            <a:ext cx="4869411" cy="2796673"/>
          </a:xfrm>
          <a:prstGeom prst="rect">
            <a:avLst/>
          </a:prstGeom>
        </p:spPr>
      </p:pic>
    </p:spTree>
    <p:extLst>
      <p:ext uri="{BB962C8B-B14F-4D97-AF65-F5344CB8AC3E}">
        <p14:creationId xmlns:p14="http://schemas.microsoft.com/office/powerpoint/2010/main" val="3320401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14.8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 y="189237"/>
            <a:ext cx="9144000" cy="609707"/>
          </a:xfrm>
        </p:spPr>
        <p:txBody>
          <a:bodyPr/>
          <a:lstStyle/>
          <a:p>
            <a:r>
              <a:rPr lang="en-US" sz="1400" dirty="0">
                <a:latin typeface="Arial" charset="0"/>
              </a:rPr>
              <a:t>Module Practice and Quiz</a:t>
            </a:r>
            <a:br>
              <a:rPr lang="en-US" dirty="0">
                <a:latin typeface="Arial" charset="0"/>
              </a:rPr>
            </a:br>
            <a:r>
              <a:rPr lang="en-US" dirty="0"/>
              <a:t>Packet Tracer - TCP and UDP Communications</a:t>
            </a:r>
            <a:br>
              <a:rPr lang="en-US" dirty="0"/>
            </a:br>
            <a:endParaRPr lang="en-US" dirty="0">
              <a:latin typeface="Arial" charset="0"/>
            </a:endParaRP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0" indent="0">
              <a:spcBef>
                <a:spcPts val="0"/>
              </a:spcBef>
              <a:spcAft>
                <a:spcPts val="0"/>
              </a:spcAft>
              <a:buNone/>
            </a:pPr>
            <a:r>
              <a:rPr lang="en-US" sz="1600" dirty="0"/>
              <a:t>In this Packet Tracer, you will do the following:</a:t>
            </a:r>
          </a:p>
          <a:p>
            <a:pPr marL="0" indent="0">
              <a:spcBef>
                <a:spcPts val="0"/>
              </a:spcBef>
              <a:spcAft>
                <a:spcPts val="0"/>
              </a:spcAft>
              <a:buNone/>
            </a:pPr>
            <a:endParaRPr lang="en-US" sz="1600" dirty="0"/>
          </a:p>
          <a:p>
            <a:r>
              <a:rPr lang="en-US" sz="1600" dirty="0"/>
              <a:t>Generate Network Traffic in Simulation Mode.</a:t>
            </a:r>
          </a:p>
          <a:p>
            <a:r>
              <a:rPr lang="en-US" sz="1600" dirty="0"/>
              <a:t>Examine the Functionality of the TCP and UDP Protocols.</a:t>
            </a:r>
          </a:p>
        </p:txBody>
      </p:sp>
    </p:spTree>
    <p:custDataLst>
      <p:tags r:id="rId1"/>
    </p:custDataLst>
    <p:extLst>
      <p:ext uri="{BB962C8B-B14F-4D97-AF65-F5344CB8AC3E}">
        <p14:creationId xmlns:p14="http://schemas.microsoft.com/office/powerpoint/2010/main" val="1352804588"/>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The transport layer is the link between the application layer and the lower layers that are responsible for network transmission.</a:t>
            </a:r>
          </a:p>
          <a:p>
            <a:pPr>
              <a:spcBef>
                <a:spcPts val="0"/>
              </a:spcBef>
              <a:spcAft>
                <a:spcPts val="0"/>
              </a:spcAft>
              <a:buFont typeface="Arial" panose="020B0604020202020204" pitchFamily="34" charset="0"/>
              <a:buChar char="•"/>
            </a:pPr>
            <a:r>
              <a:rPr lang="en-US" dirty="0"/>
              <a:t>The transport layer includes TCP and UDP.</a:t>
            </a:r>
          </a:p>
          <a:p>
            <a:pPr>
              <a:spcBef>
                <a:spcPts val="0"/>
              </a:spcBef>
              <a:spcAft>
                <a:spcPts val="0"/>
              </a:spcAft>
              <a:buFont typeface="Arial" panose="020B0604020202020204" pitchFamily="34" charset="0"/>
              <a:buChar char="•"/>
            </a:pPr>
            <a:r>
              <a:rPr lang="en-US" dirty="0"/>
              <a:t>TCP establishes sessions, ensures reliability, provides same-order delivery, and supports flow control.</a:t>
            </a:r>
          </a:p>
          <a:p>
            <a:pPr>
              <a:spcBef>
                <a:spcPts val="0"/>
              </a:spcBef>
              <a:spcAft>
                <a:spcPts val="0"/>
              </a:spcAft>
              <a:buFont typeface="Arial" panose="020B0604020202020204" pitchFamily="34" charset="0"/>
              <a:buChar char="•"/>
            </a:pPr>
            <a:r>
              <a:rPr lang="en-US" dirty="0"/>
              <a:t>UDP is a simple protocol that provides the basic transport layer functions.</a:t>
            </a:r>
          </a:p>
          <a:p>
            <a:pPr>
              <a:spcBef>
                <a:spcPts val="0"/>
              </a:spcBef>
              <a:spcAft>
                <a:spcPts val="0"/>
              </a:spcAft>
              <a:buFont typeface="Arial" panose="020B0604020202020204" pitchFamily="34" charset="0"/>
              <a:buChar char="•"/>
            </a:pPr>
            <a:r>
              <a:rPr lang="en-US" dirty="0"/>
              <a:t>UDP reconstructs data in the order it is received, lost segments are not resent, no session establishment, and UPD does not inform the sender of resource availability.</a:t>
            </a:r>
          </a:p>
          <a:p>
            <a:pPr>
              <a:spcBef>
                <a:spcPts val="0"/>
              </a:spcBef>
              <a:spcAft>
                <a:spcPts val="0"/>
              </a:spcAft>
              <a:buFont typeface="Arial" panose="020B0604020202020204" pitchFamily="34" charset="0"/>
              <a:buChar char="•"/>
            </a:pPr>
            <a:r>
              <a:rPr lang="en-US" dirty="0"/>
              <a:t>The TCP and UDP transport layer protocols use port numbers to manage multiple simultaneous conversations. </a:t>
            </a:r>
          </a:p>
          <a:p>
            <a:pPr>
              <a:spcBef>
                <a:spcPts val="0"/>
              </a:spcBef>
              <a:spcAft>
                <a:spcPts val="0"/>
              </a:spcAft>
              <a:buFont typeface="Arial" panose="020B0604020202020204" pitchFamily="34" charset="0"/>
              <a:buChar char="•"/>
            </a:pPr>
            <a:r>
              <a:rPr lang="en-US" dirty="0"/>
              <a:t>Each application process running on a server is configured to use a port number.</a:t>
            </a:r>
          </a:p>
          <a:p>
            <a:pPr>
              <a:spcBef>
                <a:spcPts val="0"/>
              </a:spcBef>
              <a:spcAft>
                <a:spcPts val="0"/>
              </a:spcAft>
              <a:buFont typeface="Arial" panose="020B0604020202020204" pitchFamily="34" charset="0"/>
              <a:buChar char="•"/>
            </a:pPr>
            <a:r>
              <a:rPr lang="en-US" dirty="0"/>
              <a:t>The port number is either automatically assigned or configured manually by a system administrator.</a:t>
            </a:r>
          </a:p>
          <a:p>
            <a:pPr>
              <a:spcBef>
                <a:spcPts val="0"/>
              </a:spcBef>
              <a:spcAft>
                <a:spcPts val="0"/>
              </a:spcAft>
              <a:buFont typeface="Arial" panose="020B0604020202020204" pitchFamily="34" charset="0"/>
              <a:buChar char="•"/>
            </a:pPr>
            <a:r>
              <a:rPr lang="en-US" dirty="0"/>
              <a:t>For the original message to be understood by the recipient, all the data must be received and the data in these segments must be reassembled into the original order.</a:t>
            </a:r>
          </a:p>
          <a:p>
            <a:pPr marL="0">
              <a:spcBef>
                <a:spcPts val="0"/>
              </a:spcBef>
              <a:spcAft>
                <a:spcPts val="0"/>
              </a:spcAft>
            </a:pPr>
            <a:endParaRPr lang="en-US"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dirty="0"/>
            </a:br>
            <a:r>
              <a:rPr lang="en-US" sz="2400" dirty="0"/>
              <a:t>Transport Layer Responsibilities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16817" y="801278"/>
            <a:ext cx="3770722" cy="3864990"/>
          </a:xfrm>
        </p:spPr>
        <p:txBody>
          <a:bodyPr/>
          <a:lstStyle/>
          <a:p>
            <a:pPr marL="0" indent="0" algn="l"/>
            <a:r>
              <a:rPr lang="en-US" sz="1600" dirty="0">
                <a:solidFill>
                  <a:srgbClr val="000000"/>
                </a:solidFill>
              </a:rPr>
              <a:t>The transport layer has the following responsibilities:</a:t>
            </a:r>
          </a:p>
          <a:p>
            <a:pPr marL="342900" indent="-342900" algn="l">
              <a:buFont typeface="Arial" panose="020B0604020202020204" pitchFamily="34" charset="0"/>
              <a:buChar char="•"/>
            </a:pPr>
            <a:r>
              <a:rPr lang="en-US" sz="1600" dirty="0">
                <a:solidFill>
                  <a:srgbClr val="000000"/>
                </a:solidFill>
              </a:rPr>
              <a:t>Tracking individual conversations</a:t>
            </a:r>
          </a:p>
          <a:p>
            <a:pPr marL="342900" indent="-342900" algn="l">
              <a:buFont typeface="Arial" panose="020B0604020202020204" pitchFamily="34" charset="0"/>
              <a:buChar char="•"/>
            </a:pPr>
            <a:r>
              <a:rPr lang="en-US" sz="1600" dirty="0">
                <a:solidFill>
                  <a:srgbClr val="000000"/>
                </a:solidFill>
              </a:rPr>
              <a:t>Segmenting data and reassembling segments</a:t>
            </a:r>
          </a:p>
          <a:p>
            <a:pPr marL="342900" indent="-342900" algn="l">
              <a:buFont typeface="Arial" panose="020B0604020202020204" pitchFamily="34" charset="0"/>
              <a:buChar char="•"/>
            </a:pPr>
            <a:r>
              <a:rPr lang="en-US" sz="1600" dirty="0">
                <a:solidFill>
                  <a:srgbClr val="000000"/>
                </a:solidFill>
              </a:rPr>
              <a:t>Adds header information</a:t>
            </a:r>
          </a:p>
          <a:p>
            <a:pPr marL="342900" indent="-342900" algn="l">
              <a:buFont typeface="Arial" panose="020B0604020202020204" pitchFamily="34" charset="0"/>
              <a:buChar char="•"/>
            </a:pPr>
            <a:r>
              <a:rPr lang="en-US" sz="1600" dirty="0">
                <a:solidFill>
                  <a:srgbClr val="000000"/>
                </a:solidFill>
              </a:rPr>
              <a:t>Identify, separate, and manage multiple conversations</a:t>
            </a:r>
          </a:p>
          <a:p>
            <a:pPr marL="342900" indent="-342900" algn="l">
              <a:buFont typeface="Arial" panose="020B0604020202020204" pitchFamily="34" charset="0"/>
              <a:buChar char="•"/>
            </a:pPr>
            <a:r>
              <a:rPr lang="en-US" sz="1600" dirty="0">
                <a:solidFill>
                  <a:srgbClr val="000000"/>
                </a:solidFill>
              </a:rPr>
              <a:t>Uses segmentation and multiplexing to enable different communication conversations to be interleaved on the same network</a:t>
            </a:r>
          </a:p>
          <a:p>
            <a:pPr marL="342900" indent="-34290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6672350D-2CF8-5C48-A121-E84D1A7E0221}"/>
              </a:ext>
            </a:extLst>
          </p:cNvPr>
          <p:cNvPicPr>
            <a:picLocks noChangeAspect="1"/>
          </p:cNvPicPr>
          <p:nvPr/>
        </p:nvPicPr>
        <p:blipFill>
          <a:blip r:embed="rId3"/>
          <a:stretch>
            <a:fillRect/>
          </a:stretch>
        </p:blipFill>
        <p:spPr>
          <a:xfrm>
            <a:off x="4172744" y="1358231"/>
            <a:ext cx="4430019" cy="2427037"/>
          </a:xfrm>
          <a:prstGeom prst="rect">
            <a:avLst/>
          </a:prstGeom>
        </p:spPr>
      </p:pic>
    </p:spTree>
    <p:extLst>
      <p:ext uri="{BB962C8B-B14F-4D97-AF65-F5344CB8AC3E}">
        <p14:creationId xmlns:p14="http://schemas.microsoft.com/office/powerpoint/2010/main" val="1075820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Sequence numbers are assigned in the header of each packet.</a:t>
            </a:r>
          </a:p>
          <a:p>
            <a:pPr>
              <a:spcBef>
                <a:spcPts val="0"/>
              </a:spcBef>
              <a:spcAft>
                <a:spcPts val="0"/>
              </a:spcAft>
              <a:buFont typeface="Arial" panose="020B0604020202020204" pitchFamily="34" charset="0"/>
              <a:buChar char="•"/>
            </a:pPr>
            <a:r>
              <a:rPr lang="en-US" sz="1600" dirty="0"/>
              <a:t>Flow control helps maintain the reliability of TCP transmission by adjusting the rate of data flow between source and destination.</a:t>
            </a:r>
          </a:p>
          <a:p>
            <a:pPr>
              <a:spcBef>
                <a:spcPts val="0"/>
              </a:spcBef>
              <a:spcAft>
                <a:spcPts val="0"/>
              </a:spcAft>
              <a:buFont typeface="Arial" panose="020B0604020202020204" pitchFamily="34" charset="0"/>
              <a:buChar char="•"/>
            </a:pPr>
            <a:r>
              <a:rPr lang="en-US" sz="1600" dirty="0"/>
              <a:t>A source might be transmitting 1,460 bytes of data within each TCP segment. This is the typical MSS that a destination device can receive.</a:t>
            </a:r>
          </a:p>
          <a:p>
            <a:pPr>
              <a:spcBef>
                <a:spcPts val="0"/>
              </a:spcBef>
              <a:spcAft>
                <a:spcPts val="0"/>
              </a:spcAft>
              <a:buFont typeface="Arial" panose="020B0604020202020204" pitchFamily="34" charset="0"/>
              <a:buChar char="•"/>
            </a:pPr>
            <a:r>
              <a:rPr lang="en-US" sz="1600" dirty="0"/>
              <a:t>The process of the destination sending acknowledgments as it processes bytes received and the continual adjustment of the source’s send window is known as sliding windows.</a:t>
            </a:r>
          </a:p>
          <a:p>
            <a:pPr>
              <a:spcBef>
                <a:spcPts val="0"/>
              </a:spcBef>
              <a:spcAft>
                <a:spcPts val="0"/>
              </a:spcAft>
              <a:buFont typeface="Arial" panose="020B0604020202020204" pitchFamily="34" charset="0"/>
              <a:buChar char="•"/>
            </a:pPr>
            <a:r>
              <a:rPr lang="en-US" sz="1600" dirty="0"/>
              <a:t>To avoid and control congestion, TCP employs several congestion handling mechanisms.</a:t>
            </a:r>
          </a:p>
          <a:p>
            <a:endParaRPr lang="en-US" sz="1600" dirty="0"/>
          </a:p>
        </p:txBody>
      </p:sp>
    </p:spTree>
    <p:custDataLst>
      <p:tags r:id="rId1"/>
    </p:custDataLst>
    <p:extLst>
      <p:ext uri="{BB962C8B-B14F-4D97-AF65-F5344CB8AC3E}">
        <p14:creationId xmlns:p14="http://schemas.microsoft.com/office/powerpoint/2010/main" val="409109726"/>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14: Transport Layer</a:t>
            </a:r>
            <a:br>
              <a:rPr lang="en-US" dirty="0">
                <a:latin typeface="Arial" charset="0"/>
              </a:rPr>
            </a:br>
            <a:r>
              <a:rPr lang="en-US" dirty="0">
                <a:latin typeface="Arial" charset="0"/>
              </a:rPr>
              <a:t>New Terms and Commands</a:t>
            </a:r>
          </a:p>
        </p:txBody>
      </p:sp>
      <p:sp>
        <p:nvSpPr>
          <p:cNvPr id="2" name="Content Placeholder 1">
            <a:extLst>
              <a:ext uri="{FF2B5EF4-FFF2-40B4-BE49-F238E27FC236}">
                <a16:creationId xmlns:a16="http://schemas.microsoft.com/office/drawing/2014/main" id="{3B960391-D8C1-E343-B782-8D7FE2854A7B}"/>
              </a:ext>
            </a:extLst>
          </p:cNvPr>
          <p:cNvSpPr>
            <a:spLocks noGrp="1"/>
          </p:cNvSpPr>
          <p:nvPr>
            <p:ph idx="1"/>
          </p:nvPr>
        </p:nvSpPr>
        <p:spPr>
          <a:xfrm>
            <a:off x="502284" y="798945"/>
            <a:ext cx="4069716" cy="3754873"/>
          </a:xfrm>
          <a:ln>
            <a:solidFill>
              <a:srgbClr val="080808"/>
            </a:solidFill>
          </a:ln>
        </p:spPr>
        <p:txBody>
          <a:bodyPr/>
          <a:lstStyle/>
          <a:p>
            <a:pPr>
              <a:spcBef>
                <a:spcPts val="0"/>
              </a:spcBef>
              <a:spcAft>
                <a:spcPts val="0"/>
              </a:spcAft>
              <a:buFont typeface="Arial" panose="020B0604020202020204" pitchFamily="34" charset="0"/>
              <a:buChar char="•"/>
            </a:pPr>
            <a:r>
              <a:rPr lang="en-US" sz="1600" dirty="0"/>
              <a:t>Conversation Multiplexing</a:t>
            </a:r>
          </a:p>
          <a:p>
            <a:pPr>
              <a:spcBef>
                <a:spcPts val="0"/>
              </a:spcBef>
              <a:spcAft>
                <a:spcPts val="0"/>
              </a:spcAft>
              <a:buFont typeface="Arial" panose="020B0604020202020204" pitchFamily="34" charset="0"/>
              <a:buChar char="•"/>
            </a:pPr>
            <a:r>
              <a:rPr lang="en-US" sz="1600" dirty="0"/>
              <a:t>Segments</a:t>
            </a:r>
          </a:p>
          <a:p>
            <a:pPr>
              <a:spcBef>
                <a:spcPts val="0"/>
              </a:spcBef>
              <a:spcAft>
                <a:spcPts val="0"/>
              </a:spcAft>
              <a:buFont typeface="Arial" panose="020B0604020202020204" pitchFamily="34" charset="0"/>
              <a:buChar char="•"/>
            </a:pPr>
            <a:r>
              <a:rPr lang="en-US" sz="1600" dirty="0"/>
              <a:t>Datagrams</a:t>
            </a:r>
          </a:p>
          <a:p>
            <a:pPr>
              <a:spcBef>
                <a:spcPts val="0"/>
              </a:spcBef>
              <a:spcAft>
                <a:spcPts val="0"/>
              </a:spcAft>
              <a:buFont typeface="Arial" panose="020B0604020202020204" pitchFamily="34" charset="0"/>
              <a:buChar char="•"/>
            </a:pPr>
            <a:r>
              <a:rPr lang="en-US" sz="1600" dirty="0"/>
              <a:t>Connection-Oriented Protocol</a:t>
            </a:r>
          </a:p>
          <a:p>
            <a:pPr>
              <a:spcBef>
                <a:spcPts val="0"/>
              </a:spcBef>
              <a:spcAft>
                <a:spcPts val="0"/>
              </a:spcAft>
              <a:buFont typeface="Arial" panose="020B0604020202020204" pitchFamily="34" charset="0"/>
              <a:buChar char="•"/>
            </a:pPr>
            <a:r>
              <a:rPr lang="en-US" sz="1600" dirty="0"/>
              <a:t>Connectionless Protocol</a:t>
            </a:r>
          </a:p>
          <a:p>
            <a:pPr>
              <a:spcBef>
                <a:spcPts val="0"/>
              </a:spcBef>
              <a:spcAft>
                <a:spcPts val="0"/>
              </a:spcAft>
              <a:buFont typeface="Arial" panose="020B0604020202020204" pitchFamily="34" charset="0"/>
              <a:buChar char="•"/>
            </a:pPr>
            <a:r>
              <a:rPr lang="en-US" sz="1600" dirty="0"/>
              <a:t>Stateless Protocol</a:t>
            </a:r>
          </a:p>
          <a:p>
            <a:pPr>
              <a:spcBef>
                <a:spcPts val="0"/>
              </a:spcBef>
              <a:spcAft>
                <a:spcPts val="0"/>
              </a:spcAft>
              <a:buFont typeface="Arial" panose="020B0604020202020204" pitchFamily="34" charset="0"/>
              <a:buChar char="•"/>
            </a:pPr>
            <a:r>
              <a:rPr lang="en-US" sz="1600" dirty="0"/>
              <a:t>Flow Control</a:t>
            </a:r>
          </a:p>
          <a:p>
            <a:pPr>
              <a:spcBef>
                <a:spcPts val="0"/>
              </a:spcBef>
              <a:spcAft>
                <a:spcPts val="0"/>
              </a:spcAft>
              <a:buFont typeface="Arial" panose="020B0604020202020204" pitchFamily="34" charset="0"/>
              <a:buChar char="•"/>
            </a:pPr>
            <a:r>
              <a:rPr lang="en-US" sz="1600" dirty="0"/>
              <a:t>Same-Order Delivery</a:t>
            </a:r>
          </a:p>
          <a:p>
            <a:pPr>
              <a:spcBef>
                <a:spcPts val="0"/>
              </a:spcBef>
              <a:spcAft>
                <a:spcPts val="0"/>
              </a:spcAft>
              <a:buFont typeface="Arial" panose="020B0604020202020204" pitchFamily="34" charset="0"/>
              <a:buChar char="•"/>
            </a:pPr>
            <a:r>
              <a:rPr lang="en-US" sz="1600" dirty="0"/>
              <a:t>Socket Pairs</a:t>
            </a:r>
          </a:p>
          <a:p>
            <a:pPr>
              <a:spcBef>
                <a:spcPts val="0"/>
              </a:spcBef>
              <a:spcAft>
                <a:spcPts val="0"/>
              </a:spcAft>
              <a:buFont typeface="Arial" panose="020B0604020202020204" pitchFamily="34" charset="0"/>
              <a:buChar char="•"/>
            </a:pPr>
            <a:r>
              <a:rPr lang="en-US" sz="1600" dirty="0"/>
              <a:t>netstat</a:t>
            </a:r>
          </a:p>
          <a:p>
            <a:pPr>
              <a:spcBef>
                <a:spcPts val="0"/>
              </a:spcBef>
              <a:spcAft>
                <a:spcPts val="0"/>
              </a:spcAft>
            </a:pPr>
            <a:endParaRPr lang="en-US" sz="1600" dirty="0"/>
          </a:p>
        </p:txBody>
      </p:sp>
      <p:sp>
        <p:nvSpPr>
          <p:cNvPr id="3" name="Rectangle 2">
            <a:extLst>
              <a:ext uri="{FF2B5EF4-FFF2-40B4-BE49-F238E27FC236}">
                <a16:creationId xmlns:a16="http://schemas.microsoft.com/office/drawing/2014/main" id="{80D84143-187A-1A4A-B0AB-CA7EC458C216}"/>
              </a:ext>
            </a:extLst>
          </p:cNvPr>
          <p:cNvSpPr/>
          <p:nvPr/>
        </p:nvSpPr>
        <p:spPr>
          <a:xfrm>
            <a:off x="4637987" y="798944"/>
            <a:ext cx="3997957" cy="3724096"/>
          </a:xfrm>
          <a:prstGeom prst="rect">
            <a:avLst/>
          </a:prstGeom>
          <a:ln>
            <a:solidFill>
              <a:srgbClr val="080808"/>
            </a:solidFill>
          </a:ln>
        </p:spPr>
        <p:txBody>
          <a:bodyPr wrap="square">
            <a:spAutoFit/>
          </a:bodyPr>
          <a:lstStyle/>
          <a:p>
            <a:pPr marL="285750" indent="-285750">
              <a:spcBef>
                <a:spcPts val="0"/>
              </a:spcBef>
              <a:spcAft>
                <a:spcPts val="0"/>
              </a:spcAft>
              <a:buFont typeface="Arial" panose="020B0604020202020204" pitchFamily="34" charset="0"/>
              <a:buChar char="•"/>
            </a:pPr>
            <a:r>
              <a:rPr lang="en-US" sz="1600" dirty="0"/>
              <a:t>Three-Way Handshake</a:t>
            </a:r>
          </a:p>
          <a:p>
            <a:pPr marL="285750" indent="-285750">
              <a:spcBef>
                <a:spcPts val="0"/>
              </a:spcBef>
              <a:spcAft>
                <a:spcPts val="0"/>
              </a:spcAft>
              <a:buFont typeface="Arial" panose="020B0604020202020204" pitchFamily="34" charset="0"/>
              <a:buChar char="•"/>
            </a:pPr>
            <a:r>
              <a:rPr lang="en-US" sz="1600" dirty="0"/>
              <a:t>SYN</a:t>
            </a:r>
          </a:p>
          <a:p>
            <a:pPr marL="285750" indent="-285750">
              <a:spcBef>
                <a:spcPts val="0"/>
              </a:spcBef>
              <a:spcAft>
                <a:spcPts val="0"/>
              </a:spcAft>
              <a:buFont typeface="Arial" panose="020B0604020202020204" pitchFamily="34" charset="0"/>
              <a:buChar char="•"/>
            </a:pPr>
            <a:r>
              <a:rPr lang="en-US" sz="1600" dirty="0"/>
              <a:t>ACK</a:t>
            </a:r>
          </a:p>
          <a:p>
            <a:pPr marL="285750" indent="-285750">
              <a:spcBef>
                <a:spcPts val="0"/>
              </a:spcBef>
              <a:spcAft>
                <a:spcPts val="0"/>
              </a:spcAft>
              <a:buFont typeface="Arial" panose="020B0604020202020204" pitchFamily="34" charset="0"/>
              <a:buChar char="•"/>
            </a:pPr>
            <a:r>
              <a:rPr lang="en-US" sz="1600" dirty="0"/>
              <a:t>FIN</a:t>
            </a:r>
          </a:p>
          <a:p>
            <a:pPr marL="285750" indent="-285750">
              <a:spcBef>
                <a:spcPts val="0"/>
              </a:spcBef>
              <a:spcAft>
                <a:spcPts val="0"/>
              </a:spcAft>
              <a:buFont typeface="Arial" panose="020B0604020202020204" pitchFamily="34" charset="0"/>
              <a:buChar char="•"/>
            </a:pPr>
            <a:r>
              <a:rPr lang="en-US" sz="1600" dirty="0"/>
              <a:t>URG</a:t>
            </a:r>
          </a:p>
          <a:p>
            <a:pPr marL="285750" indent="-285750">
              <a:spcBef>
                <a:spcPts val="0"/>
              </a:spcBef>
              <a:spcAft>
                <a:spcPts val="0"/>
              </a:spcAft>
              <a:buFont typeface="Arial" panose="020B0604020202020204" pitchFamily="34" charset="0"/>
              <a:buChar char="•"/>
            </a:pPr>
            <a:r>
              <a:rPr lang="en-US" sz="1600" dirty="0"/>
              <a:t>PSH</a:t>
            </a:r>
          </a:p>
          <a:p>
            <a:pPr marL="285750" indent="-285750">
              <a:spcBef>
                <a:spcPts val="0"/>
              </a:spcBef>
              <a:spcAft>
                <a:spcPts val="0"/>
              </a:spcAft>
              <a:buFont typeface="Arial" panose="020B0604020202020204" pitchFamily="34" charset="0"/>
              <a:buChar char="•"/>
            </a:pPr>
            <a:r>
              <a:rPr lang="en-US" sz="1600" dirty="0"/>
              <a:t>RST</a:t>
            </a:r>
          </a:p>
          <a:p>
            <a:pPr marL="285750" indent="-285750">
              <a:spcBef>
                <a:spcPts val="0"/>
              </a:spcBef>
              <a:spcAft>
                <a:spcPts val="0"/>
              </a:spcAft>
              <a:buFont typeface="Arial" panose="020B0604020202020204" pitchFamily="34" charset="0"/>
              <a:buChar char="•"/>
            </a:pPr>
            <a:r>
              <a:rPr lang="en-US" sz="1600" dirty="0">
                <a:solidFill>
                  <a:srgbClr val="080808"/>
                </a:solidFill>
              </a:rPr>
              <a:t>Initial Sequence Number (ISN)</a:t>
            </a:r>
          </a:p>
          <a:p>
            <a:pPr marL="285750" indent="-285750">
              <a:spcBef>
                <a:spcPts val="0"/>
              </a:spcBef>
              <a:spcAft>
                <a:spcPts val="0"/>
              </a:spcAft>
              <a:buFont typeface="Arial" panose="020B0604020202020204" pitchFamily="34" charset="0"/>
              <a:buChar char="•"/>
            </a:pPr>
            <a:r>
              <a:rPr lang="en-US" sz="1600" dirty="0">
                <a:solidFill>
                  <a:srgbClr val="080808"/>
                </a:solidFill>
              </a:rPr>
              <a:t>Selective Acknowledgement (SACK)</a:t>
            </a:r>
          </a:p>
          <a:p>
            <a:pPr marL="285750" indent="-285750">
              <a:spcBef>
                <a:spcPts val="0"/>
              </a:spcBef>
              <a:spcAft>
                <a:spcPts val="0"/>
              </a:spcAft>
              <a:buFont typeface="Arial" panose="020B0604020202020204" pitchFamily="34" charset="0"/>
              <a:buChar char="•"/>
            </a:pPr>
            <a:r>
              <a:rPr lang="en-US" sz="1600" dirty="0">
                <a:solidFill>
                  <a:srgbClr val="080808"/>
                </a:solidFill>
              </a:rPr>
              <a:t>Sliding Window</a:t>
            </a:r>
          </a:p>
          <a:p>
            <a:pPr marL="285750" indent="-285750">
              <a:spcBef>
                <a:spcPts val="0"/>
              </a:spcBef>
              <a:spcAft>
                <a:spcPts val="0"/>
              </a:spcAft>
              <a:buFont typeface="Arial" panose="020B0604020202020204" pitchFamily="34" charset="0"/>
              <a:buChar char="•"/>
            </a:pPr>
            <a:r>
              <a:rPr lang="en-US" sz="1600" dirty="0">
                <a:solidFill>
                  <a:srgbClr val="080808"/>
                </a:solidFill>
              </a:rPr>
              <a:t>Maximum Segment Size (MSS)</a:t>
            </a:r>
          </a:p>
          <a:p>
            <a:pPr marL="285750" indent="-285750">
              <a:spcBef>
                <a:spcPts val="0"/>
              </a:spcBef>
              <a:spcAft>
                <a:spcPts val="0"/>
              </a:spcAft>
              <a:buFont typeface="Arial" panose="020B0604020202020204" pitchFamily="34" charset="0"/>
              <a:buChar char="•"/>
            </a:pPr>
            <a:r>
              <a:rPr lang="en-US" sz="1600" dirty="0">
                <a:solidFill>
                  <a:srgbClr val="080808"/>
                </a:solidFill>
              </a:rPr>
              <a:t>Maximum Transmission Unit (MTU)</a:t>
            </a:r>
          </a:p>
          <a:p>
            <a:pPr marL="285750" indent="-285750">
              <a:spcBef>
                <a:spcPts val="0"/>
              </a:spcBef>
              <a:spcAft>
                <a:spcPts val="0"/>
              </a:spcAft>
              <a:buFont typeface="Arial" panose="020B0604020202020204" pitchFamily="34" charset="0"/>
              <a:buChar char="•"/>
            </a:pPr>
            <a:r>
              <a:rPr lang="en-US" sz="1600" dirty="0">
                <a:solidFill>
                  <a:srgbClr val="080808"/>
                </a:solidFill>
              </a:rPr>
              <a:t>Congestion Avoidance</a:t>
            </a:r>
            <a:endParaRPr lang="en-US" sz="1400" dirty="0">
              <a:solidFill>
                <a:srgbClr val="080808"/>
              </a:solidFill>
            </a:endParaRPr>
          </a:p>
          <a:p>
            <a:pPr marL="285750" indent="-285750">
              <a:spcBef>
                <a:spcPts val="0"/>
              </a:spcBef>
              <a:spcAft>
                <a:spcPts val="0"/>
              </a:spcAft>
              <a:buFont typeface="Arial" panose="020B0604020202020204" pitchFamily="34" charset="0"/>
              <a:buChar char="•"/>
            </a:pPr>
            <a:endParaRPr lang="en-US" sz="1400" dirty="0">
              <a:solidFill>
                <a:srgbClr val="080808"/>
              </a:solidFill>
            </a:endParaRPr>
          </a:p>
          <a:p>
            <a:pPr>
              <a:spcBef>
                <a:spcPts val="0"/>
              </a:spcBef>
              <a:spcAft>
                <a:spcPts val="0"/>
              </a:spcAft>
            </a:pPr>
            <a:endParaRPr lang="en-US" sz="1400" dirty="0">
              <a:solidFill>
                <a:srgbClr val="080808"/>
              </a:solidFill>
            </a:endParaRPr>
          </a:p>
        </p:txBody>
      </p:sp>
    </p:spTree>
    <p:custDataLst>
      <p:tags r:id="rId1"/>
    </p:custDataLst>
    <p:extLst>
      <p:ext uri="{BB962C8B-B14F-4D97-AF65-F5344CB8AC3E}">
        <p14:creationId xmlns:p14="http://schemas.microsoft.com/office/powerpoint/2010/main" val="2054017943"/>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dirty="0"/>
            </a:br>
            <a:r>
              <a:rPr lang="en-US" sz="2400" dirty="0"/>
              <a:t>Transport Layer Protocols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02662" y="910836"/>
            <a:ext cx="3401475" cy="3528045"/>
          </a:xfrm>
        </p:spPr>
        <p:txBody>
          <a:bodyPr/>
          <a:lstStyle/>
          <a:p>
            <a:pPr marL="342900" indent="-342900" algn="l">
              <a:buFont typeface="Arial" panose="020B0604020202020204" pitchFamily="34" charset="0"/>
              <a:buChar char="•"/>
            </a:pPr>
            <a:r>
              <a:rPr lang="en-US" sz="1600" dirty="0">
                <a:solidFill>
                  <a:srgbClr val="000000"/>
                </a:solidFill>
              </a:rPr>
              <a:t>IP does not specify how the delivery or transportation of the packets takes place.</a:t>
            </a:r>
          </a:p>
          <a:p>
            <a:pPr marL="342900" indent="-342900" algn="l">
              <a:buFont typeface="Arial" panose="020B0604020202020204" pitchFamily="34" charset="0"/>
              <a:buChar char="•"/>
            </a:pPr>
            <a:r>
              <a:rPr lang="en-US" sz="1600" dirty="0">
                <a:solidFill>
                  <a:srgbClr val="000000"/>
                </a:solidFill>
              </a:rPr>
              <a:t>Transport layer protocols specify how to transfer messages between hosts, and are responsible for managing reliability requirements of a conversation.</a:t>
            </a:r>
          </a:p>
          <a:p>
            <a:pPr marL="342900" indent="-342900" algn="l">
              <a:buFont typeface="Arial" panose="020B0604020202020204" pitchFamily="34" charset="0"/>
              <a:buChar char="•"/>
            </a:pPr>
            <a:r>
              <a:rPr lang="en-US" sz="1600" dirty="0">
                <a:solidFill>
                  <a:srgbClr val="000000"/>
                </a:solidFill>
              </a:rPr>
              <a:t>The transport layer includes the TCP and UDP protocols.</a:t>
            </a:r>
          </a:p>
        </p:txBody>
      </p:sp>
      <p:pic>
        <p:nvPicPr>
          <p:cNvPr id="5" name="Picture 4">
            <a:extLst>
              <a:ext uri="{FF2B5EF4-FFF2-40B4-BE49-F238E27FC236}">
                <a16:creationId xmlns:a16="http://schemas.microsoft.com/office/drawing/2014/main" id="{196F018E-2DCA-4A80-BC76-C15B88C34050}"/>
              </a:ext>
            </a:extLst>
          </p:cNvPr>
          <p:cNvPicPr>
            <a:picLocks noChangeAspect="1"/>
          </p:cNvPicPr>
          <p:nvPr/>
        </p:nvPicPr>
        <p:blipFill>
          <a:blip r:embed="rId3"/>
          <a:stretch>
            <a:fillRect/>
          </a:stretch>
        </p:blipFill>
        <p:spPr>
          <a:xfrm>
            <a:off x="4471177" y="910836"/>
            <a:ext cx="3769959" cy="3277755"/>
          </a:xfrm>
          <a:prstGeom prst="rect">
            <a:avLst/>
          </a:prstGeom>
        </p:spPr>
      </p:pic>
    </p:spTree>
    <p:extLst>
      <p:ext uri="{BB962C8B-B14F-4D97-AF65-F5344CB8AC3E}">
        <p14:creationId xmlns:p14="http://schemas.microsoft.com/office/powerpoint/2010/main" val="2020265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sz="1600" dirty="0"/>
            </a:br>
            <a:r>
              <a:rPr lang="en-US" sz="2400" dirty="0"/>
              <a:t>Transmission Control Protocol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02662" y="910836"/>
            <a:ext cx="3613555" cy="3624219"/>
          </a:xfrm>
        </p:spPr>
        <p:txBody>
          <a:bodyPr/>
          <a:lstStyle/>
          <a:p>
            <a:pPr marL="0" indent="0" algn="l"/>
            <a:r>
              <a:rPr lang="en-US" sz="1600" dirty="0">
                <a:solidFill>
                  <a:srgbClr val="000000"/>
                </a:solidFill>
              </a:rPr>
              <a:t>TCP provides reliability and flow control. TCP basic operations:</a:t>
            </a:r>
          </a:p>
          <a:p>
            <a:pPr marL="342900" indent="-342900" algn="l">
              <a:buFont typeface="Arial" panose="020B0604020202020204" pitchFamily="34" charset="0"/>
              <a:buChar char="•"/>
            </a:pPr>
            <a:r>
              <a:rPr lang="en-US" sz="1600" dirty="0">
                <a:solidFill>
                  <a:srgbClr val="000000"/>
                </a:solidFill>
              </a:rPr>
              <a:t>Number and track data segments transmitted to a specific host from a specific application</a:t>
            </a:r>
          </a:p>
          <a:p>
            <a:pPr marL="342900" indent="-342900" algn="l">
              <a:buFont typeface="Arial" panose="020B0604020202020204" pitchFamily="34" charset="0"/>
              <a:buChar char="•"/>
            </a:pPr>
            <a:r>
              <a:rPr lang="en-US" sz="1600" dirty="0">
                <a:solidFill>
                  <a:srgbClr val="000000"/>
                </a:solidFill>
              </a:rPr>
              <a:t>Acknowledge received data</a:t>
            </a:r>
          </a:p>
          <a:p>
            <a:pPr marL="342900" indent="-342900" algn="l">
              <a:buFont typeface="Arial" panose="020B0604020202020204" pitchFamily="34" charset="0"/>
              <a:buChar char="•"/>
            </a:pPr>
            <a:r>
              <a:rPr lang="en-US" sz="1600" dirty="0">
                <a:solidFill>
                  <a:srgbClr val="000000"/>
                </a:solidFill>
              </a:rPr>
              <a:t>Retransmit any unacknowledged data after a certain amount of time</a:t>
            </a:r>
          </a:p>
          <a:p>
            <a:pPr marL="342900" indent="-342900" algn="l">
              <a:buFont typeface="Arial" panose="020B0604020202020204" pitchFamily="34" charset="0"/>
              <a:buChar char="•"/>
            </a:pPr>
            <a:r>
              <a:rPr lang="en-US" sz="1600" dirty="0">
                <a:solidFill>
                  <a:srgbClr val="000000"/>
                </a:solidFill>
              </a:rPr>
              <a:t>Sequence data that might arrive in wrong order</a:t>
            </a:r>
          </a:p>
          <a:p>
            <a:pPr marL="342900" indent="-342900" algn="l">
              <a:buFont typeface="Arial" panose="020B0604020202020204" pitchFamily="34" charset="0"/>
              <a:buChar char="•"/>
            </a:pPr>
            <a:r>
              <a:rPr lang="en-US" sz="1600" dirty="0">
                <a:solidFill>
                  <a:srgbClr val="000000"/>
                </a:solidFill>
              </a:rPr>
              <a:t>Send data at an efficient rate that is acceptable by the receiver</a:t>
            </a:r>
          </a:p>
        </p:txBody>
      </p:sp>
      <p:pic>
        <p:nvPicPr>
          <p:cNvPr id="2" name="Picture 1">
            <a:extLst>
              <a:ext uri="{FF2B5EF4-FFF2-40B4-BE49-F238E27FC236}">
                <a16:creationId xmlns:a16="http://schemas.microsoft.com/office/drawing/2014/main" id="{9162D660-6159-4AA0-8DC5-FA2FF3768E88}"/>
              </a:ext>
            </a:extLst>
          </p:cNvPr>
          <p:cNvPicPr>
            <a:picLocks noChangeAspect="1"/>
          </p:cNvPicPr>
          <p:nvPr/>
        </p:nvPicPr>
        <p:blipFill>
          <a:blip r:embed="rId3"/>
          <a:stretch>
            <a:fillRect/>
          </a:stretch>
        </p:blipFill>
        <p:spPr>
          <a:xfrm>
            <a:off x="4244918" y="1093342"/>
            <a:ext cx="4773582" cy="2956816"/>
          </a:xfrm>
          <a:prstGeom prst="rect">
            <a:avLst/>
          </a:prstGeom>
        </p:spPr>
      </p:pic>
    </p:spTree>
    <p:extLst>
      <p:ext uri="{BB962C8B-B14F-4D97-AF65-F5344CB8AC3E}">
        <p14:creationId xmlns:p14="http://schemas.microsoft.com/office/powerpoint/2010/main" val="4494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sz="1600" dirty="0"/>
            </a:br>
            <a:r>
              <a:rPr lang="en-US" sz="2400" dirty="0"/>
              <a:t>User Datagram Protocol (UDP)</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02662" y="910836"/>
            <a:ext cx="3613555" cy="3624219"/>
          </a:xfrm>
        </p:spPr>
        <p:txBody>
          <a:bodyPr/>
          <a:lstStyle/>
          <a:p>
            <a:pPr marL="0" indent="0" algn="l"/>
            <a:r>
              <a:rPr lang="en-US" sz="1800" dirty="0">
                <a:solidFill>
                  <a:srgbClr val="000000"/>
                </a:solidFill>
              </a:rPr>
              <a:t>UDP provides the basic functions for delivering datagrams between the appropriate applications, with very little overhead and data checking.</a:t>
            </a:r>
          </a:p>
          <a:p>
            <a:pPr marL="342900" indent="-342900" algn="l">
              <a:buFont typeface="Arial" panose="020B0604020202020204" pitchFamily="34" charset="0"/>
              <a:buChar char="•"/>
            </a:pPr>
            <a:r>
              <a:rPr lang="en-US" sz="1800" dirty="0">
                <a:solidFill>
                  <a:srgbClr val="000000"/>
                </a:solidFill>
              </a:rPr>
              <a:t>UDP is a connectionless protocol. </a:t>
            </a:r>
          </a:p>
          <a:p>
            <a:pPr marL="342900" indent="-342900" algn="l">
              <a:buFont typeface="Arial" panose="020B0604020202020204" pitchFamily="34" charset="0"/>
              <a:buChar char="•"/>
            </a:pPr>
            <a:r>
              <a:rPr lang="en-US" sz="1800" dirty="0">
                <a:solidFill>
                  <a:srgbClr val="000000"/>
                </a:solidFill>
              </a:rPr>
              <a:t>UDP is known as a best-effort delivery protocol because there is no acknowledgment that the data is received at the destination.</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E6B47C15-00CA-4C66-871E-E0FBCA84BEA5}"/>
              </a:ext>
            </a:extLst>
          </p:cNvPr>
          <p:cNvPicPr>
            <a:picLocks noChangeAspect="1"/>
          </p:cNvPicPr>
          <p:nvPr/>
        </p:nvPicPr>
        <p:blipFill>
          <a:blip r:embed="rId3"/>
          <a:stretch>
            <a:fillRect/>
          </a:stretch>
        </p:blipFill>
        <p:spPr>
          <a:xfrm>
            <a:off x="4211867" y="910836"/>
            <a:ext cx="4738773" cy="2940728"/>
          </a:xfrm>
          <a:prstGeom prst="rect">
            <a:avLst/>
          </a:prstGeom>
        </p:spPr>
      </p:pic>
    </p:spTree>
    <p:extLst>
      <p:ext uri="{BB962C8B-B14F-4D97-AF65-F5344CB8AC3E}">
        <p14:creationId xmlns:p14="http://schemas.microsoft.com/office/powerpoint/2010/main" val="2217575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Transportation of Data</a:t>
            </a:r>
            <a:br>
              <a:rPr lang="en-US" sz="1600" dirty="0"/>
            </a:br>
            <a:r>
              <a:rPr lang="en-US" sz="2400" dirty="0"/>
              <a:t>The Right Transport Layer Protocol for the Right Application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02662" y="910836"/>
            <a:ext cx="3613555" cy="3624219"/>
          </a:xfrm>
        </p:spPr>
        <p:txBody>
          <a:bodyPr/>
          <a:lstStyle/>
          <a:p>
            <a:pPr marL="0" indent="0" algn="l"/>
            <a:r>
              <a:rPr lang="en-US" sz="1600" dirty="0">
                <a:solidFill>
                  <a:srgbClr val="000000"/>
                </a:solidFill>
              </a:rPr>
              <a:t>UDP is also used by request-and-reply applications where the data is minimal, and retransmission can be done quickly.</a:t>
            </a:r>
          </a:p>
          <a:p>
            <a:pPr marL="0" indent="0" algn="l"/>
            <a:endParaRPr lang="en-US" sz="1600" dirty="0">
              <a:solidFill>
                <a:srgbClr val="000000"/>
              </a:solidFill>
            </a:endParaRPr>
          </a:p>
          <a:p>
            <a:pPr marL="0" indent="0" algn="l"/>
            <a:r>
              <a:rPr lang="en-US" sz="1600" dirty="0">
                <a:solidFill>
                  <a:srgbClr val="000000"/>
                </a:solidFill>
              </a:rPr>
              <a:t>If it is important that all the data arrives and that it can be processed in its proper sequence, TCP is used as the transport protocol.</a:t>
            </a:r>
          </a:p>
        </p:txBody>
      </p:sp>
      <p:pic>
        <p:nvPicPr>
          <p:cNvPr id="2" name="Picture 1">
            <a:extLst>
              <a:ext uri="{FF2B5EF4-FFF2-40B4-BE49-F238E27FC236}">
                <a16:creationId xmlns:a16="http://schemas.microsoft.com/office/drawing/2014/main" id="{C48877C7-3178-43FC-AA38-A2383A42DEA3}"/>
              </a:ext>
            </a:extLst>
          </p:cNvPr>
          <p:cNvPicPr>
            <a:picLocks noChangeAspect="1"/>
          </p:cNvPicPr>
          <p:nvPr/>
        </p:nvPicPr>
        <p:blipFill>
          <a:blip r:embed="rId3"/>
          <a:stretch>
            <a:fillRect/>
          </a:stretch>
        </p:blipFill>
        <p:spPr>
          <a:xfrm>
            <a:off x="4193309" y="910836"/>
            <a:ext cx="4442691" cy="3457964"/>
          </a:xfrm>
          <a:prstGeom prst="rect">
            <a:avLst/>
          </a:prstGeom>
        </p:spPr>
      </p:pic>
    </p:spTree>
    <p:extLst>
      <p:ext uri="{BB962C8B-B14F-4D97-AF65-F5344CB8AC3E}">
        <p14:creationId xmlns:p14="http://schemas.microsoft.com/office/powerpoint/2010/main" val="88147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6473</TotalTime>
  <Words>4017</Words>
  <Application>Microsoft Macintosh PowerPoint</Application>
  <PresentationFormat>On-screen Show (16:9)</PresentationFormat>
  <Paragraphs>519</Paragraphs>
  <Slides>52</Slides>
  <Notes>52</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CiscoSans ExtraLight</vt:lpstr>
      <vt:lpstr>Courier New</vt:lpstr>
      <vt:lpstr>Wingdings</vt:lpstr>
      <vt:lpstr>Default Theme</vt:lpstr>
      <vt:lpstr>Chapter 9: Transport Layer</vt:lpstr>
      <vt:lpstr>Module Objectives</vt:lpstr>
      <vt:lpstr>14.1 Transportation of Data</vt:lpstr>
      <vt:lpstr>Transportation of Data Role of the Transport Layer</vt:lpstr>
      <vt:lpstr>Transportation of Data Transport Layer Responsibilities</vt:lpstr>
      <vt:lpstr>Transportation of Data Transport Layer Protocols</vt:lpstr>
      <vt:lpstr>Transportation of Data Transmission Control Protocol</vt:lpstr>
      <vt:lpstr>Transportation of Data User Datagram Protocol (UDP)</vt:lpstr>
      <vt:lpstr>Transportation of Data The Right Transport Layer Protocol for the Right Application</vt:lpstr>
      <vt:lpstr>14.2 TCP Overview</vt:lpstr>
      <vt:lpstr>TCP Overview TCP Features</vt:lpstr>
      <vt:lpstr>TCP Overview TCP  Header</vt:lpstr>
      <vt:lpstr>TCP Overview TCP Header Fields</vt:lpstr>
      <vt:lpstr>TCP Overview Applications that use TCP</vt:lpstr>
      <vt:lpstr>14.3 UDP Overview</vt:lpstr>
      <vt:lpstr>UDP Overview UDP Features</vt:lpstr>
      <vt:lpstr>UDP Overview UDP Header</vt:lpstr>
      <vt:lpstr>UDP Overview UDP Header Fields</vt:lpstr>
      <vt:lpstr>UDP Overview Applications that use UDP</vt:lpstr>
      <vt:lpstr>14.4 Port Numbers</vt:lpstr>
      <vt:lpstr>Port Numbers Multiple Separate Communications</vt:lpstr>
      <vt:lpstr>Port numbers Socket Pairs</vt:lpstr>
      <vt:lpstr>Port Numbers Port Number Groups</vt:lpstr>
      <vt:lpstr>Port Numbers Port Number Groups (Cont.)</vt:lpstr>
      <vt:lpstr>Port Numbers The netstat Command</vt:lpstr>
      <vt:lpstr>14.5 TCP Communication Process</vt:lpstr>
      <vt:lpstr>TCP Communication Process TCP Server Processes</vt:lpstr>
      <vt:lpstr>TCP Communication Process TCP Connection Establishment</vt:lpstr>
      <vt:lpstr>TCP Communication Process Session Termination</vt:lpstr>
      <vt:lpstr>TCP Communication Process TCP Three-Way Handshake Analysis</vt:lpstr>
      <vt:lpstr>TCP Communication Process TCP Three-Way Handshake Analysis (Cont.)</vt:lpstr>
      <vt:lpstr>TCP Communication Process Video TCP 3-Way Handshake</vt:lpstr>
      <vt:lpstr>14.6 Reliability and Flow Control</vt:lpstr>
      <vt:lpstr>Reliability and Flow Control TCP Reliability- Guaranteed and Ordered Delivery</vt:lpstr>
      <vt:lpstr>Reliability and Flow Control Video -TCP Reliability- Sequence Numbers and Acknowledgments</vt:lpstr>
      <vt:lpstr>Reliability and Flow Control TCP Reliability – Data Loss and Retransmission</vt:lpstr>
      <vt:lpstr>Reliability and Flow Control TCP Reliability – Data Loss and Retransmission (Cont.)</vt:lpstr>
      <vt:lpstr>Reliability and Flow Control Video - TCP Reliability – Data Loss and Retransmission</vt:lpstr>
      <vt:lpstr>Reliability and Flow Control TCP Flow Control – Window Size and Acknowledgments</vt:lpstr>
      <vt:lpstr>Reliability and Flow Control TCP Flow Control – Maximum Segment Size</vt:lpstr>
      <vt:lpstr>Reliability and Flow Control TCP Flow Control – Congestion Avoidance</vt:lpstr>
      <vt:lpstr>14.7 UDP Communication</vt:lpstr>
      <vt:lpstr>UDP Communication UDP Low Overhead versus Reliability</vt:lpstr>
      <vt:lpstr>UDP Communication UDP Datagram Reassembly</vt:lpstr>
      <vt:lpstr>UDP Communication UDP Server Processes and Requests</vt:lpstr>
      <vt:lpstr>UDP Communication UDP Client Processes</vt:lpstr>
      <vt:lpstr>14.8 Module Practice and Quiz</vt:lpstr>
      <vt:lpstr>Module Practice and Quiz Packet Tracer - TCP and UDP Communications </vt:lpstr>
      <vt:lpstr>Module Practice and Quiz What did I learn in this module?</vt:lpstr>
      <vt:lpstr>Module Practice and Quiz What did I learn in this module (Cont.)?</vt:lpstr>
      <vt:lpstr>Module 14: Transport Layer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Trương Đình Tú</cp:lastModifiedBy>
  <cp:revision>271</cp:revision>
  <dcterms:created xsi:type="dcterms:W3CDTF">2019-10-18T06:21:22Z</dcterms:created>
  <dcterms:modified xsi:type="dcterms:W3CDTF">2020-07-30T04:34:42Z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