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8"/>
  </p:notesMasterIdLst>
  <p:handoutMasterIdLst>
    <p:handoutMasterId r:id="rId39"/>
  </p:handoutMasterIdLst>
  <p:sldIdLst>
    <p:sldId id="256" r:id="rId2"/>
    <p:sldId id="333" r:id="rId3"/>
    <p:sldId id="334" r:id="rId4"/>
    <p:sldId id="268" r:id="rId5"/>
    <p:sldId id="297" r:id="rId6"/>
    <p:sldId id="298" r:id="rId7"/>
    <p:sldId id="257" r:id="rId8"/>
    <p:sldId id="330" r:id="rId9"/>
    <p:sldId id="331" r:id="rId10"/>
    <p:sldId id="296" r:id="rId11"/>
    <p:sldId id="258" r:id="rId12"/>
    <p:sldId id="304" r:id="rId13"/>
    <p:sldId id="335" r:id="rId14"/>
    <p:sldId id="305" r:id="rId15"/>
    <p:sldId id="300" r:id="rId16"/>
    <p:sldId id="306" r:id="rId17"/>
    <p:sldId id="307" r:id="rId18"/>
    <p:sldId id="308" r:id="rId19"/>
    <p:sldId id="309" r:id="rId20"/>
    <p:sldId id="302" r:id="rId21"/>
    <p:sldId id="317" r:id="rId22"/>
    <p:sldId id="260" r:id="rId23"/>
    <p:sldId id="261" r:id="rId24"/>
    <p:sldId id="318" r:id="rId25"/>
    <p:sldId id="319" r:id="rId26"/>
    <p:sldId id="320" r:id="rId27"/>
    <p:sldId id="321" r:id="rId28"/>
    <p:sldId id="262" r:id="rId29"/>
    <p:sldId id="323" r:id="rId30"/>
    <p:sldId id="324" r:id="rId31"/>
    <p:sldId id="322" r:id="rId32"/>
    <p:sldId id="263" r:id="rId33"/>
    <p:sldId id="325" r:id="rId34"/>
    <p:sldId id="326" r:id="rId35"/>
    <p:sldId id="328" r:id="rId36"/>
    <p:sldId id="329"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13" autoAdjust="0"/>
  </p:normalViewPr>
  <p:slideViewPr>
    <p:cSldViewPr snapToGrid="0" snapToObjects="1">
      <p:cViewPr varScale="1">
        <p:scale>
          <a:sx n="97" d="100"/>
          <a:sy n="97" d="100"/>
        </p:scale>
        <p:origin x="2013" y="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7/31/2020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6065840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7/31/2020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21666614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7BF767AF-FAA9-4A88-818E-435E1F0A9B8A}"/>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9A5CC655-9594-4F17-9FC1-C5E2847C21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124" name="Slide Number Placeholder 3">
            <a:extLst>
              <a:ext uri="{FF2B5EF4-FFF2-40B4-BE49-F238E27FC236}">
                <a16:creationId xmlns:a16="http://schemas.microsoft.com/office/drawing/2014/main" id="{705803E4-F1D3-4C6E-A9CE-CD31F3109B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479EA2-A2FC-439F-BEBE-78FBF659D112}"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12</a:t>
            </a:fld>
            <a:endParaRPr lang="en-US"/>
          </a:p>
        </p:txBody>
      </p:sp>
    </p:spTree>
    <p:extLst>
      <p:ext uri="{BB962C8B-B14F-4D97-AF65-F5344CB8AC3E}">
        <p14:creationId xmlns:p14="http://schemas.microsoft.com/office/powerpoint/2010/main" val="1697533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1697533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Diversity: sự</a:t>
            </a:r>
            <a:r>
              <a:rPr lang="en-US" baseline="0"/>
              <a:t> đa dạng</a:t>
            </a:r>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15</a:t>
            </a:fld>
            <a:endParaRPr lang="en-US"/>
          </a:p>
        </p:txBody>
      </p:sp>
    </p:spTree>
    <p:extLst>
      <p:ext uri="{BB962C8B-B14F-4D97-AF65-F5344CB8AC3E}">
        <p14:creationId xmlns:p14="http://schemas.microsoft.com/office/powerpoint/2010/main" val="3203173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Numerically: Về</a:t>
            </a:r>
            <a:r>
              <a:rPr lang="en-US" baseline="0"/>
              <a:t> số lượng</a:t>
            </a:r>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16</a:t>
            </a:fld>
            <a:endParaRPr lang="en-US"/>
          </a:p>
        </p:txBody>
      </p:sp>
    </p:spTree>
    <p:extLst>
      <p:ext uri="{BB962C8B-B14F-4D97-AF65-F5344CB8AC3E}">
        <p14:creationId xmlns:p14="http://schemas.microsoft.com/office/powerpoint/2010/main" val="3852373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17</a:t>
            </a:fld>
            <a:endParaRPr lang="en-US"/>
          </a:p>
        </p:txBody>
      </p:sp>
    </p:spTree>
    <p:extLst>
      <p:ext uri="{BB962C8B-B14F-4D97-AF65-F5344CB8AC3E}">
        <p14:creationId xmlns:p14="http://schemas.microsoft.com/office/powerpoint/2010/main" val="2903483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19</a:t>
            </a:fld>
            <a:endParaRPr lang="en-US"/>
          </a:p>
        </p:txBody>
      </p:sp>
    </p:spTree>
    <p:extLst>
      <p:ext uri="{BB962C8B-B14F-4D97-AF65-F5344CB8AC3E}">
        <p14:creationId xmlns:p14="http://schemas.microsoft.com/office/powerpoint/2010/main" val="217799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1600629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reliably : </a:t>
            </a:r>
            <a:r>
              <a:rPr lang="en-GB" dirty="0" err="1"/>
              <a:t>đáng</a:t>
            </a:r>
            <a:r>
              <a:rPr lang="en-GB" baseline="0" dirty="0"/>
              <a:t> tin </a:t>
            </a:r>
            <a:r>
              <a:rPr lang="en-GB" baseline="0" dirty="0" err="1"/>
              <a:t>cậy</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prescribed : </a:t>
            </a:r>
            <a:r>
              <a:rPr lang="en-GB" dirty="0" err="1"/>
              <a:t>chỉ</a:t>
            </a:r>
            <a:r>
              <a:rPr lang="en-GB" baseline="0" dirty="0"/>
              <a:t> </a:t>
            </a:r>
            <a:r>
              <a:rPr lang="en-GB" baseline="0" dirty="0" err="1"/>
              <a:t>định</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suicidal : </a:t>
            </a:r>
            <a:r>
              <a:rPr lang="en-GB" dirty="0" err="1"/>
              <a:t>tự</a:t>
            </a:r>
            <a:r>
              <a:rPr lang="en-GB" baseline="0" dirty="0"/>
              <a:t> </a:t>
            </a:r>
            <a:r>
              <a:rPr lang="en-GB" baseline="0" dirty="0" err="1"/>
              <a:t>tử</a:t>
            </a:r>
            <a:endParaRPr lang="en-GB" baseline="0" dirty="0"/>
          </a:p>
          <a:p>
            <a:r>
              <a:rPr lang="en-GB" dirty="0"/>
              <a:t>must be available when needed : </a:t>
            </a:r>
            <a:r>
              <a:rPr lang="en-GB" dirty="0" err="1"/>
              <a:t>phải</a:t>
            </a:r>
            <a:r>
              <a:rPr lang="en-GB" baseline="0" dirty="0"/>
              <a:t> </a:t>
            </a:r>
            <a:r>
              <a:rPr lang="en-GB" baseline="0" dirty="0" err="1"/>
              <a:t>sẵn</a:t>
            </a:r>
            <a:r>
              <a:rPr lang="en-GB" baseline="0" dirty="0"/>
              <a:t> </a:t>
            </a:r>
            <a:r>
              <a:rPr lang="en-GB" baseline="0" dirty="0" err="1"/>
              <a:t>sàng</a:t>
            </a:r>
            <a:r>
              <a:rPr lang="en-GB" baseline="0" dirty="0"/>
              <a:t> </a:t>
            </a:r>
            <a:r>
              <a:rPr lang="en-GB" baseline="0" dirty="0" err="1"/>
              <a:t>lúc</a:t>
            </a:r>
            <a:r>
              <a:rPr lang="en-GB" baseline="0" dirty="0"/>
              <a:t> </a:t>
            </a:r>
            <a:r>
              <a:rPr lang="en-GB" baseline="0" dirty="0" err="1"/>
              <a:t>cần</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r>
              <a:rPr lang="en-GB" dirty="0"/>
              <a:t>dominate </a:t>
            </a:r>
            <a:r>
              <a:rPr lang="en-GB"/>
              <a:t>: trội</a:t>
            </a:r>
            <a:r>
              <a:rPr lang="en-GB" baseline="0"/>
              <a:t> </a:t>
            </a:r>
            <a:r>
              <a:rPr lang="en-GB"/>
              <a:t>hơn</a:t>
            </a:r>
            <a:endParaRPr lang="en-US" dirty="0"/>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Specification: đặc</a:t>
            </a:r>
            <a:r>
              <a:rPr lang="en-US" baseline="0"/>
              <a:t> điểm kỹ thuật</a:t>
            </a:r>
          </a:p>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6</a:t>
            </a:fld>
            <a:endParaRPr lang="en-US"/>
          </a:p>
        </p:txBody>
      </p:sp>
    </p:spTree>
    <p:extLst>
      <p:ext uri="{BB962C8B-B14F-4D97-AF65-F5344CB8AC3E}">
        <p14:creationId xmlns:p14="http://schemas.microsoft.com/office/powerpoint/2010/main" val="230071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July 30, 2020</a:t>
            </a:r>
          </a:p>
        </p:txBody>
      </p:sp>
      <p:sp>
        <p:nvSpPr>
          <p:cNvPr id="8"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July 30, 2020</a:t>
            </a:r>
          </a:p>
        </p:txBody>
      </p:sp>
      <p:sp>
        <p:nvSpPr>
          <p:cNvPr id="4"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July 30, 2020</a:t>
            </a:r>
          </a:p>
        </p:txBody>
      </p:sp>
      <p:sp>
        <p:nvSpPr>
          <p:cNvPr id="3"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Introduction to Software Engineering</a:t>
            </a:r>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t>July 30,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502045 - Introduction to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2" name="Picture 2" descr="logoTDT-banquyen"/>
          <p:cNvPicPr>
            <a:picLocks noChangeAspect="1" noChangeArrowheads="1"/>
          </p:cNvPicPr>
          <p:nvPr userDrawn="1"/>
        </p:nvPicPr>
        <p:blipFill>
          <a:blip r:embed="rId13"/>
          <a:srcRect/>
          <a:stretch>
            <a:fillRect/>
          </a:stretch>
        </p:blipFill>
        <p:spPr bwMode="auto">
          <a:xfrm>
            <a:off x="7352763" y="38637"/>
            <a:ext cx="1752600" cy="11001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8BE8-7B7F-403E-98B2-B8B845378C81}"/>
              </a:ext>
            </a:extLst>
          </p:cNvPr>
          <p:cNvSpPr>
            <a:spLocks noGrp="1"/>
          </p:cNvSpPr>
          <p:nvPr>
            <p:ph type="ctrTitle"/>
          </p:nvPr>
        </p:nvSpPr>
        <p:spPr>
          <a:xfrm>
            <a:off x="1143000" y="2416175"/>
            <a:ext cx="6858000" cy="571500"/>
          </a:xfrm>
        </p:spPr>
        <p:txBody>
          <a:bodyPr>
            <a:normAutofit fontScale="90000"/>
          </a:bodyPr>
          <a:lstStyle/>
          <a:p>
            <a:pPr algn="ctr">
              <a:defRPr/>
            </a:pPr>
            <a:r>
              <a:rPr lang="en-US" sz="3300" dirty="0">
                <a:solidFill>
                  <a:schemeClr val="accent1"/>
                </a:solidFill>
              </a:rPr>
              <a:t>502045</a:t>
            </a:r>
          </a:p>
        </p:txBody>
      </p:sp>
      <p:sp>
        <p:nvSpPr>
          <p:cNvPr id="3" name="Subtitle 2">
            <a:extLst>
              <a:ext uri="{FF2B5EF4-FFF2-40B4-BE49-F238E27FC236}">
                <a16:creationId xmlns:a16="http://schemas.microsoft.com/office/drawing/2014/main" id="{2D454970-075B-44E7-BE0D-C24F0C2D1DEE}"/>
              </a:ext>
            </a:extLst>
          </p:cNvPr>
          <p:cNvSpPr>
            <a:spLocks noGrp="1"/>
          </p:cNvSpPr>
          <p:nvPr>
            <p:ph type="subTitle" idx="1"/>
          </p:nvPr>
        </p:nvSpPr>
        <p:spPr>
          <a:xfrm>
            <a:off x="1143000" y="2965450"/>
            <a:ext cx="6858000" cy="519113"/>
          </a:xfrm>
        </p:spPr>
        <p:txBody>
          <a:bodyPr>
            <a:normAutofit lnSpcReduction="10000"/>
          </a:bodyPr>
          <a:lstStyle/>
          <a:p>
            <a:pPr>
              <a:defRPr/>
            </a:pPr>
            <a:r>
              <a:rPr lang="en-US" sz="3000" b="1" dirty="0">
                <a:solidFill>
                  <a:schemeClr val="tx1"/>
                </a:solidFill>
                <a:latin typeface="Arial" panose="020B0604020202020204" pitchFamily="34" charset="0"/>
                <a:cs typeface="Arial" panose="020B0604020202020204" pitchFamily="34" charset="0"/>
              </a:rPr>
              <a:t>Software Engineering</a:t>
            </a:r>
          </a:p>
        </p:txBody>
      </p:sp>
      <p:sp>
        <p:nvSpPr>
          <p:cNvPr id="9" name="Subtitle 2">
            <a:extLst>
              <a:ext uri="{FF2B5EF4-FFF2-40B4-BE49-F238E27FC236}">
                <a16:creationId xmlns:a16="http://schemas.microsoft.com/office/drawing/2014/main" id="{16C01520-E4E0-4610-BF9B-CBE01219308A}"/>
              </a:ext>
            </a:extLst>
          </p:cNvPr>
          <p:cNvSpPr txBox="1">
            <a:spLocks/>
          </p:cNvSpPr>
          <p:nvPr/>
        </p:nvSpPr>
        <p:spPr>
          <a:xfrm>
            <a:off x="1143000" y="3689145"/>
            <a:ext cx="6858000" cy="1104081"/>
          </a:xfrm>
          <a:prstGeom prst="rect">
            <a:avLst/>
          </a:prstGeom>
        </p:spPr>
        <p:txBody>
          <a:bodyPr lIns="68580" tIns="34290" rIns="68580" bIns="34290">
            <a:no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a:spcBef>
                <a:spcPct val="20000"/>
              </a:spcBef>
              <a:buChar char="»"/>
              <a:defRPr sz="2000">
                <a:solidFill>
                  <a:schemeClr val="tx1"/>
                </a:solidFill>
                <a:latin typeface="Arial" panose="020B0604020202020204" pitchFamily="34" charset="0"/>
              </a:defRPr>
            </a:lvl5pPr>
            <a:lvl6pPr eaLnBrk="0" fontAlgn="base" hangingPunct="0">
              <a:spcBef>
                <a:spcPct val="20000"/>
              </a:spcBef>
              <a:spcAft>
                <a:spcPct val="0"/>
              </a:spcAft>
              <a:buChar char="»"/>
              <a:defRPr sz="2000">
                <a:solidFill>
                  <a:schemeClr val="tx1"/>
                </a:solidFill>
                <a:latin typeface="Arial" panose="020B0604020202020204" pitchFamily="34" charset="0"/>
              </a:defRPr>
            </a:lvl6pPr>
            <a:lvl7pPr eaLnBrk="0" fontAlgn="base" hangingPunct="0">
              <a:spcBef>
                <a:spcPct val="20000"/>
              </a:spcBef>
              <a:spcAft>
                <a:spcPct val="0"/>
              </a:spcAft>
              <a:buChar char="»"/>
              <a:defRPr sz="2000">
                <a:solidFill>
                  <a:schemeClr val="tx1"/>
                </a:solidFill>
                <a:latin typeface="Arial" panose="020B0604020202020204" pitchFamily="34" charset="0"/>
              </a:defRPr>
            </a:lvl7pPr>
            <a:lvl8pPr eaLnBrk="0" fontAlgn="base" hangingPunct="0">
              <a:spcBef>
                <a:spcPct val="20000"/>
              </a:spcBef>
              <a:spcAft>
                <a:spcPct val="0"/>
              </a:spcAft>
              <a:buChar char="»"/>
              <a:defRPr sz="2000">
                <a:solidFill>
                  <a:schemeClr val="tx1"/>
                </a:solidFill>
                <a:latin typeface="Arial" panose="020B0604020202020204" pitchFamily="34" charset="0"/>
              </a:defRPr>
            </a:lvl8pPr>
            <a:lvl9pPr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ts val="1000"/>
              </a:spcBef>
              <a:buFontTx/>
              <a:buNone/>
            </a:pPr>
            <a:r>
              <a:rPr lang="en-US" altLang="en-US" sz="2400" b="1" dirty="0">
                <a:cs typeface="Calibri" panose="020F0502020204030204" pitchFamily="34" charset="0"/>
              </a:rPr>
              <a:t>Chapter 01</a:t>
            </a:r>
          </a:p>
          <a:p>
            <a:pPr algn="ctr" eaLnBrk="1" hangingPunct="1">
              <a:lnSpc>
                <a:spcPct val="80000"/>
              </a:lnSpc>
              <a:spcBef>
                <a:spcPts val="1000"/>
              </a:spcBef>
              <a:buFontTx/>
              <a:buNone/>
            </a:pPr>
            <a:r>
              <a:rPr lang="en-US" altLang="en-US" sz="2400" b="1" dirty="0">
                <a:cs typeface="Calibri" panose="020F0502020204030204" pitchFamily="34" charset="0"/>
              </a:rPr>
              <a:t>Lesson 01: Introduction to Software Engineering</a:t>
            </a:r>
          </a:p>
        </p:txBody>
      </p:sp>
      <p:sp>
        <p:nvSpPr>
          <p:cNvPr id="4" name="Date Placeholder 3">
            <a:extLst>
              <a:ext uri="{FF2B5EF4-FFF2-40B4-BE49-F238E27FC236}">
                <a16:creationId xmlns:a16="http://schemas.microsoft.com/office/drawing/2014/main" id="{36D1014D-5594-4826-9EAC-BE8A572CA0BB}"/>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3E918D64-B38D-4CD5-B84D-2CB0CDFEB297}"/>
              </a:ext>
            </a:extLst>
          </p:cNvPr>
          <p:cNvSpPr>
            <a:spLocks noGrp="1"/>
          </p:cNvSpPr>
          <p:nvPr>
            <p:ph type="ftr" sz="quarter" idx="11"/>
          </p:nvPr>
        </p:nvSpPr>
        <p:spPr/>
        <p:txBody>
          <a:bodyPr/>
          <a:lstStyle/>
          <a:p>
            <a:pPr>
              <a:defRPr/>
            </a:pPr>
            <a:r>
              <a:rPr lang="en-US"/>
              <a:t>502045 - Introduction to Software Engineering</a:t>
            </a:r>
          </a:p>
        </p:txBody>
      </p:sp>
      <p:sp>
        <p:nvSpPr>
          <p:cNvPr id="6" name="Slide Number Placeholder 5">
            <a:extLst>
              <a:ext uri="{FF2B5EF4-FFF2-40B4-BE49-F238E27FC236}">
                <a16:creationId xmlns:a16="http://schemas.microsoft.com/office/drawing/2014/main" id="{B9872C62-B609-4C58-93F0-8AAF802AA950}"/>
              </a:ext>
            </a:extLst>
          </p:cNvPr>
          <p:cNvSpPr>
            <a:spLocks noGrp="1"/>
          </p:cNvSpPr>
          <p:nvPr>
            <p:ph type="sldNum" sz="quarter" idx="12"/>
          </p:nvPr>
        </p:nvSpPr>
        <p:spPr/>
        <p:txBody>
          <a:bodyPr/>
          <a:lstStyle/>
          <a:p>
            <a:pPr>
              <a:defRPr/>
            </a:pPr>
            <a:fld id="{8A6632A1-E96B-D240-A8CB-6EE7FCFAC9F9}" type="slidenum">
              <a:rPr lang="en-US" smtClean="0"/>
              <a:pPr>
                <a:defRPr/>
              </a:pPr>
              <a:t>1</a:t>
            </a:fld>
            <a:endParaRPr 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8261378"/>
              </p:ext>
            </p:extLst>
          </p:nvPr>
        </p:nvGraphicFramePr>
        <p:xfrm>
          <a:off x="0" y="1543764"/>
          <a:ext cx="9144000" cy="3441416"/>
        </p:xfrm>
        <a:graphic>
          <a:graphicData uri="http://schemas.openxmlformats.org/drawingml/2006/table">
            <a:tbl>
              <a:tblPr firstRow="1" bandRow="1">
                <a:tableStyleId>{5C22544A-7EE6-4342-B048-85BDC9FD1C3A}</a:tableStyleId>
              </a:tblPr>
              <a:tblGrid>
                <a:gridCol w="2822028">
                  <a:extLst>
                    <a:ext uri="{9D8B030D-6E8A-4147-A177-3AD203B41FA5}">
                      <a16:colId xmlns:a16="http://schemas.microsoft.com/office/drawing/2014/main" val="20000"/>
                    </a:ext>
                  </a:extLst>
                </a:gridCol>
                <a:gridCol w="6321972">
                  <a:extLst>
                    <a:ext uri="{9D8B030D-6E8A-4147-A177-3AD203B41FA5}">
                      <a16:colId xmlns:a16="http://schemas.microsoft.com/office/drawing/2014/main" val="20001"/>
                    </a:ext>
                  </a:extLst>
                </a:gridCol>
              </a:tblGrid>
              <a:tr h="378176">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1454994">
                <a:tc>
                  <a:txBody>
                    <a:bodyPr/>
                    <a:lstStyle/>
                    <a:p>
                      <a:pPr algn="l">
                        <a:spcAft>
                          <a:spcPts val="0"/>
                        </a:spcAft>
                      </a:pPr>
                      <a:r>
                        <a:rPr lang="en-GB" sz="2400" dirty="0">
                          <a:latin typeface="Arial"/>
                          <a:cs typeface="Arial"/>
                        </a:rPr>
                        <a:t>What are the key challenges facing software engineering?</a:t>
                      </a:r>
                      <a:endParaRPr lang="en-GB" sz="2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2400" dirty="0">
                          <a:latin typeface="Arial"/>
                          <a:cs typeface="Arial"/>
                        </a:rPr>
                        <a:t>Coping with </a:t>
                      </a:r>
                      <a:r>
                        <a:rPr lang="en-GB" sz="2400" dirty="0">
                          <a:solidFill>
                            <a:srgbClr val="0070C0"/>
                          </a:solidFill>
                          <a:latin typeface="Arial"/>
                          <a:cs typeface="Arial"/>
                        </a:rPr>
                        <a:t>increasing diversity</a:t>
                      </a:r>
                      <a:r>
                        <a:rPr lang="en-GB" sz="2400" dirty="0">
                          <a:latin typeface="Arial"/>
                          <a:cs typeface="Arial"/>
                        </a:rPr>
                        <a:t>, demands for </a:t>
                      </a:r>
                      <a:r>
                        <a:rPr lang="en-GB" sz="2400" dirty="0">
                          <a:solidFill>
                            <a:srgbClr val="0070C0"/>
                          </a:solidFill>
                          <a:latin typeface="Arial"/>
                          <a:cs typeface="Arial"/>
                        </a:rPr>
                        <a:t>reduced delivery times</a:t>
                      </a:r>
                      <a:r>
                        <a:rPr lang="en-GB" sz="2400" dirty="0">
                          <a:latin typeface="Arial"/>
                          <a:cs typeface="Arial"/>
                        </a:rPr>
                        <a:t> and developing </a:t>
                      </a:r>
                      <a:r>
                        <a:rPr lang="en-GB" sz="2400" dirty="0">
                          <a:solidFill>
                            <a:srgbClr val="0070C0"/>
                          </a:solidFill>
                          <a:latin typeface="Arial"/>
                          <a:cs typeface="Arial"/>
                        </a:rPr>
                        <a:t>trustworthy software</a:t>
                      </a:r>
                      <a:r>
                        <a:rPr lang="en-GB" sz="2400" dirty="0">
                          <a:latin typeface="Arial"/>
                          <a:cs typeface="Arial"/>
                        </a:rPr>
                        <a:t>.</a:t>
                      </a:r>
                      <a:endParaRPr lang="en-GB" sz="2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1454994">
                <a:tc>
                  <a:txBody>
                    <a:bodyPr/>
                    <a:lstStyle/>
                    <a:p>
                      <a:pPr algn="l">
                        <a:spcAft>
                          <a:spcPts val="0"/>
                        </a:spcAft>
                      </a:pPr>
                      <a:r>
                        <a:rPr lang="en-GB" sz="2400" dirty="0">
                          <a:latin typeface="Arial"/>
                          <a:cs typeface="Arial"/>
                        </a:rPr>
                        <a:t>What are the costs of software engineering?</a:t>
                      </a:r>
                      <a:endParaRPr lang="en-GB" sz="2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2400" dirty="0">
                          <a:latin typeface="Arial"/>
                          <a:cs typeface="Arial"/>
                        </a:rPr>
                        <a:t>Roughly 60% of </a:t>
                      </a:r>
                      <a:r>
                        <a:rPr lang="en-GB" sz="2400" dirty="0">
                          <a:solidFill>
                            <a:srgbClr val="0070C0"/>
                          </a:solidFill>
                          <a:latin typeface="Arial"/>
                          <a:cs typeface="Arial"/>
                        </a:rPr>
                        <a:t>software costs</a:t>
                      </a:r>
                      <a:r>
                        <a:rPr lang="en-GB" sz="2400" dirty="0">
                          <a:latin typeface="Arial"/>
                          <a:cs typeface="Arial"/>
                        </a:rPr>
                        <a:t> are development costs, 40% are </a:t>
                      </a:r>
                      <a:r>
                        <a:rPr lang="en-GB" sz="2400" dirty="0">
                          <a:solidFill>
                            <a:srgbClr val="0070C0"/>
                          </a:solidFill>
                          <a:latin typeface="Arial"/>
                          <a:cs typeface="Arial"/>
                        </a:rPr>
                        <a:t>testing costs. </a:t>
                      </a:r>
                      <a:r>
                        <a:rPr lang="en-GB" sz="2400" dirty="0">
                          <a:latin typeface="Arial"/>
                          <a:cs typeface="Arial"/>
                        </a:rPr>
                        <a:t>For custom software, evolution costs often exceed development costs.</a:t>
                      </a:r>
                      <a:endParaRPr lang="en-GB" sz="2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
        <p:nvSpPr>
          <p:cNvPr id="3" name="Date Placeholder 2">
            <a:extLst>
              <a:ext uri="{FF2B5EF4-FFF2-40B4-BE49-F238E27FC236}">
                <a16:creationId xmlns:a16="http://schemas.microsoft.com/office/drawing/2014/main" id="{BDF0C02B-02D5-4DAB-97FA-239FF05EAD92}"/>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sp>
        <p:nvSpPr>
          <p:cNvPr id="6" name="Footer Placeholder 5"/>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48392062"/>
              </p:ext>
            </p:extLst>
          </p:nvPr>
        </p:nvGraphicFramePr>
        <p:xfrm>
          <a:off x="31532" y="1244212"/>
          <a:ext cx="9144000" cy="5638800"/>
        </p:xfrm>
        <a:graphic>
          <a:graphicData uri="http://schemas.openxmlformats.org/drawingml/2006/table">
            <a:tbl>
              <a:tblPr firstRow="1" bandRow="1">
                <a:tableStyleId>{B301B821-A1FF-4177-AEE7-76D212191A09}</a:tableStyleId>
              </a:tblPr>
              <a:tblGrid>
                <a:gridCol w="1781502">
                  <a:extLst>
                    <a:ext uri="{9D8B030D-6E8A-4147-A177-3AD203B41FA5}">
                      <a16:colId xmlns:a16="http://schemas.microsoft.com/office/drawing/2014/main" val="20000"/>
                    </a:ext>
                  </a:extLst>
                </a:gridCol>
                <a:gridCol w="7362498">
                  <a:extLst>
                    <a:ext uri="{9D8B030D-6E8A-4147-A177-3AD203B41FA5}">
                      <a16:colId xmlns:a16="http://schemas.microsoft.com/office/drawing/2014/main" val="20001"/>
                    </a:ext>
                  </a:extLst>
                </a:gridCol>
              </a:tblGrid>
              <a:tr h="395403">
                <a:tc>
                  <a:txBody>
                    <a:bodyPr/>
                    <a:lstStyle/>
                    <a:p>
                      <a:pPr algn="just">
                        <a:spcAft>
                          <a:spcPts val="0"/>
                        </a:spcAft>
                      </a:pPr>
                      <a:r>
                        <a:rPr lang="en-GB" sz="1400" dirty="0">
                          <a:latin typeface="Arial"/>
                          <a:cs typeface="Arial"/>
                        </a:rPr>
                        <a:t>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226691">
                <a:tc>
                  <a:txBody>
                    <a:bodyPr/>
                    <a:lstStyle/>
                    <a:p>
                      <a:pPr algn="just">
                        <a:spcAft>
                          <a:spcPts val="0"/>
                        </a:spcAft>
                      </a:pPr>
                      <a:r>
                        <a:rPr lang="en-GB" sz="2000" dirty="0">
                          <a:solidFill>
                            <a:srgbClr val="0070C0"/>
                          </a:solidFill>
                          <a:latin typeface="Arial"/>
                          <a:cs typeface="Arial"/>
                        </a:rPr>
                        <a:t>Maintainability</a:t>
                      </a:r>
                      <a:endParaRPr lang="en-GB" sz="2000" dirty="0">
                        <a:solidFill>
                          <a:srgbClr val="0070C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should be written in such a way so that it can evolve to meet the changing needs of customers. This is a critical attribute because software change is </a:t>
                      </a:r>
                      <a:r>
                        <a:rPr lang="en-GB" sz="2000">
                          <a:latin typeface="Arial"/>
                          <a:cs typeface="Arial"/>
                        </a:rPr>
                        <a:t>an inevitable</a:t>
                      </a:r>
                      <a:r>
                        <a:rPr lang="en-GB" sz="2000" baseline="30000">
                          <a:latin typeface="Arial"/>
                          <a:cs typeface="Arial"/>
                        </a:rPr>
                        <a:t>[sure]</a:t>
                      </a:r>
                      <a:r>
                        <a:rPr lang="en-GB" sz="2000">
                          <a:latin typeface="Arial"/>
                          <a:cs typeface="Arial"/>
                        </a:rPr>
                        <a:t> </a:t>
                      </a:r>
                      <a:r>
                        <a:rPr lang="en-GB" sz="2000" dirty="0">
                          <a:latin typeface="Arial"/>
                          <a:cs typeface="Arial"/>
                        </a:rPr>
                        <a:t>requirement of a changing business environment.</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503687">
                <a:tc>
                  <a:txBody>
                    <a:bodyPr/>
                    <a:lstStyle/>
                    <a:p>
                      <a:pPr algn="l">
                        <a:spcAft>
                          <a:spcPts val="0"/>
                        </a:spcAft>
                      </a:pPr>
                      <a:r>
                        <a:rPr lang="en-GB" sz="2000" dirty="0">
                          <a:solidFill>
                            <a:srgbClr val="0070C0"/>
                          </a:solidFill>
                          <a:latin typeface="Arial"/>
                          <a:cs typeface="Arial"/>
                        </a:rPr>
                        <a:t>Dependability</a:t>
                      </a:r>
                      <a:r>
                        <a:rPr lang="en-GB" sz="2000" dirty="0">
                          <a:latin typeface="Arial"/>
                          <a:cs typeface="Arial"/>
                        </a:rPr>
                        <a:t> and </a:t>
                      </a:r>
                      <a:r>
                        <a:rPr lang="en-GB" sz="2000" dirty="0">
                          <a:solidFill>
                            <a:srgbClr val="0070C0"/>
                          </a:solidFill>
                          <a:latin typeface="Arial"/>
                          <a:cs typeface="Arial"/>
                        </a:rPr>
                        <a:t>security</a:t>
                      </a:r>
                      <a:endParaRPr lang="en-GB" sz="2000" dirty="0">
                        <a:solidFill>
                          <a:srgbClr val="0070C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dependability</a:t>
                      </a:r>
                      <a:r>
                        <a:rPr lang="en-GB" sz="2000" baseline="30000" dirty="0">
                          <a:latin typeface="Arial"/>
                          <a:cs typeface="Arial"/>
                        </a:rPr>
                        <a:t>[reliable]</a:t>
                      </a:r>
                      <a:r>
                        <a:rPr lang="en-GB" sz="2000" dirty="0">
                          <a:latin typeface="Arial"/>
                          <a:cs typeface="Arial"/>
                        </a:rPr>
                        <a:t> includes a range of characteristics including reliability, security and safety. Dependable software should </a:t>
                      </a:r>
                      <a:r>
                        <a:rPr lang="en-GB" sz="2000" b="0" dirty="0">
                          <a:solidFill>
                            <a:srgbClr val="0070C0"/>
                          </a:solidFill>
                          <a:latin typeface="Arial"/>
                          <a:cs typeface="Arial"/>
                        </a:rPr>
                        <a:t>not cause physical or economic damage</a:t>
                      </a:r>
                      <a:r>
                        <a:rPr lang="en-GB" sz="2000" b="0" dirty="0">
                          <a:latin typeface="Arial"/>
                          <a:cs typeface="Arial"/>
                        </a:rPr>
                        <a:t> </a:t>
                      </a:r>
                      <a:r>
                        <a:rPr lang="en-GB" sz="2000" dirty="0">
                          <a:latin typeface="Arial"/>
                          <a:cs typeface="Arial"/>
                        </a:rPr>
                        <a:t>in the event of system failure. Malicious</a:t>
                      </a:r>
                      <a:r>
                        <a:rPr lang="en-GB" sz="2000" baseline="30000" dirty="0">
                          <a:latin typeface="Arial"/>
                          <a:cs typeface="Arial"/>
                        </a:rPr>
                        <a:t>[harmful]</a:t>
                      </a:r>
                      <a:r>
                        <a:rPr lang="en-GB" sz="2000" dirty="0">
                          <a:latin typeface="Arial"/>
                          <a:cs typeface="Arial"/>
                        </a:rPr>
                        <a:t> users should </a:t>
                      </a:r>
                      <a:r>
                        <a:rPr lang="en-GB" sz="2000" b="0" dirty="0">
                          <a:solidFill>
                            <a:srgbClr val="0070C0"/>
                          </a:solidFill>
                          <a:latin typeface="Arial"/>
                          <a:cs typeface="Arial"/>
                        </a:rPr>
                        <a:t>not</a:t>
                      </a:r>
                      <a:r>
                        <a:rPr lang="en-GB" sz="2000" dirty="0">
                          <a:solidFill>
                            <a:srgbClr val="0070C0"/>
                          </a:solidFill>
                          <a:latin typeface="Arial"/>
                          <a:cs typeface="Arial"/>
                        </a:rPr>
                        <a:t> </a:t>
                      </a:r>
                      <a:r>
                        <a:rPr lang="en-GB" sz="2000" dirty="0">
                          <a:latin typeface="Arial"/>
                          <a:cs typeface="Arial"/>
                        </a:rPr>
                        <a:t>be  able to </a:t>
                      </a:r>
                      <a:r>
                        <a:rPr lang="en-GB" sz="2000" b="0" dirty="0">
                          <a:solidFill>
                            <a:srgbClr val="0070C0"/>
                          </a:solidFill>
                          <a:latin typeface="Arial"/>
                          <a:cs typeface="Arial"/>
                        </a:rPr>
                        <a:t>access</a:t>
                      </a:r>
                      <a:r>
                        <a:rPr lang="en-GB" sz="2000" dirty="0">
                          <a:latin typeface="Arial"/>
                          <a:cs typeface="Arial"/>
                        </a:rPr>
                        <a:t> or </a:t>
                      </a:r>
                      <a:r>
                        <a:rPr lang="en-GB" sz="2000" b="0" dirty="0">
                          <a:solidFill>
                            <a:srgbClr val="0070C0"/>
                          </a:solidFill>
                          <a:latin typeface="Arial"/>
                          <a:cs typeface="Arial"/>
                        </a:rPr>
                        <a:t>damage</a:t>
                      </a:r>
                      <a:r>
                        <a:rPr lang="en-GB" sz="2000" dirty="0">
                          <a:solidFill>
                            <a:srgbClr val="0070C0"/>
                          </a:solidFill>
                          <a:latin typeface="Arial"/>
                          <a:cs typeface="Arial"/>
                        </a:rPr>
                        <a:t> </a:t>
                      </a:r>
                      <a:r>
                        <a:rPr lang="en-GB" sz="2000" dirty="0">
                          <a:latin typeface="Arial"/>
                          <a:cs typeface="Arial"/>
                        </a:rPr>
                        <a:t>the system.</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1017228">
                <a:tc>
                  <a:txBody>
                    <a:bodyPr/>
                    <a:lstStyle/>
                    <a:p>
                      <a:pPr algn="just">
                        <a:spcAft>
                          <a:spcPts val="0"/>
                        </a:spcAft>
                      </a:pPr>
                      <a:r>
                        <a:rPr lang="en-GB" sz="2000" dirty="0">
                          <a:solidFill>
                            <a:srgbClr val="0070C0"/>
                          </a:solidFill>
                          <a:latin typeface="Arial"/>
                          <a:cs typeface="Arial"/>
                        </a:rPr>
                        <a:t>Efficiency</a:t>
                      </a:r>
                      <a:endParaRPr lang="en-GB" sz="2000" dirty="0">
                        <a:solidFill>
                          <a:srgbClr val="0070C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should not make wasteful use of system resources such as memory and processor cycles. Efficiency therefore includes </a:t>
                      </a:r>
                      <a:r>
                        <a:rPr lang="en-GB" sz="2000" b="0" dirty="0">
                          <a:solidFill>
                            <a:srgbClr val="0070C0"/>
                          </a:solidFill>
                          <a:latin typeface="Arial"/>
                          <a:cs typeface="Arial"/>
                        </a:rPr>
                        <a:t>responsiveness</a:t>
                      </a:r>
                      <a:r>
                        <a:rPr lang="en-GB" sz="2000" dirty="0">
                          <a:latin typeface="Arial"/>
                          <a:cs typeface="Arial"/>
                        </a:rPr>
                        <a:t>, </a:t>
                      </a:r>
                      <a:r>
                        <a:rPr lang="en-GB" sz="2000" b="0" dirty="0">
                          <a:solidFill>
                            <a:srgbClr val="0070C0"/>
                          </a:solidFill>
                          <a:latin typeface="Arial"/>
                          <a:cs typeface="Arial"/>
                        </a:rPr>
                        <a:t>processing</a:t>
                      </a:r>
                      <a:r>
                        <a:rPr lang="en-GB" sz="2000" b="1" dirty="0">
                          <a:solidFill>
                            <a:srgbClr val="0070C0"/>
                          </a:solidFill>
                          <a:latin typeface="Arial"/>
                          <a:cs typeface="Arial"/>
                        </a:rPr>
                        <a:t> </a:t>
                      </a:r>
                      <a:r>
                        <a:rPr lang="en-GB" sz="2000" b="0" dirty="0">
                          <a:solidFill>
                            <a:srgbClr val="0070C0"/>
                          </a:solidFill>
                          <a:latin typeface="Arial"/>
                          <a:cs typeface="Arial"/>
                        </a:rPr>
                        <a:t>time</a:t>
                      </a:r>
                      <a:r>
                        <a:rPr lang="en-GB" sz="2000" dirty="0">
                          <a:latin typeface="Arial"/>
                          <a:cs typeface="Arial"/>
                        </a:rPr>
                        <a:t>, </a:t>
                      </a:r>
                      <a:r>
                        <a:rPr lang="en-GB" sz="2000" b="0" dirty="0">
                          <a:solidFill>
                            <a:srgbClr val="0070C0"/>
                          </a:solidFill>
                          <a:latin typeface="Arial"/>
                          <a:cs typeface="Arial"/>
                        </a:rPr>
                        <a:t>memory</a:t>
                      </a:r>
                      <a:r>
                        <a:rPr lang="en-GB" sz="2000" b="1" dirty="0">
                          <a:solidFill>
                            <a:srgbClr val="0070C0"/>
                          </a:solidFill>
                          <a:latin typeface="Arial"/>
                          <a:cs typeface="Arial"/>
                        </a:rPr>
                        <a:t> </a:t>
                      </a:r>
                      <a:r>
                        <a:rPr lang="en-GB" sz="2000" b="0" dirty="0">
                          <a:solidFill>
                            <a:srgbClr val="0070C0"/>
                          </a:solidFill>
                          <a:latin typeface="Arial"/>
                          <a:cs typeface="Arial"/>
                        </a:rPr>
                        <a:t>utilisation</a:t>
                      </a:r>
                      <a:r>
                        <a:rPr lang="en-GB" sz="2000" dirty="0">
                          <a:latin typeface="Arial"/>
                          <a:cs typeface="Arial"/>
                        </a:rPr>
                        <a:t>, etc.</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949697">
                <a:tc>
                  <a:txBody>
                    <a:bodyPr/>
                    <a:lstStyle/>
                    <a:p>
                      <a:pPr algn="just">
                        <a:spcAft>
                          <a:spcPts val="0"/>
                        </a:spcAft>
                      </a:pPr>
                      <a:r>
                        <a:rPr lang="en-GB" sz="2000" dirty="0">
                          <a:solidFill>
                            <a:srgbClr val="0070C0"/>
                          </a:solidFill>
                          <a:latin typeface="Arial"/>
                          <a:cs typeface="Arial"/>
                        </a:rPr>
                        <a:t>Acceptability</a:t>
                      </a:r>
                      <a:endParaRPr lang="en-GB" sz="2000" dirty="0">
                        <a:solidFill>
                          <a:srgbClr val="0070C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must be acceptable to the type of users for which it is designed. This means that it must be </a:t>
                      </a:r>
                      <a:r>
                        <a:rPr lang="en-GB" sz="2000" b="0" dirty="0">
                          <a:solidFill>
                            <a:srgbClr val="0070C0"/>
                          </a:solidFill>
                          <a:latin typeface="Arial"/>
                          <a:cs typeface="Arial"/>
                        </a:rPr>
                        <a:t>understandable</a:t>
                      </a:r>
                      <a:r>
                        <a:rPr lang="en-GB" sz="2000" dirty="0">
                          <a:latin typeface="Arial"/>
                          <a:cs typeface="Arial"/>
                        </a:rPr>
                        <a:t>, </a:t>
                      </a:r>
                      <a:r>
                        <a:rPr lang="en-GB" sz="2000" b="0" dirty="0">
                          <a:solidFill>
                            <a:srgbClr val="0070C0"/>
                          </a:solidFill>
                          <a:latin typeface="Arial"/>
                          <a:cs typeface="Arial"/>
                        </a:rPr>
                        <a:t>usable</a:t>
                      </a:r>
                      <a:r>
                        <a:rPr lang="en-GB" sz="2000" dirty="0">
                          <a:latin typeface="Arial"/>
                          <a:cs typeface="Arial"/>
                        </a:rPr>
                        <a:t> and </a:t>
                      </a:r>
                      <a:r>
                        <a:rPr lang="en-GB" sz="2000" b="0" dirty="0">
                          <a:solidFill>
                            <a:srgbClr val="0070C0"/>
                          </a:solidFill>
                          <a:latin typeface="Arial"/>
                          <a:cs typeface="Arial"/>
                        </a:rPr>
                        <a:t>compatible</a:t>
                      </a:r>
                      <a:r>
                        <a:rPr lang="en-GB" sz="2000" dirty="0">
                          <a:latin typeface="Arial"/>
                          <a:cs typeface="Arial"/>
                        </a:rPr>
                        <a:t> with other systems that they use. </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2" name="Date Placeholder 1">
            <a:extLst>
              <a:ext uri="{FF2B5EF4-FFF2-40B4-BE49-F238E27FC236}">
                <a16:creationId xmlns:a16="http://schemas.microsoft.com/office/drawing/2014/main" id="{7DBC552C-4C51-460E-AC15-06294E937DF3}"/>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process activities</a:t>
            </a:r>
          </a:p>
        </p:txBody>
      </p:sp>
      <p:sp>
        <p:nvSpPr>
          <p:cNvPr id="3" name="Content Placeholder 2"/>
          <p:cNvSpPr>
            <a:spLocks noGrp="1"/>
          </p:cNvSpPr>
          <p:nvPr>
            <p:ph idx="1"/>
          </p:nvPr>
        </p:nvSpPr>
        <p:spPr/>
        <p:txBody>
          <a:bodyPr/>
          <a:lstStyle/>
          <a:p>
            <a:pPr algn="just"/>
            <a:r>
              <a:rPr lang="en-GB" dirty="0">
                <a:solidFill>
                  <a:srgbClr val="0070C0"/>
                </a:solidFill>
              </a:rPr>
              <a:t>Software specification</a:t>
            </a:r>
            <a:r>
              <a:rPr lang="en-GB" dirty="0"/>
              <a:t>, where customers and engineers define the software that is to be produced and the constraints on its operation.</a:t>
            </a:r>
          </a:p>
          <a:p>
            <a:pPr algn="just"/>
            <a:r>
              <a:rPr lang="en-GB" dirty="0">
                <a:solidFill>
                  <a:srgbClr val="0070C0"/>
                </a:solidFill>
              </a:rPr>
              <a:t>Software development</a:t>
            </a:r>
            <a:r>
              <a:rPr lang="en-GB" dirty="0"/>
              <a:t>, where the software is designed and programmed.</a:t>
            </a:r>
          </a:p>
          <a:p>
            <a:pPr algn="just"/>
            <a:r>
              <a:rPr lang="en-GB" dirty="0">
                <a:solidFill>
                  <a:srgbClr val="0070C0"/>
                </a:solidFill>
              </a:rPr>
              <a:t>Software validation</a:t>
            </a:r>
            <a:r>
              <a:rPr lang="en-GB" dirty="0"/>
              <a:t>, where the software is checked to ensure that it is what the customer requires.</a:t>
            </a:r>
          </a:p>
          <a:p>
            <a:pPr algn="just"/>
            <a:r>
              <a:rPr lang="en-GB" dirty="0">
                <a:solidFill>
                  <a:srgbClr val="0070C0"/>
                </a:solidFill>
              </a:rPr>
              <a:t>Software evolution</a:t>
            </a:r>
            <a:r>
              <a:rPr lang="en-GB" dirty="0"/>
              <a:t>, where the software is modified to reflect changing customer and market requirements.</a:t>
            </a:r>
          </a:p>
          <a:p>
            <a:pPr algn="just"/>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
        <p:nvSpPr>
          <p:cNvPr id="6" name="Date Placeholder 5">
            <a:extLst>
              <a:ext uri="{FF2B5EF4-FFF2-40B4-BE49-F238E27FC236}">
                <a16:creationId xmlns:a16="http://schemas.microsoft.com/office/drawing/2014/main" id="{3B125433-4F88-4BF2-B202-12FC2A602158}"/>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Discussion (20’)</a:t>
            </a:r>
          </a:p>
        </p:txBody>
      </p:sp>
      <p:sp>
        <p:nvSpPr>
          <p:cNvPr id="3" name="Content Placeholder 2"/>
          <p:cNvSpPr>
            <a:spLocks noGrp="1"/>
          </p:cNvSpPr>
          <p:nvPr>
            <p:ph idx="1"/>
          </p:nvPr>
        </p:nvSpPr>
        <p:spPr/>
        <p:txBody>
          <a:bodyPr/>
          <a:lstStyle/>
          <a:p>
            <a:pPr algn="just"/>
            <a:r>
              <a:rPr lang="en-GB" b="1" dirty="0">
                <a:solidFill>
                  <a:srgbClr val="0070C0"/>
                </a:solidFill>
              </a:rPr>
              <a:t>Discuss about some applications: training management, Caro game application.</a:t>
            </a:r>
          </a:p>
          <a:p>
            <a:pPr algn="just"/>
            <a:r>
              <a:rPr lang="en-GB" b="1" dirty="0">
                <a:solidFill>
                  <a:srgbClr val="0070C0"/>
                </a:solidFill>
              </a:rPr>
              <a:t>Cover:</a:t>
            </a:r>
          </a:p>
          <a:p>
            <a:pPr lvl="1" algn="just"/>
            <a:r>
              <a:rPr lang="en-GB" b="1" dirty="0">
                <a:solidFill>
                  <a:srgbClr val="0070C0"/>
                </a:solidFill>
              </a:rPr>
              <a:t>Specification</a:t>
            </a:r>
          </a:p>
          <a:p>
            <a:pPr lvl="1" algn="just"/>
            <a:r>
              <a:rPr lang="en-GB" b="1" dirty="0">
                <a:solidFill>
                  <a:srgbClr val="0070C0"/>
                </a:solidFill>
              </a:rPr>
              <a:t>Development</a:t>
            </a:r>
          </a:p>
          <a:p>
            <a:pPr lvl="1" algn="just"/>
            <a:r>
              <a:rPr lang="en-GB" b="1" dirty="0">
                <a:solidFill>
                  <a:srgbClr val="0070C0"/>
                </a:solidFill>
              </a:rPr>
              <a:t>Validation</a:t>
            </a:r>
          </a:p>
          <a:p>
            <a:pPr lvl="1" algn="just"/>
            <a:r>
              <a:rPr lang="en-GB" b="1" dirty="0">
                <a:solidFill>
                  <a:srgbClr val="0070C0"/>
                </a:solidFill>
              </a:rPr>
              <a:t>Evolution (option)</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
        <p:nvSpPr>
          <p:cNvPr id="6" name="Date Placeholder 5">
            <a:extLst>
              <a:ext uri="{FF2B5EF4-FFF2-40B4-BE49-F238E27FC236}">
                <a16:creationId xmlns:a16="http://schemas.microsoft.com/office/drawing/2014/main" id="{B8C69DF6-D5E6-4800-A18E-F53ECE78F63E}"/>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8525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most software</a:t>
            </a:r>
          </a:p>
        </p:txBody>
      </p:sp>
      <p:sp>
        <p:nvSpPr>
          <p:cNvPr id="3" name="Content Placeholder 2"/>
          <p:cNvSpPr>
            <a:spLocks noGrp="1"/>
          </p:cNvSpPr>
          <p:nvPr>
            <p:ph idx="1"/>
          </p:nvPr>
        </p:nvSpPr>
        <p:spPr/>
        <p:txBody>
          <a:bodyPr/>
          <a:lstStyle/>
          <a:p>
            <a:pPr algn="just"/>
            <a:r>
              <a:rPr lang="en-GB" dirty="0"/>
              <a:t>Heterogeneity</a:t>
            </a:r>
          </a:p>
          <a:p>
            <a:pPr lvl="1" algn="just"/>
            <a:r>
              <a:rPr lang="en-GB" dirty="0"/>
              <a:t>Increasingly, systems are required to operate as distributed systems across networks that include different types of computer and mobile devices.</a:t>
            </a:r>
          </a:p>
          <a:p>
            <a:pPr algn="just"/>
            <a:r>
              <a:rPr lang="en-GB" dirty="0"/>
              <a:t>Business and social change</a:t>
            </a:r>
          </a:p>
          <a:p>
            <a:pPr lvl="1" algn="just"/>
            <a:r>
              <a:rPr lang="en-GB" dirty="0"/>
              <a:t>Business and society are changing incredibly quickly as emerging economies develop and </a:t>
            </a:r>
            <a:r>
              <a:rPr lang="en-GB" dirty="0">
                <a:solidFill>
                  <a:srgbClr val="0070C0"/>
                </a:solidFill>
              </a:rPr>
              <a:t>new technologies become available</a:t>
            </a:r>
            <a:r>
              <a:rPr lang="en-GB" dirty="0"/>
              <a:t>. They need to be able to </a:t>
            </a:r>
            <a:r>
              <a:rPr lang="en-GB" dirty="0">
                <a:solidFill>
                  <a:srgbClr val="0070C0"/>
                </a:solidFill>
              </a:rPr>
              <a:t>change their existing software and to rapidly develop new software.</a:t>
            </a:r>
          </a:p>
          <a:p>
            <a:pPr algn="just"/>
            <a:r>
              <a:rPr lang="en-GB" dirty="0"/>
              <a:t>Security and trust</a:t>
            </a:r>
          </a:p>
          <a:p>
            <a:pPr lvl="1" algn="just"/>
            <a:r>
              <a:rPr lang="en-GB" dirty="0"/>
              <a:t>As software is intertwined with all aspects of our lives, it is </a:t>
            </a:r>
            <a:r>
              <a:rPr lang="en-GB" dirty="0">
                <a:solidFill>
                  <a:srgbClr val="0070C0"/>
                </a:solidFill>
              </a:rPr>
              <a:t>essential</a:t>
            </a:r>
            <a:r>
              <a:rPr lang="en-GB" dirty="0"/>
              <a:t> that we can </a:t>
            </a:r>
            <a:r>
              <a:rPr lang="en-GB" dirty="0">
                <a:solidFill>
                  <a:srgbClr val="0070C0"/>
                </a:solidFill>
              </a:rPr>
              <a:t>trust</a:t>
            </a:r>
            <a:r>
              <a:rPr lang="en-GB" dirty="0"/>
              <a:t> that software. </a:t>
            </a:r>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
        <p:nvSpPr>
          <p:cNvPr id="6" name="Date Placeholder 5">
            <a:extLst>
              <a:ext uri="{FF2B5EF4-FFF2-40B4-BE49-F238E27FC236}">
                <a16:creationId xmlns:a16="http://schemas.microsoft.com/office/drawing/2014/main" id="{D78176EC-AB28-4BE6-A2CA-ADB520242029}"/>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pPr algn="just"/>
            <a:r>
              <a:rPr lang="en-US" dirty="0"/>
              <a:t>There are many </a:t>
            </a:r>
            <a:r>
              <a:rPr lang="en-US" dirty="0">
                <a:solidFill>
                  <a:srgbClr val="0070C0"/>
                </a:solidFill>
              </a:rPr>
              <a:t>different types of software system</a:t>
            </a:r>
            <a:r>
              <a:rPr lang="en-US" dirty="0"/>
              <a:t> and there is </a:t>
            </a:r>
            <a:r>
              <a:rPr lang="en-US" dirty="0">
                <a:solidFill>
                  <a:srgbClr val="0070C0"/>
                </a:solidFill>
              </a:rPr>
              <a:t>no universal set of software techniques</a:t>
            </a:r>
            <a:r>
              <a:rPr lang="en-US" dirty="0"/>
              <a:t> that is applicable to all of these.</a:t>
            </a:r>
          </a:p>
          <a:p>
            <a:pPr algn="just"/>
            <a:r>
              <a:rPr lang="en-US" dirty="0"/>
              <a:t>The software engineering methods and tools used depend on the </a:t>
            </a:r>
            <a:r>
              <a:rPr lang="en-US" dirty="0">
                <a:solidFill>
                  <a:srgbClr val="0070C0"/>
                </a:solidFill>
              </a:rPr>
              <a:t>type of application </a:t>
            </a:r>
            <a:r>
              <a:rPr lang="en-US" dirty="0"/>
              <a:t>being developed, the </a:t>
            </a:r>
            <a:r>
              <a:rPr lang="en-US" dirty="0">
                <a:solidFill>
                  <a:srgbClr val="0070C0"/>
                </a:solidFill>
              </a:rPr>
              <a:t>requirements of the customer </a:t>
            </a:r>
            <a:r>
              <a:rPr lang="en-US" dirty="0"/>
              <a:t>and the </a:t>
            </a:r>
            <a:r>
              <a:rPr lang="en-US" dirty="0">
                <a:solidFill>
                  <a:srgbClr val="0070C0"/>
                </a:solidFill>
              </a:rPr>
              <a:t>background of the development team.</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
        <p:nvSpPr>
          <p:cNvPr id="6" name="Date Placeholder 5">
            <a:extLst>
              <a:ext uri="{FF2B5EF4-FFF2-40B4-BE49-F238E27FC236}">
                <a16:creationId xmlns:a16="http://schemas.microsoft.com/office/drawing/2014/main" id="{85BE090A-E49A-4F79-9EBE-693C7863FE53}"/>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pPr algn="just"/>
            <a:r>
              <a:rPr lang="en-GB" dirty="0">
                <a:solidFill>
                  <a:srgbClr val="0070C0"/>
                </a:solidFill>
              </a:rPr>
              <a:t>Stand-alone applications</a:t>
            </a:r>
          </a:p>
          <a:p>
            <a:pPr lvl="1" algn="just"/>
            <a:r>
              <a:rPr lang="en-GB" dirty="0"/>
              <a:t>These are application systems that run on a local computer, such as a PC. They include all necessary functionality and do not need to be connected to a network.</a:t>
            </a:r>
          </a:p>
          <a:p>
            <a:pPr algn="just"/>
            <a:r>
              <a:rPr lang="en-GB" dirty="0">
                <a:solidFill>
                  <a:srgbClr val="0070C0"/>
                </a:solidFill>
              </a:rPr>
              <a:t>Interactive transaction-based applications</a:t>
            </a:r>
          </a:p>
          <a:p>
            <a:pPr lvl="1" algn="just"/>
            <a:r>
              <a:rPr lang="en-GB" dirty="0"/>
              <a:t>Applications that execute on a remote computer and are accessed by users from their own PCs or terminals. These include web applications such as </a:t>
            </a:r>
            <a:r>
              <a:rPr lang="en-GB" dirty="0" err="1">
                <a:solidFill>
                  <a:srgbClr val="0070C0"/>
                </a:solidFill>
              </a:rPr>
              <a:t>e</a:t>
            </a:r>
            <a:r>
              <a:rPr lang="en-GB" dirty="0">
                <a:solidFill>
                  <a:srgbClr val="0070C0"/>
                </a:solidFill>
              </a:rPr>
              <a:t>-commerce applications</a:t>
            </a:r>
            <a:r>
              <a:rPr lang="en-GB" dirty="0">
                <a:solidFill>
                  <a:srgbClr val="FF0000"/>
                </a:solidFill>
              </a:rPr>
              <a:t>. </a:t>
            </a:r>
          </a:p>
          <a:p>
            <a:pPr algn="just"/>
            <a:r>
              <a:rPr lang="en-GB" dirty="0">
                <a:solidFill>
                  <a:srgbClr val="0070C0"/>
                </a:solidFill>
              </a:rPr>
              <a:t>Embedded control systems</a:t>
            </a:r>
          </a:p>
          <a:p>
            <a:pPr lvl="1" algn="just"/>
            <a:r>
              <a:rPr lang="en-GB" dirty="0"/>
              <a:t>These are software control systems that control and manage hardware devices. </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
        <p:nvSpPr>
          <p:cNvPr id="6" name="Date Placeholder 5">
            <a:extLst>
              <a:ext uri="{FF2B5EF4-FFF2-40B4-BE49-F238E27FC236}">
                <a16:creationId xmlns:a16="http://schemas.microsoft.com/office/drawing/2014/main" id="{FADDFE69-3C6A-4204-A00E-4408673B413A}"/>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 (cont.)</a:t>
            </a:r>
          </a:p>
        </p:txBody>
      </p:sp>
      <p:sp>
        <p:nvSpPr>
          <p:cNvPr id="3" name="Content Placeholder 2"/>
          <p:cNvSpPr>
            <a:spLocks noGrp="1"/>
          </p:cNvSpPr>
          <p:nvPr>
            <p:ph idx="1"/>
          </p:nvPr>
        </p:nvSpPr>
        <p:spPr/>
        <p:txBody>
          <a:bodyPr/>
          <a:lstStyle/>
          <a:p>
            <a:pPr algn="just"/>
            <a:r>
              <a:rPr lang="en-GB" dirty="0">
                <a:solidFill>
                  <a:srgbClr val="0070C0"/>
                </a:solidFill>
              </a:rPr>
              <a:t>Batch processing systems</a:t>
            </a:r>
          </a:p>
          <a:p>
            <a:pPr lvl="1" algn="just"/>
            <a:r>
              <a:rPr lang="en-GB" dirty="0"/>
              <a:t>These are business systems that are designed to process data in </a:t>
            </a:r>
            <a:r>
              <a:rPr lang="en-GB" dirty="0">
                <a:solidFill>
                  <a:srgbClr val="0070C0"/>
                </a:solidFill>
              </a:rPr>
              <a:t>large batches</a:t>
            </a:r>
            <a:r>
              <a:rPr lang="en-GB" dirty="0"/>
              <a:t>. They process large numbers of individual inputs to create corresponding outputs.</a:t>
            </a:r>
          </a:p>
          <a:p>
            <a:pPr algn="just"/>
            <a:r>
              <a:rPr lang="en-GB" dirty="0">
                <a:solidFill>
                  <a:srgbClr val="0070C0"/>
                </a:solidFill>
              </a:rPr>
              <a:t>Entertainment systems</a:t>
            </a:r>
          </a:p>
          <a:p>
            <a:pPr lvl="1" algn="just"/>
            <a:r>
              <a:rPr lang="en-GB" dirty="0"/>
              <a:t>These are systems that are primarily for personal use and which are intended to </a:t>
            </a:r>
            <a:r>
              <a:rPr lang="en-GB" dirty="0">
                <a:solidFill>
                  <a:srgbClr val="0070C0"/>
                </a:solidFill>
              </a:rPr>
              <a:t>entertain the user</a:t>
            </a:r>
            <a:r>
              <a:rPr lang="en-GB" dirty="0">
                <a:solidFill>
                  <a:srgbClr val="FF0000"/>
                </a:solidFill>
              </a:rPr>
              <a:t>.</a:t>
            </a:r>
          </a:p>
          <a:p>
            <a:pPr algn="just"/>
            <a:r>
              <a:rPr lang="en-GB" dirty="0">
                <a:solidFill>
                  <a:srgbClr val="0070C0"/>
                </a:solidFill>
              </a:rPr>
              <a:t>Systems for modelling and simulation</a:t>
            </a:r>
          </a:p>
          <a:p>
            <a:pPr lvl="1" algn="just"/>
            <a:r>
              <a:rPr lang="en-GB" dirty="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
        <p:nvSpPr>
          <p:cNvPr id="6" name="Date Placeholder 5">
            <a:extLst>
              <a:ext uri="{FF2B5EF4-FFF2-40B4-BE49-F238E27FC236}">
                <a16:creationId xmlns:a16="http://schemas.microsoft.com/office/drawing/2014/main" id="{3AC1360D-85AD-4B70-993A-B06BD9FA084A}"/>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 (cont.)</a:t>
            </a:r>
          </a:p>
        </p:txBody>
      </p:sp>
      <p:sp>
        <p:nvSpPr>
          <p:cNvPr id="3" name="Content Placeholder 2"/>
          <p:cNvSpPr>
            <a:spLocks noGrp="1"/>
          </p:cNvSpPr>
          <p:nvPr>
            <p:ph idx="1"/>
          </p:nvPr>
        </p:nvSpPr>
        <p:spPr/>
        <p:txBody>
          <a:bodyPr/>
          <a:lstStyle/>
          <a:p>
            <a:pPr algn="just"/>
            <a:r>
              <a:rPr lang="en-GB" dirty="0">
                <a:solidFill>
                  <a:srgbClr val="0070C0"/>
                </a:solidFill>
              </a:rPr>
              <a:t>Data collection systems</a:t>
            </a:r>
          </a:p>
          <a:p>
            <a:pPr lvl="1" algn="just"/>
            <a:r>
              <a:rPr lang="en-GB" dirty="0"/>
              <a:t>These are systems that collect data from their environment using a set of sensors and send that data to other systems for processing.</a:t>
            </a:r>
          </a:p>
          <a:p>
            <a:pPr algn="just"/>
            <a:r>
              <a:rPr lang="en-GB" dirty="0">
                <a:solidFill>
                  <a:srgbClr val="0070C0"/>
                </a:solidFill>
              </a:rPr>
              <a:t>Systems of systems</a:t>
            </a:r>
          </a:p>
          <a:p>
            <a:pPr lvl="1" algn="just"/>
            <a:r>
              <a:rPr lang="en-GB" dirty="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
        <p:nvSpPr>
          <p:cNvPr id="6" name="Date Placeholder 5">
            <a:extLst>
              <a:ext uri="{FF2B5EF4-FFF2-40B4-BE49-F238E27FC236}">
                <a16:creationId xmlns:a16="http://schemas.microsoft.com/office/drawing/2014/main" id="{7A2C13FE-CC1B-4DA1-8441-9B7379EC6A6E}"/>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pPr algn="just"/>
            <a:r>
              <a:rPr lang="en-US" dirty="0"/>
              <a:t>Some fundamental principles apply to all types of software system, irrespective of the development techniques used:</a:t>
            </a:r>
          </a:p>
          <a:p>
            <a:pPr lvl="1" algn="just"/>
            <a:r>
              <a:rPr lang="en-GB" dirty="0"/>
              <a:t>Systems should be developed using a managed and understood development process. Of course, different processes are used for different types of software.</a:t>
            </a:r>
          </a:p>
          <a:p>
            <a:pPr lvl="1" algn="just"/>
            <a:r>
              <a:rPr lang="en-GB" dirty="0"/>
              <a:t>Dependability and performance are important for all types of system.</a:t>
            </a:r>
          </a:p>
          <a:p>
            <a:pPr lvl="1" algn="just"/>
            <a:r>
              <a:rPr lang="en-GB" dirty="0"/>
              <a:t>Understanding and managing the software specification and requirements (what the software should do) are important.</a:t>
            </a:r>
          </a:p>
          <a:p>
            <a:pPr lvl="1" algn="just"/>
            <a:r>
              <a:rPr lang="en-GB" dirty="0"/>
              <a:t>Where appropriate, you should </a:t>
            </a:r>
            <a:r>
              <a:rPr lang="en-GB" dirty="0">
                <a:solidFill>
                  <a:srgbClr val="0070C0"/>
                </a:solidFill>
              </a:rPr>
              <a:t>reuse software</a:t>
            </a:r>
            <a:r>
              <a:rPr lang="en-GB" dirty="0"/>
              <a:t> that has already been developed rather than write new software.</a:t>
            </a:r>
          </a:p>
          <a:p>
            <a:pPr lvl="1" algn="just"/>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
        <p:nvSpPr>
          <p:cNvPr id="6" name="Date Placeholder 5">
            <a:extLst>
              <a:ext uri="{FF2B5EF4-FFF2-40B4-BE49-F238E27FC236}">
                <a16:creationId xmlns:a16="http://schemas.microsoft.com/office/drawing/2014/main" id="{44124044-0744-4AC0-9E71-A192BE98D9A8}"/>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sz="1800" dirty="0">
                <a:solidFill>
                  <a:schemeClr val="tx1"/>
                </a:solidFill>
              </a:rPr>
              <a:t>Definition</a:t>
            </a:r>
          </a:p>
          <a:p>
            <a:r>
              <a:rPr lang="en-US" sz="1800" dirty="0"/>
              <a:t>Software costs</a:t>
            </a:r>
          </a:p>
          <a:p>
            <a:r>
              <a:rPr lang="en-US" sz="1800" dirty="0"/>
              <a:t>Software products</a:t>
            </a:r>
          </a:p>
          <a:p>
            <a:r>
              <a:rPr lang="en-US" sz="1800" dirty="0"/>
              <a:t>Specification</a:t>
            </a:r>
          </a:p>
          <a:p>
            <a:r>
              <a:rPr lang="en-US" sz="1800" dirty="0"/>
              <a:t>Some frequently asked questions</a:t>
            </a:r>
          </a:p>
          <a:p>
            <a:r>
              <a:rPr lang="en-US" sz="1800" dirty="0"/>
              <a:t>Good software</a:t>
            </a:r>
          </a:p>
          <a:p>
            <a:r>
              <a:rPr lang="en-US" sz="1800" dirty="0"/>
              <a:t>Software process activities</a:t>
            </a:r>
          </a:p>
          <a:p>
            <a:r>
              <a:rPr lang="en-US" sz="1800" dirty="0"/>
              <a:t>General issues that effect most software</a:t>
            </a:r>
          </a:p>
          <a:p>
            <a:r>
              <a:rPr lang="en-US" sz="1800" dirty="0"/>
              <a:t>SE diversity</a:t>
            </a:r>
          </a:p>
          <a:p>
            <a:r>
              <a:rPr lang="en-US" sz="1800" dirty="0"/>
              <a:t>Application types</a:t>
            </a:r>
          </a:p>
          <a:p>
            <a:r>
              <a:rPr lang="en-US" sz="1800" dirty="0"/>
              <a:t>SE fundamentals</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
        <p:nvSpPr>
          <p:cNvPr id="6" name="Date Placeholder 5">
            <a:extLst>
              <a:ext uri="{FF2B5EF4-FFF2-40B4-BE49-F238E27FC236}">
                <a16:creationId xmlns:a16="http://schemas.microsoft.com/office/drawing/2014/main" id="{50ECF8C1-9F27-4069-83F7-241C0F3667A3}"/>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2501961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pPr algn="just"/>
            <a:r>
              <a:rPr lang="en-US" dirty="0"/>
              <a:t>A personal insulin pump</a:t>
            </a:r>
          </a:p>
          <a:p>
            <a:pPr lvl="1" algn="just"/>
            <a:r>
              <a:rPr lang="en-US" dirty="0"/>
              <a:t>An embedded system in an insulin pump used by diabetics to maintain blood glucose control.</a:t>
            </a:r>
          </a:p>
          <a:p>
            <a:pPr algn="just"/>
            <a:r>
              <a:rPr lang="en-US" dirty="0"/>
              <a:t>A mental health case patient management system</a:t>
            </a:r>
          </a:p>
          <a:p>
            <a:pPr lvl="1" algn="just"/>
            <a:r>
              <a:rPr lang="en-US" dirty="0"/>
              <a:t>A system used to maintain records of people receiving care for mental health problems.</a:t>
            </a:r>
          </a:p>
          <a:p>
            <a:pPr algn="just"/>
            <a:r>
              <a:rPr lang="en-US" dirty="0"/>
              <a:t>A wilderness weather station</a:t>
            </a:r>
          </a:p>
          <a:p>
            <a:pPr lvl="1" algn="just"/>
            <a:r>
              <a:rPr lang="en-US" dirty="0"/>
              <a:t>A data collection system that collects data about weather conditions in remote areas.</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
        <p:nvSpPr>
          <p:cNvPr id="6" name="Date Placeholder 5">
            <a:extLst>
              <a:ext uri="{FF2B5EF4-FFF2-40B4-BE49-F238E27FC236}">
                <a16:creationId xmlns:a16="http://schemas.microsoft.com/office/drawing/2014/main" id="{CBDA06F8-F24D-44C9-A2F2-18F8D85020CE}"/>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
        <p:nvSpPr>
          <p:cNvPr id="6" name="Date Placeholder 5">
            <a:extLst>
              <a:ext uri="{FF2B5EF4-FFF2-40B4-BE49-F238E27FC236}">
                <a16:creationId xmlns:a16="http://schemas.microsoft.com/office/drawing/2014/main" id="{3940A1C1-C983-411D-A7AA-7555E0B91CC5}"/>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sp>
        <p:nvSpPr>
          <p:cNvPr id="6" name="Footer Placeholder 5"/>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pic>
        <p:nvPicPr>
          <p:cNvPr id="1026" name="Picture 2"/>
          <p:cNvPicPr>
            <a:picLocks noChangeAspect="1" noChangeArrowheads="1"/>
          </p:cNvPicPr>
          <p:nvPr/>
        </p:nvPicPr>
        <p:blipFill>
          <a:blip r:embed="rId3"/>
          <a:srcRect/>
          <a:stretch>
            <a:fillRect/>
          </a:stretch>
        </p:blipFill>
        <p:spPr bwMode="auto">
          <a:xfrm>
            <a:off x="204957" y="1291510"/>
            <a:ext cx="7498617" cy="4797151"/>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E7C36A54-6E49-448D-9CC2-9DF8D44095CC}"/>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sp>
        <p:nvSpPr>
          <p:cNvPr id="6" name="Footer Placeholder 5"/>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pic>
        <p:nvPicPr>
          <p:cNvPr id="2050" name="Picture 2"/>
          <p:cNvPicPr>
            <a:picLocks noChangeAspect="1" noChangeArrowheads="1"/>
          </p:cNvPicPr>
          <p:nvPr/>
        </p:nvPicPr>
        <p:blipFill>
          <a:blip r:embed="rId2"/>
          <a:srcRect/>
          <a:stretch>
            <a:fillRect/>
          </a:stretch>
        </p:blipFill>
        <p:spPr bwMode="auto">
          <a:xfrm>
            <a:off x="-31532" y="1543765"/>
            <a:ext cx="9149051" cy="2917879"/>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51480BD1-D373-489F-B77E-A48961D800B1}"/>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
        <p:nvSpPr>
          <p:cNvPr id="6" name="Date Placeholder 5">
            <a:extLst>
              <a:ext uri="{FF2B5EF4-FFF2-40B4-BE49-F238E27FC236}">
                <a16:creationId xmlns:a16="http://schemas.microsoft.com/office/drawing/2014/main" id="{97754151-3D56-40AD-84D2-8CFF53004635}"/>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a:t>
            </a:r>
          </a:p>
          <a:p>
            <a:r>
              <a:rPr lang="en-GB" dirty="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a:p>
        </p:txBody>
      </p:sp>
      <p:sp>
        <p:nvSpPr>
          <p:cNvPr id="6" name="Date Placeholder 5">
            <a:extLst>
              <a:ext uri="{FF2B5EF4-FFF2-40B4-BE49-F238E27FC236}">
                <a16:creationId xmlns:a16="http://schemas.microsoft.com/office/drawing/2014/main" id="{3AF95C66-4A55-4569-8E8E-D62E2B787C0F}"/>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a:t>
            </a:r>
          </a:p>
        </p:txBody>
      </p:sp>
      <p:sp>
        <p:nvSpPr>
          <p:cNvPr id="3" name="Content Placeholder 2"/>
          <p:cNvSpPr>
            <a:spLocks noGrp="1"/>
          </p:cNvSpPr>
          <p:nvPr>
            <p:ph idx="1"/>
          </p:nvPr>
        </p:nvSpPr>
        <p:spPr/>
        <p:txBody>
          <a:bodyPr/>
          <a:lstStyle/>
          <a:p>
            <a:r>
              <a:rPr lang="en-GB" dirty="0"/>
              <a:t>The MHC-PMS (Mental Health Care-Patient Management System) is an information system that is intended for use in clinics.</a:t>
            </a:r>
          </a:p>
          <a:p>
            <a:r>
              <a:rPr lang="en-GB" dirty="0"/>
              <a:t>It makes use of a centralized database of patient information but has also been designed to run on a PC, so that it may be accessed and used from sites that do not have secure network connectivity.</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sp>
        <p:nvSpPr>
          <p:cNvPr id="6" name="Date Placeholder 5">
            <a:extLst>
              <a:ext uri="{FF2B5EF4-FFF2-40B4-BE49-F238E27FC236}">
                <a16:creationId xmlns:a16="http://schemas.microsoft.com/office/drawing/2014/main" id="{C532BDA4-2BA6-441D-B5D8-0E293CB84FCB}"/>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sp>
        <p:nvSpPr>
          <p:cNvPr id="6" name="Date Placeholder 5">
            <a:extLst>
              <a:ext uri="{FF2B5EF4-FFF2-40B4-BE49-F238E27FC236}">
                <a16:creationId xmlns:a16="http://schemas.microsoft.com/office/drawing/2014/main" id="{D70DD9F5-81C3-493B-B1CD-2B59C2BC4F5E}"/>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MHC-PMS </a:t>
            </a:r>
            <a:endParaRPr lang="en-US" dirty="0"/>
          </a:p>
        </p:txBody>
      </p:sp>
      <p:sp>
        <p:nvSpPr>
          <p:cNvPr id="6" name="Footer Placeholder 5"/>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28</a:t>
            </a:fld>
            <a:endParaRPr lang="en-US"/>
          </a:p>
        </p:txBody>
      </p:sp>
      <p:pic>
        <p:nvPicPr>
          <p:cNvPr id="3074" name="Picture 2"/>
          <p:cNvPicPr>
            <a:picLocks noChangeAspect="1" noChangeArrowheads="1"/>
          </p:cNvPicPr>
          <p:nvPr/>
        </p:nvPicPr>
        <p:blipFill>
          <a:blip r:embed="rId2"/>
          <a:srcRect/>
          <a:stretch>
            <a:fillRect/>
          </a:stretch>
        </p:blipFill>
        <p:spPr bwMode="auto">
          <a:xfrm>
            <a:off x="189192" y="1512234"/>
            <a:ext cx="7607790" cy="4447066"/>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7E19635B-5FD0-4EB3-9FDF-A546579C6847}"/>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key features</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a:t>
            </a:r>
          </a:p>
          <a:p>
            <a:pPr lvl="1"/>
            <a:r>
              <a:rPr lang="en-GB" dirty="0"/>
              <a:t>The system monitors the records of patients that are involved in treatment and issues warnings if possible problems are detected.</a:t>
            </a:r>
          </a:p>
          <a:p>
            <a:r>
              <a:rPr lang="en-GB" dirty="0"/>
              <a:t>Administrative reporting</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
        <p:nvSpPr>
          <p:cNvPr id="6" name="Date Placeholder 5">
            <a:extLst>
              <a:ext uri="{FF2B5EF4-FFF2-40B4-BE49-F238E27FC236}">
                <a16:creationId xmlns:a16="http://schemas.microsoft.com/office/drawing/2014/main" id="{A4689295-7257-48FA-85C6-78483D188862}"/>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pPr algn="just"/>
            <a:r>
              <a:rPr lang="en-US" dirty="0"/>
              <a:t>Software engineering is an </a:t>
            </a:r>
            <a:r>
              <a:rPr lang="en-US" dirty="0">
                <a:solidFill>
                  <a:srgbClr val="0070C0"/>
                </a:solidFill>
              </a:rPr>
              <a:t>engineering discipline</a:t>
            </a:r>
            <a:r>
              <a:rPr lang="en-US" dirty="0"/>
              <a:t> that is concerned with all </a:t>
            </a:r>
            <a:r>
              <a:rPr lang="en-US" dirty="0">
                <a:solidFill>
                  <a:srgbClr val="0070C0"/>
                </a:solidFill>
              </a:rPr>
              <a:t>aspects of software production</a:t>
            </a:r>
            <a:r>
              <a:rPr lang="en-US" dirty="0"/>
              <a:t> from the early stages of </a:t>
            </a:r>
            <a:r>
              <a:rPr lang="en-US" dirty="0">
                <a:solidFill>
                  <a:srgbClr val="0070C0"/>
                </a:solidFill>
              </a:rPr>
              <a:t>system specification</a:t>
            </a:r>
            <a:r>
              <a:rPr lang="en-US" dirty="0"/>
              <a:t> through to </a:t>
            </a:r>
            <a:r>
              <a:rPr lang="en-US" dirty="0">
                <a:solidFill>
                  <a:srgbClr val="0070C0"/>
                </a:solidFill>
              </a:rPr>
              <a:t>maintaining the system</a:t>
            </a:r>
            <a:r>
              <a:rPr lang="en-US" dirty="0"/>
              <a:t> after it has gone into use.</a:t>
            </a:r>
          </a:p>
          <a:p>
            <a:pPr algn="just"/>
            <a:r>
              <a:rPr lang="en-US" dirty="0"/>
              <a:t>Engineering discipline</a:t>
            </a:r>
          </a:p>
          <a:p>
            <a:pPr lvl="1" algn="just"/>
            <a:r>
              <a:rPr lang="en-US" dirty="0"/>
              <a:t>Using appropriate </a:t>
            </a:r>
            <a:r>
              <a:rPr lang="en-US" dirty="0">
                <a:solidFill>
                  <a:srgbClr val="0070C0"/>
                </a:solidFill>
              </a:rPr>
              <a:t>theories and methods</a:t>
            </a:r>
            <a:r>
              <a:rPr lang="en-US" dirty="0"/>
              <a:t> to solve problems bearing in mind </a:t>
            </a:r>
            <a:r>
              <a:rPr lang="en-US" dirty="0">
                <a:solidFill>
                  <a:srgbClr val="0070C0"/>
                </a:solidFill>
              </a:rPr>
              <a:t>organizational and financial constraints</a:t>
            </a:r>
            <a:r>
              <a:rPr lang="en-US" dirty="0"/>
              <a:t>.</a:t>
            </a:r>
          </a:p>
          <a:p>
            <a:pPr algn="just"/>
            <a:r>
              <a:rPr lang="en-US" dirty="0"/>
              <a:t>All aspects of software production</a:t>
            </a:r>
          </a:p>
          <a:p>
            <a:pPr lvl="1" algn="just"/>
            <a:r>
              <a:rPr lang="en-US" dirty="0"/>
              <a:t>Not just </a:t>
            </a:r>
            <a:r>
              <a:rPr lang="en-US" dirty="0">
                <a:solidFill>
                  <a:srgbClr val="0070C0"/>
                </a:solidFill>
              </a:rPr>
              <a:t>technical process of development</a:t>
            </a:r>
            <a:r>
              <a:rPr lang="en-US" dirty="0"/>
              <a:t>. Also </a:t>
            </a:r>
            <a:r>
              <a:rPr lang="en-US" dirty="0">
                <a:solidFill>
                  <a:srgbClr val="0070C0"/>
                </a:solidFill>
              </a:rPr>
              <a:t>project management</a:t>
            </a:r>
            <a:r>
              <a:rPr lang="en-US" dirty="0"/>
              <a:t> and the </a:t>
            </a:r>
            <a:r>
              <a:rPr lang="en-US" dirty="0">
                <a:solidFill>
                  <a:srgbClr val="0070C0"/>
                </a:solidFill>
              </a:rPr>
              <a:t>development of tools, methods</a:t>
            </a:r>
            <a:r>
              <a:rPr lang="en-US" dirty="0"/>
              <a:t> etc. to support software production.</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a:t>
            </a:fld>
            <a:endParaRPr lang="en-US"/>
          </a:p>
        </p:txBody>
      </p:sp>
      <p:sp>
        <p:nvSpPr>
          <p:cNvPr id="6" name="Date Placeholder 5">
            <a:extLst>
              <a:ext uri="{FF2B5EF4-FFF2-40B4-BE49-F238E27FC236}">
                <a16:creationId xmlns:a16="http://schemas.microsoft.com/office/drawing/2014/main" id="{5A0324DF-5B05-4E70-AD0E-CE25B3F7FCBA}"/>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258403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a:t>
            </a:r>
          </a:p>
          <a:p>
            <a:pPr lvl="1"/>
            <a:r>
              <a:rPr lang="en-GB" dirty="0"/>
              <a:t>The system must be available when needed otherwise safety may be compromised and it may be impossible to prescribe the correct medication to patients. </a:t>
            </a:r>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Date Placeholder 5">
            <a:extLst>
              <a:ext uri="{FF2B5EF4-FFF2-40B4-BE49-F238E27FC236}">
                <a16:creationId xmlns:a16="http://schemas.microsoft.com/office/drawing/2014/main" id="{D126AD39-4403-4F26-A741-DB349C8B40ED}"/>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Date Placeholder 5">
            <a:extLst>
              <a:ext uri="{FF2B5EF4-FFF2-40B4-BE49-F238E27FC236}">
                <a16:creationId xmlns:a16="http://schemas.microsoft.com/office/drawing/2014/main" id="{DABF73F2-B49E-46A6-9E61-6EC2E22D6FAB}"/>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sp>
        <p:nvSpPr>
          <p:cNvPr id="6" name="Footer Placeholder 5"/>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32</a:t>
            </a:fld>
            <a:endParaRPr lang="en-US"/>
          </a:p>
        </p:txBody>
      </p:sp>
      <p:pic>
        <p:nvPicPr>
          <p:cNvPr id="4098" name="Picture 2"/>
          <p:cNvPicPr>
            <a:picLocks noChangeAspect="1" noChangeArrowheads="1"/>
          </p:cNvPicPr>
          <p:nvPr/>
        </p:nvPicPr>
        <p:blipFill>
          <a:blip r:embed="rId2"/>
          <a:srcRect/>
          <a:stretch>
            <a:fillRect/>
          </a:stretch>
        </p:blipFill>
        <p:spPr bwMode="auto">
          <a:xfrm>
            <a:off x="457200" y="1733550"/>
            <a:ext cx="8235202" cy="4005098"/>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7BE924B7-FF24-4BE9-A3CC-63E512594FA8}"/>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a:t>
            </a:r>
          </a:p>
          <a:p>
            <a:pPr lvl="1"/>
            <a:r>
              <a:rPr lang="en-GB" dirty="0"/>
              <a:t>This is responsible for collecting weather data, carrying out some initial data processing and transmitting it to the data management system.</a:t>
            </a:r>
          </a:p>
          <a:p>
            <a:r>
              <a:rPr lang="en-GB" dirty="0"/>
              <a:t>The data management and archiving system</a:t>
            </a:r>
          </a:p>
          <a:p>
            <a:pPr lvl="1"/>
            <a:r>
              <a:rPr lang="en-GB" dirty="0"/>
              <a:t>This system collects the data from all of the wilderness weather stations, carries out data processing and analysis and archives the data.</a:t>
            </a:r>
          </a:p>
          <a:p>
            <a:r>
              <a:rPr lang="en-GB" dirty="0"/>
              <a:t>The station maintenance system</a:t>
            </a:r>
          </a:p>
          <a:p>
            <a:pPr lvl="1"/>
            <a:r>
              <a:rPr lang="en-GB" dirty="0"/>
              <a:t>This system can communicate by satellite with all wilderness weather stations to monitor the health of these systems and provide reports of problems.</a:t>
            </a:r>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
        <p:nvSpPr>
          <p:cNvPr id="6" name="Date Placeholder 5">
            <a:extLst>
              <a:ext uri="{FF2B5EF4-FFF2-40B4-BE49-F238E27FC236}">
                <a16:creationId xmlns:a16="http://schemas.microsoft.com/office/drawing/2014/main" id="{33ED5868-3FA6-42AA-85CA-F74727F4233D}"/>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
        <p:nvSpPr>
          <p:cNvPr id="6" name="Date Placeholder 5">
            <a:extLst>
              <a:ext uri="{FF2B5EF4-FFF2-40B4-BE49-F238E27FC236}">
                <a16:creationId xmlns:a16="http://schemas.microsoft.com/office/drawing/2014/main" id="{269E7135-9C24-47AC-A5FA-B1A6AC88C2DC}"/>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sp>
        <p:nvSpPr>
          <p:cNvPr id="6" name="Date Placeholder 5">
            <a:extLst>
              <a:ext uri="{FF2B5EF4-FFF2-40B4-BE49-F238E27FC236}">
                <a16:creationId xmlns:a16="http://schemas.microsoft.com/office/drawing/2014/main" id="{57489652-FA47-44A8-AACA-13D8BACB6288}"/>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Three case studies are used in the book:</a:t>
            </a:r>
          </a:p>
          <a:p>
            <a:pPr lvl="1"/>
            <a:r>
              <a:rPr lang="en-GB" dirty="0"/>
              <a:t>An embedded insulin pump control system</a:t>
            </a:r>
          </a:p>
          <a:p>
            <a:pPr lvl="1"/>
            <a:r>
              <a:rPr lang="en-GB" dirty="0"/>
              <a:t>A system for mental health care patient management</a:t>
            </a:r>
          </a:p>
          <a:p>
            <a:pPr lvl="1"/>
            <a:r>
              <a:rPr lang="en-GB" dirty="0"/>
              <a:t>A wilderness weather station</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
        <p:nvSpPr>
          <p:cNvPr id="6" name="Date Placeholder 5">
            <a:extLst>
              <a:ext uri="{FF2B5EF4-FFF2-40B4-BE49-F238E27FC236}">
                <a16:creationId xmlns:a16="http://schemas.microsoft.com/office/drawing/2014/main" id="{99974E05-20F7-4144-B6A1-F4012BAD41A8}"/>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pPr algn="just"/>
            <a:r>
              <a:rPr lang="en-GB" dirty="0"/>
              <a:t>Software costs often dominate computer system costs. </a:t>
            </a:r>
            <a:r>
              <a:rPr lang="en-GB" dirty="0">
                <a:solidFill>
                  <a:srgbClr val="0070C0"/>
                </a:solidFill>
              </a:rPr>
              <a:t>The costs of software on a PC are often greater than the hardware cost.</a:t>
            </a:r>
            <a:r>
              <a:rPr lang="en-GB" dirty="0">
                <a:solidFill>
                  <a:srgbClr val="FF0000"/>
                </a:solidFill>
              </a:rPr>
              <a:t> </a:t>
            </a:r>
          </a:p>
          <a:p>
            <a:pPr algn="just"/>
            <a:r>
              <a:rPr lang="en-GB" dirty="0">
                <a:solidFill>
                  <a:srgbClr val="0070C0"/>
                </a:solidFill>
              </a:rPr>
              <a:t>Software costs more to maintain than it does to develop. </a:t>
            </a:r>
            <a:r>
              <a:rPr lang="en-GB" dirty="0"/>
              <a:t>For systems with a long life, maintenance costs may be several times development costs.</a:t>
            </a:r>
          </a:p>
          <a:p>
            <a:pPr algn="just"/>
            <a:r>
              <a:rPr lang="en-GB" dirty="0"/>
              <a:t>Software engineering is concerned with cost-effective software development.</a:t>
            </a:r>
          </a:p>
        </p:txBody>
      </p:sp>
      <p:sp>
        <p:nvSpPr>
          <p:cNvPr id="2" name="Date Placeholder 1">
            <a:extLst>
              <a:ext uri="{FF2B5EF4-FFF2-40B4-BE49-F238E27FC236}">
                <a16:creationId xmlns:a16="http://schemas.microsoft.com/office/drawing/2014/main" id="{7A060F9D-9FC5-4D4C-B634-FC486EC98679}"/>
              </a:ext>
            </a:extLst>
          </p:cNvPr>
          <p:cNvSpPr>
            <a:spLocks noGrp="1"/>
          </p:cNvSpPr>
          <p:nvPr>
            <p:ph type="dt" sz="half" idx="10"/>
          </p:nvPr>
        </p:nvSpPr>
        <p:spPr/>
        <p:txBody>
          <a:bodyPr/>
          <a:lstStyle/>
          <a:p>
            <a:pPr>
              <a:defRPr/>
            </a:pPr>
            <a:r>
              <a:rPr lang="en-US"/>
              <a:t>July 30, 2020</a:t>
            </a:r>
          </a:p>
        </p:txBody>
      </p:sp>
      <p:sp>
        <p:nvSpPr>
          <p:cNvPr id="3" name="Footer Placeholder 2">
            <a:extLst>
              <a:ext uri="{FF2B5EF4-FFF2-40B4-BE49-F238E27FC236}">
                <a16:creationId xmlns:a16="http://schemas.microsoft.com/office/drawing/2014/main" id="{46E70603-15D1-4C70-9275-457328432688}"/>
              </a:ext>
            </a:extLst>
          </p:cNvPr>
          <p:cNvSpPr>
            <a:spLocks noGrp="1"/>
          </p:cNvSpPr>
          <p:nvPr>
            <p:ph type="ftr" sz="quarter" idx="11"/>
          </p:nvPr>
        </p:nvSpPr>
        <p:spPr/>
        <p:txBody>
          <a:bodyPr/>
          <a:lstStyle/>
          <a:p>
            <a:pPr>
              <a:defRPr/>
            </a:pPr>
            <a:r>
              <a:rPr lang="en-US"/>
              <a:t>502045 - Introduction to Software Engineering</a:t>
            </a:r>
          </a:p>
        </p:txBody>
      </p:sp>
      <p:sp>
        <p:nvSpPr>
          <p:cNvPr id="4" name="Slide Number Placeholder 3">
            <a:extLst>
              <a:ext uri="{FF2B5EF4-FFF2-40B4-BE49-F238E27FC236}">
                <a16:creationId xmlns:a16="http://schemas.microsoft.com/office/drawing/2014/main" id="{B711A7A6-2BAD-4EFD-AF48-89F5FF29DD3B}"/>
              </a:ext>
            </a:extLst>
          </p:cNvPr>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pPr algn="just"/>
            <a:r>
              <a:rPr lang="en-US" dirty="0"/>
              <a:t>Generic products</a:t>
            </a:r>
          </a:p>
          <a:p>
            <a:pPr lvl="1" algn="just"/>
            <a:r>
              <a:rPr lang="en-US" sz="2400" dirty="0"/>
              <a:t>Stand-alone systems that are marketed and sold to any customer who</a:t>
            </a:r>
            <a:r>
              <a:rPr lang="en-US" sz="2400" dirty="0">
                <a:solidFill>
                  <a:srgbClr val="FF0000"/>
                </a:solidFill>
              </a:rPr>
              <a:t> </a:t>
            </a:r>
            <a:r>
              <a:rPr lang="en-US" sz="2400" dirty="0">
                <a:solidFill>
                  <a:srgbClr val="0070C0"/>
                </a:solidFill>
              </a:rPr>
              <a:t>wishes to buy them.</a:t>
            </a:r>
          </a:p>
          <a:p>
            <a:pPr algn="just"/>
            <a:r>
              <a:rPr lang="en-US" dirty="0"/>
              <a:t>Customized products</a:t>
            </a:r>
          </a:p>
          <a:p>
            <a:pPr lvl="1" algn="just"/>
            <a:r>
              <a:rPr lang="en-US" sz="2400" dirty="0"/>
              <a:t>Software that is commissioned by a specific customer to</a:t>
            </a:r>
            <a:r>
              <a:rPr lang="en-US" sz="2400" dirty="0">
                <a:solidFill>
                  <a:srgbClr val="FF0000"/>
                </a:solidFill>
              </a:rPr>
              <a:t> </a:t>
            </a:r>
            <a:r>
              <a:rPr lang="en-US" sz="2400" dirty="0">
                <a:solidFill>
                  <a:srgbClr val="0070C0"/>
                </a:solidFill>
              </a:rPr>
              <a:t>meet their own needs. </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
        <p:nvSpPr>
          <p:cNvPr id="6" name="Date Placeholder 5">
            <a:extLst>
              <a:ext uri="{FF2B5EF4-FFF2-40B4-BE49-F238E27FC236}">
                <a16:creationId xmlns:a16="http://schemas.microsoft.com/office/drawing/2014/main" id="{71AA656C-782B-4BD4-AAEE-70DB8BABCFB9}"/>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sz="2400" dirty="0"/>
              <a:t>The specification of what the software should do is owned by the software developer and decisions on software change are made by the developer.</a:t>
            </a:r>
          </a:p>
          <a:p>
            <a:r>
              <a:rPr lang="en-US" dirty="0"/>
              <a:t>Customized products</a:t>
            </a:r>
          </a:p>
          <a:p>
            <a:pPr lvl="1"/>
            <a:r>
              <a:rPr lang="en-US" sz="2400" dirty="0"/>
              <a:t>The specification of what the software should do is owned by the customer for the software and they make decisions on software changes that are required.</a:t>
            </a:r>
          </a:p>
        </p:txBody>
      </p:sp>
      <p:sp>
        <p:nvSpPr>
          <p:cNvPr id="4" name="Footer Placeholder 3"/>
          <p:cNvSpPr>
            <a:spLocks noGrp="1"/>
          </p:cNvSpPr>
          <p:nvPr>
            <p:ph type="ftr" sz="quarter" idx="11"/>
          </p:nvPr>
        </p:nvSpPr>
        <p:spPr/>
        <p:txBody>
          <a:bodyPr/>
          <a:lstStyle/>
          <a:p>
            <a:pPr>
              <a:defRPr/>
            </a:pPr>
            <a:r>
              <a:rPr lang="en-US"/>
              <a:t>502045 - Introduction to Software Engineering</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
        <p:nvSpPr>
          <p:cNvPr id="6" name="Date Placeholder 5">
            <a:extLst>
              <a:ext uri="{FF2B5EF4-FFF2-40B4-BE49-F238E27FC236}">
                <a16:creationId xmlns:a16="http://schemas.microsoft.com/office/drawing/2014/main" id="{08908CCC-1B1B-4B25-9523-F076709C5B54}"/>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sp>
        <p:nvSpPr>
          <p:cNvPr id="6" name="Footer Placeholder 5"/>
          <p:cNvSpPr>
            <a:spLocks noGrp="1"/>
          </p:cNvSpPr>
          <p:nvPr>
            <p:ph type="ftr" sz="quarter" idx="11"/>
          </p:nvPr>
        </p:nvSpPr>
        <p:spPr/>
        <p:txBody>
          <a:bodyPr/>
          <a:lstStyle/>
          <a:p>
            <a:pPr>
              <a:defRPr/>
            </a:pPr>
            <a:r>
              <a:rPr lang="en-US"/>
              <a:t>502045 - Introduction to Software Engineering</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43936225"/>
              </p:ext>
            </p:extLst>
          </p:nvPr>
        </p:nvGraphicFramePr>
        <p:xfrm>
          <a:off x="0" y="1547722"/>
          <a:ext cx="9143999" cy="3630803"/>
        </p:xfrm>
        <a:graphic>
          <a:graphicData uri="http://schemas.openxmlformats.org/drawingml/2006/table">
            <a:tbl>
              <a:tblPr firstRow="1" bandRow="1">
                <a:tableStyleId>{B301B821-A1FF-4177-AEE7-76D212191A09}</a:tableStyleId>
              </a:tblPr>
              <a:tblGrid>
                <a:gridCol w="2806995">
                  <a:extLst>
                    <a:ext uri="{9D8B030D-6E8A-4147-A177-3AD203B41FA5}">
                      <a16:colId xmlns:a16="http://schemas.microsoft.com/office/drawing/2014/main" val="20000"/>
                    </a:ext>
                  </a:extLst>
                </a:gridCol>
                <a:gridCol w="6337004">
                  <a:extLst>
                    <a:ext uri="{9D8B030D-6E8A-4147-A177-3AD203B41FA5}">
                      <a16:colId xmlns:a16="http://schemas.microsoft.com/office/drawing/2014/main" val="20001"/>
                    </a:ext>
                  </a:extLst>
                </a:gridCol>
              </a:tblGrid>
              <a:tr h="567563">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848811">
                <a:tc>
                  <a:txBody>
                    <a:bodyPr/>
                    <a:lstStyle/>
                    <a:p>
                      <a:pPr algn="just">
                        <a:spcAft>
                          <a:spcPts val="0"/>
                        </a:spcAft>
                      </a:pPr>
                      <a:r>
                        <a:rPr lang="en-GB" sz="2400" dirty="0">
                          <a:latin typeface="Arial"/>
                          <a:cs typeface="Arial"/>
                        </a:rPr>
                        <a:t>What is </a:t>
                      </a:r>
                      <a:r>
                        <a:rPr lang="en-GB" sz="2400" b="0" dirty="0">
                          <a:solidFill>
                            <a:schemeClr val="tx1"/>
                          </a:solidFill>
                          <a:latin typeface="Arial"/>
                          <a:cs typeface="Arial"/>
                        </a:rPr>
                        <a:t>software</a:t>
                      </a:r>
                      <a:r>
                        <a:rPr lang="en-GB" sz="2400" dirty="0">
                          <a:latin typeface="Arial"/>
                          <a:cs typeface="Arial"/>
                        </a:rPr>
                        <a:t>?</a:t>
                      </a:r>
                      <a:endParaRPr lang="en-GB" sz="2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2400" dirty="0">
                          <a:solidFill>
                            <a:schemeClr val="tx1"/>
                          </a:solidFill>
                          <a:latin typeface="Arial"/>
                          <a:cs typeface="Arial"/>
                        </a:rPr>
                        <a:t>Computer programs </a:t>
                      </a:r>
                      <a:r>
                        <a:rPr lang="en-GB" sz="2400" dirty="0">
                          <a:latin typeface="Arial"/>
                          <a:cs typeface="Arial"/>
                        </a:rPr>
                        <a:t>and associated documentation. </a:t>
                      </a:r>
                      <a:r>
                        <a:rPr lang="en-GB" sz="2400" dirty="0">
                          <a:solidFill>
                            <a:schemeClr val="tx1"/>
                          </a:solidFill>
                          <a:latin typeface="Arial"/>
                          <a:cs typeface="Arial"/>
                        </a:rPr>
                        <a:t>Software products </a:t>
                      </a:r>
                      <a:r>
                        <a:rPr lang="en-GB" sz="2400" dirty="0">
                          <a:latin typeface="Arial"/>
                          <a:cs typeface="Arial"/>
                        </a:rPr>
                        <a:t>may be developed for a particular customer or may be developed for a general market.</a:t>
                      </a:r>
                      <a:endParaRPr lang="en-GB" sz="2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848811">
                <a:tc>
                  <a:txBody>
                    <a:bodyPr/>
                    <a:lstStyle/>
                    <a:p>
                      <a:pPr algn="l">
                        <a:spcAft>
                          <a:spcPts val="0"/>
                        </a:spcAft>
                      </a:pPr>
                      <a:r>
                        <a:rPr lang="en-GB" sz="2400" dirty="0">
                          <a:latin typeface="Arial"/>
                          <a:cs typeface="Arial"/>
                        </a:rPr>
                        <a:t>What are the attributes of good software?</a:t>
                      </a:r>
                      <a:endParaRPr lang="en-GB" sz="2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2400" dirty="0">
                          <a:latin typeface="Arial"/>
                          <a:cs typeface="Arial"/>
                        </a:rPr>
                        <a:t>Good software should deliver the required </a:t>
                      </a:r>
                      <a:r>
                        <a:rPr lang="en-GB" sz="2400" kern="1200" dirty="0">
                          <a:solidFill>
                            <a:schemeClr val="tx1"/>
                          </a:solidFill>
                          <a:latin typeface="Arial"/>
                          <a:ea typeface="+mn-ea"/>
                          <a:cs typeface="Arial"/>
                        </a:rPr>
                        <a:t>functionality and performance </a:t>
                      </a:r>
                      <a:r>
                        <a:rPr lang="en-GB" sz="2400" dirty="0">
                          <a:latin typeface="Arial"/>
                          <a:cs typeface="Arial"/>
                        </a:rPr>
                        <a:t>to the user and should be </a:t>
                      </a:r>
                      <a:r>
                        <a:rPr lang="en-GB" sz="2400" kern="1200" dirty="0">
                          <a:solidFill>
                            <a:srgbClr val="0070C0"/>
                          </a:solidFill>
                          <a:latin typeface="Arial"/>
                          <a:ea typeface="+mn-ea"/>
                          <a:cs typeface="Arial"/>
                        </a:rPr>
                        <a:t>maintainable</a:t>
                      </a:r>
                      <a:r>
                        <a:rPr lang="en-GB" sz="2400" kern="1200" dirty="0">
                          <a:solidFill>
                            <a:schemeClr val="tx1"/>
                          </a:solidFill>
                          <a:latin typeface="Arial"/>
                          <a:ea typeface="+mn-ea"/>
                          <a:cs typeface="Arial"/>
                        </a:rPr>
                        <a:t>, </a:t>
                      </a:r>
                      <a:r>
                        <a:rPr lang="en-GB" sz="2400" kern="1200" dirty="0">
                          <a:solidFill>
                            <a:srgbClr val="0070C0"/>
                          </a:solidFill>
                          <a:latin typeface="Arial"/>
                          <a:ea typeface="+mn-ea"/>
                          <a:cs typeface="Arial"/>
                        </a:rPr>
                        <a:t>dependable</a:t>
                      </a:r>
                      <a:r>
                        <a:rPr lang="en-GB" sz="2400" kern="1200" dirty="0">
                          <a:solidFill>
                            <a:schemeClr val="tx1"/>
                          </a:solidFill>
                          <a:latin typeface="Arial"/>
                          <a:ea typeface="+mn-ea"/>
                          <a:cs typeface="Arial"/>
                        </a:rPr>
                        <a:t> and </a:t>
                      </a:r>
                      <a:r>
                        <a:rPr lang="en-GB" sz="2400" kern="1200" dirty="0">
                          <a:solidFill>
                            <a:srgbClr val="0070C0"/>
                          </a:solidFill>
                          <a:latin typeface="Arial"/>
                          <a:ea typeface="+mn-ea"/>
                          <a:cs typeface="Arial"/>
                        </a:rPr>
                        <a:t>usable</a:t>
                      </a:r>
                      <a:r>
                        <a:rPr lang="en-GB" sz="2400" kern="1200" dirty="0">
                          <a:solidFill>
                            <a:schemeClr val="tx1"/>
                          </a:solidFill>
                          <a:latin typeface="Arial"/>
                          <a:ea typeface="+mn-ea"/>
                          <a:cs typeface="Arial"/>
                        </a:rPr>
                        <a:t>.</a:t>
                      </a:r>
                    </a:p>
                  </a:txBody>
                  <a:tcPr marL="73025" marR="73025" marT="0" marB="68580"/>
                </a:tc>
                <a:extLst>
                  <a:ext uri="{0D108BD9-81ED-4DB2-BD59-A6C34878D82A}">
                    <a16:rowId xmlns:a16="http://schemas.microsoft.com/office/drawing/2014/main" val="10002"/>
                  </a:ext>
                </a:extLst>
              </a:tr>
            </a:tbl>
          </a:graphicData>
        </a:graphic>
      </p:graphicFrame>
      <p:sp>
        <p:nvSpPr>
          <p:cNvPr id="2" name="Date Placeholder 1">
            <a:extLst>
              <a:ext uri="{FF2B5EF4-FFF2-40B4-BE49-F238E27FC236}">
                <a16:creationId xmlns:a16="http://schemas.microsoft.com/office/drawing/2014/main" id="{DA4884F5-4461-4D5D-BBF7-4B3648F08606}"/>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sp>
        <p:nvSpPr>
          <p:cNvPr id="6" name="Footer Placeholder 5"/>
          <p:cNvSpPr>
            <a:spLocks noGrp="1"/>
          </p:cNvSpPr>
          <p:nvPr>
            <p:ph type="ftr" sz="quarter" idx="11"/>
          </p:nvPr>
        </p:nvSpPr>
        <p:spPr/>
        <p:txBody>
          <a:bodyPr/>
          <a:lstStyle/>
          <a:p>
            <a:pPr>
              <a:defRPr/>
            </a:pPr>
            <a:r>
              <a:rPr lang="en-US"/>
              <a:t>502045 - Introduction to Software Engineering</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04526624"/>
              </p:ext>
            </p:extLst>
          </p:nvPr>
        </p:nvGraphicFramePr>
        <p:xfrm>
          <a:off x="0" y="1516924"/>
          <a:ext cx="9143999" cy="4608574"/>
        </p:xfrm>
        <a:graphic>
          <a:graphicData uri="http://schemas.openxmlformats.org/drawingml/2006/table">
            <a:tbl>
              <a:tblPr firstRow="1" bandRow="1">
                <a:tableStyleId>{B301B821-A1FF-4177-AEE7-76D212191A09}</a:tableStyleId>
              </a:tblPr>
              <a:tblGrid>
                <a:gridCol w="3389586">
                  <a:extLst>
                    <a:ext uri="{9D8B030D-6E8A-4147-A177-3AD203B41FA5}">
                      <a16:colId xmlns:a16="http://schemas.microsoft.com/office/drawing/2014/main" val="20000"/>
                    </a:ext>
                  </a:extLst>
                </a:gridCol>
                <a:gridCol w="5754413">
                  <a:extLst>
                    <a:ext uri="{9D8B030D-6E8A-4147-A177-3AD203B41FA5}">
                      <a16:colId xmlns:a16="http://schemas.microsoft.com/office/drawing/2014/main" val="20001"/>
                    </a:ext>
                  </a:extLst>
                </a:gridCol>
              </a:tblGrid>
              <a:tr h="536384">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1627374">
                <a:tc>
                  <a:txBody>
                    <a:bodyPr/>
                    <a:lstStyle/>
                    <a:p>
                      <a:pPr algn="l">
                        <a:spcAft>
                          <a:spcPts val="0"/>
                        </a:spcAft>
                      </a:pPr>
                      <a:r>
                        <a:rPr lang="en-GB" sz="2400" dirty="0">
                          <a:latin typeface="Arial"/>
                          <a:cs typeface="Arial"/>
                        </a:rPr>
                        <a:t>What is software engineering?</a:t>
                      </a:r>
                      <a:endParaRPr lang="en-GB" sz="2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2400" dirty="0">
                          <a:latin typeface="Arial"/>
                          <a:cs typeface="Arial"/>
                        </a:rPr>
                        <a:t>Software engineering is an engineering discipline that is concerned with all </a:t>
                      </a:r>
                      <a:r>
                        <a:rPr lang="en-GB" sz="2400" dirty="0">
                          <a:solidFill>
                            <a:schemeClr val="tx1"/>
                          </a:solidFill>
                          <a:latin typeface="Arial"/>
                          <a:cs typeface="Arial"/>
                        </a:rPr>
                        <a:t>aspects of software </a:t>
                      </a:r>
                      <a:r>
                        <a:rPr lang="en-GB" sz="2400" dirty="0">
                          <a:latin typeface="Arial"/>
                          <a:cs typeface="Arial"/>
                        </a:rPr>
                        <a:t>production.</a:t>
                      </a:r>
                      <a:endParaRPr lang="en-GB" sz="2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2444816">
                <a:tc>
                  <a:txBody>
                    <a:bodyPr/>
                    <a:lstStyle/>
                    <a:p>
                      <a:pPr algn="l">
                        <a:spcAft>
                          <a:spcPts val="0"/>
                        </a:spcAft>
                      </a:pPr>
                      <a:r>
                        <a:rPr lang="en-GB" sz="2400">
                          <a:latin typeface="Arial"/>
                          <a:cs typeface="Arial"/>
                        </a:rPr>
                        <a:t>What are the fundamental software engineering activities?</a:t>
                      </a:r>
                      <a:endParaRPr lang="en-GB" sz="2400">
                        <a:solidFill>
                          <a:srgbClr val="000000"/>
                        </a:solidFill>
                        <a:latin typeface="Arial"/>
                        <a:ea typeface="Times New Roman"/>
                        <a:cs typeface="Arial"/>
                      </a:endParaRPr>
                    </a:p>
                  </a:txBody>
                  <a:tcPr marL="73025" marR="73025" marT="0" marB="68580"/>
                </a:tc>
                <a:tc>
                  <a:txBody>
                    <a:bodyPr/>
                    <a:lstStyle/>
                    <a:p>
                      <a:pPr algn="l">
                        <a:spcAft>
                          <a:spcPts val="0"/>
                        </a:spcAft>
                      </a:pPr>
                      <a:r>
                        <a:rPr lang="en-GB" sz="2400" dirty="0">
                          <a:latin typeface="Arial"/>
                          <a:cs typeface="Arial"/>
                        </a:rPr>
                        <a:t>Software </a:t>
                      </a:r>
                      <a:r>
                        <a:rPr lang="en-GB" sz="2400" dirty="0">
                          <a:solidFill>
                            <a:srgbClr val="0070C0"/>
                          </a:solidFill>
                          <a:latin typeface="Arial"/>
                          <a:cs typeface="Arial"/>
                        </a:rPr>
                        <a:t>specification</a:t>
                      </a:r>
                      <a:r>
                        <a:rPr lang="en-GB" sz="2400" dirty="0">
                          <a:latin typeface="Arial"/>
                          <a:cs typeface="Arial"/>
                        </a:rPr>
                        <a:t>, software </a:t>
                      </a:r>
                      <a:r>
                        <a:rPr lang="en-GB" sz="2400" dirty="0">
                          <a:solidFill>
                            <a:srgbClr val="0070C0"/>
                          </a:solidFill>
                          <a:latin typeface="Arial"/>
                          <a:cs typeface="Arial"/>
                        </a:rPr>
                        <a:t>development</a:t>
                      </a:r>
                      <a:r>
                        <a:rPr lang="en-GB" sz="2400" dirty="0">
                          <a:latin typeface="Arial"/>
                          <a:cs typeface="Arial"/>
                        </a:rPr>
                        <a:t>, software </a:t>
                      </a:r>
                      <a:r>
                        <a:rPr lang="en-GB" sz="2400" dirty="0">
                          <a:solidFill>
                            <a:srgbClr val="0070C0"/>
                          </a:solidFill>
                          <a:latin typeface="Arial"/>
                          <a:cs typeface="Arial"/>
                        </a:rPr>
                        <a:t>validation</a:t>
                      </a:r>
                      <a:r>
                        <a:rPr lang="en-GB" sz="2400" dirty="0">
                          <a:latin typeface="Arial"/>
                          <a:cs typeface="Arial"/>
                        </a:rPr>
                        <a:t> and software </a:t>
                      </a:r>
                      <a:r>
                        <a:rPr lang="en-GB" sz="2400" dirty="0">
                          <a:solidFill>
                            <a:srgbClr val="0070C0"/>
                          </a:solidFill>
                          <a:latin typeface="Arial"/>
                          <a:cs typeface="Arial"/>
                        </a:rPr>
                        <a:t>evolution</a:t>
                      </a:r>
                      <a:r>
                        <a:rPr lang="en-GB" sz="2400" dirty="0">
                          <a:latin typeface="Arial"/>
                          <a:cs typeface="Arial"/>
                        </a:rPr>
                        <a:t>.</a:t>
                      </a:r>
                      <a:endParaRPr lang="en-GB" sz="2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bl>
          </a:graphicData>
        </a:graphic>
      </p:graphicFrame>
      <p:sp>
        <p:nvSpPr>
          <p:cNvPr id="2" name="Date Placeholder 1">
            <a:extLst>
              <a:ext uri="{FF2B5EF4-FFF2-40B4-BE49-F238E27FC236}">
                <a16:creationId xmlns:a16="http://schemas.microsoft.com/office/drawing/2014/main" id="{69F35DA1-F187-4D8D-9C7F-FD8D05BA978B}"/>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sp>
        <p:nvSpPr>
          <p:cNvPr id="6" name="Footer Placeholder 5"/>
          <p:cNvSpPr>
            <a:spLocks noGrp="1"/>
          </p:cNvSpPr>
          <p:nvPr>
            <p:ph type="ftr" sz="quarter" idx="11"/>
          </p:nvPr>
        </p:nvSpPr>
        <p:spPr/>
        <p:txBody>
          <a:bodyPr/>
          <a:lstStyle/>
          <a:p>
            <a:pPr>
              <a:defRPr/>
            </a:pPr>
            <a:r>
              <a:rPr lang="en-US"/>
              <a:t>502045 - Introduction to Software Engineering</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04956616"/>
              </p:ext>
            </p:extLst>
          </p:nvPr>
        </p:nvGraphicFramePr>
        <p:xfrm>
          <a:off x="0" y="1584252"/>
          <a:ext cx="9143999" cy="3633266"/>
        </p:xfrm>
        <a:graphic>
          <a:graphicData uri="http://schemas.openxmlformats.org/drawingml/2006/table">
            <a:tbl>
              <a:tblPr firstRow="1" bandRow="1">
                <a:tableStyleId>{B301B821-A1FF-4177-AEE7-76D212191A09}</a:tableStyleId>
              </a:tblPr>
              <a:tblGrid>
                <a:gridCol w="3136605">
                  <a:extLst>
                    <a:ext uri="{9D8B030D-6E8A-4147-A177-3AD203B41FA5}">
                      <a16:colId xmlns:a16="http://schemas.microsoft.com/office/drawing/2014/main" val="20000"/>
                    </a:ext>
                  </a:extLst>
                </a:gridCol>
                <a:gridCol w="6007394">
                  <a:extLst>
                    <a:ext uri="{9D8B030D-6E8A-4147-A177-3AD203B41FA5}">
                      <a16:colId xmlns:a16="http://schemas.microsoft.com/office/drawing/2014/main" val="20001"/>
                    </a:ext>
                  </a:extLst>
                </a:gridCol>
              </a:tblGrid>
              <a:tr h="346643">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1179088">
                <a:tc>
                  <a:txBody>
                    <a:bodyPr/>
                    <a:lstStyle/>
                    <a:p>
                      <a:pPr algn="l">
                        <a:spcAft>
                          <a:spcPts val="0"/>
                        </a:spcAft>
                      </a:pPr>
                      <a:r>
                        <a:rPr lang="en-GB" sz="2400" dirty="0">
                          <a:latin typeface="Arial"/>
                          <a:cs typeface="Arial"/>
                        </a:rPr>
                        <a:t>What is the difference between software engineering and computer science?</a:t>
                      </a:r>
                      <a:endParaRPr lang="en-GB" sz="2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2400" dirty="0">
                          <a:latin typeface="Arial"/>
                          <a:cs typeface="Arial"/>
                        </a:rPr>
                        <a:t>Computer science focuses on </a:t>
                      </a:r>
                      <a:r>
                        <a:rPr lang="en-GB" sz="2400" dirty="0">
                          <a:solidFill>
                            <a:srgbClr val="0070C0"/>
                          </a:solidFill>
                          <a:latin typeface="Arial"/>
                          <a:cs typeface="Arial"/>
                        </a:rPr>
                        <a:t>theory and fundamentals</a:t>
                      </a:r>
                      <a:r>
                        <a:rPr lang="en-GB" sz="2400" dirty="0">
                          <a:latin typeface="Arial"/>
                          <a:cs typeface="Arial"/>
                        </a:rPr>
                        <a:t>; software engineering is concerned with the </a:t>
                      </a:r>
                      <a:r>
                        <a:rPr lang="en-GB" sz="2400" dirty="0">
                          <a:solidFill>
                            <a:srgbClr val="0070C0"/>
                          </a:solidFill>
                          <a:latin typeface="Arial"/>
                          <a:cs typeface="Arial"/>
                        </a:rPr>
                        <a:t>practicalities</a:t>
                      </a:r>
                      <a:r>
                        <a:rPr lang="en-GB" sz="2400" dirty="0">
                          <a:latin typeface="Arial"/>
                          <a:cs typeface="Arial"/>
                        </a:rPr>
                        <a:t> of developing and delivering useful software.</a:t>
                      </a:r>
                      <a:endParaRPr lang="en-GB" sz="2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1742236">
                <a:tc>
                  <a:txBody>
                    <a:bodyPr/>
                    <a:lstStyle/>
                    <a:p>
                      <a:pPr algn="l">
                        <a:spcAft>
                          <a:spcPts val="0"/>
                        </a:spcAft>
                      </a:pPr>
                      <a:endParaRPr lang="en-GB" sz="2400">
                        <a:solidFill>
                          <a:srgbClr val="000000"/>
                        </a:solidFill>
                        <a:latin typeface="Arial"/>
                        <a:ea typeface="Times New Roman"/>
                        <a:cs typeface="Arial"/>
                      </a:endParaRPr>
                    </a:p>
                  </a:txBody>
                  <a:tcPr marL="73025" marR="73025" marT="0" marB="68580"/>
                </a:tc>
                <a:tc>
                  <a:txBody>
                    <a:bodyPr/>
                    <a:lstStyle/>
                    <a:p>
                      <a:pPr algn="l">
                        <a:spcAft>
                          <a:spcPts val="0"/>
                        </a:spcAft>
                      </a:pPr>
                      <a:endParaRPr lang="en-GB" sz="2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bl>
          </a:graphicData>
        </a:graphic>
      </p:graphicFrame>
      <p:sp>
        <p:nvSpPr>
          <p:cNvPr id="2" name="Date Placeholder 1">
            <a:extLst>
              <a:ext uri="{FF2B5EF4-FFF2-40B4-BE49-F238E27FC236}">
                <a16:creationId xmlns:a16="http://schemas.microsoft.com/office/drawing/2014/main" id="{A564FE74-C8DD-4CE7-B144-EB690FEAEA48}"/>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3028</TotalTime>
  <Words>2722</Words>
  <Application>Microsoft Office PowerPoint</Application>
  <PresentationFormat>On-screen Show (4:3)</PresentationFormat>
  <Paragraphs>331</Paragraphs>
  <Slides>36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SE9</vt:lpstr>
      <vt:lpstr>502045</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 </vt:lpstr>
      <vt:lpstr>Frequently asked questions about software engineering </vt:lpstr>
      <vt:lpstr>Frequently asked questions about software engineering</vt:lpstr>
      <vt:lpstr>Essential attributes of good software</vt:lpstr>
      <vt:lpstr>Software process activities</vt:lpstr>
      <vt:lpstr>Discussion (20’)</vt:lpstr>
      <vt:lpstr>General issues that affect most software</vt:lpstr>
      <vt:lpstr>Software engineering diversity</vt:lpstr>
      <vt:lpstr>Application types</vt:lpstr>
      <vt:lpstr>Application types (cont.)</vt:lpstr>
      <vt:lpstr>Application types (cont.)</vt:lpstr>
      <vt:lpstr>Software engineering fundamentals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Minh Dang</cp:lastModifiedBy>
  <cp:revision>134</cp:revision>
  <dcterms:created xsi:type="dcterms:W3CDTF">2009-12-29T10:39:27Z</dcterms:created>
  <dcterms:modified xsi:type="dcterms:W3CDTF">2020-07-31T02:35:39Z</dcterms:modified>
</cp:coreProperties>
</file>