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0" r:id="rId3"/>
    <p:sldId id="360" r:id="rId4"/>
    <p:sldId id="318" r:id="rId5"/>
    <p:sldId id="319" r:id="rId6"/>
    <p:sldId id="282" r:id="rId7"/>
    <p:sldId id="257" r:id="rId8"/>
    <p:sldId id="284" r:id="rId9"/>
    <p:sldId id="285" r:id="rId10"/>
    <p:sldId id="333" r:id="rId11"/>
    <p:sldId id="258" r:id="rId12"/>
    <p:sldId id="288" r:id="rId13"/>
    <p:sldId id="320" r:id="rId14"/>
    <p:sldId id="289" r:id="rId15"/>
    <p:sldId id="259" r:id="rId16"/>
    <p:sldId id="343" r:id="rId17"/>
    <p:sldId id="344" r:id="rId18"/>
    <p:sldId id="345" r:id="rId19"/>
    <p:sldId id="350" r:id="rId20"/>
    <p:sldId id="272" r:id="rId21"/>
    <p:sldId id="291" r:id="rId22"/>
    <p:sldId id="260" r:id="rId23"/>
    <p:sldId id="293" r:id="rId24"/>
    <p:sldId id="261" r:id="rId25"/>
    <p:sldId id="323" r:id="rId26"/>
    <p:sldId id="299" r:id="rId27"/>
    <p:sldId id="262" r:id="rId28"/>
    <p:sldId id="301" r:id="rId29"/>
    <p:sldId id="263" r:id="rId30"/>
    <p:sldId id="303" r:id="rId31"/>
    <p:sldId id="264" r:id="rId32"/>
    <p:sldId id="317" r:id="rId33"/>
    <p:sldId id="324" r:id="rId34"/>
    <p:sldId id="358" r:id="rId35"/>
    <p:sldId id="273" r:id="rId36"/>
    <p:sldId id="325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09" r:id="rId48"/>
    <p:sldId id="267" r:id="rId49"/>
    <p:sldId id="311" r:id="rId50"/>
    <p:sldId id="330" r:id="rId51"/>
    <p:sldId id="280" r:id="rId5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smail - [2010]" initials="i-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57" autoAdjust="0"/>
  </p:normalViewPr>
  <p:slideViewPr>
    <p:cSldViewPr snapToGrid="0" snapToObjects="1">
      <p:cViewPr varScale="1">
        <p:scale>
          <a:sx n="91" d="100"/>
          <a:sy n="91" d="100"/>
        </p:scale>
        <p:origin x="219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7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31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5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is inherently flexible and can change</a:t>
            </a:r>
          </a:p>
          <a:p>
            <a:pPr>
              <a:buFont typeface="Wingdings"/>
              <a:buChar char="è"/>
            </a:pPr>
            <a:r>
              <a:rPr lang="en-GB" dirty="0">
                <a:sym typeface="Wingdings" pitchFamily="2" charset="2"/>
              </a:rPr>
              <a:t>“</a:t>
            </a:r>
            <a:r>
              <a:rPr lang="en-GB" dirty="0" err="1">
                <a:sym typeface="Wingdings" pitchFamily="2" charset="2"/>
              </a:rPr>
              <a:t>Phần</a:t>
            </a:r>
            <a:r>
              <a:rPr lang="en-GB" baseline="0" dirty="0">
                <a:sym typeface="Wingdings" pitchFamily="2" charset="2"/>
              </a:rPr>
              <a:t> </a:t>
            </a:r>
            <a:r>
              <a:rPr lang="en-GB" baseline="0" dirty="0" err="1">
                <a:sym typeface="Wingdings" pitchFamily="2" charset="2"/>
              </a:rPr>
              <a:t>mềm</a:t>
            </a:r>
            <a:r>
              <a:rPr lang="en-GB" baseline="0" dirty="0">
                <a:sym typeface="Wingdings" pitchFamily="2" charset="2"/>
              </a:rPr>
              <a:t>” </a:t>
            </a:r>
            <a:r>
              <a:rPr lang="en-GB" baseline="0" dirty="0" err="1">
                <a:sym typeface="Wingdings" pitchFamily="2" charset="2"/>
              </a:rPr>
              <a:t>vốn</a:t>
            </a:r>
            <a:r>
              <a:rPr lang="en-GB" baseline="0" dirty="0">
                <a:sym typeface="Wingdings" pitchFamily="2" charset="2"/>
              </a:rPr>
              <a:t> </a:t>
            </a:r>
            <a:r>
              <a:rPr lang="en-GB" baseline="0" dirty="0" err="1">
                <a:sym typeface="Wingdings" pitchFamily="2" charset="2"/>
              </a:rPr>
              <a:t>đã</a:t>
            </a:r>
            <a:r>
              <a:rPr lang="en-GB" baseline="0" dirty="0">
                <a:sym typeface="Wingdings" pitchFamily="2" charset="2"/>
              </a:rPr>
              <a:t> </a:t>
            </a:r>
            <a:r>
              <a:rPr lang="en-GB" baseline="0" dirty="0" err="1">
                <a:sym typeface="Wingdings" pitchFamily="2" charset="2"/>
              </a:rPr>
              <a:t>linh</a:t>
            </a:r>
            <a:r>
              <a:rPr lang="en-GB" baseline="0" dirty="0">
                <a:sym typeface="Wingdings" pitchFamily="2" charset="2"/>
              </a:rPr>
              <a:t> </a:t>
            </a:r>
            <a:r>
              <a:rPr lang="en-GB" baseline="0" dirty="0" err="1">
                <a:sym typeface="Wingdings" pitchFamily="2" charset="2"/>
              </a:rPr>
              <a:t>hoạt</a:t>
            </a:r>
            <a:r>
              <a:rPr lang="en-GB" baseline="0" dirty="0">
                <a:sym typeface="Wingdings" pitchFamily="2" charset="2"/>
              </a:rPr>
              <a:t> </a:t>
            </a:r>
            <a:r>
              <a:rPr lang="en-GB" baseline="0" dirty="0" err="1">
                <a:sym typeface="Wingdings" pitchFamily="2" charset="2"/>
              </a:rPr>
              <a:t>và</a:t>
            </a:r>
            <a:r>
              <a:rPr lang="en-GB" baseline="0" dirty="0">
                <a:sym typeface="Wingdings" pitchFamily="2" charset="2"/>
              </a:rPr>
              <a:t> </a:t>
            </a:r>
            <a:r>
              <a:rPr lang="en-GB" baseline="0" dirty="0" err="1">
                <a:sym typeface="Wingdings" pitchFamily="2" charset="2"/>
              </a:rPr>
              <a:t>có</a:t>
            </a:r>
            <a:r>
              <a:rPr lang="en-GB" baseline="0" dirty="0">
                <a:sym typeface="Wingdings" pitchFamily="2" charset="2"/>
              </a:rPr>
              <a:t> </a:t>
            </a:r>
            <a:r>
              <a:rPr lang="en-GB" baseline="0" dirty="0" err="1">
                <a:sym typeface="Wingdings" pitchFamily="2" charset="2"/>
              </a:rPr>
              <a:t>thể</a:t>
            </a:r>
            <a:r>
              <a:rPr lang="en-GB" baseline="0" dirty="0">
                <a:sym typeface="Wingdings" pitchFamily="2" charset="2"/>
              </a:rPr>
              <a:t> </a:t>
            </a:r>
            <a:r>
              <a:rPr lang="en-GB" baseline="0" dirty="0" err="1">
                <a:sym typeface="Wingdings" pitchFamily="2" charset="2"/>
              </a:rPr>
              <a:t>thay</a:t>
            </a:r>
            <a:r>
              <a:rPr lang="en-GB" baseline="0" dirty="0">
                <a:sym typeface="Wingdings" pitchFamily="2" charset="2"/>
              </a:rPr>
              <a:t> </a:t>
            </a:r>
            <a:r>
              <a:rPr lang="en-GB" baseline="0" dirty="0" err="1">
                <a:sym typeface="Wingdings" pitchFamily="2" charset="2"/>
              </a:rPr>
              <a:t>đổi</a:t>
            </a:r>
            <a:endParaRPr lang="en-GB" baseline="0" dirty="0">
              <a:sym typeface="Wingdings" pitchFamily="2" charset="2"/>
            </a:endParaRPr>
          </a:p>
          <a:p>
            <a:pPr>
              <a:buFont typeface="Wingdings"/>
              <a:buNone/>
            </a:pPr>
            <a:endParaRPr lang="en-US" dirty="0"/>
          </a:p>
          <a:p>
            <a:pPr>
              <a:buFont typeface="Wingdings"/>
              <a:buNone/>
            </a:pPr>
            <a:r>
              <a:rPr lang="en-GB" dirty="0"/>
              <a:t>evolve : </a:t>
            </a:r>
            <a:r>
              <a:rPr lang="en-GB" dirty="0" err="1"/>
              <a:t>phát</a:t>
            </a:r>
            <a:r>
              <a:rPr lang="en-GB" baseline="0" dirty="0"/>
              <a:t> </a:t>
            </a:r>
            <a:r>
              <a:rPr lang="en-GB" baseline="0" dirty="0" err="1"/>
              <a:t>triển</a:t>
            </a:r>
            <a:endParaRPr lang="en-GB" baseline="0" dirty="0"/>
          </a:p>
          <a:p>
            <a:pPr>
              <a:buFont typeface="Wingdings"/>
              <a:buNone/>
            </a:pPr>
            <a:r>
              <a:rPr lang="en-GB" dirty="0"/>
              <a:t>demarcation : </a:t>
            </a:r>
            <a:r>
              <a:rPr lang="en-GB" dirty="0" err="1"/>
              <a:t>phân</a:t>
            </a:r>
            <a:r>
              <a:rPr lang="en-GB" baseline="0" dirty="0"/>
              <a:t> </a:t>
            </a:r>
            <a:r>
              <a:rPr lang="en-GB" baseline="0" dirty="0" err="1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31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inevitable : </a:t>
            </a:r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tránh</a:t>
            </a:r>
            <a:r>
              <a:rPr lang="en-US" baseline="0" dirty="0"/>
              <a:t> </a:t>
            </a:r>
            <a:r>
              <a:rPr lang="en-US" baseline="0" dirty="0" err="1"/>
              <a:t>khỏi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anticipate : </a:t>
            </a:r>
            <a:r>
              <a:rPr lang="en-GB" dirty="0" err="1"/>
              <a:t>dự</a:t>
            </a:r>
            <a:r>
              <a:rPr lang="en-GB" baseline="0" dirty="0"/>
              <a:t> </a:t>
            </a:r>
            <a:r>
              <a:rPr lang="en-GB" baseline="0" dirty="0" err="1"/>
              <a:t>đoán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Backtracking: quay</a:t>
            </a:r>
            <a:r>
              <a:rPr lang="en-US" baseline="0" dirty="0"/>
              <a:t> </a:t>
            </a:r>
            <a:r>
              <a:rPr lang="en-US" baseline="0" dirty="0" err="1"/>
              <a:t>lui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GB" dirty="0"/>
              <a:t>Interleaved: </a:t>
            </a:r>
            <a:r>
              <a:rPr lang="en-GB" dirty="0" err="1"/>
              <a:t>xen</a:t>
            </a:r>
            <a:r>
              <a:rPr lang="en-GB" dirty="0"/>
              <a:t> </a:t>
            </a:r>
            <a:r>
              <a:rPr lang="en-GB" dirty="0" err="1"/>
              <a:t>kẽ</a:t>
            </a:r>
            <a:endParaRPr lang="en-US" dirty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logoTDT-banquy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52763" y="38637"/>
            <a:ext cx="17526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F7DE9F-998B-4985-8D4F-8FB7568A0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416175"/>
            <a:ext cx="6858000" cy="5715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300" dirty="0">
                <a:solidFill>
                  <a:schemeClr val="accent1"/>
                </a:solidFill>
              </a:rPr>
              <a:t>502045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D9806AD-CF48-45C3-AE0A-10D68DA3D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65450"/>
            <a:ext cx="6858000" cy="5191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DB94BD1-9C45-402F-B3DB-6BB797E57516}"/>
              </a:ext>
            </a:extLst>
          </p:cNvPr>
          <p:cNvSpPr txBox="1">
            <a:spLocks/>
          </p:cNvSpPr>
          <p:nvPr/>
        </p:nvSpPr>
        <p:spPr>
          <a:xfrm>
            <a:off x="1143000" y="3689145"/>
            <a:ext cx="6858000" cy="78826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Chapter 02</a:t>
            </a:r>
          </a:p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Lesson 02: Software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 (10’)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Describe water model’s phases for a specific software product.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  <p:extLst>
      <p:ext uri="{BB962C8B-B14F-4D97-AF65-F5344CB8AC3E}">
        <p14:creationId xmlns:p14="http://schemas.microsoft.com/office/powerpoint/2010/main" val="254038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65" y="1519236"/>
            <a:ext cx="8974666" cy="474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>
                <a:solidFill>
                  <a:srgbClr val="0070C0"/>
                </a:solidFill>
              </a:rPr>
              <a:t>More rapid delivery</a:t>
            </a:r>
            <a:r>
              <a:rPr lang="en-GB" dirty="0"/>
              <a:t>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</a:p>
          <a:p>
            <a:pPr lvl="1"/>
            <a:r>
              <a:rPr lang="en-GB" dirty="0"/>
              <a:t>Unless time and money is spent on refactoring to improve the software, regular change tends to </a:t>
            </a:r>
            <a:r>
              <a:rPr lang="en-GB" dirty="0">
                <a:solidFill>
                  <a:srgbClr val="0070C0"/>
                </a:solidFill>
              </a:rPr>
              <a:t>corrupt its structure. </a:t>
            </a:r>
            <a:r>
              <a:rPr lang="en-GB" dirty="0"/>
              <a:t>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systematic reuse where systems are integrated from existing components or COTS (Commercial-off-the-shelf) systems.</a:t>
            </a:r>
          </a:p>
          <a:p>
            <a:r>
              <a:rPr lang="en-GB" dirty="0"/>
              <a:t>Process stages</a:t>
            </a:r>
          </a:p>
          <a:p>
            <a:pPr lvl="1"/>
            <a:r>
              <a:rPr lang="en-GB" dirty="0"/>
              <a:t>Component analysis;</a:t>
            </a:r>
          </a:p>
          <a:p>
            <a:pPr lvl="1"/>
            <a:r>
              <a:rPr lang="en-GB" dirty="0"/>
              <a:t>Requirements modification;</a:t>
            </a:r>
          </a:p>
          <a:p>
            <a:pPr lvl="1"/>
            <a:r>
              <a:rPr lang="en-GB" dirty="0"/>
              <a:t>System design with reuse;</a:t>
            </a:r>
          </a:p>
          <a:p>
            <a:pPr lvl="1"/>
            <a:r>
              <a:rPr lang="en-GB" dirty="0"/>
              <a:t>Development and integration.</a:t>
            </a:r>
          </a:p>
          <a:p>
            <a:r>
              <a:rPr lang="en-GB" dirty="0"/>
              <a:t>Reuse is now the standard approach for building many types of business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2" y="1807097"/>
            <a:ext cx="9127058" cy="20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services that are developed according to service standards and which are available for remote invocation</a:t>
            </a:r>
            <a:r>
              <a:rPr lang="en-GB" baseline="30000" dirty="0"/>
              <a:t>[call]</a:t>
            </a:r>
            <a:r>
              <a:rPr lang="en-GB" dirty="0"/>
              <a:t>. </a:t>
            </a:r>
          </a:p>
          <a:p>
            <a:r>
              <a:rPr lang="en-GB" dirty="0"/>
              <a:t>Collections of objects that are developed as a package to be </a:t>
            </a:r>
            <a:r>
              <a:rPr lang="en-GB" dirty="0">
                <a:solidFill>
                  <a:srgbClr val="0070C0"/>
                </a:solidFill>
              </a:rPr>
              <a:t>integrated with a component framework </a:t>
            </a:r>
            <a:r>
              <a:rPr lang="en-GB" dirty="0"/>
              <a:t>such as .NET or J2EE.</a:t>
            </a:r>
          </a:p>
          <a:p>
            <a:r>
              <a:rPr lang="en-GB" dirty="0"/>
              <a:t>Stand-alone software systems (COTS) that are configured for use in a particular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  <p:extLst>
      <p:ext uri="{BB962C8B-B14F-4D97-AF65-F5344CB8AC3E}">
        <p14:creationId xmlns:p14="http://schemas.microsoft.com/office/powerpoint/2010/main" val="249166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</a:t>
            </a:r>
            <a:r>
              <a:rPr lang="en-US" dirty="0">
                <a:solidFill>
                  <a:srgbClr val="0070C0"/>
                </a:solidFill>
              </a:rPr>
              <a:t>(self study)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Software model</a:t>
            </a:r>
          </a:p>
          <a:p>
            <a:r>
              <a:rPr lang="en-US" dirty="0"/>
              <a:t>Rapid application development: RAD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  <p:extLst>
      <p:ext uri="{BB962C8B-B14F-4D97-AF65-F5344CB8AC3E}">
        <p14:creationId xmlns:p14="http://schemas.microsoft.com/office/powerpoint/2010/main" val="23952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 Software model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70" y="1417638"/>
            <a:ext cx="5750430" cy="47992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  <p:extLst>
      <p:ext uri="{BB962C8B-B14F-4D97-AF65-F5344CB8AC3E}">
        <p14:creationId xmlns:p14="http://schemas.microsoft.com/office/powerpoint/2010/main" val="278478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84138"/>
            <a:ext cx="4367048" cy="4839161"/>
          </a:xfrm>
        </p:spPr>
      </p:pic>
    </p:spTree>
    <p:extLst>
      <p:ext uri="{BB962C8B-B14F-4D97-AF65-F5344CB8AC3E}">
        <p14:creationId xmlns:p14="http://schemas.microsoft.com/office/powerpoint/2010/main" val="351713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activities </a:t>
            </a:r>
            <a:r>
              <a:rPr lang="en-US" dirty="0">
                <a:solidFill>
                  <a:srgbClr val="0070C0"/>
                </a:solidFill>
              </a:rPr>
              <a:t>(self study)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Real software processes are </a:t>
            </a:r>
            <a:r>
              <a:rPr lang="en-GB" dirty="0">
                <a:solidFill>
                  <a:srgbClr val="0070C0"/>
                </a:solidFill>
              </a:rPr>
              <a:t>inter-leaved</a:t>
            </a:r>
            <a:r>
              <a:rPr lang="en-GB" dirty="0"/>
              <a:t> (</a:t>
            </a:r>
            <a:r>
              <a:rPr lang="en-GB" dirty="0" err="1"/>
              <a:t>đan</a:t>
            </a:r>
            <a:r>
              <a:rPr lang="en-GB" dirty="0"/>
              <a:t> xen) sequences of technical, collaborative and managerial activities with the overall goal of specifying, designing, implementing and testing a software system. </a:t>
            </a:r>
          </a:p>
          <a:p>
            <a:pPr algn="just"/>
            <a:r>
              <a:rPr lang="en-GB" dirty="0"/>
              <a:t>The four basic process activities of </a:t>
            </a:r>
            <a:r>
              <a:rPr lang="en-GB" dirty="0">
                <a:solidFill>
                  <a:srgbClr val="0070C0"/>
                </a:solidFill>
              </a:rPr>
              <a:t>specification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>
                <a:solidFill>
                  <a:srgbClr val="0070C0"/>
                </a:solidFill>
              </a:rPr>
              <a:t>development, validation and evolution </a:t>
            </a:r>
            <a:r>
              <a:rPr lang="en-GB" dirty="0"/>
              <a:t>are organized differently in different development processes. In the waterfall model, they are organized </a:t>
            </a:r>
            <a:r>
              <a:rPr lang="en-GB" dirty="0">
                <a:solidFill>
                  <a:srgbClr val="0070C0"/>
                </a:solidFill>
              </a:rPr>
              <a:t>in sequence</a:t>
            </a:r>
            <a:r>
              <a:rPr lang="en-GB" dirty="0"/>
              <a:t>, whereas in incremental development they are </a:t>
            </a:r>
            <a:r>
              <a:rPr lang="en-GB" dirty="0">
                <a:solidFill>
                  <a:srgbClr val="0070C0"/>
                </a:solidFill>
              </a:rPr>
              <a:t>inter-leaved.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</a:t>
            </a:r>
            <a:r>
              <a:rPr lang="en-GB" i="1" dirty="0">
                <a:solidFill>
                  <a:srgbClr val="0070C0"/>
                </a:solidFill>
              </a:rPr>
              <a:t>services are required and the constraints</a:t>
            </a:r>
            <a:r>
              <a:rPr lang="en-GB" dirty="0"/>
              <a:t>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Feasibility study</a:t>
            </a:r>
          </a:p>
          <a:p>
            <a:pPr lvl="2"/>
            <a:r>
              <a:rPr lang="en-GB" dirty="0"/>
              <a:t>Is it technically and financially feasible to build the system?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7638"/>
            <a:ext cx="9123789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process of converting the </a:t>
            </a:r>
            <a:r>
              <a:rPr lang="en-GB" dirty="0">
                <a:solidFill>
                  <a:srgbClr val="0070C0"/>
                </a:solidFill>
              </a:rPr>
              <a:t>system specification into an executable system.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dirty="0"/>
              <a:t>Design a </a:t>
            </a:r>
            <a:r>
              <a:rPr lang="en-GB" dirty="0">
                <a:solidFill>
                  <a:srgbClr val="0070C0"/>
                </a:solidFill>
              </a:rPr>
              <a:t>software structure </a:t>
            </a:r>
            <a:r>
              <a:rPr lang="en-GB" dirty="0"/>
              <a:t>that realises the specification;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Translate this structure into an executable program;</a:t>
            </a:r>
          </a:p>
          <a:p>
            <a:r>
              <a:rPr lang="en-GB" dirty="0"/>
              <a:t>The activities of design and implementation are closely related and may be </a:t>
            </a:r>
            <a:r>
              <a:rPr lang="en-GB" dirty="0">
                <a:solidFill>
                  <a:srgbClr val="0070C0"/>
                </a:solidFill>
              </a:rPr>
              <a:t>inter-leaved.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30" y="1446215"/>
            <a:ext cx="6222712" cy="47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Architectural design</a:t>
            </a:r>
            <a:r>
              <a:rPr lang="en-GB" i="1" dirty="0"/>
              <a:t>,</a:t>
            </a:r>
            <a:r>
              <a:rPr lang="en-GB" dirty="0"/>
              <a:t> where you identify the </a:t>
            </a:r>
            <a:r>
              <a:rPr lang="en-GB" dirty="0">
                <a:solidFill>
                  <a:srgbClr val="0070C0"/>
                </a:solidFill>
              </a:rPr>
              <a:t>overall structure of the system</a:t>
            </a:r>
            <a:r>
              <a:rPr lang="en-GB" dirty="0"/>
              <a:t>, the principal components (sometimes called sub-systems or modules), their relationships and how they are distributed.</a:t>
            </a:r>
          </a:p>
          <a:p>
            <a:pPr algn="just"/>
            <a:r>
              <a:rPr lang="en-GB" dirty="0">
                <a:solidFill>
                  <a:srgbClr val="0070C0"/>
                </a:solidFill>
              </a:rPr>
              <a:t>Interface design</a:t>
            </a:r>
            <a:r>
              <a:rPr lang="en-GB" i="1" dirty="0"/>
              <a:t>,</a:t>
            </a:r>
            <a:r>
              <a:rPr lang="en-GB" dirty="0"/>
              <a:t> where you define the </a:t>
            </a:r>
            <a:r>
              <a:rPr lang="en-GB" dirty="0">
                <a:solidFill>
                  <a:srgbClr val="0070C0"/>
                </a:solidFill>
              </a:rPr>
              <a:t>interfaces between system components. </a:t>
            </a:r>
          </a:p>
          <a:p>
            <a:pPr algn="just"/>
            <a:r>
              <a:rPr lang="en-GB" dirty="0">
                <a:solidFill>
                  <a:srgbClr val="0070C0"/>
                </a:solidFill>
              </a:rPr>
              <a:t>Component design</a:t>
            </a:r>
            <a:r>
              <a:rPr lang="en-GB" i="1" dirty="0"/>
              <a:t>, </a:t>
            </a:r>
            <a:r>
              <a:rPr lang="en-GB" dirty="0"/>
              <a:t>where you take each system </a:t>
            </a:r>
            <a:r>
              <a:rPr lang="en-GB" dirty="0">
                <a:solidFill>
                  <a:srgbClr val="0070C0"/>
                </a:solidFill>
              </a:rPr>
              <a:t>component and design how it will operate</a:t>
            </a:r>
            <a:endParaRPr lang="en-GB" dirty="0">
              <a:solidFill>
                <a:srgbClr val="FF0000"/>
              </a:solidFill>
            </a:endParaRPr>
          </a:p>
          <a:p>
            <a:pPr algn="just"/>
            <a:r>
              <a:rPr lang="en-GB" dirty="0">
                <a:solidFill>
                  <a:srgbClr val="0070C0"/>
                </a:solidFill>
              </a:rPr>
              <a:t>Database design</a:t>
            </a:r>
            <a:r>
              <a:rPr lang="en-GB" i="1" dirty="0"/>
              <a:t>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pPr algn="just"/>
            <a:r>
              <a:rPr lang="en-GB" dirty="0"/>
              <a:t>Involves </a:t>
            </a:r>
            <a:r>
              <a:rPr lang="en-GB" dirty="0">
                <a:solidFill>
                  <a:srgbClr val="0070C0"/>
                </a:solidFill>
              </a:rPr>
              <a:t>checking and review processes and system testing.</a:t>
            </a:r>
          </a:p>
          <a:p>
            <a:pPr algn="just"/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pPr algn="just"/>
            <a:r>
              <a:rPr lang="en-GB" dirty="0"/>
              <a:t>Testing is the most commonly used V &amp; V activity.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315" y="1757363"/>
            <a:ext cx="8421814" cy="234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Development or 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</a:t>
            </a:r>
            <a:r>
              <a:rPr lang="en-GB" dirty="0">
                <a:solidFill>
                  <a:srgbClr val="0070C0"/>
                </a:solidFill>
              </a:rPr>
              <a:t>functions</a:t>
            </a:r>
            <a:r>
              <a:rPr lang="en-GB" dirty="0"/>
              <a:t> or </a:t>
            </a:r>
            <a:r>
              <a:rPr lang="en-GB" dirty="0">
                <a:solidFill>
                  <a:srgbClr val="0070C0"/>
                </a:solidFill>
              </a:rPr>
              <a:t>objects</a:t>
            </a:r>
            <a:r>
              <a:rPr lang="en-GB" dirty="0"/>
              <a:t> or </a:t>
            </a:r>
            <a:r>
              <a:rPr lang="en-GB" dirty="0">
                <a:solidFill>
                  <a:srgbClr val="0070C0"/>
                </a:solidFill>
              </a:rPr>
              <a:t>coherent</a:t>
            </a:r>
            <a:r>
              <a:rPr lang="en-GB" dirty="0"/>
              <a:t>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Acceptance testing</a:t>
            </a:r>
          </a:p>
          <a:p>
            <a:pPr lvl="1"/>
            <a:r>
              <a:rPr lang="en-GB" dirty="0"/>
              <a:t>Testing with customer data to check that the </a:t>
            </a:r>
            <a:r>
              <a:rPr lang="en-GB" dirty="0">
                <a:solidFill>
                  <a:srgbClr val="0070C0"/>
                </a:solidFill>
              </a:rPr>
              <a:t>system meets the customer’s needs.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90163"/>
            <a:ext cx="9149307" cy="322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A structured set of activities required to develop a </a:t>
            </a:r>
            <a:br>
              <a:rPr lang="en-GB" dirty="0"/>
            </a:br>
            <a:r>
              <a:rPr lang="en-GB" dirty="0"/>
              <a:t>software system. </a:t>
            </a:r>
          </a:p>
          <a:p>
            <a:pPr algn="just"/>
            <a:r>
              <a:rPr lang="en-GB" dirty="0"/>
              <a:t>Many different software processes but all involve:</a:t>
            </a:r>
          </a:p>
          <a:p>
            <a:pPr lvl="1" algn="just"/>
            <a:r>
              <a:rPr lang="en-GB" dirty="0"/>
              <a:t>Specification – defining what the system should do;</a:t>
            </a:r>
          </a:p>
          <a:p>
            <a:pPr lvl="1" algn="just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and implementation – defining the organization of the system and implementing the system;</a:t>
            </a:r>
          </a:p>
          <a:p>
            <a:pPr lvl="1" algn="just"/>
            <a:r>
              <a:rPr lang="en-GB" dirty="0"/>
              <a:t>Validation – checking that it does what the customer wants;</a:t>
            </a:r>
          </a:p>
          <a:p>
            <a:pPr lvl="1" algn="just"/>
            <a:r>
              <a:rPr lang="en-GB" dirty="0"/>
              <a:t>Evolution – changing the system in response to changing customer needs.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  <p:extLst>
      <p:ext uri="{BB962C8B-B14F-4D97-AF65-F5344CB8AC3E}">
        <p14:creationId xmlns:p14="http://schemas.microsoft.com/office/powerpoint/2010/main" val="2362332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Software </a:t>
            </a:r>
            <a:r>
              <a:rPr lang="en-GB"/>
              <a:t>is inherently</a:t>
            </a:r>
            <a:r>
              <a:rPr lang="en-GB" baseline="30000"/>
              <a:t>[nature]</a:t>
            </a:r>
            <a:r>
              <a:rPr lang="en-GB"/>
              <a:t> </a:t>
            </a:r>
            <a:r>
              <a:rPr lang="en-GB" dirty="0"/>
              <a:t>flexible and can change. </a:t>
            </a:r>
          </a:p>
          <a:p>
            <a:pPr algn="just"/>
            <a:r>
              <a:rPr lang="en-GB" dirty="0"/>
              <a:t>As requirements change through changing business circumstances</a:t>
            </a:r>
            <a:r>
              <a:rPr lang="en-GB" baseline="30000" dirty="0"/>
              <a:t>[</a:t>
            </a:r>
            <a:r>
              <a:rPr lang="en-GB" baseline="30000" dirty="0" err="1"/>
              <a:t>trường-hợp</a:t>
            </a:r>
            <a:r>
              <a:rPr lang="en-GB" baseline="30000" dirty="0"/>
              <a:t>]</a:t>
            </a:r>
            <a:r>
              <a:rPr lang="en-GB" dirty="0"/>
              <a:t>, the software that supports the business must also evolve</a:t>
            </a:r>
            <a:r>
              <a:rPr lang="en-GB" baseline="30000" dirty="0"/>
              <a:t>[</a:t>
            </a:r>
            <a:r>
              <a:rPr lang="en-GB" baseline="30000" dirty="0" err="1"/>
              <a:t>phát-triển</a:t>
            </a:r>
            <a:r>
              <a:rPr lang="en-GB" baseline="30000" dirty="0"/>
              <a:t>]</a:t>
            </a:r>
            <a:r>
              <a:rPr lang="en-GB" dirty="0"/>
              <a:t> and change.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03" y="1603900"/>
            <a:ext cx="9000168" cy="281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</a:t>
            </a:r>
            <a:r>
              <a:rPr lang="en-GB" dirty="0">
                <a:solidFill>
                  <a:srgbClr val="0070C0"/>
                </a:solidFill>
              </a:rPr>
              <a:t>Software process models are abstract representations of these processes.</a:t>
            </a:r>
          </a:p>
          <a:p>
            <a:r>
              <a:rPr lang="en-GB" dirty="0"/>
              <a:t>General process models </a:t>
            </a:r>
            <a:r>
              <a:rPr lang="en-GB" dirty="0">
                <a:solidFill>
                  <a:srgbClr val="0070C0"/>
                </a:solidFill>
              </a:rPr>
              <a:t>describe the organization of software processes.</a:t>
            </a:r>
            <a:r>
              <a:rPr lang="en-GB" dirty="0"/>
              <a:t> Examples of these general models include the ‘waterfall’ model,  incremental development, and reuse-oriented development.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Requirements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engineering is the process of developing a software </a:t>
            </a:r>
            <a:r>
              <a:rPr lang="en-GB" dirty="0">
                <a:solidFill>
                  <a:srgbClr val="0070C0"/>
                </a:solidFill>
              </a:rPr>
              <a:t>specification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0070C0"/>
                </a:solidFill>
              </a:rPr>
              <a:t>Design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implementation</a:t>
            </a:r>
            <a:r>
              <a:rPr lang="en-GB" dirty="0"/>
              <a:t> processes are concerned with </a:t>
            </a:r>
            <a:r>
              <a:rPr lang="en-GB" dirty="0">
                <a:solidFill>
                  <a:srgbClr val="0070C0"/>
                </a:solidFill>
              </a:rPr>
              <a:t>transforming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 requirements </a:t>
            </a:r>
            <a:r>
              <a:rPr lang="en-GB" dirty="0">
                <a:solidFill>
                  <a:srgbClr val="0070C0"/>
                </a:solidFill>
              </a:rPr>
              <a:t>specification</a:t>
            </a:r>
            <a:r>
              <a:rPr lang="en-GB" dirty="0"/>
              <a:t> into an </a:t>
            </a:r>
            <a:r>
              <a:rPr lang="en-GB" dirty="0">
                <a:solidFill>
                  <a:srgbClr val="0070C0"/>
                </a:solidFill>
              </a:rPr>
              <a:t>executable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software</a:t>
            </a:r>
            <a:r>
              <a:rPr lang="en-GB" dirty="0"/>
              <a:t> system. </a:t>
            </a:r>
          </a:p>
          <a:p>
            <a:r>
              <a:rPr lang="en-GB" dirty="0"/>
              <a:t>Software </a:t>
            </a:r>
            <a:r>
              <a:rPr lang="en-GB" dirty="0">
                <a:solidFill>
                  <a:srgbClr val="0070C0"/>
                </a:solidFill>
              </a:rPr>
              <a:t>validation</a:t>
            </a:r>
            <a:r>
              <a:rPr lang="en-GB" dirty="0"/>
              <a:t> is the process of </a:t>
            </a:r>
            <a:r>
              <a:rPr lang="en-GB" dirty="0">
                <a:solidFill>
                  <a:srgbClr val="0070C0"/>
                </a:solidFill>
              </a:rPr>
              <a:t>checking</a:t>
            </a:r>
            <a:r>
              <a:rPr lang="en-GB" dirty="0"/>
              <a:t> that the system conforms to its specification and that it meets the real </a:t>
            </a:r>
            <a:r>
              <a:rPr lang="en-GB" dirty="0">
                <a:solidFill>
                  <a:srgbClr val="0070C0"/>
                </a:solidFill>
              </a:rPr>
              <a:t>needs</a:t>
            </a:r>
            <a:r>
              <a:rPr lang="en-GB" dirty="0"/>
              <a:t> of the </a:t>
            </a:r>
            <a:r>
              <a:rPr lang="en-GB" dirty="0">
                <a:solidFill>
                  <a:srgbClr val="0070C0"/>
                </a:solidFill>
              </a:rPr>
              <a:t>users</a:t>
            </a:r>
            <a:r>
              <a:rPr lang="en-GB" dirty="0"/>
              <a:t> of the system.</a:t>
            </a:r>
          </a:p>
          <a:p>
            <a:r>
              <a:rPr lang="en-GB" dirty="0"/>
              <a:t>Software </a:t>
            </a:r>
            <a:r>
              <a:rPr lang="en-GB" dirty="0">
                <a:solidFill>
                  <a:srgbClr val="0070C0"/>
                </a:solidFill>
              </a:rPr>
              <a:t>evolution</a:t>
            </a:r>
            <a:r>
              <a:rPr lang="en-GB" dirty="0"/>
              <a:t> takes place when you </a:t>
            </a:r>
            <a:r>
              <a:rPr lang="en-GB" dirty="0">
                <a:solidFill>
                  <a:srgbClr val="0070C0"/>
                </a:solidFill>
              </a:rPr>
              <a:t>change</a:t>
            </a:r>
            <a:r>
              <a:rPr lang="en-GB" dirty="0"/>
              <a:t> existing software systems to meet new requirements. The software must evolve to remain useful.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process models</a:t>
            </a:r>
          </a:p>
          <a:p>
            <a:r>
              <a:rPr lang="en-GB" dirty="0">
                <a:solidFill>
                  <a:srgbClr val="7030A0"/>
                </a:solidFill>
              </a:rPr>
              <a:t>Process activities</a:t>
            </a:r>
          </a:p>
          <a:p>
            <a:r>
              <a:rPr lang="en-GB" dirty="0">
                <a:solidFill>
                  <a:srgbClr val="FF0000"/>
                </a:solidFill>
              </a:rPr>
              <a:t>Coping with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  <p:extLst>
      <p:ext uri="{BB962C8B-B14F-4D97-AF65-F5344CB8AC3E}">
        <p14:creationId xmlns:p14="http://schemas.microsoft.com/office/powerpoint/2010/main" val="112561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change </a:t>
            </a:r>
            <a:r>
              <a:rPr lang="en-US" dirty="0">
                <a:solidFill>
                  <a:srgbClr val="0070C0"/>
                </a:solidFill>
              </a:rPr>
              <a:t>[self study]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Business changes </a:t>
            </a:r>
            <a:r>
              <a:rPr lang="en-US" dirty="0"/>
              <a:t>lead to new and changed system requirements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New technologies </a:t>
            </a:r>
            <a:r>
              <a:rPr lang="en-US" dirty="0"/>
              <a:t>open up new possibilities for improving implementations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Changing platforms</a:t>
            </a:r>
            <a:r>
              <a:rPr lang="en-US" dirty="0"/>
              <a:t> require application changes</a:t>
            </a:r>
          </a:p>
          <a:p>
            <a:r>
              <a:rPr lang="en-US" dirty="0"/>
              <a:t>Change leads to rework so the </a:t>
            </a:r>
            <a:r>
              <a:rPr lang="en-US" dirty="0">
                <a:solidFill>
                  <a:srgbClr val="0070C0"/>
                </a:solidFill>
              </a:rPr>
              <a:t>costs</a:t>
            </a:r>
            <a:r>
              <a:rPr lang="en-US" dirty="0"/>
              <a:t> of change include both </a:t>
            </a:r>
            <a:r>
              <a:rPr lang="en-US" dirty="0">
                <a:solidFill>
                  <a:srgbClr val="0070C0"/>
                </a:solidFill>
              </a:rPr>
              <a:t>rework</a:t>
            </a:r>
            <a:r>
              <a:rPr lang="en-US" dirty="0"/>
              <a:t>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</a:t>
            </a:r>
            <a:r>
              <a:rPr lang="en-US" dirty="0">
                <a:solidFill>
                  <a:srgbClr val="0070C0"/>
                </a:solidFill>
              </a:rPr>
              <a:t>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avoidance, where the software process includes activities that can </a:t>
            </a:r>
            <a:r>
              <a:rPr lang="en-GB" dirty="0">
                <a:solidFill>
                  <a:srgbClr val="0070C0"/>
                </a:solidFill>
              </a:rPr>
              <a:t>anticipate possible changes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</a:t>
            </a:r>
            <a:r>
              <a:rPr lang="en-GB" dirty="0">
                <a:solidFill>
                  <a:srgbClr val="0070C0"/>
                </a:solidFill>
              </a:rPr>
              <a:t>single increment</a:t>
            </a:r>
            <a:r>
              <a:rPr lang="en-GB" dirty="0"/>
              <a:t>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prototype is an </a:t>
            </a:r>
            <a:r>
              <a:rPr lang="en-US" dirty="0">
                <a:solidFill>
                  <a:srgbClr val="0070C0"/>
                </a:solidFill>
              </a:rPr>
              <a:t>initial version </a:t>
            </a:r>
            <a:r>
              <a:rPr lang="en-US" dirty="0"/>
              <a:t>of a system used to demonstrate concepts and try out design options.</a:t>
            </a:r>
          </a:p>
          <a:p>
            <a:r>
              <a:rPr lang="en-US" dirty="0"/>
              <a:t>A prototype can be used in:</a:t>
            </a:r>
          </a:p>
          <a:p>
            <a:pPr lvl="1"/>
            <a:r>
              <a:rPr lang="en-US" dirty="0"/>
              <a:t>The requirements engineering process to help with requirements elicitation and validation;</a:t>
            </a:r>
          </a:p>
          <a:p>
            <a:pPr lvl="1"/>
            <a:r>
              <a:rPr lang="en-US" dirty="0"/>
              <a:t>In design processes to explore options and develop a UI design;</a:t>
            </a:r>
          </a:p>
          <a:p>
            <a:pPr lvl="1"/>
            <a:r>
              <a:rPr lang="en-US" dirty="0"/>
              <a:t>In the testing process to run back-to-back tests.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99" y="1788583"/>
            <a:ext cx="9057874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When we describe and discuss processes, we usually talk about the activities in these processes such as specifying a </a:t>
            </a:r>
            <a:r>
              <a:rPr lang="en-GB" dirty="0">
                <a:solidFill>
                  <a:srgbClr val="0070C0"/>
                </a:solidFill>
              </a:rPr>
              <a:t>data model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designing a user interface</a:t>
            </a:r>
            <a:r>
              <a:rPr lang="en-GB" dirty="0"/>
              <a:t>, etc. and the </a:t>
            </a:r>
            <a:r>
              <a:rPr lang="en-GB" dirty="0">
                <a:solidFill>
                  <a:srgbClr val="0070C0"/>
                </a:solidFill>
              </a:rPr>
              <a:t>ordering of these activities.</a:t>
            </a:r>
          </a:p>
          <a:p>
            <a:pPr algn="just"/>
            <a:r>
              <a:rPr lang="en-GB" dirty="0"/>
              <a:t>Process descriptions may also include:</a:t>
            </a:r>
          </a:p>
          <a:p>
            <a:pPr lvl="1" algn="just"/>
            <a:r>
              <a:rPr lang="en-GB" dirty="0">
                <a:solidFill>
                  <a:srgbClr val="0070C0"/>
                </a:solidFill>
              </a:rPr>
              <a:t>Products</a:t>
            </a:r>
            <a:r>
              <a:rPr lang="en-GB" dirty="0"/>
              <a:t>, which are the outcomes of a process activity; </a:t>
            </a:r>
          </a:p>
          <a:p>
            <a:pPr lvl="1" algn="just"/>
            <a:r>
              <a:rPr lang="en-GB" dirty="0">
                <a:solidFill>
                  <a:srgbClr val="0070C0"/>
                </a:solidFill>
              </a:rPr>
              <a:t>Roles</a:t>
            </a:r>
            <a:r>
              <a:rPr lang="en-GB" dirty="0"/>
              <a:t>, which reflect the responsibilities of the people involved in the process;</a:t>
            </a:r>
          </a:p>
          <a:p>
            <a:pPr lvl="1" algn="just"/>
            <a:r>
              <a:rPr lang="en-GB" dirty="0"/>
              <a:t>Pre- and post-conditions, which are </a:t>
            </a:r>
            <a:r>
              <a:rPr lang="en-GB" dirty="0">
                <a:solidFill>
                  <a:srgbClr val="0070C0"/>
                </a:solidFill>
              </a:rPr>
              <a:t>statements</a:t>
            </a:r>
            <a:r>
              <a:rPr lang="en-GB" dirty="0"/>
              <a:t>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</a:t>
            </a:r>
            <a:r>
              <a:rPr lang="en-US" dirty="0">
                <a:solidFill>
                  <a:srgbClr val="0070C0"/>
                </a:solidFill>
              </a:rPr>
              <a:t>based</a:t>
            </a:r>
            <a:r>
              <a:rPr lang="en-US" dirty="0"/>
              <a:t> on </a:t>
            </a:r>
            <a:r>
              <a:rPr lang="en-US" dirty="0">
                <a:solidFill>
                  <a:srgbClr val="0070C0"/>
                </a:solidFill>
              </a:rPr>
              <a:t>rapid prototyping languages or tools</a:t>
            </a:r>
          </a:p>
          <a:p>
            <a:r>
              <a:rPr lang="en-US" dirty="0"/>
              <a:t>May involve leaving out[exclude]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</a:t>
            </a:r>
            <a:r>
              <a:rPr lang="en-US" dirty="0">
                <a:solidFill>
                  <a:srgbClr val="0070C0"/>
                </a:solidFill>
              </a:rPr>
              <a:t>functional</a:t>
            </a:r>
            <a:r>
              <a:rPr lang="en-US" dirty="0"/>
              <a:t> rather than </a:t>
            </a:r>
            <a:r>
              <a:rPr lang="en-US" dirty="0">
                <a:solidFill>
                  <a:srgbClr val="0070C0"/>
                </a:solidFill>
              </a:rPr>
              <a:t>non-functional</a:t>
            </a:r>
            <a:r>
              <a:rPr lang="en-US" dirty="0"/>
              <a:t>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Prototypes should be discarded</a:t>
            </a:r>
            <a:r>
              <a:rPr lang="en-US" dirty="0"/>
              <a:t> after development as they are not a good basis for a production system:</a:t>
            </a:r>
          </a:p>
          <a:p>
            <a:pPr lvl="1"/>
            <a:r>
              <a:rPr lang="en-US" dirty="0"/>
              <a:t>It may be impossible to tune the system to meet non-functional requirements;</a:t>
            </a:r>
          </a:p>
          <a:p>
            <a:pPr lvl="1"/>
            <a:r>
              <a:rPr lang="en-US" dirty="0"/>
              <a:t>Prototypes are normally undocumented;</a:t>
            </a:r>
          </a:p>
          <a:p>
            <a:pPr lvl="1"/>
            <a:r>
              <a:rPr lang="en-US" dirty="0"/>
              <a:t>The prototype structure is usually degraded through rapid change;</a:t>
            </a:r>
          </a:p>
          <a:p>
            <a:pPr lvl="1"/>
            <a:r>
              <a:rPr lang="en-US" dirty="0"/>
              <a:t>The prototype probably will not meet normal </a:t>
            </a:r>
            <a:r>
              <a:rPr lang="en-US" dirty="0" err="1"/>
              <a:t>organisational</a:t>
            </a:r>
            <a:r>
              <a:rPr lang="en-US" dirty="0"/>
              <a:t> quality standards.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Rather than deliver the system as a single delivery, the development and delivery is </a:t>
            </a:r>
            <a:r>
              <a:rPr lang="en-GB" dirty="0">
                <a:solidFill>
                  <a:srgbClr val="0070C0"/>
                </a:solidFill>
              </a:rPr>
              <a:t>broken down into increments</a:t>
            </a:r>
            <a:r>
              <a:rPr lang="en-GB" dirty="0"/>
              <a:t> with each increment delivering </a:t>
            </a:r>
            <a:r>
              <a:rPr lang="en-GB" dirty="0">
                <a:solidFill>
                  <a:srgbClr val="0070C0"/>
                </a:solidFill>
              </a:rPr>
              <a:t>part of the required functionality.</a:t>
            </a:r>
          </a:p>
          <a:p>
            <a:r>
              <a:rPr lang="en-GB" dirty="0"/>
              <a:t>User requirements are prioritised[</a:t>
            </a:r>
            <a:r>
              <a:rPr lang="en-GB" dirty="0" err="1"/>
              <a:t>uutien</a:t>
            </a:r>
            <a:r>
              <a:rPr lang="en-GB" dirty="0"/>
              <a:t>] and the highest priority requirements are included in early increments.</a:t>
            </a:r>
          </a:p>
          <a:p>
            <a:r>
              <a:rPr lang="en-GB" dirty="0"/>
              <a:t>Once the development of an increment is started, the </a:t>
            </a:r>
            <a:r>
              <a:rPr lang="en-GB" dirty="0">
                <a:solidFill>
                  <a:srgbClr val="0070C0"/>
                </a:solidFill>
              </a:rPr>
              <a:t>requirements</a:t>
            </a:r>
            <a:r>
              <a:rPr lang="en-GB" dirty="0"/>
              <a:t> are </a:t>
            </a:r>
            <a:r>
              <a:rPr lang="en-GB" dirty="0">
                <a:solidFill>
                  <a:srgbClr val="0070C0"/>
                </a:solidFill>
              </a:rPr>
              <a:t>frozen</a:t>
            </a:r>
            <a:r>
              <a:rPr lang="en-GB" dirty="0"/>
              <a:t> though </a:t>
            </a:r>
            <a:r>
              <a:rPr lang="en-GB" dirty="0">
                <a:solidFill>
                  <a:srgbClr val="0070C0"/>
                </a:solidFill>
              </a:rPr>
              <a:t>requirements for later </a:t>
            </a:r>
            <a:r>
              <a:rPr lang="en-GB" dirty="0"/>
              <a:t>increments can </a:t>
            </a:r>
            <a:r>
              <a:rPr lang="en-GB" dirty="0">
                <a:solidFill>
                  <a:srgbClr val="0070C0"/>
                </a:solidFill>
              </a:rPr>
              <a:t>continue</a:t>
            </a:r>
            <a:r>
              <a:rPr lang="en-GB" dirty="0"/>
              <a:t> to </a:t>
            </a:r>
            <a:r>
              <a:rPr lang="en-GB" dirty="0">
                <a:solidFill>
                  <a:srgbClr val="0070C0"/>
                </a:solidFill>
              </a:rPr>
              <a:t>evolve</a:t>
            </a:r>
            <a:r>
              <a:rPr lang="en-GB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Develop</a:t>
            </a:r>
            <a:r>
              <a:rPr lang="en-US" dirty="0"/>
              <a:t> the system in increments and </a:t>
            </a:r>
            <a:r>
              <a:rPr lang="en-US" dirty="0">
                <a:solidFill>
                  <a:srgbClr val="0070C0"/>
                </a:solidFill>
              </a:rPr>
              <a:t>evaluate</a:t>
            </a:r>
            <a:r>
              <a:rPr lang="en-US" dirty="0"/>
              <a:t> each </a:t>
            </a:r>
            <a:r>
              <a:rPr lang="en-US" dirty="0">
                <a:solidFill>
                  <a:srgbClr val="0070C0"/>
                </a:solidFill>
              </a:rPr>
              <a:t>increment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before</a:t>
            </a:r>
            <a:r>
              <a:rPr lang="en-US" dirty="0"/>
              <a:t> proceeding to the </a:t>
            </a:r>
            <a:r>
              <a:rPr lang="en-US" dirty="0">
                <a:solidFill>
                  <a:srgbClr val="0070C0"/>
                </a:solidFill>
              </a:rPr>
              <a:t>development</a:t>
            </a:r>
            <a:r>
              <a:rPr lang="en-US" dirty="0"/>
              <a:t> of the </a:t>
            </a:r>
            <a:r>
              <a:rPr lang="en-US" dirty="0">
                <a:solidFill>
                  <a:srgbClr val="0070C0"/>
                </a:solidFill>
              </a:rPr>
              <a:t>next increment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Normal approach </a:t>
            </a:r>
            <a:r>
              <a:rPr lang="en-US" dirty="0">
                <a:solidFill>
                  <a:srgbClr val="0070C0"/>
                </a:solidFill>
              </a:rPr>
              <a:t>used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agile methods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Evaluation</a:t>
            </a:r>
            <a:r>
              <a:rPr lang="en-US" dirty="0"/>
              <a:t> done by </a:t>
            </a:r>
            <a:r>
              <a:rPr lang="en-US" dirty="0">
                <a:solidFill>
                  <a:srgbClr val="0070C0"/>
                </a:solidFill>
              </a:rPr>
              <a:t>user/customer </a:t>
            </a:r>
            <a:r>
              <a:rPr lang="en-US" dirty="0"/>
              <a:t>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Deploy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increment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use by </a:t>
            </a:r>
            <a:r>
              <a:rPr lang="en-US" dirty="0">
                <a:solidFill>
                  <a:srgbClr val="0070C0"/>
                </a:solidFill>
              </a:rPr>
              <a:t>end-users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More realistic evaluation </a:t>
            </a:r>
            <a:r>
              <a:rPr lang="en-US" dirty="0"/>
              <a:t>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3900"/>
            <a:ext cx="9121482" cy="347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Customer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value can be delivered with each increment so system functionality is </a:t>
            </a:r>
            <a:r>
              <a:rPr lang="en-GB" dirty="0">
                <a:solidFill>
                  <a:srgbClr val="0070C0"/>
                </a:solidFill>
              </a:rPr>
              <a:t>available earlier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0070C0"/>
                </a:solidFill>
              </a:rPr>
              <a:t>Early increments </a:t>
            </a:r>
            <a:r>
              <a:rPr lang="en-GB" dirty="0"/>
              <a:t>act as a prototype to help </a:t>
            </a:r>
            <a:r>
              <a:rPr lang="en-GB" dirty="0">
                <a:solidFill>
                  <a:srgbClr val="0070C0"/>
                </a:solidFill>
              </a:rPr>
              <a:t>elicit </a:t>
            </a:r>
            <a:r>
              <a:rPr lang="en-GB" dirty="0"/>
              <a:t>requirements for </a:t>
            </a:r>
            <a:r>
              <a:rPr lang="en-GB" dirty="0">
                <a:solidFill>
                  <a:srgbClr val="0070C0"/>
                </a:solidFill>
              </a:rPr>
              <a:t>later</a:t>
            </a:r>
            <a:r>
              <a:rPr lang="en-GB" dirty="0"/>
              <a:t> increments.</a:t>
            </a:r>
          </a:p>
          <a:p>
            <a:r>
              <a:rPr lang="en-GB" dirty="0">
                <a:solidFill>
                  <a:srgbClr val="0070C0"/>
                </a:solidFill>
              </a:rPr>
              <a:t>Lower risk </a:t>
            </a:r>
            <a:r>
              <a:rPr lang="en-GB" dirty="0"/>
              <a:t>of </a:t>
            </a:r>
            <a:r>
              <a:rPr lang="en-GB" dirty="0">
                <a:solidFill>
                  <a:srgbClr val="0070C0"/>
                </a:solidFill>
              </a:rPr>
              <a:t>overall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project </a:t>
            </a:r>
            <a:r>
              <a:rPr lang="en-GB" dirty="0">
                <a:solidFill>
                  <a:srgbClr val="0070C0"/>
                </a:solidFill>
              </a:rPr>
              <a:t>failure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0070C0"/>
                </a:solidFill>
              </a:rPr>
              <a:t>highest priority system </a:t>
            </a:r>
            <a:r>
              <a:rPr lang="en-GB" dirty="0"/>
              <a:t>services tend to receive the </a:t>
            </a:r>
            <a:r>
              <a:rPr lang="en-GB" dirty="0">
                <a:solidFill>
                  <a:srgbClr val="0070C0"/>
                </a:solidFill>
              </a:rPr>
              <a:t>most testing</a:t>
            </a:r>
            <a:r>
              <a:rPr lang="en-GB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</a:t>
            </a:r>
            <a:r>
              <a:rPr lang="en-GB" dirty="0">
                <a:solidFill>
                  <a:srgbClr val="0070C0"/>
                </a:solidFill>
              </a:rPr>
              <a:t>systems</a:t>
            </a:r>
            <a:r>
              <a:rPr lang="en-GB" dirty="0"/>
              <a:t> require a set of </a:t>
            </a:r>
            <a:r>
              <a:rPr lang="en-GB" dirty="0">
                <a:solidFill>
                  <a:srgbClr val="0070C0"/>
                </a:solidFill>
              </a:rPr>
              <a:t>basic facilities</a:t>
            </a:r>
            <a:r>
              <a:rPr lang="en-GB" dirty="0"/>
              <a:t> that are used by </a:t>
            </a:r>
            <a:r>
              <a:rPr lang="en-GB" dirty="0">
                <a:solidFill>
                  <a:srgbClr val="0070C0"/>
                </a:solidFill>
              </a:rPr>
              <a:t>different parts </a:t>
            </a:r>
            <a:r>
              <a:rPr lang="en-GB" dirty="0"/>
              <a:t>of the system. </a:t>
            </a:r>
          </a:p>
          <a:p>
            <a:pPr lvl="1"/>
            <a:r>
              <a:rPr lang="en-GB" dirty="0"/>
              <a:t>As requirements are not defined in detail until an increment is to be implemented, it can be </a:t>
            </a:r>
            <a:r>
              <a:rPr lang="en-GB" dirty="0">
                <a:solidFill>
                  <a:srgbClr val="0070C0"/>
                </a:solidFill>
              </a:rPr>
              <a:t>hard</a:t>
            </a:r>
            <a:r>
              <a:rPr lang="en-GB" dirty="0"/>
              <a:t> to </a:t>
            </a:r>
            <a:r>
              <a:rPr lang="en-GB" dirty="0">
                <a:solidFill>
                  <a:srgbClr val="0070C0"/>
                </a:solidFill>
              </a:rPr>
              <a:t>identify common facilities </a:t>
            </a:r>
            <a:r>
              <a:rPr lang="en-GB" dirty="0"/>
              <a:t>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</a:t>
            </a:r>
            <a:r>
              <a:rPr lang="en-GB" dirty="0">
                <a:solidFill>
                  <a:srgbClr val="0070C0"/>
                </a:solidFill>
              </a:rPr>
              <a:t>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Boehm’s spiral model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 is represented as a </a:t>
            </a:r>
            <a:r>
              <a:rPr lang="en-GB" dirty="0">
                <a:solidFill>
                  <a:srgbClr val="0070C0"/>
                </a:solidFill>
              </a:rPr>
              <a:t>spiral</a:t>
            </a:r>
            <a:r>
              <a:rPr lang="en-GB" dirty="0"/>
              <a:t> rather </a:t>
            </a:r>
            <a:r>
              <a:rPr lang="en-GB" dirty="0">
                <a:solidFill>
                  <a:srgbClr val="0070C0"/>
                </a:solidFill>
              </a:rPr>
              <a:t>than</a:t>
            </a:r>
            <a:r>
              <a:rPr lang="en-GB" dirty="0"/>
              <a:t> as a </a:t>
            </a:r>
            <a:r>
              <a:rPr lang="en-GB" dirty="0">
                <a:solidFill>
                  <a:srgbClr val="0070C0"/>
                </a:solidFill>
              </a:rPr>
              <a:t>sequence</a:t>
            </a:r>
            <a:r>
              <a:rPr lang="en-GB" dirty="0"/>
              <a:t> of activities with backtracking.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rgbClr val="0070C0"/>
                </a:solidFill>
              </a:rPr>
              <a:t>loop</a:t>
            </a:r>
            <a:r>
              <a:rPr lang="en-GB" dirty="0"/>
              <a:t> in the spiral represents a </a:t>
            </a:r>
            <a:r>
              <a:rPr lang="en-GB" dirty="0">
                <a:solidFill>
                  <a:srgbClr val="0070C0"/>
                </a:solidFill>
              </a:rPr>
              <a:t>phase</a:t>
            </a:r>
            <a:r>
              <a:rPr lang="en-GB" dirty="0"/>
              <a:t> in the process. </a:t>
            </a:r>
          </a:p>
          <a:p>
            <a:r>
              <a:rPr lang="en-GB" dirty="0">
                <a:solidFill>
                  <a:srgbClr val="0070C0"/>
                </a:solidFill>
              </a:rPr>
              <a:t>No fixed phases </a:t>
            </a:r>
            <a:r>
              <a:rPr lang="en-GB" dirty="0"/>
              <a:t>such as specification or design - loops in the spiral are chosen depending on what is required.</a:t>
            </a:r>
          </a:p>
          <a:p>
            <a:r>
              <a:rPr lang="en-GB" dirty="0">
                <a:solidFill>
                  <a:srgbClr val="0070C0"/>
                </a:solidFill>
              </a:rPr>
              <a:t>Risks</a:t>
            </a:r>
            <a:r>
              <a:rPr lang="en-GB" dirty="0"/>
              <a:t> are explicitly </a:t>
            </a:r>
            <a:r>
              <a:rPr lang="en-GB" dirty="0">
                <a:solidFill>
                  <a:srgbClr val="0070C0"/>
                </a:solidFill>
              </a:rPr>
              <a:t>assessed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resolved throughout </a:t>
            </a:r>
            <a:r>
              <a:rPr lang="en-GB" dirty="0"/>
              <a:t>the </a:t>
            </a:r>
            <a:r>
              <a:rPr lang="en-GB" dirty="0">
                <a:solidFill>
                  <a:srgbClr val="0070C0"/>
                </a:solidFill>
              </a:rPr>
              <a:t>process</a:t>
            </a:r>
            <a:r>
              <a:rPr lang="en-GB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Boehm’s spiral model of the software process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731" y="1400705"/>
            <a:ext cx="6576559" cy="459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Spiral model sectors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Objective setting</a:t>
            </a:r>
          </a:p>
          <a:p>
            <a:pPr lvl="1"/>
            <a:r>
              <a:rPr lang="en-GB" dirty="0"/>
              <a:t>Specific objectives for the phase are identified.</a:t>
            </a:r>
          </a:p>
          <a:p>
            <a:r>
              <a:rPr lang="en-GB" dirty="0">
                <a:solidFill>
                  <a:srgbClr val="0070C0"/>
                </a:solidFill>
              </a:rPr>
              <a:t>Risk assessment and reduction</a:t>
            </a:r>
          </a:p>
          <a:p>
            <a:pPr lvl="1"/>
            <a:r>
              <a:rPr lang="en-GB" dirty="0"/>
              <a:t>Risks are assessed and activities put in place to reduce the key risks.</a:t>
            </a:r>
          </a:p>
          <a:p>
            <a:r>
              <a:rPr lang="en-GB" dirty="0">
                <a:solidFill>
                  <a:srgbClr val="0070C0"/>
                </a:solidFill>
              </a:rPr>
              <a:t>Development and validation</a:t>
            </a:r>
          </a:p>
          <a:p>
            <a:pPr lvl="1"/>
            <a:r>
              <a:rPr lang="en-GB" dirty="0"/>
              <a:t>A development model for the system is chosen  which can be any of the generic models.</a:t>
            </a:r>
          </a:p>
          <a:p>
            <a:r>
              <a:rPr lang="en-GB" dirty="0">
                <a:solidFill>
                  <a:srgbClr val="0070C0"/>
                </a:solidFill>
              </a:rPr>
              <a:t>Planning</a:t>
            </a:r>
          </a:p>
          <a:p>
            <a:pPr lvl="1"/>
            <a:r>
              <a:rPr lang="en-GB" dirty="0"/>
              <a:t>The project is reviewed and the next phase of the spiral is planned.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Plan-driven processes are processes where all of the process activities are </a:t>
            </a:r>
            <a:r>
              <a:rPr lang="en-GB" dirty="0">
                <a:solidFill>
                  <a:srgbClr val="0070C0"/>
                </a:solidFill>
              </a:rPr>
              <a:t>planned in advance and progress is measured against this plan. </a:t>
            </a:r>
          </a:p>
          <a:p>
            <a:pPr algn="just"/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pPr algn="just"/>
            <a:r>
              <a:rPr lang="en-GB" dirty="0"/>
              <a:t>In practice, most practical processes include elements of both plan-driven and agile approaches. </a:t>
            </a:r>
          </a:p>
          <a:p>
            <a:pPr algn="just"/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Spiral model has been very influential in helping people think about iteration in software processes and introducing the </a:t>
            </a:r>
            <a:r>
              <a:rPr lang="en-US" dirty="0">
                <a:solidFill>
                  <a:srgbClr val="0070C0"/>
                </a:solidFill>
              </a:rPr>
              <a:t>risk-driven approach to development</a:t>
            </a:r>
            <a:r>
              <a:rPr lang="en-US" dirty="0"/>
              <a:t>.</a:t>
            </a:r>
          </a:p>
          <a:p>
            <a:r>
              <a:rPr lang="en-US" dirty="0"/>
              <a:t>In practice, however, the model is </a:t>
            </a:r>
            <a:r>
              <a:rPr lang="en-US" dirty="0">
                <a:solidFill>
                  <a:srgbClr val="0070C0"/>
                </a:solidFill>
              </a:rPr>
              <a:t>rarely used </a:t>
            </a:r>
            <a:r>
              <a:rPr lang="en-US" dirty="0"/>
              <a:t>as published for practical software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Processes</a:t>
            </a:r>
            <a:r>
              <a:rPr lang="en-GB" dirty="0"/>
              <a:t> should include activities to </a:t>
            </a:r>
            <a:r>
              <a:rPr lang="en-GB" dirty="0">
                <a:solidFill>
                  <a:srgbClr val="0070C0"/>
                </a:solidFill>
              </a:rPr>
              <a:t>cope</a:t>
            </a:r>
            <a:r>
              <a:rPr lang="en-GB" dirty="0"/>
              <a:t> with </a:t>
            </a:r>
            <a:r>
              <a:rPr lang="en-GB" dirty="0">
                <a:solidFill>
                  <a:srgbClr val="0070C0"/>
                </a:solidFill>
              </a:rPr>
              <a:t>change</a:t>
            </a:r>
            <a:r>
              <a:rPr lang="en-GB" dirty="0"/>
              <a:t>. This may involve a </a:t>
            </a:r>
            <a:r>
              <a:rPr lang="en-GB" dirty="0">
                <a:solidFill>
                  <a:srgbClr val="0070C0"/>
                </a:solidFill>
              </a:rPr>
              <a:t>prototyping phase </a:t>
            </a:r>
            <a:r>
              <a:rPr lang="en-GB" dirty="0"/>
              <a:t>that helps </a:t>
            </a:r>
            <a:r>
              <a:rPr lang="en-GB" dirty="0">
                <a:solidFill>
                  <a:srgbClr val="0070C0"/>
                </a:solidFill>
              </a:rPr>
              <a:t>avoid poor decisions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on requirements and design. </a:t>
            </a:r>
          </a:p>
          <a:p>
            <a:r>
              <a:rPr lang="en-GB" dirty="0">
                <a:solidFill>
                  <a:srgbClr val="0070C0"/>
                </a:solidFill>
              </a:rPr>
              <a:t>Processes</a:t>
            </a:r>
            <a:r>
              <a:rPr lang="en-GB" dirty="0"/>
              <a:t> may be </a:t>
            </a:r>
            <a:r>
              <a:rPr lang="en-GB" dirty="0">
                <a:solidFill>
                  <a:srgbClr val="0070C0"/>
                </a:solidFill>
              </a:rPr>
              <a:t>structured</a:t>
            </a:r>
            <a:r>
              <a:rPr lang="en-GB" dirty="0"/>
              <a:t> for </a:t>
            </a:r>
            <a:r>
              <a:rPr lang="en-GB" dirty="0">
                <a:solidFill>
                  <a:srgbClr val="0070C0"/>
                </a:solidFill>
              </a:rPr>
              <a:t>iterative development </a:t>
            </a:r>
            <a:r>
              <a:rPr lang="en-GB" dirty="0"/>
              <a:t>and </a:t>
            </a:r>
            <a:r>
              <a:rPr lang="en-GB" dirty="0">
                <a:solidFill>
                  <a:srgbClr val="0070C0"/>
                </a:solidFill>
              </a:rPr>
              <a:t>delivery</a:t>
            </a:r>
            <a:r>
              <a:rPr lang="en-GB" dirty="0"/>
              <a:t> so that </a:t>
            </a:r>
            <a:r>
              <a:rPr lang="en-GB" dirty="0">
                <a:solidFill>
                  <a:srgbClr val="0070C0"/>
                </a:solidFill>
              </a:rPr>
              <a:t>changes</a:t>
            </a:r>
            <a:r>
              <a:rPr lang="en-GB" dirty="0"/>
              <a:t> may be </a:t>
            </a:r>
            <a:r>
              <a:rPr lang="en-GB" dirty="0">
                <a:solidFill>
                  <a:srgbClr val="0070C0"/>
                </a:solidFill>
              </a:rPr>
              <a:t>made without disrupting </a:t>
            </a:r>
            <a:r>
              <a:rPr lang="en-GB" dirty="0"/>
              <a:t>the system as a whole.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>
                <a:solidFill>
                  <a:srgbClr val="0070C0"/>
                </a:solidFill>
              </a:rPr>
              <a:t>Incremental development</a:t>
            </a:r>
          </a:p>
          <a:p>
            <a:pPr lvl="1"/>
            <a:r>
              <a:rPr lang="en-GB" dirty="0"/>
              <a:t>Specification, development and validation are interleaved</a:t>
            </a:r>
            <a:r>
              <a:rPr lang="en-GB" baseline="30000" dirty="0"/>
              <a:t>[</a:t>
            </a:r>
            <a:r>
              <a:rPr lang="en-GB" baseline="30000" dirty="0" err="1"/>
              <a:t>xen-kẽ</a:t>
            </a:r>
            <a:r>
              <a:rPr lang="en-GB" baseline="30000" dirty="0"/>
              <a:t>]</a:t>
            </a:r>
            <a:r>
              <a:rPr lang="en-GB" dirty="0"/>
              <a:t>. May be plan-driven or agile.</a:t>
            </a:r>
          </a:p>
          <a:p>
            <a:r>
              <a:rPr lang="en-GB" dirty="0">
                <a:solidFill>
                  <a:srgbClr val="0070C0"/>
                </a:solidFill>
              </a:rPr>
              <a:t>Reuse-oriented software engineering</a:t>
            </a:r>
          </a:p>
          <a:p>
            <a:pPr lvl="1"/>
            <a:r>
              <a:rPr lang="en-GB" dirty="0"/>
              <a:t>The system is assembled</a:t>
            </a:r>
            <a:r>
              <a:rPr lang="en-GB" baseline="30000" dirty="0"/>
              <a:t>[</a:t>
            </a:r>
            <a:r>
              <a:rPr lang="en-GB" baseline="30000" dirty="0" err="1"/>
              <a:t>lắp-ráp</a:t>
            </a:r>
            <a:r>
              <a:rPr lang="en-GB" baseline="30000" dirty="0"/>
              <a:t>]</a:t>
            </a:r>
            <a:r>
              <a:rPr lang="en-GB" dirty="0"/>
              <a:t> from existing components. May be plan-driven or agile.</a:t>
            </a:r>
          </a:p>
          <a:p>
            <a:r>
              <a:rPr lang="en-GB" dirty="0"/>
              <a:t>In practice, most large systems are developed using a process that </a:t>
            </a:r>
            <a:r>
              <a:rPr lang="en-GB" dirty="0">
                <a:solidFill>
                  <a:srgbClr val="0070C0"/>
                </a:solidFill>
              </a:rPr>
              <a:t>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995" y="1536169"/>
            <a:ext cx="8624850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</a:t>
            </a:r>
            <a:r>
              <a:rPr lang="en-GB" dirty="0">
                <a:solidFill>
                  <a:srgbClr val="0070C0"/>
                </a:solidFill>
              </a:rPr>
              <a:t>difficulty of accommodating</a:t>
            </a:r>
            <a:r>
              <a:rPr lang="en-GB" baseline="30000" dirty="0">
                <a:solidFill>
                  <a:srgbClr val="0070C0"/>
                </a:solidFill>
              </a:rPr>
              <a:t> </a:t>
            </a:r>
            <a:r>
              <a:rPr lang="en-GB" dirty="0"/>
              <a:t>change after the process is underway. In principle, a phase has to be complete before moving onto the next phase.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 algn="just"/>
            <a:r>
              <a:rPr lang="en-GB" dirty="0"/>
              <a:t>Therefore, this model is only appropriate when the requirements are </a:t>
            </a:r>
            <a:r>
              <a:rPr lang="en-GB" dirty="0">
                <a:solidFill>
                  <a:srgbClr val="0070C0"/>
                </a:solidFill>
              </a:rPr>
              <a:t>well-understood</a:t>
            </a:r>
            <a:r>
              <a:rPr lang="en-GB" dirty="0"/>
              <a:t> and changes will be fairly limited during the design process. </a:t>
            </a:r>
          </a:p>
          <a:p>
            <a:pPr lvl="1" algn="just"/>
            <a:r>
              <a:rPr lang="en-GB" dirty="0">
                <a:solidFill>
                  <a:srgbClr val="0070C0"/>
                </a:solidFill>
              </a:rPr>
              <a:t>Few business systems have stable requirements.</a:t>
            </a:r>
          </a:p>
          <a:p>
            <a:pPr algn="just"/>
            <a:r>
              <a:rPr lang="en-GB" dirty="0"/>
              <a:t>The waterfall model is mostly used for large </a:t>
            </a:r>
            <a:r>
              <a:rPr lang="en-GB" dirty="0">
                <a:solidFill>
                  <a:srgbClr val="0070C0"/>
                </a:solidFill>
              </a:rPr>
              <a:t>systems engineering projects</a:t>
            </a:r>
            <a:r>
              <a:rPr lang="en-GB" dirty="0"/>
              <a:t> where a system is developed at several sites.</a:t>
            </a:r>
          </a:p>
          <a:p>
            <a:pPr lvl="1" algn="just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Software Processes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10139</TotalTime>
  <Words>2850</Words>
  <Application>Microsoft Office PowerPoint</Application>
  <PresentationFormat>On-screen Show (4:3)</PresentationFormat>
  <Paragraphs>404</Paragraphs>
  <Slides>51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SE9</vt:lpstr>
      <vt:lpstr>502045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The waterfall model </vt:lpstr>
      <vt:lpstr>Waterfall model phases</vt:lpstr>
      <vt:lpstr>Waterfall model problems</vt:lpstr>
      <vt:lpstr>Discussion (10’)</vt:lpstr>
      <vt:lpstr>Incremental development  </vt:lpstr>
      <vt:lpstr>Incremental development benefits</vt:lpstr>
      <vt:lpstr>Incremental development problems</vt:lpstr>
      <vt:lpstr>Reuse-oriented software engineering</vt:lpstr>
      <vt:lpstr>Reuse-oriented software engineering</vt:lpstr>
      <vt:lpstr>Types of software component</vt:lpstr>
      <vt:lpstr>Others (self study)</vt:lpstr>
      <vt:lpstr>V Software model</vt:lpstr>
      <vt:lpstr>RAD model</vt:lpstr>
      <vt:lpstr>Process activities (self study)</vt:lpstr>
      <vt:lpstr>Software specification</vt:lpstr>
      <vt:lpstr>The requirements engineering process </vt:lpstr>
      <vt:lpstr>Software design and implementation</vt:lpstr>
      <vt:lpstr>A general model of the design process  </vt:lpstr>
      <vt:lpstr>Design activities</vt:lpstr>
      <vt:lpstr>Software validation</vt:lpstr>
      <vt:lpstr>Stages of testing </vt:lpstr>
      <vt:lpstr>Testing stages</vt:lpstr>
      <vt:lpstr>Testing phases in a plan-driven software process </vt:lpstr>
      <vt:lpstr>Software evolution</vt:lpstr>
      <vt:lpstr>System evolution </vt:lpstr>
      <vt:lpstr>Key points</vt:lpstr>
      <vt:lpstr>Key points</vt:lpstr>
      <vt:lpstr>Topics covered</vt:lpstr>
      <vt:lpstr>Coping with change [self study]</vt:lpstr>
      <vt:lpstr>Reducing the costs of rework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Boehm’s spiral model</vt:lpstr>
      <vt:lpstr>Boehm’s spiral model of the software process </vt:lpstr>
      <vt:lpstr>Spiral model sectors</vt:lpstr>
      <vt:lpstr>Spiral model usage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Minh Dang</cp:lastModifiedBy>
  <cp:revision>177</cp:revision>
  <dcterms:created xsi:type="dcterms:W3CDTF">2010-01-06T19:57:16Z</dcterms:created>
  <dcterms:modified xsi:type="dcterms:W3CDTF">2020-07-31T02:34:10Z</dcterms:modified>
</cp:coreProperties>
</file>