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6"/>
  </p:notesMasterIdLst>
  <p:handoutMasterIdLst>
    <p:handoutMasterId r:id="rId37"/>
  </p:handoutMasterIdLst>
  <p:sldIdLst>
    <p:sldId id="256" r:id="rId2"/>
    <p:sldId id="266" r:id="rId3"/>
    <p:sldId id="296" r:id="rId4"/>
    <p:sldId id="268" r:id="rId5"/>
    <p:sldId id="297" r:id="rId6"/>
    <p:sldId id="257" r:id="rId7"/>
    <p:sldId id="317" r:id="rId8"/>
    <p:sldId id="298" r:id="rId9"/>
    <p:sldId id="270" r:id="rId10"/>
    <p:sldId id="299" r:id="rId11"/>
    <p:sldId id="284" r:id="rId12"/>
    <p:sldId id="258" r:id="rId13"/>
    <p:sldId id="285" r:id="rId14"/>
    <p:sldId id="286" r:id="rId15"/>
    <p:sldId id="300" r:id="rId16"/>
    <p:sldId id="271" r:id="rId17"/>
    <p:sldId id="259" r:id="rId18"/>
    <p:sldId id="276" r:id="rId19"/>
    <p:sldId id="318" r:id="rId20"/>
    <p:sldId id="319" r:id="rId21"/>
    <p:sldId id="320" r:id="rId22"/>
    <p:sldId id="321" r:id="rId23"/>
    <p:sldId id="278" r:id="rId24"/>
    <p:sldId id="301" r:id="rId25"/>
    <p:sldId id="303" r:id="rId26"/>
    <p:sldId id="302" r:id="rId27"/>
    <p:sldId id="309" r:id="rId28"/>
    <p:sldId id="264" r:id="rId29"/>
    <p:sldId id="293" r:id="rId30"/>
    <p:sldId id="294" r:id="rId31"/>
    <p:sldId id="310" r:id="rId32"/>
    <p:sldId id="311" r:id="rId33"/>
    <p:sldId id="313" r:id="rId34"/>
    <p:sldId id="314" r:id="rId3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0" d="100"/>
          <a:sy n="110" d="100"/>
        </p:scale>
        <p:origin x="1638" y="6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6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pPr/>
              <a:t>7/31/2020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pPr/>
              <a:t>‹#›</a:t>
            </a:fld>
            <a:endParaRPr lang="en-US"/>
          </a:p>
        </p:txBody>
      </p:sp>
    </p:spTree>
    <p:extLst>
      <p:ext uri="{BB962C8B-B14F-4D97-AF65-F5344CB8AC3E}">
        <p14:creationId xmlns:p14="http://schemas.microsoft.com/office/powerpoint/2010/main" val="2102742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pPr/>
              <a:t>7/31/2020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pPr/>
              <a:t>‹#›</a:t>
            </a:fld>
            <a:endParaRPr lang="en-US"/>
          </a:p>
        </p:txBody>
      </p:sp>
    </p:spTree>
    <p:extLst>
      <p:ext uri="{BB962C8B-B14F-4D97-AF65-F5344CB8AC3E}">
        <p14:creationId xmlns:p14="http://schemas.microsoft.com/office/powerpoint/2010/main" val="311815689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5ED926C-2523-DB4E-AA42-7803F6FA2B59}"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5ED926C-2523-DB4E-AA42-7803F6FA2B59}"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5ED926C-2523-DB4E-AA42-7803F6FA2B59}"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5ED926C-2523-DB4E-AA42-7803F6FA2B59}"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5ED926C-2523-DB4E-AA42-7803F6FA2B59}"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a:t>July 30, 2020</a:t>
            </a:r>
          </a:p>
        </p:txBody>
      </p:sp>
      <p:sp>
        <p:nvSpPr>
          <p:cNvPr id="5" name="Footer Placeholder 4"/>
          <p:cNvSpPr>
            <a:spLocks noGrp="1"/>
          </p:cNvSpPr>
          <p:nvPr>
            <p:ph type="ftr" sz="quarter" idx="11"/>
          </p:nvPr>
        </p:nvSpPr>
        <p:spPr/>
        <p:txBody>
          <a:bodyPr/>
          <a:lstStyle>
            <a:lvl1pPr>
              <a:defRPr/>
            </a:lvl1pPr>
          </a:lstStyle>
          <a:p>
            <a:pPr>
              <a:defRPr/>
            </a:pPr>
            <a:r>
              <a:rPr lang="en-US"/>
              <a:t>502045 - Agile Process</a:t>
            </a:r>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July 30, 2020</a:t>
            </a:r>
          </a:p>
        </p:txBody>
      </p:sp>
      <p:sp>
        <p:nvSpPr>
          <p:cNvPr id="5" name="Footer Placeholder 4"/>
          <p:cNvSpPr>
            <a:spLocks noGrp="1"/>
          </p:cNvSpPr>
          <p:nvPr>
            <p:ph type="ftr" sz="quarter" idx="11"/>
          </p:nvPr>
        </p:nvSpPr>
        <p:spPr/>
        <p:txBody>
          <a:bodyPr/>
          <a:lstStyle>
            <a:lvl1pPr>
              <a:defRPr/>
            </a:lvl1pPr>
          </a:lstStyle>
          <a:p>
            <a:pPr>
              <a:defRPr/>
            </a:pPr>
            <a:r>
              <a:rPr lang="en-US"/>
              <a:t>502045 - Agile Process</a:t>
            </a:r>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July 30, 2020</a:t>
            </a:r>
          </a:p>
        </p:txBody>
      </p:sp>
      <p:sp>
        <p:nvSpPr>
          <p:cNvPr id="5" name="Footer Placeholder 4"/>
          <p:cNvSpPr>
            <a:spLocks noGrp="1"/>
          </p:cNvSpPr>
          <p:nvPr>
            <p:ph type="ftr" sz="quarter" idx="11"/>
          </p:nvPr>
        </p:nvSpPr>
        <p:spPr/>
        <p:txBody>
          <a:bodyPr/>
          <a:lstStyle>
            <a:lvl1pPr>
              <a:defRPr/>
            </a:lvl1pPr>
          </a:lstStyle>
          <a:p>
            <a:pPr>
              <a:defRPr/>
            </a:pPr>
            <a:r>
              <a:rPr lang="en-US"/>
              <a:t>502045 - Agile Process</a:t>
            </a:r>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a:t>July 30, 2020</a:t>
            </a:r>
          </a:p>
        </p:txBody>
      </p:sp>
      <p:sp>
        <p:nvSpPr>
          <p:cNvPr id="5" name="Footer Placeholder 4"/>
          <p:cNvSpPr>
            <a:spLocks noGrp="1"/>
          </p:cNvSpPr>
          <p:nvPr>
            <p:ph type="ftr" sz="quarter" idx="11"/>
          </p:nvPr>
        </p:nvSpPr>
        <p:spPr/>
        <p:txBody>
          <a:bodyPr/>
          <a:lstStyle>
            <a:lvl1pPr>
              <a:defRPr/>
            </a:lvl1pPr>
          </a:lstStyle>
          <a:p>
            <a:pPr>
              <a:defRPr/>
            </a:pPr>
            <a:r>
              <a:rPr lang="en-US"/>
              <a:t>502045 - Agile Process</a:t>
            </a:r>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July 30, 2020</a:t>
            </a:r>
          </a:p>
        </p:txBody>
      </p:sp>
      <p:sp>
        <p:nvSpPr>
          <p:cNvPr id="5" name="Footer Placeholder 4"/>
          <p:cNvSpPr>
            <a:spLocks noGrp="1"/>
          </p:cNvSpPr>
          <p:nvPr>
            <p:ph type="ftr" sz="quarter" idx="11"/>
          </p:nvPr>
        </p:nvSpPr>
        <p:spPr/>
        <p:txBody>
          <a:bodyPr/>
          <a:lstStyle>
            <a:lvl1pPr>
              <a:defRPr/>
            </a:lvl1pPr>
          </a:lstStyle>
          <a:p>
            <a:pPr>
              <a:defRPr/>
            </a:pPr>
            <a:r>
              <a:rPr lang="en-US"/>
              <a:t>502045 - Agile Process</a:t>
            </a:r>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a:t>July 30, 2020</a:t>
            </a:r>
          </a:p>
        </p:txBody>
      </p:sp>
      <p:sp>
        <p:nvSpPr>
          <p:cNvPr id="6" name="Footer Placeholder 4"/>
          <p:cNvSpPr>
            <a:spLocks noGrp="1"/>
          </p:cNvSpPr>
          <p:nvPr>
            <p:ph type="ftr" sz="quarter" idx="11"/>
          </p:nvPr>
        </p:nvSpPr>
        <p:spPr/>
        <p:txBody>
          <a:bodyPr/>
          <a:lstStyle>
            <a:lvl1pPr>
              <a:defRPr/>
            </a:lvl1pPr>
          </a:lstStyle>
          <a:p>
            <a:pPr>
              <a:defRPr/>
            </a:pPr>
            <a:r>
              <a:rPr lang="en-US"/>
              <a:t>502045 - Agile Process</a:t>
            </a:r>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a:t>July 30, 2020</a:t>
            </a:r>
          </a:p>
        </p:txBody>
      </p:sp>
      <p:sp>
        <p:nvSpPr>
          <p:cNvPr id="8" name="Footer Placeholder 4"/>
          <p:cNvSpPr>
            <a:spLocks noGrp="1"/>
          </p:cNvSpPr>
          <p:nvPr>
            <p:ph type="ftr" sz="quarter" idx="11"/>
          </p:nvPr>
        </p:nvSpPr>
        <p:spPr/>
        <p:txBody>
          <a:bodyPr/>
          <a:lstStyle>
            <a:lvl1pPr>
              <a:defRPr/>
            </a:lvl1pPr>
          </a:lstStyle>
          <a:p>
            <a:pPr>
              <a:defRPr/>
            </a:pPr>
            <a:r>
              <a:rPr lang="en-US"/>
              <a:t>502045 - Agile Process</a:t>
            </a:r>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a:t>July 30, 2020</a:t>
            </a:r>
          </a:p>
        </p:txBody>
      </p:sp>
      <p:sp>
        <p:nvSpPr>
          <p:cNvPr id="4" name="Footer Placeholder 4"/>
          <p:cNvSpPr>
            <a:spLocks noGrp="1"/>
          </p:cNvSpPr>
          <p:nvPr>
            <p:ph type="ftr" sz="quarter" idx="11"/>
          </p:nvPr>
        </p:nvSpPr>
        <p:spPr/>
        <p:txBody>
          <a:bodyPr/>
          <a:lstStyle>
            <a:lvl1pPr>
              <a:defRPr/>
            </a:lvl1pPr>
          </a:lstStyle>
          <a:p>
            <a:pPr>
              <a:defRPr/>
            </a:pPr>
            <a:r>
              <a:rPr lang="en-US"/>
              <a:t>502045 - Agile Process</a:t>
            </a:r>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July 30, 2020</a:t>
            </a:r>
          </a:p>
        </p:txBody>
      </p:sp>
      <p:sp>
        <p:nvSpPr>
          <p:cNvPr id="3" name="Footer Placeholder 4"/>
          <p:cNvSpPr>
            <a:spLocks noGrp="1"/>
          </p:cNvSpPr>
          <p:nvPr>
            <p:ph type="ftr" sz="quarter" idx="11"/>
          </p:nvPr>
        </p:nvSpPr>
        <p:spPr/>
        <p:txBody>
          <a:bodyPr/>
          <a:lstStyle>
            <a:lvl1pPr>
              <a:defRPr/>
            </a:lvl1pPr>
          </a:lstStyle>
          <a:p>
            <a:pPr>
              <a:defRPr/>
            </a:pPr>
            <a:r>
              <a:rPr lang="en-US"/>
              <a:t>502045 - Agile Process</a:t>
            </a:r>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July 30, 2020</a:t>
            </a:r>
          </a:p>
        </p:txBody>
      </p:sp>
      <p:sp>
        <p:nvSpPr>
          <p:cNvPr id="6" name="Footer Placeholder 4"/>
          <p:cNvSpPr>
            <a:spLocks noGrp="1"/>
          </p:cNvSpPr>
          <p:nvPr>
            <p:ph type="ftr" sz="quarter" idx="11"/>
          </p:nvPr>
        </p:nvSpPr>
        <p:spPr/>
        <p:txBody>
          <a:bodyPr/>
          <a:lstStyle>
            <a:lvl1pPr>
              <a:defRPr/>
            </a:lvl1pPr>
          </a:lstStyle>
          <a:p>
            <a:pPr>
              <a:defRPr/>
            </a:pPr>
            <a:r>
              <a:rPr lang="en-US"/>
              <a:t>502045 - Agile Process</a:t>
            </a:r>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July 30, 2020</a:t>
            </a:r>
          </a:p>
        </p:txBody>
      </p:sp>
      <p:sp>
        <p:nvSpPr>
          <p:cNvPr id="6" name="Footer Placeholder 4"/>
          <p:cNvSpPr>
            <a:spLocks noGrp="1"/>
          </p:cNvSpPr>
          <p:nvPr>
            <p:ph type="ftr" sz="quarter" idx="11"/>
          </p:nvPr>
        </p:nvSpPr>
        <p:spPr/>
        <p:txBody>
          <a:bodyPr/>
          <a:lstStyle>
            <a:lvl1pPr>
              <a:defRPr/>
            </a:lvl1pPr>
          </a:lstStyle>
          <a:p>
            <a:pPr>
              <a:defRPr/>
            </a:pPr>
            <a:r>
              <a:rPr lang="en-US"/>
              <a:t>502045 - Agile Process</a:t>
            </a:r>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US"/>
              <a:t>July 30, 2020</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502045 - Agile Process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8" name="Picture 2" descr="logoTDT-banquyen"/>
          <p:cNvPicPr>
            <a:picLocks noChangeAspect="1" noChangeArrowheads="1"/>
          </p:cNvPicPr>
          <p:nvPr userDrawn="1"/>
        </p:nvPicPr>
        <p:blipFill>
          <a:blip r:embed="rId13"/>
          <a:srcRect/>
          <a:stretch>
            <a:fillRect/>
          </a:stretch>
        </p:blipFill>
        <p:spPr bwMode="auto">
          <a:xfrm>
            <a:off x="7352763" y="38637"/>
            <a:ext cx="1752600" cy="11001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a:t>502045 - Agile Process</a:t>
            </a:r>
          </a:p>
        </p:txBody>
      </p:sp>
      <p:sp>
        <p:nvSpPr>
          <p:cNvPr id="8" name="Title 1">
            <a:extLst>
              <a:ext uri="{FF2B5EF4-FFF2-40B4-BE49-F238E27FC236}">
                <a16:creationId xmlns:a16="http://schemas.microsoft.com/office/drawing/2014/main" id="{0643C846-7F88-40CA-859D-29F62826CE61}"/>
              </a:ext>
            </a:extLst>
          </p:cNvPr>
          <p:cNvSpPr>
            <a:spLocks noGrp="1"/>
          </p:cNvSpPr>
          <p:nvPr>
            <p:ph type="ctrTitle"/>
          </p:nvPr>
        </p:nvSpPr>
        <p:spPr>
          <a:xfrm>
            <a:off x="1143000" y="2416175"/>
            <a:ext cx="6858000" cy="571500"/>
          </a:xfrm>
        </p:spPr>
        <p:txBody>
          <a:bodyPr>
            <a:normAutofit fontScale="90000"/>
          </a:bodyPr>
          <a:lstStyle/>
          <a:p>
            <a:pPr algn="ctr">
              <a:defRPr/>
            </a:pPr>
            <a:r>
              <a:rPr lang="en-US" sz="3300" dirty="0">
                <a:solidFill>
                  <a:schemeClr val="accent1"/>
                </a:solidFill>
              </a:rPr>
              <a:t>502045</a:t>
            </a:r>
          </a:p>
        </p:txBody>
      </p:sp>
      <p:sp>
        <p:nvSpPr>
          <p:cNvPr id="9" name="Subtitle 2">
            <a:extLst>
              <a:ext uri="{FF2B5EF4-FFF2-40B4-BE49-F238E27FC236}">
                <a16:creationId xmlns:a16="http://schemas.microsoft.com/office/drawing/2014/main" id="{3BB4FB83-BC90-4464-9C4A-4D4BB4789A37}"/>
              </a:ext>
            </a:extLst>
          </p:cNvPr>
          <p:cNvSpPr>
            <a:spLocks noGrp="1"/>
          </p:cNvSpPr>
          <p:nvPr>
            <p:ph type="subTitle" idx="1"/>
          </p:nvPr>
        </p:nvSpPr>
        <p:spPr>
          <a:xfrm>
            <a:off x="1143000" y="2965450"/>
            <a:ext cx="6858000" cy="519113"/>
          </a:xfrm>
        </p:spPr>
        <p:txBody>
          <a:bodyPr>
            <a:normAutofit lnSpcReduction="10000"/>
          </a:bodyPr>
          <a:lstStyle/>
          <a:p>
            <a:pPr>
              <a:defRPr/>
            </a:pPr>
            <a:r>
              <a:rPr lang="en-US" sz="3000" b="1" dirty="0">
                <a:solidFill>
                  <a:schemeClr val="tx1"/>
                </a:solidFill>
                <a:latin typeface="Arial" panose="020B0604020202020204" pitchFamily="34" charset="0"/>
                <a:cs typeface="Arial" panose="020B0604020202020204" pitchFamily="34" charset="0"/>
              </a:rPr>
              <a:t>Software Engineering</a:t>
            </a:r>
          </a:p>
        </p:txBody>
      </p:sp>
      <p:sp>
        <p:nvSpPr>
          <p:cNvPr id="10" name="Subtitle 2">
            <a:extLst>
              <a:ext uri="{FF2B5EF4-FFF2-40B4-BE49-F238E27FC236}">
                <a16:creationId xmlns:a16="http://schemas.microsoft.com/office/drawing/2014/main" id="{9A8DFDAE-1025-4CBE-B391-3371A11E011E}"/>
              </a:ext>
            </a:extLst>
          </p:cNvPr>
          <p:cNvSpPr txBox="1">
            <a:spLocks/>
          </p:cNvSpPr>
          <p:nvPr/>
        </p:nvSpPr>
        <p:spPr>
          <a:xfrm>
            <a:off x="1143000" y="3689145"/>
            <a:ext cx="6858000" cy="839519"/>
          </a:xfrm>
          <a:prstGeom prst="rect">
            <a:avLst/>
          </a:prstGeom>
        </p:spPr>
        <p:txBody>
          <a:bodyPr lIns="68580" tIns="34290" rIns="68580" bIns="34290">
            <a:no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a:spcBef>
                <a:spcPct val="20000"/>
              </a:spcBef>
              <a:buChar char="»"/>
              <a:defRPr sz="2000">
                <a:solidFill>
                  <a:schemeClr val="tx1"/>
                </a:solidFill>
                <a:latin typeface="Arial" panose="020B0604020202020204" pitchFamily="34" charset="0"/>
              </a:defRPr>
            </a:lvl5pPr>
            <a:lvl6pPr eaLnBrk="0" fontAlgn="base" hangingPunct="0">
              <a:spcBef>
                <a:spcPct val="20000"/>
              </a:spcBef>
              <a:spcAft>
                <a:spcPct val="0"/>
              </a:spcAft>
              <a:buChar char="»"/>
              <a:defRPr sz="2000">
                <a:solidFill>
                  <a:schemeClr val="tx1"/>
                </a:solidFill>
                <a:latin typeface="Arial" panose="020B0604020202020204" pitchFamily="34" charset="0"/>
              </a:defRPr>
            </a:lvl6pPr>
            <a:lvl7pPr eaLnBrk="0" fontAlgn="base" hangingPunct="0">
              <a:spcBef>
                <a:spcPct val="20000"/>
              </a:spcBef>
              <a:spcAft>
                <a:spcPct val="0"/>
              </a:spcAft>
              <a:buChar char="»"/>
              <a:defRPr sz="2000">
                <a:solidFill>
                  <a:schemeClr val="tx1"/>
                </a:solidFill>
                <a:latin typeface="Arial" panose="020B0604020202020204" pitchFamily="34" charset="0"/>
              </a:defRPr>
            </a:lvl7pPr>
            <a:lvl8pPr eaLnBrk="0" fontAlgn="base" hangingPunct="0">
              <a:spcBef>
                <a:spcPct val="20000"/>
              </a:spcBef>
              <a:spcAft>
                <a:spcPct val="0"/>
              </a:spcAft>
              <a:buChar char="»"/>
              <a:defRPr sz="2000">
                <a:solidFill>
                  <a:schemeClr val="tx1"/>
                </a:solidFill>
                <a:latin typeface="Arial" panose="020B0604020202020204" pitchFamily="34" charset="0"/>
              </a:defRPr>
            </a:lvl8pPr>
            <a:lvl9pPr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80000"/>
              </a:lnSpc>
              <a:spcBef>
                <a:spcPts val="1000"/>
              </a:spcBef>
              <a:buFontTx/>
              <a:buNone/>
            </a:pPr>
            <a:r>
              <a:rPr lang="en-US" altLang="en-US" sz="2400" b="1" dirty="0">
                <a:cs typeface="Calibri" panose="020F0502020204030204" pitchFamily="34" charset="0"/>
              </a:rPr>
              <a:t>Chapter 03</a:t>
            </a:r>
          </a:p>
          <a:p>
            <a:pPr algn="ctr" eaLnBrk="1" hangingPunct="1">
              <a:lnSpc>
                <a:spcPct val="80000"/>
              </a:lnSpc>
              <a:spcBef>
                <a:spcPts val="1000"/>
              </a:spcBef>
              <a:buFontTx/>
              <a:buNone/>
            </a:pPr>
            <a:r>
              <a:rPr lang="en-US" altLang="en-US" sz="2400" b="1" dirty="0">
                <a:cs typeface="Calibri" panose="020F0502020204030204" pitchFamily="34" charset="0"/>
              </a:rPr>
              <a:t>Lesson 03: Agile Process</a:t>
            </a:r>
          </a:p>
        </p:txBody>
      </p:sp>
      <p:sp>
        <p:nvSpPr>
          <p:cNvPr id="7" name="Date Placeholder 6">
            <a:extLst>
              <a:ext uri="{FF2B5EF4-FFF2-40B4-BE49-F238E27FC236}">
                <a16:creationId xmlns:a16="http://schemas.microsoft.com/office/drawing/2014/main" id="{D56741FB-6101-46A4-BFD8-4BD80925D33A}"/>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software maintenance</a:t>
            </a:r>
          </a:p>
        </p:txBody>
      </p:sp>
      <p:sp>
        <p:nvSpPr>
          <p:cNvPr id="3" name="Content Placeholder 2"/>
          <p:cNvSpPr>
            <a:spLocks noGrp="1"/>
          </p:cNvSpPr>
          <p:nvPr>
            <p:ph idx="1"/>
          </p:nvPr>
        </p:nvSpPr>
        <p:spPr/>
        <p:txBody>
          <a:bodyPr/>
          <a:lstStyle/>
          <a:p>
            <a:r>
              <a:rPr lang="en-US" dirty="0"/>
              <a:t>Most organizations spend more on maintaining existing software than they do on new software development. So, if agile methods are to be successful, they </a:t>
            </a:r>
            <a:r>
              <a:rPr lang="en-US" dirty="0">
                <a:solidFill>
                  <a:srgbClr val="0070C0"/>
                </a:solidFill>
              </a:rPr>
              <a:t>have to support maintenance as well as original development.</a:t>
            </a:r>
          </a:p>
          <a:p>
            <a:r>
              <a:rPr lang="en-US" dirty="0"/>
              <a:t>Key issues:</a:t>
            </a:r>
          </a:p>
          <a:p>
            <a:pPr lvl="1"/>
            <a:r>
              <a:rPr lang="en-GB" dirty="0"/>
              <a:t>Are systems that are developed using an agile approach maintainable, given the </a:t>
            </a:r>
            <a:r>
              <a:rPr lang="en-GB" dirty="0">
                <a:solidFill>
                  <a:srgbClr val="0070C0"/>
                </a:solidFill>
              </a:rPr>
              <a:t>emphasis</a:t>
            </a:r>
            <a:r>
              <a:rPr lang="en-GB" dirty="0"/>
              <a:t> in the </a:t>
            </a:r>
            <a:r>
              <a:rPr lang="en-GB" dirty="0">
                <a:solidFill>
                  <a:srgbClr val="0070C0"/>
                </a:solidFill>
              </a:rPr>
              <a:t>development process</a:t>
            </a:r>
            <a:r>
              <a:rPr lang="en-GB" dirty="0"/>
              <a:t> of </a:t>
            </a:r>
            <a:r>
              <a:rPr lang="en-GB" dirty="0">
                <a:solidFill>
                  <a:srgbClr val="0070C0"/>
                </a:solidFill>
              </a:rPr>
              <a:t>minimizing formal documentation</a:t>
            </a:r>
            <a:r>
              <a:rPr lang="en-GB" dirty="0"/>
              <a:t>?</a:t>
            </a:r>
          </a:p>
          <a:p>
            <a:r>
              <a:rPr lang="en-GB" dirty="0">
                <a:solidFill>
                  <a:srgbClr val="0070C0"/>
                </a:solidFill>
              </a:rPr>
              <a:t>Problems</a:t>
            </a:r>
            <a:r>
              <a:rPr lang="en-GB" dirty="0"/>
              <a:t> may arise if original development </a:t>
            </a:r>
            <a:r>
              <a:rPr lang="en-GB" dirty="0">
                <a:solidFill>
                  <a:srgbClr val="0070C0"/>
                </a:solidFill>
              </a:rPr>
              <a:t>team cannot </a:t>
            </a:r>
            <a:r>
              <a:rPr lang="en-GB" dirty="0"/>
              <a:t>be </a:t>
            </a:r>
            <a:r>
              <a:rPr lang="en-GB" dirty="0">
                <a:solidFill>
                  <a:srgbClr val="0070C0"/>
                </a:solidFill>
              </a:rPr>
              <a:t>maintained</a:t>
            </a:r>
            <a:r>
              <a:rPr lang="en-GB" dirty="0"/>
              <a:t>.</a:t>
            </a:r>
          </a:p>
          <a:p>
            <a:pPr lvl="1"/>
            <a:endParaRPr lang="en-US" dirty="0"/>
          </a:p>
        </p:txBody>
      </p:sp>
      <p:sp>
        <p:nvSpPr>
          <p:cNvPr id="4" name="Footer Placeholder 3"/>
          <p:cNvSpPr>
            <a:spLocks noGrp="1"/>
          </p:cNvSpPr>
          <p:nvPr>
            <p:ph type="ftr" sz="quarter" idx="11"/>
          </p:nvPr>
        </p:nvSpPr>
        <p:spPr/>
        <p:txBody>
          <a:bodyPr/>
          <a:lstStyle/>
          <a:p>
            <a:pPr>
              <a:defRPr/>
            </a:pPr>
            <a:r>
              <a:rPr lang="en-US"/>
              <a:t>502045 - Agile Process</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
        <p:nvSpPr>
          <p:cNvPr id="6" name="Date Placeholder 5">
            <a:extLst>
              <a:ext uri="{FF2B5EF4-FFF2-40B4-BE49-F238E27FC236}">
                <a16:creationId xmlns:a16="http://schemas.microsoft.com/office/drawing/2014/main" id="{E4F003E3-0515-4E78-B54F-A2D88BC0F6B2}"/>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development</a:t>
            </a:r>
          </a:p>
        </p:txBody>
      </p:sp>
      <p:sp>
        <p:nvSpPr>
          <p:cNvPr id="3" name="Content Placeholder 2"/>
          <p:cNvSpPr>
            <a:spLocks noGrp="1"/>
          </p:cNvSpPr>
          <p:nvPr>
            <p:ph idx="1"/>
          </p:nvPr>
        </p:nvSpPr>
        <p:spPr/>
        <p:txBody>
          <a:bodyPr/>
          <a:lstStyle/>
          <a:p>
            <a:r>
              <a:rPr lang="en-US" dirty="0"/>
              <a:t>Plan-driven development</a:t>
            </a:r>
          </a:p>
          <a:p>
            <a:pPr lvl="1"/>
            <a:r>
              <a:rPr lang="en-US" dirty="0"/>
              <a:t>A plan-driven approach to software engineering is based around </a:t>
            </a:r>
            <a:r>
              <a:rPr lang="en-US" dirty="0">
                <a:solidFill>
                  <a:srgbClr val="0070C0"/>
                </a:solidFill>
              </a:rPr>
              <a:t>separate development </a:t>
            </a:r>
            <a:r>
              <a:rPr lang="en-US" dirty="0"/>
              <a:t>stages with the outputs to be produced at each of these stages planned in advance.</a:t>
            </a:r>
          </a:p>
          <a:p>
            <a:r>
              <a:rPr lang="en-US" dirty="0"/>
              <a:t>Agile development</a:t>
            </a:r>
          </a:p>
          <a:p>
            <a:pPr lvl="1"/>
            <a:r>
              <a:rPr lang="en-US" dirty="0"/>
              <a:t>Specification, design, implementation and testing are </a:t>
            </a:r>
            <a:r>
              <a:rPr lang="en-US" dirty="0">
                <a:solidFill>
                  <a:srgbClr val="0070C0"/>
                </a:solidFill>
              </a:rPr>
              <a:t>inter-leaved</a:t>
            </a:r>
            <a:r>
              <a:rPr lang="en-US" dirty="0"/>
              <a:t> and the </a:t>
            </a:r>
            <a:r>
              <a:rPr lang="en-US" dirty="0">
                <a:solidFill>
                  <a:srgbClr val="0070C0"/>
                </a:solidFill>
              </a:rPr>
              <a:t>outputs</a:t>
            </a:r>
            <a:r>
              <a:rPr lang="en-US" dirty="0"/>
              <a:t> from the development process are </a:t>
            </a:r>
            <a:r>
              <a:rPr lang="en-US" dirty="0">
                <a:solidFill>
                  <a:srgbClr val="0070C0"/>
                </a:solidFill>
              </a:rPr>
              <a:t>decided</a:t>
            </a:r>
            <a:r>
              <a:rPr lang="en-US" dirty="0"/>
              <a:t> through a process of negotiation </a:t>
            </a:r>
            <a:r>
              <a:rPr lang="en-US" dirty="0">
                <a:solidFill>
                  <a:srgbClr val="0070C0"/>
                </a:solidFill>
              </a:rPr>
              <a:t>during</a:t>
            </a:r>
            <a:r>
              <a:rPr lang="en-US" dirty="0"/>
              <a:t> the </a:t>
            </a:r>
            <a:r>
              <a:rPr lang="en-US" dirty="0">
                <a:solidFill>
                  <a:srgbClr val="0070C0"/>
                </a:solidFill>
              </a:rPr>
              <a:t>software development process</a:t>
            </a:r>
            <a:r>
              <a:rPr lang="en-US" dirty="0"/>
              <a: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a:t>502045 - Agile Process</a:t>
            </a:r>
          </a:p>
        </p:txBody>
      </p:sp>
      <p:sp>
        <p:nvSpPr>
          <p:cNvPr id="6" name="Date Placeholder 5">
            <a:extLst>
              <a:ext uri="{FF2B5EF4-FFF2-40B4-BE49-F238E27FC236}">
                <a16:creationId xmlns:a16="http://schemas.microsoft.com/office/drawing/2014/main" id="{DE2A8137-1894-4647-AB1A-A21F98545E0F}"/>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Plan-driven and agile specification</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6" name="Footer Placeholder 5"/>
          <p:cNvSpPr>
            <a:spLocks noGrp="1"/>
          </p:cNvSpPr>
          <p:nvPr>
            <p:ph type="ftr" sz="quarter" idx="11"/>
          </p:nvPr>
        </p:nvSpPr>
        <p:spPr/>
        <p:txBody>
          <a:bodyPr/>
          <a:lstStyle/>
          <a:p>
            <a:pPr>
              <a:defRPr/>
            </a:pPr>
            <a:r>
              <a:rPr lang="en-US"/>
              <a:t>502045 - Agile Process</a:t>
            </a:r>
          </a:p>
        </p:txBody>
      </p:sp>
      <p:pic>
        <p:nvPicPr>
          <p:cNvPr id="1026" name="Picture 2"/>
          <p:cNvPicPr>
            <a:picLocks noChangeAspect="1" noChangeArrowheads="1"/>
          </p:cNvPicPr>
          <p:nvPr/>
        </p:nvPicPr>
        <p:blipFill>
          <a:blip r:embed="rId2"/>
          <a:srcRect/>
          <a:stretch>
            <a:fillRect/>
          </a:stretch>
        </p:blipFill>
        <p:spPr bwMode="auto">
          <a:xfrm>
            <a:off x="599094" y="1417638"/>
            <a:ext cx="6213403" cy="4786526"/>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6646A48E-8074-491C-B513-308B4CE8760B}"/>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human, organizational issues</a:t>
            </a:r>
          </a:p>
        </p:txBody>
      </p:sp>
      <p:sp>
        <p:nvSpPr>
          <p:cNvPr id="3" name="Content Placeholder 2"/>
          <p:cNvSpPr>
            <a:spLocks noGrp="1"/>
          </p:cNvSpPr>
          <p:nvPr>
            <p:ph idx="1"/>
          </p:nvPr>
        </p:nvSpPr>
        <p:spPr>
          <a:xfrm>
            <a:off x="457200" y="1600200"/>
            <a:ext cx="8420100" cy="4525963"/>
          </a:xfrm>
        </p:spPr>
        <p:txBody>
          <a:bodyPr/>
          <a:lstStyle/>
          <a:p>
            <a:r>
              <a:rPr lang="en-US" dirty="0">
                <a:solidFill>
                  <a:srgbClr val="0070C0"/>
                </a:solidFill>
              </a:rPr>
              <a:t>Most projects </a:t>
            </a:r>
            <a:r>
              <a:rPr lang="en-US" dirty="0"/>
              <a:t>include elements of </a:t>
            </a:r>
            <a:r>
              <a:rPr lang="en-US" dirty="0">
                <a:solidFill>
                  <a:srgbClr val="0070C0"/>
                </a:solidFill>
              </a:rPr>
              <a:t>plan-driven</a:t>
            </a:r>
            <a:r>
              <a:rPr lang="en-US" dirty="0"/>
              <a:t> and </a:t>
            </a:r>
            <a:r>
              <a:rPr lang="en-US" dirty="0">
                <a:solidFill>
                  <a:srgbClr val="0070C0"/>
                </a:solidFill>
              </a:rPr>
              <a:t>agile processes</a:t>
            </a:r>
            <a:r>
              <a:rPr lang="en-US" dirty="0"/>
              <a:t>. Deciding on the balance depends on:</a:t>
            </a:r>
          </a:p>
          <a:p>
            <a:pPr lvl="1"/>
            <a:r>
              <a:rPr lang="en-GB" dirty="0"/>
              <a:t>Is it important to have a very </a:t>
            </a:r>
            <a:r>
              <a:rPr lang="en-GB" dirty="0">
                <a:solidFill>
                  <a:srgbClr val="0070C0"/>
                </a:solidFill>
              </a:rPr>
              <a:t>detailed specification </a:t>
            </a:r>
            <a:r>
              <a:rPr lang="en-GB" dirty="0"/>
              <a:t>and design </a:t>
            </a:r>
            <a:r>
              <a:rPr lang="en-GB" dirty="0">
                <a:solidFill>
                  <a:srgbClr val="0070C0"/>
                </a:solidFill>
              </a:rPr>
              <a:t>before</a:t>
            </a:r>
            <a:r>
              <a:rPr lang="en-GB" dirty="0"/>
              <a:t> moving to </a:t>
            </a:r>
            <a:r>
              <a:rPr lang="en-GB" dirty="0">
                <a:solidFill>
                  <a:srgbClr val="0070C0"/>
                </a:solidFill>
              </a:rPr>
              <a:t>implementation</a:t>
            </a:r>
            <a:r>
              <a:rPr lang="en-GB" dirty="0"/>
              <a:t>? If so, you probably need to use a plan-driven approach.</a:t>
            </a:r>
          </a:p>
          <a:p>
            <a:pPr lvl="1"/>
            <a:r>
              <a:rPr lang="en-GB" dirty="0"/>
              <a:t>Is an </a:t>
            </a:r>
            <a:r>
              <a:rPr lang="en-GB" dirty="0">
                <a:solidFill>
                  <a:srgbClr val="0070C0"/>
                </a:solidFill>
              </a:rPr>
              <a:t>incremental delivery strategy</a:t>
            </a:r>
            <a:r>
              <a:rPr lang="en-GB" dirty="0"/>
              <a:t>, where you deliver the software to customers and get rapid feedback from them, realistic? If so, consider </a:t>
            </a:r>
            <a:r>
              <a:rPr lang="en-GB" dirty="0">
                <a:solidFill>
                  <a:srgbClr val="0070C0"/>
                </a:solidFill>
              </a:rPr>
              <a:t>using agile methods</a:t>
            </a:r>
            <a:r>
              <a:rPr lang="en-GB" dirty="0"/>
              <a:t>.</a:t>
            </a:r>
          </a:p>
          <a:p>
            <a:pPr lvl="1"/>
            <a:r>
              <a:rPr lang="en-GB" dirty="0"/>
              <a:t>How large is the system that is being developed? </a:t>
            </a:r>
            <a:r>
              <a:rPr lang="en-GB" dirty="0">
                <a:solidFill>
                  <a:srgbClr val="0070C0"/>
                </a:solidFill>
              </a:rPr>
              <a:t>Agile</a:t>
            </a:r>
            <a:r>
              <a:rPr lang="en-GB" dirty="0">
                <a:solidFill>
                  <a:srgbClr val="FF0000"/>
                </a:solidFill>
              </a:rPr>
              <a:t> </a:t>
            </a:r>
            <a:r>
              <a:rPr lang="en-GB" dirty="0"/>
              <a:t>methods are most effective when the system can be developed with a </a:t>
            </a:r>
            <a:r>
              <a:rPr lang="en-GB" dirty="0">
                <a:solidFill>
                  <a:srgbClr val="0070C0"/>
                </a:solidFill>
              </a:rPr>
              <a:t>small co-located team</a:t>
            </a:r>
            <a:r>
              <a:rPr lang="en-GB" dirty="0">
                <a:solidFill>
                  <a:srgbClr val="FF0000"/>
                </a:solidFill>
              </a:rPr>
              <a:t> </a:t>
            </a:r>
            <a:r>
              <a:rPr lang="en-GB" dirty="0"/>
              <a:t>who can </a:t>
            </a:r>
            <a:r>
              <a:rPr lang="en-GB" dirty="0">
                <a:solidFill>
                  <a:srgbClr val="0070C0"/>
                </a:solidFill>
              </a:rPr>
              <a:t>communicate</a:t>
            </a:r>
            <a:r>
              <a:rPr lang="en-GB" dirty="0"/>
              <a:t> informally. This may not be possible for </a:t>
            </a:r>
            <a:r>
              <a:rPr lang="en-GB" dirty="0">
                <a:solidFill>
                  <a:srgbClr val="0070C0"/>
                </a:solidFill>
              </a:rPr>
              <a:t>large systems </a:t>
            </a:r>
            <a:r>
              <a:rPr lang="en-GB" dirty="0"/>
              <a:t>that require larger development teams so a </a:t>
            </a:r>
            <a:r>
              <a:rPr lang="en-GB" dirty="0">
                <a:solidFill>
                  <a:srgbClr val="0070C0"/>
                </a:solidFill>
              </a:rPr>
              <a:t>plan-driven</a:t>
            </a:r>
            <a:r>
              <a:rPr lang="en-GB" dirty="0"/>
              <a:t> approach may have to be used.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a:t>502045 - Agile Process</a:t>
            </a:r>
          </a:p>
        </p:txBody>
      </p:sp>
      <p:sp>
        <p:nvSpPr>
          <p:cNvPr id="6" name="Date Placeholder 5">
            <a:extLst>
              <a:ext uri="{FF2B5EF4-FFF2-40B4-BE49-F238E27FC236}">
                <a16:creationId xmlns:a16="http://schemas.microsoft.com/office/drawing/2014/main" id="{A41191C9-ED9C-41C7-BE10-C54F0FF17071}"/>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human, organizational issues</a:t>
            </a:r>
          </a:p>
        </p:txBody>
      </p:sp>
      <p:sp>
        <p:nvSpPr>
          <p:cNvPr id="3" name="Content Placeholder 2"/>
          <p:cNvSpPr>
            <a:spLocks noGrp="1"/>
          </p:cNvSpPr>
          <p:nvPr>
            <p:ph idx="1"/>
          </p:nvPr>
        </p:nvSpPr>
        <p:spPr>
          <a:xfrm>
            <a:off x="457200" y="1600200"/>
            <a:ext cx="8470900" cy="4525963"/>
          </a:xfrm>
        </p:spPr>
        <p:txBody>
          <a:bodyPr/>
          <a:lstStyle/>
          <a:p>
            <a:pPr lvl="1"/>
            <a:r>
              <a:rPr lang="en-GB" dirty="0"/>
              <a:t>What type of system is being developed?</a:t>
            </a:r>
          </a:p>
          <a:p>
            <a:pPr lvl="2"/>
            <a:r>
              <a:rPr lang="en-GB" dirty="0">
                <a:solidFill>
                  <a:srgbClr val="0070C0"/>
                </a:solidFill>
              </a:rPr>
              <a:t>Plan-driven</a:t>
            </a:r>
            <a:r>
              <a:rPr lang="en-GB" dirty="0"/>
              <a:t> approaches may be required for systems that </a:t>
            </a:r>
            <a:r>
              <a:rPr lang="en-GB" dirty="0">
                <a:solidFill>
                  <a:srgbClr val="0070C0"/>
                </a:solidFill>
              </a:rPr>
              <a:t>require</a:t>
            </a:r>
            <a:r>
              <a:rPr lang="en-GB" dirty="0"/>
              <a:t> a lot of </a:t>
            </a:r>
            <a:r>
              <a:rPr lang="en-GB" dirty="0">
                <a:solidFill>
                  <a:srgbClr val="0070C0"/>
                </a:solidFill>
              </a:rPr>
              <a:t>analysis before implementation </a:t>
            </a:r>
            <a:r>
              <a:rPr lang="en-GB" dirty="0"/>
              <a:t>(e.g. real-time system with complex timing requirements).</a:t>
            </a:r>
          </a:p>
          <a:p>
            <a:pPr lvl="1"/>
            <a:r>
              <a:rPr lang="en-GB" dirty="0"/>
              <a:t>What is the expected system lifetime?</a:t>
            </a:r>
          </a:p>
          <a:p>
            <a:pPr lvl="2"/>
            <a:r>
              <a:rPr lang="en-GB" dirty="0">
                <a:solidFill>
                  <a:srgbClr val="0070C0"/>
                </a:solidFill>
              </a:rPr>
              <a:t>Long-lifetime</a:t>
            </a:r>
            <a:r>
              <a:rPr lang="en-GB" dirty="0"/>
              <a:t> systems may </a:t>
            </a:r>
            <a:r>
              <a:rPr lang="en-GB" dirty="0">
                <a:solidFill>
                  <a:srgbClr val="0070C0"/>
                </a:solidFill>
              </a:rPr>
              <a:t>require more design </a:t>
            </a:r>
            <a:r>
              <a:rPr lang="en-GB" dirty="0"/>
              <a:t>documentation to communicate the original intentions of the system developers to the support team.</a:t>
            </a:r>
          </a:p>
          <a:p>
            <a:pPr lvl="1"/>
            <a:r>
              <a:rPr lang="en-GB" dirty="0"/>
              <a:t>How is the development team organized? </a:t>
            </a:r>
          </a:p>
          <a:p>
            <a:pPr lvl="2"/>
            <a:r>
              <a:rPr lang="en-GB" dirty="0"/>
              <a:t>If the development </a:t>
            </a:r>
            <a:r>
              <a:rPr lang="en-GB" dirty="0">
                <a:solidFill>
                  <a:srgbClr val="0070C0"/>
                </a:solidFill>
              </a:rPr>
              <a:t>team</a:t>
            </a:r>
            <a:r>
              <a:rPr lang="en-GB" dirty="0"/>
              <a:t> is </a:t>
            </a:r>
            <a:r>
              <a:rPr lang="en-GB" dirty="0">
                <a:solidFill>
                  <a:srgbClr val="0070C0"/>
                </a:solidFill>
              </a:rPr>
              <a:t>distributed</a:t>
            </a:r>
            <a:r>
              <a:rPr lang="en-GB" dirty="0"/>
              <a:t> or if part of the development is being </a:t>
            </a:r>
            <a:r>
              <a:rPr lang="en-GB" dirty="0">
                <a:solidFill>
                  <a:srgbClr val="0070C0"/>
                </a:solidFill>
              </a:rPr>
              <a:t>outsourced</a:t>
            </a:r>
            <a:r>
              <a:rPr lang="en-GB" dirty="0"/>
              <a:t>, then you may </a:t>
            </a:r>
            <a:r>
              <a:rPr lang="en-GB" dirty="0">
                <a:solidFill>
                  <a:srgbClr val="0070C0"/>
                </a:solidFill>
              </a:rPr>
              <a:t>need</a:t>
            </a:r>
            <a:r>
              <a:rPr lang="en-GB" dirty="0"/>
              <a:t> to </a:t>
            </a:r>
            <a:r>
              <a:rPr lang="en-GB" dirty="0">
                <a:solidFill>
                  <a:srgbClr val="0070C0"/>
                </a:solidFill>
              </a:rPr>
              <a:t>develop design documents </a:t>
            </a:r>
            <a:r>
              <a:rPr lang="en-GB" dirty="0"/>
              <a:t>to communicate across the development teams. </a:t>
            </a:r>
          </a:p>
          <a:p>
            <a:pPr lvl="1"/>
            <a:endParaRPr lang="en-GB" dirty="0"/>
          </a:p>
          <a:p>
            <a:pPr lvl="1">
              <a:buNone/>
            </a:pPr>
            <a:endParaRPr dirty="0"/>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a:t>502045 - Agile Process</a:t>
            </a:r>
          </a:p>
        </p:txBody>
      </p:sp>
      <p:sp>
        <p:nvSpPr>
          <p:cNvPr id="6" name="Date Placeholder 5">
            <a:extLst>
              <a:ext uri="{FF2B5EF4-FFF2-40B4-BE49-F238E27FC236}">
                <a16:creationId xmlns:a16="http://schemas.microsoft.com/office/drawing/2014/main" id="{30B7DA36-2672-46BF-A114-C742645AE94E}"/>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human, organizational issues</a:t>
            </a:r>
          </a:p>
        </p:txBody>
      </p:sp>
      <p:sp>
        <p:nvSpPr>
          <p:cNvPr id="3" name="Content Placeholder 2"/>
          <p:cNvSpPr>
            <a:spLocks noGrp="1"/>
          </p:cNvSpPr>
          <p:nvPr>
            <p:ph idx="1"/>
          </p:nvPr>
        </p:nvSpPr>
        <p:spPr/>
        <p:txBody>
          <a:bodyPr/>
          <a:lstStyle/>
          <a:p>
            <a:pPr lvl="1"/>
            <a:r>
              <a:rPr lang="en-GB" dirty="0"/>
              <a:t>Are there cultural or organizational issues that may affect the system development?</a:t>
            </a:r>
          </a:p>
          <a:p>
            <a:pPr lvl="2"/>
            <a:r>
              <a:rPr lang="en-GB" dirty="0"/>
              <a:t>Traditional engineering organizations have a culture of plan-based development, as this is the norm in engineering.</a:t>
            </a:r>
          </a:p>
          <a:p>
            <a:pPr lvl="1"/>
            <a:r>
              <a:rPr lang="en-GB" dirty="0"/>
              <a:t>How </a:t>
            </a:r>
            <a:r>
              <a:rPr lang="en-GB" dirty="0">
                <a:solidFill>
                  <a:srgbClr val="0070C0"/>
                </a:solidFill>
              </a:rPr>
              <a:t>good</a:t>
            </a:r>
            <a:r>
              <a:rPr lang="en-GB" dirty="0"/>
              <a:t> are the </a:t>
            </a:r>
            <a:r>
              <a:rPr lang="en-GB" dirty="0">
                <a:solidFill>
                  <a:srgbClr val="0070C0"/>
                </a:solidFill>
              </a:rPr>
              <a:t>designers</a:t>
            </a:r>
            <a:r>
              <a:rPr lang="en-GB" dirty="0"/>
              <a:t> and </a:t>
            </a:r>
            <a:r>
              <a:rPr lang="en-GB" dirty="0">
                <a:solidFill>
                  <a:srgbClr val="0070C0"/>
                </a:solidFill>
              </a:rPr>
              <a:t>programmers</a:t>
            </a:r>
            <a:r>
              <a:rPr lang="en-GB" dirty="0"/>
              <a:t> in the development team?</a:t>
            </a:r>
          </a:p>
          <a:p>
            <a:pPr lvl="2"/>
            <a:r>
              <a:rPr lang="en-GB" dirty="0"/>
              <a:t>It is sometimes argued that </a:t>
            </a:r>
            <a:r>
              <a:rPr lang="en-GB" dirty="0">
                <a:solidFill>
                  <a:srgbClr val="0070C0"/>
                </a:solidFill>
              </a:rPr>
              <a:t>agile</a:t>
            </a:r>
            <a:r>
              <a:rPr lang="en-GB" dirty="0"/>
              <a:t> methods </a:t>
            </a:r>
            <a:r>
              <a:rPr lang="en-GB" dirty="0">
                <a:solidFill>
                  <a:srgbClr val="0070C0"/>
                </a:solidFill>
              </a:rPr>
              <a:t>require higher skill </a:t>
            </a:r>
            <a:r>
              <a:rPr lang="en-GB" dirty="0"/>
              <a:t>levels than plan-based approaches in which </a:t>
            </a:r>
            <a:r>
              <a:rPr lang="en-GB" dirty="0">
                <a:solidFill>
                  <a:srgbClr val="0070C0"/>
                </a:solidFill>
              </a:rPr>
              <a:t>programmers</a:t>
            </a:r>
            <a:r>
              <a:rPr lang="en-GB" dirty="0"/>
              <a:t> simply translate a </a:t>
            </a:r>
            <a:r>
              <a:rPr lang="en-GB" dirty="0">
                <a:solidFill>
                  <a:srgbClr val="0070C0"/>
                </a:solidFill>
              </a:rPr>
              <a:t>detailed design into code</a:t>
            </a:r>
          </a:p>
          <a:p>
            <a:pPr lvl="1"/>
            <a:r>
              <a:rPr lang="en-GB" dirty="0"/>
              <a:t>Is the </a:t>
            </a:r>
            <a:r>
              <a:rPr lang="en-GB" dirty="0">
                <a:solidFill>
                  <a:srgbClr val="0070C0"/>
                </a:solidFill>
              </a:rPr>
              <a:t>system</a:t>
            </a:r>
            <a:r>
              <a:rPr lang="en-GB" dirty="0"/>
              <a:t> subject to </a:t>
            </a:r>
            <a:r>
              <a:rPr lang="en-GB" dirty="0">
                <a:solidFill>
                  <a:srgbClr val="0070C0"/>
                </a:solidFill>
              </a:rPr>
              <a:t>external regulation</a:t>
            </a:r>
            <a:r>
              <a:rPr lang="en-GB" dirty="0"/>
              <a:t>?</a:t>
            </a:r>
          </a:p>
          <a:p>
            <a:pPr lvl="2"/>
            <a:r>
              <a:rPr lang="en-GB" dirty="0"/>
              <a:t>If a system has to be approved by an external regulator (e.g. the FAA approve software that is critical to the operation of an aircraft) then you will probably be required to produce </a:t>
            </a:r>
            <a:r>
              <a:rPr lang="en-GB" dirty="0">
                <a:solidFill>
                  <a:srgbClr val="0070C0"/>
                </a:solidFill>
              </a:rPr>
              <a:t>detailed</a:t>
            </a:r>
            <a:r>
              <a:rPr lang="en-GB" dirty="0"/>
              <a:t> </a:t>
            </a:r>
            <a:r>
              <a:rPr lang="en-GB" dirty="0">
                <a:solidFill>
                  <a:srgbClr val="0070C0"/>
                </a:solidFill>
              </a:rPr>
              <a:t>documentation</a:t>
            </a:r>
            <a:r>
              <a:rPr lang="en-GB" dirty="0"/>
              <a:t> as part of the system safety case.</a:t>
            </a:r>
          </a:p>
          <a:p>
            <a:pPr lvl="1"/>
            <a:endParaRPr lang="en-US" dirty="0"/>
          </a:p>
        </p:txBody>
      </p:sp>
      <p:sp>
        <p:nvSpPr>
          <p:cNvPr id="4" name="Footer Placeholder 3"/>
          <p:cNvSpPr>
            <a:spLocks noGrp="1"/>
          </p:cNvSpPr>
          <p:nvPr>
            <p:ph type="ftr" sz="quarter" idx="11"/>
          </p:nvPr>
        </p:nvSpPr>
        <p:spPr/>
        <p:txBody>
          <a:bodyPr/>
          <a:lstStyle/>
          <a:p>
            <a:pPr>
              <a:defRPr/>
            </a:pPr>
            <a:r>
              <a:rPr lang="en-US"/>
              <a:t>502045 - Agile Process</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
        <p:nvSpPr>
          <p:cNvPr id="6" name="Date Placeholder 5">
            <a:extLst>
              <a:ext uri="{FF2B5EF4-FFF2-40B4-BE49-F238E27FC236}">
                <a16:creationId xmlns:a16="http://schemas.microsoft.com/office/drawing/2014/main" id="{D2D7E617-FDCF-4702-A4CD-F8EB25C9AA29}"/>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type="body" idx="1"/>
          </p:nvPr>
        </p:nvSpPr>
        <p:spPr/>
        <p:txBody>
          <a:bodyPr/>
          <a:lstStyle/>
          <a:p>
            <a:pPr>
              <a:lnSpc>
                <a:spcPct val="90000"/>
              </a:lnSpc>
            </a:pPr>
            <a:r>
              <a:rPr lang="en-US" dirty="0"/>
              <a:t>Perhaps the </a:t>
            </a:r>
            <a:r>
              <a:rPr lang="en-US" dirty="0">
                <a:solidFill>
                  <a:srgbClr val="0070C0"/>
                </a:solidFill>
              </a:rPr>
              <a:t>best-known </a:t>
            </a:r>
            <a:r>
              <a:rPr lang="en-US" dirty="0"/>
              <a:t>and most </a:t>
            </a:r>
            <a:r>
              <a:rPr lang="en-US" dirty="0">
                <a:solidFill>
                  <a:srgbClr val="0070C0"/>
                </a:solidFill>
              </a:rPr>
              <a:t>widely</a:t>
            </a:r>
            <a:r>
              <a:rPr lang="en-US" dirty="0"/>
              <a:t> used </a:t>
            </a:r>
            <a:r>
              <a:rPr lang="en-US" dirty="0">
                <a:solidFill>
                  <a:srgbClr val="0070C0"/>
                </a:solidFill>
              </a:rPr>
              <a:t>agile</a:t>
            </a:r>
            <a:r>
              <a:rPr lang="en-US" dirty="0"/>
              <a:t> </a:t>
            </a:r>
            <a:r>
              <a:rPr lang="en-US" dirty="0">
                <a:solidFill>
                  <a:srgbClr val="0070C0"/>
                </a:solidFill>
              </a:rPr>
              <a:t>method</a:t>
            </a:r>
            <a:r>
              <a:rPr lang="en-US" dirty="0"/>
              <a:t>.</a:t>
            </a:r>
          </a:p>
          <a:p>
            <a:pPr>
              <a:lnSpc>
                <a:spcPct val="90000"/>
              </a:lnSpc>
            </a:pPr>
            <a:r>
              <a:rPr lang="en-US" dirty="0"/>
              <a:t>Extreme Programming (XP) takes an ‘</a:t>
            </a:r>
            <a:r>
              <a:rPr lang="en-US" dirty="0">
                <a:solidFill>
                  <a:srgbClr val="0070C0"/>
                </a:solidFill>
              </a:rPr>
              <a:t>extreme</a:t>
            </a:r>
            <a:r>
              <a:rPr lang="en-US" dirty="0"/>
              <a:t>’ approach to </a:t>
            </a:r>
            <a:r>
              <a:rPr lang="en-US" dirty="0">
                <a:solidFill>
                  <a:srgbClr val="0070C0"/>
                </a:solidFill>
              </a:rPr>
              <a:t>iterative development</a:t>
            </a:r>
            <a:r>
              <a:rPr lang="en-US" dirty="0"/>
              <a:t>. </a:t>
            </a:r>
          </a:p>
          <a:p>
            <a:pPr lvl="1">
              <a:lnSpc>
                <a:spcPct val="90000"/>
              </a:lnSpc>
            </a:pPr>
            <a:r>
              <a:rPr lang="en-US" dirty="0">
                <a:solidFill>
                  <a:srgbClr val="0070C0"/>
                </a:solidFill>
              </a:rPr>
              <a:t>New versions </a:t>
            </a:r>
            <a:r>
              <a:rPr lang="en-US" dirty="0"/>
              <a:t>may be built </a:t>
            </a:r>
            <a:r>
              <a:rPr lang="en-US" dirty="0">
                <a:solidFill>
                  <a:srgbClr val="0070C0"/>
                </a:solidFill>
              </a:rPr>
              <a:t>several times </a:t>
            </a:r>
            <a:r>
              <a:rPr lang="en-US" dirty="0"/>
              <a:t>per </a:t>
            </a:r>
            <a:r>
              <a:rPr lang="en-US" dirty="0">
                <a:solidFill>
                  <a:srgbClr val="0070C0"/>
                </a:solidFill>
              </a:rPr>
              <a:t>day</a:t>
            </a:r>
            <a:r>
              <a:rPr lang="en-US" dirty="0"/>
              <a:t>;</a:t>
            </a:r>
          </a:p>
          <a:p>
            <a:pPr lvl="1">
              <a:lnSpc>
                <a:spcPct val="90000"/>
              </a:lnSpc>
            </a:pPr>
            <a:r>
              <a:rPr lang="en-US" dirty="0"/>
              <a:t>Increments are </a:t>
            </a:r>
            <a:r>
              <a:rPr lang="en-US" dirty="0">
                <a:solidFill>
                  <a:srgbClr val="0070C0"/>
                </a:solidFill>
              </a:rPr>
              <a:t>delivered</a:t>
            </a:r>
            <a:r>
              <a:rPr lang="en-US" dirty="0">
                <a:solidFill>
                  <a:srgbClr val="FF0000"/>
                </a:solidFill>
              </a:rPr>
              <a:t> </a:t>
            </a:r>
            <a:r>
              <a:rPr lang="en-US" dirty="0"/>
              <a:t>to customers every </a:t>
            </a:r>
            <a:r>
              <a:rPr lang="en-US" dirty="0">
                <a:solidFill>
                  <a:srgbClr val="0070C0"/>
                </a:solidFill>
              </a:rPr>
              <a:t>2 weeks</a:t>
            </a:r>
            <a:r>
              <a:rPr lang="en-US" dirty="0"/>
              <a:t>;</a:t>
            </a:r>
          </a:p>
          <a:p>
            <a:pPr lvl="1">
              <a:lnSpc>
                <a:spcPct val="90000"/>
              </a:lnSpc>
            </a:pPr>
            <a:r>
              <a:rPr lang="en-US" dirty="0">
                <a:solidFill>
                  <a:srgbClr val="0070C0"/>
                </a:solidFill>
              </a:rPr>
              <a:t>All tests </a:t>
            </a:r>
            <a:r>
              <a:rPr lang="en-US" dirty="0"/>
              <a:t>must be </a:t>
            </a:r>
            <a:r>
              <a:rPr lang="en-US" dirty="0">
                <a:solidFill>
                  <a:srgbClr val="0070C0"/>
                </a:solidFill>
              </a:rPr>
              <a:t>run</a:t>
            </a:r>
            <a:r>
              <a:rPr lang="en-US" dirty="0"/>
              <a:t> for every build and the build is only </a:t>
            </a:r>
            <a:r>
              <a:rPr lang="en-US" dirty="0">
                <a:solidFill>
                  <a:srgbClr val="0070C0"/>
                </a:solidFill>
              </a:rPr>
              <a:t>accepted</a:t>
            </a:r>
            <a:r>
              <a:rPr lang="en-US" dirty="0"/>
              <a:t> if </a:t>
            </a:r>
            <a:r>
              <a:rPr lang="en-US" dirty="0">
                <a:solidFill>
                  <a:srgbClr val="0070C0"/>
                </a:solidFill>
              </a:rPr>
              <a:t>tests</a:t>
            </a:r>
            <a:r>
              <a:rPr lang="en-US" dirty="0"/>
              <a:t> run </a:t>
            </a:r>
            <a:r>
              <a:rPr lang="en-US" dirty="0">
                <a:solidFill>
                  <a:srgbClr val="0070C0"/>
                </a:solidFill>
              </a:rPr>
              <a:t>successfully</a:t>
            </a:r>
            <a:r>
              <a:rPr lang="en-US" dirty="0"/>
              <a: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a:t>502045 - Agile Process</a:t>
            </a:r>
          </a:p>
        </p:txBody>
      </p:sp>
      <p:sp>
        <p:nvSpPr>
          <p:cNvPr id="2" name="Date Placeholder 1">
            <a:extLst>
              <a:ext uri="{FF2B5EF4-FFF2-40B4-BE49-F238E27FC236}">
                <a16:creationId xmlns:a16="http://schemas.microsoft.com/office/drawing/2014/main" id="{C6306190-ADBF-41BE-9A24-F90517F7FEC6}"/>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The extreme programming release cycle</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a:t>502045 - Agile Process</a:t>
            </a:r>
          </a:p>
        </p:txBody>
      </p:sp>
      <p:pic>
        <p:nvPicPr>
          <p:cNvPr id="2050" name="Picture 2"/>
          <p:cNvPicPr>
            <a:picLocks noChangeAspect="1" noChangeArrowheads="1"/>
          </p:cNvPicPr>
          <p:nvPr/>
        </p:nvPicPr>
        <p:blipFill>
          <a:blip r:embed="rId2"/>
          <a:srcRect/>
          <a:stretch>
            <a:fillRect/>
          </a:stretch>
        </p:blipFill>
        <p:spPr bwMode="auto">
          <a:xfrm>
            <a:off x="31532" y="1602503"/>
            <a:ext cx="9020687" cy="3647418"/>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AD61A34F-6144-4232-A645-49B7D990D737}"/>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t>Requirements scenarios</a:t>
            </a:r>
          </a:p>
        </p:txBody>
      </p:sp>
      <p:sp>
        <p:nvSpPr>
          <p:cNvPr id="1170435" name="Rectangle 3"/>
          <p:cNvSpPr>
            <a:spLocks noGrp="1" noChangeArrowheads="1"/>
          </p:cNvSpPr>
          <p:nvPr>
            <p:ph type="body" idx="1"/>
          </p:nvPr>
        </p:nvSpPr>
        <p:spPr/>
        <p:txBody>
          <a:bodyPr/>
          <a:lstStyle/>
          <a:p>
            <a:r>
              <a:rPr lang="en-US" dirty="0"/>
              <a:t>In XP, a </a:t>
            </a:r>
            <a:r>
              <a:rPr lang="en-US" dirty="0">
                <a:solidFill>
                  <a:srgbClr val="0070C0"/>
                </a:solidFill>
              </a:rPr>
              <a:t>customer</a:t>
            </a:r>
            <a:r>
              <a:rPr lang="en-US" dirty="0"/>
              <a:t> or user is </a:t>
            </a:r>
            <a:r>
              <a:rPr lang="en-US" dirty="0">
                <a:solidFill>
                  <a:srgbClr val="0070C0"/>
                </a:solidFill>
              </a:rPr>
              <a:t>part</a:t>
            </a:r>
            <a:r>
              <a:rPr lang="en-US" dirty="0"/>
              <a:t> of the </a:t>
            </a:r>
            <a:r>
              <a:rPr lang="en-US" dirty="0">
                <a:solidFill>
                  <a:srgbClr val="0070C0"/>
                </a:solidFill>
              </a:rPr>
              <a:t>XP</a:t>
            </a:r>
            <a:r>
              <a:rPr lang="en-US" dirty="0"/>
              <a:t> team and is responsible for making decisions on requirements.</a:t>
            </a:r>
          </a:p>
          <a:p>
            <a:r>
              <a:rPr lang="en-US" dirty="0"/>
              <a:t>User </a:t>
            </a:r>
            <a:r>
              <a:rPr lang="en-US" dirty="0">
                <a:solidFill>
                  <a:srgbClr val="0070C0"/>
                </a:solidFill>
              </a:rPr>
              <a:t>requirements</a:t>
            </a:r>
            <a:r>
              <a:rPr lang="en-US" dirty="0"/>
              <a:t> are </a:t>
            </a:r>
            <a:r>
              <a:rPr lang="en-US" dirty="0">
                <a:solidFill>
                  <a:srgbClr val="0070C0"/>
                </a:solidFill>
              </a:rPr>
              <a:t>expressed</a:t>
            </a:r>
            <a:r>
              <a:rPr lang="en-US" dirty="0"/>
              <a:t> as scenarios or user </a:t>
            </a:r>
            <a:r>
              <a:rPr lang="en-US" dirty="0">
                <a:solidFill>
                  <a:srgbClr val="0070C0"/>
                </a:solidFill>
              </a:rPr>
              <a:t>stories</a:t>
            </a:r>
            <a:r>
              <a:rPr lang="en-US" dirty="0"/>
              <a:t>.</a:t>
            </a:r>
          </a:p>
          <a:p>
            <a:r>
              <a:rPr lang="en-US" dirty="0"/>
              <a:t>These are written on </a:t>
            </a:r>
            <a:r>
              <a:rPr lang="en-US" dirty="0">
                <a:solidFill>
                  <a:srgbClr val="0070C0"/>
                </a:solidFill>
              </a:rPr>
              <a:t>cards</a:t>
            </a:r>
            <a:r>
              <a:rPr lang="en-US" dirty="0"/>
              <a:t> and the development team </a:t>
            </a:r>
            <a:r>
              <a:rPr lang="en-US" dirty="0">
                <a:solidFill>
                  <a:srgbClr val="0070C0"/>
                </a:solidFill>
              </a:rPr>
              <a:t>break</a:t>
            </a:r>
            <a:r>
              <a:rPr lang="en-US" dirty="0"/>
              <a:t> them down into implementation </a:t>
            </a:r>
            <a:r>
              <a:rPr lang="en-US" dirty="0">
                <a:solidFill>
                  <a:srgbClr val="0070C0"/>
                </a:solidFill>
              </a:rPr>
              <a:t>tasks</a:t>
            </a:r>
            <a:r>
              <a:rPr lang="en-US" dirty="0"/>
              <a:t>. These tasks are the </a:t>
            </a:r>
            <a:r>
              <a:rPr lang="en-US" dirty="0">
                <a:solidFill>
                  <a:srgbClr val="0070C0"/>
                </a:solidFill>
              </a:rPr>
              <a:t>basis</a:t>
            </a:r>
            <a:r>
              <a:rPr lang="en-US" dirty="0"/>
              <a:t> of </a:t>
            </a:r>
            <a:r>
              <a:rPr lang="en-US" dirty="0">
                <a:solidFill>
                  <a:srgbClr val="0070C0"/>
                </a:solidFill>
              </a:rPr>
              <a:t>schedule</a:t>
            </a:r>
            <a:r>
              <a:rPr lang="en-US" dirty="0"/>
              <a:t> and </a:t>
            </a:r>
            <a:r>
              <a:rPr lang="en-US" dirty="0">
                <a:solidFill>
                  <a:srgbClr val="0070C0"/>
                </a:solidFill>
              </a:rPr>
              <a:t>cost</a:t>
            </a:r>
            <a:r>
              <a:rPr lang="en-US" dirty="0"/>
              <a:t> estimates.</a:t>
            </a:r>
          </a:p>
          <a:p>
            <a:r>
              <a:rPr lang="en-US" dirty="0"/>
              <a:t>The </a:t>
            </a:r>
            <a:r>
              <a:rPr lang="en-US" dirty="0">
                <a:solidFill>
                  <a:srgbClr val="0070C0"/>
                </a:solidFill>
              </a:rPr>
              <a:t>customer chooses </a:t>
            </a:r>
            <a:r>
              <a:rPr lang="en-US" dirty="0"/>
              <a:t>the </a:t>
            </a:r>
            <a:r>
              <a:rPr lang="en-US" dirty="0">
                <a:solidFill>
                  <a:srgbClr val="0070C0"/>
                </a:solidFill>
              </a:rPr>
              <a:t>stories</a:t>
            </a:r>
            <a:r>
              <a:rPr lang="en-US" dirty="0"/>
              <a:t> for inclusion in the </a:t>
            </a:r>
            <a:r>
              <a:rPr lang="en-US" dirty="0">
                <a:solidFill>
                  <a:srgbClr val="0070C0"/>
                </a:solidFill>
              </a:rPr>
              <a:t>next release </a:t>
            </a:r>
            <a:r>
              <a:rPr lang="en-US" dirty="0"/>
              <a:t>based on their </a:t>
            </a:r>
            <a:r>
              <a:rPr lang="en-US" dirty="0">
                <a:solidFill>
                  <a:srgbClr val="0070C0"/>
                </a:solidFill>
              </a:rPr>
              <a:t>priorities</a:t>
            </a:r>
            <a:r>
              <a:rPr lang="en-US" dirty="0"/>
              <a:t> and the schedule estimates.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a:t>502045 - Agile Process</a:t>
            </a:r>
          </a:p>
        </p:txBody>
      </p:sp>
      <p:sp>
        <p:nvSpPr>
          <p:cNvPr id="2" name="Date Placeholder 1">
            <a:extLst>
              <a:ext uri="{FF2B5EF4-FFF2-40B4-BE49-F238E27FC236}">
                <a16:creationId xmlns:a16="http://schemas.microsoft.com/office/drawing/2014/main" id="{A60F5590-3A10-4515-9A54-B6CEB35E4619}"/>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Extreme programming practices (</a:t>
            </a:r>
            <a:r>
              <a:rPr lang="en-US"/>
              <a:t>a) </a:t>
            </a:r>
            <a:r>
              <a:rPr lang="en-US">
                <a:solidFill>
                  <a:srgbClr val="FF0000"/>
                </a:solidFill>
              </a:rPr>
              <a:t>(Self study)</a:t>
            </a:r>
            <a:endParaRPr lang="en-US"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94815213"/>
              </p:ext>
            </p:extLst>
          </p:nvPr>
        </p:nvGraphicFramePr>
        <p:xfrm>
          <a:off x="457200" y="1580272"/>
          <a:ext cx="8325364" cy="4677912"/>
        </p:xfrm>
        <a:graphic>
          <a:graphicData uri="http://schemas.openxmlformats.org/drawingml/2006/table">
            <a:tbl>
              <a:tblPr/>
              <a:tblGrid>
                <a:gridCol w="2144110">
                  <a:extLst>
                    <a:ext uri="{9D8B030D-6E8A-4147-A177-3AD203B41FA5}">
                      <a16:colId xmlns:a16="http://schemas.microsoft.com/office/drawing/2014/main" val="20000"/>
                    </a:ext>
                  </a:extLst>
                </a:gridCol>
                <a:gridCol w="6181254">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70C0"/>
                          </a:solidFill>
                          <a:effectLst/>
                          <a:latin typeface="Arial"/>
                          <a:ea typeface="Times New Roman" charset="0"/>
                          <a:cs typeface="Arial"/>
                        </a:rPr>
                        <a:t>Requirements</a:t>
                      </a:r>
                      <a:r>
                        <a:rPr kumimoji="0" lang="en-GB" sz="2400" b="0" i="0" u="none" strike="noStrike" cap="none" normalizeH="0" baseline="0" dirty="0">
                          <a:ln>
                            <a:noFill/>
                          </a:ln>
                          <a:solidFill>
                            <a:srgbClr val="000000"/>
                          </a:solidFill>
                          <a:effectLst/>
                          <a:latin typeface="Arial"/>
                          <a:ea typeface="Times New Roman" charset="0"/>
                          <a:cs typeface="Arial"/>
                        </a:rPr>
                        <a:t> are recorded on story cards and the </a:t>
                      </a:r>
                      <a:r>
                        <a:rPr kumimoji="0" lang="en-GB" sz="2400" b="0" i="0" u="none" strike="noStrike" cap="none" normalizeH="0" baseline="0" dirty="0">
                          <a:ln>
                            <a:noFill/>
                          </a:ln>
                          <a:solidFill>
                            <a:srgbClr val="0070C0"/>
                          </a:solidFill>
                          <a:effectLst/>
                          <a:latin typeface="Arial"/>
                          <a:ea typeface="Times New Roman" charset="0"/>
                          <a:cs typeface="Arial"/>
                        </a:rPr>
                        <a:t>stories</a:t>
                      </a:r>
                      <a:r>
                        <a:rPr kumimoji="0" lang="en-GB" sz="2400" b="0" i="0" u="none" strike="noStrike" cap="none" normalizeH="0" baseline="0" dirty="0">
                          <a:ln>
                            <a:noFill/>
                          </a:ln>
                          <a:solidFill>
                            <a:srgbClr val="000000"/>
                          </a:solidFill>
                          <a:effectLst/>
                          <a:latin typeface="Arial"/>
                          <a:ea typeface="Times New Roman" charset="0"/>
                          <a:cs typeface="Arial"/>
                        </a:rPr>
                        <a:t> to be included in a release are determined by the time available and their relative priority. The developers </a:t>
                      </a:r>
                      <a:r>
                        <a:rPr kumimoji="0" lang="en-GB" sz="2400" b="0" i="0" u="none" strike="noStrike" cap="none" normalizeH="0" baseline="0" dirty="0">
                          <a:ln>
                            <a:noFill/>
                          </a:ln>
                          <a:solidFill>
                            <a:srgbClr val="0070C0"/>
                          </a:solidFill>
                          <a:effectLst/>
                          <a:latin typeface="Arial"/>
                          <a:ea typeface="Times New Roman" charset="0"/>
                          <a:cs typeface="Arial"/>
                        </a:rPr>
                        <a:t>break</a:t>
                      </a:r>
                      <a:r>
                        <a:rPr kumimoji="0" lang="en-GB" sz="2400" b="0" i="0" u="none" strike="noStrike" cap="none" normalizeH="0" baseline="0" dirty="0">
                          <a:ln>
                            <a:noFill/>
                          </a:ln>
                          <a:solidFill>
                            <a:srgbClr val="000000"/>
                          </a:solidFill>
                          <a:effectLst/>
                          <a:latin typeface="Arial"/>
                          <a:ea typeface="Times New Roman" charset="0"/>
                          <a:cs typeface="Arial"/>
                        </a:rPr>
                        <a:t> these </a:t>
                      </a:r>
                      <a:r>
                        <a:rPr kumimoji="0" lang="en-GB" sz="2400" b="0" i="0" u="none" strike="noStrike" cap="none" normalizeH="0" baseline="0" dirty="0">
                          <a:ln>
                            <a:noFill/>
                          </a:ln>
                          <a:solidFill>
                            <a:srgbClr val="0070C0"/>
                          </a:solidFill>
                          <a:effectLst/>
                          <a:latin typeface="Arial"/>
                          <a:ea typeface="Times New Roman" charset="0"/>
                          <a:cs typeface="Arial"/>
                        </a:rPr>
                        <a:t>stories</a:t>
                      </a:r>
                      <a:r>
                        <a:rPr kumimoji="0" lang="en-GB" sz="2400" b="0" i="0" u="none" strike="noStrike" cap="none" normalizeH="0" baseline="0" dirty="0">
                          <a:ln>
                            <a:noFill/>
                          </a:ln>
                          <a:solidFill>
                            <a:srgbClr val="000000"/>
                          </a:solidFill>
                          <a:effectLst/>
                          <a:latin typeface="Arial"/>
                          <a:ea typeface="Times New Roman" charset="0"/>
                          <a:cs typeface="Arial"/>
                        </a:rPr>
                        <a:t> into development ‘</a:t>
                      </a:r>
                      <a:r>
                        <a:rPr kumimoji="0" lang="en-GB" sz="2400" b="0" i="0" u="none" strike="noStrike" cap="none" normalizeH="0" baseline="0" dirty="0">
                          <a:ln>
                            <a:noFill/>
                          </a:ln>
                          <a:solidFill>
                            <a:srgbClr val="0070C0"/>
                          </a:solidFill>
                          <a:effectLst/>
                          <a:latin typeface="Arial"/>
                          <a:ea typeface="Times New Roman" charset="0"/>
                          <a:cs typeface="Arial"/>
                        </a:rPr>
                        <a:t>Tasks</a:t>
                      </a:r>
                      <a:r>
                        <a:rPr kumimoji="0" lang="en-GB" sz="2400" b="0" i="0" u="none" strike="noStrike" cap="none" normalizeH="0" baseline="0" dirty="0">
                          <a:ln>
                            <a:noFill/>
                          </a:ln>
                          <a:solidFill>
                            <a:srgbClr val="000000"/>
                          </a:solidFill>
                          <a:effectLst/>
                          <a:latin typeface="Arial"/>
                          <a:ea typeface="Times New Roman" charset="0"/>
                          <a:cs typeface="Arial"/>
                        </a:rPr>
                        <a:t>’.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a:ea typeface="Times New Roman" charset="0"/>
                          <a:cs typeface="Arial"/>
                        </a:rPr>
                        <a:t>The </a:t>
                      </a:r>
                      <a:r>
                        <a:rPr kumimoji="0" lang="en-GB" sz="2400" b="0" i="0" u="none" strike="noStrike" cap="none" normalizeH="0" baseline="0" dirty="0">
                          <a:ln>
                            <a:noFill/>
                          </a:ln>
                          <a:solidFill>
                            <a:srgbClr val="0070C0"/>
                          </a:solidFill>
                          <a:effectLst/>
                          <a:latin typeface="Arial"/>
                          <a:ea typeface="Times New Roman" charset="0"/>
                          <a:cs typeface="Arial"/>
                        </a:rPr>
                        <a:t>minimal useful </a:t>
                      </a:r>
                      <a:r>
                        <a:rPr kumimoji="0" lang="en-GB" sz="2400" b="0" i="0" u="none" strike="noStrike" cap="none" normalizeH="0" baseline="0" dirty="0">
                          <a:ln>
                            <a:noFill/>
                          </a:ln>
                          <a:solidFill>
                            <a:srgbClr val="000000"/>
                          </a:solidFill>
                          <a:effectLst/>
                          <a:latin typeface="Arial"/>
                          <a:ea typeface="Times New Roman" charset="0"/>
                          <a:cs typeface="Arial"/>
                        </a:rPr>
                        <a:t>set of </a:t>
                      </a:r>
                      <a:r>
                        <a:rPr kumimoji="0" lang="en-GB" sz="2400" b="0" i="0" u="none" strike="noStrike" cap="none" normalizeH="0" baseline="0" dirty="0">
                          <a:ln>
                            <a:noFill/>
                          </a:ln>
                          <a:solidFill>
                            <a:srgbClr val="0070C0"/>
                          </a:solidFill>
                          <a:effectLst/>
                          <a:latin typeface="Arial"/>
                          <a:ea typeface="Times New Roman" charset="0"/>
                          <a:cs typeface="Arial"/>
                        </a:rPr>
                        <a:t>functionality</a:t>
                      </a:r>
                      <a:r>
                        <a:rPr kumimoji="0" lang="en-GB" sz="2400" b="0" i="0" u="none" strike="noStrike" cap="none" normalizeH="0" baseline="0" dirty="0">
                          <a:ln>
                            <a:noFill/>
                          </a:ln>
                          <a:solidFill>
                            <a:srgbClr val="000000"/>
                          </a:solidFill>
                          <a:effectLst/>
                          <a:latin typeface="Arial"/>
                          <a:ea typeface="Times New Roman" charset="0"/>
                          <a:cs typeface="Arial"/>
                        </a:rPr>
                        <a:t> that provides business value is developed </a:t>
                      </a:r>
                      <a:r>
                        <a:rPr kumimoji="0" lang="en-GB" sz="2400" b="0" i="0" u="none" strike="noStrike" cap="none" normalizeH="0" baseline="0" dirty="0">
                          <a:ln>
                            <a:noFill/>
                          </a:ln>
                          <a:solidFill>
                            <a:srgbClr val="0070C0"/>
                          </a:solidFill>
                          <a:effectLst/>
                          <a:latin typeface="Arial"/>
                          <a:ea typeface="Times New Roman" charset="0"/>
                          <a:cs typeface="Arial"/>
                        </a:rPr>
                        <a:t>first</a:t>
                      </a:r>
                      <a:r>
                        <a:rPr kumimoji="0" lang="en-GB" sz="2400" b="0" i="0" u="none" strike="noStrike" cap="none" normalizeH="0" baseline="0" dirty="0">
                          <a:ln>
                            <a:noFill/>
                          </a:ln>
                          <a:solidFill>
                            <a:srgbClr val="000000"/>
                          </a:solidFill>
                          <a:effectLst/>
                          <a:latin typeface="Arial"/>
                          <a:ea typeface="Times New Roman" charset="0"/>
                          <a:cs typeface="Arial"/>
                        </a:rPr>
                        <a: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a:t>502045 - Agile Process</a:t>
            </a:r>
          </a:p>
        </p:txBody>
      </p:sp>
      <p:sp>
        <p:nvSpPr>
          <p:cNvPr id="2" name="Date Placeholder 1">
            <a:extLst>
              <a:ext uri="{FF2B5EF4-FFF2-40B4-BE49-F238E27FC236}">
                <a16:creationId xmlns:a16="http://schemas.microsoft.com/office/drawing/2014/main" id="{5CFD4977-F10A-45A0-8404-5D56665B4F4E}"/>
              </a:ext>
            </a:extLst>
          </p:cNvPr>
          <p:cNvSpPr>
            <a:spLocks noGrp="1"/>
          </p:cNvSpPr>
          <p:nvPr>
            <p:ph type="dt" sz="half" idx="10"/>
          </p:nvPr>
        </p:nvSpPr>
        <p:spPr/>
        <p:txBody>
          <a:bodyPr/>
          <a:lstStyle/>
          <a:p>
            <a:pPr>
              <a:defRPr/>
            </a:pPr>
            <a:r>
              <a:rPr lang="en-US"/>
              <a:t>July 30, 2020</a:t>
            </a:r>
          </a:p>
        </p:txBody>
      </p:sp>
    </p:spTree>
    <p:extLst>
      <p:ext uri="{BB962C8B-B14F-4D97-AF65-F5344CB8AC3E}">
        <p14:creationId xmlns:p14="http://schemas.microsoft.com/office/powerpoint/2010/main" val="622430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solidFill>
                  <a:schemeClr val="tx1">
                    <a:lumMod val="75000"/>
                    <a:lumOff val="25000"/>
                  </a:schemeClr>
                </a:solidFill>
              </a:rPr>
              <a:t>Agile methods</a:t>
            </a:r>
          </a:p>
          <a:p>
            <a:r>
              <a:rPr lang="en-US" dirty="0"/>
              <a:t>Plan-driven and agile development</a:t>
            </a:r>
          </a:p>
          <a:p>
            <a:r>
              <a:rPr lang="en-US" dirty="0"/>
              <a:t>Extreme programming</a:t>
            </a:r>
          </a:p>
          <a:p>
            <a:r>
              <a:rPr lang="en-US" dirty="0"/>
              <a:t>Agile project management</a:t>
            </a:r>
          </a:p>
          <a:p>
            <a:r>
              <a:rPr lang="en-US" dirty="0"/>
              <a:t>Scaling agile methods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a:t>502045 - Agile Process</a:t>
            </a:r>
          </a:p>
        </p:txBody>
      </p:sp>
      <p:sp>
        <p:nvSpPr>
          <p:cNvPr id="6" name="Date Placeholder 5">
            <a:extLst>
              <a:ext uri="{FF2B5EF4-FFF2-40B4-BE49-F238E27FC236}">
                <a16:creationId xmlns:a16="http://schemas.microsoft.com/office/drawing/2014/main" id="{6E4F5B7F-D078-4A21-B423-12519FF01A36}"/>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Extreme programming practices (a)</a:t>
            </a:r>
          </a:p>
        </p:txBody>
      </p:sp>
      <p:graphicFrame>
        <p:nvGraphicFramePr>
          <p:cNvPr id="4" name="Table 3"/>
          <p:cNvGraphicFramePr>
            <a:graphicFrameLocks noGrp="1"/>
          </p:cNvGraphicFramePr>
          <p:nvPr>
            <p:extLst>
              <p:ext uri="{D42A27DB-BD31-4B8C-83A1-F6EECF244321}">
                <p14:modId xmlns:p14="http://schemas.microsoft.com/office/powerpoint/2010/main" val="4133138578"/>
              </p:ext>
            </p:extLst>
          </p:nvPr>
        </p:nvGraphicFramePr>
        <p:xfrm>
          <a:off x="457200" y="1580272"/>
          <a:ext cx="8325364" cy="4602480"/>
        </p:xfrm>
        <a:graphic>
          <a:graphicData uri="http://schemas.openxmlformats.org/drawingml/2006/table">
            <a:tbl>
              <a:tblPr/>
              <a:tblGrid>
                <a:gridCol w="2096814">
                  <a:extLst>
                    <a:ext uri="{9D8B030D-6E8A-4147-A177-3AD203B41FA5}">
                      <a16:colId xmlns:a16="http://schemas.microsoft.com/office/drawing/2014/main" val="20000"/>
                    </a:ext>
                  </a:extLst>
                </a:gridCol>
                <a:gridCol w="6228550">
                  <a:extLst>
                    <a:ext uri="{9D8B030D-6E8A-4147-A177-3AD203B41FA5}">
                      <a16:colId xmlns:a16="http://schemas.microsoft.com/office/drawing/2014/main" val="20001"/>
                    </a:ext>
                  </a:extLst>
                </a:gridCol>
              </a:tblGrid>
              <a:tr h="47167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867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70C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73706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a:ea typeface="Times New Roman" charset="0"/>
                          <a:cs typeface="Arial"/>
                        </a:rPr>
                        <a:t>An </a:t>
                      </a:r>
                      <a:r>
                        <a:rPr kumimoji="0" lang="en-GB" sz="2400" b="0" i="0" u="none" strike="noStrike" cap="none" normalizeH="0" baseline="0" dirty="0">
                          <a:ln>
                            <a:noFill/>
                          </a:ln>
                          <a:solidFill>
                            <a:srgbClr val="0070C0"/>
                          </a:solidFill>
                          <a:effectLst/>
                          <a:latin typeface="Arial"/>
                          <a:ea typeface="Times New Roman" charset="0"/>
                          <a:cs typeface="Arial"/>
                        </a:rPr>
                        <a:t>automated</a:t>
                      </a:r>
                      <a:r>
                        <a:rPr kumimoji="0" lang="en-GB" sz="2400" b="0" i="0" u="none" strike="noStrike" cap="none" normalizeH="0" baseline="0" dirty="0">
                          <a:ln>
                            <a:noFill/>
                          </a:ln>
                          <a:solidFill>
                            <a:srgbClr val="000000"/>
                          </a:solidFill>
                          <a:effectLst/>
                          <a:latin typeface="Arial"/>
                          <a:ea typeface="Times New Roman" charset="0"/>
                          <a:cs typeface="Arial"/>
                        </a:rPr>
                        <a:t> unit </a:t>
                      </a:r>
                      <a:r>
                        <a:rPr kumimoji="0" lang="en-GB" sz="2400" b="0" i="0" u="none" strike="noStrike" cap="none" normalizeH="0" baseline="0" dirty="0">
                          <a:ln>
                            <a:noFill/>
                          </a:ln>
                          <a:solidFill>
                            <a:srgbClr val="0070C0"/>
                          </a:solidFill>
                          <a:effectLst/>
                          <a:latin typeface="Arial"/>
                          <a:ea typeface="Times New Roman" charset="0"/>
                          <a:cs typeface="Arial"/>
                        </a:rPr>
                        <a:t>test</a:t>
                      </a:r>
                      <a:r>
                        <a:rPr kumimoji="0" lang="en-GB" sz="2400" b="0" i="0" u="none" strike="noStrike" cap="none" normalizeH="0" baseline="0" dirty="0">
                          <a:ln>
                            <a:noFill/>
                          </a:ln>
                          <a:solidFill>
                            <a:srgbClr val="000000"/>
                          </a:solidFill>
                          <a:effectLst/>
                          <a:latin typeface="Arial"/>
                          <a:ea typeface="Times New Roman" charset="0"/>
                          <a:cs typeface="Arial"/>
                        </a:rPr>
                        <a:t> framework is used to </a:t>
                      </a:r>
                      <a:r>
                        <a:rPr kumimoji="0" lang="en-GB" sz="2400" b="0" i="0" u="none" strike="noStrike" cap="none" normalizeH="0" baseline="0" dirty="0">
                          <a:ln>
                            <a:noFill/>
                          </a:ln>
                          <a:solidFill>
                            <a:srgbClr val="0070C0"/>
                          </a:solidFill>
                          <a:effectLst/>
                          <a:latin typeface="Arial"/>
                          <a:ea typeface="Times New Roman" charset="0"/>
                          <a:cs typeface="Arial"/>
                        </a:rPr>
                        <a:t>write</a:t>
                      </a:r>
                      <a:r>
                        <a:rPr kumimoji="0" lang="en-GB" sz="2400" b="0" i="0" u="none" strike="noStrike" cap="none" normalizeH="0" baseline="0" dirty="0">
                          <a:ln>
                            <a:noFill/>
                          </a:ln>
                          <a:solidFill>
                            <a:srgbClr val="000000"/>
                          </a:solidFill>
                          <a:effectLst/>
                          <a:latin typeface="Arial"/>
                          <a:ea typeface="Times New Roman" charset="0"/>
                          <a:cs typeface="Arial"/>
                        </a:rPr>
                        <a:t> tests for a new piece of functionality </a:t>
                      </a:r>
                      <a:r>
                        <a:rPr kumimoji="0" lang="en-GB" sz="2400" b="0" i="0" u="none" strike="noStrike" cap="none" normalizeH="0" baseline="0" dirty="0">
                          <a:ln>
                            <a:noFill/>
                          </a:ln>
                          <a:solidFill>
                            <a:srgbClr val="0070C0"/>
                          </a:solidFill>
                          <a:effectLst/>
                          <a:latin typeface="Arial"/>
                          <a:ea typeface="Times New Roman" charset="0"/>
                          <a:cs typeface="Arial"/>
                        </a:rPr>
                        <a:t>before</a:t>
                      </a:r>
                      <a:r>
                        <a:rPr kumimoji="0" lang="en-GB" sz="2400" b="0" i="0" u="none" strike="noStrike" cap="none" normalizeH="0" baseline="0" dirty="0">
                          <a:ln>
                            <a:noFill/>
                          </a:ln>
                          <a:solidFill>
                            <a:srgbClr val="000000"/>
                          </a:solidFill>
                          <a:effectLst/>
                          <a:latin typeface="Arial"/>
                          <a:ea typeface="Times New Roman" charset="0"/>
                          <a:cs typeface="Arial"/>
                        </a:rPr>
                        <a:t> that </a:t>
                      </a:r>
                      <a:r>
                        <a:rPr kumimoji="0" lang="en-GB" sz="2400" b="0" i="0" u="none" strike="noStrike" cap="none" normalizeH="0" baseline="0" dirty="0">
                          <a:ln>
                            <a:noFill/>
                          </a:ln>
                          <a:solidFill>
                            <a:srgbClr val="0070C0"/>
                          </a:solidFill>
                          <a:effectLst/>
                          <a:latin typeface="Arial"/>
                          <a:ea typeface="Times New Roman" charset="0"/>
                          <a:cs typeface="Arial"/>
                        </a:rPr>
                        <a:t>functionality</a:t>
                      </a:r>
                      <a:r>
                        <a:rPr kumimoji="0" lang="en-GB" sz="2400" b="0" i="0" u="none" strike="noStrike" cap="none" normalizeH="0" baseline="0" dirty="0">
                          <a:ln>
                            <a:noFill/>
                          </a:ln>
                          <a:solidFill>
                            <a:srgbClr val="000000"/>
                          </a:solidFill>
                          <a:effectLst/>
                          <a:latin typeface="Arial"/>
                          <a:ea typeface="Times New Roman" charset="0"/>
                          <a:cs typeface="Arial"/>
                        </a:rPr>
                        <a:t> itself is </a:t>
                      </a:r>
                      <a:r>
                        <a:rPr kumimoji="0" lang="en-GB" sz="2400" b="0" i="0" u="none" strike="noStrike" cap="none" normalizeH="0" baseline="0" dirty="0">
                          <a:ln>
                            <a:noFill/>
                          </a:ln>
                          <a:solidFill>
                            <a:srgbClr val="0070C0"/>
                          </a:solidFill>
                          <a:effectLst/>
                          <a:latin typeface="Arial"/>
                          <a:ea typeface="Times New Roman" charset="0"/>
                          <a:cs typeface="Arial"/>
                        </a:rPr>
                        <a:t>implemented</a:t>
                      </a:r>
                      <a:r>
                        <a:rPr kumimoji="0" lang="en-GB" sz="2400" b="0" i="0" u="none" strike="noStrike" cap="none" normalizeH="0" baseline="0" dirty="0">
                          <a:ln>
                            <a:noFill/>
                          </a:ln>
                          <a:solidFill>
                            <a:srgbClr val="000000"/>
                          </a:solidFill>
                          <a:effectLst/>
                          <a:latin typeface="Arial"/>
                          <a:ea typeface="Times New Roman" charset="0"/>
                          <a:cs typeface="Arial"/>
                        </a:rPr>
                        <a: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73706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a:ln>
                            <a:noFill/>
                          </a:ln>
                          <a:solidFill>
                            <a:srgbClr val="000000"/>
                          </a:solidFill>
                          <a:effectLst/>
                          <a:latin typeface="Arial"/>
                          <a:ea typeface="Times New Roman" charset="0"/>
                          <a:cs typeface="Arial"/>
                        </a:rPr>
                        <a:t>Refactoring[improve]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2400" b="0" i="0" u="none" strike="noStrike" cap="none" normalizeH="0" baseline="0" dirty="0" err="1">
                          <a:ln>
                            <a:noFill/>
                          </a:ln>
                          <a:solidFill>
                            <a:srgbClr val="000000"/>
                          </a:solidFill>
                          <a:effectLst/>
                          <a:latin typeface="Arial"/>
                          <a:ea typeface="Times New Roman" charset="0"/>
                          <a:cs typeface="Arial"/>
                        </a:rPr>
                        <a:t>refactor</a:t>
                      </a:r>
                      <a:r>
                        <a:rPr kumimoji="0" lang="en-GB" sz="2400" b="0" i="0" u="none" strike="noStrike" cap="none" normalizeH="0" baseline="0" dirty="0">
                          <a:ln>
                            <a:noFill/>
                          </a:ln>
                          <a:solidFill>
                            <a:srgbClr val="000000"/>
                          </a:solidFill>
                          <a:effectLst/>
                          <a:latin typeface="Arial"/>
                          <a:ea typeface="Times New Roman" charset="0"/>
                          <a:cs typeface="Arial"/>
                        </a:rPr>
                        <a:t> the </a:t>
                      </a:r>
                      <a:r>
                        <a:rPr kumimoji="0" lang="en-GB" sz="2400" b="0" i="0" u="none" strike="noStrike" cap="none" normalizeH="0" baseline="0" dirty="0">
                          <a:ln>
                            <a:noFill/>
                          </a:ln>
                          <a:solidFill>
                            <a:srgbClr val="0070C0"/>
                          </a:solidFill>
                          <a:effectLst/>
                          <a:latin typeface="Arial"/>
                          <a:ea typeface="Times New Roman" charset="0"/>
                          <a:cs typeface="Arial"/>
                        </a:rPr>
                        <a:t>code continuously </a:t>
                      </a:r>
                      <a:r>
                        <a:rPr kumimoji="0" lang="en-GB" sz="2400" b="0" i="0" u="none" strike="noStrike" cap="none" normalizeH="0" baseline="0" dirty="0">
                          <a:ln>
                            <a:noFill/>
                          </a:ln>
                          <a:solidFill>
                            <a:srgbClr val="000000"/>
                          </a:solidFill>
                          <a:effectLst/>
                          <a:latin typeface="Arial"/>
                          <a:ea typeface="Times New Roman" charset="0"/>
                          <a:cs typeface="Arial"/>
                        </a:rPr>
                        <a:t>as soon as possible code </a:t>
                      </a:r>
                      <a:r>
                        <a:rPr kumimoji="0" lang="en-GB" sz="2400" b="0" i="0" u="none" strike="noStrike" cap="none" normalizeH="0" baseline="0" dirty="0">
                          <a:ln>
                            <a:noFill/>
                          </a:ln>
                          <a:solidFill>
                            <a:srgbClr val="0070C0"/>
                          </a:solidFill>
                          <a:effectLst/>
                          <a:latin typeface="Arial"/>
                          <a:ea typeface="Times New Roman" charset="0"/>
                          <a:cs typeface="Arial"/>
                        </a:rPr>
                        <a:t>improvements</a:t>
                      </a:r>
                      <a:r>
                        <a:rPr kumimoji="0" lang="en-GB" sz="2400" b="0" i="0" u="none" strike="noStrike" cap="none" normalizeH="0" baseline="0" dirty="0">
                          <a:ln>
                            <a:noFill/>
                          </a:ln>
                          <a:solidFill>
                            <a:srgbClr val="000000"/>
                          </a:solidFill>
                          <a:effectLst/>
                          <a:latin typeface="Arial"/>
                          <a:ea typeface="Times New Roman" charset="0"/>
                          <a:cs typeface="Arial"/>
                        </a:rPr>
                        <a:t>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6" name="Footer Placeholder 5"/>
          <p:cNvSpPr>
            <a:spLocks noGrp="1"/>
          </p:cNvSpPr>
          <p:nvPr>
            <p:ph type="ftr" sz="quarter" idx="11"/>
          </p:nvPr>
        </p:nvSpPr>
        <p:spPr/>
        <p:txBody>
          <a:bodyPr/>
          <a:lstStyle/>
          <a:p>
            <a:pPr>
              <a:defRPr/>
            </a:pPr>
            <a:r>
              <a:rPr lang="en-US"/>
              <a:t>502045 - Agile Process</a:t>
            </a:r>
          </a:p>
        </p:txBody>
      </p:sp>
      <p:sp>
        <p:nvSpPr>
          <p:cNvPr id="2" name="Date Placeholder 1">
            <a:extLst>
              <a:ext uri="{FF2B5EF4-FFF2-40B4-BE49-F238E27FC236}">
                <a16:creationId xmlns:a16="http://schemas.microsoft.com/office/drawing/2014/main" id="{5F92060F-1112-4E1A-9411-75FC921060D4}"/>
              </a:ext>
            </a:extLst>
          </p:cNvPr>
          <p:cNvSpPr>
            <a:spLocks noGrp="1"/>
          </p:cNvSpPr>
          <p:nvPr>
            <p:ph type="dt" sz="half" idx="10"/>
          </p:nvPr>
        </p:nvSpPr>
        <p:spPr/>
        <p:txBody>
          <a:bodyPr/>
          <a:lstStyle/>
          <a:p>
            <a:pPr>
              <a:defRPr/>
            </a:pPr>
            <a:r>
              <a:rPr lang="en-US"/>
              <a:t>July 30, 2020</a:t>
            </a:r>
          </a:p>
        </p:txBody>
      </p:sp>
    </p:spTree>
    <p:extLst>
      <p:ext uri="{BB962C8B-B14F-4D97-AF65-F5344CB8AC3E}">
        <p14:creationId xmlns:p14="http://schemas.microsoft.com/office/powerpoint/2010/main" val="4212967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Extreme programming practices (</a:t>
            </a:r>
            <a:r>
              <a:rPr lang="en-US" dirty="0" err="1"/>
              <a:t>b</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3585802693"/>
              </p:ext>
            </p:extLst>
          </p:nvPr>
        </p:nvGraphicFramePr>
        <p:xfrm>
          <a:off x="0" y="1559532"/>
          <a:ext cx="9143999" cy="4875937"/>
        </p:xfrm>
        <a:graphic>
          <a:graphicData uri="http://schemas.openxmlformats.org/drawingml/2006/table">
            <a:tbl>
              <a:tblPr firstRow="1" bandRow="1">
                <a:tableStyleId>{69CF1AB2-1976-4502-BF36-3FF5EA218861}</a:tableStyleId>
              </a:tblPr>
              <a:tblGrid>
                <a:gridCol w="2144110">
                  <a:extLst>
                    <a:ext uri="{9D8B030D-6E8A-4147-A177-3AD203B41FA5}">
                      <a16:colId xmlns:a16="http://schemas.microsoft.com/office/drawing/2014/main" val="20000"/>
                    </a:ext>
                  </a:extLst>
                </a:gridCol>
                <a:gridCol w="6999889">
                  <a:extLst>
                    <a:ext uri="{9D8B030D-6E8A-4147-A177-3AD203B41FA5}">
                      <a16:colId xmlns:a16="http://schemas.microsoft.com/office/drawing/2014/main" val="20001"/>
                    </a:ext>
                  </a:extLst>
                </a:gridCol>
              </a:tblGrid>
              <a:tr h="1242886">
                <a:tc>
                  <a:txBody>
                    <a:bodyPr/>
                    <a:lstStyle/>
                    <a:p>
                      <a:pPr algn="l">
                        <a:spcAft>
                          <a:spcPts val="0"/>
                        </a:spcAft>
                      </a:pPr>
                      <a:r>
                        <a:rPr lang="en-GB" sz="2400" b="0" dirty="0">
                          <a:solidFill>
                            <a:srgbClr val="0070C0"/>
                          </a:solidFill>
                          <a:latin typeface="Arial"/>
                          <a:cs typeface="Arial"/>
                        </a:rPr>
                        <a:t>Pair programming</a:t>
                      </a:r>
                      <a:endParaRPr lang="en-GB" sz="2400" b="0" dirty="0">
                        <a:solidFill>
                          <a:srgbClr val="0070C0"/>
                        </a:solidFill>
                        <a:latin typeface="Arial"/>
                        <a:ea typeface="Times New Roman"/>
                        <a:cs typeface="Arial"/>
                      </a:endParaRPr>
                    </a:p>
                  </a:txBody>
                  <a:tcPr marL="73025" marR="73025" marT="0" marB="91440"/>
                </a:tc>
                <a:tc>
                  <a:txBody>
                    <a:bodyPr/>
                    <a:lstStyle/>
                    <a:p>
                      <a:pPr algn="l">
                        <a:spcAft>
                          <a:spcPts val="0"/>
                        </a:spcAft>
                      </a:pPr>
                      <a:r>
                        <a:rPr lang="en-GB" sz="2400" b="0" dirty="0">
                          <a:latin typeface="Arial"/>
                          <a:cs typeface="Arial"/>
                        </a:rPr>
                        <a:t>Developers work in pairs, checking each other’s work and providing the support to always do a good job.</a:t>
                      </a:r>
                      <a:endParaRPr lang="en-GB" sz="24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2007738">
                <a:tc>
                  <a:txBody>
                    <a:bodyPr/>
                    <a:lstStyle/>
                    <a:p>
                      <a:pPr algn="l">
                        <a:spcAft>
                          <a:spcPts val="0"/>
                        </a:spcAft>
                      </a:pPr>
                      <a:r>
                        <a:rPr lang="en-GB" sz="2400" dirty="0">
                          <a:latin typeface="Arial"/>
                          <a:cs typeface="Arial"/>
                        </a:rPr>
                        <a:t>Collective ownership</a:t>
                      </a:r>
                      <a:endParaRPr lang="en-GB" sz="2400" dirty="0">
                        <a:solidFill>
                          <a:srgbClr val="000000"/>
                        </a:solidFill>
                        <a:latin typeface="Arial"/>
                        <a:ea typeface="Times New Roman"/>
                        <a:cs typeface="Arial"/>
                      </a:endParaRPr>
                    </a:p>
                  </a:txBody>
                  <a:tcPr marL="73025" marR="73025" marT="0" marB="91440"/>
                </a:tc>
                <a:tc>
                  <a:txBody>
                    <a:bodyPr/>
                    <a:lstStyle/>
                    <a:p>
                      <a:pPr algn="l">
                        <a:spcAft>
                          <a:spcPts val="0"/>
                        </a:spcAft>
                      </a:pPr>
                      <a:r>
                        <a:rPr lang="en-GB" sz="2400" dirty="0">
                          <a:latin typeface="Arial"/>
                          <a:cs typeface="Arial"/>
                        </a:rPr>
                        <a:t>The pairs of developers work on all areas of the system, so that no islands of expertise develop and </a:t>
                      </a:r>
                      <a:r>
                        <a:rPr lang="en-GB" sz="2400" dirty="0">
                          <a:solidFill>
                            <a:srgbClr val="0070C0"/>
                          </a:solidFill>
                          <a:latin typeface="Arial"/>
                          <a:cs typeface="Arial"/>
                        </a:rPr>
                        <a:t>all</a:t>
                      </a:r>
                      <a:r>
                        <a:rPr lang="en-GB" sz="2400" dirty="0">
                          <a:latin typeface="Arial"/>
                          <a:cs typeface="Arial"/>
                        </a:rPr>
                        <a:t> the </a:t>
                      </a:r>
                      <a:r>
                        <a:rPr lang="en-GB" sz="2400" dirty="0">
                          <a:solidFill>
                            <a:srgbClr val="0070C0"/>
                          </a:solidFill>
                          <a:latin typeface="Arial"/>
                          <a:cs typeface="Arial"/>
                        </a:rPr>
                        <a:t>developers</a:t>
                      </a:r>
                      <a:r>
                        <a:rPr lang="en-GB" sz="2400" dirty="0">
                          <a:latin typeface="Arial"/>
                          <a:cs typeface="Arial"/>
                        </a:rPr>
                        <a:t> take </a:t>
                      </a:r>
                      <a:r>
                        <a:rPr lang="en-GB" sz="2400" dirty="0">
                          <a:solidFill>
                            <a:srgbClr val="0070C0"/>
                          </a:solidFill>
                          <a:latin typeface="Arial"/>
                          <a:cs typeface="Arial"/>
                        </a:rPr>
                        <a:t>responsibility</a:t>
                      </a:r>
                      <a:r>
                        <a:rPr lang="en-GB" sz="2400" dirty="0">
                          <a:latin typeface="Arial"/>
                          <a:cs typeface="Arial"/>
                        </a:rPr>
                        <a:t> for </a:t>
                      </a:r>
                      <a:r>
                        <a:rPr lang="en-GB" sz="2400" dirty="0">
                          <a:solidFill>
                            <a:srgbClr val="0070C0"/>
                          </a:solidFill>
                          <a:latin typeface="Arial"/>
                          <a:cs typeface="Arial"/>
                        </a:rPr>
                        <a:t>all</a:t>
                      </a:r>
                      <a:r>
                        <a:rPr lang="en-GB" sz="2400" dirty="0">
                          <a:latin typeface="Arial"/>
                          <a:cs typeface="Arial"/>
                        </a:rPr>
                        <a:t> of the </a:t>
                      </a:r>
                      <a:r>
                        <a:rPr lang="en-GB" sz="2400" dirty="0">
                          <a:solidFill>
                            <a:srgbClr val="0070C0"/>
                          </a:solidFill>
                          <a:latin typeface="Arial"/>
                          <a:cs typeface="Arial"/>
                        </a:rPr>
                        <a:t>code</a:t>
                      </a:r>
                      <a:r>
                        <a:rPr lang="en-GB" sz="2400" dirty="0">
                          <a:latin typeface="Arial"/>
                          <a:cs typeface="Arial"/>
                        </a:rPr>
                        <a:t>. Anyone can change anything.</a:t>
                      </a:r>
                      <a:endParaRPr lang="en-GB" sz="2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1625313">
                <a:tc>
                  <a:txBody>
                    <a:bodyPr/>
                    <a:lstStyle/>
                    <a:p>
                      <a:pPr algn="l">
                        <a:spcAft>
                          <a:spcPts val="0"/>
                        </a:spcAft>
                      </a:pPr>
                      <a:r>
                        <a:rPr lang="en-GB" sz="2400" dirty="0">
                          <a:latin typeface="Arial"/>
                          <a:cs typeface="Arial"/>
                        </a:rPr>
                        <a:t>Continuous integration</a:t>
                      </a:r>
                      <a:endParaRPr lang="en-GB" sz="2400" dirty="0">
                        <a:solidFill>
                          <a:srgbClr val="000000"/>
                        </a:solidFill>
                        <a:latin typeface="Arial"/>
                        <a:ea typeface="Times New Roman"/>
                        <a:cs typeface="Arial"/>
                      </a:endParaRPr>
                    </a:p>
                  </a:txBody>
                  <a:tcPr marL="73025" marR="73025" marT="0" marB="91440"/>
                </a:tc>
                <a:tc>
                  <a:txBody>
                    <a:bodyPr/>
                    <a:lstStyle/>
                    <a:p>
                      <a:pPr algn="l">
                        <a:spcAft>
                          <a:spcPts val="0"/>
                        </a:spcAft>
                      </a:pPr>
                      <a:r>
                        <a:rPr lang="en-GB" sz="2400" dirty="0">
                          <a:latin typeface="Arial"/>
                          <a:cs typeface="Arial"/>
                        </a:rPr>
                        <a:t>As soon as the work on a task is complete, it is integrated into the whole system. After any such integration, all the unit tests in the system must pass.</a:t>
                      </a:r>
                      <a:endParaRPr lang="en-GB" sz="2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a:t>502045 - Agile Process</a:t>
            </a:r>
          </a:p>
        </p:txBody>
      </p:sp>
      <p:sp>
        <p:nvSpPr>
          <p:cNvPr id="2" name="Date Placeholder 1">
            <a:extLst>
              <a:ext uri="{FF2B5EF4-FFF2-40B4-BE49-F238E27FC236}">
                <a16:creationId xmlns:a16="http://schemas.microsoft.com/office/drawing/2014/main" id="{A29A6A3B-F22E-4B95-9FCF-990A7E7D32C9}"/>
              </a:ext>
            </a:extLst>
          </p:cNvPr>
          <p:cNvSpPr>
            <a:spLocks noGrp="1"/>
          </p:cNvSpPr>
          <p:nvPr>
            <p:ph type="dt" sz="half" idx="10"/>
          </p:nvPr>
        </p:nvSpPr>
        <p:spPr/>
        <p:txBody>
          <a:bodyPr/>
          <a:lstStyle/>
          <a:p>
            <a:pPr>
              <a:defRPr/>
            </a:pPr>
            <a:r>
              <a:rPr lang="en-US"/>
              <a:t>July 30, 2020</a:t>
            </a:r>
          </a:p>
        </p:txBody>
      </p:sp>
    </p:spTree>
    <p:extLst>
      <p:ext uri="{BB962C8B-B14F-4D97-AF65-F5344CB8AC3E}">
        <p14:creationId xmlns:p14="http://schemas.microsoft.com/office/powerpoint/2010/main" val="1652348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Extreme programming practices (</a:t>
            </a:r>
            <a:r>
              <a:rPr lang="en-US" dirty="0" err="1"/>
              <a:t>b</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319044938"/>
              </p:ext>
            </p:extLst>
          </p:nvPr>
        </p:nvGraphicFramePr>
        <p:xfrm>
          <a:off x="0" y="1606830"/>
          <a:ext cx="9143999" cy="3551920"/>
        </p:xfrm>
        <a:graphic>
          <a:graphicData uri="http://schemas.openxmlformats.org/drawingml/2006/table">
            <a:tbl>
              <a:tblPr firstRow="1" bandRow="1">
                <a:tableStyleId>{69CF1AB2-1976-4502-BF36-3FF5EA218861}</a:tableStyleId>
              </a:tblPr>
              <a:tblGrid>
                <a:gridCol w="2543436">
                  <a:extLst>
                    <a:ext uri="{9D8B030D-6E8A-4147-A177-3AD203B41FA5}">
                      <a16:colId xmlns:a16="http://schemas.microsoft.com/office/drawing/2014/main" val="20000"/>
                    </a:ext>
                  </a:extLst>
                </a:gridCol>
                <a:gridCol w="6600563">
                  <a:extLst>
                    <a:ext uri="{9D8B030D-6E8A-4147-A177-3AD203B41FA5}">
                      <a16:colId xmlns:a16="http://schemas.microsoft.com/office/drawing/2014/main" val="20001"/>
                    </a:ext>
                  </a:extLst>
                </a:gridCol>
              </a:tblGrid>
              <a:tr h="900160">
                <a:tc>
                  <a:txBody>
                    <a:bodyPr/>
                    <a:lstStyle/>
                    <a:p>
                      <a:pPr algn="l">
                        <a:spcAft>
                          <a:spcPts val="0"/>
                        </a:spcAft>
                      </a:pPr>
                      <a:r>
                        <a:rPr lang="en-GB" sz="2400" b="0" dirty="0">
                          <a:latin typeface="Arial"/>
                          <a:cs typeface="Arial"/>
                        </a:rPr>
                        <a:t>Sustainable pace</a:t>
                      </a:r>
                      <a:endParaRPr lang="en-GB" sz="2400" b="0" dirty="0">
                        <a:solidFill>
                          <a:srgbClr val="000000"/>
                        </a:solidFill>
                        <a:latin typeface="Arial"/>
                        <a:ea typeface="Times New Roman"/>
                        <a:cs typeface="Arial"/>
                      </a:endParaRPr>
                    </a:p>
                  </a:txBody>
                  <a:tcPr marL="73025" marR="73025" marT="0" marB="91440"/>
                </a:tc>
                <a:tc>
                  <a:txBody>
                    <a:bodyPr/>
                    <a:lstStyle/>
                    <a:p>
                      <a:pPr algn="l">
                        <a:spcAft>
                          <a:spcPts val="0"/>
                        </a:spcAft>
                      </a:pPr>
                      <a:r>
                        <a:rPr lang="en-GB" sz="2400" b="0" dirty="0">
                          <a:latin typeface="Arial"/>
                          <a:cs typeface="Arial"/>
                        </a:rPr>
                        <a:t>Large amounts of </a:t>
                      </a:r>
                      <a:r>
                        <a:rPr lang="en-GB" sz="2400" b="0" dirty="0">
                          <a:solidFill>
                            <a:srgbClr val="0070C0"/>
                          </a:solidFill>
                          <a:latin typeface="Arial"/>
                          <a:cs typeface="Arial"/>
                        </a:rPr>
                        <a:t>overtime</a:t>
                      </a:r>
                      <a:r>
                        <a:rPr lang="en-GB" sz="2400" b="0" dirty="0">
                          <a:latin typeface="Arial"/>
                          <a:cs typeface="Arial"/>
                        </a:rPr>
                        <a:t> are </a:t>
                      </a:r>
                      <a:r>
                        <a:rPr lang="en-GB" sz="2400" b="0" dirty="0">
                          <a:solidFill>
                            <a:srgbClr val="0070C0"/>
                          </a:solidFill>
                          <a:latin typeface="Arial"/>
                          <a:cs typeface="Arial"/>
                        </a:rPr>
                        <a:t>not</a:t>
                      </a:r>
                      <a:r>
                        <a:rPr lang="en-GB" sz="2400" b="0" dirty="0">
                          <a:latin typeface="Arial"/>
                          <a:cs typeface="Arial"/>
                        </a:rPr>
                        <a:t> considered </a:t>
                      </a:r>
                      <a:r>
                        <a:rPr lang="en-GB" sz="2400" b="0" dirty="0">
                          <a:solidFill>
                            <a:srgbClr val="0070C0"/>
                          </a:solidFill>
                          <a:latin typeface="Arial"/>
                          <a:cs typeface="Arial"/>
                        </a:rPr>
                        <a:t>acceptable</a:t>
                      </a:r>
                      <a:endParaRPr lang="en-GB" sz="2400" b="0" dirty="0">
                        <a:solidFill>
                          <a:srgbClr val="0070C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1421027">
                <a:tc>
                  <a:txBody>
                    <a:bodyPr/>
                    <a:lstStyle/>
                    <a:p>
                      <a:pPr algn="l">
                        <a:spcAft>
                          <a:spcPts val="0"/>
                        </a:spcAft>
                      </a:pPr>
                      <a:r>
                        <a:rPr lang="en-GB" sz="2400" b="0" dirty="0">
                          <a:latin typeface="Arial"/>
                          <a:cs typeface="Arial"/>
                        </a:rPr>
                        <a:t>On-site customer</a:t>
                      </a:r>
                    </a:p>
                  </a:txBody>
                  <a:tcPr marL="73025" marR="73025" marT="0" marB="91440"/>
                </a:tc>
                <a:tc>
                  <a:txBody>
                    <a:bodyPr/>
                    <a:lstStyle/>
                    <a:p>
                      <a:pPr algn="l">
                        <a:spcAft>
                          <a:spcPts val="0"/>
                        </a:spcAft>
                      </a:pPr>
                      <a:r>
                        <a:rPr lang="en-GB" sz="2400" b="0" dirty="0">
                          <a:latin typeface="Arial"/>
                          <a:cs typeface="Arial"/>
                        </a:rPr>
                        <a:t>A representative of the end-user of the system (the </a:t>
                      </a:r>
                      <a:r>
                        <a:rPr lang="en-GB" sz="2400" b="0" dirty="0">
                          <a:solidFill>
                            <a:srgbClr val="0070C0"/>
                          </a:solidFill>
                          <a:latin typeface="Arial"/>
                          <a:cs typeface="Arial"/>
                        </a:rPr>
                        <a:t>customer</a:t>
                      </a:r>
                      <a:r>
                        <a:rPr lang="en-GB" sz="2400" b="0" dirty="0">
                          <a:latin typeface="Arial"/>
                          <a:cs typeface="Arial"/>
                        </a:rPr>
                        <a:t>) should be </a:t>
                      </a:r>
                      <a:r>
                        <a:rPr lang="en-GB" sz="2400" b="0" dirty="0">
                          <a:solidFill>
                            <a:srgbClr val="0070C0"/>
                          </a:solidFill>
                          <a:latin typeface="Arial"/>
                          <a:cs typeface="Arial"/>
                        </a:rPr>
                        <a:t>available full time </a:t>
                      </a:r>
                      <a:r>
                        <a:rPr lang="en-GB" sz="2400" b="0" dirty="0">
                          <a:latin typeface="Arial"/>
                          <a:cs typeface="Arial"/>
                        </a:rPr>
                        <a:t>for the use of the </a:t>
                      </a:r>
                      <a:r>
                        <a:rPr lang="en-GB" sz="2400" b="0" dirty="0">
                          <a:solidFill>
                            <a:srgbClr val="0070C0"/>
                          </a:solidFill>
                          <a:latin typeface="Arial"/>
                          <a:cs typeface="Arial"/>
                        </a:rPr>
                        <a:t>XP team</a:t>
                      </a:r>
                      <a:r>
                        <a:rPr lang="en-GB" sz="2400" b="0" dirty="0">
                          <a:latin typeface="Arial"/>
                          <a:cs typeface="Arial"/>
                        </a:rPr>
                        <a:t>. In an extreme programming process, the customer is a member of the development team and is responsible for bringing system requirements to the team for implementation.</a:t>
                      </a:r>
                      <a:endParaRPr lang="en-GB" sz="24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6" name="Footer Placeholder 5"/>
          <p:cNvSpPr>
            <a:spLocks noGrp="1"/>
          </p:cNvSpPr>
          <p:nvPr>
            <p:ph type="ftr" sz="quarter" idx="11"/>
          </p:nvPr>
        </p:nvSpPr>
        <p:spPr/>
        <p:txBody>
          <a:bodyPr/>
          <a:lstStyle/>
          <a:p>
            <a:pPr>
              <a:defRPr/>
            </a:pPr>
            <a:r>
              <a:rPr lang="en-US"/>
              <a:t>502045 - Agile Process</a:t>
            </a:r>
          </a:p>
        </p:txBody>
      </p:sp>
      <p:sp>
        <p:nvSpPr>
          <p:cNvPr id="2" name="Date Placeholder 1">
            <a:extLst>
              <a:ext uri="{FF2B5EF4-FFF2-40B4-BE49-F238E27FC236}">
                <a16:creationId xmlns:a16="http://schemas.microsoft.com/office/drawing/2014/main" id="{807006C3-3856-451D-ACEC-435A51BC179D}"/>
              </a:ext>
            </a:extLst>
          </p:cNvPr>
          <p:cNvSpPr>
            <a:spLocks noGrp="1"/>
          </p:cNvSpPr>
          <p:nvPr>
            <p:ph type="dt" sz="half" idx="10"/>
          </p:nvPr>
        </p:nvSpPr>
        <p:spPr/>
        <p:txBody>
          <a:bodyPr/>
          <a:lstStyle/>
          <a:p>
            <a:pPr>
              <a:defRPr/>
            </a:pPr>
            <a:r>
              <a:rPr lang="en-US"/>
              <a:t>July 30, 2020</a:t>
            </a:r>
          </a:p>
        </p:txBody>
      </p:sp>
    </p:spTree>
    <p:extLst>
      <p:ext uri="{BB962C8B-B14F-4D97-AF65-F5344CB8AC3E}">
        <p14:creationId xmlns:p14="http://schemas.microsoft.com/office/powerpoint/2010/main" val="4120017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a:t>XP and change</a:t>
            </a:r>
          </a:p>
        </p:txBody>
      </p:sp>
      <p:sp>
        <p:nvSpPr>
          <p:cNvPr id="1171459" name="Rectangle 3"/>
          <p:cNvSpPr>
            <a:spLocks noGrp="1" noChangeArrowheads="1"/>
          </p:cNvSpPr>
          <p:nvPr>
            <p:ph type="body" idx="1"/>
          </p:nvPr>
        </p:nvSpPr>
        <p:spPr/>
        <p:txBody>
          <a:bodyPr/>
          <a:lstStyle/>
          <a:p>
            <a:pPr>
              <a:lnSpc>
                <a:spcPct val="90000"/>
              </a:lnSpc>
            </a:pPr>
            <a:r>
              <a:rPr lang="en-US" dirty="0"/>
              <a:t>Conventional wisdom in software engineering is to </a:t>
            </a:r>
            <a:r>
              <a:rPr lang="en-US" dirty="0">
                <a:solidFill>
                  <a:srgbClr val="0070C0"/>
                </a:solidFill>
              </a:rPr>
              <a:t>design for change</a:t>
            </a:r>
            <a:r>
              <a:rPr lang="en-US" dirty="0"/>
              <a:t>. It is worth spending time and effort anticipating changes as this reduces costs later in the life cycle.</a:t>
            </a:r>
          </a:p>
          <a:p>
            <a:pPr>
              <a:lnSpc>
                <a:spcPct val="90000"/>
              </a:lnSpc>
            </a:pPr>
            <a:r>
              <a:rPr lang="en-US" dirty="0">
                <a:solidFill>
                  <a:srgbClr val="0070C0"/>
                </a:solidFill>
              </a:rPr>
              <a:t>XP</a:t>
            </a:r>
            <a:r>
              <a:rPr lang="en-US" dirty="0"/>
              <a:t>, however, maintains that </a:t>
            </a:r>
            <a:r>
              <a:rPr lang="en-US" dirty="0">
                <a:solidFill>
                  <a:srgbClr val="0070C0"/>
                </a:solidFill>
              </a:rPr>
              <a:t>this</a:t>
            </a:r>
            <a:r>
              <a:rPr lang="en-US" dirty="0"/>
              <a:t> is </a:t>
            </a:r>
            <a:r>
              <a:rPr lang="en-US" dirty="0">
                <a:solidFill>
                  <a:srgbClr val="0070C0"/>
                </a:solidFill>
              </a:rPr>
              <a:t>not worthwhile </a:t>
            </a:r>
            <a:r>
              <a:rPr lang="en-US" dirty="0"/>
              <a:t>as </a:t>
            </a:r>
            <a:r>
              <a:rPr lang="en-US" dirty="0">
                <a:solidFill>
                  <a:srgbClr val="0070C0"/>
                </a:solidFill>
              </a:rPr>
              <a:t>changes cannot </a:t>
            </a:r>
            <a:r>
              <a:rPr lang="en-US" dirty="0"/>
              <a:t>be reliably </a:t>
            </a:r>
            <a:r>
              <a:rPr lang="en-US" dirty="0">
                <a:solidFill>
                  <a:srgbClr val="0070C0"/>
                </a:solidFill>
              </a:rPr>
              <a:t>anticipated</a:t>
            </a:r>
            <a:r>
              <a:rPr lang="en-US" dirty="0"/>
              <a:t>.</a:t>
            </a:r>
          </a:p>
          <a:p>
            <a:pPr>
              <a:lnSpc>
                <a:spcPct val="90000"/>
              </a:lnSpc>
            </a:pPr>
            <a:r>
              <a:rPr lang="en-US" dirty="0"/>
              <a:t>Rather, it proposes </a:t>
            </a:r>
            <a:r>
              <a:rPr lang="en-US" dirty="0">
                <a:solidFill>
                  <a:srgbClr val="0070C0"/>
                </a:solidFill>
              </a:rPr>
              <a:t>constant code improvement </a:t>
            </a:r>
            <a:r>
              <a:rPr lang="en-US" dirty="0"/>
              <a:t>(refactoring) to </a:t>
            </a:r>
            <a:r>
              <a:rPr lang="en-US" dirty="0">
                <a:solidFill>
                  <a:srgbClr val="0070C0"/>
                </a:solidFill>
              </a:rPr>
              <a:t>make changes easier </a:t>
            </a:r>
            <a:r>
              <a:rPr lang="en-US" dirty="0"/>
              <a:t>when they have to be implemented.</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a:t>502045 - Agile Process</a:t>
            </a:r>
          </a:p>
        </p:txBody>
      </p:sp>
      <p:sp>
        <p:nvSpPr>
          <p:cNvPr id="2" name="Date Placeholder 1">
            <a:extLst>
              <a:ext uri="{FF2B5EF4-FFF2-40B4-BE49-F238E27FC236}">
                <a16:creationId xmlns:a16="http://schemas.microsoft.com/office/drawing/2014/main" id="{AB06BF4D-B267-42BA-B5FD-D7D40E955A48}"/>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p:txBody>
          <a:bodyPr/>
          <a:lstStyle/>
          <a:p>
            <a:r>
              <a:rPr lang="en-US" dirty="0"/>
              <a:t>Programming team </a:t>
            </a:r>
            <a:r>
              <a:rPr lang="en-US" dirty="0">
                <a:solidFill>
                  <a:srgbClr val="0070C0"/>
                </a:solidFill>
              </a:rPr>
              <a:t>look for </a:t>
            </a:r>
            <a:r>
              <a:rPr lang="en-US" dirty="0"/>
              <a:t>possible software </a:t>
            </a:r>
            <a:r>
              <a:rPr lang="en-US" dirty="0">
                <a:solidFill>
                  <a:srgbClr val="0070C0"/>
                </a:solidFill>
              </a:rPr>
              <a:t>improvements</a:t>
            </a:r>
            <a:r>
              <a:rPr lang="en-US" dirty="0"/>
              <a:t> and make these improvements </a:t>
            </a:r>
            <a:r>
              <a:rPr lang="en-US" dirty="0">
                <a:solidFill>
                  <a:srgbClr val="0070C0"/>
                </a:solidFill>
              </a:rPr>
              <a:t>even</a:t>
            </a:r>
            <a:r>
              <a:rPr lang="en-US" dirty="0"/>
              <a:t> where there is </a:t>
            </a:r>
            <a:r>
              <a:rPr lang="en-US" dirty="0">
                <a:solidFill>
                  <a:srgbClr val="0070C0"/>
                </a:solidFill>
              </a:rPr>
              <a:t>no immediate need </a:t>
            </a:r>
            <a:r>
              <a:rPr lang="en-US" dirty="0"/>
              <a:t>for them.</a:t>
            </a:r>
          </a:p>
          <a:p>
            <a:r>
              <a:rPr lang="en-US" dirty="0"/>
              <a:t>This </a:t>
            </a:r>
            <a:r>
              <a:rPr lang="en-US" dirty="0">
                <a:solidFill>
                  <a:srgbClr val="0070C0"/>
                </a:solidFill>
              </a:rPr>
              <a:t>improves</a:t>
            </a:r>
            <a:r>
              <a:rPr lang="en-US" dirty="0"/>
              <a:t> the </a:t>
            </a:r>
            <a:r>
              <a:rPr lang="en-US" dirty="0">
                <a:solidFill>
                  <a:srgbClr val="0070C0"/>
                </a:solidFill>
              </a:rPr>
              <a:t>understandability</a:t>
            </a:r>
            <a:r>
              <a:rPr lang="en-US" dirty="0"/>
              <a:t> of the software and so </a:t>
            </a:r>
            <a:r>
              <a:rPr lang="en-US" dirty="0">
                <a:solidFill>
                  <a:srgbClr val="0070C0"/>
                </a:solidFill>
              </a:rPr>
              <a:t>reduces</a:t>
            </a:r>
            <a:r>
              <a:rPr lang="en-US" dirty="0"/>
              <a:t> the need for </a:t>
            </a:r>
            <a:r>
              <a:rPr lang="en-US" dirty="0">
                <a:solidFill>
                  <a:srgbClr val="0070C0"/>
                </a:solidFill>
              </a:rPr>
              <a:t>documentation</a:t>
            </a:r>
            <a:r>
              <a:rPr lang="en-US" dirty="0"/>
              <a:t>.</a:t>
            </a:r>
          </a:p>
          <a:p>
            <a:r>
              <a:rPr lang="en-US" dirty="0">
                <a:solidFill>
                  <a:srgbClr val="0070C0"/>
                </a:solidFill>
              </a:rPr>
              <a:t>Changes</a:t>
            </a:r>
            <a:r>
              <a:rPr lang="en-US" dirty="0"/>
              <a:t> are </a:t>
            </a:r>
            <a:r>
              <a:rPr lang="en-US" dirty="0">
                <a:solidFill>
                  <a:srgbClr val="0070C0"/>
                </a:solidFill>
              </a:rPr>
              <a:t>easier</a:t>
            </a:r>
            <a:r>
              <a:rPr lang="en-US" dirty="0"/>
              <a:t> to make </a:t>
            </a:r>
            <a:r>
              <a:rPr lang="en-US" dirty="0">
                <a:solidFill>
                  <a:srgbClr val="0070C0"/>
                </a:solidFill>
              </a:rPr>
              <a:t>because</a:t>
            </a:r>
            <a:r>
              <a:rPr lang="en-US" dirty="0"/>
              <a:t> the </a:t>
            </a:r>
            <a:r>
              <a:rPr lang="en-US" dirty="0">
                <a:solidFill>
                  <a:srgbClr val="0070C0"/>
                </a:solidFill>
              </a:rPr>
              <a:t>code</a:t>
            </a:r>
            <a:r>
              <a:rPr lang="en-US" dirty="0"/>
              <a:t> is well-structured and </a:t>
            </a:r>
            <a:r>
              <a:rPr lang="en-US" dirty="0">
                <a:solidFill>
                  <a:srgbClr val="0070C0"/>
                </a:solidFill>
              </a:rPr>
              <a:t>clear</a:t>
            </a:r>
            <a:r>
              <a:rPr lang="en-US" dirty="0"/>
              <a:t>.</a:t>
            </a:r>
          </a:p>
          <a:p>
            <a:r>
              <a:rPr lang="en-US" dirty="0">
                <a:solidFill>
                  <a:srgbClr val="0070C0"/>
                </a:solidFill>
              </a:rPr>
              <a:t>However</a:t>
            </a:r>
            <a:r>
              <a:rPr lang="en-US" dirty="0"/>
              <a:t>, some changes requires architecture refactoring and this is much </a:t>
            </a:r>
            <a:r>
              <a:rPr lang="en-US" dirty="0">
                <a:solidFill>
                  <a:srgbClr val="0070C0"/>
                </a:solidFill>
              </a:rPr>
              <a:t>more expensive</a:t>
            </a:r>
            <a:r>
              <a:rPr lang="en-US" dirty="0"/>
              <a:t>.</a:t>
            </a:r>
          </a:p>
        </p:txBody>
      </p:sp>
      <p:sp>
        <p:nvSpPr>
          <p:cNvPr id="4" name="Footer Placeholder 3"/>
          <p:cNvSpPr>
            <a:spLocks noGrp="1"/>
          </p:cNvSpPr>
          <p:nvPr>
            <p:ph type="ftr" sz="quarter" idx="11"/>
          </p:nvPr>
        </p:nvSpPr>
        <p:spPr/>
        <p:txBody>
          <a:bodyPr/>
          <a:lstStyle/>
          <a:p>
            <a:pPr>
              <a:defRPr/>
            </a:pPr>
            <a:r>
              <a:rPr lang="en-US"/>
              <a:t>502045 - Agile Process</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6" name="Date Placeholder 5">
            <a:extLst>
              <a:ext uri="{FF2B5EF4-FFF2-40B4-BE49-F238E27FC236}">
                <a16:creationId xmlns:a16="http://schemas.microsoft.com/office/drawing/2014/main" id="{FBB279FF-6BDB-403E-A75B-EDAE59A3789D}"/>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refactoring</a:t>
            </a:r>
          </a:p>
        </p:txBody>
      </p:sp>
      <p:sp>
        <p:nvSpPr>
          <p:cNvPr id="3" name="Content Placeholder 2"/>
          <p:cNvSpPr>
            <a:spLocks noGrp="1"/>
          </p:cNvSpPr>
          <p:nvPr>
            <p:ph idx="1"/>
          </p:nvPr>
        </p:nvSpPr>
        <p:spPr/>
        <p:txBody>
          <a:bodyPr/>
          <a:lstStyle/>
          <a:p>
            <a:r>
              <a:rPr lang="en-US" dirty="0">
                <a:solidFill>
                  <a:srgbClr val="0070C0"/>
                </a:solidFill>
              </a:rPr>
              <a:t>Re-organization</a:t>
            </a:r>
            <a:r>
              <a:rPr lang="en-US" dirty="0"/>
              <a:t> of a </a:t>
            </a:r>
            <a:r>
              <a:rPr lang="en-US" dirty="0">
                <a:solidFill>
                  <a:srgbClr val="0070C0"/>
                </a:solidFill>
              </a:rPr>
              <a:t>class hierarchy</a:t>
            </a:r>
            <a:r>
              <a:rPr lang="en-US" dirty="0"/>
              <a:t> to remove duplicate code.</a:t>
            </a:r>
          </a:p>
          <a:p>
            <a:r>
              <a:rPr lang="en-US" dirty="0">
                <a:solidFill>
                  <a:srgbClr val="0070C0"/>
                </a:solidFill>
              </a:rPr>
              <a:t>Tidying</a:t>
            </a:r>
            <a:r>
              <a:rPr lang="en-US" dirty="0"/>
              <a:t> up and </a:t>
            </a:r>
            <a:r>
              <a:rPr lang="en-US" dirty="0">
                <a:solidFill>
                  <a:srgbClr val="0070C0"/>
                </a:solidFill>
              </a:rPr>
              <a:t>renaming attributes </a:t>
            </a:r>
            <a:r>
              <a:rPr lang="en-US" dirty="0"/>
              <a:t>and methods to make them </a:t>
            </a:r>
            <a:r>
              <a:rPr lang="en-US" dirty="0">
                <a:solidFill>
                  <a:srgbClr val="0070C0"/>
                </a:solidFill>
              </a:rPr>
              <a:t>easier</a:t>
            </a:r>
            <a:r>
              <a:rPr lang="en-US" dirty="0"/>
              <a:t> to </a:t>
            </a:r>
            <a:r>
              <a:rPr lang="en-US" dirty="0">
                <a:solidFill>
                  <a:srgbClr val="0070C0"/>
                </a:solidFill>
              </a:rPr>
              <a:t>understand</a:t>
            </a:r>
            <a:r>
              <a:rPr lang="en-US" dirty="0"/>
              <a:t>.</a:t>
            </a:r>
          </a:p>
          <a:p>
            <a:r>
              <a:rPr lang="en-US" dirty="0"/>
              <a:t>The </a:t>
            </a:r>
            <a:r>
              <a:rPr lang="en-US" dirty="0">
                <a:solidFill>
                  <a:srgbClr val="0070C0"/>
                </a:solidFill>
              </a:rPr>
              <a:t>replacement</a:t>
            </a:r>
            <a:r>
              <a:rPr lang="en-US" dirty="0"/>
              <a:t> of </a:t>
            </a:r>
            <a:r>
              <a:rPr lang="en-US" dirty="0">
                <a:solidFill>
                  <a:srgbClr val="0070C0"/>
                </a:solidFill>
              </a:rPr>
              <a:t>inline</a:t>
            </a:r>
            <a:r>
              <a:rPr lang="en-US" dirty="0"/>
              <a:t> code with </a:t>
            </a:r>
            <a:r>
              <a:rPr lang="en-US" dirty="0">
                <a:solidFill>
                  <a:srgbClr val="0070C0"/>
                </a:solidFill>
              </a:rPr>
              <a:t>calls</a:t>
            </a:r>
            <a:r>
              <a:rPr lang="en-US" dirty="0"/>
              <a:t> to </a:t>
            </a:r>
            <a:r>
              <a:rPr lang="en-US" dirty="0">
                <a:solidFill>
                  <a:srgbClr val="0070C0"/>
                </a:solidFill>
              </a:rPr>
              <a:t>methods</a:t>
            </a:r>
            <a:r>
              <a:rPr lang="en-US" dirty="0"/>
              <a:t> that have been included in a program library.</a:t>
            </a:r>
          </a:p>
          <a:p>
            <a:r>
              <a:rPr lang="en-US" dirty="0"/>
              <a:t>For Example (5’):</a:t>
            </a:r>
          </a:p>
          <a:p>
            <a:pPr lvl="1"/>
            <a:r>
              <a:rPr lang="en-US" dirty="0"/>
              <a:t>Suggestion: sort array in C#, ...</a:t>
            </a:r>
          </a:p>
        </p:txBody>
      </p:sp>
      <p:sp>
        <p:nvSpPr>
          <p:cNvPr id="4" name="Footer Placeholder 3"/>
          <p:cNvSpPr>
            <a:spLocks noGrp="1"/>
          </p:cNvSpPr>
          <p:nvPr>
            <p:ph type="ftr" sz="quarter" idx="11"/>
          </p:nvPr>
        </p:nvSpPr>
        <p:spPr/>
        <p:txBody>
          <a:bodyPr/>
          <a:lstStyle/>
          <a:p>
            <a:pPr>
              <a:defRPr/>
            </a:pPr>
            <a:r>
              <a:rPr lang="en-US"/>
              <a:t>502045 - Agile Process</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6" name="Date Placeholder 5">
            <a:extLst>
              <a:ext uri="{FF2B5EF4-FFF2-40B4-BE49-F238E27FC236}">
                <a16:creationId xmlns:a16="http://schemas.microsoft.com/office/drawing/2014/main" id="{D6A72020-9508-4902-BDCE-DDABC3971D10}"/>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endParaRPr lang="en-US" dirty="0">
              <a:solidFill>
                <a:srgbClr val="FF0000"/>
              </a:solidFill>
            </a:endParaRPr>
          </a:p>
        </p:txBody>
      </p:sp>
      <p:sp>
        <p:nvSpPr>
          <p:cNvPr id="3" name="Content Placeholder 2"/>
          <p:cNvSpPr>
            <a:spLocks noGrp="1"/>
          </p:cNvSpPr>
          <p:nvPr>
            <p:ph idx="1"/>
          </p:nvPr>
        </p:nvSpPr>
        <p:spPr/>
        <p:txBody>
          <a:bodyPr/>
          <a:lstStyle/>
          <a:p>
            <a:r>
              <a:rPr lang="en-GB" sz="2000" dirty="0"/>
              <a:t>Agile methods are incremental development methods that focus on rapid development, frequent releases of the software, reducing process overheads and producing high-quality code. They involve the customer directly in the development process.</a:t>
            </a:r>
          </a:p>
          <a:p>
            <a:r>
              <a:rPr lang="en-GB" sz="2000" dirty="0"/>
              <a:t>The decision on whether to use an agile or a plan-driven approach to development should depend on the type of software being developed, the capabilities of the development team and the culture of the company developing the system.</a:t>
            </a:r>
          </a:p>
          <a:p>
            <a:r>
              <a:rPr lang="en-GB" sz="2000" dirty="0"/>
              <a:t>Extreme programming is a well-known agile method that integrates a range of good programming practices such as frequent releases of the software, continuous software improvement and 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a:t>502045 - Agile Process</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
        <p:nvSpPr>
          <p:cNvPr id="6" name="Date Placeholder 5">
            <a:extLst>
              <a:ext uri="{FF2B5EF4-FFF2-40B4-BE49-F238E27FC236}">
                <a16:creationId xmlns:a16="http://schemas.microsoft.com/office/drawing/2014/main" id="{54DD5785-D07C-49EE-B65D-64FD6A06875A}"/>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lstStyle/>
          <a:p>
            <a:r>
              <a:rPr lang="en-GB" dirty="0"/>
              <a:t>The Scrum </a:t>
            </a:r>
            <a:r>
              <a:rPr lang="en-GB" dirty="0">
                <a:solidFill>
                  <a:srgbClr val="0070C0"/>
                </a:solidFill>
              </a:rPr>
              <a:t>approach</a:t>
            </a:r>
            <a:r>
              <a:rPr lang="en-GB" dirty="0"/>
              <a:t> is a </a:t>
            </a:r>
            <a:r>
              <a:rPr lang="en-GB" dirty="0">
                <a:solidFill>
                  <a:srgbClr val="0070C0"/>
                </a:solidFill>
              </a:rPr>
              <a:t>general agile </a:t>
            </a:r>
            <a:r>
              <a:rPr lang="en-GB" dirty="0"/>
              <a:t>method but its </a:t>
            </a:r>
            <a:r>
              <a:rPr lang="en-GB" dirty="0">
                <a:solidFill>
                  <a:srgbClr val="0070C0"/>
                </a:solidFill>
              </a:rPr>
              <a:t>focus</a:t>
            </a:r>
            <a:r>
              <a:rPr lang="en-GB" dirty="0"/>
              <a:t> is on managing </a:t>
            </a:r>
            <a:r>
              <a:rPr lang="en-GB" dirty="0">
                <a:solidFill>
                  <a:srgbClr val="0070C0"/>
                </a:solidFill>
              </a:rPr>
              <a:t>iterative development </a:t>
            </a:r>
            <a:r>
              <a:rPr lang="en-GB" dirty="0"/>
              <a:t>rather than specific agile practices.</a:t>
            </a:r>
          </a:p>
          <a:p>
            <a:r>
              <a:rPr lang="en-GB" dirty="0"/>
              <a:t>There are </a:t>
            </a:r>
            <a:r>
              <a:rPr lang="en-GB" dirty="0">
                <a:solidFill>
                  <a:srgbClr val="0070C0"/>
                </a:solidFill>
              </a:rPr>
              <a:t>three phases </a:t>
            </a:r>
            <a:r>
              <a:rPr lang="en-GB" dirty="0"/>
              <a:t>in Scrum.</a:t>
            </a:r>
          </a:p>
          <a:p>
            <a:pPr lvl="1"/>
            <a:r>
              <a:rPr lang="en-GB" dirty="0"/>
              <a:t>The </a:t>
            </a:r>
            <a:r>
              <a:rPr lang="en-GB" dirty="0">
                <a:solidFill>
                  <a:srgbClr val="0070C0"/>
                </a:solidFill>
              </a:rPr>
              <a:t>initial phase </a:t>
            </a:r>
            <a:r>
              <a:rPr lang="en-GB" dirty="0"/>
              <a:t>is an outline planning phase where you establish the general objectives for the project and design the software architecture.</a:t>
            </a:r>
          </a:p>
          <a:p>
            <a:pPr lvl="1"/>
            <a:r>
              <a:rPr lang="en-GB" dirty="0"/>
              <a:t>This is followed by a series of </a:t>
            </a:r>
            <a:r>
              <a:rPr lang="en-GB" dirty="0">
                <a:solidFill>
                  <a:srgbClr val="0070C0"/>
                </a:solidFill>
              </a:rPr>
              <a:t>sprint cycles</a:t>
            </a:r>
            <a:r>
              <a:rPr lang="en-GB" dirty="0"/>
              <a:t>, where each cycle develops an increment of the system.</a:t>
            </a:r>
          </a:p>
          <a:p>
            <a:pPr lvl="1"/>
            <a:r>
              <a:rPr lang="en-GB" dirty="0"/>
              <a:t>The </a:t>
            </a:r>
            <a:r>
              <a:rPr lang="en-GB" dirty="0">
                <a:solidFill>
                  <a:srgbClr val="0070C0"/>
                </a:solidFill>
              </a:rPr>
              <a:t>project closure phase </a:t>
            </a:r>
            <a:r>
              <a:rPr lang="en-GB" dirty="0"/>
              <a:t>wraps up the project, completes required documentation such as system help frames and user manuals and assesses the lessons learned from the project.</a:t>
            </a:r>
          </a:p>
          <a:p>
            <a:endParaRPr dirty="0"/>
          </a:p>
          <a:p>
            <a:endParaRPr lang="en-US" dirty="0"/>
          </a:p>
        </p:txBody>
      </p:sp>
      <p:sp>
        <p:nvSpPr>
          <p:cNvPr id="4" name="Footer Placeholder 3"/>
          <p:cNvSpPr>
            <a:spLocks noGrp="1"/>
          </p:cNvSpPr>
          <p:nvPr>
            <p:ph type="ftr" sz="quarter" idx="11"/>
          </p:nvPr>
        </p:nvSpPr>
        <p:spPr/>
        <p:txBody>
          <a:bodyPr/>
          <a:lstStyle/>
          <a:p>
            <a:pPr>
              <a:defRPr/>
            </a:pPr>
            <a:r>
              <a:rPr lang="en-US"/>
              <a:t>502045 - Agile Process</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6" name="Date Placeholder 5">
            <a:extLst>
              <a:ext uri="{FF2B5EF4-FFF2-40B4-BE49-F238E27FC236}">
                <a16:creationId xmlns:a16="http://schemas.microsoft.com/office/drawing/2014/main" id="{858C9BFA-A10E-4F04-BB51-BBB839963BFD}"/>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The Scrum process</a:t>
            </a:r>
          </a:p>
        </p:txBody>
      </p:sp>
      <p:pic>
        <p:nvPicPr>
          <p:cNvPr id="4" name="Picture 3" descr="3.8 Scrum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14810" y="2637646"/>
            <a:ext cx="6875824" cy="24421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
        <p:nvSpPr>
          <p:cNvPr id="6" name="Footer Placeholder 5"/>
          <p:cNvSpPr>
            <a:spLocks noGrp="1"/>
          </p:cNvSpPr>
          <p:nvPr>
            <p:ph type="ftr" sz="quarter" idx="11"/>
          </p:nvPr>
        </p:nvSpPr>
        <p:spPr/>
        <p:txBody>
          <a:bodyPr/>
          <a:lstStyle/>
          <a:p>
            <a:pPr>
              <a:defRPr/>
            </a:pPr>
            <a:r>
              <a:rPr lang="en-US"/>
              <a:t>502045 - Agile Process</a:t>
            </a:r>
          </a:p>
        </p:txBody>
      </p:sp>
      <p:sp>
        <p:nvSpPr>
          <p:cNvPr id="2" name="Date Placeholder 1">
            <a:extLst>
              <a:ext uri="{FF2B5EF4-FFF2-40B4-BE49-F238E27FC236}">
                <a16:creationId xmlns:a16="http://schemas.microsoft.com/office/drawing/2014/main" id="{D4A73291-A71D-4F03-BF2D-6079C539AB8C}"/>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cycle</a:t>
            </a:r>
          </a:p>
        </p:txBody>
      </p:sp>
      <p:sp>
        <p:nvSpPr>
          <p:cNvPr id="3" name="Content Placeholder 2"/>
          <p:cNvSpPr>
            <a:spLocks noGrp="1"/>
          </p:cNvSpPr>
          <p:nvPr>
            <p:ph idx="1"/>
          </p:nvPr>
        </p:nvSpPr>
        <p:spPr/>
        <p:txBody>
          <a:bodyPr/>
          <a:lstStyle/>
          <a:p>
            <a:r>
              <a:rPr lang="en-GB" dirty="0"/>
              <a:t>Sprints are fixed length, normally </a:t>
            </a:r>
            <a:r>
              <a:rPr lang="en-GB" dirty="0">
                <a:solidFill>
                  <a:srgbClr val="0070C0"/>
                </a:solidFill>
              </a:rPr>
              <a:t>2–4 weeks</a:t>
            </a:r>
            <a:r>
              <a:rPr lang="en-GB" dirty="0">
                <a:solidFill>
                  <a:srgbClr val="FF0000"/>
                </a:solidFill>
              </a:rPr>
              <a:t>.</a:t>
            </a:r>
            <a:r>
              <a:rPr lang="en-GB" dirty="0"/>
              <a:t> They </a:t>
            </a:r>
            <a:r>
              <a:rPr lang="en-GB" dirty="0">
                <a:solidFill>
                  <a:srgbClr val="0070C0"/>
                </a:solidFill>
              </a:rPr>
              <a:t>correspond</a:t>
            </a:r>
            <a:r>
              <a:rPr lang="en-GB" dirty="0"/>
              <a:t> to the development of a </a:t>
            </a:r>
            <a:r>
              <a:rPr lang="en-GB" dirty="0">
                <a:solidFill>
                  <a:srgbClr val="0070C0"/>
                </a:solidFill>
              </a:rPr>
              <a:t>release</a:t>
            </a:r>
            <a:r>
              <a:rPr lang="en-GB" dirty="0"/>
              <a:t> of the system in </a:t>
            </a:r>
            <a:r>
              <a:rPr lang="en-GB" dirty="0">
                <a:solidFill>
                  <a:srgbClr val="0070C0"/>
                </a:solidFill>
              </a:rPr>
              <a:t>XP</a:t>
            </a:r>
            <a:r>
              <a:rPr lang="en-GB" dirty="0"/>
              <a:t>.</a:t>
            </a:r>
          </a:p>
          <a:p>
            <a:r>
              <a:rPr lang="en-GB" dirty="0"/>
              <a:t>The </a:t>
            </a:r>
            <a:r>
              <a:rPr lang="en-GB" dirty="0">
                <a:solidFill>
                  <a:srgbClr val="0070C0"/>
                </a:solidFill>
              </a:rPr>
              <a:t>starting point </a:t>
            </a:r>
            <a:r>
              <a:rPr lang="en-GB" dirty="0"/>
              <a:t>for planning is the product </a:t>
            </a:r>
            <a:r>
              <a:rPr lang="en-GB" dirty="0">
                <a:solidFill>
                  <a:srgbClr val="0070C0"/>
                </a:solidFill>
              </a:rPr>
              <a:t>backlog</a:t>
            </a:r>
            <a:r>
              <a:rPr lang="en-GB" dirty="0"/>
              <a:t>, which is the </a:t>
            </a:r>
            <a:r>
              <a:rPr lang="en-GB" dirty="0">
                <a:solidFill>
                  <a:srgbClr val="0070C0"/>
                </a:solidFill>
              </a:rPr>
              <a:t>list</a:t>
            </a:r>
            <a:r>
              <a:rPr lang="en-GB" dirty="0"/>
              <a:t> of </a:t>
            </a:r>
            <a:r>
              <a:rPr lang="en-GB" dirty="0">
                <a:solidFill>
                  <a:srgbClr val="0070C0"/>
                </a:solidFill>
              </a:rPr>
              <a:t>work</a:t>
            </a:r>
            <a:r>
              <a:rPr lang="en-GB" dirty="0"/>
              <a:t> to be done on the project.</a:t>
            </a:r>
          </a:p>
          <a:p>
            <a:r>
              <a:rPr lang="en-GB" dirty="0"/>
              <a:t>The </a:t>
            </a:r>
            <a:r>
              <a:rPr lang="en-GB" dirty="0">
                <a:solidFill>
                  <a:srgbClr val="0070C0"/>
                </a:solidFill>
              </a:rPr>
              <a:t>selection phase involves </a:t>
            </a:r>
            <a:r>
              <a:rPr lang="en-GB" dirty="0"/>
              <a:t>all of the project team who work with the </a:t>
            </a:r>
            <a:r>
              <a:rPr lang="en-GB" dirty="0">
                <a:solidFill>
                  <a:srgbClr val="0070C0"/>
                </a:solidFill>
              </a:rPr>
              <a:t>customer</a:t>
            </a:r>
            <a:r>
              <a:rPr lang="en-GB" dirty="0"/>
              <a:t> to select the features and functionality to be developed during the sprint.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a:t>502045 - Agile Process</a:t>
            </a:r>
          </a:p>
        </p:txBody>
      </p:sp>
      <p:sp>
        <p:nvSpPr>
          <p:cNvPr id="6" name="Date Placeholder 5">
            <a:extLst>
              <a:ext uri="{FF2B5EF4-FFF2-40B4-BE49-F238E27FC236}">
                <a16:creationId xmlns:a16="http://schemas.microsoft.com/office/drawing/2014/main" id="{E21DB409-6293-4F9B-8992-813651079E2E}"/>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a:xfrm>
            <a:off x="457200" y="1600200"/>
            <a:ext cx="8407400" cy="4525963"/>
          </a:xfrm>
        </p:spPr>
        <p:txBody>
          <a:bodyPr/>
          <a:lstStyle/>
          <a:p>
            <a:r>
              <a:rPr lang="en-US" dirty="0"/>
              <a:t>Rapid </a:t>
            </a:r>
            <a:r>
              <a:rPr lang="en-US" dirty="0">
                <a:solidFill>
                  <a:srgbClr val="0070C0"/>
                </a:solidFill>
              </a:rPr>
              <a:t>development</a:t>
            </a:r>
            <a:r>
              <a:rPr lang="en-US" dirty="0"/>
              <a:t> and </a:t>
            </a:r>
            <a:r>
              <a:rPr lang="en-US" dirty="0">
                <a:solidFill>
                  <a:srgbClr val="0070C0"/>
                </a:solidFill>
              </a:rPr>
              <a:t>delivery</a:t>
            </a:r>
            <a:r>
              <a:rPr lang="en-US" dirty="0"/>
              <a:t> is now often the </a:t>
            </a:r>
            <a:r>
              <a:rPr lang="en-US" dirty="0">
                <a:solidFill>
                  <a:srgbClr val="0070C0"/>
                </a:solidFill>
              </a:rPr>
              <a:t>most important</a:t>
            </a:r>
            <a:r>
              <a:rPr lang="en-US" dirty="0"/>
              <a:t> requirement for software systems</a:t>
            </a:r>
          </a:p>
          <a:p>
            <a:pPr lvl="1"/>
            <a:r>
              <a:rPr lang="en-US" dirty="0"/>
              <a:t>Businesses operate in a fast –changing requirement and it is practically impossible to produce a set of stable software requirements</a:t>
            </a:r>
          </a:p>
          <a:p>
            <a:pPr lvl="1"/>
            <a:r>
              <a:rPr lang="en-US" dirty="0"/>
              <a:t>Software has to </a:t>
            </a:r>
            <a:r>
              <a:rPr lang="en-US" dirty="0">
                <a:solidFill>
                  <a:srgbClr val="0070C0"/>
                </a:solidFill>
              </a:rPr>
              <a:t>evolve quickly </a:t>
            </a:r>
            <a:r>
              <a:rPr lang="en-US" dirty="0"/>
              <a:t>to reflect changing business needs.</a:t>
            </a:r>
          </a:p>
          <a:p>
            <a:r>
              <a:rPr lang="en-US" dirty="0">
                <a:solidFill>
                  <a:srgbClr val="0070C0"/>
                </a:solidFill>
              </a:rPr>
              <a:t>Rapid software development</a:t>
            </a:r>
          </a:p>
          <a:p>
            <a:pPr lvl="1"/>
            <a:r>
              <a:rPr lang="en-US" dirty="0">
                <a:solidFill>
                  <a:srgbClr val="0070C0"/>
                </a:solidFill>
              </a:rPr>
              <a:t>Specification, design and implementation are inter-leaved</a:t>
            </a:r>
          </a:p>
          <a:p>
            <a:pPr lvl="1"/>
            <a:r>
              <a:rPr lang="en-US" dirty="0"/>
              <a:t>System is developed as a </a:t>
            </a:r>
            <a:r>
              <a:rPr lang="en-US" dirty="0">
                <a:solidFill>
                  <a:srgbClr val="0070C0"/>
                </a:solidFill>
              </a:rPr>
              <a:t>series of versions </a:t>
            </a:r>
            <a:r>
              <a:rPr lang="en-US" dirty="0"/>
              <a:t>with stakeholders involved in version evaluation</a:t>
            </a:r>
          </a:p>
          <a:p>
            <a:pPr lvl="1"/>
            <a:r>
              <a:rPr lang="en-US" dirty="0"/>
              <a:t>User interfaces are often developed using an </a:t>
            </a:r>
            <a:r>
              <a:rPr lang="en-US" dirty="0">
                <a:solidFill>
                  <a:srgbClr val="0070C0"/>
                </a:solidFill>
              </a:rPr>
              <a:t>IDE</a:t>
            </a:r>
            <a:r>
              <a:rPr lang="en-US" dirty="0"/>
              <a:t> and </a:t>
            </a:r>
            <a:r>
              <a:rPr lang="en-US" dirty="0">
                <a:solidFill>
                  <a:srgbClr val="0070C0"/>
                </a:solidFill>
              </a:rPr>
              <a:t>graphical toolset.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a:t>502045 - Agile Process</a:t>
            </a:r>
          </a:p>
        </p:txBody>
      </p:sp>
      <p:sp>
        <p:nvSpPr>
          <p:cNvPr id="6" name="Date Placeholder 5">
            <a:extLst>
              <a:ext uri="{FF2B5EF4-FFF2-40B4-BE49-F238E27FC236}">
                <a16:creationId xmlns:a16="http://schemas.microsoft.com/office/drawing/2014/main" id="{F5EE05F4-A985-4255-A1B5-91D4AC46D556}"/>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cycle</a:t>
            </a:r>
          </a:p>
        </p:txBody>
      </p:sp>
      <p:sp>
        <p:nvSpPr>
          <p:cNvPr id="3" name="Content Placeholder 2"/>
          <p:cNvSpPr>
            <a:spLocks noGrp="1"/>
          </p:cNvSpPr>
          <p:nvPr>
            <p:ph idx="1"/>
          </p:nvPr>
        </p:nvSpPr>
        <p:spPr/>
        <p:txBody>
          <a:bodyPr/>
          <a:lstStyle/>
          <a:p>
            <a:r>
              <a:rPr lang="en-GB" dirty="0">
                <a:solidFill>
                  <a:srgbClr val="0070C0"/>
                </a:solidFill>
              </a:rPr>
              <a:t>Once</a:t>
            </a:r>
            <a:r>
              <a:rPr lang="en-GB" dirty="0"/>
              <a:t> these are </a:t>
            </a:r>
            <a:r>
              <a:rPr lang="en-GB" dirty="0">
                <a:solidFill>
                  <a:srgbClr val="0070C0"/>
                </a:solidFill>
              </a:rPr>
              <a:t>agreed</a:t>
            </a:r>
            <a:r>
              <a:rPr lang="en-GB" dirty="0"/>
              <a:t>, the </a:t>
            </a:r>
            <a:r>
              <a:rPr lang="en-GB" dirty="0">
                <a:solidFill>
                  <a:srgbClr val="0070C0"/>
                </a:solidFill>
              </a:rPr>
              <a:t>team organize </a:t>
            </a:r>
            <a:r>
              <a:rPr lang="en-GB" dirty="0"/>
              <a:t>themselves to </a:t>
            </a:r>
            <a:r>
              <a:rPr lang="en-GB" dirty="0">
                <a:solidFill>
                  <a:srgbClr val="0070C0"/>
                </a:solidFill>
              </a:rPr>
              <a:t>develop</a:t>
            </a:r>
            <a:r>
              <a:rPr lang="en-GB" dirty="0"/>
              <a:t> the </a:t>
            </a:r>
            <a:r>
              <a:rPr lang="en-GB" dirty="0">
                <a:solidFill>
                  <a:srgbClr val="0070C0"/>
                </a:solidFill>
              </a:rPr>
              <a:t>software. During this stage </a:t>
            </a:r>
            <a:r>
              <a:rPr lang="en-GB" dirty="0"/>
              <a:t>the team is </a:t>
            </a:r>
            <a:r>
              <a:rPr lang="en-GB" dirty="0">
                <a:solidFill>
                  <a:srgbClr val="0070C0"/>
                </a:solidFill>
              </a:rPr>
              <a:t>isolated</a:t>
            </a:r>
            <a:r>
              <a:rPr lang="en-GB" dirty="0"/>
              <a:t> from the </a:t>
            </a:r>
            <a:r>
              <a:rPr lang="en-GB" dirty="0">
                <a:solidFill>
                  <a:srgbClr val="0070C0"/>
                </a:solidFill>
              </a:rPr>
              <a:t>customer</a:t>
            </a:r>
            <a:r>
              <a:rPr lang="en-GB" dirty="0"/>
              <a:t> and the organization, with all communications channelled through the so-called ‘Scrum master’.</a:t>
            </a:r>
          </a:p>
          <a:p>
            <a:r>
              <a:rPr lang="en-GB" dirty="0"/>
              <a:t>The role of the Scrum master is to </a:t>
            </a:r>
            <a:r>
              <a:rPr lang="en-GB" dirty="0">
                <a:solidFill>
                  <a:srgbClr val="0070C0"/>
                </a:solidFill>
              </a:rPr>
              <a:t>protect</a:t>
            </a:r>
            <a:r>
              <a:rPr lang="en-GB" dirty="0"/>
              <a:t> the </a:t>
            </a:r>
            <a:r>
              <a:rPr lang="en-GB" dirty="0">
                <a:solidFill>
                  <a:srgbClr val="0070C0"/>
                </a:solidFill>
              </a:rPr>
              <a:t>development team from external distractions</a:t>
            </a:r>
            <a:r>
              <a:rPr lang="en-GB" dirty="0"/>
              <a:t>. </a:t>
            </a:r>
          </a:p>
          <a:p>
            <a:r>
              <a:rPr lang="en-GB" dirty="0"/>
              <a:t>At the end of the sprint, the work done is reviewed and presented to stakeholders. The </a:t>
            </a:r>
            <a:r>
              <a:rPr lang="en-GB" dirty="0">
                <a:solidFill>
                  <a:srgbClr val="0070C0"/>
                </a:solidFill>
              </a:rPr>
              <a:t>next sprint cycle </a:t>
            </a:r>
            <a:r>
              <a:rPr lang="en-GB" dirty="0"/>
              <a:t>then </a:t>
            </a:r>
            <a:r>
              <a:rPr lang="en-GB" dirty="0">
                <a:solidFill>
                  <a:srgbClr val="0070C0"/>
                </a:solidFill>
              </a:rPr>
              <a:t>begins</a:t>
            </a:r>
            <a:r>
              <a:rPr lang="en-GB" dirty="0"/>
              <a:t>.</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a:t>502045 - Agile Process</a:t>
            </a:r>
          </a:p>
        </p:txBody>
      </p:sp>
      <p:sp>
        <p:nvSpPr>
          <p:cNvPr id="6" name="Date Placeholder 5">
            <a:extLst>
              <a:ext uri="{FF2B5EF4-FFF2-40B4-BE49-F238E27FC236}">
                <a16:creationId xmlns:a16="http://schemas.microsoft.com/office/drawing/2014/main" id="{8EBEC824-1205-451E-A405-7008D25136BF}"/>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Teamwork in Scrum</a:t>
            </a:r>
          </a:p>
        </p:txBody>
      </p:sp>
      <p:sp>
        <p:nvSpPr>
          <p:cNvPr id="3" name="Content Placeholder 2"/>
          <p:cNvSpPr>
            <a:spLocks noGrp="1"/>
          </p:cNvSpPr>
          <p:nvPr>
            <p:ph idx="1"/>
          </p:nvPr>
        </p:nvSpPr>
        <p:spPr/>
        <p:txBody>
          <a:bodyPr/>
          <a:lstStyle/>
          <a:p>
            <a:r>
              <a:rPr lang="en-GB" dirty="0"/>
              <a:t>The </a:t>
            </a:r>
            <a:r>
              <a:rPr lang="en-GB" dirty="0">
                <a:solidFill>
                  <a:srgbClr val="0070C0"/>
                </a:solidFill>
              </a:rPr>
              <a:t>whole team attends short daily </a:t>
            </a:r>
            <a:r>
              <a:rPr lang="en-GB" dirty="0"/>
              <a:t>meetings where all team members share information, describe their progress since the last meeting, problems that have arisen and what is planned for the following day.</a:t>
            </a:r>
          </a:p>
          <a:p>
            <a:pPr lvl="1"/>
            <a:r>
              <a:rPr lang="en-GB" dirty="0"/>
              <a:t>This means that </a:t>
            </a:r>
            <a:r>
              <a:rPr lang="en-GB" dirty="0">
                <a:solidFill>
                  <a:srgbClr val="0070C0"/>
                </a:solidFill>
              </a:rPr>
              <a:t>everyone</a:t>
            </a:r>
            <a:r>
              <a:rPr lang="en-GB" dirty="0"/>
              <a:t> on the team </a:t>
            </a:r>
            <a:r>
              <a:rPr lang="en-GB" dirty="0">
                <a:solidFill>
                  <a:srgbClr val="0070C0"/>
                </a:solidFill>
              </a:rPr>
              <a:t>knows what </a:t>
            </a:r>
            <a:r>
              <a:rPr lang="en-GB" dirty="0"/>
              <a:t>is </a:t>
            </a:r>
            <a:r>
              <a:rPr lang="en-GB" dirty="0">
                <a:solidFill>
                  <a:srgbClr val="0070C0"/>
                </a:solidFill>
              </a:rPr>
              <a:t>going</a:t>
            </a:r>
            <a:r>
              <a:rPr lang="en-GB" dirty="0"/>
              <a:t>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a:t>502045 - Agile Process</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6" name="Date Placeholder 5">
            <a:extLst>
              <a:ext uri="{FF2B5EF4-FFF2-40B4-BE49-F238E27FC236}">
                <a16:creationId xmlns:a16="http://schemas.microsoft.com/office/drawing/2014/main" id="{1E82E955-92F3-47B9-AA97-984EF63B8AB0}"/>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benefits</a:t>
            </a:r>
          </a:p>
        </p:txBody>
      </p:sp>
      <p:sp>
        <p:nvSpPr>
          <p:cNvPr id="3" name="Content Placeholder 2"/>
          <p:cNvSpPr>
            <a:spLocks noGrp="1"/>
          </p:cNvSpPr>
          <p:nvPr>
            <p:ph idx="1"/>
          </p:nvPr>
        </p:nvSpPr>
        <p:spPr/>
        <p:txBody>
          <a:bodyPr/>
          <a:lstStyle/>
          <a:p>
            <a:r>
              <a:rPr lang="en-GB" dirty="0"/>
              <a:t>The </a:t>
            </a:r>
            <a:r>
              <a:rPr lang="en-GB" dirty="0">
                <a:solidFill>
                  <a:srgbClr val="0070C0"/>
                </a:solidFill>
              </a:rPr>
              <a:t>product</a:t>
            </a:r>
            <a:r>
              <a:rPr lang="en-GB" dirty="0"/>
              <a:t> is </a:t>
            </a:r>
            <a:r>
              <a:rPr lang="en-GB" dirty="0">
                <a:solidFill>
                  <a:srgbClr val="0070C0"/>
                </a:solidFill>
              </a:rPr>
              <a:t>broken</a:t>
            </a:r>
            <a:r>
              <a:rPr lang="en-GB" dirty="0"/>
              <a:t> down into a set of manageable and </a:t>
            </a:r>
            <a:r>
              <a:rPr lang="en-GB" dirty="0">
                <a:solidFill>
                  <a:srgbClr val="0070C0"/>
                </a:solidFill>
              </a:rPr>
              <a:t>understandable chunks</a:t>
            </a:r>
            <a:r>
              <a:rPr lang="en-GB" dirty="0"/>
              <a:t>.</a:t>
            </a:r>
          </a:p>
          <a:p>
            <a:r>
              <a:rPr lang="en-GB" dirty="0"/>
              <a:t>Unstable requirements do not hold up progress.</a:t>
            </a:r>
          </a:p>
          <a:p>
            <a:r>
              <a:rPr lang="en-GB" dirty="0"/>
              <a:t>The whole team have visibility of everything and consequently team communication is improved.</a:t>
            </a:r>
          </a:p>
          <a:p>
            <a:r>
              <a:rPr lang="en-GB" dirty="0">
                <a:solidFill>
                  <a:srgbClr val="0070C0"/>
                </a:solidFill>
              </a:rPr>
              <a:t>Customers see on-time delivery</a:t>
            </a:r>
            <a:r>
              <a:rPr lang="en-GB" dirty="0"/>
              <a:t> of increments and gain feedback on how the product works.</a:t>
            </a:r>
          </a:p>
          <a:p>
            <a:r>
              <a:rPr lang="en-GB" dirty="0">
                <a:solidFill>
                  <a:srgbClr val="0070C0"/>
                </a:solidFill>
              </a:rPr>
              <a:t>Trust between customers </a:t>
            </a:r>
            <a:r>
              <a:rPr lang="en-GB" dirty="0"/>
              <a:t>and </a:t>
            </a:r>
            <a:r>
              <a:rPr lang="en-GB" dirty="0">
                <a:solidFill>
                  <a:srgbClr val="0070C0"/>
                </a:solidFill>
              </a:rPr>
              <a:t>developers </a:t>
            </a:r>
            <a:r>
              <a:rPr lang="en-GB" dirty="0"/>
              <a:t>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a:t>502045 - Agile Process</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6" name="Date Placeholder 5">
            <a:extLst>
              <a:ext uri="{FF2B5EF4-FFF2-40B4-BE49-F238E27FC236}">
                <a16:creationId xmlns:a16="http://schemas.microsoft.com/office/drawing/2014/main" id="{CA91C518-1779-4FA9-9756-3483FD03FE31}"/>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 </a:t>
            </a:r>
            <a:r>
              <a:rPr lang="en-US" dirty="0" err="1"/>
              <a:t>vs</a:t>
            </a:r>
            <a:r>
              <a:rPr lang="en-US" dirty="0"/>
              <a:t> Scrum</a:t>
            </a:r>
          </a:p>
        </p:txBody>
      </p:sp>
      <p:sp>
        <p:nvSpPr>
          <p:cNvPr id="3" name="Content Placeholder 2"/>
          <p:cNvSpPr>
            <a:spLocks noGrp="1"/>
          </p:cNvSpPr>
          <p:nvPr>
            <p:ph idx="1"/>
          </p:nvPr>
        </p:nvSpPr>
        <p:spPr/>
        <p:txBody>
          <a:bodyPr/>
          <a:lstStyle/>
          <a:p>
            <a:r>
              <a:rPr lang="en-US" dirty="0"/>
              <a:t>Scrum is an agile </a:t>
            </a:r>
            <a:r>
              <a:rPr lang="en-US" dirty="0">
                <a:solidFill>
                  <a:srgbClr val="0070C0"/>
                </a:solidFill>
              </a:rPr>
              <a:t>project management </a:t>
            </a:r>
            <a:r>
              <a:rPr lang="en-US" dirty="0"/>
              <a:t>methodology. It does </a:t>
            </a:r>
            <a:r>
              <a:rPr lang="en-US" dirty="0">
                <a:solidFill>
                  <a:srgbClr val="0070C0"/>
                </a:solidFill>
              </a:rPr>
              <a:t>not address </a:t>
            </a:r>
            <a:r>
              <a:rPr lang="en-US" dirty="0"/>
              <a:t>the </a:t>
            </a:r>
            <a:r>
              <a:rPr lang="en-US" dirty="0">
                <a:solidFill>
                  <a:srgbClr val="0070C0"/>
                </a:solidFill>
              </a:rPr>
              <a:t>practices</a:t>
            </a:r>
            <a:r>
              <a:rPr lang="en-US" dirty="0"/>
              <a:t> required to create "goods" of any kind, but instead gives us the </a:t>
            </a:r>
            <a:r>
              <a:rPr lang="en-US" i="1" dirty="0"/>
              <a:t>process</a:t>
            </a:r>
            <a:r>
              <a:rPr lang="en-US" dirty="0"/>
              <a:t> that will take us from the </a:t>
            </a:r>
            <a:r>
              <a:rPr lang="en-US" dirty="0">
                <a:solidFill>
                  <a:srgbClr val="0070C0"/>
                </a:solidFill>
              </a:rPr>
              <a:t>inception</a:t>
            </a:r>
            <a:r>
              <a:rPr lang="en-US" dirty="0">
                <a:solidFill>
                  <a:srgbClr val="FF0000"/>
                </a:solidFill>
              </a:rPr>
              <a:t> </a:t>
            </a:r>
            <a:r>
              <a:rPr lang="en-US" dirty="0"/>
              <a:t>of a </a:t>
            </a:r>
            <a:r>
              <a:rPr lang="en-US" dirty="0">
                <a:solidFill>
                  <a:srgbClr val="0070C0"/>
                </a:solidFill>
              </a:rPr>
              <a:t>vision to the final product, regardless of the actual development process</a:t>
            </a:r>
            <a:r>
              <a:rPr lang="en-US" dirty="0"/>
              <a:t>. The Scrum process </a:t>
            </a:r>
            <a:r>
              <a:rPr lang="en-US" dirty="0">
                <a:solidFill>
                  <a:srgbClr val="0070C0"/>
                </a:solidFill>
              </a:rPr>
              <a:t>doesn't</a:t>
            </a:r>
            <a:r>
              <a:rPr lang="en-US" dirty="0"/>
              <a:t> tell you </a:t>
            </a:r>
            <a:r>
              <a:rPr lang="en-US" i="1" dirty="0">
                <a:solidFill>
                  <a:srgbClr val="0070C0"/>
                </a:solidFill>
              </a:rPr>
              <a:t>how</a:t>
            </a:r>
            <a:r>
              <a:rPr lang="en-US" dirty="0"/>
              <a:t> to </a:t>
            </a:r>
            <a:r>
              <a:rPr lang="en-US" dirty="0">
                <a:solidFill>
                  <a:srgbClr val="0070C0"/>
                </a:solidFill>
              </a:rPr>
              <a:t>create quality</a:t>
            </a:r>
            <a:r>
              <a:rPr lang="en-US" dirty="0"/>
              <a:t>. It shows you </a:t>
            </a:r>
            <a:r>
              <a:rPr lang="en-US" dirty="0">
                <a:solidFill>
                  <a:srgbClr val="0070C0"/>
                </a:solidFill>
              </a:rPr>
              <a:t>what</a:t>
            </a:r>
            <a:r>
              <a:rPr lang="en-US" dirty="0"/>
              <a:t> the </a:t>
            </a:r>
            <a:r>
              <a:rPr lang="en-US" dirty="0">
                <a:solidFill>
                  <a:srgbClr val="0070C0"/>
                </a:solidFill>
              </a:rPr>
              <a:t>quality is</a:t>
            </a:r>
            <a:r>
              <a:rPr lang="en-US" dirty="0"/>
              <a:t>, where your problems are, and challenges you to fix them.</a:t>
            </a:r>
          </a:p>
          <a:p>
            <a:endParaRPr lang="en-US" dirty="0"/>
          </a:p>
        </p:txBody>
      </p:sp>
      <p:sp>
        <p:nvSpPr>
          <p:cNvPr id="4" name="Footer Placeholder 3"/>
          <p:cNvSpPr>
            <a:spLocks noGrp="1"/>
          </p:cNvSpPr>
          <p:nvPr>
            <p:ph type="ftr" sz="quarter" idx="11"/>
          </p:nvPr>
        </p:nvSpPr>
        <p:spPr/>
        <p:txBody>
          <a:bodyPr/>
          <a:lstStyle/>
          <a:p>
            <a:pPr>
              <a:defRPr/>
            </a:pPr>
            <a:r>
              <a:rPr lang="en-US"/>
              <a:t>502045 - Agile Process</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6" name="Date Placeholder 5">
            <a:extLst>
              <a:ext uri="{FF2B5EF4-FFF2-40B4-BE49-F238E27FC236}">
                <a16:creationId xmlns:a16="http://schemas.microsoft.com/office/drawing/2014/main" id="{02F3B6F0-8819-43DD-9965-14975C38C4D8}"/>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 </a:t>
            </a:r>
            <a:r>
              <a:rPr lang="en-US" dirty="0" err="1"/>
              <a:t>vs</a:t>
            </a:r>
            <a:r>
              <a:rPr lang="en-US" dirty="0"/>
              <a:t> Scrum</a:t>
            </a:r>
          </a:p>
        </p:txBody>
      </p:sp>
      <p:sp>
        <p:nvSpPr>
          <p:cNvPr id="3" name="Content Placeholder 2"/>
          <p:cNvSpPr>
            <a:spLocks noGrp="1"/>
          </p:cNvSpPr>
          <p:nvPr>
            <p:ph idx="1"/>
          </p:nvPr>
        </p:nvSpPr>
        <p:spPr/>
        <p:txBody>
          <a:bodyPr/>
          <a:lstStyle/>
          <a:p>
            <a:endParaRPr lang="en-US" dirty="0"/>
          </a:p>
          <a:p>
            <a:r>
              <a:rPr lang="en-US" dirty="0"/>
              <a:t>Extreme </a:t>
            </a:r>
            <a:r>
              <a:rPr lang="en-US" dirty="0" err="1"/>
              <a:t>programing</a:t>
            </a:r>
            <a:r>
              <a:rPr lang="en-US" dirty="0"/>
              <a:t> is an agile </a:t>
            </a:r>
            <a:r>
              <a:rPr lang="en-US" dirty="0">
                <a:solidFill>
                  <a:srgbClr val="0070C0"/>
                </a:solidFill>
              </a:rPr>
              <a:t>software development </a:t>
            </a:r>
            <a:r>
              <a:rPr lang="en-US" dirty="0"/>
              <a:t>methodology. It gives us a process with which to </a:t>
            </a:r>
            <a:r>
              <a:rPr lang="en-US" dirty="0">
                <a:solidFill>
                  <a:srgbClr val="0070C0"/>
                </a:solidFill>
              </a:rPr>
              <a:t>create software </a:t>
            </a:r>
            <a:r>
              <a:rPr lang="en-US" dirty="0"/>
              <a:t>in an agile and </a:t>
            </a:r>
            <a:r>
              <a:rPr lang="en-US" dirty="0">
                <a:solidFill>
                  <a:srgbClr val="0070C0"/>
                </a:solidFill>
              </a:rPr>
              <a:t>productive way</a:t>
            </a:r>
            <a:r>
              <a:rPr lang="en-US" dirty="0"/>
              <a:t>. It deals with, though doesn't specialize in the </a:t>
            </a:r>
            <a:r>
              <a:rPr lang="en-US" i="1" dirty="0"/>
              <a:t>management</a:t>
            </a:r>
            <a:r>
              <a:rPr lang="en-US" dirty="0"/>
              <a:t> of the development process, and focuses mostly on the </a:t>
            </a:r>
            <a:r>
              <a:rPr lang="en-US" i="1" dirty="0">
                <a:solidFill>
                  <a:srgbClr val="0070C0"/>
                </a:solidFill>
              </a:rPr>
              <a:t>engineering practices</a:t>
            </a:r>
            <a:r>
              <a:rPr lang="en-US" dirty="0">
                <a:solidFill>
                  <a:srgbClr val="0070C0"/>
                </a:solidFill>
              </a:rPr>
              <a:t> </a:t>
            </a:r>
            <a:r>
              <a:rPr lang="en-US" dirty="0"/>
              <a:t>required to </a:t>
            </a:r>
            <a:r>
              <a:rPr lang="en-US" dirty="0">
                <a:solidFill>
                  <a:srgbClr val="0070C0"/>
                </a:solidFill>
              </a:rPr>
              <a:t>deliver software</a:t>
            </a:r>
            <a:r>
              <a:rPr lang="en-US" dirty="0"/>
              <a:t>, with </a:t>
            </a:r>
            <a:r>
              <a:rPr lang="en-US" dirty="0">
                <a:solidFill>
                  <a:srgbClr val="0070C0"/>
                </a:solidFill>
              </a:rPr>
              <a:t>quality</a:t>
            </a:r>
            <a:r>
              <a:rPr lang="en-US" dirty="0"/>
              <a:t>.</a:t>
            </a:r>
          </a:p>
          <a:p>
            <a:endParaRPr lang="en-US" dirty="0"/>
          </a:p>
        </p:txBody>
      </p:sp>
      <p:sp>
        <p:nvSpPr>
          <p:cNvPr id="4" name="Footer Placeholder 3"/>
          <p:cNvSpPr>
            <a:spLocks noGrp="1"/>
          </p:cNvSpPr>
          <p:nvPr>
            <p:ph type="ftr" sz="quarter" idx="11"/>
          </p:nvPr>
        </p:nvSpPr>
        <p:spPr/>
        <p:txBody>
          <a:bodyPr/>
          <a:lstStyle/>
          <a:p>
            <a:pPr>
              <a:defRPr/>
            </a:pPr>
            <a:r>
              <a:rPr lang="en-US"/>
              <a:t>502045 - Agile Process</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6" name="Date Placeholder 5">
            <a:extLst>
              <a:ext uri="{FF2B5EF4-FFF2-40B4-BE49-F238E27FC236}">
                <a16:creationId xmlns:a16="http://schemas.microsoft.com/office/drawing/2014/main" id="{5E613221-051A-4542-A86C-AECDDC53E918}"/>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type="body" idx="1"/>
          </p:nvPr>
        </p:nvSpPr>
        <p:spPr/>
        <p:txBody>
          <a:bodyPr/>
          <a:lstStyle/>
          <a:p>
            <a:r>
              <a:rPr lang="en-US" sz="2400" dirty="0">
                <a:solidFill>
                  <a:srgbClr val="0070C0"/>
                </a:solidFill>
              </a:rPr>
              <a:t>Dissatisfaction</a:t>
            </a:r>
            <a:r>
              <a:rPr lang="en-US" sz="2400" dirty="0"/>
              <a:t> with the overheads involved in software design methods of the 1980s and 1990s led to the creation of agile methods. These methods:</a:t>
            </a:r>
          </a:p>
          <a:p>
            <a:pPr lvl="1"/>
            <a:r>
              <a:rPr lang="en-US" sz="2000" dirty="0">
                <a:solidFill>
                  <a:srgbClr val="0070C0"/>
                </a:solidFill>
              </a:rPr>
              <a:t>Focus on the code rather than the design</a:t>
            </a:r>
          </a:p>
          <a:p>
            <a:pPr lvl="1"/>
            <a:r>
              <a:rPr lang="en-US" sz="2000" dirty="0"/>
              <a:t>Are based on an </a:t>
            </a:r>
            <a:r>
              <a:rPr lang="en-US" sz="2000" dirty="0">
                <a:solidFill>
                  <a:srgbClr val="0070C0"/>
                </a:solidFill>
              </a:rPr>
              <a:t>iterative approach </a:t>
            </a:r>
            <a:r>
              <a:rPr lang="en-US" sz="2000" dirty="0"/>
              <a:t>to software development</a:t>
            </a:r>
          </a:p>
          <a:p>
            <a:pPr lvl="1"/>
            <a:r>
              <a:rPr lang="en-US" sz="2000" dirty="0"/>
              <a:t>Are intended to </a:t>
            </a:r>
            <a:r>
              <a:rPr lang="en-US" sz="2000" dirty="0">
                <a:solidFill>
                  <a:srgbClr val="0070C0"/>
                </a:solidFill>
              </a:rPr>
              <a:t>deliver</a:t>
            </a:r>
            <a:r>
              <a:rPr lang="en-US" sz="2000" dirty="0"/>
              <a:t> working software </a:t>
            </a:r>
            <a:r>
              <a:rPr lang="en-US" sz="2000" dirty="0">
                <a:solidFill>
                  <a:srgbClr val="0070C0"/>
                </a:solidFill>
              </a:rPr>
              <a:t>quickly</a:t>
            </a:r>
            <a:r>
              <a:rPr lang="en-US" sz="2000" dirty="0"/>
              <a:t> and evolve this quickly to meet changing requirements.</a:t>
            </a:r>
          </a:p>
          <a:p>
            <a:r>
              <a:rPr lang="en-US" sz="2400" dirty="0"/>
              <a:t>The aim of agile methods is to </a:t>
            </a:r>
            <a:r>
              <a:rPr lang="en-US" sz="2400" dirty="0">
                <a:solidFill>
                  <a:srgbClr val="0070C0"/>
                </a:solidFill>
              </a:rPr>
              <a:t>reduce overheads </a:t>
            </a:r>
            <a:r>
              <a:rPr lang="en-US" sz="2400" dirty="0"/>
              <a:t>in the software process (e.g. by limiting documentation) and to be able to </a:t>
            </a:r>
            <a:r>
              <a:rPr lang="en-US" sz="2400" dirty="0">
                <a:solidFill>
                  <a:srgbClr val="0070C0"/>
                </a:solidFill>
              </a:rPr>
              <a:t>respond quickly</a:t>
            </a:r>
            <a:r>
              <a:rPr lang="en-US" sz="2400" dirty="0"/>
              <a:t> to </a:t>
            </a:r>
            <a:r>
              <a:rPr lang="en-US" sz="2400" dirty="0">
                <a:solidFill>
                  <a:srgbClr val="0070C0"/>
                </a:solidFill>
              </a:rPr>
              <a:t>changing</a:t>
            </a:r>
            <a:r>
              <a:rPr lang="en-US" sz="2400" dirty="0"/>
              <a:t> requirements without excessive rework.</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a:t>502045 - Agile Process</a:t>
            </a:r>
          </a:p>
        </p:txBody>
      </p:sp>
      <p:sp>
        <p:nvSpPr>
          <p:cNvPr id="2" name="Date Placeholder 1">
            <a:extLst>
              <a:ext uri="{FF2B5EF4-FFF2-40B4-BE49-F238E27FC236}">
                <a16:creationId xmlns:a16="http://schemas.microsoft.com/office/drawing/2014/main" id="{D1E1FE90-58F1-4E74-805E-D710261105C6}"/>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a:t>
            </a:r>
          </a:p>
        </p:txBody>
      </p:sp>
      <p:sp>
        <p:nvSpPr>
          <p:cNvPr id="3" name="Content Placeholder 2"/>
          <p:cNvSpPr>
            <a:spLocks noGrp="1"/>
          </p:cNvSpPr>
          <p:nvPr>
            <p:ph idx="1"/>
          </p:nvPr>
        </p:nvSpPr>
        <p:spPr/>
        <p:txBody>
          <a:bodyPr/>
          <a:lstStyle/>
          <a:p>
            <a:r>
              <a:rPr lang="en-US" i="1" dirty="0"/>
              <a:t>We are uncovering better ways of developing software by doing it and helping others do it. Through this work we have come to value:</a:t>
            </a:r>
            <a:endParaRPr lang="en-GB" dirty="0"/>
          </a:p>
          <a:p>
            <a:pPr lvl="1"/>
            <a:r>
              <a:rPr lang="en-US" i="1" dirty="0"/>
              <a:t>Individuals and interactions over processes and tools</a:t>
            </a:r>
          </a:p>
          <a:p>
            <a:pPr lvl="1"/>
            <a:r>
              <a:rPr lang="en-US" i="1" dirty="0"/>
              <a:t>Working software over comprehensive documentation </a:t>
            </a:r>
          </a:p>
          <a:p>
            <a:pPr lvl="1"/>
            <a:r>
              <a:rPr lang="en-US" i="1" dirty="0"/>
              <a:t>Customer collaboration over contract negotiation</a:t>
            </a:r>
          </a:p>
          <a:p>
            <a:pPr lvl="1"/>
            <a:r>
              <a:rPr lang="en-US" i="1" dirty="0"/>
              <a:t>Responding to change over following a plan </a:t>
            </a:r>
            <a:endParaRPr lang="en-GB" dirty="0"/>
          </a:p>
        </p:txBody>
      </p:sp>
      <p:sp>
        <p:nvSpPr>
          <p:cNvPr id="4" name="Footer Placeholder 3"/>
          <p:cNvSpPr>
            <a:spLocks noGrp="1"/>
          </p:cNvSpPr>
          <p:nvPr>
            <p:ph type="ftr" sz="quarter" idx="11"/>
          </p:nvPr>
        </p:nvSpPr>
        <p:spPr/>
        <p:txBody>
          <a:bodyPr/>
          <a:lstStyle/>
          <a:p>
            <a:pPr>
              <a:defRPr/>
            </a:pPr>
            <a:r>
              <a:rPr lang="en-US"/>
              <a:t>502045 - Agile Process</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
        <p:nvSpPr>
          <p:cNvPr id="6" name="Date Placeholder 5">
            <a:extLst>
              <a:ext uri="{FF2B5EF4-FFF2-40B4-BE49-F238E27FC236}">
                <a16:creationId xmlns:a16="http://schemas.microsoft.com/office/drawing/2014/main" id="{B11E4BC6-F635-43A9-8EBB-0220E9BF43AC}"/>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principles of agile methods</a:t>
            </a:r>
          </a:p>
        </p:txBody>
      </p:sp>
      <p:graphicFrame>
        <p:nvGraphicFramePr>
          <p:cNvPr id="4" name="Table 3"/>
          <p:cNvGraphicFramePr>
            <a:graphicFrameLocks noGrp="1"/>
          </p:cNvGraphicFramePr>
          <p:nvPr>
            <p:extLst>
              <p:ext uri="{D42A27DB-BD31-4B8C-83A1-F6EECF244321}">
                <p14:modId xmlns:p14="http://schemas.microsoft.com/office/powerpoint/2010/main" val="2748003106"/>
              </p:ext>
            </p:extLst>
          </p:nvPr>
        </p:nvGraphicFramePr>
        <p:xfrm>
          <a:off x="457200" y="1661727"/>
          <a:ext cx="8271317" cy="3535680"/>
        </p:xfrm>
        <a:graphic>
          <a:graphicData uri="http://schemas.openxmlformats.org/drawingml/2006/table">
            <a:tbl>
              <a:tblPr/>
              <a:tblGrid>
                <a:gridCol w="1923393">
                  <a:extLst>
                    <a:ext uri="{9D8B030D-6E8A-4147-A177-3AD203B41FA5}">
                      <a16:colId xmlns:a16="http://schemas.microsoft.com/office/drawing/2014/main" val="20000"/>
                    </a:ext>
                  </a:extLst>
                </a:gridCol>
                <a:gridCol w="6347924">
                  <a:extLst>
                    <a:ext uri="{9D8B030D-6E8A-4147-A177-3AD203B41FA5}">
                      <a16:colId xmlns:a16="http://schemas.microsoft.com/office/drawing/2014/main" val="20001"/>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08354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70C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72997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70C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Footer Placeholder 5"/>
          <p:cNvSpPr>
            <a:spLocks noGrp="1"/>
          </p:cNvSpPr>
          <p:nvPr>
            <p:ph type="ftr" sz="quarter" idx="11"/>
          </p:nvPr>
        </p:nvSpPr>
        <p:spPr/>
        <p:txBody>
          <a:bodyPr/>
          <a:lstStyle/>
          <a:p>
            <a:pPr>
              <a:defRPr/>
            </a:pPr>
            <a:r>
              <a:rPr lang="en-US"/>
              <a:t>502045 - Agile Process</a:t>
            </a:r>
          </a:p>
        </p:txBody>
      </p:sp>
      <p:sp>
        <p:nvSpPr>
          <p:cNvPr id="2" name="Date Placeholder 1">
            <a:extLst>
              <a:ext uri="{FF2B5EF4-FFF2-40B4-BE49-F238E27FC236}">
                <a16:creationId xmlns:a16="http://schemas.microsoft.com/office/drawing/2014/main" id="{337597A0-B011-4885-8934-6AC8578FAF3D}"/>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principles of agile methods</a:t>
            </a:r>
          </a:p>
        </p:txBody>
      </p:sp>
      <p:graphicFrame>
        <p:nvGraphicFramePr>
          <p:cNvPr id="4" name="Table 3"/>
          <p:cNvGraphicFramePr>
            <a:graphicFrameLocks noGrp="1"/>
          </p:cNvGraphicFramePr>
          <p:nvPr>
            <p:extLst>
              <p:ext uri="{D42A27DB-BD31-4B8C-83A1-F6EECF244321}">
                <p14:modId xmlns:p14="http://schemas.microsoft.com/office/powerpoint/2010/main" val="1257154593"/>
              </p:ext>
            </p:extLst>
          </p:nvPr>
        </p:nvGraphicFramePr>
        <p:xfrm>
          <a:off x="457200" y="1488301"/>
          <a:ext cx="8271317" cy="4724400"/>
        </p:xfrm>
        <a:graphic>
          <a:graphicData uri="http://schemas.openxmlformats.org/drawingml/2006/table">
            <a:tbl>
              <a:tblPr/>
              <a:tblGrid>
                <a:gridCol w="1860331">
                  <a:extLst>
                    <a:ext uri="{9D8B030D-6E8A-4147-A177-3AD203B41FA5}">
                      <a16:colId xmlns:a16="http://schemas.microsoft.com/office/drawing/2014/main" val="20000"/>
                    </a:ext>
                  </a:extLst>
                </a:gridCol>
                <a:gridCol w="6285233">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88195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70C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a:ea typeface="Times New Roman" charset="0"/>
                          <a:cs typeface="Arial"/>
                        </a:rPr>
                        <a:t>The skills of the development team should be recognized and exploited. Team </a:t>
                      </a:r>
                      <a:r>
                        <a:rPr kumimoji="0" lang="en-GB" sz="2400" b="0" i="0" u="none" strike="noStrike" cap="none" normalizeH="0" baseline="0" dirty="0">
                          <a:ln>
                            <a:noFill/>
                          </a:ln>
                          <a:solidFill>
                            <a:srgbClr val="0070C0"/>
                          </a:solidFill>
                          <a:effectLst/>
                          <a:latin typeface="Arial"/>
                          <a:ea typeface="Times New Roman" charset="0"/>
                          <a:cs typeface="Arial"/>
                        </a:rPr>
                        <a:t>members</a:t>
                      </a:r>
                      <a:r>
                        <a:rPr kumimoji="0" lang="en-GB" sz="2400" b="0" i="0" u="none" strike="noStrike" cap="none" normalizeH="0" baseline="0" dirty="0">
                          <a:ln>
                            <a:noFill/>
                          </a:ln>
                          <a:solidFill>
                            <a:srgbClr val="000000"/>
                          </a:solidFill>
                          <a:effectLst/>
                          <a:latin typeface="Arial"/>
                          <a:ea typeface="Times New Roman" charset="0"/>
                          <a:cs typeface="Arial"/>
                        </a:rPr>
                        <a:t> should be left to </a:t>
                      </a:r>
                      <a:r>
                        <a:rPr kumimoji="0" lang="en-GB" sz="2400" b="0" i="0" u="none" strike="noStrike" cap="none" normalizeH="0" baseline="0" dirty="0">
                          <a:ln>
                            <a:noFill/>
                          </a:ln>
                          <a:solidFill>
                            <a:srgbClr val="0070C0"/>
                          </a:solidFill>
                          <a:effectLst/>
                          <a:latin typeface="Arial"/>
                          <a:ea typeface="Times New Roman" charset="0"/>
                          <a:cs typeface="Arial"/>
                        </a:rPr>
                        <a:t>develop</a:t>
                      </a:r>
                      <a:r>
                        <a:rPr kumimoji="0" lang="en-GB" sz="2400" b="0" i="0" u="none" strike="noStrike" cap="none" normalizeH="0" baseline="0" dirty="0">
                          <a:ln>
                            <a:noFill/>
                          </a:ln>
                          <a:solidFill>
                            <a:srgbClr val="000000"/>
                          </a:solidFill>
                          <a:effectLst/>
                          <a:latin typeface="Arial"/>
                          <a:ea typeface="Times New Roman" charset="0"/>
                          <a:cs typeface="Arial"/>
                        </a:rPr>
                        <a:t> their </a:t>
                      </a:r>
                      <a:r>
                        <a:rPr kumimoji="0" lang="en-GB" sz="2400" b="0" i="0" u="none" strike="noStrike" cap="none" normalizeH="0" baseline="0" dirty="0">
                          <a:ln>
                            <a:noFill/>
                          </a:ln>
                          <a:solidFill>
                            <a:srgbClr val="0070C0"/>
                          </a:solidFill>
                          <a:effectLst/>
                          <a:latin typeface="Arial"/>
                          <a:ea typeface="Times New Roman" charset="0"/>
                          <a:cs typeface="Arial"/>
                        </a:rPr>
                        <a:t>own ways </a:t>
                      </a:r>
                      <a:r>
                        <a:rPr kumimoji="0" lang="en-GB" sz="2400" b="0" i="0" u="none" strike="noStrike" cap="none" normalizeH="0" baseline="0" dirty="0">
                          <a:ln>
                            <a:noFill/>
                          </a:ln>
                          <a:solidFill>
                            <a:srgbClr val="000000"/>
                          </a:solidFill>
                          <a:effectLst/>
                          <a:latin typeface="Arial"/>
                          <a:ea typeface="Times New Roman" charset="0"/>
                          <a:cs typeface="Arial"/>
                        </a:rPr>
                        <a:t>of working </a:t>
                      </a:r>
                      <a:r>
                        <a:rPr kumimoji="0" lang="en-GB" sz="2400" b="0" i="0" u="none" strike="noStrike" cap="none" normalizeH="0" baseline="0" dirty="0">
                          <a:ln>
                            <a:noFill/>
                          </a:ln>
                          <a:solidFill>
                            <a:srgbClr val="0070C0"/>
                          </a:solidFill>
                          <a:effectLst/>
                          <a:latin typeface="Arial"/>
                          <a:ea typeface="Times New Roman" charset="0"/>
                          <a:cs typeface="Arial"/>
                        </a:rPr>
                        <a:t>without prescriptive</a:t>
                      </a:r>
                      <a:r>
                        <a:rPr kumimoji="0" lang="en-GB" sz="2400" b="0" i="0" u="none" strike="noStrike" cap="none" normalizeH="0" baseline="0" dirty="0">
                          <a:ln>
                            <a:noFill/>
                          </a:ln>
                          <a:solidFill>
                            <a:srgbClr val="000000"/>
                          </a:solidFill>
                          <a:effectLst/>
                          <a:latin typeface="Arial"/>
                          <a:ea typeface="Times New Roman" charset="0"/>
                          <a:cs typeface="Arial"/>
                        </a:rPr>
                        <a:t>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1"/>
                  </a:ext>
                </a:extLst>
              </a:tr>
              <a:tr h="68036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a:ea typeface="Times New Roman" charset="0"/>
                          <a:cs typeface="Arial"/>
                        </a:rPr>
                        <a:t>Embrace </a:t>
                      </a:r>
                      <a:r>
                        <a:rPr kumimoji="0" lang="en-GB" sz="2400" b="0" i="0" u="none" strike="noStrike" cap="none" normalizeH="0" baseline="0" dirty="0">
                          <a:ln>
                            <a:noFill/>
                          </a:ln>
                          <a:solidFill>
                            <a:srgbClr val="0070C0"/>
                          </a:solidFill>
                          <a:effectLst/>
                          <a:latin typeface="Arial"/>
                          <a:ea typeface="Times New Roman" charset="0"/>
                          <a:cs typeface="Arial"/>
                        </a:rPr>
                        <a:t>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a:ea typeface="Times New Roman" charset="0"/>
                          <a:cs typeface="Arial"/>
                        </a:rPr>
                        <a:t>Expect the system requirements to change and so </a:t>
                      </a:r>
                      <a:r>
                        <a:rPr kumimoji="0" lang="en-GB" sz="2400" b="0" i="0" u="none" strike="noStrike" cap="none" normalizeH="0" baseline="0" dirty="0">
                          <a:ln>
                            <a:noFill/>
                          </a:ln>
                          <a:solidFill>
                            <a:srgbClr val="0070C0"/>
                          </a:solidFill>
                          <a:effectLst/>
                          <a:latin typeface="Arial"/>
                          <a:ea typeface="Times New Roman" charset="0"/>
                          <a:cs typeface="Arial"/>
                        </a:rPr>
                        <a:t>design</a:t>
                      </a:r>
                      <a:r>
                        <a:rPr kumimoji="0" lang="en-GB" sz="2400" b="0" i="0" u="none" strike="noStrike" cap="none" normalizeH="0" baseline="0" dirty="0">
                          <a:ln>
                            <a:noFill/>
                          </a:ln>
                          <a:solidFill>
                            <a:srgbClr val="000000"/>
                          </a:solidFill>
                          <a:effectLst/>
                          <a:latin typeface="Arial"/>
                          <a:ea typeface="Times New Roman" charset="0"/>
                          <a:cs typeface="Arial"/>
                        </a:rPr>
                        <a:t> the </a:t>
                      </a:r>
                      <a:r>
                        <a:rPr kumimoji="0" lang="en-GB" sz="2400" b="0" i="0" u="none" strike="noStrike" cap="none" normalizeH="0" baseline="0" dirty="0">
                          <a:ln>
                            <a:noFill/>
                          </a:ln>
                          <a:solidFill>
                            <a:srgbClr val="0070C0"/>
                          </a:solidFill>
                          <a:effectLst/>
                          <a:latin typeface="Arial"/>
                          <a:ea typeface="Times New Roman" charset="0"/>
                          <a:cs typeface="Arial"/>
                        </a:rPr>
                        <a:t>system</a:t>
                      </a:r>
                      <a:r>
                        <a:rPr kumimoji="0" lang="en-GB" sz="2400" b="0" i="0" u="none" strike="noStrike" cap="none" normalizeH="0" baseline="0" dirty="0">
                          <a:ln>
                            <a:noFill/>
                          </a:ln>
                          <a:solidFill>
                            <a:srgbClr val="000000"/>
                          </a:solidFill>
                          <a:effectLst/>
                          <a:latin typeface="Arial"/>
                          <a:ea typeface="Times New Roman" charset="0"/>
                          <a:cs typeface="Arial"/>
                        </a:rPr>
                        <a:t> to </a:t>
                      </a:r>
                      <a:r>
                        <a:rPr kumimoji="0" lang="en-GB" sz="2400" b="0" i="0" u="none" strike="noStrike" cap="none" normalizeH="0" baseline="0" dirty="0">
                          <a:ln>
                            <a:noFill/>
                          </a:ln>
                          <a:solidFill>
                            <a:srgbClr val="0070C0"/>
                          </a:solidFill>
                          <a:effectLst/>
                          <a:latin typeface="Arial"/>
                          <a:ea typeface="Times New Roman" charset="0"/>
                          <a:cs typeface="Arial"/>
                        </a:rPr>
                        <a:t>accommodate</a:t>
                      </a:r>
                      <a:r>
                        <a:rPr kumimoji="0" lang="en-GB" sz="2400" b="0" i="0" u="none" strike="noStrike" cap="none" normalizeH="0" baseline="0" dirty="0">
                          <a:ln>
                            <a:noFill/>
                          </a:ln>
                          <a:solidFill>
                            <a:srgbClr val="000000"/>
                          </a:solidFill>
                          <a:effectLst/>
                          <a:latin typeface="Arial"/>
                          <a:ea typeface="Times New Roman" charset="0"/>
                          <a:cs typeface="Arial"/>
                        </a:rPr>
                        <a:t> these </a:t>
                      </a:r>
                      <a:r>
                        <a:rPr kumimoji="0" lang="en-GB" sz="2400" b="0" i="0" u="none" strike="noStrike" cap="none" normalizeH="0" baseline="0" dirty="0">
                          <a:ln>
                            <a:noFill/>
                          </a:ln>
                          <a:solidFill>
                            <a:srgbClr val="0070C0"/>
                          </a:solidFill>
                          <a:effectLst/>
                          <a:latin typeface="Arial"/>
                          <a:ea typeface="Times New Roman" charset="0"/>
                          <a:cs typeface="Arial"/>
                        </a:rPr>
                        <a:t>changes</a:t>
                      </a:r>
                      <a:r>
                        <a:rPr kumimoji="0" lang="en-GB" sz="2400" b="0" i="0" u="none" strike="noStrike" cap="none" normalizeH="0" baseline="0" dirty="0">
                          <a:ln>
                            <a:noFill/>
                          </a:ln>
                          <a:solidFill>
                            <a:srgbClr val="000000"/>
                          </a:solidFill>
                          <a:effectLst/>
                          <a:latin typeface="Arial"/>
                          <a:ea typeface="Times New Roman" charset="0"/>
                          <a:cs typeface="Arial"/>
                        </a:rPr>
                        <a: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a:ea typeface="Times New Roman" charset="0"/>
                          <a:cs typeface="Arial"/>
                        </a:rPr>
                        <a:t>Maintain </a:t>
                      </a:r>
                      <a:r>
                        <a:rPr kumimoji="0" lang="en-GB" sz="2400" b="0" i="0" u="none" strike="noStrike" cap="none" normalizeH="0" baseline="0" dirty="0">
                          <a:ln>
                            <a:noFill/>
                          </a:ln>
                          <a:solidFill>
                            <a:srgbClr val="0070C0"/>
                          </a:solidFill>
                          <a:effectLst/>
                          <a:latin typeface="Arial"/>
                          <a:ea typeface="Times New Roman" charset="0"/>
                          <a:cs typeface="Arial"/>
                        </a:rPr>
                        <a:t>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70C0"/>
                          </a:solidFill>
                          <a:effectLst/>
                          <a:latin typeface="Arial"/>
                          <a:ea typeface="Times New Roman" charset="0"/>
                          <a:cs typeface="Arial"/>
                        </a:rPr>
                        <a:t>Focus</a:t>
                      </a:r>
                      <a:r>
                        <a:rPr kumimoji="0" lang="en-GB" sz="2400" b="0" i="0" u="none" strike="noStrike" cap="none" normalizeH="0" baseline="0" dirty="0">
                          <a:ln>
                            <a:noFill/>
                          </a:ln>
                          <a:solidFill>
                            <a:srgbClr val="000000"/>
                          </a:solidFill>
                          <a:effectLst/>
                          <a:latin typeface="Arial"/>
                          <a:ea typeface="Times New Roman" charset="0"/>
                          <a:cs typeface="Arial"/>
                        </a:rPr>
                        <a:t> on </a:t>
                      </a:r>
                      <a:r>
                        <a:rPr kumimoji="0" lang="en-GB" sz="2400" b="0" i="0" u="none" strike="noStrike" cap="none" normalizeH="0" baseline="0" dirty="0">
                          <a:ln>
                            <a:noFill/>
                          </a:ln>
                          <a:solidFill>
                            <a:srgbClr val="0070C0"/>
                          </a:solidFill>
                          <a:effectLst/>
                          <a:latin typeface="Arial"/>
                          <a:ea typeface="Times New Roman" charset="0"/>
                          <a:cs typeface="Arial"/>
                        </a:rPr>
                        <a:t>simplicity</a:t>
                      </a:r>
                      <a:r>
                        <a:rPr kumimoji="0" lang="en-GB" sz="2400" b="0" i="0" u="none" strike="noStrike" cap="none" normalizeH="0" baseline="0" dirty="0">
                          <a:ln>
                            <a:noFill/>
                          </a:ln>
                          <a:solidFill>
                            <a:srgbClr val="000000"/>
                          </a:solidFill>
                          <a:effectLst/>
                          <a:latin typeface="Arial"/>
                          <a:ea typeface="Times New Roman" charset="0"/>
                          <a:cs typeface="Arial"/>
                        </a:rPr>
                        <a:t> in both the software being developed and in the development process. Wherever possible, actively work to </a:t>
                      </a:r>
                      <a:r>
                        <a:rPr kumimoji="0" lang="en-GB" sz="2400" b="0" i="0" u="none" strike="noStrike" cap="none" normalizeH="0" baseline="0" dirty="0">
                          <a:ln>
                            <a:noFill/>
                          </a:ln>
                          <a:solidFill>
                            <a:srgbClr val="0070C0"/>
                          </a:solidFill>
                          <a:effectLst/>
                          <a:latin typeface="Arial"/>
                          <a:ea typeface="Times New Roman" charset="0"/>
                          <a:cs typeface="Arial"/>
                        </a:rPr>
                        <a:t>eliminate</a:t>
                      </a:r>
                      <a:r>
                        <a:rPr kumimoji="0" lang="en-GB" sz="2400" b="0" i="0" u="none" strike="noStrike" cap="none" normalizeH="0" baseline="0" dirty="0">
                          <a:ln>
                            <a:noFill/>
                          </a:ln>
                          <a:solidFill>
                            <a:srgbClr val="000000"/>
                          </a:solidFill>
                          <a:effectLst/>
                          <a:latin typeface="Arial"/>
                          <a:ea typeface="Times New Roman" charset="0"/>
                          <a:cs typeface="Arial"/>
                        </a:rPr>
                        <a:t> </a:t>
                      </a:r>
                      <a:r>
                        <a:rPr kumimoji="0" lang="en-GB" sz="2400" b="0" i="0" u="none" strike="noStrike" cap="none" normalizeH="0" baseline="0" dirty="0">
                          <a:ln>
                            <a:noFill/>
                          </a:ln>
                          <a:solidFill>
                            <a:srgbClr val="0070C0"/>
                          </a:solidFill>
                          <a:effectLst/>
                          <a:latin typeface="Arial"/>
                          <a:ea typeface="Times New Roman" charset="0"/>
                          <a:cs typeface="Arial"/>
                        </a:rPr>
                        <a:t>complexity</a:t>
                      </a:r>
                      <a:r>
                        <a:rPr kumimoji="0" lang="en-GB" sz="2400" b="0" i="0" u="none" strike="noStrike" cap="none" normalizeH="0" baseline="0" dirty="0">
                          <a:ln>
                            <a:noFill/>
                          </a:ln>
                          <a:solidFill>
                            <a:srgbClr val="000000"/>
                          </a:solidFill>
                          <a:effectLst/>
                          <a:latin typeface="Arial"/>
                          <a:ea typeface="Times New Roman" charset="0"/>
                          <a:cs typeface="Arial"/>
                        </a:rPr>
                        <a:t>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en-US"/>
              <a:t>502045 - Agile Process</a:t>
            </a:r>
          </a:p>
        </p:txBody>
      </p:sp>
      <p:sp>
        <p:nvSpPr>
          <p:cNvPr id="2" name="Date Placeholder 1">
            <a:extLst>
              <a:ext uri="{FF2B5EF4-FFF2-40B4-BE49-F238E27FC236}">
                <a16:creationId xmlns:a16="http://schemas.microsoft.com/office/drawing/2014/main" id="{FF3A6DE8-3D41-448B-AF8A-0765D1049B13}"/>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 applicability</a:t>
            </a:r>
          </a:p>
        </p:txBody>
      </p:sp>
      <p:sp>
        <p:nvSpPr>
          <p:cNvPr id="3" name="Content Placeholder 2"/>
          <p:cNvSpPr>
            <a:spLocks noGrp="1"/>
          </p:cNvSpPr>
          <p:nvPr>
            <p:ph idx="1"/>
          </p:nvPr>
        </p:nvSpPr>
        <p:spPr/>
        <p:txBody>
          <a:bodyPr/>
          <a:lstStyle/>
          <a:p>
            <a:r>
              <a:rPr lang="en-GB" dirty="0">
                <a:solidFill>
                  <a:srgbClr val="0070C0"/>
                </a:solidFill>
              </a:rPr>
              <a:t>Product</a:t>
            </a:r>
            <a:r>
              <a:rPr lang="en-GB" dirty="0"/>
              <a:t> development where a software company is developing a </a:t>
            </a:r>
            <a:r>
              <a:rPr lang="en-GB" dirty="0">
                <a:solidFill>
                  <a:srgbClr val="0070C0"/>
                </a:solidFill>
              </a:rPr>
              <a:t>small</a:t>
            </a:r>
            <a:r>
              <a:rPr lang="en-GB" dirty="0"/>
              <a:t> or </a:t>
            </a:r>
            <a:r>
              <a:rPr lang="en-GB" dirty="0">
                <a:solidFill>
                  <a:srgbClr val="0070C0"/>
                </a:solidFill>
              </a:rPr>
              <a:t>medium-sized</a:t>
            </a:r>
            <a:r>
              <a:rPr lang="en-GB" dirty="0"/>
              <a:t> product for </a:t>
            </a:r>
            <a:r>
              <a:rPr lang="en-GB" dirty="0">
                <a:solidFill>
                  <a:srgbClr val="0070C0"/>
                </a:solidFill>
              </a:rPr>
              <a:t>sale</a:t>
            </a:r>
            <a:r>
              <a:rPr lang="en-GB" dirty="0"/>
              <a:t>.</a:t>
            </a:r>
          </a:p>
          <a:p>
            <a:r>
              <a:rPr lang="en-GB" dirty="0"/>
              <a:t>Custom system </a:t>
            </a:r>
            <a:r>
              <a:rPr lang="en-GB" dirty="0">
                <a:solidFill>
                  <a:srgbClr val="0070C0"/>
                </a:solidFill>
              </a:rPr>
              <a:t>development within </a:t>
            </a:r>
            <a:r>
              <a:rPr lang="en-GB" dirty="0"/>
              <a:t>an </a:t>
            </a:r>
            <a:r>
              <a:rPr lang="en-GB" dirty="0">
                <a:solidFill>
                  <a:srgbClr val="0070C0"/>
                </a:solidFill>
              </a:rPr>
              <a:t>organization</a:t>
            </a:r>
            <a:r>
              <a:rPr lang="en-GB" dirty="0"/>
              <a:t>, where there is a </a:t>
            </a:r>
            <a:r>
              <a:rPr lang="en-GB" dirty="0">
                <a:solidFill>
                  <a:srgbClr val="0070C0"/>
                </a:solidFill>
              </a:rPr>
              <a:t>clear commitment </a:t>
            </a:r>
            <a:r>
              <a:rPr lang="en-GB" dirty="0"/>
              <a:t>from the </a:t>
            </a:r>
            <a:r>
              <a:rPr lang="en-GB" dirty="0">
                <a:solidFill>
                  <a:srgbClr val="0070C0"/>
                </a:solidFill>
              </a:rPr>
              <a:t>customer</a:t>
            </a:r>
            <a:r>
              <a:rPr lang="en-GB" dirty="0"/>
              <a:t> to become involved in the development process and where there are </a:t>
            </a:r>
            <a:r>
              <a:rPr lang="en-GB" dirty="0">
                <a:solidFill>
                  <a:srgbClr val="0070C0"/>
                </a:solidFill>
              </a:rPr>
              <a:t>not</a:t>
            </a:r>
            <a:r>
              <a:rPr lang="en-GB" dirty="0"/>
              <a:t> a lot of </a:t>
            </a:r>
            <a:r>
              <a:rPr lang="en-GB" dirty="0">
                <a:solidFill>
                  <a:srgbClr val="0070C0"/>
                </a:solidFill>
              </a:rPr>
              <a:t>external rules </a:t>
            </a:r>
            <a:r>
              <a:rPr lang="en-GB" dirty="0"/>
              <a:t>and regulations that </a:t>
            </a:r>
            <a:r>
              <a:rPr lang="en-GB" dirty="0">
                <a:solidFill>
                  <a:srgbClr val="0070C0"/>
                </a:solidFill>
              </a:rPr>
              <a:t>affect</a:t>
            </a:r>
            <a:r>
              <a:rPr lang="en-GB" dirty="0"/>
              <a:t> the software.</a:t>
            </a:r>
          </a:p>
          <a:p>
            <a:r>
              <a:rPr lang="en-GB" dirty="0"/>
              <a:t>Because of their </a:t>
            </a:r>
            <a:r>
              <a:rPr lang="en-GB" dirty="0">
                <a:solidFill>
                  <a:srgbClr val="0070C0"/>
                </a:solidFill>
              </a:rPr>
              <a:t>focus</a:t>
            </a:r>
            <a:r>
              <a:rPr lang="en-GB" dirty="0"/>
              <a:t> on </a:t>
            </a:r>
            <a:r>
              <a:rPr lang="en-GB" dirty="0">
                <a:solidFill>
                  <a:srgbClr val="0070C0"/>
                </a:solidFill>
              </a:rPr>
              <a:t>small</a:t>
            </a:r>
            <a:r>
              <a:rPr lang="en-GB" dirty="0"/>
              <a:t>, tightly-integrated teams, there are </a:t>
            </a:r>
            <a:r>
              <a:rPr lang="en-GB" dirty="0">
                <a:solidFill>
                  <a:srgbClr val="0070C0"/>
                </a:solidFill>
              </a:rPr>
              <a:t>problems</a:t>
            </a:r>
            <a:r>
              <a:rPr lang="en-GB" dirty="0"/>
              <a:t> in scaling agile methods to </a:t>
            </a:r>
            <a:r>
              <a:rPr lang="en-GB" dirty="0">
                <a:solidFill>
                  <a:srgbClr val="0070C0"/>
                </a:solidFill>
              </a:rPr>
              <a:t>large systems.</a:t>
            </a:r>
          </a:p>
          <a:p>
            <a:endParaRPr lang="en-US" dirty="0"/>
          </a:p>
        </p:txBody>
      </p:sp>
      <p:sp>
        <p:nvSpPr>
          <p:cNvPr id="4" name="Footer Placeholder 3"/>
          <p:cNvSpPr>
            <a:spLocks noGrp="1"/>
          </p:cNvSpPr>
          <p:nvPr>
            <p:ph type="ftr" sz="quarter" idx="11"/>
          </p:nvPr>
        </p:nvSpPr>
        <p:spPr/>
        <p:txBody>
          <a:bodyPr/>
          <a:lstStyle/>
          <a:p>
            <a:pPr>
              <a:defRPr/>
            </a:pPr>
            <a:r>
              <a:rPr lang="en-US"/>
              <a:t>502045 - Agile Process</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6" name="Date Placeholder 5">
            <a:extLst>
              <a:ext uri="{FF2B5EF4-FFF2-40B4-BE49-F238E27FC236}">
                <a16:creationId xmlns:a16="http://schemas.microsoft.com/office/drawing/2014/main" id="{743C25E4-5386-4376-B654-7AAB1B392DE1}"/>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a:t>Problems with agile methods</a:t>
            </a:r>
          </a:p>
        </p:txBody>
      </p:sp>
      <p:sp>
        <p:nvSpPr>
          <p:cNvPr id="1167363" name="Rectangle 3"/>
          <p:cNvSpPr>
            <a:spLocks noGrp="1" noChangeArrowheads="1"/>
          </p:cNvSpPr>
          <p:nvPr>
            <p:ph type="body" idx="1"/>
          </p:nvPr>
        </p:nvSpPr>
        <p:spPr/>
        <p:txBody>
          <a:bodyPr/>
          <a:lstStyle/>
          <a:p>
            <a:r>
              <a:rPr lang="en-US" sz="2400" dirty="0"/>
              <a:t>It can be </a:t>
            </a:r>
            <a:r>
              <a:rPr lang="en-US" sz="2400" dirty="0">
                <a:solidFill>
                  <a:srgbClr val="0070C0"/>
                </a:solidFill>
              </a:rPr>
              <a:t>difficult</a:t>
            </a:r>
            <a:r>
              <a:rPr lang="en-US" sz="2400" dirty="0"/>
              <a:t> to </a:t>
            </a:r>
            <a:r>
              <a:rPr lang="en-US" sz="2400" dirty="0">
                <a:solidFill>
                  <a:srgbClr val="0070C0"/>
                </a:solidFill>
              </a:rPr>
              <a:t>keep</a:t>
            </a:r>
            <a:r>
              <a:rPr lang="en-US" sz="2400" dirty="0"/>
              <a:t> the </a:t>
            </a:r>
            <a:r>
              <a:rPr lang="en-US" sz="2400" dirty="0">
                <a:solidFill>
                  <a:srgbClr val="0070C0"/>
                </a:solidFill>
              </a:rPr>
              <a:t>interest</a:t>
            </a:r>
            <a:r>
              <a:rPr lang="en-US" sz="2400" dirty="0"/>
              <a:t> of </a:t>
            </a:r>
            <a:r>
              <a:rPr lang="en-US" sz="2400" dirty="0">
                <a:solidFill>
                  <a:srgbClr val="0070C0"/>
                </a:solidFill>
              </a:rPr>
              <a:t>customers</a:t>
            </a:r>
            <a:r>
              <a:rPr lang="en-US" sz="2400" dirty="0"/>
              <a:t> who are involved in the process.</a:t>
            </a:r>
          </a:p>
          <a:p>
            <a:r>
              <a:rPr lang="en-US" sz="2400" dirty="0"/>
              <a:t>Team </a:t>
            </a:r>
            <a:r>
              <a:rPr lang="en-US" sz="2400" dirty="0">
                <a:solidFill>
                  <a:srgbClr val="0070C0"/>
                </a:solidFill>
              </a:rPr>
              <a:t>members</a:t>
            </a:r>
            <a:r>
              <a:rPr lang="en-US" sz="2400" dirty="0"/>
              <a:t> may be </a:t>
            </a:r>
            <a:r>
              <a:rPr lang="en-US" sz="2400" dirty="0">
                <a:solidFill>
                  <a:srgbClr val="0070C0"/>
                </a:solidFill>
              </a:rPr>
              <a:t>unsuited</a:t>
            </a:r>
            <a:r>
              <a:rPr lang="en-US" sz="2400" dirty="0"/>
              <a:t> to the </a:t>
            </a:r>
            <a:r>
              <a:rPr lang="en-US" sz="2400" dirty="0">
                <a:solidFill>
                  <a:srgbClr val="0070C0"/>
                </a:solidFill>
              </a:rPr>
              <a:t>intense</a:t>
            </a:r>
            <a:r>
              <a:rPr lang="en-US" sz="2400" dirty="0"/>
              <a:t> involvement that </a:t>
            </a:r>
            <a:r>
              <a:rPr lang="en-US" sz="2400" dirty="0" err="1"/>
              <a:t>characterises</a:t>
            </a:r>
            <a:r>
              <a:rPr lang="en-US" sz="2400" dirty="0"/>
              <a:t> agile methods.</a:t>
            </a:r>
          </a:p>
          <a:p>
            <a:r>
              <a:rPr lang="en-US" sz="2400" dirty="0" err="1">
                <a:solidFill>
                  <a:srgbClr val="0070C0"/>
                </a:solidFill>
              </a:rPr>
              <a:t>Prioritising</a:t>
            </a:r>
            <a:r>
              <a:rPr lang="en-US" sz="2400" dirty="0">
                <a:solidFill>
                  <a:srgbClr val="0070C0"/>
                </a:solidFill>
              </a:rPr>
              <a:t> changes </a:t>
            </a:r>
            <a:r>
              <a:rPr lang="en-US" sz="2400" dirty="0"/>
              <a:t>can be </a:t>
            </a:r>
            <a:r>
              <a:rPr lang="en-US" sz="2400" dirty="0">
                <a:solidFill>
                  <a:srgbClr val="0070C0"/>
                </a:solidFill>
              </a:rPr>
              <a:t>difficult</a:t>
            </a:r>
            <a:r>
              <a:rPr lang="en-US" sz="2400" dirty="0"/>
              <a:t> where there are </a:t>
            </a:r>
            <a:r>
              <a:rPr lang="en-US" sz="2400" dirty="0">
                <a:solidFill>
                  <a:srgbClr val="0070C0"/>
                </a:solidFill>
              </a:rPr>
              <a:t>multiple stakeholders</a:t>
            </a:r>
            <a:r>
              <a:rPr lang="en-US" sz="2400" dirty="0"/>
              <a:t>.</a:t>
            </a:r>
          </a:p>
          <a:p>
            <a:r>
              <a:rPr lang="en-US" sz="2400" dirty="0"/>
              <a:t>Maintaining </a:t>
            </a:r>
            <a:r>
              <a:rPr lang="en-US" sz="2400" dirty="0">
                <a:solidFill>
                  <a:srgbClr val="0070C0"/>
                </a:solidFill>
              </a:rPr>
              <a:t>simplicity</a:t>
            </a:r>
            <a:r>
              <a:rPr lang="en-US" sz="2400" dirty="0"/>
              <a:t> requires </a:t>
            </a:r>
            <a:r>
              <a:rPr lang="en-US" sz="2400" dirty="0">
                <a:solidFill>
                  <a:srgbClr val="0070C0"/>
                </a:solidFill>
              </a:rPr>
              <a:t>extra work</a:t>
            </a:r>
            <a:r>
              <a:rPr lang="en-US" sz="2400" dirty="0"/>
              <a:t>.</a:t>
            </a:r>
          </a:p>
          <a:p>
            <a:r>
              <a:rPr lang="en-US" sz="2400" dirty="0">
                <a:solidFill>
                  <a:srgbClr val="0070C0"/>
                </a:solidFill>
              </a:rPr>
              <a:t>Contracts</a:t>
            </a:r>
            <a:r>
              <a:rPr lang="en-US" sz="2400" dirty="0">
                <a:solidFill>
                  <a:srgbClr val="FF0000"/>
                </a:solidFill>
              </a:rPr>
              <a:t> </a:t>
            </a:r>
            <a:r>
              <a:rPr lang="en-US" sz="2400" dirty="0"/>
              <a:t>may be a </a:t>
            </a:r>
            <a:r>
              <a:rPr lang="en-US" sz="2400" dirty="0">
                <a:solidFill>
                  <a:srgbClr val="0070C0"/>
                </a:solidFill>
              </a:rPr>
              <a:t>problem</a:t>
            </a:r>
            <a:r>
              <a:rPr lang="en-US" sz="2400" dirty="0">
                <a:solidFill>
                  <a:srgbClr val="FF0000"/>
                </a:solidFill>
              </a:rPr>
              <a:t> </a:t>
            </a:r>
            <a:r>
              <a:rPr lang="en-US" sz="2400" dirty="0"/>
              <a:t>as with other approaches to </a:t>
            </a:r>
            <a:r>
              <a:rPr lang="en-US" sz="2400" dirty="0">
                <a:solidFill>
                  <a:srgbClr val="0070C0"/>
                </a:solidFill>
              </a:rPr>
              <a:t>iterative development</a:t>
            </a:r>
            <a:r>
              <a:rPr lang="en-US" sz="2400" dirty="0"/>
              <a: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a:t>502045 - Agile Process</a:t>
            </a:r>
          </a:p>
        </p:txBody>
      </p:sp>
      <p:sp>
        <p:nvSpPr>
          <p:cNvPr id="2" name="Date Placeholder 1">
            <a:extLst>
              <a:ext uri="{FF2B5EF4-FFF2-40B4-BE49-F238E27FC236}">
                <a16:creationId xmlns:a16="http://schemas.microsoft.com/office/drawing/2014/main" id="{5A331632-4336-4D23-A06D-7CC8D739D384}"/>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1646</TotalTime>
  <Words>2724</Words>
  <Application>Microsoft Office PowerPoint</Application>
  <PresentationFormat>On-screen Show (4:3)</PresentationFormat>
  <Paragraphs>283</Paragraphs>
  <Slides>34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Times New Roman</vt:lpstr>
      <vt:lpstr>Wingdings</vt:lpstr>
      <vt:lpstr>SE9</vt:lpstr>
      <vt:lpstr>502045</vt:lpstr>
      <vt:lpstr>Topics covered</vt:lpstr>
      <vt:lpstr>Rapid software development</vt:lpstr>
      <vt:lpstr>Agile methods</vt:lpstr>
      <vt:lpstr>Agile manifesto</vt:lpstr>
      <vt:lpstr>The principles of agile methods</vt:lpstr>
      <vt:lpstr>The principles of agile methods</vt:lpstr>
      <vt:lpstr>Agile method applicability</vt:lpstr>
      <vt:lpstr>Problems with agile methods</vt:lpstr>
      <vt:lpstr>Agile methods and software maintenance</vt:lpstr>
      <vt:lpstr>Plan-driven and agile development</vt:lpstr>
      <vt:lpstr>Plan-driven and agile specification</vt:lpstr>
      <vt:lpstr>Technical, human, organizational issues</vt:lpstr>
      <vt:lpstr>Technical, human, organizational issues</vt:lpstr>
      <vt:lpstr>Technical, human, organizational issues</vt:lpstr>
      <vt:lpstr>Extreme programming</vt:lpstr>
      <vt:lpstr>The extreme programming release cycle</vt:lpstr>
      <vt:lpstr>Requirements scenarios</vt:lpstr>
      <vt:lpstr>Extreme programming practices (a) (Self study)</vt:lpstr>
      <vt:lpstr>Extreme programming practices (a)</vt:lpstr>
      <vt:lpstr>Extreme programming practices (b)</vt:lpstr>
      <vt:lpstr>Extreme programming practices (b)</vt:lpstr>
      <vt:lpstr>XP and change</vt:lpstr>
      <vt:lpstr>Refactoring</vt:lpstr>
      <vt:lpstr>Examples of refactoring</vt:lpstr>
      <vt:lpstr>Key points</vt:lpstr>
      <vt:lpstr>Scrum</vt:lpstr>
      <vt:lpstr>The Scrum process</vt:lpstr>
      <vt:lpstr>The Sprint cycle</vt:lpstr>
      <vt:lpstr>The Sprint cycle</vt:lpstr>
      <vt:lpstr>Teamwork in Scrum</vt:lpstr>
      <vt:lpstr>Scrum benefits</vt:lpstr>
      <vt:lpstr>XP vs Scrum</vt:lpstr>
      <vt:lpstr>XP vs Scrum</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Minh Dang</cp:lastModifiedBy>
  <cp:revision>106</cp:revision>
  <dcterms:created xsi:type="dcterms:W3CDTF">2010-01-06T20:28:26Z</dcterms:created>
  <dcterms:modified xsi:type="dcterms:W3CDTF">2020-07-31T02:33:49Z</dcterms:modified>
</cp:coreProperties>
</file>