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6"/>
  </p:notesMasterIdLst>
  <p:handoutMasterIdLst>
    <p:handoutMasterId r:id="rId47"/>
  </p:handoutMasterIdLst>
  <p:sldIdLst>
    <p:sldId id="256" r:id="rId2"/>
    <p:sldId id="276" r:id="rId3"/>
    <p:sldId id="278" r:id="rId4"/>
    <p:sldId id="280" r:id="rId5"/>
    <p:sldId id="258" r:id="rId6"/>
    <p:sldId id="390" r:id="rId7"/>
    <p:sldId id="391" r:id="rId8"/>
    <p:sldId id="285" r:id="rId9"/>
    <p:sldId id="310" r:id="rId10"/>
    <p:sldId id="288" r:id="rId11"/>
    <p:sldId id="392" r:id="rId12"/>
    <p:sldId id="289" r:id="rId13"/>
    <p:sldId id="261" r:id="rId14"/>
    <p:sldId id="393" r:id="rId15"/>
    <p:sldId id="408" r:id="rId16"/>
    <p:sldId id="415" r:id="rId17"/>
    <p:sldId id="418" r:id="rId18"/>
    <p:sldId id="394" r:id="rId19"/>
    <p:sldId id="369" r:id="rId20"/>
    <p:sldId id="370" r:id="rId21"/>
    <p:sldId id="371" r:id="rId22"/>
    <p:sldId id="419" r:id="rId23"/>
    <p:sldId id="374" r:id="rId24"/>
    <p:sldId id="375" r:id="rId25"/>
    <p:sldId id="376" r:id="rId26"/>
    <p:sldId id="377" r:id="rId27"/>
    <p:sldId id="378" r:id="rId28"/>
    <p:sldId id="379" r:id="rId29"/>
    <p:sldId id="357" r:id="rId30"/>
    <p:sldId id="358" r:id="rId31"/>
    <p:sldId id="359" r:id="rId32"/>
    <p:sldId id="360" r:id="rId33"/>
    <p:sldId id="400" r:id="rId34"/>
    <p:sldId id="420" r:id="rId35"/>
    <p:sldId id="402" r:id="rId36"/>
    <p:sldId id="405" r:id="rId37"/>
    <p:sldId id="385" r:id="rId38"/>
    <p:sldId id="347" r:id="rId39"/>
    <p:sldId id="364" r:id="rId40"/>
    <p:sldId id="365" r:id="rId41"/>
    <p:sldId id="349" r:id="rId42"/>
    <p:sldId id="387" r:id="rId43"/>
    <p:sldId id="366" r:id="rId44"/>
    <p:sldId id="350" r:id="rId4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78" autoAdjust="0"/>
  </p:normalViewPr>
  <p:slideViewPr>
    <p:cSldViewPr snapToObjects="1">
      <p:cViewPr varScale="1">
        <p:scale>
          <a:sx n="91" d="100"/>
          <a:sy n="91" d="100"/>
        </p:scale>
        <p:origin x="2193" y="4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30E4B7-6F80-4ED9-91EA-0BEC78D89795}" type="doc">
      <dgm:prSet loTypeId="urn:microsoft.com/office/officeart/2005/8/layout/arrow2" loCatId="process" qsTypeId="urn:microsoft.com/office/officeart/2005/8/quickstyle/simple1#20" qsCatId="simple" csTypeId="urn:microsoft.com/office/officeart/2005/8/colors/accent1_2#29" csCatId="accent1"/>
      <dgm:spPr/>
      <dgm:t>
        <a:bodyPr/>
        <a:lstStyle/>
        <a:p>
          <a:endParaRPr lang="en-US"/>
        </a:p>
      </dgm:t>
    </dgm:pt>
    <dgm:pt modelId="{25255913-93B9-4C96-897E-9F37B632FD48}">
      <dgm:prSet custT="1"/>
      <dgm:spPr/>
      <dgm:t>
        <a:bodyPr/>
        <a:lstStyle/>
        <a:p>
          <a:pPr rtl="0"/>
          <a:r>
            <a:rPr lang="en-US" sz="1600" b="1" dirty="0">
              <a:solidFill>
                <a:schemeClr val="tx1">
                  <a:lumMod val="75000"/>
                  <a:lumOff val="25000"/>
                </a:schemeClr>
              </a:solidFill>
            </a:rPr>
            <a:t>Validity check</a:t>
          </a:r>
        </a:p>
      </dgm:t>
    </dgm:pt>
    <dgm:pt modelId="{16BBD44F-C7CD-479C-9105-4C61C62D8AE6}" type="parTrans" cxnId="{E60D47FC-F309-46CD-A7FA-49EE325862BD}">
      <dgm:prSet/>
      <dgm:spPr/>
      <dgm:t>
        <a:bodyPr/>
        <a:lstStyle/>
        <a:p>
          <a:endParaRPr lang="en-US"/>
        </a:p>
      </dgm:t>
    </dgm:pt>
    <dgm:pt modelId="{75B4DA64-3FB4-4647-85AD-BD3B0103EA34}" type="sibTrans" cxnId="{E60D47FC-F309-46CD-A7FA-49EE325862BD}">
      <dgm:prSet/>
      <dgm:spPr/>
      <dgm:t>
        <a:bodyPr/>
        <a:lstStyle/>
        <a:p>
          <a:endParaRPr lang="en-US"/>
        </a:p>
      </dgm:t>
    </dgm:pt>
    <dgm:pt modelId="{C1930EC9-E90A-4471-9EC1-BB7D6A1D1894}">
      <dgm:prSet/>
      <dgm:spPr/>
      <dgm:t>
        <a:bodyPr/>
        <a:lstStyle/>
        <a:p>
          <a:pPr rtl="0"/>
          <a:r>
            <a:rPr lang="en-US" dirty="0"/>
            <a:t>Consistency check</a:t>
          </a:r>
        </a:p>
      </dgm:t>
    </dgm:pt>
    <dgm:pt modelId="{BDCE3A0A-8A65-4848-8E79-90074445478A}" type="parTrans" cxnId="{AEC86EDC-A58B-457C-95FB-91E0DAC46883}">
      <dgm:prSet/>
      <dgm:spPr/>
      <dgm:t>
        <a:bodyPr/>
        <a:lstStyle/>
        <a:p>
          <a:endParaRPr lang="en-US"/>
        </a:p>
      </dgm:t>
    </dgm:pt>
    <dgm:pt modelId="{3AAF63EE-06D3-49AB-BA5F-87D303D0030B}" type="sibTrans" cxnId="{AEC86EDC-A58B-457C-95FB-91E0DAC46883}">
      <dgm:prSet/>
      <dgm:spPr/>
      <dgm:t>
        <a:bodyPr/>
        <a:lstStyle/>
        <a:p>
          <a:endParaRPr lang="en-US"/>
        </a:p>
      </dgm:t>
    </dgm:pt>
    <dgm:pt modelId="{2A5844D2-263F-439F-BDE4-4815F590DD6C}">
      <dgm:prSet/>
      <dgm:spPr/>
      <dgm:t>
        <a:bodyPr/>
        <a:lstStyle/>
        <a:p>
          <a:pPr rtl="0"/>
          <a:r>
            <a:rPr lang="en-US" dirty="0"/>
            <a:t>Completeness check</a:t>
          </a:r>
        </a:p>
      </dgm:t>
    </dgm:pt>
    <dgm:pt modelId="{7A4D0140-E17B-4C11-86EB-A2EDE844E3BC}" type="parTrans" cxnId="{7CE23B80-274B-4CDD-8BE9-5C357C2F56FD}">
      <dgm:prSet/>
      <dgm:spPr/>
      <dgm:t>
        <a:bodyPr/>
        <a:lstStyle/>
        <a:p>
          <a:endParaRPr lang="en-US"/>
        </a:p>
      </dgm:t>
    </dgm:pt>
    <dgm:pt modelId="{E0E52A5F-01DC-4E1F-9119-C7B6BB1A15D8}" type="sibTrans" cxnId="{7CE23B80-274B-4CDD-8BE9-5C357C2F56FD}">
      <dgm:prSet/>
      <dgm:spPr/>
      <dgm:t>
        <a:bodyPr/>
        <a:lstStyle/>
        <a:p>
          <a:endParaRPr lang="en-US"/>
        </a:p>
      </dgm:t>
    </dgm:pt>
    <dgm:pt modelId="{88F1D8F6-8F2E-43AA-8333-5898E85D83AB}">
      <dgm:prSet/>
      <dgm:spPr/>
      <dgm:t>
        <a:bodyPr/>
        <a:lstStyle/>
        <a:p>
          <a:pPr rtl="0"/>
          <a:r>
            <a:rPr lang="en-US" dirty="0"/>
            <a:t>Realism check</a:t>
          </a:r>
        </a:p>
      </dgm:t>
    </dgm:pt>
    <dgm:pt modelId="{ABBDCB8F-9AA5-41E4-8C3D-7048168F30B5}" type="parTrans" cxnId="{AE60CB45-76A8-4BCE-B049-8C58E30D5C74}">
      <dgm:prSet/>
      <dgm:spPr/>
      <dgm:t>
        <a:bodyPr/>
        <a:lstStyle/>
        <a:p>
          <a:endParaRPr lang="en-US"/>
        </a:p>
      </dgm:t>
    </dgm:pt>
    <dgm:pt modelId="{C6B6587B-9B8B-4BCA-8357-3058AEFB5F5D}" type="sibTrans" cxnId="{AE60CB45-76A8-4BCE-B049-8C58E30D5C74}">
      <dgm:prSet/>
      <dgm:spPr/>
      <dgm:t>
        <a:bodyPr/>
        <a:lstStyle/>
        <a:p>
          <a:endParaRPr lang="en-US"/>
        </a:p>
      </dgm:t>
    </dgm:pt>
    <dgm:pt modelId="{FFD738CD-2EB5-4A42-B102-D8A7382E5877}">
      <dgm:prSet/>
      <dgm:spPr/>
      <dgm:t>
        <a:bodyPr/>
        <a:lstStyle/>
        <a:p>
          <a:pPr rtl="0"/>
          <a:r>
            <a:rPr lang="en-US" dirty="0"/>
            <a:t>Verifiability check</a:t>
          </a:r>
        </a:p>
      </dgm:t>
    </dgm:pt>
    <dgm:pt modelId="{742BD0A5-ECA4-455D-922F-9FBA322582B0}" type="parTrans" cxnId="{3BBE3EE0-1A16-40C0-A396-29C62F953679}">
      <dgm:prSet/>
      <dgm:spPr/>
      <dgm:t>
        <a:bodyPr/>
        <a:lstStyle/>
        <a:p>
          <a:endParaRPr lang="en-US"/>
        </a:p>
      </dgm:t>
    </dgm:pt>
    <dgm:pt modelId="{EC0EDF7D-6A5A-4C3F-8FAD-29931F081961}" type="sibTrans" cxnId="{3BBE3EE0-1A16-40C0-A396-29C62F953679}">
      <dgm:prSet/>
      <dgm:spPr/>
      <dgm:t>
        <a:bodyPr/>
        <a:lstStyle/>
        <a:p>
          <a:endParaRPr lang="en-US"/>
        </a:p>
      </dgm:t>
    </dgm:pt>
    <dgm:pt modelId="{5562BA5D-3E19-410E-9481-AD2DE5AA1300}" type="pres">
      <dgm:prSet presAssocID="{4730E4B7-6F80-4ED9-91EA-0BEC78D89795}" presName="arrowDiagram" presStyleCnt="0">
        <dgm:presLayoutVars>
          <dgm:chMax val="5"/>
          <dgm:dir/>
          <dgm:resizeHandles val="exact"/>
        </dgm:presLayoutVars>
      </dgm:prSet>
      <dgm:spPr/>
    </dgm:pt>
    <dgm:pt modelId="{3327364D-F8C3-45EF-8D3F-BF4BD13C98C3}" type="pres">
      <dgm:prSet presAssocID="{4730E4B7-6F80-4ED9-91EA-0BEC78D89795}" presName="arrow" presStyleLbl="bgShp" presStyleIdx="0" presStyleCnt="1"/>
      <dgm:spPr/>
    </dgm:pt>
    <dgm:pt modelId="{9C547180-94A5-40BA-BA90-480785B935FA}" type="pres">
      <dgm:prSet presAssocID="{4730E4B7-6F80-4ED9-91EA-0BEC78D89795}" presName="arrowDiagram5" presStyleCnt="0"/>
      <dgm:spPr/>
    </dgm:pt>
    <dgm:pt modelId="{8BD4B4EF-0F28-40F0-9E34-03565A95BBC6}" type="pres">
      <dgm:prSet presAssocID="{25255913-93B9-4C96-897E-9F37B632FD48}" presName="bullet5a" presStyleLbl="node1" presStyleIdx="0" presStyleCnt="5"/>
      <dgm:spPr/>
    </dgm:pt>
    <dgm:pt modelId="{77929E2C-3A41-4E75-A5F3-3DA77A17784C}" type="pres">
      <dgm:prSet presAssocID="{25255913-93B9-4C96-897E-9F37B632FD48}" presName="textBox5a" presStyleLbl="revTx" presStyleIdx="0" presStyleCnt="5">
        <dgm:presLayoutVars>
          <dgm:bulletEnabled val="1"/>
        </dgm:presLayoutVars>
      </dgm:prSet>
      <dgm:spPr/>
    </dgm:pt>
    <dgm:pt modelId="{32489075-0CD6-4FB6-B91C-EF3F8D2F5A63}" type="pres">
      <dgm:prSet presAssocID="{C1930EC9-E90A-4471-9EC1-BB7D6A1D1894}" presName="bullet5b" presStyleLbl="node1" presStyleIdx="1" presStyleCnt="5"/>
      <dgm:spPr/>
    </dgm:pt>
    <dgm:pt modelId="{1052B413-B940-47DE-8310-EED067468696}" type="pres">
      <dgm:prSet presAssocID="{C1930EC9-E90A-4471-9EC1-BB7D6A1D1894}" presName="textBox5b" presStyleLbl="revTx" presStyleIdx="1" presStyleCnt="5">
        <dgm:presLayoutVars>
          <dgm:bulletEnabled val="1"/>
        </dgm:presLayoutVars>
      </dgm:prSet>
      <dgm:spPr/>
    </dgm:pt>
    <dgm:pt modelId="{20BF1DD8-86C5-4F3D-A5FC-AB832A618F7A}" type="pres">
      <dgm:prSet presAssocID="{2A5844D2-263F-439F-BDE4-4815F590DD6C}" presName="bullet5c" presStyleLbl="node1" presStyleIdx="2" presStyleCnt="5"/>
      <dgm:spPr/>
    </dgm:pt>
    <dgm:pt modelId="{3E87272A-0C15-4599-8E59-A09B074A030C}" type="pres">
      <dgm:prSet presAssocID="{2A5844D2-263F-439F-BDE4-4815F590DD6C}" presName="textBox5c" presStyleLbl="revTx" presStyleIdx="2" presStyleCnt="5">
        <dgm:presLayoutVars>
          <dgm:bulletEnabled val="1"/>
        </dgm:presLayoutVars>
      </dgm:prSet>
      <dgm:spPr/>
    </dgm:pt>
    <dgm:pt modelId="{4C0174AA-D52A-4A00-8E48-DE79A8EB592B}" type="pres">
      <dgm:prSet presAssocID="{88F1D8F6-8F2E-43AA-8333-5898E85D83AB}" presName="bullet5d" presStyleLbl="node1" presStyleIdx="3" presStyleCnt="5"/>
      <dgm:spPr/>
    </dgm:pt>
    <dgm:pt modelId="{1AD2DC25-0F64-4B63-B70E-C4E725236D6D}" type="pres">
      <dgm:prSet presAssocID="{88F1D8F6-8F2E-43AA-8333-5898E85D83AB}" presName="textBox5d" presStyleLbl="revTx" presStyleIdx="3" presStyleCnt="5">
        <dgm:presLayoutVars>
          <dgm:bulletEnabled val="1"/>
        </dgm:presLayoutVars>
      </dgm:prSet>
      <dgm:spPr/>
    </dgm:pt>
    <dgm:pt modelId="{0983CB92-31B8-48CE-8FC8-29FF766C281F}" type="pres">
      <dgm:prSet presAssocID="{FFD738CD-2EB5-4A42-B102-D8A7382E5877}" presName="bullet5e" presStyleLbl="node1" presStyleIdx="4" presStyleCnt="5"/>
      <dgm:spPr/>
    </dgm:pt>
    <dgm:pt modelId="{E3EBDF9E-6112-4416-9902-F63DF4E29839}" type="pres">
      <dgm:prSet presAssocID="{FFD738CD-2EB5-4A42-B102-D8A7382E5877}" presName="textBox5e" presStyleLbl="revTx" presStyleIdx="4" presStyleCnt="5">
        <dgm:presLayoutVars>
          <dgm:bulletEnabled val="1"/>
        </dgm:presLayoutVars>
      </dgm:prSet>
      <dgm:spPr/>
    </dgm:pt>
  </dgm:ptLst>
  <dgm:cxnLst>
    <dgm:cxn modelId="{AE60CB45-76A8-4BCE-B049-8C58E30D5C74}" srcId="{4730E4B7-6F80-4ED9-91EA-0BEC78D89795}" destId="{88F1D8F6-8F2E-43AA-8333-5898E85D83AB}" srcOrd="3" destOrd="0" parTransId="{ABBDCB8F-9AA5-41E4-8C3D-7048168F30B5}" sibTransId="{C6B6587B-9B8B-4BCA-8357-3058AEFB5F5D}"/>
    <dgm:cxn modelId="{F55A4D73-A060-4175-8158-6F272E98A610}" type="presOf" srcId="{88F1D8F6-8F2E-43AA-8333-5898E85D83AB}" destId="{1AD2DC25-0F64-4B63-B70E-C4E725236D6D}" srcOrd="0" destOrd="0" presId="urn:microsoft.com/office/officeart/2005/8/layout/arrow2"/>
    <dgm:cxn modelId="{1F9C6776-AC75-43B0-9E4A-0084231B7519}" type="presOf" srcId="{4730E4B7-6F80-4ED9-91EA-0BEC78D89795}" destId="{5562BA5D-3E19-410E-9481-AD2DE5AA1300}" srcOrd="0" destOrd="0" presId="urn:microsoft.com/office/officeart/2005/8/layout/arrow2"/>
    <dgm:cxn modelId="{7CE23B80-274B-4CDD-8BE9-5C357C2F56FD}" srcId="{4730E4B7-6F80-4ED9-91EA-0BEC78D89795}" destId="{2A5844D2-263F-439F-BDE4-4815F590DD6C}" srcOrd="2" destOrd="0" parTransId="{7A4D0140-E17B-4C11-86EB-A2EDE844E3BC}" sibTransId="{E0E52A5F-01DC-4E1F-9119-C7B6BB1A15D8}"/>
    <dgm:cxn modelId="{4170E680-7A62-459A-9C19-742CBB98BC21}" type="presOf" srcId="{C1930EC9-E90A-4471-9EC1-BB7D6A1D1894}" destId="{1052B413-B940-47DE-8310-EED067468696}" srcOrd="0" destOrd="0" presId="urn:microsoft.com/office/officeart/2005/8/layout/arrow2"/>
    <dgm:cxn modelId="{9FF4E688-A31C-4F4B-8CCA-94CEEA2105F5}" type="presOf" srcId="{2A5844D2-263F-439F-BDE4-4815F590DD6C}" destId="{3E87272A-0C15-4599-8E59-A09B074A030C}" srcOrd="0" destOrd="0" presId="urn:microsoft.com/office/officeart/2005/8/layout/arrow2"/>
    <dgm:cxn modelId="{D73EE6BC-E65E-4052-A2E4-FD674B4A3211}" type="presOf" srcId="{25255913-93B9-4C96-897E-9F37B632FD48}" destId="{77929E2C-3A41-4E75-A5F3-3DA77A17784C}" srcOrd="0" destOrd="0" presId="urn:microsoft.com/office/officeart/2005/8/layout/arrow2"/>
    <dgm:cxn modelId="{AEC86EDC-A58B-457C-95FB-91E0DAC46883}" srcId="{4730E4B7-6F80-4ED9-91EA-0BEC78D89795}" destId="{C1930EC9-E90A-4471-9EC1-BB7D6A1D1894}" srcOrd="1" destOrd="0" parTransId="{BDCE3A0A-8A65-4848-8E79-90074445478A}" sibTransId="{3AAF63EE-06D3-49AB-BA5F-87D303D0030B}"/>
    <dgm:cxn modelId="{3BBE3EE0-1A16-40C0-A396-29C62F953679}" srcId="{4730E4B7-6F80-4ED9-91EA-0BEC78D89795}" destId="{FFD738CD-2EB5-4A42-B102-D8A7382E5877}" srcOrd="4" destOrd="0" parTransId="{742BD0A5-ECA4-455D-922F-9FBA322582B0}" sibTransId="{EC0EDF7D-6A5A-4C3F-8FAD-29931F081961}"/>
    <dgm:cxn modelId="{5F6728ED-56B8-4865-93FD-A6A9018F635E}" type="presOf" srcId="{FFD738CD-2EB5-4A42-B102-D8A7382E5877}" destId="{E3EBDF9E-6112-4416-9902-F63DF4E29839}" srcOrd="0" destOrd="0" presId="urn:microsoft.com/office/officeart/2005/8/layout/arrow2"/>
    <dgm:cxn modelId="{E60D47FC-F309-46CD-A7FA-49EE325862BD}" srcId="{4730E4B7-6F80-4ED9-91EA-0BEC78D89795}" destId="{25255913-93B9-4C96-897E-9F37B632FD48}" srcOrd="0" destOrd="0" parTransId="{16BBD44F-C7CD-479C-9105-4C61C62D8AE6}" sibTransId="{75B4DA64-3FB4-4647-85AD-BD3B0103EA34}"/>
    <dgm:cxn modelId="{64C68DC1-5F83-4434-9FDC-B16A5B605208}" type="presParOf" srcId="{5562BA5D-3E19-410E-9481-AD2DE5AA1300}" destId="{3327364D-F8C3-45EF-8D3F-BF4BD13C98C3}" srcOrd="0" destOrd="0" presId="urn:microsoft.com/office/officeart/2005/8/layout/arrow2"/>
    <dgm:cxn modelId="{559B7E53-284E-4DA9-BB8F-DA1E5828A37C}" type="presParOf" srcId="{5562BA5D-3E19-410E-9481-AD2DE5AA1300}" destId="{9C547180-94A5-40BA-BA90-480785B935FA}" srcOrd="1" destOrd="0" presId="urn:microsoft.com/office/officeart/2005/8/layout/arrow2"/>
    <dgm:cxn modelId="{6DEC7AB5-A67E-4DE6-920D-3ECF7F39CE24}" type="presParOf" srcId="{9C547180-94A5-40BA-BA90-480785B935FA}" destId="{8BD4B4EF-0F28-40F0-9E34-03565A95BBC6}" srcOrd="0" destOrd="0" presId="urn:microsoft.com/office/officeart/2005/8/layout/arrow2"/>
    <dgm:cxn modelId="{72A1A219-27D5-4CB9-817C-C670447B3272}" type="presParOf" srcId="{9C547180-94A5-40BA-BA90-480785B935FA}" destId="{77929E2C-3A41-4E75-A5F3-3DA77A17784C}" srcOrd="1" destOrd="0" presId="urn:microsoft.com/office/officeart/2005/8/layout/arrow2"/>
    <dgm:cxn modelId="{965801E3-2F58-48FA-8B21-46ED85E56D95}" type="presParOf" srcId="{9C547180-94A5-40BA-BA90-480785B935FA}" destId="{32489075-0CD6-4FB6-B91C-EF3F8D2F5A63}" srcOrd="2" destOrd="0" presId="urn:microsoft.com/office/officeart/2005/8/layout/arrow2"/>
    <dgm:cxn modelId="{6B812B28-BF36-461E-8F92-878E762C06A6}" type="presParOf" srcId="{9C547180-94A5-40BA-BA90-480785B935FA}" destId="{1052B413-B940-47DE-8310-EED067468696}" srcOrd="3" destOrd="0" presId="urn:microsoft.com/office/officeart/2005/8/layout/arrow2"/>
    <dgm:cxn modelId="{7E3DE897-4910-4690-BA91-C9009DC40552}" type="presParOf" srcId="{9C547180-94A5-40BA-BA90-480785B935FA}" destId="{20BF1DD8-86C5-4F3D-A5FC-AB832A618F7A}" srcOrd="4" destOrd="0" presId="urn:microsoft.com/office/officeart/2005/8/layout/arrow2"/>
    <dgm:cxn modelId="{E8AA242A-A365-467B-B934-13F428C7AFD5}" type="presParOf" srcId="{9C547180-94A5-40BA-BA90-480785B935FA}" destId="{3E87272A-0C15-4599-8E59-A09B074A030C}" srcOrd="5" destOrd="0" presId="urn:microsoft.com/office/officeart/2005/8/layout/arrow2"/>
    <dgm:cxn modelId="{ABF20A38-56FE-4CB3-BB6C-F7D1F6DACF3F}" type="presParOf" srcId="{9C547180-94A5-40BA-BA90-480785B935FA}" destId="{4C0174AA-D52A-4A00-8E48-DE79A8EB592B}" srcOrd="6" destOrd="0" presId="urn:microsoft.com/office/officeart/2005/8/layout/arrow2"/>
    <dgm:cxn modelId="{CB3AAC13-B969-4A8A-82C6-F19C756E448D}" type="presParOf" srcId="{9C547180-94A5-40BA-BA90-480785B935FA}" destId="{1AD2DC25-0F64-4B63-B70E-C4E725236D6D}" srcOrd="7" destOrd="0" presId="urn:microsoft.com/office/officeart/2005/8/layout/arrow2"/>
    <dgm:cxn modelId="{A8B72A04-466A-4D4F-8416-DB4C09F956DA}" type="presParOf" srcId="{9C547180-94A5-40BA-BA90-480785B935FA}" destId="{0983CB92-31B8-48CE-8FC8-29FF766C281F}" srcOrd="8" destOrd="0" presId="urn:microsoft.com/office/officeart/2005/8/layout/arrow2"/>
    <dgm:cxn modelId="{F53BC7D5-89B1-4599-A88F-68432B8CE13A}" type="presParOf" srcId="{9C547180-94A5-40BA-BA90-480785B935FA}" destId="{E3EBDF9E-6112-4416-9902-F63DF4E2983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7364D-F8C3-45EF-8D3F-BF4BD13C98C3}">
      <dsp:nvSpPr>
        <dsp:cNvPr id="0" name=""/>
        <dsp:cNvSpPr/>
      </dsp:nvSpPr>
      <dsp:spPr>
        <a:xfrm>
          <a:off x="731520" y="0"/>
          <a:ext cx="7680958" cy="4800599"/>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4B4EF-0F28-40F0-9E34-03565A95BBC6}">
      <dsp:nvSpPr>
        <dsp:cNvPr id="0" name=""/>
        <dsp:cNvSpPr/>
      </dsp:nvSpPr>
      <dsp:spPr>
        <a:xfrm>
          <a:off x="1488095" y="3569725"/>
          <a:ext cx="176662" cy="17666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929E2C-3A41-4E75-A5F3-3DA77A17784C}">
      <dsp:nvSpPr>
        <dsp:cNvPr id="0" name=""/>
        <dsp:cNvSpPr/>
      </dsp:nvSpPr>
      <dsp:spPr>
        <a:xfrm>
          <a:off x="1576426" y="3658056"/>
          <a:ext cx="1006205" cy="11425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10" tIns="0" rIns="0" bIns="0" numCol="1" spcCol="1270" anchor="t" anchorCtr="0">
          <a:noAutofit/>
        </a:bodyPr>
        <a:lstStyle/>
        <a:p>
          <a:pPr marL="0" lvl="0" indent="0" algn="l" defTabSz="711200" rtl="0">
            <a:lnSpc>
              <a:spcPct val="90000"/>
            </a:lnSpc>
            <a:spcBef>
              <a:spcPct val="0"/>
            </a:spcBef>
            <a:spcAft>
              <a:spcPct val="35000"/>
            </a:spcAft>
            <a:buNone/>
          </a:pPr>
          <a:r>
            <a:rPr lang="en-US" sz="1600" b="1" kern="1200" dirty="0">
              <a:solidFill>
                <a:schemeClr val="tx1">
                  <a:lumMod val="75000"/>
                  <a:lumOff val="25000"/>
                </a:schemeClr>
              </a:solidFill>
            </a:rPr>
            <a:t>Validity check</a:t>
          </a:r>
        </a:p>
      </dsp:txBody>
      <dsp:txXfrm>
        <a:off x="1576426" y="3658056"/>
        <a:ext cx="1006205" cy="1142542"/>
      </dsp:txXfrm>
    </dsp:sp>
    <dsp:sp modelId="{32489075-0CD6-4FB6-B91C-EF3F8D2F5A63}">
      <dsp:nvSpPr>
        <dsp:cNvPr id="0" name=""/>
        <dsp:cNvSpPr/>
      </dsp:nvSpPr>
      <dsp:spPr>
        <a:xfrm>
          <a:off x="2444374" y="2650890"/>
          <a:ext cx="276514" cy="2765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52B413-B940-47DE-8310-EED067468696}">
      <dsp:nvSpPr>
        <dsp:cNvPr id="0" name=""/>
        <dsp:cNvSpPr/>
      </dsp:nvSpPr>
      <dsp:spPr>
        <a:xfrm>
          <a:off x="2582631" y="2789148"/>
          <a:ext cx="1275039" cy="201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519" tIns="0" rIns="0" bIns="0" numCol="1" spcCol="1270" anchor="t" anchorCtr="0">
          <a:noAutofit/>
        </a:bodyPr>
        <a:lstStyle/>
        <a:p>
          <a:pPr marL="0" lvl="0" indent="0" algn="l" defTabSz="755650" rtl="0">
            <a:lnSpc>
              <a:spcPct val="90000"/>
            </a:lnSpc>
            <a:spcBef>
              <a:spcPct val="0"/>
            </a:spcBef>
            <a:spcAft>
              <a:spcPct val="35000"/>
            </a:spcAft>
            <a:buNone/>
          </a:pPr>
          <a:r>
            <a:rPr lang="en-US" sz="1700" kern="1200" dirty="0"/>
            <a:t>Consistency check</a:t>
          </a:r>
        </a:p>
      </dsp:txBody>
      <dsp:txXfrm>
        <a:off x="2582631" y="2789148"/>
        <a:ext cx="1275039" cy="2011450"/>
      </dsp:txXfrm>
    </dsp:sp>
    <dsp:sp modelId="{20BF1DD8-86C5-4F3D-A5FC-AB832A618F7A}">
      <dsp:nvSpPr>
        <dsp:cNvPr id="0" name=""/>
        <dsp:cNvSpPr/>
      </dsp:nvSpPr>
      <dsp:spPr>
        <a:xfrm>
          <a:off x="3673327" y="1918319"/>
          <a:ext cx="368686" cy="36868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87272A-0C15-4599-8E59-A09B074A030C}">
      <dsp:nvSpPr>
        <dsp:cNvPr id="0" name=""/>
        <dsp:cNvSpPr/>
      </dsp:nvSpPr>
      <dsp:spPr>
        <a:xfrm>
          <a:off x="3857670" y="2102662"/>
          <a:ext cx="1482424" cy="26979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359" tIns="0" rIns="0" bIns="0" numCol="1" spcCol="1270" anchor="t" anchorCtr="0">
          <a:noAutofit/>
        </a:bodyPr>
        <a:lstStyle/>
        <a:p>
          <a:pPr marL="0" lvl="0" indent="0" algn="l" defTabSz="755650" rtl="0">
            <a:lnSpc>
              <a:spcPct val="90000"/>
            </a:lnSpc>
            <a:spcBef>
              <a:spcPct val="0"/>
            </a:spcBef>
            <a:spcAft>
              <a:spcPct val="35000"/>
            </a:spcAft>
            <a:buNone/>
          </a:pPr>
          <a:r>
            <a:rPr lang="en-US" sz="1700" kern="1200" dirty="0"/>
            <a:t>Completeness check</a:t>
          </a:r>
        </a:p>
      </dsp:txBody>
      <dsp:txXfrm>
        <a:off x="3857670" y="2102662"/>
        <a:ext cx="1482424" cy="2697936"/>
      </dsp:txXfrm>
    </dsp:sp>
    <dsp:sp modelId="{4C0174AA-D52A-4A00-8E48-DE79A8EB592B}">
      <dsp:nvSpPr>
        <dsp:cNvPr id="0" name=""/>
        <dsp:cNvSpPr/>
      </dsp:nvSpPr>
      <dsp:spPr>
        <a:xfrm>
          <a:off x="5101986" y="1346087"/>
          <a:ext cx="476219" cy="4762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D2DC25-0F64-4B63-B70E-C4E725236D6D}">
      <dsp:nvSpPr>
        <dsp:cNvPr id="0" name=""/>
        <dsp:cNvSpPr/>
      </dsp:nvSpPr>
      <dsp:spPr>
        <a:xfrm>
          <a:off x="5340095" y="1584197"/>
          <a:ext cx="1536191" cy="3216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339" tIns="0" rIns="0" bIns="0" numCol="1" spcCol="1270" anchor="t" anchorCtr="0">
          <a:noAutofit/>
        </a:bodyPr>
        <a:lstStyle/>
        <a:p>
          <a:pPr marL="0" lvl="0" indent="0" algn="l" defTabSz="755650" rtl="0">
            <a:lnSpc>
              <a:spcPct val="90000"/>
            </a:lnSpc>
            <a:spcBef>
              <a:spcPct val="0"/>
            </a:spcBef>
            <a:spcAft>
              <a:spcPct val="35000"/>
            </a:spcAft>
            <a:buNone/>
          </a:pPr>
          <a:r>
            <a:rPr lang="en-US" sz="1700" kern="1200" dirty="0"/>
            <a:t>Realism check</a:t>
          </a:r>
        </a:p>
      </dsp:txBody>
      <dsp:txXfrm>
        <a:off x="5340095" y="1584197"/>
        <a:ext cx="1536191" cy="3216401"/>
      </dsp:txXfrm>
    </dsp:sp>
    <dsp:sp modelId="{0983CB92-31B8-48CE-8FC8-29FF766C281F}">
      <dsp:nvSpPr>
        <dsp:cNvPr id="0" name=""/>
        <dsp:cNvSpPr/>
      </dsp:nvSpPr>
      <dsp:spPr>
        <a:xfrm>
          <a:off x="6572889" y="963960"/>
          <a:ext cx="606795" cy="60679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BDF9E-6112-4416-9902-F63DF4E29839}">
      <dsp:nvSpPr>
        <dsp:cNvPr id="0" name=""/>
        <dsp:cNvSpPr/>
      </dsp:nvSpPr>
      <dsp:spPr>
        <a:xfrm>
          <a:off x="6876287" y="1267358"/>
          <a:ext cx="1536191" cy="3533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528" tIns="0" rIns="0" bIns="0" numCol="1" spcCol="1270" anchor="t" anchorCtr="0">
          <a:noAutofit/>
        </a:bodyPr>
        <a:lstStyle/>
        <a:p>
          <a:pPr marL="0" lvl="0" indent="0" algn="l" defTabSz="755650" rtl="0">
            <a:lnSpc>
              <a:spcPct val="90000"/>
            </a:lnSpc>
            <a:spcBef>
              <a:spcPct val="0"/>
            </a:spcBef>
            <a:spcAft>
              <a:spcPct val="35000"/>
            </a:spcAft>
            <a:buNone/>
          </a:pPr>
          <a:r>
            <a:rPr lang="en-US" sz="1700" kern="1200" dirty="0"/>
            <a:t>Verifiability check</a:t>
          </a:r>
        </a:p>
      </dsp:txBody>
      <dsp:txXfrm>
        <a:off x="6876287" y="1267358"/>
        <a:ext cx="1536191" cy="353324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7/31/2020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1293420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7/31/2020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3646794859"/>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Elicitation: suy luận,</a:t>
            </a:r>
            <a:r>
              <a:rPr lang="en-US" baseline="0"/>
              <a:t> moi ra</a:t>
            </a:r>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a:t>
            </a:fld>
            <a:endParaRPr lang="en-US"/>
          </a:p>
        </p:txBody>
      </p:sp>
    </p:spTree>
    <p:extLst>
      <p:ext uri="{BB962C8B-B14F-4D97-AF65-F5344CB8AC3E}">
        <p14:creationId xmlns:p14="http://schemas.microsoft.com/office/powerpoint/2010/main" val="2941380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17</a:t>
            </a:fld>
            <a:endParaRPr lang="en-US"/>
          </a:p>
        </p:txBody>
      </p:sp>
    </p:spTree>
    <p:extLst>
      <p:ext uri="{BB962C8B-B14F-4D97-AF65-F5344CB8AC3E}">
        <p14:creationId xmlns:p14="http://schemas.microsoft.com/office/powerpoint/2010/main" val="2941380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Elicitation: suy luận,</a:t>
            </a:r>
            <a:r>
              <a:rPr lang="en-US" baseline="0"/>
              <a:t> moi ra</a:t>
            </a:r>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18</a:t>
            </a:fld>
            <a:endParaRPr lang="en-US"/>
          </a:p>
        </p:txBody>
      </p:sp>
    </p:spTree>
    <p:extLst>
      <p:ext uri="{BB962C8B-B14F-4D97-AF65-F5344CB8AC3E}">
        <p14:creationId xmlns:p14="http://schemas.microsoft.com/office/powerpoint/2010/main" val="2941380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a:solidFill>
                  <a:srgbClr val="FF0000"/>
                </a:solidFill>
              </a:rPr>
              <a:t>Stakeholders:</a:t>
            </a:r>
            <a:r>
              <a:rPr lang="en-GB" sz="1200" baseline="0">
                <a:solidFill>
                  <a:srgbClr val="FF0000"/>
                </a:solidFill>
              </a:rPr>
              <a:t> các bên liên quan</a:t>
            </a:r>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20</a:t>
            </a:fld>
            <a:endParaRPr lang="en-US"/>
          </a:p>
        </p:txBody>
      </p:sp>
    </p:spTree>
    <p:extLst>
      <p:ext uri="{BB962C8B-B14F-4D97-AF65-F5344CB8AC3E}">
        <p14:creationId xmlns:p14="http://schemas.microsoft.com/office/powerpoint/2010/main" val="2120074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Elicitation: suy luận,</a:t>
            </a:r>
            <a:r>
              <a:rPr lang="en-US" baseline="0"/>
              <a:t> moi ra</a:t>
            </a:r>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22</a:t>
            </a:fld>
            <a:endParaRPr lang="en-US"/>
          </a:p>
        </p:txBody>
      </p:sp>
    </p:spTree>
    <p:extLst>
      <p:ext uri="{BB962C8B-B14F-4D97-AF65-F5344CB8AC3E}">
        <p14:creationId xmlns:p14="http://schemas.microsoft.com/office/powerpoint/2010/main" val="2941380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diversity of possible users means that the requirements document has to be a</a:t>
            </a:r>
          </a:p>
          <a:p>
            <a:r>
              <a:rPr lang="en-US" dirty="0"/>
              <a:t>compromise between communicating the requirements to customers, defining the</a:t>
            </a:r>
          </a:p>
          <a:p>
            <a:r>
              <a:rPr lang="en-US" dirty="0"/>
              <a:t>requirements in precise detail for developers and testers, and including information</a:t>
            </a:r>
          </a:p>
          <a:p>
            <a:r>
              <a:rPr lang="en-US" dirty="0"/>
              <a:t>about possible system evolution. Information on anticipated changes can help system designers avoid restrictive design decisions and help system maintenance engineers who have to adapt the system to new requirements.</a:t>
            </a:r>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kumimoji="0" lang="en-US" sz="1200" b="0" i="0" u="none" strike="noStrike" cap="none" normalizeH="0" baseline="0">
                <a:ln>
                  <a:noFill/>
                </a:ln>
                <a:solidFill>
                  <a:srgbClr val="000000"/>
                </a:solidFill>
                <a:effectLst/>
                <a:latin typeface="Arial" charset="0"/>
                <a:ea typeface="Times New Roman" charset="0"/>
                <a:cs typeface="Times New Roman" charset="0"/>
              </a:rPr>
              <a:t>Preface</a:t>
            </a:r>
            <a:r>
              <a:rPr kumimoji="0" lang="en-US" sz="1200" b="0" i="0" u="none" strike="noStrike" cap="none" normalizeH="0" baseline="0">
                <a:ln>
                  <a:noFill/>
                </a:ln>
                <a:solidFill>
                  <a:schemeClr val="tx1"/>
                </a:solidFill>
                <a:effectLst/>
                <a:latin typeface="+mn-lt"/>
                <a:ea typeface="ＭＳ Ｐゴシック" charset="-128"/>
                <a:cs typeface="Times New Roman" charset="0"/>
              </a:rPr>
              <a:t>: Lời nói đầu</a:t>
            </a:r>
          </a:p>
          <a:p>
            <a:pPr marL="0" marR="0" lvl="0" indent="0" algn="l" defTabSz="457200" rtl="0" eaLnBrk="1" fontAlgn="base" latinLnBrk="0" hangingPunct="1">
              <a:lnSpc>
                <a:spcPct val="100000"/>
              </a:lnSpc>
              <a:spcBef>
                <a:spcPct val="30000"/>
              </a:spcBef>
              <a:spcAft>
                <a:spcPct val="0"/>
              </a:spcAft>
              <a:buClrTx/>
              <a:buSzTx/>
              <a:buFontTx/>
              <a:buNone/>
              <a:tabLst/>
              <a:defRPr/>
            </a:pPr>
            <a:r>
              <a:rPr kumimoji="0" lang="en-US" sz="1200" b="0" i="0" u="none" strike="noStrike" cap="none" normalizeH="0" baseline="0">
                <a:ln>
                  <a:noFill/>
                </a:ln>
                <a:solidFill>
                  <a:srgbClr val="000000"/>
                </a:solidFill>
                <a:effectLst/>
                <a:latin typeface="Arial" charset="0"/>
                <a:ea typeface="Times New Roman" charset="0"/>
                <a:cs typeface="Times New Roman" charset="0"/>
              </a:rPr>
              <a:t>Glossary</a:t>
            </a:r>
            <a:r>
              <a:rPr kumimoji="0" lang="en-GB" sz="1200" b="0" i="0" u="none" strike="noStrike" cap="none" normalizeH="0" baseline="0">
                <a:ln>
                  <a:noFill/>
                </a:ln>
                <a:solidFill>
                  <a:srgbClr val="000000"/>
                </a:solidFill>
                <a:effectLst/>
                <a:latin typeface="Arial" charset="0"/>
                <a:ea typeface="Times New Roman" charset="0"/>
                <a:cs typeface="Times New Roman" charset="0"/>
              </a:rPr>
              <a:t>: bảng thuật ngữ, chú giải</a:t>
            </a:r>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27</a:t>
            </a:fld>
            <a:endParaRPr lang="en-US"/>
          </a:p>
        </p:txBody>
      </p:sp>
    </p:spTree>
    <p:extLst>
      <p:ext uri="{BB962C8B-B14F-4D97-AF65-F5344CB8AC3E}">
        <p14:creationId xmlns:p14="http://schemas.microsoft.com/office/powerpoint/2010/main" val="920836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sz="1200" b="0" i="0" u="none" strike="noStrike" cap="none" normalizeH="0" baseline="0">
                <a:ln>
                  <a:noFill/>
                </a:ln>
                <a:solidFill>
                  <a:srgbClr val="000000"/>
                </a:solidFill>
                <a:effectLst/>
                <a:latin typeface="Arial"/>
                <a:ea typeface="Times New Roman" charset="0"/>
                <a:cs typeface="Arial"/>
              </a:rPr>
              <a:t>Appendices: phụ lục</a:t>
            </a:r>
          </a:p>
          <a:p>
            <a:r>
              <a:rPr kumimoji="0" lang="en-US" sz="1200" b="0" i="0" u="none" strike="noStrike" cap="none" normalizeH="0" baseline="0">
                <a:ln>
                  <a:noFill/>
                </a:ln>
                <a:solidFill>
                  <a:srgbClr val="000000"/>
                </a:solidFill>
                <a:effectLst/>
                <a:latin typeface="Arial"/>
                <a:ea typeface="Times New Roman" charset="0"/>
                <a:cs typeface="Arial"/>
              </a:rPr>
              <a:t>Index: Mục lục</a:t>
            </a:r>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28</a:t>
            </a:fld>
            <a:endParaRPr lang="en-US"/>
          </a:p>
        </p:txBody>
      </p:sp>
    </p:spTree>
    <p:extLst>
      <p:ext uri="{BB962C8B-B14F-4D97-AF65-F5344CB8AC3E}">
        <p14:creationId xmlns:p14="http://schemas.microsoft.com/office/powerpoint/2010/main" val="3073553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29</a:t>
            </a:fld>
            <a:endParaRPr lang="vi-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0343B2-3DFC-4641-9330-9B87D7690D2E}" type="slidenum">
              <a:rPr lang="en-US" smtClean="0"/>
              <a:pPr/>
              <a:t>30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Verifiable: có</a:t>
            </a:r>
            <a:r>
              <a:rPr lang="en-US" baseline="0"/>
              <a:t> thể kiểm tra</a:t>
            </a:r>
            <a:endParaRPr lang="en-US" dirty="0"/>
          </a:p>
        </p:txBody>
      </p:sp>
      <p:sp>
        <p:nvSpPr>
          <p:cNvPr id="4" name="Slide Number Placeholder 3"/>
          <p:cNvSpPr>
            <a:spLocks noGrp="1"/>
          </p:cNvSpPr>
          <p:nvPr>
            <p:ph type="sldNum" sz="quarter" idx="10"/>
          </p:nvPr>
        </p:nvSpPr>
        <p:spPr/>
        <p:txBody>
          <a:bodyPr/>
          <a:lstStyle/>
          <a:p>
            <a:fld id="{9E0343B2-3DFC-4641-9330-9B87D7690D2E}" type="slidenum">
              <a:rPr lang="en-US" smtClean="0"/>
              <a:pPr/>
              <a:t>31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32</a:t>
            </a:fld>
            <a:endParaRPr lang="vi-V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Elicitation: suy luận,</a:t>
            </a:r>
            <a:r>
              <a:rPr lang="en-US" baseline="0"/>
              <a:t> moi ra</a:t>
            </a:r>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33</a:t>
            </a:fld>
            <a:endParaRPr lang="en-US"/>
          </a:p>
        </p:txBody>
      </p:sp>
    </p:spTree>
    <p:extLst>
      <p:ext uri="{BB962C8B-B14F-4D97-AF65-F5344CB8AC3E}">
        <p14:creationId xmlns:p14="http://schemas.microsoft.com/office/powerpoint/2010/main" val="2941380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228600" indent="-228600">
              <a:buAutoNum type="arabicPeriod"/>
            </a:pPr>
            <a:r>
              <a:rPr lang="en-US" baseline="0" dirty="0"/>
              <a:t>Validity check</a:t>
            </a:r>
          </a:p>
          <a:p>
            <a:pPr marL="685800" lvl="1" indent="-228600">
              <a:buAutoNum type="arabicPeriod"/>
            </a:pPr>
            <a:r>
              <a:rPr lang="en-US" dirty="0"/>
              <a:t>A user may think that a system is needed to perform certain functions. However, further thought and analysis may identify additional or different functions that are required. </a:t>
            </a:r>
            <a:r>
              <a:rPr lang="en-US" b="1" dirty="0"/>
              <a:t>Systems have diverse stakeholders </a:t>
            </a:r>
            <a:r>
              <a:rPr lang="en-US" dirty="0"/>
              <a:t>with </a:t>
            </a:r>
            <a:r>
              <a:rPr lang="en-US" b="1" dirty="0"/>
              <a:t>distinct needs </a:t>
            </a:r>
            <a:r>
              <a:rPr lang="en-US" dirty="0"/>
              <a:t>and any set of requirements is inevitably a compromise across the stakeholder community.</a:t>
            </a:r>
          </a:p>
          <a:p>
            <a:pPr marL="685800" lvl="1" indent="-228600">
              <a:buAutoNum type="arabicPeriod"/>
            </a:pPr>
            <a:r>
              <a:rPr lang="en-US" b="1" u="sng" dirty="0">
                <a:solidFill>
                  <a:srgbClr val="FFFF00"/>
                </a:solidFill>
              </a:rPr>
              <a:t>Does the system provide RIGHT functionalities as customer’s NEED?</a:t>
            </a:r>
            <a:endParaRPr lang="en-US" baseline="0" dirty="0"/>
          </a:p>
          <a:p>
            <a:pPr marL="228600" indent="-228600">
              <a:buAutoNum type="arabicPeriod"/>
            </a:pPr>
            <a:endParaRPr lang="en-US" baseline="0" dirty="0"/>
          </a:p>
          <a:p>
            <a:pPr marL="228600" indent="-228600">
              <a:buAutoNum type="arabicPeriod"/>
            </a:pPr>
            <a:r>
              <a:rPr lang="en-US" baseline="0" dirty="0"/>
              <a:t>Consistency check</a:t>
            </a:r>
          </a:p>
          <a:p>
            <a:pPr marL="685800" lvl="1" indent="-228600">
              <a:buAutoNum type="arabicPeriod"/>
            </a:pPr>
            <a:r>
              <a:rPr lang="en-US" dirty="0"/>
              <a:t>Requirements in the document should not conflict. That is, there should be no contradictory constraints or descriptions of the same system function.</a:t>
            </a:r>
          </a:p>
          <a:p>
            <a:pPr marL="685800" lvl="1" indent="-228600">
              <a:buAutoNum type="arabicPeriod"/>
            </a:pPr>
            <a:r>
              <a:rPr lang="en-US" b="1" u="sng" dirty="0">
                <a:solidFill>
                  <a:srgbClr val="FFFF00"/>
                </a:solidFill>
              </a:rPr>
              <a:t>Is there any requirement CONFLICT?</a:t>
            </a:r>
            <a:endParaRPr lang="en-US" baseline="0" dirty="0"/>
          </a:p>
          <a:p>
            <a:pPr marL="228600" indent="-228600">
              <a:buAutoNum type="arabicPeriod"/>
            </a:pPr>
            <a:endParaRPr lang="en-US" baseline="0" dirty="0"/>
          </a:p>
          <a:p>
            <a:pPr marL="228600" indent="-228600">
              <a:buAutoNum type="arabicPeriod"/>
            </a:pPr>
            <a:r>
              <a:rPr lang="en-US" baseline="0" dirty="0"/>
              <a:t>Completeness check</a:t>
            </a:r>
          </a:p>
          <a:p>
            <a:pPr marL="685800" lvl="1" indent="-228600">
              <a:buAutoNum type="arabicPeriod"/>
            </a:pPr>
            <a:r>
              <a:rPr lang="en-US" dirty="0"/>
              <a:t>The requirements document should include requirements which define all functions, and constraints intended by the system user.</a:t>
            </a:r>
          </a:p>
          <a:p>
            <a:pPr marL="685800" lvl="1" indent="-228600">
              <a:buAutoNum type="arabicPeriod"/>
            </a:pPr>
            <a:r>
              <a:rPr lang="en-US" b="1" u="sng" dirty="0">
                <a:solidFill>
                  <a:srgbClr val="FFFF00"/>
                </a:solidFill>
              </a:rPr>
              <a:t>Are all functions required by customer INCLUDED?</a:t>
            </a:r>
          </a:p>
          <a:p>
            <a:pPr marL="685800" lvl="1" indent="-228600">
              <a:buAutoNum type="arabicPeriod"/>
            </a:pPr>
            <a:r>
              <a:rPr lang="en-US" b="1" u="sng" dirty="0">
                <a:solidFill>
                  <a:srgbClr val="FFFF00"/>
                </a:solidFill>
              </a:rPr>
              <a:t>Is there any common checklists that you can use?</a:t>
            </a:r>
            <a:endParaRPr lang="en-US" u="sng" baseline="0" dirty="0"/>
          </a:p>
          <a:p>
            <a:pPr marL="228600" indent="-228600">
              <a:buAutoNum type="arabicPeriod"/>
            </a:pPr>
            <a:endParaRPr lang="en-US" baseline="0" dirty="0"/>
          </a:p>
          <a:p>
            <a:pPr marL="228600" indent="-228600">
              <a:buAutoNum type="arabicPeriod"/>
            </a:pPr>
            <a:r>
              <a:rPr lang="en-US" baseline="0" dirty="0"/>
              <a:t>Realism check</a:t>
            </a:r>
          </a:p>
          <a:p>
            <a:pPr marL="685800" lvl="1" indent="-228600">
              <a:buAutoNum type="arabicPeriod"/>
            </a:pPr>
            <a:r>
              <a:rPr lang="en-US" dirty="0"/>
              <a:t>Using knowledge of existing technology, the requirement should be checked to ensure that they could actually be implemented. These checks should also take account of the budget and schedule for the system development.</a:t>
            </a:r>
          </a:p>
          <a:p>
            <a:pPr marL="685800" lvl="1" indent="-228600">
              <a:buAutoNum type="arabicPeriod"/>
            </a:pPr>
            <a:r>
              <a:rPr lang="en-US" b="1" u="sng" dirty="0">
                <a:solidFill>
                  <a:srgbClr val="FFFF00"/>
                </a:solidFill>
              </a:rPr>
              <a:t>Can requirement be IMPLEMENTED with given available budget and technology?</a:t>
            </a:r>
            <a:endParaRPr lang="en-US" u="sng" baseline="0" dirty="0"/>
          </a:p>
          <a:p>
            <a:pPr marL="228600" indent="-228600">
              <a:buAutoNum type="arabicPeriod"/>
            </a:pPr>
            <a:endParaRPr lang="en-US" baseline="0" dirty="0"/>
          </a:p>
          <a:p>
            <a:pPr marL="228600" indent="-228600">
              <a:buAutoNum type="arabicPeriod"/>
            </a:pPr>
            <a:r>
              <a:rPr lang="en-US" baseline="0" dirty="0"/>
              <a:t>Verifiability check (in FSOFT process ~ acceptance criteria – a part in SRS)</a:t>
            </a:r>
          </a:p>
          <a:p>
            <a:pPr marL="685800" lvl="1" indent="-228600">
              <a:buAutoNum type="arabicPeriod"/>
            </a:pPr>
            <a:r>
              <a:rPr lang="en-US" dirty="0"/>
              <a:t>To reduce the potential for </a:t>
            </a:r>
            <a:r>
              <a:rPr lang="en-US" b="1" dirty="0"/>
              <a:t>dispute between customer and contractor</a:t>
            </a:r>
            <a:r>
              <a:rPr lang="en-US" dirty="0"/>
              <a:t>, system requirements should always be written so that t hey are verifiable. This means that you should be able to write a set of tests that can demonstrate that the delivered system meets each specified requirement.</a:t>
            </a:r>
          </a:p>
          <a:p>
            <a:pPr marL="685800" lvl="1" indent="-228600">
              <a:buAutoNum type="arabicPeriod"/>
            </a:pPr>
            <a:r>
              <a:rPr lang="en-US" b="1" u="sng" dirty="0">
                <a:solidFill>
                  <a:srgbClr val="FFFF00"/>
                </a:solidFill>
              </a:rPr>
              <a:t>Can requirement be TESTED?</a:t>
            </a:r>
          </a:p>
          <a:p>
            <a:pPr>
              <a:buFontTx/>
              <a:buChar char="-"/>
            </a:pPr>
            <a:endParaRPr lang="en-US" dirty="0"/>
          </a:p>
          <a:p>
            <a:pPr>
              <a:buFontTx/>
              <a:buChar char="-"/>
            </a:pPr>
            <a:r>
              <a:rPr lang="en-US" dirty="0" err="1"/>
              <a:t>Xác</a:t>
            </a:r>
            <a:r>
              <a:rPr lang="en-US" baseline="0" dirty="0"/>
              <a:t> </a:t>
            </a:r>
            <a:r>
              <a:rPr lang="en-US" baseline="0" dirty="0" err="1"/>
              <a:t>nhận</a:t>
            </a:r>
            <a:r>
              <a:rPr lang="en-US" baseline="0" dirty="0"/>
              <a:t> </a:t>
            </a:r>
            <a:r>
              <a:rPr lang="en-US" baseline="0" dirty="0" err="1"/>
              <a:t>yêu</a:t>
            </a:r>
            <a:r>
              <a:rPr lang="en-US" baseline="0" dirty="0"/>
              <a:t> </a:t>
            </a:r>
            <a:r>
              <a:rPr lang="en-US" baseline="0" dirty="0" err="1"/>
              <a:t>cầu</a:t>
            </a:r>
            <a:r>
              <a:rPr lang="en-US" baseline="0" dirty="0"/>
              <a:t> </a:t>
            </a:r>
            <a:r>
              <a:rPr lang="en-US" baseline="0" dirty="0" err="1"/>
              <a:t>là</a:t>
            </a:r>
            <a:r>
              <a:rPr lang="en-US" baseline="0" dirty="0"/>
              <a:t> </a:t>
            </a:r>
            <a:r>
              <a:rPr lang="en-US" baseline="0" dirty="0" err="1"/>
              <a:t>một</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kiểm</a:t>
            </a:r>
            <a:r>
              <a:rPr lang="en-US" baseline="0" dirty="0"/>
              <a:t> </a:t>
            </a:r>
            <a:r>
              <a:rPr lang="en-US" baseline="0" dirty="0" err="1"/>
              <a:t>tra</a:t>
            </a:r>
            <a:r>
              <a:rPr lang="en-US" baseline="0" dirty="0"/>
              <a:t> </a:t>
            </a:r>
            <a:r>
              <a:rPr lang="en-US" baseline="0" dirty="0" err="1"/>
              <a:t>rằng</a:t>
            </a:r>
            <a:r>
              <a:rPr lang="en-US" baseline="0" dirty="0"/>
              <a:t> </a:t>
            </a:r>
            <a:r>
              <a:rPr lang="en-US" baseline="0" dirty="0" err="1"/>
              <a:t>những</a:t>
            </a:r>
            <a:r>
              <a:rPr lang="en-US" baseline="0" dirty="0"/>
              <a:t> </a:t>
            </a:r>
            <a:r>
              <a:rPr lang="en-US" baseline="0" dirty="0" err="1"/>
              <a:t>yêu</a:t>
            </a:r>
            <a:r>
              <a:rPr lang="en-US" baseline="0" dirty="0"/>
              <a:t> </a:t>
            </a:r>
            <a:r>
              <a:rPr lang="en-US" baseline="0" dirty="0" err="1"/>
              <a:t>cầu</a:t>
            </a:r>
            <a:r>
              <a:rPr lang="en-US" baseline="0" dirty="0"/>
              <a:t> </a:t>
            </a:r>
            <a:r>
              <a:rPr lang="en-US" baseline="0" dirty="0" err="1"/>
              <a:t>có</a:t>
            </a:r>
            <a:r>
              <a:rPr lang="en-US" baseline="0" dirty="0"/>
              <a:t> </a:t>
            </a:r>
            <a:r>
              <a:rPr lang="en-US" baseline="0" dirty="0" err="1"/>
              <a:t>thực</a:t>
            </a:r>
            <a:r>
              <a:rPr lang="en-US" baseline="0" dirty="0"/>
              <a:t> </a:t>
            </a:r>
            <a:r>
              <a:rPr lang="en-US" baseline="0" dirty="0" err="1"/>
              <a:t>sự</a:t>
            </a:r>
            <a:r>
              <a:rPr lang="en-US" baseline="0" dirty="0"/>
              <a:t> </a:t>
            </a:r>
            <a:r>
              <a:rPr lang="en-US" baseline="0" dirty="0" err="1"/>
              <a:t>định</a:t>
            </a:r>
            <a:r>
              <a:rPr lang="en-US" baseline="0" dirty="0"/>
              <a:t> </a:t>
            </a:r>
            <a:r>
              <a:rPr lang="en-US" baseline="0" dirty="0" err="1"/>
              <a:t>nghĩa</a:t>
            </a:r>
            <a:r>
              <a:rPr lang="en-US" baseline="0" dirty="0"/>
              <a:t> </a:t>
            </a:r>
            <a:r>
              <a:rPr lang="en-US" baseline="0" dirty="0" err="1"/>
              <a:t>được</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mà</a:t>
            </a:r>
            <a:r>
              <a:rPr lang="en-US" baseline="0" dirty="0"/>
              <a:t> </a:t>
            </a:r>
            <a:r>
              <a:rPr lang="en-US" baseline="0" dirty="0" err="1"/>
              <a:t>khách</a:t>
            </a:r>
            <a:r>
              <a:rPr lang="en-US" baseline="0" dirty="0"/>
              <a:t> </a:t>
            </a:r>
            <a:r>
              <a:rPr lang="en-US" baseline="0" dirty="0" err="1"/>
              <a:t>hàng</a:t>
            </a:r>
            <a:r>
              <a:rPr lang="en-US" baseline="0" dirty="0"/>
              <a:t> </a:t>
            </a:r>
            <a:r>
              <a:rPr lang="en-US" baseline="0" dirty="0" err="1"/>
              <a:t>thực</a:t>
            </a:r>
            <a:r>
              <a:rPr lang="en-US" baseline="0" dirty="0"/>
              <a:t> </a:t>
            </a:r>
            <a:r>
              <a:rPr lang="en-US" baseline="0" dirty="0" err="1"/>
              <a:t>sư</a:t>
            </a:r>
            <a:r>
              <a:rPr lang="en-US" baseline="0" dirty="0"/>
              <a:t> </a:t>
            </a:r>
            <a:r>
              <a:rPr lang="en-US" baseline="0" dirty="0" err="1"/>
              <a:t>mong</a:t>
            </a:r>
            <a:r>
              <a:rPr lang="en-US" baseline="0" dirty="0"/>
              <a:t> </a:t>
            </a:r>
            <a:r>
              <a:rPr lang="en-US" baseline="0" dirty="0" err="1"/>
              <a:t>muốn</a:t>
            </a:r>
            <a:r>
              <a:rPr lang="en-US" baseline="0" dirty="0"/>
              <a:t>. </a:t>
            </a:r>
            <a:r>
              <a:rPr lang="en-US" baseline="0" dirty="0" err="1"/>
              <a:t>Nó</a:t>
            </a:r>
            <a:r>
              <a:rPr lang="en-US" baseline="0" dirty="0"/>
              <a:t> </a:t>
            </a:r>
            <a:r>
              <a:rPr lang="en-US" baseline="0" dirty="0" err="1"/>
              <a:t>trùng</a:t>
            </a:r>
            <a:r>
              <a:rPr lang="en-US" baseline="0" dirty="0"/>
              <a:t> </a:t>
            </a:r>
            <a:r>
              <a:rPr lang="en-US" baseline="0" dirty="0" err="1"/>
              <a:t>lắp</a:t>
            </a:r>
            <a:r>
              <a:rPr lang="en-US" baseline="0" dirty="0"/>
              <a:t> </a:t>
            </a:r>
            <a:r>
              <a:rPr lang="en-US" baseline="0" dirty="0" err="1"/>
              <a:t>với</a:t>
            </a:r>
            <a:r>
              <a:rPr lang="en-US" baseline="0" dirty="0"/>
              <a:t> </a:t>
            </a:r>
            <a:r>
              <a:rPr lang="en-US" baseline="0" dirty="0" err="1"/>
              <a:t>phân</a:t>
            </a:r>
            <a:r>
              <a:rPr lang="en-US" baseline="0" dirty="0"/>
              <a:t> </a:t>
            </a:r>
            <a:r>
              <a:rPr lang="en-US" baseline="0" dirty="0" err="1"/>
              <a:t>tích</a:t>
            </a:r>
            <a:r>
              <a:rPr lang="en-US" baseline="0" dirty="0"/>
              <a:t> </a:t>
            </a:r>
            <a:r>
              <a:rPr lang="en-US" baseline="0" dirty="0" err="1"/>
              <a:t>vì</a:t>
            </a:r>
            <a:r>
              <a:rPr lang="en-US" baseline="0" dirty="0"/>
              <a:t> </a:t>
            </a:r>
            <a:r>
              <a:rPr lang="en-US" baseline="0" dirty="0" err="1"/>
              <a:t>nó</a:t>
            </a:r>
            <a:r>
              <a:rPr lang="en-US" baseline="0" dirty="0"/>
              <a:t> </a:t>
            </a:r>
            <a:r>
              <a:rPr lang="en-US" baseline="0" dirty="0" err="1"/>
              <a:t>liên</a:t>
            </a:r>
            <a:r>
              <a:rPr lang="en-US" baseline="0" dirty="0"/>
              <a:t> </a:t>
            </a:r>
            <a:r>
              <a:rPr lang="en-US" baseline="0" dirty="0" err="1"/>
              <a:t>quan</a:t>
            </a:r>
            <a:r>
              <a:rPr lang="en-US" baseline="0" dirty="0"/>
              <a:t> </a:t>
            </a:r>
            <a:r>
              <a:rPr lang="en-US" baseline="0" dirty="0" err="1"/>
              <a:t>đến</a:t>
            </a:r>
            <a:r>
              <a:rPr lang="en-US" baseline="0" dirty="0"/>
              <a:t> </a:t>
            </a:r>
            <a:r>
              <a:rPr lang="en-US" baseline="0" dirty="0" err="1"/>
              <a:t>việc</a:t>
            </a:r>
            <a:r>
              <a:rPr lang="en-US" baseline="0" dirty="0"/>
              <a:t> </a:t>
            </a:r>
            <a:r>
              <a:rPr lang="en-US" baseline="0" dirty="0" err="1"/>
              <a:t>tìm</a:t>
            </a:r>
            <a:r>
              <a:rPr lang="en-US" baseline="0" dirty="0"/>
              <a:t> </a:t>
            </a:r>
            <a:r>
              <a:rPr lang="en-US" baseline="0" dirty="0" err="1"/>
              <a:t>kiếm</a:t>
            </a:r>
            <a:r>
              <a:rPr lang="en-US" baseline="0" dirty="0"/>
              <a:t> </a:t>
            </a:r>
            <a:r>
              <a:rPr lang="en-US" baseline="0" dirty="0" err="1"/>
              <a:t>các</a:t>
            </a:r>
            <a:r>
              <a:rPr lang="en-US" baseline="0" dirty="0"/>
              <a:t> </a:t>
            </a:r>
            <a:r>
              <a:rPr lang="en-US" baseline="0" dirty="0" err="1"/>
              <a:t>vấn</a:t>
            </a:r>
            <a:r>
              <a:rPr lang="en-US" baseline="0" dirty="0"/>
              <a:t> </a:t>
            </a:r>
            <a:r>
              <a:rPr lang="en-US" baseline="0" dirty="0" err="1"/>
              <a:t>đề</a:t>
            </a:r>
            <a:r>
              <a:rPr lang="en-US" baseline="0" dirty="0"/>
              <a:t> </a:t>
            </a:r>
            <a:r>
              <a:rPr lang="en-US" baseline="0" dirty="0" err="1"/>
              <a:t>của</a:t>
            </a:r>
            <a:r>
              <a:rPr lang="en-US" baseline="0" dirty="0"/>
              <a:t> </a:t>
            </a:r>
            <a:r>
              <a:rPr lang="en-US" baseline="0" dirty="0" err="1"/>
              <a:t>yêu</a:t>
            </a:r>
            <a:r>
              <a:rPr lang="en-US" baseline="0" dirty="0"/>
              <a:t> </a:t>
            </a:r>
            <a:r>
              <a:rPr lang="en-US" baseline="0" dirty="0" err="1"/>
              <a:t>cầu</a:t>
            </a:r>
            <a:r>
              <a:rPr lang="en-US" baseline="0" dirty="0"/>
              <a:t>. </a:t>
            </a:r>
            <a:r>
              <a:rPr lang="en-US" baseline="0" dirty="0" err="1"/>
              <a:t>Xác</a:t>
            </a:r>
            <a:r>
              <a:rPr lang="en-US" baseline="0" dirty="0"/>
              <a:t> </a:t>
            </a:r>
            <a:r>
              <a:rPr lang="en-US" baseline="0" dirty="0" err="1"/>
              <a:t>nhận</a:t>
            </a:r>
            <a:r>
              <a:rPr lang="en-US" baseline="0" dirty="0"/>
              <a:t> </a:t>
            </a:r>
            <a:r>
              <a:rPr lang="en-US" baseline="0" dirty="0" err="1"/>
              <a:t>yêu</a:t>
            </a:r>
            <a:r>
              <a:rPr lang="en-US" baseline="0" dirty="0"/>
              <a:t> </a:t>
            </a:r>
            <a:r>
              <a:rPr lang="en-US" baseline="0" dirty="0" err="1"/>
              <a:t>cầu</a:t>
            </a:r>
            <a:r>
              <a:rPr lang="en-US" baseline="0" dirty="0"/>
              <a:t> </a:t>
            </a:r>
            <a:r>
              <a:rPr lang="en-US" baseline="0" dirty="0" err="1"/>
              <a:t>thì</a:t>
            </a:r>
            <a:r>
              <a:rPr lang="en-US" baseline="0" dirty="0"/>
              <a:t> </a:t>
            </a:r>
            <a:r>
              <a:rPr lang="en-US" baseline="0" dirty="0" err="1"/>
              <a:t>quan</a:t>
            </a:r>
            <a:r>
              <a:rPr lang="en-US" baseline="0" dirty="0"/>
              <a:t> </a:t>
            </a:r>
            <a:r>
              <a:rPr lang="en-US" baseline="0" dirty="0" err="1"/>
              <a:t>trọng</a:t>
            </a:r>
            <a:r>
              <a:rPr lang="en-US" baseline="0" dirty="0"/>
              <a:t> </a:t>
            </a:r>
            <a:r>
              <a:rPr lang="en-US" baseline="0" dirty="0" err="1"/>
              <a:t>bởi</a:t>
            </a:r>
            <a:r>
              <a:rPr lang="en-US" baseline="0" dirty="0"/>
              <a:t> </a:t>
            </a:r>
            <a:r>
              <a:rPr lang="en-US" baseline="0" dirty="0" err="1"/>
              <a:t>vì</a:t>
            </a:r>
            <a:r>
              <a:rPr lang="en-US" baseline="0" dirty="0"/>
              <a:t> </a:t>
            </a:r>
            <a:r>
              <a:rPr lang="en-US" baseline="0" dirty="0" err="1"/>
              <a:t>những</a:t>
            </a:r>
            <a:r>
              <a:rPr lang="en-US" baseline="0" dirty="0"/>
              <a:t> </a:t>
            </a:r>
            <a:r>
              <a:rPr lang="en-US" baseline="0" dirty="0" err="1"/>
              <a:t>lỗi</a:t>
            </a:r>
            <a:r>
              <a:rPr lang="en-US" baseline="0" dirty="0"/>
              <a:t> </a:t>
            </a:r>
            <a:r>
              <a:rPr lang="en-US" baseline="0" dirty="0" err="1"/>
              <a:t>trong</a:t>
            </a:r>
            <a:r>
              <a:rPr lang="en-US" baseline="0" dirty="0"/>
              <a:t> </a:t>
            </a:r>
            <a:r>
              <a:rPr lang="en-US" baseline="0" dirty="0" err="1"/>
              <a:t>tài</a:t>
            </a:r>
            <a:r>
              <a:rPr lang="en-US" baseline="0" dirty="0"/>
              <a:t> </a:t>
            </a:r>
            <a:r>
              <a:rPr lang="en-US" baseline="0" dirty="0" err="1"/>
              <a:t>liệu</a:t>
            </a:r>
            <a:r>
              <a:rPr lang="en-US" baseline="0" dirty="0"/>
              <a:t> </a:t>
            </a:r>
            <a:r>
              <a:rPr lang="en-US" baseline="0" dirty="0" err="1"/>
              <a:t>yêu</a:t>
            </a:r>
            <a:r>
              <a:rPr lang="en-US" baseline="0" dirty="0"/>
              <a:t> </a:t>
            </a:r>
            <a:r>
              <a:rPr lang="en-US" baseline="0" dirty="0" err="1"/>
              <a:t>cầu</a:t>
            </a:r>
            <a:r>
              <a:rPr lang="en-US" baseline="0" dirty="0"/>
              <a:t> </a:t>
            </a:r>
            <a:r>
              <a:rPr lang="en-US" baseline="0" dirty="0" err="1"/>
              <a:t>có</a:t>
            </a:r>
            <a:r>
              <a:rPr lang="en-US" baseline="0" dirty="0"/>
              <a:t> </a:t>
            </a:r>
            <a:r>
              <a:rPr lang="en-US" baseline="0" dirty="0" err="1"/>
              <a:t>thể</a:t>
            </a:r>
            <a:r>
              <a:rPr lang="en-US" baseline="0" dirty="0"/>
              <a:t> </a:t>
            </a:r>
            <a:r>
              <a:rPr lang="en-US" baseline="0" dirty="0" err="1"/>
              <a:t>dẫn</a:t>
            </a:r>
            <a:r>
              <a:rPr lang="en-US" baseline="0" dirty="0"/>
              <a:t> </a:t>
            </a:r>
            <a:r>
              <a:rPr lang="en-US" baseline="0" dirty="0" err="1"/>
              <a:t>đến</a:t>
            </a:r>
            <a:r>
              <a:rPr lang="en-US" baseline="0" dirty="0"/>
              <a:t> chi </a:t>
            </a:r>
            <a:r>
              <a:rPr lang="en-US" baseline="0" dirty="0" err="1"/>
              <a:t>phí</a:t>
            </a:r>
            <a:r>
              <a:rPr lang="en-US" baseline="0" dirty="0"/>
              <a:t> </a:t>
            </a:r>
            <a:r>
              <a:rPr lang="en-US" baseline="0" dirty="0" err="1"/>
              <a:t>mở</a:t>
            </a:r>
            <a:r>
              <a:rPr lang="en-US" baseline="0" dirty="0"/>
              <a:t> </a:t>
            </a:r>
            <a:r>
              <a:rPr lang="en-US" baseline="0" dirty="0" err="1"/>
              <a:t>rộng</a:t>
            </a:r>
            <a:r>
              <a:rPr lang="en-US" baseline="0" dirty="0"/>
              <a:t> </a:t>
            </a:r>
            <a:r>
              <a:rPr lang="en-US" baseline="0" dirty="0" err="1"/>
              <a:t>để</a:t>
            </a:r>
            <a:r>
              <a:rPr lang="en-US" baseline="0" dirty="0"/>
              <a:t> </a:t>
            </a:r>
            <a:r>
              <a:rPr lang="en-US" baseline="0" dirty="0" err="1"/>
              <a:t>làm</a:t>
            </a:r>
            <a:r>
              <a:rPr lang="en-US" baseline="0" dirty="0"/>
              <a:t> </a:t>
            </a:r>
            <a:r>
              <a:rPr lang="en-US" baseline="0" dirty="0" err="1"/>
              <a:t>lại</a:t>
            </a:r>
            <a:r>
              <a:rPr lang="en-US" baseline="0" dirty="0"/>
              <a:t> </a:t>
            </a:r>
            <a:r>
              <a:rPr lang="en-US" baseline="0" dirty="0" err="1"/>
              <a:t>một</a:t>
            </a:r>
            <a:r>
              <a:rPr lang="en-US" baseline="0" dirty="0"/>
              <a:t> </a:t>
            </a:r>
            <a:r>
              <a:rPr lang="en-US" baseline="0" dirty="0" err="1"/>
              <a:t>khi</a:t>
            </a:r>
            <a:r>
              <a:rPr lang="en-US" baseline="0" dirty="0"/>
              <a:t> </a:t>
            </a:r>
            <a:r>
              <a:rPr lang="en-US" baseline="0" dirty="0" err="1"/>
              <a:t>những</a:t>
            </a:r>
            <a:r>
              <a:rPr lang="en-US" baseline="0" dirty="0"/>
              <a:t> </a:t>
            </a:r>
            <a:r>
              <a:rPr lang="en-US" baseline="0" dirty="0" err="1"/>
              <a:t>vấn</a:t>
            </a:r>
            <a:r>
              <a:rPr lang="en-US" baseline="0" dirty="0"/>
              <a:t> </a:t>
            </a:r>
            <a:r>
              <a:rPr lang="en-US" baseline="0" dirty="0" err="1"/>
              <a:t>đề</a:t>
            </a:r>
            <a:r>
              <a:rPr lang="en-US" baseline="0" dirty="0"/>
              <a:t> </a:t>
            </a:r>
            <a:r>
              <a:rPr lang="en-US" baseline="0" dirty="0" err="1"/>
              <a:t>này</a:t>
            </a:r>
            <a:r>
              <a:rPr lang="en-US" baseline="0" dirty="0"/>
              <a:t> </a:t>
            </a:r>
            <a:r>
              <a:rPr lang="en-US" baseline="0" dirty="0" err="1"/>
              <a:t>được</a:t>
            </a:r>
            <a:r>
              <a:rPr lang="en-US" baseline="0" dirty="0"/>
              <a:t> </a:t>
            </a:r>
            <a:r>
              <a:rPr lang="en-US" baseline="0" dirty="0" err="1"/>
              <a:t>phát</a:t>
            </a:r>
            <a:r>
              <a:rPr lang="en-US" baseline="0" dirty="0"/>
              <a:t> </a:t>
            </a:r>
            <a:r>
              <a:rPr lang="en-US" baseline="0" dirty="0" err="1"/>
              <a:t>hiện</a:t>
            </a:r>
            <a:r>
              <a:rPr lang="en-US" baseline="0" dirty="0"/>
              <a:t> </a:t>
            </a:r>
            <a:r>
              <a:rPr lang="en-US" baseline="0" dirty="0" err="1"/>
              <a:t>trong</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phát</a:t>
            </a:r>
            <a:r>
              <a:rPr lang="en-US" baseline="0" dirty="0"/>
              <a:t> </a:t>
            </a:r>
            <a:r>
              <a:rPr lang="en-US" baseline="0" dirty="0" err="1"/>
              <a:t>triển</a:t>
            </a:r>
            <a:r>
              <a:rPr lang="en-US" baseline="0" dirty="0"/>
              <a:t> hay </a:t>
            </a:r>
            <a:r>
              <a:rPr lang="en-US" baseline="0" dirty="0" err="1"/>
              <a:t>khi</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đã</a:t>
            </a:r>
            <a:r>
              <a:rPr lang="en-US" baseline="0" dirty="0"/>
              <a:t> </a:t>
            </a:r>
            <a:r>
              <a:rPr lang="en-US" baseline="0" dirty="0" err="1"/>
              <a:t>được</a:t>
            </a:r>
            <a:r>
              <a:rPr lang="en-US" baseline="0" dirty="0"/>
              <a:t> </a:t>
            </a:r>
            <a:r>
              <a:rPr lang="en-US" baseline="0" dirty="0" err="1"/>
              <a:t>sử</a:t>
            </a:r>
            <a:r>
              <a:rPr lang="en-US" baseline="0" dirty="0"/>
              <a:t> </a:t>
            </a:r>
            <a:r>
              <a:rPr lang="en-US" baseline="0" dirty="0" err="1"/>
              <a:t>dụng</a:t>
            </a:r>
            <a:r>
              <a:rPr lang="en-US" baseline="0" dirty="0"/>
              <a:t>.</a:t>
            </a:r>
          </a:p>
          <a:p>
            <a:pPr>
              <a:buFontTx/>
              <a:buChar char="-"/>
            </a:pPr>
            <a:r>
              <a:rPr lang="en-US" baseline="0" dirty="0"/>
              <a:t>Chi </a:t>
            </a:r>
            <a:r>
              <a:rPr lang="en-US" baseline="0" dirty="0" err="1"/>
              <a:t>phí</a:t>
            </a:r>
            <a:r>
              <a:rPr lang="en-US" baseline="0" dirty="0"/>
              <a:t> </a:t>
            </a:r>
            <a:r>
              <a:rPr lang="en-US" baseline="0" dirty="0" err="1"/>
              <a:t>để</a:t>
            </a:r>
            <a:r>
              <a:rPr lang="en-US" baseline="0" dirty="0"/>
              <a:t> </a:t>
            </a:r>
            <a:r>
              <a:rPr lang="en-US" baseline="0" dirty="0" err="1"/>
              <a:t>sửa</a:t>
            </a:r>
            <a:r>
              <a:rPr lang="en-US" baseline="0" dirty="0"/>
              <a:t> </a:t>
            </a:r>
            <a:r>
              <a:rPr lang="en-US" baseline="0" dirty="0" err="1"/>
              <a:t>một</a:t>
            </a:r>
            <a:r>
              <a:rPr lang="en-US" baseline="0" dirty="0"/>
              <a:t> </a:t>
            </a:r>
            <a:r>
              <a:rPr lang="en-US" baseline="0" dirty="0" err="1"/>
              <a:t>vấn</a:t>
            </a:r>
            <a:r>
              <a:rPr lang="en-US" baseline="0" dirty="0"/>
              <a:t> </a:t>
            </a:r>
            <a:r>
              <a:rPr lang="en-US" baseline="0" dirty="0" err="1"/>
              <a:t>đề</a:t>
            </a:r>
            <a:r>
              <a:rPr lang="en-US" baseline="0" dirty="0"/>
              <a:t> </a:t>
            </a:r>
            <a:r>
              <a:rPr lang="en-US" baseline="0" dirty="0" err="1"/>
              <a:t>yêu</a:t>
            </a:r>
            <a:r>
              <a:rPr lang="en-US" baseline="0" dirty="0"/>
              <a:t> </a:t>
            </a:r>
            <a:r>
              <a:rPr lang="en-US" baseline="0" dirty="0" err="1"/>
              <a:t>cầu</a:t>
            </a:r>
            <a:r>
              <a:rPr lang="en-US" baseline="0" dirty="0"/>
              <a:t> </a:t>
            </a:r>
            <a:r>
              <a:rPr lang="en-US" baseline="0" dirty="0" err="1"/>
              <a:t>bằng</a:t>
            </a:r>
            <a:r>
              <a:rPr lang="en-US" baseline="0" dirty="0"/>
              <a:t> </a:t>
            </a:r>
            <a:r>
              <a:rPr lang="en-US" baseline="0" dirty="0" err="1"/>
              <a:t>cách</a:t>
            </a:r>
            <a:r>
              <a:rPr lang="en-US" baseline="0" dirty="0"/>
              <a:t> </a:t>
            </a:r>
            <a:r>
              <a:rPr lang="en-US" baseline="0" dirty="0" err="1"/>
              <a:t>tạo</a:t>
            </a:r>
            <a:r>
              <a:rPr lang="en-US" baseline="0" dirty="0"/>
              <a:t> </a:t>
            </a:r>
            <a:r>
              <a:rPr lang="en-US" baseline="0" dirty="0" err="1"/>
              <a:t>ra</a:t>
            </a:r>
            <a:r>
              <a:rPr lang="en-US" baseline="0" dirty="0"/>
              <a:t> </a:t>
            </a:r>
            <a:r>
              <a:rPr lang="en-US" baseline="0" dirty="0" err="1"/>
              <a:t>một</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thì</a:t>
            </a:r>
            <a:r>
              <a:rPr lang="en-US" baseline="0" dirty="0"/>
              <a:t> </a:t>
            </a:r>
            <a:r>
              <a:rPr lang="en-US" baseline="0" dirty="0" err="1"/>
              <a:t>thường</a:t>
            </a:r>
            <a:r>
              <a:rPr lang="en-US" baseline="0" dirty="0"/>
              <a:t> </a:t>
            </a:r>
            <a:r>
              <a:rPr lang="en-US" baseline="0" dirty="0" err="1"/>
              <a:t>lớn</a:t>
            </a:r>
            <a:r>
              <a:rPr lang="en-US" baseline="0" dirty="0"/>
              <a:t> </a:t>
            </a:r>
            <a:r>
              <a:rPr lang="en-US" baseline="0" dirty="0" err="1"/>
              <a:t>hơn</a:t>
            </a:r>
            <a:r>
              <a:rPr lang="en-US" baseline="0" dirty="0"/>
              <a:t> </a:t>
            </a:r>
            <a:r>
              <a:rPr lang="en-US" baseline="0" dirty="0" err="1"/>
              <a:t>sửa</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hoặc</a:t>
            </a:r>
            <a:r>
              <a:rPr lang="en-US" baseline="0" dirty="0"/>
              <a:t> </a:t>
            </a:r>
            <a:r>
              <a:rPr lang="en-US" baseline="0" dirty="0" err="1"/>
              <a:t>lỗi</a:t>
            </a:r>
            <a:r>
              <a:rPr lang="en-US" baseline="0" dirty="0"/>
              <a:t> </a:t>
            </a:r>
            <a:r>
              <a:rPr lang="en-US" baseline="0" dirty="0" err="1"/>
              <a:t>lập</a:t>
            </a:r>
            <a:r>
              <a:rPr lang="en-US" baseline="0" dirty="0"/>
              <a:t> </a:t>
            </a:r>
            <a:r>
              <a:rPr lang="en-US" baseline="0" dirty="0" err="1"/>
              <a:t>trình</a:t>
            </a:r>
            <a:r>
              <a:rPr lang="en-US" baseline="0" dirty="0"/>
              <a:t>. </a:t>
            </a:r>
            <a:r>
              <a:rPr lang="en-US" baseline="0" dirty="0" err="1"/>
              <a:t>Nguyên</a:t>
            </a:r>
            <a:r>
              <a:rPr lang="en-US" baseline="0" dirty="0"/>
              <a:t> </a:t>
            </a:r>
            <a:r>
              <a:rPr lang="en-US" baseline="0" dirty="0" err="1"/>
              <a:t>nhân</a:t>
            </a:r>
            <a:r>
              <a:rPr lang="en-US" baseline="0" dirty="0"/>
              <a:t> </a:t>
            </a:r>
            <a:r>
              <a:rPr lang="en-US" baseline="0" dirty="0" err="1"/>
              <a:t>của</a:t>
            </a:r>
            <a:r>
              <a:rPr lang="en-US" baseline="0" dirty="0"/>
              <a:t> </a:t>
            </a:r>
            <a:r>
              <a:rPr lang="en-US" baseline="0" dirty="0" err="1"/>
              <a:t>điều</a:t>
            </a:r>
            <a:r>
              <a:rPr lang="en-US" baseline="0" dirty="0"/>
              <a:t> </a:t>
            </a:r>
            <a:r>
              <a:rPr lang="en-US" baseline="0" dirty="0" err="1"/>
              <a:t>này</a:t>
            </a:r>
            <a:r>
              <a:rPr lang="en-US" baseline="0" dirty="0"/>
              <a:t> </a:t>
            </a:r>
            <a:r>
              <a:rPr lang="en-US" baseline="0" dirty="0" err="1"/>
              <a:t>là</a:t>
            </a:r>
            <a:r>
              <a:rPr lang="en-US" baseline="0" dirty="0"/>
              <a:t> </a:t>
            </a:r>
            <a:r>
              <a:rPr lang="en-US" baseline="0" dirty="0" err="1"/>
              <a:t>một</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đến</a:t>
            </a:r>
            <a:r>
              <a:rPr lang="en-US" baseline="0" dirty="0"/>
              <a:t> </a:t>
            </a:r>
            <a:r>
              <a:rPr lang="en-US" baseline="0" dirty="0" err="1"/>
              <a:t>yêu</a:t>
            </a:r>
            <a:r>
              <a:rPr lang="en-US" baseline="0" dirty="0"/>
              <a:t> </a:t>
            </a:r>
            <a:r>
              <a:rPr lang="en-US" baseline="0" dirty="0" err="1"/>
              <a:t>cầu</a:t>
            </a:r>
            <a:r>
              <a:rPr lang="en-US" baseline="0" dirty="0"/>
              <a:t> </a:t>
            </a:r>
            <a:r>
              <a:rPr lang="en-US" baseline="0" dirty="0" err="1"/>
              <a:t>phần</a:t>
            </a:r>
            <a:r>
              <a:rPr lang="en-US" baseline="0" dirty="0"/>
              <a:t> </a:t>
            </a:r>
            <a:r>
              <a:rPr lang="en-US" baseline="0" dirty="0" err="1"/>
              <a:t>mềm</a:t>
            </a:r>
            <a:r>
              <a:rPr lang="en-US" baseline="0" dirty="0"/>
              <a:t> </a:t>
            </a:r>
            <a:r>
              <a:rPr lang="en-US" baseline="0" dirty="0" err="1"/>
              <a:t>thường</a:t>
            </a:r>
            <a:r>
              <a:rPr lang="en-US" baseline="0" dirty="0"/>
              <a:t> </a:t>
            </a:r>
            <a:r>
              <a:rPr lang="en-US" baseline="0" dirty="0" err="1"/>
              <a:t>liên</a:t>
            </a:r>
            <a:r>
              <a:rPr lang="en-US" baseline="0" dirty="0"/>
              <a:t> </a:t>
            </a:r>
            <a:r>
              <a:rPr lang="en-US" baseline="0" dirty="0" err="1"/>
              <a:t>có</a:t>
            </a:r>
            <a:r>
              <a:rPr lang="en-US" baseline="0" dirty="0"/>
              <a:t> </a:t>
            </a:r>
            <a:r>
              <a:rPr lang="en-US" baseline="0" dirty="0" err="1"/>
              <a:t>nghĩa</a:t>
            </a:r>
            <a:r>
              <a:rPr lang="en-US" baseline="0" dirty="0"/>
              <a:t> </a:t>
            </a:r>
            <a:r>
              <a:rPr lang="en-US" baseline="0" dirty="0" err="1"/>
              <a:t>rằng</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và</a:t>
            </a:r>
            <a:r>
              <a:rPr lang="en-US" baseline="0" dirty="0"/>
              <a:t> </a:t>
            </a:r>
            <a:r>
              <a:rPr lang="en-US" baseline="0" dirty="0" err="1"/>
              <a:t>việc</a:t>
            </a:r>
            <a:r>
              <a:rPr lang="en-US" baseline="0" dirty="0"/>
              <a:t> </a:t>
            </a:r>
            <a:r>
              <a:rPr lang="en-US" baseline="0" dirty="0" err="1"/>
              <a:t>cài</a:t>
            </a:r>
            <a:r>
              <a:rPr lang="en-US" baseline="0" dirty="0"/>
              <a:t> </a:t>
            </a:r>
            <a:r>
              <a:rPr lang="en-US" baseline="0" dirty="0" err="1"/>
              <a:t>đặt</a:t>
            </a:r>
            <a:r>
              <a:rPr lang="en-US" baseline="0" dirty="0"/>
              <a:t> </a:t>
            </a:r>
            <a:r>
              <a:rPr lang="en-US" baseline="0" dirty="0" err="1"/>
              <a:t>phải</a:t>
            </a:r>
            <a:r>
              <a:rPr lang="en-US" baseline="0" dirty="0"/>
              <a:t> </a:t>
            </a:r>
            <a:r>
              <a:rPr lang="en-US" baseline="0" dirty="0" err="1"/>
              <a:t>thay</a:t>
            </a:r>
            <a:r>
              <a:rPr lang="en-US" baseline="0" dirty="0"/>
              <a:t> </a:t>
            </a:r>
            <a:r>
              <a:rPr lang="en-US" baseline="0" dirty="0" err="1"/>
              <a:t>đổi</a:t>
            </a:r>
            <a:r>
              <a:rPr lang="en-US" baseline="0" dirty="0"/>
              <a:t> </a:t>
            </a:r>
            <a:r>
              <a:rPr lang="en-US" baseline="0" dirty="0" err="1"/>
              <a:t>theo</a:t>
            </a:r>
            <a:r>
              <a:rPr lang="en-US" baseline="0" dirty="0"/>
              <a:t>. </a:t>
            </a:r>
            <a:r>
              <a:rPr lang="en-US" baseline="0" dirty="0" err="1"/>
              <a:t>Hơn</a:t>
            </a:r>
            <a:r>
              <a:rPr lang="en-US" baseline="0" dirty="0"/>
              <a:t> </a:t>
            </a:r>
            <a:r>
              <a:rPr lang="en-US" baseline="0" dirty="0" err="1"/>
              <a:t>nữa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cũng</a:t>
            </a:r>
            <a:r>
              <a:rPr lang="en-US" baseline="0" dirty="0"/>
              <a:t> </a:t>
            </a:r>
            <a:r>
              <a:rPr lang="en-US" baseline="0" dirty="0" err="1"/>
              <a:t>phải</a:t>
            </a:r>
            <a:r>
              <a:rPr lang="en-US" baseline="0" dirty="0"/>
              <a:t> </a:t>
            </a:r>
            <a:r>
              <a:rPr lang="en-US" baseline="0" dirty="0" err="1"/>
              <a:t>được</a:t>
            </a:r>
            <a:r>
              <a:rPr lang="en-US" baseline="0" dirty="0"/>
              <a:t> test </a:t>
            </a:r>
            <a:r>
              <a:rPr lang="en-US" baseline="0" dirty="0" err="1"/>
              <a:t>lại</a:t>
            </a:r>
            <a:r>
              <a:rPr lang="en-US" baseline="0" dirty="0"/>
              <a:t>.</a:t>
            </a:r>
          </a:p>
          <a:p>
            <a:pPr>
              <a:buFontTx/>
              <a:buChar char="-"/>
            </a:pPr>
            <a:r>
              <a:rPr lang="en-US" baseline="0" dirty="0" err="1"/>
              <a:t>Trong</a:t>
            </a:r>
            <a:r>
              <a:rPr lang="en-US" baseline="0" dirty="0"/>
              <a:t> </a:t>
            </a:r>
            <a:r>
              <a:rPr lang="en-US" baseline="0" dirty="0" err="1"/>
              <a:t>suốt</a:t>
            </a:r>
            <a:r>
              <a:rPr lang="en-US" baseline="0" dirty="0"/>
              <a:t> </a:t>
            </a:r>
            <a:r>
              <a:rPr lang="en-US" baseline="0" dirty="0" err="1"/>
              <a:t>quá</a:t>
            </a:r>
            <a:r>
              <a:rPr lang="en-US" baseline="0" dirty="0"/>
              <a:t> </a:t>
            </a:r>
            <a:r>
              <a:rPr lang="en-US" baseline="0" dirty="0" err="1"/>
              <a:t>trình</a:t>
            </a:r>
            <a:r>
              <a:rPr lang="en-US" baseline="0" dirty="0"/>
              <a:t> </a:t>
            </a:r>
            <a:r>
              <a:rPr lang="en-US" baseline="0" dirty="0" err="1"/>
              <a:t>xác</a:t>
            </a:r>
            <a:r>
              <a:rPr lang="en-US" baseline="0" dirty="0"/>
              <a:t> </a:t>
            </a:r>
            <a:r>
              <a:rPr lang="en-US" baseline="0" dirty="0" err="1"/>
              <a:t>nhận</a:t>
            </a:r>
            <a:r>
              <a:rPr lang="en-US" baseline="0" dirty="0"/>
              <a:t> </a:t>
            </a:r>
            <a:r>
              <a:rPr lang="en-US" baseline="0" dirty="0" err="1"/>
              <a:t>yêu</a:t>
            </a:r>
            <a:r>
              <a:rPr lang="en-US" baseline="0" dirty="0"/>
              <a:t> </a:t>
            </a:r>
            <a:r>
              <a:rPr lang="en-US" baseline="0" dirty="0" err="1"/>
              <a:t>cầu</a:t>
            </a:r>
            <a:r>
              <a:rPr lang="en-US" baseline="0" dirty="0"/>
              <a:t>, </a:t>
            </a:r>
            <a:r>
              <a:rPr lang="en-US" baseline="0" dirty="0" err="1"/>
              <a:t>các</a:t>
            </a:r>
            <a:r>
              <a:rPr lang="en-US" baseline="0" dirty="0"/>
              <a:t> </a:t>
            </a:r>
            <a:r>
              <a:rPr lang="en-US" baseline="0" dirty="0" err="1"/>
              <a:t>loại</a:t>
            </a:r>
            <a:r>
              <a:rPr lang="en-US" baseline="0" dirty="0"/>
              <a:t> </a:t>
            </a:r>
            <a:r>
              <a:rPr lang="en-US" baseline="0" dirty="0" err="1"/>
              <a:t>kiểm</a:t>
            </a:r>
            <a:r>
              <a:rPr lang="en-US" baseline="0" dirty="0"/>
              <a:t> </a:t>
            </a:r>
            <a:r>
              <a:rPr lang="en-US" baseline="0" dirty="0" err="1"/>
              <a:t>tra</a:t>
            </a:r>
            <a:r>
              <a:rPr lang="en-US" baseline="0" dirty="0"/>
              <a:t> </a:t>
            </a:r>
            <a:r>
              <a:rPr lang="en-US" baseline="0" dirty="0" err="1"/>
              <a:t>khác</a:t>
            </a:r>
            <a:r>
              <a:rPr lang="en-US" baseline="0" dirty="0"/>
              <a:t> </a:t>
            </a:r>
            <a:r>
              <a:rPr lang="en-US" baseline="0" dirty="0" err="1"/>
              <a:t>nhau</a:t>
            </a:r>
            <a:r>
              <a:rPr lang="en-US" baseline="0" dirty="0"/>
              <a:t> </a:t>
            </a:r>
            <a:r>
              <a:rPr lang="en-US" baseline="0" dirty="0" err="1"/>
              <a:t>nên</a:t>
            </a:r>
            <a:r>
              <a:rPr lang="en-US" baseline="0" dirty="0"/>
              <a:t> </a:t>
            </a:r>
            <a:r>
              <a:rPr lang="en-US" baseline="0" dirty="0" err="1"/>
              <a:t>được</a:t>
            </a:r>
            <a:r>
              <a:rPr lang="en-US" baseline="0" dirty="0"/>
              <a:t> </a:t>
            </a:r>
            <a:r>
              <a:rPr lang="en-US" baseline="0" dirty="0" err="1"/>
              <a:t>đưa</a:t>
            </a:r>
            <a:r>
              <a:rPr lang="en-US" baseline="0" dirty="0"/>
              <a:t> </a:t>
            </a:r>
            <a:r>
              <a:rPr lang="en-US" baseline="0" dirty="0" err="1"/>
              <a:t>ra</a:t>
            </a:r>
            <a:r>
              <a:rPr lang="en-US" baseline="0" dirty="0"/>
              <a:t> </a:t>
            </a:r>
            <a:r>
              <a:rPr lang="en-US" baseline="0" dirty="0" err="1"/>
              <a:t>bao</a:t>
            </a:r>
            <a:r>
              <a:rPr lang="en-US" baseline="0" dirty="0"/>
              <a:t> </a:t>
            </a:r>
            <a:r>
              <a:rPr lang="en-US" baseline="0" dirty="0" err="1"/>
              <a:t>gồm</a:t>
            </a:r>
            <a:r>
              <a:rPr lang="en-US" baseline="0" dirty="0"/>
              <a:t>:</a:t>
            </a:r>
          </a:p>
          <a:p>
            <a:pPr marL="685800" lvl="1" indent="-228600">
              <a:buFontTx/>
              <a:buAutoNum type="arabicPeriod"/>
            </a:pPr>
            <a:r>
              <a:rPr lang="en-US" baseline="0" dirty="0"/>
              <a:t>Validity checks (</a:t>
            </a:r>
            <a:r>
              <a:rPr lang="en-US" baseline="0" dirty="0" err="1"/>
              <a:t>kiểm</a:t>
            </a:r>
            <a:r>
              <a:rPr lang="en-US" baseline="0" dirty="0"/>
              <a:t> </a:t>
            </a:r>
            <a:r>
              <a:rPr lang="en-US" baseline="0" dirty="0" err="1"/>
              <a:t>tra</a:t>
            </a:r>
            <a:r>
              <a:rPr lang="en-US" baseline="0" dirty="0"/>
              <a:t> </a:t>
            </a:r>
            <a:r>
              <a:rPr lang="en-US" baseline="0" dirty="0" err="1"/>
              <a:t>hiệu</a:t>
            </a:r>
            <a:r>
              <a:rPr lang="en-US" baseline="0" dirty="0"/>
              <a:t> </a:t>
            </a:r>
            <a:r>
              <a:rPr lang="en-US" baseline="0" dirty="0" err="1"/>
              <a:t>lực</a:t>
            </a:r>
            <a:r>
              <a:rPr lang="en-US" baseline="0" dirty="0"/>
              <a:t>): </a:t>
            </a:r>
            <a:r>
              <a:rPr lang="en-US" baseline="0" dirty="0" err="1"/>
              <a:t>một</a:t>
            </a:r>
            <a:r>
              <a:rPr lang="en-US" baseline="0" dirty="0"/>
              <a:t> user </a:t>
            </a:r>
            <a:r>
              <a:rPr lang="en-US" baseline="0" dirty="0" err="1"/>
              <a:t>có</a:t>
            </a:r>
            <a:r>
              <a:rPr lang="en-US" baseline="0" dirty="0"/>
              <a:t> </a:t>
            </a:r>
            <a:r>
              <a:rPr lang="en-US" baseline="0" dirty="0" err="1"/>
              <a:t>thể</a:t>
            </a:r>
            <a:r>
              <a:rPr lang="en-US" baseline="0" dirty="0"/>
              <a:t> </a:t>
            </a:r>
            <a:r>
              <a:rPr lang="en-US" baseline="0" dirty="0" err="1"/>
              <a:t>nghĩ</a:t>
            </a:r>
            <a:r>
              <a:rPr lang="en-US" baseline="0" dirty="0"/>
              <a:t> </a:t>
            </a:r>
            <a:r>
              <a:rPr lang="en-US" baseline="0" dirty="0" err="1"/>
              <a:t>rằng</a:t>
            </a:r>
            <a:r>
              <a:rPr lang="en-US" baseline="0" dirty="0"/>
              <a:t> </a:t>
            </a:r>
            <a:r>
              <a:rPr lang="en-US" baseline="0" dirty="0" err="1"/>
              <a:t>một</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thì</a:t>
            </a:r>
            <a:r>
              <a:rPr lang="en-US" baseline="0" dirty="0"/>
              <a:t> </a:t>
            </a:r>
            <a:r>
              <a:rPr lang="en-US" baseline="0" dirty="0" err="1"/>
              <a:t>cần</a:t>
            </a:r>
            <a:r>
              <a:rPr lang="en-US" baseline="0" dirty="0"/>
              <a:t> </a:t>
            </a:r>
            <a:r>
              <a:rPr lang="en-US" baseline="0" dirty="0" err="1"/>
              <a:t>để</a:t>
            </a:r>
            <a:r>
              <a:rPr lang="en-US" baseline="0" dirty="0"/>
              <a:t> </a:t>
            </a:r>
            <a:r>
              <a:rPr lang="en-US" baseline="0" dirty="0" err="1"/>
              <a:t>thực</a:t>
            </a:r>
            <a:r>
              <a:rPr lang="en-US" baseline="0" dirty="0"/>
              <a:t> </a:t>
            </a:r>
            <a:r>
              <a:rPr lang="en-US" baseline="0" dirty="0" err="1"/>
              <a:t>thi</a:t>
            </a:r>
            <a:r>
              <a:rPr lang="en-US" baseline="0" dirty="0"/>
              <a:t> </a:t>
            </a:r>
            <a:r>
              <a:rPr lang="en-US" baseline="0" dirty="0" err="1"/>
              <a:t>một</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nhất</a:t>
            </a:r>
            <a:r>
              <a:rPr lang="en-US" baseline="0" dirty="0"/>
              <a:t> </a:t>
            </a:r>
            <a:r>
              <a:rPr lang="en-US" baseline="0" dirty="0" err="1"/>
              <a:t>định</a:t>
            </a:r>
            <a:r>
              <a:rPr lang="en-US" baseline="0" dirty="0"/>
              <a:t>. </a:t>
            </a:r>
            <a:r>
              <a:rPr lang="en-US" baseline="0" dirty="0" err="1"/>
              <a:t>Tuy</a:t>
            </a:r>
            <a:r>
              <a:rPr lang="en-US" baseline="0" dirty="0"/>
              <a:t> </a:t>
            </a:r>
            <a:r>
              <a:rPr lang="en-US" baseline="0" dirty="0" err="1"/>
              <a:t>nhiên</a:t>
            </a:r>
            <a:r>
              <a:rPr lang="en-US" baseline="0" dirty="0"/>
              <a:t>, </a:t>
            </a:r>
            <a:r>
              <a:rPr lang="en-US" baseline="0" dirty="0" err="1"/>
              <a:t>suy</a:t>
            </a:r>
            <a:r>
              <a:rPr lang="en-US" baseline="0" dirty="0"/>
              <a:t> </a:t>
            </a:r>
            <a:r>
              <a:rPr lang="en-US" baseline="0" dirty="0" err="1"/>
              <a:t>nghĩ</a:t>
            </a:r>
            <a:r>
              <a:rPr lang="en-US" baseline="0" dirty="0"/>
              <a:t> </a:t>
            </a:r>
            <a:r>
              <a:rPr lang="en-US" baseline="0" dirty="0" err="1"/>
              <a:t>và</a:t>
            </a:r>
            <a:r>
              <a:rPr lang="en-US" baseline="0" dirty="0"/>
              <a:t> </a:t>
            </a:r>
            <a:r>
              <a:rPr lang="en-US" baseline="0" dirty="0" err="1"/>
              <a:t>phân</a:t>
            </a:r>
            <a:r>
              <a:rPr lang="en-US" baseline="0" dirty="0"/>
              <a:t> </a:t>
            </a:r>
            <a:r>
              <a:rPr lang="en-US" baseline="0" dirty="0" err="1"/>
              <a:t>tích</a:t>
            </a:r>
            <a:r>
              <a:rPr lang="en-US" baseline="0" dirty="0"/>
              <a:t> </a:t>
            </a:r>
            <a:r>
              <a:rPr lang="en-US" baseline="0" dirty="0" err="1"/>
              <a:t>sâu</a:t>
            </a:r>
            <a:r>
              <a:rPr lang="en-US" baseline="0" dirty="0"/>
              <a:t> </a:t>
            </a:r>
            <a:r>
              <a:rPr lang="en-US" baseline="0" dirty="0" err="1"/>
              <a:t>hơn</a:t>
            </a:r>
            <a:r>
              <a:rPr lang="en-US" baseline="0" dirty="0"/>
              <a:t> </a:t>
            </a:r>
            <a:r>
              <a:rPr lang="en-US" baseline="0" dirty="0" err="1"/>
              <a:t>có</a:t>
            </a:r>
            <a:r>
              <a:rPr lang="en-US" baseline="0" dirty="0"/>
              <a:t> </a:t>
            </a:r>
            <a:r>
              <a:rPr lang="en-US" baseline="0" dirty="0" err="1"/>
              <a:t>thể</a:t>
            </a:r>
            <a:r>
              <a:rPr lang="en-US" baseline="0" dirty="0"/>
              <a:t> </a:t>
            </a:r>
            <a:r>
              <a:rPr lang="en-US" baseline="0" dirty="0" err="1"/>
              <a:t>xác</a:t>
            </a:r>
            <a:r>
              <a:rPr lang="en-US" baseline="0" dirty="0"/>
              <a:t> </a:t>
            </a:r>
            <a:r>
              <a:rPr lang="en-US" baseline="0" dirty="0" err="1"/>
              <a:t>định</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khác</a:t>
            </a:r>
            <a:r>
              <a:rPr lang="en-US" baseline="0" dirty="0"/>
              <a:t> </a:t>
            </a:r>
            <a:r>
              <a:rPr lang="en-US" baseline="0" dirty="0" err="1"/>
              <a:t>hoặc</a:t>
            </a:r>
            <a:r>
              <a:rPr lang="en-US" baseline="0" dirty="0"/>
              <a:t> </a:t>
            </a:r>
            <a:r>
              <a:rPr lang="en-US" baseline="0" dirty="0" err="1"/>
              <a:t>những</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thêm</a:t>
            </a:r>
            <a:r>
              <a:rPr lang="en-US" baseline="0" dirty="0"/>
              <a:t> </a:t>
            </a:r>
            <a:r>
              <a:rPr lang="en-US" baseline="0" dirty="0" err="1"/>
              <a:t>cũng</a:t>
            </a:r>
            <a:r>
              <a:rPr lang="en-US" baseline="0" dirty="0"/>
              <a:t> </a:t>
            </a:r>
            <a:r>
              <a:rPr lang="en-US" baseline="0" dirty="0" err="1"/>
              <a:t>bắt</a:t>
            </a:r>
            <a:r>
              <a:rPr lang="en-US" baseline="0" dirty="0"/>
              <a:t> </a:t>
            </a:r>
            <a:r>
              <a:rPr lang="en-US" baseline="0" dirty="0" err="1"/>
              <a:t>buộc</a:t>
            </a:r>
            <a:r>
              <a:rPr lang="en-US" baseline="0" dirty="0"/>
              <a:t> </a:t>
            </a:r>
            <a:r>
              <a:rPr lang="en-US" baseline="0" dirty="0" err="1"/>
              <a:t>phải</a:t>
            </a:r>
            <a:r>
              <a:rPr lang="en-US" baseline="0" dirty="0"/>
              <a:t> </a:t>
            </a:r>
            <a:r>
              <a:rPr lang="en-US" baseline="0" dirty="0" err="1"/>
              <a:t>có</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có</a:t>
            </a:r>
            <a:r>
              <a:rPr lang="en-US" baseline="0" dirty="0"/>
              <a:t> </a:t>
            </a:r>
            <a:r>
              <a:rPr lang="en-US" baseline="0" dirty="0" err="1"/>
              <a:t>nhiều</a:t>
            </a:r>
            <a:r>
              <a:rPr lang="en-US" baseline="0" dirty="0"/>
              <a:t> stakeholders </a:t>
            </a:r>
            <a:r>
              <a:rPr lang="en-US" baseline="0" dirty="0" err="1"/>
              <a:t>với</a:t>
            </a:r>
            <a:r>
              <a:rPr lang="en-US" baseline="0" dirty="0"/>
              <a:t> </a:t>
            </a:r>
            <a:r>
              <a:rPr lang="en-US" baseline="0" dirty="0" err="1"/>
              <a:t>những</a:t>
            </a:r>
            <a:r>
              <a:rPr lang="en-US" baseline="0" dirty="0"/>
              <a:t> </a:t>
            </a:r>
            <a:r>
              <a:rPr lang="en-US" baseline="0" dirty="0" err="1"/>
              <a:t>nhu</a:t>
            </a:r>
            <a:r>
              <a:rPr lang="en-US" baseline="0" dirty="0"/>
              <a:t> </a:t>
            </a:r>
            <a:r>
              <a:rPr lang="en-US" baseline="0" dirty="0" err="1"/>
              <a:t>cầu</a:t>
            </a:r>
            <a:r>
              <a:rPr lang="en-US" baseline="0" dirty="0"/>
              <a:t> </a:t>
            </a:r>
            <a:r>
              <a:rPr lang="en-US" baseline="0" dirty="0" err="1"/>
              <a:t>khác</a:t>
            </a:r>
            <a:r>
              <a:rPr lang="en-US" baseline="0" dirty="0"/>
              <a:t> </a:t>
            </a:r>
            <a:r>
              <a:rPr lang="en-US" baseline="0" dirty="0" err="1"/>
              <a:t>nhau</a:t>
            </a:r>
            <a:r>
              <a:rPr lang="en-US" baseline="0" dirty="0"/>
              <a:t> </a:t>
            </a:r>
            <a:r>
              <a:rPr lang="en-US" baseline="0" dirty="0" err="1"/>
              <a:t>và</a:t>
            </a:r>
            <a:r>
              <a:rPr lang="en-US" baseline="0" dirty="0"/>
              <a:t> </a:t>
            </a:r>
            <a:r>
              <a:rPr lang="en-US" baseline="0" dirty="0" err="1"/>
              <a:t>bất</a:t>
            </a:r>
            <a:r>
              <a:rPr lang="en-US" baseline="0" dirty="0"/>
              <a:t> </a:t>
            </a:r>
            <a:r>
              <a:rPr lang="en-US" baseline="0" dirty="0" err="1"/>
              <a:t>kỳ</a:t>
            </a:r>
            <a:r>
              <a:rPr lang="en-US" baseline="0" dirty="0"/>
              <a:t> </a:t>
            </a:r>
            <a:r>
              <a:rPr lang="en-US" baseline="0" dirty="0" err="1"/>
              <a:t>tập</a:t>
            </a:r>
            <a:r>
              <a:rPr lang="en-US" baseline="0" dirty="0"/>
              <a:t> </a:t>
            </a:r>
            <a:r>
              <a:rPr lang="en-US" baseline="0" dirty="0" err="1"/>
              <a:t>yêu</a:t>
            </a:r>
            <a:r>
              <a:rPr lang="en-US" baseline="0" dirty="0"/>
              <a:t> </a:t>
            </a:r>
            <a:r>
              <a:rPr lang="en-US" baseline="0" dirty="0" err="1"/>
              <a:t>cầu</a:t>
            </a:r>
            <a:r>
              <a:rPr lang="en-US" baseline="0" dirty="0"/>
              <a:t> </a:t>
            </a:r>
            <a:r>
              <a:rPr lang="en-US" baseline="0" dirty="0" err="1"/>
              <a:t>nào</a:t>
            </a:r>
            <a:r>
              <a:rPr lang="en-US" baseline="0" dirty="0"/>
              <a:t> </a:t>
            </a:r>
          </a:p>
          <a:p>
            <a:pPr marL="685800" lvl="1" indent="-228600">
              <a:buFontTx/>
              <a:buAutoNum type="arabicPeriod"/>
            </a:pPr>
            <a:r>
              <a:rPr lang="en-US" baseline="0" dirty="0"/>
              <a:t>Consistency checks: </a:t>
            </a:r>
            <a:r>
              <a:rPr lang="en-US" baseline="0" dirty="0" err="1"/>
              <a:t>yêu</a:t>
            </a:r>
            <a:r>
              <a:rPr lang="en-US" baseline="0" dirty="0"/>
              <a:t> </a:t>
            </a:r>
            <a:r>
              <a:rPr lang="en-US" baseline="0" dirty="0" err="1"/>
              <a:t>cầu</a:t>
            </a:r>
            <a:r>
              <a:rPr lang="en-US" baseline="0" dirty="0"/>
              <a:t> </a:t>
            </a:r>
            <a:r>
              <a:rPr lang="en-US" baseline="0" dirty="0" err="1"/>
              <a:t>bên</a:t>
            </a:r>
            <a:r>
              <a:rPr lang="en-US" baseline="0" dirty="0"/>
              <a:t> </a:t>
            </a:r>
            <a:r>
              <a:rPr lang="en-US" baseline="0" dirty="0" err="1"/>
              <a:t>trong</a:t>
            </a:r>
            <a:r>
              <a:rPr lang="en-US" baseline="0" dirty="0"/>
              <a:t> document </a:t>
            </a:r>
            <a:r>
              <a:rPr lang="en-US" baseline="0" dirty="0" err="1"/>
              <a:t>không</a:t>
            </a:r>
            <a:r>
              <a:rPr lang="en-US" baseline="0" dirty="0"/>
              <a:t> </a:t>
            </a:r>
            <a:r>
              <a:rPr lang="en-US" baseline="0" dirty="0" err="1"/>
              <a:t>nên</a:t>
            </a:r>
            <a:r>
              <a:rPr lang="en-US" baseline="0" dirty="0"/>
              <a:t> </a:t>
            </a:r>
            <a:r>
              <a:rPr lang="en-US" baseline="0" dirty="0" err="1"/>
              <a:t>mâu</a:t>
            </a:r>
            <a:r>
              <a:rPr lang="en-US" baseline="0" dirty="0"/>
              <a:t> </a:t>
            </a:r>
            <a:r>
              <a:rPr lang="en-US" baseline="0" dirty="0" err="1"/>
              <a:t>thuẫn</a:t>
            </a:r>
            <a:r>
              <a:rPr lang="en-US" baseline="0" dirty="0"/>
              <a:t>.</a:t>
            </a:r>
          </a:p>
          <a:p>
            <a:pPr marL="685800" lvl="1" indent="-228600">
              <a:buFontTx/>
              <a:buAutoNum type="arabicPeriod"/>
            </a:pPr>
            <a:r>
              <a:rPr lang="en-US" baseline="0" dirty="0"/>
              <a:t>Completeness checks: </a:t>
            </a:r>
            <a:r>
              <a:rPr lang="en-US" baseline="0" dirty="0" err="1"/>
              <a:t>tài</a:t>
            </a:r>
            <a:r>
              <a:rPr lang="en-US" baseline="0" dirty="0"/>
              <a:t> </a:t>
            </a:r>
            <a:r>
              <a:rPr lang="en-US" baseline="0" dirty="0" err="1"/>
              <a:t>liệu</a:t>
            </a:r>
            <a:r>
              <a:rPr lang="en-US" baseline="0" dirty="0"/>
              <a:t> </a:t>
            </a:r>
            <a:r>
              <a:rPr lang="en-US" baseline="0" dirty="0" err="1"/>
              <a:t>yêu</a:t>
            </a:r>
            <a:r>
              <a:rPr lang="en-US" baseline="0" dirty="0"/>
              <a:t> </a:t>
            </a:r>
            <a:r>
              <a:rPr lang="en-US" baseline="0" dirty="0" err="1"/>
              <a:t>cầu</a:t>
            </a:r>
            <a:r>
              <a:rPr lang="en-US" baseline="0" dirty="0"/>
              <a:t> </a:t>
            </a:r>
            <a:r>
              <a:rPr lang="en-US" baseline="0" dirty="0" err="1"/>
              <a:t>nên</a:t>
            </a:r>
            <a:r>
              <a:rPr lang="en-US" baseline="0" dirty="0"/>
              <a:t> </a:t>
            </a:r>
            <a:r>
              <a:rPr lang="en-US" baseline="0" dirty="0" err="1"/>
              <a:t>bao</a:t>
            </a:r>
            <a:r>
              <a:rPr lang="en-US" baseline="0" dirty="0"/>
              <a:t> </a:t>
            </a:r>
            <a:r>
              <a:rPr lang="en-US" baseline="0" dirty="0" err="1"/>
              <a:t>gồm</a:t>
            </a:r>
            <a:r>
              <a:rPr lang="en-US" baseline="0" dirty="0"/>
              <a:t> </a:t>
            </a:r>
            <a:r>
              <a:rPr lang="en-US" baseline="0" dirty="0" err="1"/>
              <a:t>các</a:t>
            </a:r>
            <a:r>
              <a:rPr lang="en-US" baseline="0" dirty="0"/>
              <a:t> </a:t>
            </a:r>
            <a:r>
              <a:rPr lang="en-US" baseline="0" dirty="0" err="1"/>
              <a:t>yêu</a:t>
            </a:r>
            <a:r>
              <a:rPr lang="en-US" baseline="0" dirty="0"/>
              <a:t> </a:t>
            </a:r>
            <a:r>
              <a:rPr lang="en-US" baseline="0" dirty="0" err="1"/>
              <a:t>cầu</a:t>
            </a:r>
            <a:r>
              <a:rPr lang="en-US" baseline="0" dirty="0"/>
              <a:t> </a:t>
            </a:r>
            <a:r>
              <a:rPr lang="en-US" baseline="0" dirty="0" err="1"/>
              <a:t>mà</a:t>
            </a:r>
            <a:r>
              <a:rPr lang="en-US" baseline="0" dirty="0"/>
              <a:t> </a:t>
            </a:r>
            <a:r>
              <a:rPr lang="en-US" baseline="0" dirty="0" err="1"/>
              <a:t>định</a:t>
            </a:r>
            <a:r>
              <a:rPr lang="en-US" baseline="0" dirty="0"/>
              <a:t> </a:t>
            </a:r>
            <a:r>
              <a:rPr lang="en-US" baseline="0" dirty="0" err="1"/>
              <a:t>nghĩa</a:t>
            </a:r>
            <a:r>
              <a:rPr lang="en-US" baseline="0" dirty="0"/>
              <a:t> </a:t>
            </a:r>
            <a:r>
              <a:rPr lang="en-US" baseline="0" dirty="0" err="1"/>
              <a:t>tất</a:t>
            </a:r>
            <a:r>
              <a:rPr lang="en-US" baseline="0" dirty="0"/>
              <a:t> </a:t>
            </a:r>
            <a:r>
              <a:rPr lang="en-US" baseline="0" dirty="0" err="1"/>
              <a:t>cả</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và</a:t>
            </a:r>
            <a:r>
              <a:rPr lang="en-US" baseline="0" dirty="0"/>
              <a:t> </a:t>
            </a:r>
            <a:r>
              <a:rPr lang="en-US" baseline="0" dirty="0" err="1"/>
              <a:t>ràng</a:t>
            </a:r>
            <a:r>
              <a:rPr lang="en-US" baseline="0" dirty="0"/>
              <a:t> </a:t>
            </a:r>
            <a:r>
              <a:rPr lang="en-US" baseline="0" dirty="0" err="1"/>
              <a:t>buộc</a:t>
            </a:r>
            <a:r>
              <a:rPr lang="en-US" baseline="0" dirty="0"/>
              <a:t> </a:t>
            </a:r>
            <a:r>
              <a:rPr lang="en-US" baseline="0" dirty="0" err="1"/>
              <a:t>bởi</a:t>
            </a:r>
            <a:r>
              <a:rPr lang="en-US" baseline="0" dirty="0"/>
              <a:t> </a:t>
            </a:r>
            <a:r>
              <a:rPr lang="en-US" baseline="0" dirty="0" err="1"/>
              <a:t>người</a:t>
            </a:r>
            <a:r>
              <a:rPr lang="en-US" baseline="0" dirty="0"/>
              <a:t> </a:t>
            </a:r>
            <a:r>
              <a:rPr lang="en-US" baseline="0" dirty="0" err="1"/>
              <a:t>dùng</a:t>
            </a:r>
            <a:r>
              <a:rPr lang="en-US" baseline="0" dirty="0"/>
              <a:t> </a:t>
            </a:r>
            <a:r>
              <a:rPr lang="en-US" baseline="0" dirty="0" err="1"/>
              <a:t>hệ</a:t>
            </a:r>
            <a:r>
              <a:rPr lang="en-US" baseline="0" dirty="0"/>
              <a:t> </a:t>
            </a:r>
            <a:r>
              <a:rPr lang="en-US" baseline="0" dirty="0" err="1"/>
              <a:t>thống</a:t>
            </a:r>
            <a:endParaRPr lang="en-US" baseline="0" dirty="0"/>
          </a:p>
          <a:p>
            <a:pPr marL="685800" lvl="1" indent="-228600">
              <a:buFontTx/>
              <a:buAutoNum type="arabicPeriod"/>
            </a:pPr>
            <a:r>
              <a:rPr lang="en-US" baseline="0" dirty="0"/>
              <a:t>Realism checks: </a:t>
            </a:r>
            <a:r>
              <a:rPr lang="en-US" baseline="0" dirty="0" err="1"/>
              <a:t>Sử</a:t>
            </a:r>
            <a:r>
              <a:rPr lang="en-US" baseline="0" dirty="0"/>
              <a:t> </a:t>
            </a:r>
            <a:r>
              <a:rPr lang="en-US" baseline="0" dirty="0" err="1"/>
              <a:t>dụng</a:t>
            </a:r>
            <a:r>
              <a:rPr lang="en-US" baseline="0" dirty="0"/>
              <a:t> </a:t>
            </a:r>
            <a:r>
              <a:rPr lang="en-US" baseline="0" dirty="0" err="1"/>
              <a:t>kiến</a:t>
            </a:r>
            <a:r>
              <a:rPr lang="en-US" baseline="0" dirty="0"/>
              <a:t> </a:t>
            </a:r>
            <a:r>
              <a:rPr lang="en-US" baseline="0" dirty="0" err="1"/>
              <a:t>thức</a:t>
            </a:r>
            <a:r>
              <a:rPr lang="en-US" baseline="0" dirty="0"/>
              <a:t> </a:t>
            </a:r>
            <a:r>
              <a:rPr lang="en-US" baseline="0" dirty="0" err="1"/>
              <a:t>về</a:t>
            </a:r>
            <a:r>
              <a:rPr lang="en-US" baseline="0" dirty="0"/>
              <a:t> </a:t>
            </a:r>
            <a:r>
              <a:rPr lang="en-US" baseline="0" dirty="0" err="1"/>
              <a:t>những</a:t>
            </a:r>
            <a:r>
              <a:rPr lang="en-US" baseline="0" dirty="0"/>
              <a:t> </a:t>
            </a:r>
            <a:r>
              <a:rPr lang="en-US" baseline="0" dirty="0" err="1"/>
              <a:t>công</a:t>
            </a:r>
            <a:r>
              <a:rPr lang="en-US" baseline="0" dirty="0"/>
              <a:t> </a:t>
            </a:r>
            <a:r>
              <a:rPr lang="en-US" baseline="0" dirty="0" err="1"/>
              <a:t>nghệ</a:t>
            </a:r>
            <a:r>
              <a:rPr lang="en-US" baseline="0" dirty="0"/>
              <a:t> </a:t>
            </a:r>
            <a:r>
              <a:rPr lang="en-US" baseline="0" dirty="0" err="1"/>
              <a:t>hiện</a:t>
            </a:r>
            <a:r>
              <a:rPr lang="en-US" baseline="0" dirty="0"/>
              <a:t> </a:t>
            </a:r>
            <a:r>
              <a:rPr lang="en-US" baseline="0" dirty="0" err="1"/>
              <a:t>có</a:t>
            </a:r>
            <a:r>
              <a:rPr lang="en-US" baseline="0" dirty="0"/>
              <a:t>, </a:t>
            </a:r>
            <a:r>
              <a:rPr lang="en-US" baseline="0" dirty="0" err="1"/>
              <a:t>yêu</a:t>
            </a:r>
            <a:r>
              <a:rPr lang="en-US" baseline="0" dirty="0"/>
              <a:t> </a:t>
            </a:r>
            <a:r>
              <a:rPr lang="en-US" baseline="0" dirty="0" err="1"/>
              <a:t>cầu</a:t>
            </a:r>
            <a:r>
              <a:rPr lang="en-US" baseline="0" dirty="0"/>
              <a:t> </a:t>
            </a:r>
            <a:r>
              <a:rPr lang="en-US" baseline="0" dirty="0" err="1"/>
              <a:t>nên</a:t>
            </a:r>
            <a:r>
              <a:rPr lang="en-US" baseline="0" dirty="0"/>
              <a:t> </a:t>
            </a:r>
            <a:r>
              <a:rPr lang="en-US" baseline="0" dirty="0" err="1"/>
              <a:t>được</a:t>
            </a:r>
            <a:r>
              <a:rPr lang="en-US" baseline="0" dirty="0"/>
              <a:t> </a:t>
            </a:r>
            <a:r>
              <a:rPr lang="en-US" baseline="0" dirty="0" err="1"/>
              <a:t>kiểm</a:t>
            </a:r>
            <a:r>
              <a:rPr lang="en-US" baseline="0" dirty="0"/>
              <a:t> </a:t>
            </a:r>
            <a:r>
              <a:rPr lang="en-US" baseline="0" dirty="0" err="1"/>
              <a:t>tra</a:t>
            </a:r>
            <a:r>
              <a:rPr lang="en-US" baseline="0" dirty="0"/>
              <a:t> </a:t>
            </a:r>
            <a:r>
              <a:rPr lang="en-US" baseline="0" dirty="0" err="1"/>
              <a:t>để</a:t>
            </a:r>
            <a:r>
              <a:rPr lang="en-US" baseline="0" dirty="0"/>
              <a:t> </a:t>
            </a:r>
            <a:r>
              <a:rPr lang="en-US" baseline="0" dirty="0" err="1"/>
              <a:t>bảo</a:t>
            </a:r>
            <a:r>
              <a:rPr lang="en-US" baseline="0" dirty="0"/>
              <a:t> </a:t>
            </a:r>
            <a:r>
              <a:rPr lang="en-US" baseline="0" dirty="0" err="1"/>
              <a:t>đảm</a:t>
            </a:r>
            <a:r>
              <a:rPr lang="en-US" baseline="0" dirty="0"/>
              <a:t> </a:t>
            </a:r>
            <a:r>
              <a:rPr lang="en-US" baseline="0" dirty="0" err="1"/>
              <a:t>rằng</a:t>
            </a:r>
            <a:r>
              <a:rPr lang="en-US" baseline="0" dirty="0"/>
              <a:t> </a:t>
            </a:r>
            <a:r>
              <a:rPr lang="en-US" baseline="0" dirty="0" err="1"/>
              <a:t>chúng</a:t>
            </a:r>
            <a:r>
              <a:rPr lang="en-US" baseline="0" dirty="0"/>
              <a:t> </a:t>
            </a:r>
            <a:r>
              <a:rPr lang="en-US" baseline="0" dirty="0" err="1"/>
              <a:t>có</a:t>
            </a:r>
            <a:r>
              <a:rPr lang="en-US" baseline="0" dirty="0"/>
              <a:t> </a:t>
            </a:r>
            <a:r>
              <a:rPr lang="en-US" baseline="0" dirty="0" err="1"/>
              <a:t>khả</a:t>
            </a:r>
            <a:r>
              <a:rPr lang="en-US" baseline="0" dirty="0"/>
              <a:t> </a:t>
            </a:r>
            <a:r>
              <a:rPr lang="en-US" baseline="0" dirty="0" err="1"/>
              <a:t>năng</a:t>
            </a:r>
            <a:r>
              <a:rPr lang="en-US" baseline="0" dirty="0"/>
              <a:t> </a:t>
            </a:r>
            <a:r>
              <a:rPr lang="en-US" baseline="0" dirty="0" err="1"/>
              <a:t>hiên</a:t>
            </a:r>
            <a:r>
              <a:rPr lang="en-US" baseline="0" dirty="0"/>
              <a:t> </a:t>
            </a:r>
            <a:r>
              <a:rPr lang="en-US" baseline="0" dirty="0" err="1"/>
              <a:t>thực</a:t>
            </a:r>
            <a:r>
              <a:rPr lang="en-US" baseline="0" dirty="0"/>
              <a:t> </a:t>
            </a:r>
            <a:r>
              <a:rPr lang="en-US" baseline="0" dirty="0" err="1"/>
              <a:t>được</a:t>
            </a:r>
            <a:r>
              <a:rPr lang="en-US" baseline="0" dirty="0"/>
              <a:t>. </a:t>
            </a:r>
            <a:r>
              <a:rPr lang="en-US" baseline="0" dirty="0" err="1"/>
              <a:t>Những</a:t>
            </a:r>
            <a:r>
              <a:rPr lang="en-US" baseline="0" dirty="0"/>
              <a:t> checks </a:t>
            </a:r>
            <a:r>
              <a:rPr lang="en-US" baseline="0" dirty="0" err="1"/>
              <a:t>này</a:t>
            </a:r>
            <a:r>
              <a:rPr lang="en-US" baseline="0" dirty="0"/>
              <a:t> </a:t>
            </a:r>
            <a:r>
              <a:rPr lang="en-US" baseline="0" dirty="0" err="1"/>
              <a:t>nên</a:t>
            </a:r>
            <a:r>
              <a:rPr lang="en-US" baseline="0" dirty="0"/>
              <a:t> </a:t>
            </a:r>
            <a:r>
              <a:rPr lang="en-US" baseline="0" dirty="0" err="1"/>
              <a:t>có</a:t>
            </a:r>
            <a:r>
              <a:rPr lang="en-US" baseline="0" dirty="0"/>
              <a:t> </a:t>
            </a:r>
            <a:r>
              <a:rPr lang="en-US" baseline="0" dirty="0" err="1"/>
              <a:t>trong</a:t>
            </a:r>
            <a:r>
              <a:rPr lang="en-US" baseline="0" dirty="0"/>
              <a:t> chi </a:t>
            </a:r>
            <a:r>
              <a:rPr lang="en-US" baseline="0" dirty="0" err="1"/>
              <a:t>phí</a:t>
            </a:r>
            <a:r>
              <a:rPr lang="en-US" baseline="0" dirty="0"/>
              <a:t> </a:t>
            </a:r>
            <a:r>
              <a:rPr lang="en-US" baseline="0" dirty="0" err="1"/>
              <a:t>và</a:t>
            </a:r>
            <a:r>
              <a:rPr lang="en-US" baseline="0" dirty="0"/>
              <a:t> </a:t>
            </a:r>
            <a:r>
              <a:rPr lang="en-US" baseline="0" dirty="0" err="1"/>
              <a:t>thời</a:t>
            </a:r>
            <a:r>
              <a:rPr lang="en-US" baseline="0" dirty="0"/>
              <a:t> </a:t>
            </a:r>
            <a:r>
              <a:rPr lang="en-US" baseline="0" dirty="0" err="1"/>
              <a:t>gian</a:t>
            </a:r>
            <a:r>
              <a:rPr lang="en-US" baseline="0" dirty="0"/>
              <a:t> </a:t>
            </a:r>
            <a:r>
              <a:rPr lang="en-US" baseline="0" dirty="0" err="1"/>
              <a:t>của</a:t>
            </a:r>
            <a:r>
              <a:rPr lang="en-US" baseline="0" dirty="0"/>
              <a:t> </a:t>
            </a:r>
            <a:r>
              <a:rPr lang="en-US" baseline="0" dirty="0" err="1"/>
              <a:t>việc</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hệ</a:t>
            </a:r>
            <a:r>
              <a:rPr lang="en-US" baseline="0" dirty="0"/>
              <a:t> </a:t>
            </a:r>
            <a:r>
              <a:rPr lang="en-US" baseline="0" dirty="0" err="1"/>
              <a:t>thống</a:t>
            </a:r>
            <a:endParaRPr lang="en-US" baseline="0" dirty="0"/>
          </a:p>
          <a:p>
            <a:pPr marL="685800" lvl="1" indent="-228600">
              <a:buFontTx/>
              <a:buAutoNum type="arabicPeriod"/>
            </a:pPr>
            <a:r>
              <a:rPr lang="en-US" baseline="0" dirty="0" err="1"/>
              <a:t>Varifiability</a:t>
            </a:r>
            <a:r>
              <a:rPr lang="en-US" baseline="0" dirty="0"/>
              <a:t>: </a:t>
            </a:r>
            <a:r>
              <a:rPr lang="en-US" baseline="0" dirty="0" err="1"/>
              <a:t>để</a:t>
            </a:r>
            <a:r>
              <a:rPr lang="en-US" baseline="0" dirty="0"/>
              <a:t> </a:t>
            </a:r>
            <a:r>
              <a:rPr lang="en-US" baseline="0" dirty="0" err="1"/>
              <a:t>giảm</a:t>
            </a:r>
            <a:r>
              <a:rPr lang="en-US" baseline="0" dirty="0"/>
              <a:t> </a:t>
            </a:r>
            <a:r>
              <a:rPr lang="en-US" baseline="0" dirty="0" err="1"/>
              <a:t>thiểu</a:t>
            </a:r>
            <a:r>
              <a:rPr lang="en-US" baseline="0" dirty="0"/>
              <a:t> </a:t>
            </a:r>
            <a:r>
              <a:rPr lang="en-US" baseline="0" dirty="0" err="1"/>
              <a:t>tranh</a:t>
            </a:r>
            <a:r>
              <a:rPr lang="en-US" baseline="0" dirty="0"/>
              <a:t> </a:t>
            </a:r>
            <a:r>
              <a:rPr lang="en-US" baseline="0" dirty="0" err="1"/>
              <a:t>chấp</a:t>
            </a:r>
            <a:r>
              <a:rPr lang="en-US" baseline="0" dirty="0"/>
              <a:t> </a:t>
            </a:r>
            <a:r>
              <a:rPr lang="en-US" baseline="0" dirty="0" err="1"/>
              <a:t>tiềm</a:t>
            </a:r>
            <a:r>
              <a:rPr lang="en-US" baseline="0" dirty="0"/>
              <a:t> </a:t>
            </a:r>
            <a:r>
              <a:rPr lang="en-US" baseline="0" dirty="0" err="1"/>
              <a:t>tàng</a:t>
            </a:r>
            <a:r>
              <a:rPr lang="en-US" baseline="0" dirty="0"/>
              <a:t> </a:t>
            </a:r>
            <a:r>
              <a:rPr lang="en-US" baseline="0" dirty="0" err="1"/>
              <a:t>giữa</a:t>
            </a:r>
            <a:r>
              <a:rPr lang="en-US" baseline="0" dirty="0"/>
              <a:t> </a:t>
            </a:r>
            <a:r>
              <a:rPr lang="en-US" baseline="0" dirty="0" err="1"/>
              <a:t>khách</a:t>
            </a:r>
            <a:r>
              <a:rPr lang="en-US" baseline="0" dirty="0"/>
              <a:t> </a:t>
            </a:r>
            <a:r>
              <a:rPr lang="en-US" baseline="0" dirty="0" err="1"/>
              <a:t>hàng</a:t>
            </a:r>
            <a:r>
              <a:rPr lang="en-US" baseline="0" dirty="0"/>
              <a:t> </a:t>
            </a:r>
            <a:r>
              <a:rPr lang="en-US" baseline="0" dirty="0" err="1"/>
              <a:t>và</a:t>
            </a:r>
            <a:r>
              <a:rPr lang="en-US" baseline="0" dirty="0"/>
              <a:t> </a:t>
            </a:r>
            <a:r>
              <a:rPr lang="en-US" baseline="0" dirty="0" err="1"/>
              <a:t>nhà</a:t>
            </a:r>
            <a:r>
              <a:rPr lang="en-US" baseline="0" dirty="0"/>
              <a:t> </a:t>
            </a:r>
            <a:r>
              <a:rPr lang="en-US" baseline="0" dirty="0" err="1"/>
              <a:t>phát</a:t>
            </a:r>
            <a:r>
              <a:rPr lang="en-US" baseline="0" dirty="0"/>
              <a:t> </a:t>
            </a:r>
            <a:r>
              <a:rPr lang="en-US" baseline="0" dirty="0" err="1"/>
              <a:t>triển</a:t>
            </a:r>
            <a:r>
              <a:rPr lang="en-US" baseline="0" dirty="0"/>
              <a:t>, </a:t>
            </a:r>
            <a:r>
              <a:rPr lang="en-US" baseline="0" dirty="0" err="1"/>
              <a:t>yêu</a:t>
            </a:r>
            <a:r>
              <a:rPr lang="en-US" baseline="0" dirty="0"/>
              <a:t> </a:t>
            </a:r>
            <a:r>
              <a:rPr lang="en-US" baseline="0" dirty="0" err="1"/>
              <a:t>cầu</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nên</a:t>
            </a:r>
            <a:r>
              <a:rPr lang="en-US" baseline="0" dirty="0"/>
              <a:t> </a:t>
            </a:r>
            <a:r>
              <a:rPr lang="en-US" baseline="0" dirty="0" err="1"/>
              <a:t>luôn</a:t>
            </a:r>
            <a:r>
              <a:rPr lang="en-US" baseline="0" dirty="0"/>
              <a:t> </a:t>
            </a:r>
            <a:r>
              <a:rPr lang="en-US" baseline="0" dirty="0" err="1"/>
              <a:t>luôn</a:t>
            </a:r>
            <a:r>
              <a:rPr lang="en-US" baseline="0" dirty="0"/>
              <a:t> </a:t>
            </a:r>
            <a:r>
              <a:rPr lang="en-US" baseline="0" dirty="0" err="1"/>
              <a:t>được</a:t>
            </a:r>
            <a:r>
              <a:rPr lang="en-US" baseline="0" dirty="0"/>
              <a:t> </a:t>
            </a:r>
            <a:r>
              <a:rPr lang="en-US" baseline="0" dirty="0" err="1"/>
              <a:t>viết</a:t>
            </a:r>
            <a:r>
              <a:rPr lang="en-US" baseline="0" dirty="0"/>
              <a:t> </a:t>
            </a:r>
            <a:r>
              <a:rPr lang="en-US" baseline="0" dirty="0" err="1"/>
              <a:t>sao</a:t>
            </a:r>
            <a:r>
              <a:rPr lang="en-US" baseline="0" dirty="0"/>
              <a:t> </a:t>
            </a:r>
            <a:r>
              <a:rPr lang="en-US" baseline="0" dirty="0" err="1"/>
              <a:t>cho</a:t>
            </a:r>
            <a:r>
              <a:rPr lang="en-US" baseline="0" dirty="0"/>
              <a:t> </a:t>
            </a:r>
            <a:r>
              <a:rPr lang="en-US" baseline="0" dirty="0" err="1"/>
              <a:t>chúng</a:t>
            </a:r>
            <a:r>
              <a:rPr lang="en-US" baseline="0" dirty="0"/>
              <a:t> </a:t>
            </a:r>
            <a:r>
              <a:rPr lang="en-US" baseline="0" dirty="0" err="1"/>
              <a:t>có</a:t>
            </a:r>
            <a:r>
              <a:rPr lang="en-US" baseline="0" dirty="0"/>
              <a:t> </a:t>
            </a:r>
            <a:r>
              <a:rPr lang="en-US" baseline="0" dirty="0" err="1"/>
              <a:t>thể</a:t>
            </a:r>
            <a:r>
              <a:rPr lang="en-US" baseline="0" dirty="0"/>
              <a:t> </a:t>
            </a:r>
            <a:r>
              <a:rPr lang="en-US" baseline="0" dirty="0" err="1"/>
              <a:t>kiểm</a:t>
            </a:r>
            <a:r>
              <a:rPr lang="en-US" baseline="0" dirty="0"/>
              <a:t> </a:t>
            </a:r>
            <a:r>
              <a:rPr lang="en-US" baseline="0" dirty="0" err="1"/>
              <a:t>chứng</a:t>
            </a:r>
            <a:r>
              <a:rPr lang="en-US" baseline="0" dirty="0"/>
              <a:t> </a:t>
            </a:r>
            <a:r>
              <a:rPr lang="en-US" baseline="0" dirty="0" err="1"/>
              <a:t>được</a:t>
            </a:r>
            <a:r>
              <a:rPr lang="en-US" baseline="0" dirty="0"/>
              <a:t>. </a:t>
            </a:r>
            <a:r>
              <a:rPr lang="en-US" baseline="0" dirty="0" err="1"/>
              <a:t>Cái</a:t>
            </a:r>
            <a:r>
              <a:rPr lang="en-US" baseline="0" dirty="0"/>
              <a:t> </a:t>
            </a:r>
            <a:r>
              <a:rPr lang="en-US" baseline="0" dirty="0" err="1"/>
              <a:t>này</a:t>
            </a:r>
            <a:r>
              <a:rPr lang="en-US" baseline="0" dirty="0"/>
              <a:t> </a:t>
            </a:r>
            <a:r>
              <a:rPr lang="en-US" baseline="0" dirty="0" err="1"/>
              <a:t>có</a:t>
            </a:r>
            <a:r>
              <a:rPr lang="en-US" baseline="0" dirty="0"/>
              <a:t> </a:t>
            </a:r>
            <a:r>
              <a:rPr lang="en-US" baseline="0" dirty="0" err="1"/>
              <a:t>nghĩa</a:t>
            </a:r>
            <a:r>
              <a:rPr lang="en-US" baseline="0" dirty="0"/>
              <a:t> </a:t>
            </a:r>
            <a:r>
              <a:rPr lang="en-US" baseline="0" dirty="0" err="1"/>
              <a:t>là</a:t>
            </a:r>
            <a:r>
              <a:rPr lang="en-US" baseline="0" dirty="0"/>
              <a:t> </a:t>
            </a:r>
            <a:r>
              <a:rPr lang="en-US" baseline="0" dirty="0" err="1"/>
              <a:t>chúng</a:t>
            </a:r>
            <a:r>
              <a:rPr lang="en-US" baseline="0" dirty="0"/>
              <a:t> </a:t>
            </a:r>
            <a:r>
              <a:rPr lang="en-US" baseline="0" dirty="0" err="1"/>
              <a:t>ta</a:t>
            </a:r>
            <a:r>
              <a:rPr lang="en-US" baseline="0" dirty="0"/>
              <a:t> </a:t>
            </a:r>
            <a:r>
              <a:rPr lang="en-US" baseline="0" dirty="0" err="1"/>
              <a:t>nên</a:t>
            </a:r>
            <a:r>
              <a:rPr lang="en-US" baseline="0" dirty="0"/>
              <a:t> </a:t>
            </a:r>
            <a:r>
              <a:rPr lang="en-US" baseline="0" dirty="0" err="1"/>
              <a:t>viết</a:t>
            </a:r>
            <a:r>
              <a:rPr lang="en-US" baseline="0" dirty="0"/>
              <a:t> </a:t>
            </a:r>
            <a:r>
              <a:rPr lang="en-US" baseline="0" dirty="0" err="1"/>
              <a:t>một</a:t>
            </a:r>
            <a:r>
              <a:rPr lang="en-US" baseline="0" dirty="0"/>
              <a:t> </a:t>
            </a:r>
            <a:r>
              <a:rPr lang="en-US" baseline="0" dirty="0" err="1"/>
              <a:t>tập</a:t>
            </a:r>
            <a:r>
              <a:rPr lang="en-US" baseline="0" dirty="0"/>
              <a:t> </a:t>
            </a:r>
            <a:r>
              <a:rPr lang="en-US" baseline="0" dirty="0" err="1"/>
              <a:t>các</a:t>
            </a:r>
            <a:r>
              <a:rPr lang="en-US" baseline="0" dirty="0"/>
              <a:t> tests </a:t>
            </a:r>
            <a:r>
              <a:rPr lang="en-US" baseline="0" dirty="0" err="1"/>
              <a:t>cái</a:t>
            </a:r>
            <a:r>
              <a:rPr lang="en-US" baseline="0" dirty="0"/>
              <a:t> </a:t>
            </a:r>
            <a:r>
              <a:rPr lang="en-US" baseline="0" dirty="0" err="1"/>
              <a:t>mà</a:t>
            </a:r>
            <a:r>
              <a:rPr lang="en-US" baseline="0" dirty="0"/>
              <a:t> minh </a:t>
            </a:r>
            <a:r>
              <a:rPr lang="en-US" baseline="0" dirty="0" err="1"/>
              <a:t>họa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khi</a:t>
            </a:r>
            <a:r>
              <a:rPr lang="en-US" baseline="0" dirty="0"/>
              <a:t> </a:t>
            </a:r>
            <a:r>
              <a:rPr lang="en-US" baseline="0" dirty="0" err="1"/>
              <a:t>bàn</a:t>
            </a:r>
            <a:r>
              <a:rPr lang="en-US" baseline="0" dirty="0"/>
              <a:t> </a:t>
            </a:r>
            <a:r>
              <a:rPr lang="en-US" baseline="0" dirty="0" err="1"/>
              <a:t>giao</a:t>
            </a:r>
            <a:r>
              <a:rPr lang="en-US" baseline="0" dirty="0"/>
              <a:t> </a:t>
            </a:r>
            <a:r>
              <a:rPr lang="en-US" baseline="0" dirty="0" err="1"/>
              <a:t>đáp</a:t>
            </a:r>
            <a:r>
              <a:rPr lang="en-US" baseline="0" dirty="0"/>
              <a:t> </a:t>
            </a:r>
            <a:r>
              <a:rPr lang="en-US" baseline="0" dirty="0" err="1"/>
              <a:t>ứng</a:t>
            </a:r>
            <a:r>
              <a:rPr lang="en-US" baseline="0" dirty="0"/>
              <a:t> </a:t>
            </a:r>
            <a:r>
              <a:rPr lang="en-US" baseline="0" dirty="0" err="1"/>
              <a:t>mỗi</a:t>
            </a:r>
            <a:r>
              <a:rPr lang="en-US" baseline="0" dirty="0"/>
              <a:t> </a:t>
            </a:r>
            <a:r>
              <a:rPr lang="en-US" baseline="0" dirty="0" err="1"/>
              <a:t>yêu</a:t>
            </a:r>
            <a:r>
              <a:rPr lang="en-US" baseline="0" dirty="0"/>
              <a:t> </a:t>
            </a:r>
            <a:r>
              <a:rPr lang="en-US" baseline="0" dirty="0" err="1"/>
              <a:t>cầu</a:t>
            </a:r>
            <a:r>
              <a:rPr lang="en-US" baseline="0" dirty="0"/>
              <a:t> </a:t>
            </a:r>
            <a:r>
              <a:rPr lang="en-US" baseline="0" dirty="0" err="1"/>
              <a:t>xác</a:t>
            </a:r>
            <a:r>
              <a:rPr lang="en-US" baseline="0" dirty="0"/>
              <a:t> </a:t>
            </a:r>
            <a:r>
              <a:rPr lang="en-US" baseline="0" dirty="0" err="1"/>
              <a:t>định</a:t>
            </a:r>
            <a:endParaRPr lang="en-US" baseline="0" dirty="0"/>
          </a:p>
          <a:p>
            <a:pPr marL="0" indent="0">
              <a:buNone/>
            </a:pPr>
            <a:endParaRPr lang="en-US" baseline="0"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35</a:t>
            </a:fld>
            <a:endParaRPr lang="vi-V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Elicitation: suy luận,</a:t>
            </a:r>
            <a:r>
              <a:rPr lang="en-US" baseline="0"/>
              <a:t> moi ra</a:t>
            </a:r>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36</a:t>
            </a:fld>
            <a:endParaRPr lang="en-US"/>
          </a:p>
        </p:txBody>
      </p:sp>
    </p:spTree>
    <p:extLst>
      <p:ext uri="{BB962C8B-B14F-4D97-AF65-F5344CB8AC3E}">
        <p14:creationId xmlns:p14="http://schemas.microsoft.com/office/powerpoint/2010/main" val="2941380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39</a:t>
            </a:fld>
            <a:endParaRPr lang="vi-V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Trainer</a:t>
            </a:r>
            <a:r>
              <a:rPr lang="en-US" baseline="0" dirty="0"/>
              <a:t> show sample of RMS here and introduce overview about this document.</a:t>
            </a:r>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40</a:t>
            </a:fld>
            <a:endParaRPr lang="vi-V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FC837A45-4EEC-433F-BD9E-E3F5B9DF099A}" type="slidenum">
              <a:rPr lang="vi-VN" smtClean="0"/>
              <a:pPr>
                <a:defRPr/>
              </a:pPr>
              <a:t>43</a:t>
            </a:fld>
            <a:endParaRPr lang="vi-V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Elicitation: suy luận,</a:t>
            </a:r>
            <a:r>
              <a:rPr lang="en-US" baseline="0"/>
              <a:t> moi ra</a:t>
            </a:r>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6</a:t>
            </a:fld>
            <a:endParaRPr lang="en-US"/>
          </a:p>
        </p:txBody>
      </p:sp>
    </p:spTree>
    <p:extLst>
      <p:ext uri="{BB962C8B-B14F-4D97-AF65-F5344CB8AC3E}">
        <p14:creationId xmlns:p14="http://schemas.microsoft.com/office/powerpoint/2010/main" val="2941380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kumimoji="0" lang="en-GB" sz="1200" b="0" i="0" u="none" strike="noStrike" cap="none" normalizeH="0" baseline="0">
                <a:ln>
                  <a:noFill/>
                </a:ln>
                <a:solidFill>
                  <a:srgbClr val="000000"/>
                </a:solidFill>
                <a:effectLst/>
                <a:latin typeface="Arial"/>
                <a:ea typeface="Times New Roman" charset="0"/>
                <a:cs typeface="Arial"/>
              </a:rPr>
              <a:t>Robustness</a:t>
            </a:r>
            <a:r>
              <a:rPr kumimoji="0" lang="en-US" sz="1200" b="0" i="0" u="none" strike="noStrike" cap="none" normalizeH="0" baseline="0">
                <a:ln>
                  <a:noFill/>
                </a:ln>
                <a:solidFill>
                  <a:schemeClr val="tx1"/>
                </a:solidFill>
                <a:effectLst/>
                <a:latin typeface="+mn-lt"/>
                <a:ea typeface="ＭＳ Ｐゴシック" charset="-128"/>
                <a:cs typeface="Arial"/>
              </a:rPr>
              <a:t>: Doben</a:t>
            </a:r>
            <a:endParaRPr kumimoji="0" lang="en-GB" sz="1200" b="0" i="0" u="none" strike="noStrike" cap="none" normalizeH="0" baseline="0">
              <a:ln>
                <a:noFill/>
              </a:ln>
              <a:solidFill>
                <a:srgbClr val="000000"/>
              </a:solidFill>
              <a:effectLst/>
              <a:latin typeface="Arial"/>
              <a:ea typeface="Times New Roman" charset="0"/>
              <a:cs typeface="Arial"/>
            </a:endParaRPr>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13</a:t>
            </a:fld>
            <a:endParaRPr lang="en-US"/>
          </a:p>
        </p:txBody>
      </p:sp>
    </p:spTree>
    <p:extLst>
      <p:ext uri="{BB962C8B-B14F-4D97-AF65-F5344CB8AC3E}">
        <p14:creationId xmlns:p14="http://schemas.microsoft.com/office/powerpoint/2010/main" val="3467350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Elicitation: suy luận,</a:t>
            </a:r>
            <a:r>
              <a:rPr lang="en-US" baseline="0"/>
              <a:t> moi ra</a:t>
            </a:r>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14</a:t>
            </a:fld>
            <a:endParaRPr lang="en-US"/>
          </a:p>
        </p:txBody>
      </p:sp>
    </p:spTree>
    <p:extLst>
      <p:ext uri="{BB962C8B-B14F-4D97-AF65-F5344CB8AC3E}">
        <p14:creationId xmlns:p14="http://schemas.microsoft.com/office/powerpoint/2010/main" val="2941380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15</a:t>
            </a:fld>
            <a:endParaRPr lang="en-US"/>
          </a:p>
        </p:txBody>
      </p:sp>
    </p:spTree>
    <p:extLst>
      <p:ext uri="{BB962C8B-B14F-4D97-AF65-F5344CB8AC3E}">
        <p14:creationId xmlns:p14="http://schemas.microsoft.com/office/powerpoint/2010/main" val="2941380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Elicitation: suy luận,</a:t>
            </a:r>
            <a:r>
              <a:rPr lang="en-US" baseline="0"/>
              <a:t> moi ra</a:t>
            </a:r>
            <a:endParaRPr lang="en-US"/>
          </a:p>
        </p:txBody>
      </p:sp>
      <p:sp>
        <p:nvSpPr>
          <p:cNvPr id="4" name="Slide Number Placeholder 3"/>
          <p:cNvSpPr>
            <a:spLocks noGrp="1"/>
          </p:cNvSpPr>
          <p:nvPr>
            <p:ph type="sldNum" sz="quarter" idx="10"/>
          </p:nvPr>
        </p:nvSpPr>
        <p:spPr/>
        <p:txBody>
          <a:bodyPr/>
          <a:lstStyle/>
          <a:p>
            <a:pPr>
              <a:defRPr/>
            </a:pPr>
            <a:fld id="{460DBBD1-181E-744E-89E7-45F0EE4D9123}" type="slidenum">
              <a:rPr lang="en-US" smtClean="0"/>
              <a:pPr>
                <a:defRPr/>
              </a:pPr>
              <a:t>16</a:t>
            </a:fld>
            <a:endParaRPr lang="en-US"/>
          </a:p>
        </p:txBody>
      </p:sp>
    </p:spTree>
    <p:extLst>
      <p:ext uri="{BB962C8B-B14F-4D97-AF65-F5344CB8AC3E}">
        <p14:creationId xmlns:p14="http://schemas.microsoft.com/office/powerpoint/2010/main" val="2941380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Requirement Process</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Requirement Process</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Requirement Process</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Requirement Process</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July 30, 2020</a:t>
            </a:r>
          </a:p>
        </p:txBody>
      </p:sp>
      <p:sp>
        <p:nvSpPr>
          <p:cNvPr id="5" name="Footer Placeholder 4"/>
          <p:cNvSpPr>
            <a:spLocks noGrp="1"/>
          </p:cNvSpPr>
          <p:nvPr>
            <p:ph type="ftr" sz="quarter" idx="11"/>
          </p:nvPr>
        </p:nvSpPr>
        <p:spPr/>
        <p:txBody>
          <a:bodyPr/>
          <a:lstStyle>
            <a:lvl1pPr>
              <a:defRPr/>
            </a:lvl1pPr>
          </a:lstStyle>
          <a:p>
            <a:pPr>
              <a:defRPr/>
            </a:pPr>
            <a:r>
              <a:rPr lang="en-US"/>
              <a:t>502045 - Requirement Process</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Requirement Process</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July 30, 2020</a:t>
            </a:r>
          </a:p>
        </p:txBody>
      </p:sp>
      <p:sp>
        <p:nvSpPr>
          <p:cNvPr id="8" name="Footer Placeholder 4"/>
          <p:cNvSpPr>
            <a:spLocks noGrp="1"/>
          </p:cNvSpPr>
          <p:nvPr>
            <p:ph type="ftr" sz="quarter" idx="11"/>
          </p:nvPr>
        </p:nvSpPr>
        <p:spPr/>
        <p:txBody>
          <a:bodyPr/>
          <a:lstStyle>
            <a:lvl1pPr>
              <a:defRPr/>
            </a:lvl1pPr>
          </a:lstStyle>
          <a:p>
            <a:pPr>
              <a:defRPr/>
            </a:pPr>
            <a:r>
              <a:rPr lang="en-US"/>
              <a:t>502045 - Requirement Process</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July 30, 2020</a:t>
            </a:r>
          </a:p>
        </p:txBody>
      </p:sp>
      <p:sp>
        <p:nvSpPr>
          <p:cNvPr id="4" name="Footer Placeholder 4"/>
          <p:cNvSpPr>
            <a:spLocks noGrp="1"/>
          </p:cNvSpPr>
          <p:nvPr>
            <p:ph type="ftr" sz="quarter" idx="11"/>
          </p:nvPr>
        </p:nvSpPr>
        <p:spPr/>
        <p:txBody>
          <a:bodyPr/>
          <a:lstStyle>
            <a:lvl1pPr>
              <a:defRPr/>
            </a:lvl1pPr>
          </a:lstStyle>
          <a:p>
            <a:pPr>
              <a:defRPr/>
            </a:pPr>
            <a:r>
              <a:rPr lang="en-US"/>
              <a:t>502045 - Requirement Process</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July 30, 2020</a:t>
            </a:r>
          </a:p>
        </p:txBody>
      </p:sp>
      <p:sp>
        <p:nvSpPr>
          <p:cNvPr id="3" name="Footer Placeholder 4"/>
          <p:cNvSpPr>
            <a:spLocks noGrp="1"/>
          </p:cNvSpPr>
          <p:nvPr>
            <p:ph type="ftr" sz="quarter" idx="11"/>
          </p:nvPr>
        </p:nvSpPr>
        <p:spPr/>
        <p:txBody>
          <a:bodyPr/>
          <a:lstStyle>
            <a:lvl1pPr>
              <a:defRPr/>
            </a:lvl1pPr>
          </a:lstStyle>
          <a:p>
            <a:pPr>
              <a:defRPr/>
            </a:pPr>
            <a:r>
              <a:rPr lang="en-US"/>
              <a:t>502045 - Requirement Process</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Requirement Process</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July 30, 2020</a:t>
            </a:r>
          </a:p>
        </p:txBody>
      </p:sp>
      <p:sp>
        <p:nvSpPr>
          <p:cNvPr id="6" name="Footer Placeholder 4"/>
          <p:cNvSpPr>
            <a:spLocks noGrp="1"/>
          </p:cNvSpPr>
          <p:nvPr>
            <p:ph type="ftr" sz="quarter" idx="11"/>
          </p:nvPr>
        </p:nvSpPr>
        <p:spPr/>
        <p:txBody>
          <a:bodyPr/>
          <a:lstStyle>
            <a:lvl1pPr>
              <a:defRPr/>
            </a:lvl1pPr>
          </a:lstStyle>
          <a:p>
            <a:pPr>
              <a:defRPr/>
            </a:pPr>
            <a:r>
              <a:rPr lang="en-US"/>
              <a:t>502045 - Requirement Process</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t>July 30,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502045 - Requirement Process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2" descr="logoTDT-banquyen"/>
          <p:cNvPicPr>
            <a:picLocks noChangeAspect="1" noChangeArrowheads="1"/>
          </p:cNvPicPr>
          <p:nvPr userDrawn="1"/>
        </p:nvPicPr>
        <p:blipFill>
          <a:blip r:embed="rId13"/>
          <a:srcRect/>
          <a:stretch>
            <a:fillRect/>
          </a:stretch>
        </p:blipFill>
        <p:spPr bwMode="auto">
          <a:xfrm>
            <a:off x="7352763" y="38637"/>
            <a:ext cx="1752600" cy="11001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Refs/Template_Requirement%20Management%20Sheet.xl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endParaRPr lang="en-US" dirty="0"/>
          </a:p>
        </p:txBody>
      </p:sp>
      <p:sp>
        <p:nvSpPr>
          <p:cNvPr id="6" name="Date Placeholder 5"/>
          <p:cNvSpPr>
            <a:spLocks noGrp="1"/>
          </p:cNvSpPr>
          <p:nvPr>
            <p:ph type="dt" sz="half" idx="10"/>
          </p:nvPr>
        </p:nvSpPr>
        <p:spPr/>
        <p:txBody>
          <a:bodyPr/>
          <a:lstStyle/>
          <a:p>
            <a:pPr>
              <a:defRPr/>
            </a:pPr>
            <a:r>
              <a:rPr lang="en-US"/>
              <a:t>July 30, 2020</a:t>
            </a:r>
          </a:p>
        </p:txBody>
      </p:sp>
      <p:sp>
        <p:nvSpPr>
          <p:cNvPr id="9" name="Title 1">
            <a:extLst>
              <a:ext uri="{FF2B5EF4-FFF2-40B4-BE49-F238E27FC236}">
                <a16:creationId xmlns:a16="http://schemas.microsoft.com/office/drawing/2014/main" id="{96F7DE9F-998B-4985-8D4F-8FB7568A0CFE}"/>
              </a:ext>
            </a:extLst>
          </p:cNvPr>
          <p:cNvSpPr>
            <a:spLocks noGrp="1"/>
          </p:cNvSpPr>
          <p:nvPr>
            <p:ph type="ctrTitle"/>
          </p:nvPr>
        </p:nvSpPr>
        <p:spPr>
          <a:xfrm>
            <a:off x="1143000" y="2416175"/>
            <a:ext cx="6858000" cy="571500"/>
          </a:xfrm>
        </p:spPr>
        <p:txBody>
          <a:bodyPr>
            <a:normAutofit fontScale="90000"/>
          </a:bodyPr>
          <a:lstStyle/>
          <a:p>
            <a:pPr algn="ctr">
              <a:defRPr/>
            </a:pPr>
            <a:r>
              <a:rPr lang="en-US" sz="3300" dirty="0">
                <a:solidFill>
                  <a:schemeClr val="accent1"/>
                </a:solidFill>
              </a:rPr>
              <a:t>502045</a:t>
            </a:r>
          </a:p>
        </p:txBody>
      </p:sp>
      <p:sp>
        <p:nvSpPr>
          <p:cNvPr id="10" name="Subtitle 2">
            <a:extLst>
              <a:ext uri="{FF2B5EF4-FFF2-40B4-BE49-F238E27FC236}">
                <a16:creationId xmlns:a16="http://schemas.microsoft.com/office/drawing/2014/main" id="{BD9806AD-CF48-45C3-AE0A-10D68DA3DD3C}"/>
              </a:ext>
            </a:extLst>
          </p:cNvPr>
          <p:cNvSpPr>
            <a:spLocks noGrp="1"/>
          </p:cNvSpPr>
          <p:nvPr>
            <p:ph type="subTitle" idx="1"/>
          </p:nvPr>
        </p:nvSpPr>
        <p:spPr>
          <a:xfrm>
            <a:off x="1143000" y="2965450"/>
            <a:ext cx="6858000" cy="519113"/>
          </a:xfrm>
        </p:spPr>
        <p:txBody>
          <a:bodyPr>
            <a:normAutofit lnSpcReduction="10000"/>
          </a:bodyPr>
          <a:lstStyle/>
          <a:p>
            <a:pPr>
              <a:defRPr/>
            </a:pPr>
            <a:r>
              <a:rPr lang="en-US" sz="3000" b="1" dirty="0">
                <a:solidFill>
                  <a:schemeClr val="tx1"/>
                </a:solidFill>
                <a:latin typeface="Arial" panose="020B0604020202020204" pitchFamily="34" charset="0"/>
                <a:cs typeface="Arial" panose="020B0604020202020204" pitchFamily="34" charset="0"/>
              </a:rPr>
              <a:t>Software Engineering</a:t>
            </a:r>
          </a:p>
        </p:txBody>
      </p:sp>
      <p:sp>
        <p:nvSpPr>
          <p:cNvPr id="11" name="Subtitle 2">
            <a:extLst>
              <a:ext uri="{FF2B5EF4-FFF2-40B4-BE49-F238E27FC236}">
                <a16:creationId xmlns:a16="http://schemas.microsoft.com/office/drawing/2014/main" id="{EDB94BD1-9C45-402F-B3DB-6BB797E57516}"/>
              </a:ext>
            </a:extLst>
          </p:cNvPr>
          <p:cNvSpPr txBox="1">
            <a:spLocks/>
          </p:cNvSpPr>
          <p:nvPr/>
        </p:nvSpPr>
        <p:spPr>
          <a:xfrm>
            <a:off x="1143000" y="3689145"/>
            <a:ext cx="6858000" cy="891983"/>
          </a:xfrm>
          <a:prstGeom prst="rect">
            <a:avLst/>
          </a:prstGeom>
        </p:spPr>
        <p:txBody>
          <a:bodyPr lIns="68580" tIns="34290" rIns="68580" bIns="34290">
            <a:no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a:spcBef>
                <a:spcPct val="20000"/>
              </a:spcBef>
              <a:buChar char="»"/>
              <a:defRPr sz="2000">
                <a:solidFill>
                  <a:schemeClr val="tx1"/>
                </a:solidFill>
                <a:latin typeface="Arial" panose="020B0604020202020204" pitchFamily="34" charset="0"/>
              </a:defRPr>
            </a:lvl5pPr>
            <a:lvl6pPr eaLnBrk="0" fontAlgn="base" hangingPunct="0">
              <a:spcBef>
                <a:spcPct val="20000"/>
              </a:spcBef>
              <a:spcAft>
                <a:spcPct val="0"/>
              </a:spcAft>
              <a:buChar char="»"/>
              <a:defRPr sz="2000">
                <a:solidFill>
                  <a:schemeClr val="tx1"/>
                </a:solidFill>
                <a:latin typeface="Arial" panose="020B0604020202020204" pitchFamily="34" charset="0"/>
              </a:defRPr>
            </a:lvl6pPr>
            <a:lvl7pPr eaLnBrk="0" fontAlgn="base" hangingPunct="0">
              <a:spcBef>
                <a:spcPct val="20000"/>
              </a:spcBef>
              <a:spcAft>
                <a:spcPct val="0"/>
              </a:spcAft>
              <a:buChar char="»"/>
              <a:defRPr sz="2000">
                <a:solidFill>
                  <a:schemeClr val="tx1"/>
                </a:solidFill>
                <a:latin typeface="Arial" panose="020B0604020202020204" pitchFamily="34" charset="0"/>
              </a:defRPr>
            </a:lvl7pPr>
            <a:lvl8pPr eaLnBrk="0" fontAlgn="base" hangingPunct="0">
              <a:spcBef>
                <a:spcPct val="20000"/>
              </a:spcBef>
              <a:spcAft>
                <a:spcPct val="0"/>
              </a:spcAft>
              <a:buChar char="»"/>
              <a:defRPr sz="2000">
                <a:solidFill>
                  <a:schemeClr val="tx1"/>
                </a:solidFill>
                <a:latin typeface="Arial" panose="020B0604020202020204" pitchFamily="34" charset="0"/>
              </a:defRPr>
            </a:lvl8pPr>
            <a:lvl9pPr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0000"/>
              </a:lnSpc>
              <a:spcBef>
                <a:spcPts val="1000"/>
              </a:spcBef>
              <a:buFontTx/>
              <a:buNone/>
            </a:pPr>
            <a:r>
              <a:rPr lang="en-US" altLang="en-US" sz="2400" b="1" dirty="0">
                <a:cs typeface="Calibri" panose="020F0502020204030204" pitchFamily="34" charset="0"/>
              </a:rPr>
              <a:t>Chapter 03</a:t>
            </a:r>
          </a:p>
          <a:p>
            <a:pPr algn="ctr" eaLnBrk="1" hangingPunct="1">
              <a:lnSpc>
                <a:spcPct val="80000"/>
              </a:lnSpc>
              <a:spcBef>
                <a:spcPts val="1000"/>
              </a:spcBef>
              <a:buFontTx/>
              <a:buNone/>
            </a:pPr>
            <a:r>
              <a:rPr lang="en-US" altLang="en-US" sz="2400" b="1" dirty="0">
                <a:cs typeface="Calibri" panose="020F0502020204030204" pitchFamily="34" charset="0"/>
              </a:rPr>
              <a:t>Lesson 03: Requirement Process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 (</a:t>
            </a:r>
            <a:r>
              <a:rPr lang="en-GB">
                <a:solidFill>
                  <a:srgbClr val="FF0000"/>
                </a:solidFill>
              </a:rPr>
              <a:t>Self Study</a:t>
            </a:r>
            <a:r>
              <a:rPr lang="en-GB"/>
              <a:t>)</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15679554-172B-4156-924D-72009D2464DE}"/>
              </a:ext>
            </a:extLst>
          </p:cNvPr>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Types of NF (</a:t>
            </a:r>
            <a:r>
              <a:rPr lang="en-GB">
                <a:solidFill>
                  <a:srgbClr val="FF0000"/>
                </a:solidFill>
              </a:rPr>
              <a:t>Self Study</a:t>
            </a:r>
            <a:r>
              <a:rPr lang="en-GB"/>
              <a:t>)</a:t>
            </a:r>
          </a:p>
        </p:txBody>
      </p:sp>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6" y="1545914"/>
            <a:ext cx="7920880" cy="4500500"/>
          </a:xfrm>
          <a:noFill/>
          <a:ln/>
        </p:spPr>
      </p:pic>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3" name="Date Placeholder 2">
            <a:extLst>
              <a:ext uri="{FF2B5EF4-FFF2-40B4-BE49-F238E27FC236}">
                <a16:creationId xmlns:a16="http://schemas.microsoft.com/office/drawing/2014/main" id="{5ACA97DD-7C46-4C78-BAC6-DBEB28BB6CD6}"/>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37119385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US" dirty="0"/>
              <a:t>A common problem with </a:t>
            </a:r>
            <a:r>
              <a:rPr lang="en-US" dirty="0">
                <a:solidFill>
                  <a:srgbClr val="FF0000"/>
                </a:solidFill>
              </a:rPr>
              <a:t>non-functional requirements</a:t>
            </a:r>
            <a:r>
              <a:rPr lang="en-US" dirty="0"/>
              <a:t> is that users or customers often propose these requirements as </a:t>
            </a:r>
            <a:r>
              <a:rPr lang="en-US" dirty="0">
                <a:solidFill>
                  <a:srgbClr val="FF0000"/>
                </a:solidFill>
              </a:rPr>
              <a:t>general</a:t>
            </a:r>
            <a:r>
              <a:rPr lang="en-US" dirty="0"/>
              <a:t> </a:t>
            </a:r>
            <a:r>
              <a:rPr lang="en-US" dirty="0">
                <a:solidFill>
                  <a:srgbClr val="FF0000"/>
                </a:solidFill>
              </a:rPr>
              <a:t>goals</a:t>
            </a:r>
            <a:r>
              <a:rPr lang="en-US" dirty="0"/>
              <a:t>, such as ease of use, the ability of the system to recover from failure, or rapid user response</a:t>
            </a:r>
            <a:r>
              <a:rPr lang="en-GB" sz="2000" dirty="0"/>
              <a:t>.</a:t>
            </a:r>
          </a:p>
          <a:p>
            <a:r>
              <a:rPr lang="en-US" dirty="0"/>
              <a:t>Whenever possible, you should write non-functional requirements quantitatively so that they can be objectively tested</a:t>
            </a:r>
            <a:endParaRPr lang="en-GB" dirty="0"/>
          </a:p>
          <a:p>
            <a:r>
              <a:rPr lang="en-GB" sz="2400" dirty="0">
                <a:solidFill>
                  <a:srgbClr val="FF0000"/>
                </a:solidFill>
              </a:rPr>
              <a:t>Goals</a:t>
            </a:r>
            <a:r>
              <a:rPr lang="en-GB" sz="2400" dirty="0"/>
              <a:t> are helpful to developers as they </a:t>
            </a:r>
            <a:r>
              <a:rPr lang="en-GB" sz="2400" dirty="0">
                <a:solidFill>
                  <a:srgbClr val="FF0000"/>
                </a:solidFill>
              </a:rPr>
              <a:t>convey</a:t>
            </a:r>
            <a:r>
              <a:rPr lang="en-GB" baseline="30000" dirty="0">
                <a:solidFill>
                  <a:srgbClr val="FF0000"/>
                </a:solidFill>
              </a:rPr>
              <a:t>[</a:t>
            </a:r>
            <a:r>
              <a:rPr lang="en-GB" baseline="30000" dirty="0" err="1">
                <a:solidFill>
                  <a:srgbClr val="FF0000"/>
                </a:solidFill>
              </a:rPr>
              <a:t>truyền-đạt</a:t>
            </a:r>
            <a:r>
              <a:rPr lang="en-GB" baseline="30000" dirty="0"/>
              <a:t>]</a:t>
            </a:r>
            <a:r>
              <a:rPr lang="en-GB" sz="2400" dirty="0"/>
              <a:t> the </a:t>
            </a:r>
            <a:r>
              <a:rPr lang="en-GB" sz="2400" dirty="0">
                <a:solidFill>
                  <a:srgbClr val="FF0000"/>
                </a:solidFill>
              </a:rPr>
              <a:t>intentions</a:t>
            </a:r>
            <a:r>
              <a:rPr lang="en-GB" baseline="30000" dirty="0">
                <a:solidFill>
                  <a:srgbClr val="FF0000"/>
                </a:solidFill>
              </a:rPr>
              <a:t>[ý-</a:t>
            </a:r>
            <a:r>
              <a:rPr lang="en-GB" baseline="30000" dirty="0" err="1">
                <a:solidFill>
                  <a:srgbClr val="FF0000"/>
                </a:solidFill>
              </a:rPr>
              <a:t>đồ</a:t>
            </a:r>
            <a:r>
              <a:rPr lang="en-GB" baseline="30000" dirty="0"/>
              <a:t>]</a:t>
            </a:r>
            <a:r>
              <a:rPr lang="en-GB" sz="2400" dirty="0"/>
              <a:t>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0B91C359-C1B0-436E-8C78-1C0911233465}"/>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graphicFrame>
        <p:nvGraphicFramePr>
          <p:cNvPr id="4" name="Table 3"/>
          <p:cNvGraphicFramePr>
            <a:graphicFrameLocks noGrp="1"/>
          </p:cNvGraphicFramePr>
          <p:nvPr>
            <p:extLst>
              <p:ext uri="{D42A27DB-BD31-4B8C-83A1-F6EECF244321}">
                <p14:modId xmlns:p14="http://schemas.microsoft.com/office/powerpoint/2010/main" val="1664950947"/>
              </p:ext>
            </p:extLst>
          </p:nvPr>
        </p:nvGraphicFramePr>
        <p:xfrm>
          <a:off x="0" y="44624"/>
          <a:ext cx="9144000" cy="6311724"/>
        </p:xfrm>
        <a:graphic>
          <a:graphicData uri="http://schemas.openxmlformats.org/drawingml/2006/table">
            <a:tbl>
              <a:tblPr/>
              <a:tblGrid>
                <a:gridCol w="2121416">
                  <a:extLst>
                    <a:ext uri="{9D8B030D-6E8A-4147-A177-3AD203B41FA5}">
                      <a16:colId xmlns:a16="http://schemas.microsoft.com/office/drawing/2014/main" val="20000"/>
                    </a:ext>
                  </a:extLst>
                </a:gridCol>
                <a:gridCol w="7022584">
                  <a:extLst>
                    <a:ext uri="{9D8B030D-6E8A-4147-A177-3AD203B41FA5}">
                      <a16:colId xmlns:a16="http://schemas.microsoft.com/office/drawing/2014/main" val="20001"/>
                    </a:ext>
                  </a:extLst>
                </a:gridCol>
              </a:tblGrid>
              <a:tr h="52055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7364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4829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74829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39899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07364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74829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6" name="Footer Placeholder 5"/>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55343199-3162-4518-8964-CDFB03C5900D}"/>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solidFill>
                  <a:srgbClr val="FF0000"/>
                </a:solidFill>
              </a:rPr>
              <a:t>Define Requirement</a:t>
            </a:r>
          </a:p>
          <a:p>
            <a:r>
              <a:rPr lang="en-US">
                <a:solidFill>
                  <a:srgbClr val="FF0000"/>
                </a:solidFill>
              </a:rPr>
              <a:t>Functional and non-functional requirements</a:t>
            </a:r>
            <a:endParaRPr lang="en-GB">
              <a:solidFill>
                <a:srgbClr val="FF0000"/>
              </a:solidFill>
            </a:endParaRPr>
          </a:p>
          <a:p>
            <a:r>
              <a:rPr lang="en-US">
                <a:solidFill>
                  <a:srgbClr val="FF0000"/>
                </a:solidFill>
              </a:rPr>
              <a:t>Requirement specification</a:t>
            </a:r>
          </a:p>
          <a:p>
            <a:r>
              <a:rPr lang="en-US"/>
              <a:t>Requirements engineering processes:</a:t>
            </a:r>
            <a:endParaRPr lang="en-GB"/>
          </a:p>
          <a:p>
            <a:pPr lvl="1"/>
            <a:r>
              <a:rPr lang="en-US"/>
              <a:t>Requirements elicitation and analysis</a:t>
            </a:r>
          </a:p>
          <a:p>
            <a:pPr lvl="1"/>
            <a:r>
              <a:rPr lang="en-US"/>
              <a:t>Requirements validation</a:t>
            </a:r>
            <a:endParaRPr lang="en-GB"/>
          </a:p>
          <a:p>
            <a:pPr lvl="1"/>
            <a:r>
              <a:rPr lang="en-US"/>
              <a:t>Requirements management</a:t>
            </a:r>
          </a:p>
          <a:p>
            <a:pPr lvl="1"/>
            <a:r>
              <a:rPr lang="en-US"/>
              <a:t>Develop SRS (The software requirements document )</a:t>
            </a:r>
            <a:endParaRPr lang="en-GB"/>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6" name="Date Placeholder 5">
            <a:extLst>
              <a:ext uri="{FF2B5EF4-FFF2-40B4-BE49-F238E27FC236}">
                <a16:creationId xmlns:a16="http://schemas.microsoft.com/office/drawing/2014/main" id="{071D8DA2-6DEA-405C-92B6-CF6505E51990}"/>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2842998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How to write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pic>
        <p:nvPicPr>
          <p:cNvPr id="7" name="Content Placeholder 6"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96" y="1412777"/>
            <a:ext cx="8064896" cy="4892842"/>
          </a:xfrm>
        </p:spPr>
      </p:pic>
      <p:sp>
        <p:nvSpPr>
          <p:cNvPr id="3" name="Date Placeholder 2">
            <a:extLst>
              <a:ext uri="{FF2B5EF4-FFF2-40B4-BE49-F238E27FC236}">
                <a16:creationId xmlns:a16="http://schemas.microsoft.com/office/drawing/2014/main" id="{A38F820C-0C24-4CA5-8D74-A3986C91E35C}"/>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83156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solidFill>
              </a:rPr>
              <a:t>Example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504" y="1412776"/>
            <a:ext cx="8424936" cy="4887143"/>
          </a:xfrm>
        </p:spPr>
      </p:pic>
      <p:sp>
        <p:nvSpPr>
          <p:cNvPr id="3" name="Date Placeholder 2">
            <a:extLst>
              <a:ext uri="{FF2B5EF4-FFF2-40B4-BE49-F238E27FC236}">
                <a16:creationId xmlns:a16="http://schemas.microsoft.com/office/drawing/2014/main" id="{E7B49F9E-CDD8-4A09-BCA5-FBCA8BC627EC}"/>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85174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solidFill>
                  <a:schemeClr val="tx1"/>
                </a:solidFill>
              </a:rPr>
              <a:t>Discussion (10’)</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3" name="Content Placeholder 2"/>
          <p:cNvSpPr>
            <a:spLocks noGrp="1"/>
          </p:cNvSpPr>
          <p:nvPr>
            <p:ph idx="1"/>
          </p:nvPr>
        </p:nvSpPr>
        <p:spPr/>
        <p:txBody>
          <a:bodyPr/>
          <a:lstStyle/>
          <a:p>
            <a:endParaRPr lang="en-US" dirty="0"/>
          </a:p>
        </p:txBody>
      </p:sp>
      <p:sp>
        <p:nvSpPr>
          <p:cNvPr id="6" name="Date Placeholder 5">
            <a:extLst>
              <a:ext uri="{FF2B5EF4-FFF2-40B4-BE49-F238E27FC236}">
                <a16:creationId xmlns:a16="http://schemas.microsoft.com/office/drawing/2014/main" id="{BA5C21E6-C376-497A-A579-820D94821045}"/>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3333972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solidFill>
                  <a:srgbClr val="FF0000"/>
                </a:solidFill>
              </a:rPr>
              <a:t>Define Requirement</a:t>
            </a:r>
          </a:p>
          <a:p>
            <a:r>
              <a:rPr lang="en-US">
                <a:solidFill>
                  <a:srgbClr val="FF0000"/>
                </a:solidFill>
              </a:rPr>
              <a:t>Functional and non-functional requirements</a:t>
            </a:r>
            <a:endParaRPr lang="en-GB">
              <a:solidFill>
                <a:srgbClr val="FF0000"/>
              </a:solidFill>
            </a:endParaRPr>
          </a:p>
          <a:p>
            <a:r>
              <a:rPr lang="en-US">
                <a:solidFill>
                  <a:srgbClr val="FF0000"/>
                </a:solidFill>
              </a:rPr>
              <a:t>Requirement specification</a:t>
            </a:r>
          </a:p>
          <a:p>
            <a:r>
              <a:rPr lang="en-US">
                <a:solidFill>
                  <a:srgbClr val="FF0000"/>
                </a:solidFill>
              </a:rPr>
              <a:t>Requirements engineering processes:</a:t>
            </a:r>
            <a:endParaRPr lang="en-GB">
              <a:solidFill>
                <a:srgbClr val="FF0000"/>
              </a:solidFill>
            </a:endParaRPr>
          </a:p>
          <a:p>
            <a:pPr lvl="1"/>
            <a:r>
              <a:rPr lang="en-US">
                <a:solidFill>
                  <a:srgbClr val="FF0000"/>
                </a:solidFill>
              </a:rPr>
              <a:t>Requirements elicitation and analysis</a:t>
            </a:r>
          </a:p>
          <a:p>
            <a:pPr lvl="1"/>
            <a:r>
              <a:rPr lang="en-US"/>
              <a:t>Develop SRS (The software requirements document )</a:t>
            </a:r>
            <a:endParaRPr lang="en-GB"/>
          </a:p>
          <a:p>
            <a:pPr lvl="1"/>
            <a:r>
              <a:rPr lang="en-US"/>
              <a:t>Requirements validation</a:t>
            </a:r>
            <a:endParaRPr lang="en-GB"/>
          </a:p>
          <a:p>
            <a:pPr lvl="1"/>
            <a:r>
              <a:rPr lang="en-US"/>
              <a:t>Requirements management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6" name="Date Placeholder 5">
            <a:extLst>
              <a:ext uri="{FF2B5EF4-FFF2-40B4-BE49-F238E27FC236}">
                <a16:creationId xmlns:a16="http://schemas.microsoft.com/office/drawing/2014/main" id="{612A0A2C-18B7-4553-BFBB-76B849A652D8}"/>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2427978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dirty="0"/>
              <a:t>Sometimes called requirements elicitation [</a:t>
            </a:r>
            <a:r>
              <a:rPr lang="en-GB" sz="2400" dirty="0" err="1"/>
              <a:t>tìm</a:t>
            </a:r>
            <a:r>
              <a:rPr lang="en-GB" sz="2400" dirty="0"/>
              <a:t> </a:t>
            </a:r>
            <a:r>
              <a:rPr lang="en-GB" sz="2400" dirty="0" err="1"/>
              <a:t>thấy</a:t>
            </a:r>
            <a:r>
              <a:rPr lang="en-GB" sz="2400" dirty="0"/>
              <a:t>] or requirements discovery.</a:t>
            </a:r>
          </a:p>
          <a:p>
            <a:r>
              <a:rPr lang="en-GB" sz="2400" dirty="0">
                <a:solidFill>
                  <a:srgbClr val="FF0000"/>
                </a:solidFill>
              </a:rPr>
              <a:t>Involves technical staff working with customers to find out about the application domain, the services that the system should provide and the system’s operational constraints.</a:t>
            </a:r>
          </a:p>
          <a:p>
            <a:r>
              <a:rPr lang="en-GB" sz="2400" dirty="0"/>
              <a:t>May involve end-users, managers, engineers involved in maintenance, domain experts, trade unions, etc. These are called </a:t>
            </a:r>
            <a:r>
              <a:rPr lang="en-GB" sz="2400" i="1" dirty="0"/>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76271199-0940-4E34-BD6C-28588F11A0D1}"/>
              </a:ext>
            </a:extLst>
          </p:cNvPr>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solidFill>
                  <a:srgbClr val="FF0000"/>
                </a:solidFill>
              </a:rPr>
              <a:t>Define Requirement</a:t>
            </a:r>
          </a:p>
          <a:p>
            <a:r>
              <a:rPr lang="en-US"/>
              <a:t>Functional and non-functional requirements</a:t>
            </a:r>
            <a:endParaRPr lang="en-GB"/>
          </a:p>
          <a:p>
            <a:r>
              <a:rPr lang="en-US"/>
              <a:t>Requirement specification</a:t>
            </a:r>
          </a:p>
          <a:p>
            <a:r>
              <a:rPr lang="en-US"/>
              <a:t>Requirements engineering processes:</a:t>
            </a:r>
            <a:endParaRPr lang="en-GB"/>
          </a:p>
          <a:p>
            <a:pPr lvl="1"/>
            <a:r>
              <a:rPr lang="en-US"/>
              <a:t>Requirements elicitation and analysis</a:t>
            </a:r>
          </a:p>
          <a:p>
            <a:pPr lvl="1"/>
            <a:r>
              <a:rPr lang="en-US"/>
              <a:t>Requirements validation</a:t>
            </a:r>
            <a:endParaRPr lang="en-GB"/>
          </a:p>
          <a:p>
            <a:pPr lvl="1"/>
            <a:r>
              <a:rPr lang="en-US"/>
              <a:t>Requirements management</a:t>
            </a:r>
          </a:p>
          <a:p>
            <a:pPr lvl="1"/>
            <a:r>
              <a:rPr lang="en-US"/>
              <a:t>Develop SRS (The software requirements document )</a:t>
            </a:r>
            <a:endParaRPr lang="en-GB"/>
          </a:p>
          <a:p>
            <a:pPr lvl="1"/>
            <a:endParaRPr lang="en-US"/>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6" name="Date Placeholder 5">
            <a:extLst>
              <a:ext uri="{FF2B5EF4-FFF2-40B4-BE49-F238E27FC236}">
                <a16:creationId xmlns:a16="http://schemas.microsoft.com/office/drawing/2014/main" id="{23A76165-2356-43C3-97D7-3A755321106B}"/>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Stakeholders don’t know what they really want.</a:t>
            </a:r>
          </a:p>
          <a:p>
            <a:r>
              <a:rPr lang="en-GB" sz="2400" dirty="0">
                <a:solidFill>
                  <a:srgbClr val="FF0000"/>
                </a:solidFill>
              </a:rPr>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solidFill>
                  <a:srgbClr val="FF0000"/>
                </a:solidFill>
              </a:rPr>
              <a:t>The requirements change during the analysis process. </a:t>
            </a:r>
            <a:r>
              <a:rPr lang="en-GB" sz="2400" dirty="0"/>
              <a:t>New stakeholders may emerge</a:t>
            </a:r>
            <a:r>
              <a:rPr lang="en-GB" baseline="30000" dirty="0"/>
              <a:t>[</a:t>
            </a:r>
            <a:r>
              <a:rPr lang="en-GB" baseline="30000" dirty="0" err="1"/>
              <a:t>xuất-hiện</a:t>
            </a:r>
            <a:r>
              <a:rPr lang="en-GB" baseline="30000" dirty="0"/>
              <a:t>]</a:t>
            </a:r>
            <a:r>
              <a:rPr lang="en-GB" sz="2400" dirty="0"/>
              <a:t> and the business environment may change.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F9E0F858-E987-4D26-B9D2-48FF5E06BF93}"/>
              </a:ext>
            </a:extLst>
          </p:cNvPr>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and analysis</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solidFill>
                  <a:srgbClr val="FF0000"/>
                </a:solidFill>
              </a:rPr>
              <a:t>Requirements discovery,</a:t>
            </a:r>
          </a:p>
          <a:p>
            <a:pPr lvl="1"/>
            <a:r>
              <a:rPr lang="en-US" dirty="0">
                <a:solidFill>
                  <a:srgbClr val="FF0000"/>
                </a:solidFill>
              </a:rPr>
              <a:t>Requirements classification and organization,</a:t>
            </a:r>
          </a:p>
          <a:p>
            <a:pPr lvl="1"/>
            <a:r>
              <a:rPr lang="en-US" dirty="0">
                <a:solidFill>
                  <a:srgbClr val="FF0000"/>
                </a:solidFill>
              </a:rPr>
              <a:t>Requirements prioritization </a:t>
            </a:r>
            <a:r>
              <a:rPr lang="en-US">
                <a:solidFill>
                  <a:srgbClr val="FF0000"/>
                </a:solidFill>
              </a:rPr>
              <a:t>and negotiation(damphan),</a:t>
            </a:r>
            <a:endParaRPr lang="en-US" dirty="0">
              <a:solidFill>
                <a:srgbClr val="FF0000"/>
              </a:solidFill>
            </a:endParaRPr>
          </a:p>
          <a:p>
            <a:pPr lvl="1"/>
            <a:r>
              <a:rPr lang="en-US" dirty="0">
                <a:solidFill>
                  <a:srgbClr val="FF0000"/>
                </a:solidFill>
              </a:rPr>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502045 - Requirement Process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a:extLst>
              <a:ext uri="{FF2B5EF4-FFF2-40B4-BE49-F238E27FC236}">
                <a16:creationId xmlns:a16="http://schemas.microsoft.com/office/drawing/2014/main" id="{40907F3A-52EB-472C-ACC4-813990E0A9B4}"/>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solidFill>
                  <a:srgbClr val="FF0000"/>
                </a:solidFill>
              </a:rPr>
              <a:t>Define Requirement</a:t>
            </a:r>
          </a:p>
          <a:p>
            <a:r>
              <a:rPr lang="en-US">
                <a:solidFill>
                  <a:srgbClr val="FF0000"/>
                </a:solidFill>
              </a:rPr>
              <a:t>Functional and non-functional requirements</a:t>
            </a:r>
            <a:endParaRPr lang="en-GB">
              <a:solidFill>
                <a:srgbClr val="FF0000"/>
              </a:solidFill>
            </a:endParaRPr>
          </a:p>
          <a:p>
            <a:r>
              <a:rPr lang="en-US">
                <a:solidFill>
                  <a:srgbClr val="FF0000"/>
                </a:solidFill>
              </a:rPr>
              <a:t>Requirement specification</a:t>
            </a:r>
          </a:p>
          <a:p>
            <a:r>
              <a:rPr lang="en-US">
                <a:solidFill>
                  <a:srgbClr val="FF0000"/>
                </a:solidFill>
              </a:rPr>
              <a:t>Requirements engineering processes:</a:t>
            </a:r>
            <a:endParaRPr lang="en-GB">
              <a:solidFill>
                <a:srgbClr val="FF0000"/>
              </a:solidFill>
            </a:endParaRPr>
          </a:p>
          <a:p>
            <a:pPr lvl="1"/>
            <a:r>
              <a:rPr lang="en-US">
                <a:solidFill>
                  <a:srgbClr val="FF0000"/>
                </a:solidFill>
              </a:rPr>
              <a:t>Requirements elicitation and analysis</a:t>
            </a:r>
          </a:p>
          <a:p>
            <a:pPr lvl="1"/>
            <a:r>
              <a:rPr lang="en-US">
                <a:solidFill>
                  <a:srgbClr val="FF0000"/>
                </a:solidFill>
              </a:rPr>
              <a:t>Develop SRS (The software requirements document )</a:t>
            </a:r>
            <a:endParaRPr lang="en-GB">
              <a:solidFill>
                <a:srgbClr val="FF0000"/>
              </a:solidFill>
            </a:endParaRPr>
          </a:p>
          <a:p>
            <a:pPr lvl="1"/>
            <a:r>
              <a:rPr lang="en-US"/>
              <a:t>Requirements validation</a:t>
            </a:r>
            <a:endParaRPr lang="en-GB"/>
          </a:p>
          <a:p>
            <a:pPr lvl="1"/>
            <a:r>
              <a:rPr lang="en-US"/>
              <a:t>Requirements management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6" name="Date Placeholder 5">
            <a:extLst>
              <a:ext uri="{FF2B5EF4-FFF2-40B4-BE49-F238E27FC236}">
                <a16:creationId xmlns:a16="http://schemas.microsoft.com/office/drawing/2014/main" id="{5B6788A8-3B69-43E9-8A69-ED7C8415E181}"/>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2125192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 - SRS</a:t>
            </a:r>
          </a:p>
        </p:txBody>
      </p:sp>
      <p:sp>
        <p:nvSpPr>
          <p:cNvPr id="16387" name="Rectangle 3"/>
          <p:cNvSpPr>
            <a:spLocks noGrp="1" noChangeArrowheads="1"/>
          </p:cNvSpPr>
          <p:nvPr>
            <p:ph type="body" idx="1"/>
          </p:nvPr>
        </p:nvSpPr>
        <p:spPr>
          <a:noFill/>
          <a:ln/>
        </p:spPr>
        <p:txBody>
          <a:bodyPr lIns="90487" tIns="44450" rIns="90487" bIns="44450"/>
          <a:lstStyle/>
          <a:p>
            <a:r>
              <a:rPr lang="en-GB" dirty="0"/>
              <a:t>The software requirements document is the </a:t>
            </a:r>
            <a:r>
              <a:rPr lang="en-GB" dirty="0">
                <a:solidFill>
                  <a:srgbClr val="FF0000"/>
                </a:solidFill>
              </a:rPr>
              <a:t>official</a:t>
            </a:r>
            <a:r>
              <a:rPr lang="en-GB" dirty="0"/>
              <a:t> </a:t>
            </a:r>
            <a:r>
              <a:rPr lang="en-GB" dirty="0">
                <a:solidFill>
                  <a:srgbClr val="FF0000"/>
                </a:solidFill>
              </a:rPr>
              <a:t>statement</a:t>
            </a:r>
            <a:r>
              <a:rPr lang="en-GB" dirty="0"/>
              <a:t> of what is required of the system </a:t>
            </a:r>
            <a:r>
              <a:rPr lang="en-GB" dirty="0">
                <a:solidFill>
                  <a:srgbClr val="FF0000"/>
                </a:solidFill>
              </a:rPr>
              <a:t>developers</a:t>
            </a:r>
            <a:r>
              <a:rPr lang="en-GB" dirty="0"/>
              <a:t> </a:t>
            </a:r>
            <a:r>
              <a:rPr lang="en-GB" dirty="0">
                <a:solidFill>
                  <a:srgbClr val="FF0000"/>
                </a:solidFill>
              </a:rPr>
              <a:t>should</a:t>
            </a:r>
            <a:r>
              <a:rPr lang="en-GB" dirty="0"/>
              <a:t> </a:t>
            </a:r>
            <a:r>
              <a:rPr lang="en-GB" dirty="0">
                <a:solidFill>
                  <a:srgbClr val="FF0000"/>
                </a:solidFill>
              </a:rPr>
              <a:t>implement</a:t>
            </a:r>
            <a:r>
              <a:rPr lang="en-GB" dirty="0"/>
              <a:t>.</a:t>
            </a:r>
          </a:p>
          <a:p>
            <a:r>
              <a:rPr lang="en-GB" dirty="0">
                <a:solidFill>
                  <a:srgbClr val="FF0000"/>
                </a:solidFill>
              </a:rPr>
              <a:t>Should include both a definition of user requirements and a specification of the system requirements.</a:t>
            </a:r>
          </a:p>
          <a:p>
            <a:r>
              <a:rPr lang="en-GB" dirty="0"/>
              <a:t>It is </a:t>
            </a:r>
            <a:r>
              <a:rPr lang="en-GB" dirty="0">
                <a:solidFill>
                  <a:srgbClr val="FF0000"/>
                </a:solidFill>
              </a:rPr>
              <a:t>NOT </a:t>
            </a:r>
            <a:r>
              <a:rPr lang="en-GB" dirty="0"/>
              <a:t>a </a:t>
            </a:r>
            <a:r>
              <a:rPr lang="en-GB" dirty="0">
                <a:solidFill>
                  <a:srgbClr val="FF0000"/>
                </a:solidFill>
              </a:rPr>
              <a:t>design document</a:t>
            </a:r>
            <a:r>
              <a:rPr lang="en-GB" dirty="0"/>
              <a:t>. As far as possible, it should set of </a:t>
            </a:r>
            <a:r>
              <a:rPr lang="en-GB" dirty="0">
                <a:solidFill>
                  <a:srgbClr val="FF0000"/>
                </a:solidFill>
              </a:rPr>
              <a:t>WHAT </a:t>
            </a:r>
            <a:r>
              <a:rPr lang="en-GB" dirty="0"/>
              <a:t>the </a:t>
            </a:r>
            <a:r>
              <a:rPr lang="en-GB" dirty="0">
                <a:solidFill>
                  <a:srgbClr val="FF0000"/>
                </a:solidFill>
              </a:rPr>
              <a:t>system should do rather than HOW it should do 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BBCFF90C-B7D5-4138-8079-6EF1BDC5CEDE}"/>
              </a:ext>
            </a:extLst>
          </p:cNvPr>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t>
            </a:r>
            <a:r>
              <a:rPr lang="en-US"/>
              <a:t>and requirements </a:t>
            </a:r>
            <a:r>
              <a:rPr lang="en-US">
                <a:solidFill>
                  <a:srgbClr val="FF0000"/>
                </a:solidFill>
              </a:rPr>
              <a:t>(Self Study)</a:t>
            </a:r>
            <a:endParaRPr lang="en-US" dirty="0">
              <a:solidFill>
                <a:srgbClr val="FF0000"/>
              </a:solidFill>
            </a:endParaRPr>
          </a:p>
        </p:txBody>
      </p:sp>
      <p:sp>
        <p:nvSpPr>
          <p:cNvPr id="3" name="Content Placeholder 2"/>
          <p:cNvSpPr>
            <a:spLocks noGrp="1"/>
          </p:cNvSpPr>
          <p:nvPr>
            <p:ph idx="1"/>
          </p:nvPr>
        </p:nvSpPr>
        <p:spPr/>
        <p:txBody>
          <a:bodyPr/>
          <a:lstStyle/>
          <a:p>
            <a:r>
              <a:rPr lang="en-US" dirty="0"/>
              <a:t>Many agile methods argue that producing a requirements document is a waste of time as requirements change so quickly.</a:t>
            </a:r>
          </a:p>
          <a:p>
            <a:r>
              <a:rPr lang="en-US" dirty="0"/>
              <a:t>The document is therefore always out of date.</a:t>
            </a:r>
          </a:p>
          <a:p>
            <a:r>
              <a:rPr lang="en-US" dirty="0"/>
              <a:t>Methods such as XP use incremental requirements engineering and express requirements as ‘user stories’ (discussed in Chapter 3).</a:t>
            </a:r>
          </a:p>
          <a:p>
            <a:r>
              <a:rPr lang="en-US" dirty="0"/>
              <a:t>This is practical for business systems but problematic for systems that require a lot of pre-delivery analysis (e.g. critical systems) or systems developed by several teams.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6" name="Date Placeholder 5">
            <a:extLst>
              <a:ext uri="{FF2B5EF4-FFF2-40B4-BE49-F238E27FC236}">
                <a16:creationId xmlns:a16="http://schemas.microsoft.com/office/drawing/2014/main" id="{8F012B3B-B29E-4C7A-A066-E32C86FDC7E0}"/>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a:t>502045 - Requirement Process</a:t>
            </a:r>
          </a:p>
        </p:txBody>
      </p:sp>
      <p:pic>
        <p:nvPicPr>
          <p:cNvPr id="144385" name="Picture 1"/>
          <p:cNvPicPr>
            <a:picLocks noChangeAspect="1" noChangeArrowheads="1"/>
          </p:cNvPicPr>
          <p:nvPr/>
        </p:nvPicPr>
        <p:blipFill>
          <a:blip r:embed="rId3"/>
          <a:srcRect/>
          <a:stretch>
            <a:fillRect/>
          </a:stretch>
        </p:blipFill>
        <p:spPr bwMode="auto">
          <a:xfrm>
            <a:off x="2071670" y="1628800"/>
            <a:ext cx="4228522" cy="4589999"/>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CEC50F82-9B60-4DE9-958A-FE8E51B4AD2F}"/>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solidFill>
                  <a:srgbClr val="FF0000"/>
                </a:solidFill>
              </a:rPr>
              <a:t>Systems developed incrementally will, typically, have less detail in the requirements document.</a:t>
            </a:r>
          </a:p>
          <a:p>
            <a:r>
              <a:rPr lang="en-US" dirty="0"/>
              <a:t>Requirements documents standards have been designed e.g. </a:t>
            </a:r>
            <a:r>
              <a:rPr lang="en-US" dirty="0">
                <a:solidFill>
                  <a:srgbClr val="FF0000"/>
                </a:solidFill>
              </a:rPr>
              <a:t>IEEE</a:t>
            </a:r>
            <a:r>
              <a:rPr lang="en-US" dirty="0"/>
              <a:t> </a:t>
            </a:r>
            <a:r>
              <a:rPr lang="en-US" dirty="0">
                <a:solidFill>
                  <a:srgbClr val="FF0000"/>
                </a:solidFill>
              </a:rPr>
              <a:t>standard</a:t>
            </a:r>
            <a:r>
              <a:rPr lang="en-US" dirty="0"/>
              <a:t>.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502045 - Requirement Process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6" name="Date Placeholder 5">
            <a:extLst>
              <a:ext uri="{FF2B5EF4-FFF2-40B4-BE49-F238E27FC236}">
                <a16:creationId xmlns:a16="http://schemas.microsoft.com/office/drawing/2014/main" id="{19885740-159C-4CFD-A831-2E57D221B6E1}"/>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 document</a:t>
            </a:r>
          </a:p>
        </p:txBody>
      </p:sp>
      <p:graphicFrame>
        <p:nvGraphicFramePr>
          <p:cNvPr id="4" name="Table 3"/>
          <p:cNvGraphicFramePr>
            <a:graphicFrameLocks noGrp="1"/>
          </p:cNvGraphicFramePr>
          <p:nvPr>
            <p:extLst>
              <p:ext uri="{D42A27DB-BD31-4B8C-83A1-F6EECF244321}">
                <p14:modId xmlns:p14="http://schemas.microsoft.com/office/powerpoint/2010/main" val="1668614841"/>
              </p:ext>
            </p:extLst>
          </p:nvPr>
        </p:nvGraphicFramePr>
        <p:xfrm>
          <a:off x="0" y="1295399"/>
          <a:ext cx="8604448" cy="5033152"/>
        </p:xfrm>
        <a:graphic>
          <a:graphicData uri="http://schemas.openxmlformats.org/drawingml/2006/table">
            <a:tbl>
              <a:tblPr/>
              <a:tblGrid>
                <a:gridCol w="1613315">
                  <a:extLst>
                    <a:ext uri="{9D8B030D-6E8A-4147-A177-3AD203B41FA5}">
                      <a16:colId xmlns:a16="http://schemas.microsoft.com/office/drawing/2014/main" val="20000"/>
                    </a:ext>
                  </a:extLst>
                </a:gridCol>
                <a:gridCol w="6991133">
                  <a:extLst>
                    <a:ext uri="{9D8B030D-6E8A-4147-A177-3AD203B41FA5}">
                      <a16:colId xmlns:a16="http://schemas.microsoft.com/office/drawing/2014/main" val="20001"/>
                    </a:ext>
                  </a:extLst>
                </a:gridCol>
              </a:tblGrid>
              <a:tr h="430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charset="0"/>
                          <a:ea typeface="Times New Roman" charset="0"/>
                          <a:cs typeface="Times New Roman" charset="0"/>
                        </a:rPr>
                        <a:t>Chapter</a:t>
                      </a:r>
                      <a:endParaRPr kumimoji="0" lang="en-GB" sz="16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950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charset="0"/>
                          <a:cs typeface="Times New Roman" charset="0"/>
                        </a:rPr>
                        <a:t>Preface </a:t>
                      </a:r>
                      <a:endParaRPr kumimoji="0" lang="en-GB" sz="16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charset="0"/>
                          <a:cs typeface="Times New Roman" charset="0"/>
                        </a:rPr>
                        <a:t>This should define the expected readership</a:t>
                      </a:r>
                      <a:r>
                        <a:rPr kumimoji="0" lang="en-US" sz="1600" b="0" i="0" u="none" strike="noStrike" cap="none" normalizeH="0" baseline="30000" dirty="0">
                          <a:ln>
                            <a:noFill/>
                          </a:ln>
                          <a:solidFill>
                            <a:srgbClr val="000000"/>
                          </a:solidFill>
                          <a:effectLst/>
                          <a:latin typeface="Arial" charset="0"/>
                          <a:ea typeface="Times New Roman" charset="0"/>
                          <a:cs typeface="Times New Roman" charset="0"/>
                        </a:rPr>
                        <a:t>[</a:t>
                      </a:r>
                      <a:r>
                        <a:rPr kumimoji="0" lang="en-US" sz="1600" b="0" i="0" u="none" strike="noStrike" cap="none" normalizeH="0" baseline="30000" dirty="0" err="1">
                          <a:ln>
                            <a:noFill/>
                          </a:ln>
                          <a:solidFill>
                            <a:srgbClr val="000000"/>
                          </a:solidFill>
                          <a:effectLst/>
                          <a:latin typeface="Arial" charset="0"/>
                          <a:ea typeface="Times New Roman" charset="0"/>
                          <a:cs typeface="Times New Roman" charset="0"/>
                        </a:rPr>
                        <a:t>độc-giả</a:t>
                      </a:r>
                      <a:r>
                        <a:rPr kumimoji="0" lang="en-US" sz="1600" b="0" i="0" u="none" strike="noStrike" cap="none" normalizeH="0" baseline="30000" dirty="0">
                          <a:ln>
                            <a:noFill/>
                          </a:ln>
                          <a:solidFill>
                            <a:srgbClr val="000000"/>
                          </a:solidFill>
                          <a:effectLst/>
                          <a:latin typeface="Arial" charset="0"/>
                          <a:ea typeface="Times New Roman" charset="0"/>
                          <a:cs typeface="Times New Roman" charset="0"/>
                        </a:rPr>
                        <a:t>]</a:t>
                      </a:r>
                      <a:r>
                        <a:rPr kumimoji="0" lang="en-US" sz="1600" b="0" i="0" u="none" strike="noStrike" cap="none" normalizeH="0" baseline="0" dirty="0">
                          <a:ln>
                            <a:noFill/>
                          </a:ln>
                          <a:solidFill>
                            <a:srgbClr val="000000"/>
                          </a:solidFill>
                          <a:effectLst/>
                          <a:latin typeface="Arial" charset="0"/>
                          <a:ea typeface="Times New Roman" charset="0"/>
                          <a:cs typeface="Times New Roman" charset="0"/>
                        </a:rPr>
                        <a:t> of the document and describe its version history, including a rationale</a:t>
                      </a:r>
                      <a:r>
                        <a:rPr kumimoji="0" lang="en-US" sz="1600" b="0" i="0" u="none" strike="noStrike" cap="none" normalizeH="0" baseline="30000" dirty="0">
                          <a:ln>
                            <a:noFill/>
                          </a:ln>
                          <a:solidFill>
                            <a:srgbClr val="000000"/>
                          </a:solidFill>
                          <a:effectLst/>
                          <a:latin typeface="Arial" charset="0"/>
                          <a:ea typeface="Times New Roman" charset="0"/>
                          <a:cs typeface="Times New Roman" charset="0"/>
                        </a:rPr>
                        <a:t>[</a:t>
                      </a:r>
                      <a:r>
                        <a:rPr kumimoji="0" lang="en-US" sz="1600" b="0" i="0" u="none" strike="noStrike" cap="none" normalizeH="0" baseline="30000" dirty="0" err="1">
                          <a:ln>
                            <a:noFill/>
                          </a:ln>
                          <a:solidFill>
                            <a:srgbClr val="000000"/>
                          </a:solidFill>
                          <a:effectLst/>
                          <a:latin typeface="Arial" charset="0"/>
                          <a:ea typeface="Times New Roman" charset="0"/>
                          <a:cs typeface="Times New Roman" charset="0"/>
                        </a:rPr>
                        <a:t>lý</a:t>
                      </a:r>
                      <a:r>
                        <a:rPr kumimoji="0" lang="en-US" sz="1600" b="0" i="0" u="none" strike="noStrike" cap="none" normalizeH="0" baseline="30000" dirty="0">
                          <a:ln>
                            <a:noFill/>
                          </a:ln>
                          <a:solidFill>
                            <a:srgbClr val="000000"/>
                          </a:solidFill>
                          <a:effectLst/>
                          <a:latin typeface="Arial" charset="0"/>
                          <a:ea typeface="Times New Roman" charset="0"/>
                          <a:cs typeface="Times New Roman" charset="0"/>
                        </a:rPr>
                        <a:t>-do]</a:t>
                      </a:r>
                      <a:r>
                        <a:rPr kumimoji="0" lang="en-US" sz="1600" b="0" i="0" u="none" strike="noStrike" cap="none" normalizeH="0" baseline="0" dirty="0">
                          <a:ln>
                            <a:noFill/>
                          </a:ln>
                          <a:solidFill>
                            <a:srgbClr val="000000"/>
                          </a:solidFill>
                          <a:effectLst/>
                          <a:latin typeface="Arial" charset="0"/>
                          <a:ea typeface="Times New Roman" charset="0"/>
                          <a:cs typeface="Times New Roman" charset="0"/>
                        </a:rPr>
                        <a:t> for the creation of a new version and a summary of the changes made in each version. </a:t>
                      </a:r>
                      <a:endParaRPr kumimoji="0" lang="en-GB" sz="16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02698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6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6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6318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6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6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25888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6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ea typeface="Times New Roman" charset="0"/>
                          <a:cs typeface="Times New Roman" charset="0"/>
                        </a:rPr>
                        <a:t>Here, you describe the services provided for the user. The nonfunctional system requirements should also be described in this section. </a:t>
                      </a:r>
                      <a:r>
                        <a:rPr kumimoji="0" lang="en-US" sz="1600" b="0" i="0" u="none" strike="noStrike" cap="none" normalizeH="0" baseline="0" dirty="0">
                          <a:ln>
                            <a:noFill/>
                          </a:ln>
                          <a:solidFill>
                            <a:srgbClr val="000000"/>
                          </a:solidFill>
                          <a:effectLst/>
                          <a:latin typeface="Arial" charset="0"/>
                          <a:ea typeface="Times New Roman" charset="0"/>
                          <a:cs typeface="Times New Roman" charset="0"/>
                        </a:rPr>
                        <a:t>This description may use natural language, diagrams, or other notations that are understandable to customers. Product and process standards that must be followed should be specified.</a:t>
                      </a:r>
                      <a:endParaRPr kumimoji="0" lang="en-GB" sz="16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950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6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charset="0"/>
                          <a:cs typeface="Times New Roman" charset="0"/>
                        </a:rPr>
                        <a:t>This chapter should present a </a:t>
                      </a:r>
                      <a:r>
                        <a:rPr kumimoji="0" lang="en-US" sz="1600" b="0" i="0" u="none" strike="noStrike" cap="none" normalizeH="0" baseline="0" dirty="0">
                          <a:ln>
                            <a:noFill/>
                          </a:ln>
                          <a:solidFill>
                            <a:srgbClr val="FF0000"/>
                          </a:solidFill>
                          <a:effectLst/>
                          <a:latin typeface="Arial" charset="0"/>
                          <a:ea typeface="Times New Roman" charset="0"/>
                          <a:cs typeface="Times New Roman" charset="0"/>
                        </a:rPr>
                        <a:t>high-level overview </a:t>
                      </a:r>
                      <a:r>
                        <a:rPr kumimoji="0" lang="en-US" sz="1600" b="0" i="0" u="none" strike="noStrike" cap="none" normalizeH="0" baseline="0" dirty="0">
                          <a:ln>
                            <a:noFill/>
                          </a:ln>
                          <a:solidFill>
                            <a:srgbClr val="000000"/>
                          </a:solidFill>
                          <a:effectLst/>
                          <a:latin typeface="Arial" charset="0"/>
                          <a:ea typeface="Times New Roman" charset="0"/>
                          <a:cs typeface="Times New Roman" charset="0"/>
                        </a:rPr>
                        <a:t>of the anticipated system architecture, showing the distribution of functions across system modules. Architectural components that are reused should be highlighted.</a:t>
                      </a:r>
                      <a:endParaRPr kumimoji="0" lang="en-GB" sz="16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FF1496B2-7BB8-405D-A3BC-2547CB7DC4EF}"/>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2844902"/>
              </p:ext>
            </p:extLst>
          </p:nvPr>
        </p:nvGraphicFramePr>
        <p:xfrm>
          <a:off x="107504" y="980728"/>
          <a:ext cx="8604448" cy="5425440"/>
        </p:xfrm>
        <a:graphic>
          <a:graphicData uri="http://schemas.openxmlformats.org/drawingml/2006/table">
            <a:tbl>
              <a:tblPr firstRow="1" bandRow="1">
                <a:tableStyleId>{5C22544A-7EE6-4342-B048-85BDC9FD1C3A}</a:tableStyleId>
              </a:tblPr>
              <a:tblGrid>
                <a:gridCol w="1344425">
                  <a:extLst>
                    <a:ext uri="{9D8B030D-6E8A-4147-A177-3AD203B41FA5}">
                      <a16:colId xmlns:a16="http://schemas.microsoft.com/office/drawing/2014/main" val="20000"/>
                    </a:ext>
                  </a:extLst>
                </a:gridCol>
                <a:gridCol w="7260023">
                  <a:extLst>
                    <a:ext uri="{9D8B030D-6E8A-4147-A177-3AD203B41FA5}">
                      <a16:colId xmlns:a16="http://schemas.microsoft.com/office/drawing/2014/main" val="20001"/>
                    </a:ext>
                  </a:extLst>
                </a:gridCol>
              </a:tblGrid>
              <a:tr h="288945">
                <a:tc>
                  <a:txBody>
                    <a:bodyPr/>
                    <a:lstStyle/>
                    <a:p>
                      <a:r>
                        <a:rPr lang="en-US" sz="1600" dirty="0">
                          <a:solidFill>
                            <a:schemeClr val="tx1"/>
                          </a:solidFill>
                          <a:latin typeface="Arial"/>
                          <a:cs typeface="Arial"/>
                        </a:rPr>
                        <a:t>Chapter</a:t>
                      </a:r>
                    </a:p>
                  </a:txBody>
                  <a:tcPr/>
                </a:tc>
                <a:tc>
                  <a:txBody>
                    <a:bodyPr/>
                    <a:lstStyle/>
                    <a:p>
                      <a:r>
                        <a:rPr lang="en-US" sz="1600" dirty="0">
                          <a:solidFill>
                            <a:schemeClr val="tx1"/>
                          </a:solidFill>
                          <a:latin typeface="Arial"/>
                          <a:cs typeface="Arial"/>
                        </a:rPr>
                        <a:t>Description</a:t>
                      </a:r>
                    </a:p>
                  </a:txBody>
                  <a:tcPr/>
                </a:tc>
                <a:extLst>
                  <a:ext uri="{0D108BD9-81ED-4DB2-BD59-A6C34878D82A}">
                    <a16:rowId xmlns:a16="http://schemas.microsoft.com/office/drawing/2014/main" val="10000"/>
                  </a:ext>
                </a:extLst>
              </a:tr>
              <a:tr h="7092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a:ea typeface="Times New Roman" charset="0"/>
                          <a:cs typeface="Arial"/>
                        </a:rPr>
                        <a:t>This should describe the </a:t>
                      </a:r>
                      <a:r>
                        <a:rPr kumimoji="0" lang="en-US" sz="1600" b="0" i="0" u="none" strike="noStrike" cap="none" normalizeH="0" baseline="0" dirty="0">
                          <a:ln>
                            <a:noFill/>
                          </a:ln>
                          <a:solidFill>
                            <a:srgbClr val="FF0000"/>
                          </a:solidFill>
                          <a:effectLst/>
                          <a:latin typeface="Arial"/>
                          <a:ea typeface="Times New Roman" charset="0"/>
                          <a:cs typeface="Arial"/>
                        </a:rPr>
                        <a:t>functional and nonfunctional requirements in more detail</a:t>
                      </a:r>
                      <a:r>
                        <a:rPr kumimoji="0" lang="en-US" sz="1600" b="0" i="0" u="none" strike="noStrike" cap="none" normalizeH="0" baseline="0" dirty="0">
                          <a:ln>
                            <a:noFill/>
                          </a:ln>
                          <a:solidFill>
                            <a:srgbClr val="000000"/>
                          </a:solidFill>
                          <a:effectLst/>
                          <a:latin typeface="Arial"/>
                          <a:ea typeface="Times New Roman" charset="0"/>
                          <a:cs typeface="Arial"/>
                        </a:rPr>
                        <a:t>. If necessary, further detail may also be added to the nonfunctional requirements. Interfaces to other systems may be defined.</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7092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a:ea typeface="Times New Roman" charset="0"/>
                          <a:cs typeface="Arial"/>
                        </a:rPr>
                        <a:t>System models</a:t>
                      </a:r>
                      <a:endParaRPr kumimoji="0" lang="en-GB" sz="16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a:t>
                      </a:r>
                      <a:r>
                        <a:rPr kumimoji="0" lang="en-US" sz="1600" b="0" i="0" u="none" strike="noStrike" cap="none" normalizeH="0" baseline="0" dirty="0">
                          <a:ln>
                            <a:noFill/>
                          </a:ln>
                          <a:solidFill>
                            <a:srgbClr val="FF0000"/>
                          </a:solidFill>
                          <a:effectLst/>
                          <a:latin typeface="Arial"/>
                          <a:ea typeface="Times New Roman" charset="0"/>
                          <a:cs typeface="Arial"/>
                        </a:rPr>
                        <a:t>bject models, data-flow models, or semantic data models. </a:t>
                      </a:r>
                      <a:endParaRPr kumimoji="0" lang="en-GB" sz="1600" b="0" i="0" u="none" strike="noStrike" cap="none" normalizeH="0" baseline="0" dirty="0">
                        <a:ln>
                          <a:noFill/>
                        </a:ln>
                        <a:solidFill>
                          <a:srgbClr val="FF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112951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a:ea typeface="Times New Roman" charset="0"/>
                          <a:cs typeface="Arial"/>
                        </a:rPr>
                        <a:t>System evolution</a:t>
                      </a:r>
                      <a:endParaRPr kumimoji="0" lang="en-GB" sz="16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a:ea typeface="Times New Roman" charset="0"/>
                          <a:cs typeface="Arial"/>
                        </a:rPr>
                        <a:t>This should describe the fundamental assumptions on which the system is based, and any anticipated changes due to </a:t>
                      </a:r>
                      <a:r>
                        <a:rPr kumimoji="0" lang="en-US" sz="1600" b="0" i="0" u="none" strike="noStrike" cap="none" normalizeH="0" baseline="0" dirty="0">
                          <a:ln>
                            <a:noFill/>
                          </a:ln>
                          <a:solidFill>
                            <a:srgbClr val="FF0000"/>
                          </a:solidFill>
                          <a:effectLst/>
                          <a:latin typeface="Arial"/>
                          <a:ea typeface="Times New Roman" charset="0"/>
                          <a:cs typeface="Arial"/>
                        </a:rPr>
                        <a:t>hardware evolution, changing user needs, and </a:t>
                      </a:r>
                      <a:r>
                        <a:rPr kumimoji="0" lang="en-US" sz="1600" b="0" i="0" u="none" strike="noStrike" cap="none" normalizeH="0" baseline="0" dirty="0">
                          <a:ln>
                            <a:noFill/>
                          </a:ln>
                          <a:solidFill>
                            <a:srgbClr val="000000"/>
                          </a:solidFill>
                          <a:effectLst/>
                          <a:latin typeface="Arial"/>
                          <a:ea typeface="Times New Roman" charset="0"/>
                          <a:cs typeface="Arial"/>
                        </a:rPr>
                        <a:t>so on. This section is useful for system designers as it may </a:t>
                      </a:r>
                      <a:r>
                        <a:rPr kumimoji="0" lang="en-US" sz="1600" b="1" i="0" u="sng" strike="noStrike" cap="none" normalizeH="0" baseline="0" dirty="0">
                          <a:ln>
                            <a:noFill/>
                          </a:ln>
                          <a:solidFill>
                            <a:srgbClr val="000000"/>
                          </a:solidFill>
                          <a:effectLst/>
                          <a:latin typeface="Arial"/>
                          <a:ea typeface="Times New Roman" charset="0"/>
                          <a:cs typeface="Arial"/>
                        </a:rPr>
                        <a:t>help them avoid design decisions </a:t>
                      </a:r>
                      <a:r>
                        <a:rPr kumimoji="0" lang="en-US" sz="1600" b="0" i="0" u="none" strike="noStrike" cap="none" normalizeH="0" baseline="0" dirty="0">
                          <a:ln>
                            <a:noFill/>
                          </a:ln>
                          <a:solidFill>
                            <a:srgbClr val="000000"/>
                          </a:solidFill>
                          <a:effectLst/>
                          <a:latin typeface="Arial"/>
                          <a:ea typeface="Times New Roman" charset="0"/>
                          <a:cs typeface="Arial"/>
                        </a:rPr>
                        <a:t>that would constrain likely </a:t>
                      </a:r>
                      <a:r>
                        <a:rPr kumimoji="0" lang="en-US" sz="1600" b="1" i="0" u="sng" strike="noStrike" cap="none" normalizeH="0" baseline="0" dirty="0">
                          <a:ln>
                            <a:noFill/>
                          </a:ln>
                          <a:solidFill>
                            <a:srgbClr val="000000"/>
                          </a:solidFill>
                          <a:effectLst/>
                          <a:latin typeface="Arial"/>
                          <a:ea typeface="Times New Roman" charset="0"/>
                          <a:cs typeface="Arial"/>
                        </a:rPr>
                        <a:t>future changes </a:t>
                      </a:r>
                      <a:r>
                        <a:rPr kumimoji="0" lang="en-US" sz="1600" b="0" i="0" u="none" strike="noStrike" cap="none" normalizeH="0" baseline="0" dirty="0">
                          <a:ln>
                            <a:noFill/>
                          </a:ln>
                          <a:solidFill>
                            <a:srgbClr val="000000"/>
                          </a:solidFill>
                          <a:effectLst/>
                          <a:latin typeface="Arial"/>
                          <a:ea typeface="Times New Roman" charset="0"/>
                          <a:cs typeface="Arial"/>
                        </a:rPr>
                        <a:t>to the system.</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2951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a:ea typeface="Times New Roman" charset="0"/>
                          <a:cs typeface="Arial"/>
                        </a:rPr>
                        <a:t>Appendices</a:t>
                      </a:r>
                      <a:endParaRPr kumimoji="0" lang="en-GB" sz="16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7092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a:ea typeface="Times New Roman" charset="0"/>
                          <a:cs typeface="Arial"/>
                        </a:rPr>
                        <a:t>Index</a:t>
                      </a:r>
                      <a:endParaRPr kumimoji="0" lang="en-GB" sz="16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a:t>502045 - Requirement Process</a:t>
            </a:r>
          </a:p>
        </p:txBody>
      </p:sp>
      <p:sp>
        <p:nvSpPr>
          <p:cNvPr id="3" name="Date Placeholder 2">
            <a:extLst>
              <a:ext uri="{FF2B5EF4-FFF2-40B4-BE49-F238E27FC236}">
                <a16:creationId xmlns:a16="http://schemas.microsoft.com/office/drawing/2014/main" id="{7EC0B1C4-58EC-48F6-99CB-4E49C987B1BD}"/>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Process </a:t>
            </a:r>
            <a:br>
              <a:rPr lang="en-US" dirty="0"/>
            </a:br>
            <a:r>
              <a:rPr lang="en-US" dirty="0"/>
              <a:t>Develop SRS – Techniques</a:t>
            </a:r>
          </a:p>
        </p:txBody>
      </p:sp>
      <p:sp>
        <p:nvSpPr>
          <p:cNvPr id="3" name="Content Placeholder 2"/>
          <p:cNvSpPr>
            <a:spLocks noGrp="1"/>
          </p:cNvSpPr>
          <p:nvPr>
            <p:ph idx="1"/>
          </p:nvPr>
        </p:nvSpPr>
        <p:spPr>
          <a:xfrm>
            <a:off x="457200" y="1371600"/>
            <a:ext cx="8229600" cy="4709120"/>
          </a:xfrm>
        </p:spPr>
        <p:txBody>
          <a:bodyPr/>
          <a:lstStyle/>
          <a:p>
            <a:r>
              <a:rPr lang="en-US" dirty="0"/>
              <a:t>Specify requirements using</a:t>
            </a:r>
            <a:r>
              <a:rPr lang="en-US" dirty="0">
                <a:solidFill>
                  <a:srgbClr val="FF0000"/>
                </a:solidFill>
              </a:rPr>
              <a:t> </a:t>
            </a:r>
            <a:r>
              <a:rPr lang="en-US" b="1" u="sng" dirty="0">
                <a:solidFill>
                  <a:srgbClr val="FF0000"/>
                </a:solidFill>
              </a:rPr>
              <a:t>structured natural language</a:t>
            </a:r>
            <a:r>
              <a:rPr lang="en-US" dirty="0">
                <a:solidFill>
                  <a:srgbClr val="FF0000"/>
                </a:solidFill>
              </a:rPr>
              <a:t> (forms, tables, etc.)</a:t>
            </a:r>
          </a:p>
          <a:p>
            <a:r>
              <a:rPr lang="en-US" b="1" dirty="0"/>
              <a:t>Functional requirements</a:t>
            </a:r>
            <a:r>
              <a:rPr lang="en-US" dirty="0"/>
              <a:t> can be specified using modeling - a combination of graphical notations and structured natural language</a:t>
            </a:r>
          </a:p>
          <a:p>
            <a:pPr lvl="1"/>
            <a:r>
              <a:rPr lang="en-US" b="1" dirty="0">
                <a:solidFill>
                  <a:srgbClr val="FF0000"/>
                </a:solidFill>
              </a:rPr>
              <a:t>Use cases, Use case diagrams, Use case specification</a:t>
            </a:r>
          </a:p>
          <a:p>
            <a:pPr lvl="1"/>
            <a:r>
              <a:rPr lang="en-US" b="1" dirty="0">
                <a:solidFill>
                  <a:srgbClr val="FF0000"/>
                </a:solidFill>
              </a:rPr>
              <a:t>Activity Diagram, State Diagram</a:t>
            </a:r>
          </a:p>
          <a:p>
            <a:pPr lvl="1"/>
            <a:r>
              <a:rPr lang="en-US" b="1" dirty="0">
                <a:solidFill>
                  <a:srgbClr val="FF0000"/>
                </a:solidFill>
              </a:rPr>
              <a:t>DFD, Concept ERD</a:t>
            </a:r>
          </a:p>
          <a:p>
            <a:pPr lvl="1"/>
            <a:r>
              <a:rPr lang="en-US" b="1" dirty="0">
                <a:solidFill>
                  <a:srgbClr val="FF0000"/>
                </a:solidFill>
              </a:rPr>
              <a:t>Prototype: Screen Flow, Screen spec specification</a:t>
            </a:r>
          </a:p>
          <a:p>
            <a:pPr lvl="1"/>
            <a:r>
              <a:rPr lang="en-US" dirty="0"/>
              <a:t>...</a:t>
            </a:r>
          </a:p>
          <a:p>
            <a:r>
              <a:rPr lang="en-US" b="1" dirty="0"/>
              <a:t>Non-functional requirements</a:t>
            </a:r>
            <a:r>
              <a:rPr lang="en-US" dirty="0"/>
              <a:t> can’t be modeled =&gt; </a:t>
            </a:r>
            <a:r>
              <a:rPr lang="en-US" dirty="0">
                <a:solidFill>
                  <a:srgbClr val="FF0000"/>
                </a:solidFill>
              </a:rPr>
              <a:t>specified using structured natural language only </a:t>
            </a:r>
          </a:p>
          <a:p>
            <a:endParaRPr lang="en-US" dirty="0"/>
          </a:p>
        </p:txBody>
      </p:sp>
      <p:sp>
        <p:nvSpPr>
          <p:cNvPr id="4" name="Date Placeholder 3">
            <a:extLst>
              <a:ext uri="{FF2B5EF4-FFF2-40B4-BE49-F238E27FC236}">
                <a16:creationId xmlns:a16="http://schemas.microsoft.com/office/drawing/2014/main" id="{FFC39343-C191-4B0B-85B2-F458431CFB6D}"/>
              </a:ext>
            </a:extLst>
          </p:cNvPr>
          <p:cNvSpPr>
            <a:spLocks noGrp="1"/>
          </p:cNvSpPr>
          <p:nvPr>
            <p:ph type="dt" sz="half" idx="10"/>
          </p:nvPr>
        </p:nvSpPr>
        <p:spPr/>
        <p:txBody>
          <a:bodyPr/>
          <a:lstStyle/>
          <a:p>
            <a:pPr>
              <a:defRPr/>
            </a:pPr>
            <a:r>
              <a:rPr lang="en-US"/>
              <a:t>July 30, 2020</a:t>
            </a:r>
          </a:p>
        </p:txBody>
      </p:sp>
      <p:sp>
        <p:nvSpPr>
          <p:cNvPr id="5" name="Footer Placeholder 4">
            <a:extLst>
              <a:ext uri="{FF2B5EF4-FFF2-40B4-BE49-F238E27FC236}">
                <a16:creationId xmlns:a16="http://schemas.microsoft.com/office/drawing/2014/main" id="{0C306D1B-0A46-428A-B026-2B4709771758}"/>
              </a:ext>
            </a:extLst>
          </p:cNvPr>
          <p:cNvSpPr>
            <a:spLocks noGrp="1"/>
          </p:cNvSpPr>
          <p:nvPr>
            <p:ph type="ftr" sz="quarter" idx="11"/>
          </p:nvPr>
        </p:nvSpPr>
        <p:spPr/>
        <p:txBody>
          <a:bodyPr/>
          <a:lstStyle/>
          <a:p>
            <a:pPr>
              <a:defRPr/>
            </a:pPr>
            <a:r>
              <a:rPr lang="en-US"/>
              <a:t>502045 - Requirement Process</a:t>
            </a:r>
          </a:p>
        </p:txBody>
      </p:sp>
      <p:sp>
        <p:nvSpPr>
          <p:cNvPr id="6" name="Slide Number Placeholder 5">
            <a:extLst>
              <a:ext uri="{FF2B5EF4-FFF2-40B4-BE49-F238E27FC236}">
                <a16:creationId xmlns:a16="http://schemas.microsoft.com/office/drawing/2014/main" id="{B1D0B52C-1444-4038-9B1B-726DF1BCE4F0}"/>
              </a:ext>
            </a:extLst>
          </p:cNvPr>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a:t>
            </a:r>
            <a:r>
              <a:rPr lang="en-GB" dirty="0">
                <a:solidFill>
                  <a:srgbClr val="FF0000"/>
                </a:solidFill>
              </a:rPr>
              <a:t>high-level abstract statement</a:t>
            </a:r>
            <a:r>
              <a:rPr lang="en-GB" dirty="0"/>
              <a:t> of a service </a:t>
            </a:r>
            <a:r>
              <a:rPr lang="en-GB" dirty="0">
                <a:solidFill>
                  <a:srgbClr val="FF0000"/>
                </a:solidFill>
              </a:rPr>
              <a:t>or</a:t>
            </a:r>
            <a:r>
              <a:rPr lang="en-GB" dirty="0"/>
              <a:t> of a system constraint to a </a:t>
            </a:r>
            <a:r>
              <a:rPr lang="en-GB" dirty="0">
                <a:solidFill>
                  <a:srgbClr val="FF0000"/>
                </a:solidFill>
              </a:rPr>
              <a:t>detailed mathematical functional specification</a:t>
            </a:r>
            <a:r>
              <a:rPr lang="en-GB" dirty="0"/>
              <a:t>.</a:t>
            </a:r>
          </a:p>
          <a:p>
            <a:pPr>
              <a:lnSpc>
                <a:spcPct val="90000"/>
              </a:lnSpc>
            </a:pPr>
            <a:r>
              <a:rPr lang="en-GB" dirty="0"/>
              <a:t>This is inevitable as requirements may serve a dual function</a:t>
            </a:r>
          </a:p>
          <a:p>
            <a:pPr lvl="1">
              <a:lnSpc>
                <a:spcPct val="90000"/>
              </a:lnSpc>
            </a:pPr>
            <a:r>
              <a:rPr lang="en-GB" dirty="0"/>
              <a:t>May be the </a:t>
            </a:r>
            <a:r>
              <a:rPr lang="en-GB" dirty="0">
                <a:solidFill>
                  <a:srgbClr val="FF0000"/>
                </a:solidFill>
              </a:rPr>
              <a:t>basis for a bid for a contract</a:t>
            </a:r>
            <a:r>
              <a:rPr lang="en-GB" dirty="0"/>
              <a:t> - therefore must be open to </a:t>
            </a:r>
            <a:r>
              <a:rPr lang="en-GB" dirty="0">
                <a:solidFill>
                  <a:srgbClr val="FF0000"/>
                </a:solidFill>
              </a:rPr>
              <a:t>interpretation</a:t>
            </a:r>
            <a:r>
              <a:rPr lang="en-GB" dirty="0"/>
              <a:t>;</a:t>
            </a:r>
          </a:p>
          <a:p>
            <a:pPr lvl="1">
              <a:lnSpc>
                <a:spcPct val="90000"/>
              </a:lnSpc>
            </a:pPr>
            <a:r>
              <a:rPr lang="en-GB" dirty="0"/>
              <a:t>May be the</a:t>
            </a:r>
            <a:r>
              <a:rPr lang="en-GB" dirty="0">
                <a:solidFill>
                  <a:srgbClr val="FF0000"/>
                </a:solidFill>
              </a:rPr>
              <a:t> basis for the contract itself</a:t>
            </a:r>
            <a:r>
              <a:rPr lang="en-GB" dirty="0"/>
              <a:t> - therefore must be defined in detail;</a:t>
            </a:r>
          </a:p>
          <a:p>
            <a:pPr lvl="1">
              <a:lnSpc>
                <a:spcPct val="90000"/>
              </a:lnSpc>
            </a:pPr>
            <a:r>
              <a:rPr lang="en-GB" dirty="0"/>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DF643963-C03E-4FF9-AF8A-66263B8EF6EC}"/>
              </a:ext>
            </a:extLst>
          </p:cNvPr>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2400"/>
            <a:ext cx="8229600" cy="828675"/>
          </a:xfrm>
        </p:spPr>
        <p:txBody>
          <a:bodyPr/>
          <a:lstStyle/>
          <a:p>
            <a:r>
              <a:rPr lang="en-US" dirty="0"/>
              <a:t>Requirement Process </a:t>
            </a:r>
            <a:br>
              <a:rPr lang="en-US" dirty="0"/>
            </a:br>
            <a:r>
              <a:rPr lang="en-US" dirty="0"/>
              <a:t>Develop SRS – Characteristics of good SRS 1/2</a:t>
            </a:r>
          </a:p>
        </p:txBody>
      </p:sp>
      <p:sp>
        <p:nvSpPr>
          <p:cNvPr id="3" name="Content Placeholder 2"/>
          <p:cNvSpPr>
            <a:spLocks noGrp="1"/>
          </p:cNvSpPr>
          <p:nvPr>
            <p:ph idx="1"/>
          </p:nvPr>
        </p:nvSpPr>
        <p:spPr>
          <a:xfrm>
            <a:off x="457200" y="1417637"/>
            <a:ext cx="8229600" cy="4830763"/>
          </a:xfrm>
        </p:spPr>
        <p:txBody>
          <a:bodyPr/>
          <a:lstStyle/>
          <a:p>
            <a:r>
              <a:rPr lang="en-US" dirty="0"/>
              <a:t>Correct: requirement ~ what the software shall meet.</a:t>
            </a:r>
          </a:p>
          <a:p>
            <a:r>
              <a:rPr lang="en-US" dirty="0"/>
              <a:t>Unambiguous: </a:t>
            </a:r>
          </a:p>
          <a:p>
            <a:pPr lvl="1"/>
            <a:r>
              <a:rPr lang="en-US" dirty="0"/>
              <a:t>Has only </a:t>
            </a:r>
            <a:r>
              <a:rPr lang="en-US" dirty="0">
                <a:solidFill>
                  <a:srgbClr val="FF0000"/>
                </a:solidFill>
              </a:rPr>
              <a:t>one interpretation</a:t>
            </a:r>
            <a:r>
              <a:rPr lang="en-US" dirty="0"/>
              <a:t> (to both creator &amp; user)</a:t>
            </a:r>
          </a:p>
          <a:p>
            <a:pPr lvl="1"/>
            <a:r>
              <a:rPr lang="en-US" dirty="0">
                <a:solidFill>
                  <a:srgbClr val="FF0000"/>
                </a:solidFill>
              </a:rPr>
              <a:t>Use natural language &amp; avoid the words like: maybe, generally, etc.</a:t>
            </a:r>
          </a:p>
          <a:p>
            <a:r>
              <a:rPr lang="en-US" dirty="0"/>
              <a:t>Complete</a:t>
            </a:r>
          </a:p>
          <a:p>
            <a:pPr lvl="1"/>
            <a:r>
              <a:rPr lang="en-US" dirty="0"/>
              <a:t>Include all significant requirements.</a:t>
            </a:r>
          </a:p>
          <a:p>
            <a:pPr lvl="1"/>
            <a:r>
              <a:rPr lang="en-US" dirty="0"/>
              <a:t>Define all the software responses &amp; include all the refs/labels.</a:t>
            </a:r>
          </a:p>
          <a:p>
            <a:pPr lvl="1"/>
            <a:r>
              <a:rPr lang="en-US" dirty="0"/>
              <a:t>Use of TBD: should avoid OR mention why, what to do, who, when.</a:t>
            </a:r>
          </a:p>
        </p:txBody>
      </p:sp>
      <p:sp>
        <p:nvSpPr>
          <p:cNvPr id="2" name="Date Placeholder 1">
            <a:extLst>
              <a:ext uri="{FF2B5EF4-FFF2-40B4-BE49-F238E27FC236}">
                <a16:creationId xmlns:a16="http://schemas.microsoft.com/office/drawing/2014/main" id="{662A4A83-6C0F-4EE0-BA01-2D64F9B3F67B}"/>
              </a:ext>
            </a:extLst>
          </p:cNvPr>
          <p:cNvSpPr>
            <a:spLocks noGrp="1"/>
          </p:cNvSpPr>
          <p:nvPr>
            <p:ph type="dt" sz="half" idx="10"/>
          </p:nvPr>
        </p:nvSpPr>
        <p:spPr/>
        <p:txBody>
          <a:bodyPr/>
          <a:lstStyle/>
          <a:p>
            <a:pPr>
              <a:defRPr/>
            </a:pPr>
            <a:r>
              <a:rPr lang="en-US"/>
              <a:t>July 30, 2020</a:t>
            </a:r>
          </a:p>
        </p:txBody>
      </p:sp>
      <p:sp>
        <p:nvSpPr>
          <p:cNvPr id="5" name="Footer Placeholder 4">
            <a:extLst>
              <a:ext uri="{FF2B5EF4-FFF2-40B4-BE49-F238E27FC236}">
                <a16:creationId xmlns:a16="http://schemas.microsoft.com/office/drawing/2014/main" id="{9ACDF12B-7CA4-4C45-AD05-D3AEC5BD2734}"/>
              </a:ext>
            </a:extLst>
          </p:cNvPr>
          <p:cNvSpPr>
            <a:spLocks noGrp="1"/>
          </p:cNvSpPr>
          <p:nvPr>
            <p:ph type="ftr" sz="quarter" idx="11"/>
          </p:nvPr>
        </p:nvSpPr>
        <p:spPr/>
        <p:txBody>
          <a:bodyPr/>
          <a:lstStyle/>
          <a:p>
            <a:pPr>
              <a:defRPr/>
            </a:pPr>
            <a:r>
              <a:rPr lang="en-US"/>
              <a:t>502045 - Requirement Process</a:t>
            </a:r>
          </a:p>
        </p:txBody>
      </p:sp>
      <p:sp>
        <p:nvSpPr>
          <p:cNvPr id="6" name="Slide Number Placeholder 5">
            <a:extLst>
              <a:ext uri="{FF2B5EF4-FFF2-40B4-BE49-F238E27FC236}">
                <a16:creationId xmlns:a16="http://schemas.microsoft.com/office/drawing/2014/main" id="{69A7C5CB-CBFB-4D0D-AE16-8BD041B6CE6C}"/>
              </a:ext>
            </a:extLst>
          </p:cNvPr>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152400"/>
            <a:ext cx="8153400" cy="828675"/>
          </a:xfrm>
        </p:spPr>
        <p:txBody>
          <a:bodyPr/>
          <a:lstStyle/>
          <a:p>
            <a:r>
              <a:rPr lang="en-US" dirty="0"/>
              <a:t>Requirement Process </a:t>
            </a:r>
            <a:br>
              <a:rPr lang="en-US" dirty="0"/>
            </a:br>
            <a:r>
              <a:rPr lang="en-US" dirty="0"/>
              <a:t>Develop SRS - Characteristics of good SRS 2/2</a:t>
            </a:r>
          </a:p>
        </p:txBody>
      </p:sp>
      <p:sp>
        <p:nvSpPr>
          <p:cNvPr id="3" name="Content Placeholder 2"/>
          <p:cNvSpPr>
            <a:spLocks noGrp="1"/>
          </p:cNvSpPr>
          <p:nvPr>
            <p:ph idx="1"/>
          </p:nvPr>
        </p:nvSpPr>
        <p:spPr>
          <a:xfrm>
            <a:off x="457200" y="1417637"/>
            <a:ext cx="8229600" cy="4830763"/>
          </a:xfrm>
        </p:spPr>
        <p:txBody>
          <a:bodyPr/>
          <a:lstStyle/>
          <a:p>
            <a:r>
              <a:rPr lang="en-US" dirty="0"/>
              <a:t>Consistent: no conflict between individual requirements.</a:t>
            </a:r>
          </a:p>
          <a:p>
            <a:r>
              <a:rPr lang="en-US" dirty="0"/>
              <a:t>Verifiable: reviewable &amp; </a:t>
            </a:r>
            <a:r>
              <a:rPr lang="en-US" dirty="0">
                <a:solidFill>
                  <a:srgbClr val="FF0000"/>
                </a:solidFill>
              </a:rPr>
              <a:t>testable</a:t>
            </a:r>
            <a:r>
              <a:rPr lang="en-US" dirty="0"/>
              <a:t> in finite cost-effective process.</a:t>
            </a:r>
          </a:p>
          <a:p>
            <a:r>
              <a:rPr lang="en-US" dirty="0"/>
              <a:t>Traceable: clear origin &amp; good reference for future develop/enhance documents.</a:t>
            </a:r>
          </a:p>
        </p:txBody>
      </p:sp>
      <p:sp>
        <p:nvSpPr>
          <p:cNvPr id="2" name="Date Placeholder 1">
            <a:extLst>
              <a:ext uri="{FF2B5EF4-FFF2-40B4-BE49-F238E27FC236}">
                <a16:creationId xmlns:a16="http://schemas.microsoft.com/office/drawing/2014/main" id="{19D16ED8-E54C-4F24-9879-E10721327787}"/>
              </a:ext>
            </a:extLst>
          </p:cNvPr>
          <p:cNvSpPr>
            <a:spLocks noGrp="1"/>
          </p:cNvSpPr>
          <p:nvPr>
            <p:ph type="dt" sz="half" idx="10"/>
          </p:nvPr>
        </p:nvSpPr>
        <p:spPr/>
        <p:txBody>
          <a:bodyPr/>
          <a:lstStyle/>
          <a:p>
            <a:pPr>
              <a:defRPr/>
            </a:pPr>
            <a:r>
              <a:rPr lang="en-US"/>
              <a:t>July 30, 2020</a:t>
            </a:r>
          </a:p>
        </p:txBody>
      </p:sp>
      <p:sp>
        <p:nvSpPr>
          <p:cNvPr id="5" name="Footer Placeholder 4">
            <a:extLst>
              <a:ext uri="{FF2B5EF4-FFF2-40B4-BE49-F238E27FC236}">
                <a16:creationId xmlns:a16="http://schemas.microsoft.com/office/drawing/2014/main" id="{9897D015-D494-4625-81C7-8EF2E0D9380E}"/>
              </a:ext>
            </a:extLst>
          </p:cNvPr>
          <p:cNvSpPr>
            <a:spLocks noGrp="1"/>
          </p:cNvSpPr>
          <p:nvPr>
            <p:ph type="ftr" sz="quarter" idx="11"/>
          </p:nvPr>
        </p:nvSpPr>
        <p:spPr/>
        <p:txBody>
          <a:bodyPr/>
          <a:lstStyle/>
          <a:p>
            <a:pPr>
              <a:defRPr/>
            </a:pPr>
            <a:r>
              <a:rPr lang="en-US"/>
              <a:t>502045 - Requirement Process</a:t>
            </a:r>
          </a:p>
        </p:txBody>
      </p:sp>
      <p:sp>
        <p:nvSpPr>
          <p:cNvPr id="6" name="Slide Number Placeholder 5">
            <a:extLst>
              <a:ext uri="{FF2B5EF4-FFF2-40B4-BE49-F238E27FC236}">
                <a16:creationId xmlns:a16="http://schemas.microsoft.com/office/drawing/2014/main" id="{0ACC3C1B-6449-439C-AF4E-13CBE147507C}"/>
              </a:ext>
            </a:extLst>
          </p:cNvPr>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extLst>
      <p:ext uri="{BB962C8B-B14F-4D97-AF65-F5344CB8AC3E}">
        <p14:creationId xmlns:p14="http://schemas.microsoft.com/office/powerpoint/2010/main" val="4173299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828675"/>
          </a:xfrm>
        </p:spPr>
        <p:txBody>
          <a:bodyPr/>
          <a:lstStyle/>
          <a:p>
            <a:r>
              <a:rPr lang="en-US" dirty="0"/>
              <a:t>Requirement Process</a:t>
            </a:r>
            <a:br>
              <a:rPr lang="en-US" dirty="0"/>
            </a:br>
            <a:r>
              <a:rPr lang="en-US" dirty="0"/>
              <a:t>Develop SRS – SRS Review Checklist</a:t>
            </a:r>
          </a:p>
        </p:txBody>
      </p:sp>
      <p:sp>
        <p:nvSpPr>
          <p:cNvPr id="3" name="Content Placeholder 2"/>
          <p:cNvSpPr>
            <a:spLocks noGrp="1"/>
          </p:cNvSpPr>
          <p:nvPr>
            <p:ph idx="1"/>
          </p:nvPr>
        </p:nvSpPr>
        <p:spPr>
          <a:xfrm>
            <a:off x="457200" y="1406549"/>
            <a:ext cx="8229600" cy="4830763"/>
          </a:xfrm>
        </p:spPr>
        <p:txBody>
          <a:bodyPr/>
          <a:lstStyle/>
          <a:p>
            <a:r>
              <a:rPr lang="en-US" dirty="0"/>
              <a:t>SRS Review Checklist</a:t>
            </a:r>
          </a:p>
          <a:p>
            <a:pPr lvl="1"/>
            <a:r>
              <a:rPr lang="en-US" dirty="0"/>
              <a:t>To review the requirements by yourself</a:t>
            </a:r>
          </a:p>
          <a:p>
            <a:pPr lvl="1"/>
            <a:r>
              <a:rPr lang="en-US" dirty="0"/>
              <a:t>Make sure you understood completely the requirements:</a:t>
            </a:r>
          </a:p>
          <a:p>
            <a:pPr lvl="2"/>
            <a:r>
              <a:rPr lang="en-US" dirty="0"/>
              <a:t>Organization and Completeness: adequate, no missing, etc.</a:t>
            </a:r>
          </a:p>
          <a:p>
            <a:pPr lvl="2"/>
            <a:r>
              <a:rPr lang="en-US" dirty="0"/>
              <a:t>Correctness: no conflict, verifiable, in scope, message, etc.</a:t>
            </a:r>
          </a:p>
          <a:p>
            <a:pPr lvl="2"/>
            <a:r>
              <a:rPr lang="en-US" dirty="0"/>
              <a:t>Non-functional requirements, quality attributes, etc.</a:t>
            </a:r>
          </a:p>
          <a:p>
            <a:pPr lvl="1"/>
            <a:endParaRPr lang="en-US" dirty="0"/>
          </a:p>
        </p:txBody>
      </p:sp>
      <p:sp>
        <p:nvSpPr>
          <p:cNvPr id="4" name="Date Placeholder 3">
            <a:extLst>
              <a:ext uri="{FF2B5EF4-FFF2-40B4-BE49-F238E27FC236}">
                <a16:creationId xmlns:a16="http://schemas.microsoft.com/office/drawing/2014/main" id="{50D655A7-490C-4E16-8780-3ED9F3E13FEC}"/>
              </a:ext>
            </a:extLst>
          </p:cNvPr>
          <p:cNvSpPr>
            <a:spLocks noGrp="1"/>
          </p:cNvSpPr>
          <p:nvPr>
            <p:ph type="dt" sz="half" idx="10"/>
          </p:nvPr>
        </p:nvSpPr>
        <p:spPr/>
        <p:txBody>
          <a:bodyPr/>
          <a:lstStyle/>
          <a:p>
            <a:pPr>
              <a:defRPr/>
            </a:pPr>
            <a:r>
              <a:rPr lang="en-US"/>
              <a:t>July 30, 2020</a:t>
            </a:r>
          </a:p>
        </p:txBody>
      </p:sp>
      <p:sp>
        <p:nvSpPr>
          <p:cNvPr id="5" name="Footer Placeholder 4">
            <a:extLst>
              <a:ext uri="{FF2B5EF4-FFF2-40B4-BE49-F238E27FC236}">
                <a16:creationId xmlns:a16="http://schemas.microsoft.com/office/drawing/2014/main" id="{0A776B64-9851-456B-900B-2E3D906F5351}"/>
              </a:ext>
            </a:extLst>
          </p:cNvPr>
          <p:cNvSpPr>
            <a:spLocks noGrp="1"/>
          </p:cNvSpPr>
          <p:nvPr>
            <p:ph type="ftr" sz="quarter" idx="11"/>
          </p:nvPr>
        </p:nvSpPr>
        <p:spPr/>
        <p:txBody>
          <a:bodyPr/>
          <a:lstStyle/>
          <a:p>
            <a:pPr>
              <a:defRPr/>
            </a:pPr>
            <a:r>
              <a:rPr lang="en-US"/>
              <a:t>502045 - Requirement Process</a:t>
            </a:r>
          </a:p>
        </p:txBody>
      </p:sp>
      <p:sp>
        <p:nvSpPr>
          <p:cNvPr id="6" name="Slide Number Placeholder 5">
            <a:extLst>
              <a:ext uri="{FF2B5EF4-FFF2-40B4-BE49-F238E27FC236}">
                <a16:creationId xmlns:a16="http://schemas.microsoft.com/office/drawing/2014/main" id="{24DC4F43-8429-4E28-8C2D-6205BBB882E8}"/>
              </a:ext>
            </a:extLst>
          </p:cNvPr>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solidFill>
                  <a:srgbClr val="FF0000"/>
                </a:solidFill>
              </a:rPr>
              <a:t>Define Requirement</a:t>
            </a:r>
          </a:p>
          <a:p>
            <a:r>
              <a:rPr lang="en-US">
                <a:solidFill>
                  <a:srgbClr val="FF0000"/>
                </a:solidFill>
              </a:rPr>
              <a:t>Functional and non-functional requirements</a:t>
            </a:r>
            <a:endParaRPr lang="en-GB">
              <a:solidFill>
                <a:srgbClr val="FF0000"/>
              </a:solidFill>
            </a:endParaRPr>
          </a:p>
          <a:p>
            <a:r>
              <a:rPr lang="en-US">
                <a:solidFill>
                  <a:srgbClr val="FF0000"/>
                </a:solidFill>
              </a:rPr>
              <a:t>Requirement specification</a:t>
            </a:r>
          </a:p>
          <a:p>
            <a:r>
              <a:rPr lang="en-US">
                <a:solidFill>
                  <a:srgbClr val="FF0000"/>
                </a:solidFill>
              </a:rPr>
              <a:t>Requirements engineering processes:</a:t>
            </a:r>
            <a:endParaRPr lang="en-GB">
              <a:solidFill>
                <a:srgbClr val="FF0000"/>
              </a:solidFill>
            </a:endParaRPr>
          </a:p>
          <a:p>
            <a:pPr lvl="1"/>
            <a:r>
              <a:rPr lang="en-US">
                <a:solidFill>
                  <a:srgbClr val="FF0000"/>
                </a:solidFill>
              </a:rPr>
              <a:t>Requirements elicitation and analysis</a:t>
            </a:r>
          </a:p>
          <a:p>
            <a:pPr lvl="1"/>
            <a:r>
              <a:rPr lang="en-US">
                <a:solidFill>
                  <a:srgbClr val="FF0000"/>
                </a:solidFill>
              </a:rPr>
              <a:t>Develop SRS (The software requirements document )</a:t>
            </a:r>
            <a:endParaRPr lang="en-GB">
              <a:solidFill>
                <a:srgbClr val="FF0000"/>
              </a:solidFill>
            </a:endParaRPr>
          </a:p>
          <a:p>
            <a:pPr lvl="1"/>
            <a:r>
              <a:rPr lang="en-US">
                <a:solidFill>
                  <a:srgbClr val="FF0000"/>
                </a:solidFill>
              </a:rPr>
              <a:t>Requirements validation</a:t>
            </a:r>
            <a:endParaRPr lang="en-GB">
              <a:solidFill>
                <a:srgbClr val="FF0000"/>
              </a:solidFill>
            </a:endParaRPr>
          </a:p>
          <a:p>
            <a:pPr lvl="1"/>
            <a:r>
              <a:rPr lang="en-US"/>
              <a:t>Requirements management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6" name="Date Placeholder 5">
            <a:extLst>
              <a:ext uri="{FF2B5EF4-FFF2-40B4-BE49-F238E27FC236}">
                <a16:creationId xmlns:a16="http://schemas.microsoft.com/office/drawing/2014/main" id="{CFB0E654-616F-4D6B-B1FA-43F05D6531F5}"/>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3371134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 Process </a:t>
            </a:r>
            <a:br>
              <a:rPr lang="en-US"/>
            </a:br>
            <a:r>
              <a:rPr lang="en-US"/>
              <a:t>Validate Requirements – Purpose</a:t>
            </a:r>
            <a:endParaRPr lang="en-US" dirty="0"/>
          </a:p>
        </p:txBody>
      </p:sp>
      <p:sp>
        <p:nvSpPr>
          <p:cNvPr id="3" name="Content Placeholder 2"/>
          <p:cNvSpPr>
            <a:spLocks noGrp="1"/>
          </p:cNvSpPr>
          <p:nvPr>
            <p:ph idx="1"/>
          </p:nvPr>
        </p:nvSpPr>
        <p:spPr>
          <a:xfrm>
            <a:off x="457200" y="1417637"/>
            <a:ext cx="8229600" cy="4830763"/>
          </a:xfrm>
        </p:spPr>
        <p:txBody>
          <a:bodyPr/>
          <a:lstStyle/>
          <a:p>
            <a:r>
              <a:rPr lang="en-GB" dirty="0"/>
              <a:t>Make sure that the </a:t>
            </a:r>
            <a:r>
              <a:rPr lang="en-GB" dirty="0">
                <a:solidFill>
                  <a:srgbClr val="FF0000"/>
                </a:solidFill>
              </a:rPr>
              <a:t>requirements</a:t>
            </a:r>
            <a:r>
              <a:rPr lang="en-GB" dirty="0"/>
              <a:t> define the system that the </a:t>
            </a:r>
            <a:r>
              <a:rPr lang="en-GB" dirty="0">
                <a:solidFill>
                  <a:srgbClr val="FF0000"/>
                </a:solidFill>
              </a:rPr>
              <a:t>customer</a:t>
            </a:r>
            <a:r>
              <a:rPr lang="en-GB" dirty="0"/>
              <a:t> really </a:t>
            </a:r>
            <a:r>
              <a:rPr lang="en-GB" dirty="0">
                <a:solidFill>
                  <a:srgbClr val="FF0000"/>
                </a:solidFill>
              </a:rPr>
              <a:t>wants</a:t>
            </a:r>
          </a:p>
          <a:p>
            <a:r>
              <a:rPr lang="en-GB" dirty="0">
                <a:solidFill>
                  <a:srgbClr val="FF0000"/>
                </a:solidFill>
              </a:rPr>
              <a:t>Requirements error costs are high so validation is very important</a:t>
            </a:r>
          </a:p>
          <a:p>
            <a:pPr lvl="1"/>
            <a:r>
              <a:rPr lang="en-GB" dirty="0"/>
              <a:t>Fixing a requirements error after delivery may cost up to 100 times the cost of fixing an implementation error</a:t>
            </a:r>
          </a:p>
          <a:p>
            <a:endParaRPr lang="en-US" dirty="0"/>
          </a:p>
        </p:txBody>
      </p:sp>
      <p:sp>
        <p:nvSpPr>
          <p:cNvPr id="4" name="Date Placeholder 3">
            <a:extLst>
              <a:ext uri="{FF2B5EF4-FFF2-40B4-BE49-F238E27FC236}">
                <a16:creationId xmlns:a16="http://schemas.microsoft.com/office/drawing/2014/main" id="{EF9EA7F7-8606-4474-8C6F-72CE594B294E}"/>
              </a:ext>
            </a:extLst>
          </p:cNvPr>
          <p:cNvSpPr>
            <a:spLocks noGrp="1"/>
          </p:cNvSpPr>
          <p:nvPr>
            <p:ph type="dt" sz="half" idx="10"/>
          </p:nvPr>
        </p:nvSpPr>
        <p:spPr/>
        <p:txBody>
          <a:bodyPr/>
          <a:lstStyle/>
          <a:p>
            <a:pPr>
              <a:defRPr/>
            </a:pPr>
            <a:r>
              <a:rPr lang="en-US"/>
              <a:t>July 30, 2020</a:t>
            </a:r>
          </a:p>
        </p:txBody>
      </p:sp>
      <p:sp>
        <p:nvSpPr>
          <p:cNvPr id="5" name="Footer Placeholder 4">
            <a:extLst>
              <a:ext uri="{FF2B5EF4-FFF2-40B4-BE49-F238E27FC236}">
                <a16:creationId xmlns:a16="http://schemas.microsoft.com/office/drawing/2014/main" id="{06F925D4-B541-4D88-A322-F4203B918F5A}"/>
              </a:ext>
            </a:extLst>
          </p:cNvPr>
          <p:cNvSpPr>
            <a:spLocks noGrp="1"/>
          </p:cNvSpPr>
          <p:nvPr>
            <p:ph type="ftr" sz="quarter" idx="11"/>
          </p:nvPr>
        </p:nvSpPr>
        <p:spPr/>
        <p:txBody>
          <a:bodyPr/>
          <a:lstStyle/>
          <a:p>
            <a:pPr>
              <a:defRPr/>
            </a:pPr>
            <a:r>
              <a:rPr lang="en-US"/>
              <a:t>502045 - Requirement Process</a:t>
            </a:r>
          </a:p>
        </p:txBody>
      </p:sp>
      <p:sp>
        <p:nvSpPr>
          <p:cNvPr id="6" name="Slide Number Placeholder 5">
            <a:extLst>
              <a:ext uri="{FF2B5EF4-FFF2-40B4-BE49-F238E27FC236}">
                <a16:creationId xmlns:a16="http://schemas.microsoft.com/office/drawing/2014/main" id="{12F797D3-130F-48C0-B402-320F064146F3}"/>
              </a:ext>
            </a:extLst>
          </p:cNvPr>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extLst>
      <p:ext uri="{BB962C8B-B14F-4D97-AF65-F5344CB8AC3E}">
        <p14:creationId xmlns:p14="http://schemas.microsoft.com/office/powerpoint/2010/main" val="1586507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nvGraphicFramePr>
        <p:xfrm>
          <a:off x="0" y="1600200"/>
          <a:ext cx="9144000"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a:spLocks noGrp="1"/>
          </p:cNvSpPr>
          <p:nvPr>
            <p:ph type="title"/>
          </p:nvPr>
        </p:nvSpPr>
        <p:spPr/>
        <p:txBody>
          <a:bodyPr/>
          <a:lstStyle/>
          <a:p>
            <a:r>
              <a:rPr lang="en-US"/>
              <a:t>Requirement Process </a:t>
            </a:r>
            <a:br>
              <a:rPr lang="en-US"/>
            </a:br>
            <a:r>
              <a:rPr lang="en-US"/>
              <a:t>Validate Requirements – Process</a:t>
            </a:r>
            <a:endParaRPr lang="en-US" dirty="0"/>
          </a:p>
        </p:txBody>
      </p:sp>
      <p:sp>
        <p:nvSpPr>
          <p:cNvPr id="3" name="Content Placeholder 2"/>
          <p:cNvSpPr>
            <a:spLocks noGrp="1"/>
          </p:cNvSpPr>
          <p:nvPr>
            <p:ph idx="1"/>
          </p:nvPr>
        </p:nvSpPr>
        <p:spPr/>
        <p:txBody>
          <a:bodyPr/>
          <a:lstStyle/>
          <a:p>
            <a:endParaRPr lang="en-US"/>
          </a:p>
        </p:txBody>
      </p:sp>
      <p:sp>
        <p:nvSpPr>
          <p:cNvPr id="2" name="Date Placeholder 1">
            <a:extLst>
              <a:ext uri="{FF2B5EF4-FFF2-40B4-BE49-F238E27FC236}">
                <a16:creationId xmlns:a16="http://schemas.microsoft.com/office/drawing/2014/main" id="{11BD8FD1-8DE3-4AD6-81F3-DB444408D0CA}"/>
              </a:ext>
            </a:extLst>
          </p:cNvPr>
          <p:cNvSpPr>
            <a:spLocks noGrp="1"/>
          </p:cNvSpPr>
          <p:nvPr>
            <p:ph type="dt" sz="half" idx="10"/>
          </p:nvPr>
        </p:nvSpPr>
        <p:spPr/>
        <p:txBody>
          <a:bodyPr/>
          <a:lstStyle/>
          <a:p>
            <a:pPr>
              <a:defRPr/>
            </a:pPr>
            <a:r>
              <a:rPr lang="en-US"/>
              <a:t>July 30, 2020</a:t>
            </a:r>
          </a:p>
        </p:txBody>
      </p:sp>
      <p:sp>
        <p:nvSpPr>
          <p:cNvPr id="4" name="Footer Placeholder 3">
            <a:extLst>
              <a:ext uri="{FF2B5EF4-FFF2-40B4-BE49-F238E27FC236}">
                <a16:creationId xmlns:a16="http://schemas.microsoft.com/office/drawing/2014/main" id="{754F6E7F-5A72-4232-877A-B81364530210}"/>
              </a:ext>
            </a:extLst>
          </p:cNvPr>
          <p:cNvSpPr>
            <a:spLocks noGrp="1"/>
          </p:cNvSpPr>
          <p:nvPr>
            <p:ph type="ftr" sz="quarter" idx="11"/>
          </p:nvPr>
        </p:nvSpPr>
        <p:spPr/>
        <p:txBody>
          <a:bodyPr/>
          <a:lstStyle/>
          <a:p>
            <a:pPr>
              <a:defRPr/>
            </a:pPr>
            <a:r>
              <a:rPr lang="en-US"/>
              <a:t>502045 - Requirement Process</a:t>
            </a:r>
          </a:p>
        </p:txBody>
      </p:sp>
      <p:sp>
        <p:nvSpPr>
          <p:cNvPr id="6" name="Slide Number Placeholder 5">
            <a:extLst>
              <a:ext uri="{FF2B5EF4-FFF2-40B4-BE49-F238E27FC236}">
                <a16:creationId xmlns:a16="http://schemas.microsoft.com/office/drawing/2014/main" id="{6F2F75C1-627E-4F5F-8E9D-32B1B7B66568}"/>
              </a:ext>
            </a:extLst>
          </p:cNvPr>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extLst>
      <p:ext uri="{BB962C8B-B14F-4D97-AF65-F5344CB8AC3E}">
        <p14:creationId xmlns:p14="http://schemas.microsoft.com/office/powerpoint/2010/main" val="2044554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solidFill>
                  <a:srgbClr val="FF0000"/>
                </a:solidFill>
              </a:rPr>
              <a:t>Define Requirement</a:t>
            </a:r>
          </a:p>
          <a:p>
            <a:r>
              <a:rPr lang="en-US">
                <a:solidFill>
                  <a:srgbClr val="FF0000"/>
                </a:solidFill>
              </a:rPr>
              <a:t>Functional and non-functional requirements</a:t>
            </a:r>
            <a:endParaRPr lang="en-GB">
              <a:solidFill>
                <a:srgbClr val="FF0000"/>
              </a:solidFill>
            </a:endParaRPr>
          </a:p>
          <a:p>
            <a:r>
              <a:rPr lang="en-US">
                <a:solidFill>
                  <a:srgbClr val="FF0000"/>
                </a:solidFill>
              </a:rPr>
              <a:t>Requirement specification</a:t>
            </a:r>
          </a:p>
          <a:p>
            <a:r>
              <a:rPr lang="en-US">
                <a:solidFill>
                  <a:srgbClr val="FF0000"/>
                </a:solidFill>
              </a:rPr>
              <a:t>Requirements engineering processes:</a:t>
            </a:r>
            <a:endParaRPr lang="en-GB">
              <a:solidFill>
                <a:srgbClr val="FF0000"/>
              </a:solidFill>
            </a:endParaRPr>
          </a:p>
          <a:p>
            <a:pPr lvl="1"/>
            <a:r>
              <a:rPr lang="en-US">
                <a:solidFill>
                  <a:srgbClr val="FF0000"/>
                </a:solidFill>
              </a:rPr>
              <a:t>Requirements elicitation and analysis</a:t>
            </a:r>
          </a:p>
          <a:p>
            <a:pPr lvl="1"/>
            <a:r>
              <a:rPr lang="en-US">
                <a:solidFill>
                  <a:srgbClr val="FF0000"/>
                </a:solidFill>
              </a:rPr>
              <a:t>Develop SRS (The software requirements document )</a:t>
            </a:r>
            <a:endParaRPr lang="en-GB">
              <a:solidFill>
                <a:srgbClr val="FF0000"/>
              </a:solidFill>
            </a:endParaRPr>
          </a:p>
          <a:p>
            <a:pPr lvl="1"/>
            <a:r>
              <a:rPr lang="en-US">
                <a:solidFill>
                  <a:srgbClr val="FF0000"/>
                </a:solidFill>
              </a:rPr>
              <a:t>Requirements validation</a:t>
            </a:r>
            <a:endParaRPr lang="en-GB">
              <a:solidFill>
                <a:srgbClr val="FF0000"/>
              </a:solidFill>
            </a:endParaRPr>
          </a:p>
          <a:p>
            <a:pPr lvl="1"/>
            <a:r>
              <a:rPr lang="en-US">
                <a:solidFill>
                  <a:srgbClr val="FF0000"/>
                </a:solidFill>
              </a:rPr>
              <a:t>Requirements management</a:t>
            </a:r>
            <a:r>
              <a:rPr lang="en-US" b="1">
                <a:solidFill>
                  <a:srgbClr val="FF0000"/>
                </a:solidFill>
              </a:rPr>
              <a:t> (Self Study)</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6" name="Date Placeholder 5">
            <a:extLst>
              <a:ext uri="{FF2B5EF4-FFF2-40B4-BE49-F238E27FC236}">
                <a16:creationId xmlns:a16="http://schemas.microsoft.com/office/drawing/2014/main" id="{EFFC041C-61C9-4208-9C30-4681B9A454C4}"/>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3774362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a:t>
            </a:r>
            <a:r>
              <a:rPr lang="en-GB" sz="2400" dirty="0">
                <a:solidFill>
                  <a:srgbClr val="FF0000"/>
                </a:solidFill>
              </a:rPr>
              <a:t>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3565359F-DCD1-470F-BFCD-04536F1D178D}"/>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Changing requirements (</a:t>
            </a:r>
            <a:r>
              <a:rPr lang="en-US">
                <a:solidFill>
                  <a:srgbClr val="FF0000"/>
                </a:solidFill>
              </a:rPr>
              <a:t>Self Study</a:t>
            </a:r>
            <a:r>
              <a:rPr lang="en-US"/>
              <a:t>)</a:t>
            </a:r>
            <a:endParaRPr lang="en-US" dirty="0"/>
          </a:p>
        </p:txBody>
      </p:sp>
      <p:sp>
        <p:nvSpPr>
          <p:cNvPr id="3" name="Content Placeholder 2"/>
          <p:cNvSpPr>
            <a:spLocks noGrp="1"/>
          </p:cNvSpPr>
          <p:nvPr>
            <p:ph idx="1"/>
          </p:nvPr>
        </p:nvSpPr>
        <p:spPr/>
        <p:txBody>
          <a:bodyPr/>
          <a:lstStyle/>
          <a:p>
            <a:r>
              <a:rPr lang="en-US" dirty="0">
                <a:solidFill>
                  <a:srgbClr val="FF0000"/>
                </a:solidFill>
              </a:rPr>
              <a:t>The business and technical environment of the system always changes after installation.</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solidFill>
                  <a:srgbClr val="FF0000"/>
                </a:solidFill>
              </a:rPr>
              <a:t>The people who pay for a system and the users of that system are rarely the same people.</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502045 - Requirement Process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
        <p:nvSpPr>
          <p:cNvPr id="6" name="Date Placeholder 5">
            <a:extLst>
              <a:ext uri="{FF2B5EF4-FFF2-40B4-BE49-F238E27FC236}">
                <a16:creationId xmlns:a16="http://schemas.microsoft.com/office/drawing/2014/main" id="{C122633D-D787-48CF-A27D-2FEFEA1EB1F5}"/>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Requirement Process</a:t>
            </a:r>
            <a:br>
              <a:rPr lang="en-US"/>
            </a:br>
            <a:r>
              <a:rPr lang="en-US"/>
              <a:t>Requirements management</a:t>
            </a:r>
            <a:endParaRPr lang="vi-VN" dirty="0"/>
          </a:p>
        </p:txBody>
      </p:sp>
      <p:sp>
        <p:nvSpPr>
          <p:cNvPr id="26627" name="Content Placeholder 2"/>
          <p:cNvSpPr>
            <a:spLocks noGrp="1"/>
          </p:cNvSpPr>
          <p:nvPr>
            <p:ph idx="1"/>
          </p:nvPr>
        </p:nvSpPr>
        <p:spPr/>
        <p:txBody>
          <a:bodyPr/>
          <a:lstStyle/>
          <a:p>
            <a:r>
              <a:rPr lang="en-US"/>
              <a:t>Manage requirement</a:t>
            </a:r>
          </a:p>
          <a:p>
            <a:pPr lvl="1"/>
            <a:r>
              <a:rPr lang="en-US">
                <a:solidFill>
                  <a:srgbClr val="FF0000"/>
                </a:solidFill>
              </a:rPr>
              <a:t>Requirement Management Sheet, Excel sheet, used to track the status, relationship and change of requirements during the whole project.</a:t>
            </a:r>
          </a:p>
          <a:p>
            <a:pPr lvl="1"/>
            <a:r>
              <a:rPr lang="en-US"/>
              <a:t>A mandatory document (dynamic version of SRS)</a:t>
            </a:r>
          </a:p>
          <a:p>
            <a:pPr lvl="2"/>
            <a:r>
              <a:rPr lang="en-US"/>
              <a:t>Classify requirement to functional/non-functional requirement</a:t>
            </a:r>
          </a:p>
          <a:p>
            <a:pPr lvl="2"/>
            <a:r>
              <a:rPr lang="en-US"/>
              <a:t>To maintain the common reference for all related parties (traceability of requirement and software product)</a:t>
            </a:r>
          </a:p>
          <a:p>
            <a:pPr lvl="2"/>
            <a:r>
              <a:rPr lang="en-US"/>
              <a:t>To track the project progress (status of requirement)</a:t>
            </a:r>
          </a:p>
          <a:p>
            <a:pPr lvl="2"/>
            <a:r>
              <a:rPr lang="en-US"/>
              <a:t>To track the change (including change request)</a:t>
            </a:r>
          </a:p>
          <a:p>
            <a:pPr lvl="2"/>
            <a:r>
              <a:rPr lang="en-US"/>
              <a:t>To collect requirement related metrics for reporting</a:t>
            </a:r>
          </a:p>
          <a:p>
            <a:pPr lvl="1"/>
            <a:r>
              <a:rPr lang="en-US"/>
              <a:t>The sheet is created the first time client requirement come</a:t>
            </a:r>
          </a:p>
          <a:p>
            <a:pPr lvl="1"/>
            <a:endParaRPr lang="en-US" dirty="0"/>
          </a:p>
        </p:txBody>
      </p:sp>
      <p:sp>
        <p:nvSpPr>
          <p:cNvPr id="4" name="Rectangle 3"/>
          <p:cNvSpPr/>
          <p:nvPr/>
        </p:nvSpPr>
        <p:spPr>
          <a:xfrm>
            <a:off x="609600" y="5802868"/>
            <a:ext cx="7620000" cy="369332"/>
          </a:xfrm>
          <a:prstGeom prst="rect">
            <a:avLst/>
          </a:prstGeom>
        </p:spPr>
        <p:txBody>
          <a:bodyPr wrap="square">
            <a:spAutoFit/>
          </a:bodyPr>
          <a:lstStyle/>
          <a:p>
            <a:r>
              <a:rPr lang="en-US" dirty="0"/>
              <a:t>Refer: </a:t>
            </a:r>
            <a:r>
              <a:rPr lang="en-US" dirty="0" err="1">
                <a:hlinkClick r:id="rId3" action="ppaction://hlinkfile"/>
              </a:rPr>
              <a:t>Template_Requirement</a:t>
            </a:r>
            <a:r>
              <a:rPr lang="en-US" dirty="0">
                <a:hlinkClick r:id="rId3" action="ppaction://hlinkfile"/>
              </a:rPr>
              <a:t> Management Sheet.xls</a:t>
            </a:r>
            <a:endParaRPr lang="en-US" dirty="0"/>
          </a:p>
        </p:txBody>
      </p:sp>
      <p:sp>
        <p:nvSpPr>
          <p:cNvPr id="2" name="Date Placeholder 1">
            <a:extLst>
              <a:ext uri="{FF2B5EF4-FFF2-40B4-BE49-F238E27FC236}">
                <a16:creationId xmlns:a16="http://schemas.microsoft.com/office/drawing/2014/main" id="{CEF458C2-1412-4FB0-91BD-6DEDD5EA9EFF}"/>
              </a:ext>
            </a:extLst>
          </p:cNvPr>
          <p:cNvSpPr>
            <a:spLocks noGrp="1"/>
          </p:cNvSpPr>
          <p:nvPr>
            <p:ph type="dt" sz="half" idx="10"/>
          </p:nvPr>
        </p:nvSpPr>
        <p:spPr/>
        <p:txBody>
          <a:bodyPr/>
          <a:lstStyle/>
          <a:p>
            <a:pPr>
              <a:defRPr/>
            </a:pPr>
            <a:r>
              <a:rPr lang="en-US"/>
              <a:t>July 30, 2020</a:t>
            </a:r>
          </a:p>
        </p:txBody>
      </p:sp>
      <p:sp>
        <p:nvSpPr>
          <p:cNvPr id="3" name="Footer Placeholder 2">
            <a:extLst>
              <a:ext uri="{FF2B5EF4-FFF2-40B4-BE49-F238E27FC236}">
                <a16:creationId xmlns:a16="http://schemas.microsoft.com/office/drawing/2014/main" id="{2EE250E4-D183-45CC-99BE-07B6DEF24C50}"/>
              </a:ext>
            </a:extLst>
          </p:cNvPr>
          <p:cNvSpPr>
            <a:spLocks noGrp="1"/>
          </p:cNvSpPr>
          <p:nvPr>
            <p:ph type="ftr" sz="quarter" idx="11"/>
          </p:nvPr>
        </p:nvSpPr>
        <p:spPr/>
        <p:txBody>
          <a:bodyPr/>
          <a:lstStyle/>
          <a:p>
            <a:pPr>
              <a:defRPr/>
            </a:pPr>
            <a:r>
              <a:rPr lang="en-US"/>
              <a:t>502045 - Requirement Process</a:t>
            </a:r>
          </a:p>
        </p:txBody>
      </p:sp>
      <p:sp>
        <p:nvSpPr>
          <p:cNvPr id="5" name="Slide Number Placeholder 4">
            <a:extLst>
              <a:ext uri="{FF2B5EF4-FFF2-40B4-BE49-F238E27FC236}">
                <a16:creationId xmlns:a16="http://schemas.microsoft.com/office/drawing/2014/main" id="{30FDDD27-B971-4188-B39B-4F032D08DD2C}"/>
              </a:ext>
            </a:extLst>
          </p:cNvPr>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a:t>
            </a:r>
            <a:r>
              <a:rPr lang="en-GB">
                <a:solidFill>
                  <a:srgbClr val="FF0000"/>
                </a:solidFill>
              </a:rPr>
              <a:t> natural language plus diagrams</a:t>
            </a:r>
            <a:r>
              <a:rPr lang="en-GB"/>
              <a:t> of the services the system provides and its operational </a:t>
            </a:r>
            <a:r>
              <a:rPr lang="en-GB">
                <a:solidFill>
                  <a:srgbClr val="FF0000"/>
                </a:solidFill>
              </a:rPr>
              <a:t>constraints</a:t>
            </a:r>
            <a:r>
              <a:rPr lang="en-GB"/>
              <a:t>. Written </a:t>
            </a:r>
            <a:r>
              <a:rPr lang="en-GB">
                <a:solidFill>
                  <a:srgbClr val="FF0000"/>
                </a:solidFill>
              </a:rPr>
              <a:t>for customers</a:t>
            </a:r>
            <a:r>
              <a:rPr lang="en-GB"/>
              <a:t>.</a:t>
            </a:r>
          </a:p>
          <a:p>
            <a:r>
              <a:rPr lang="en-GB"/>
              <a:t>System requirements</a:t>
            </a:r>
          </a:p>
          <a:p>
            <a:pPr lvl="1"/>
            <a:r>
              <a:rPr lang="en-GB"/>
              <a:t>A </a:t>
            </a:r>
            <a:r>
              <a:rPr lang="en-GB">
                <a:solidFill>
                  <a:srgbClr val="FF0000"/>
                </a:solidFill>
              </a:rPr>
              <a:t>structured</a:t>
            </a:r>
            <a:r>
              <a:rPr lang="en-GB"/>
              <a:t> </a:t>
            </a:r>
            <a:r>
              <a:rPr lang="en-GB">
                <a:solidFill>
                  <a:srgbClr val="FF0000"/>
                </a:solidFill>
              </a:rPr>
              <a:t>document</a:t>
            </a:r>
            <a:r>
              <a:rPr lang="en-GB"/>
              <a:t> setting out </a:t>
            </a:r>
            <a:r>
              <a:rPr lang="en-GB" b="1">
                <a:solidFill>
                  <a:srgbClr val="FF0000"/>
                </a:solidFill>
              </a:rPr>
              <a:t>detailed</a:t>
            </a:r>
            <a:r>
              <a:rPr lang="en-GB"/>
              <a:t> descriptions of the </a:t>
            </a:r>
            <a:r>
              <a:rPr lang="en-GB">
                <a:solidFill>
                  <a:srgbClr val="FF0000"/>
                </a:solidFill>
              </a:rPr>
              <a:t>system’s</a:t>
            </a:r>
            <a:r>
              <a:rPr lang="en-GB"/>
              <a:t> </a:t>
            </a:r>
            <a:r>
              <a:rPr lang="en-GB">
                <a:solidFill>
                  <a:srgbClr val="FF0000"/>
                </a:solidFill>
              </a:rPr>
              <a:t>functions</a:t>
            </a:r>
            <a:r>
              <a:rPr lang="en-GB"/>
              <a:t>, services and operational constraints. </a:t>
            </a:r>
            <a:r>
              <a:rPr lang="en-GB">
                <a:solidFill>
                  <a:srgbClr val="FF0000"/>
                </a:solidFill>
              </a:rPr>
              <a:t>Defines</a:t>
            </a:r>
            <a:r>
              <a:rPr lang="en-GB"/>
              <a:t> what should be </a:t>
            </a:r>
            <a:r>
              <a:rPr lang="en-GB">
                <a:solidFill>
                  <a:srgbClr val="FF0000"/>
                </a:solidFill>
              </a:rPr>
              <a:t>implemented</a:t>
            </a:r>
            <a:r>
              <a:rPr lang="en-GB"/>
              <a:t> so may be part of a contract between client and contractor(nguoinhanthau).</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183B5848-B601-4DD4-9657-2EF4AFD467D5}"/>
              </a:ext>
            </a:extLst>
          </p:cNvPr>
          <p:cNvSpPr>
            <a:spLocks noGrp="1"/>
          </p:cNvSpPr>
          <p:nvPr>
            <p:ph type="dt" sz="half" idx="10"/>
          </p:nvPr>
        </p:nvSpPr>
        <p:spPr/>
        <p:txBody>
          <a:bodyPr/>
          <a:lstStyle/>
          <a:p>
            <a:pPr>
              <a:defRPr/>
            </a:pPr>
            <a:r>
              <a:rPr lang="en-US"/>
              <a:t>July 30, 2020</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914400" y="152400"/>
            <a:ext cx="7772400" cy="828675"/>
          </a:xfrm>
        </p:spPr>
        <p:txBody>
          <a:bodyPr/>
          <a:lstStyle/>
          <a:p>
            <a:r>
              <a:rPr lang="en-US" dirty="0"/>
              <a:t>Requirement Process</a:t>
            </a:r>
            <a:br>
              <a:rPr lang="en-US" dirty="0"/>
            </a:br>
            <a:r>
              <a:rPr lang="en-US" dirty="0"/>
              <a:t>Manage Traceability &amp; Requirement Status</a:t>
            </a:r>
            <a:endParaRPr lang="vi-VN" dirty="0"/>
          </a:p>
        </p:txBody>
      </p:sp>
      <p:sp>
        <p:nvSpPr>
          <p:cNvPr id="5" name="Content Placeholder 2"/>
          <p:cNvSpPr>
            <a:spLocks noGrp="1"/>
          </p:cNvSpPr>
          <p:nvPr>
            <p:ph idx="1"/>
          </p:nvPr>
        </p:nvSpPr>
        <p:spPr>
          <a:xfrm>
            <a:off x="457200" y="1500174"/>
            <a:ext cx="8229600" cy="4830763"/>
          </a:xfrm>
        </p:spPr>
        <p:txBody>
          <a:bodyPr/>
          <a:lstStyle/>
          <a:p>
            <a:r>
              <a:rPr lang="en-US" dirty="0"/>
              <a:t>Why is traceability necessary?</a:t>
            </a:r>
          </a:p>
          <a:p>
            <a:pPr lvl="1"/>
            <a:r>
              <a:rPr lang="en-US" dirty="0"/>
              <a:t>The requirements can change at any stage during the product’s life.</a:t>
            </a:r>
          </a:p>
          <a:p>
            <a:pPr lvl="1"/>
            <a:r>
              <a:rPr lang="en-US" dirty="0"/>
              <a:t>If the requirements are traceable, then when changes happen, it is far easier to find the impacted parts of the product</a:t>
            </a:r>
          </a:p>
          <a:p>
            <a:endParaRPr lang="en-US" dirty="0"/>
          </a:p>
        </p:txBody>
      </p:sp>
      <p:pic>
        <p:nvPicPr>
          <p:cNvPr id="6" name="Picture 3"/>
          <p:cNvPicPr>
            <a:picLocks noChangeAspect="1" noChangeArrowheads="1"/>
          </p:cNvPicPr>
          <p:nvPr/>
        </p:nvPicPr>
        <p:blipFill rotWithShape="1">
          <a:blip r:embed="rId3" cstate="print"/>
          <a:srcRect b="44421"/>
          <a:stretch/>
        </p:blipFill>
        <p:spPr bwMode="auto">
          <a:xfrm>
            <a:off x="552192" y="5688280"/>
            <a:ext cx="8515608" cy="1098306"/>
          </a:xfrm>
          <a:prstGeom prst="rect">
            <a:avLst/>
          </a:prstGeom>
          <a:noFill/>
        </p:spPr>
      </p:pic>
      <p:grpSp>
        <p:nvGrpSpPr>
          <p:cNvPr id="2" name="Group 6"/>
          <p:cNvGrpSpPr/>
          <p:nvPr/>
        </p:nvGrpSpPr>
        <p:grpSpPr>
          <a:xfrm>
            <a:off x="990600" y="3448064"/>
            <a:ext cx="7010400" cy="1981200"/>
            <a:chOff x="990600" y="2590800"/>
            <a:chExt cx="7010400" cy="1981200"/>
          </a:xfrm>
        </p:grpSpPr>
        <p:sp>
          <p:nvSpPr>
            <p:cNvPr id="8" name="Rectangle 2054"/>
            <p:cNvSpPr>
              <a:spLocks noChangeArrowheads="1"/>
            </p:cNvSpPr>
            <p:nvPr/>
          </p:nvSpPr>
          <p:spPr bwMode="auto">
            <a:xfrm>
              <a:off x="9906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User Needs</a:t>
              </a:r>
            </a:p>
          </p:txBody>
        </p:sp>
        <p:sp>
          <p:nvSpPr>
            <p:cNvPr id="9" name="Rectangle 2055"/>
            <p:cNvSpPr>
              <a:spLocks noChangeArrowheads="1"/>
            </p:cNvSpPr>
            <p:nvPr/>
          </p:nvSpPr>
          <p:spPr bwMode="auto">
            <a:xfrm>
              <a:off x="38100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dirty="0">
                  <a:solidFill>
                    <a:schemeClr val="tx1"/>
                  </a:solidFill>
                  <a:latin typeface="Arial" charset="0"/>
                </a:rPr>
                <a:t>Software</a:t>
              </a:r>
            </a:p>
            <a:p>
              <a:pPr algn="ctr"/>
              <a:r>
                <a:rPr lang="en-US" sz="1600" dirty="0">
                  <a:solidFill>
                    <a:schemeClr val="tx1"/>
                  </a:solidFill>
                  <a:latin typeface="Arial" charset="0"/>
                </a:rPr>
                <a:t>Requirements</a:t>
              </a:r>
            </a:p>
          </p:txBody>
        </p:sp>
        <p:sp>
          <p:nvSpPr>
            <p:cNvPr id="10" name="Rectangle 2056"/>
            <p:cNvSpPr>
              <a:spLocks noChangeArrowheads="1"/>
            </p:cNvSpPr>
            <p:nvPr/>
          </p:nvSpPr>
          <p:spPr bwMode="auto">
            <a:xfrm>
              <a:off x="6553200" y="2590800"/>
              <a:ext cx="14478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solidFill>
                    <a:schemeClr val="tx1"/>
                  </a:solidFill>
                  <a:latin typeface="Arial" charset="0"/>
                </a:rPr>
                <a:t>Work</a:t>
              </a:r>
            </a:p>
            <a:p>
              <a:pPr algn="ctr"/>
              <a:r>
                <a:rPr lang="en-US" sz="1600">
                  <a:solidFill>
                    <a:schemeClr val="tx1"/>
                  </a:solidFill>
                  <a:latin typeface="Arial" charset="0"/>
                </a:rPr>
                <a:t>Products</a:t>
              </a:r>
            </a:p>
          </p:txBody>
        </p:sp>
        <p:sp>
          <p:nvSpPr>
            <p:cNvPr id="11" name="Line 2057"/>
            <p:cNvSpPr>
              <a:spLocks noChangeShapeType="1"/>
            </p:cNvSpPr>
            <p:nvPr/>
          </p:nvSpPr>
          <p:spPr bwMode="auto">
            <a:xfrm>
              <a:off x="2438400" y="27432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2" name="Line 2058"/>
            <p:cNvSpPr>
              <a:spLocks noChangeShapeType="1"/>
            </p:cNvSpPr>
            <p:nvPr/>
          </p:nvSpPr>
          <p:spPr bwMode="auto">
            <a:xfrm>
              <a:off x="5257800" y="2667000"/>
              <a:ext cx="1371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Line 2059"/>
            <p:cNvSpPr>
              <a:spLocks noChangeShapeType="1"/>
            </p:cNvSpPr>
            <p:nvPr/>
          </p:nvSpPr>
          <p:spPr bwMode="auto">
            <a:xfrm flipH="1">
              <a:off x="5257800" y="3124200"/>
              <a:ext cx="1295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2060"/>
            <p:cNvSpPr>
              <a:spLocks noChangeShapeType="1"/>
            </p:cNvSpPr>
            <p:nvPr/>
          </p:nvSpPr>
          <p:spPr bwMode="auto">
            <a:xfrm flipH="1">
              <a:off x="2438400" y="3124200"/>
              <a:ext cx="1371600" cy="0"/>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15" name="AutoShape 2061"/>
            <p:cNvCxnSpPr>
              <a:cxnSpLocks noChangeShapeType="1"/>
              <a:stCxn id="8" idx="2"/>
              <a:endCxn id="8" idx="1"/>
            </p:cNvCxnSpPr>
            <p:nvPr/>
          </p:nvCxnSpPr>
          <p:spPr bwMode="auto">
            <a:xfrm rot="16200000" flipV="1">
              <a:off x="1181100" y="2743200"/>
              <a:ext cx="342900" cy="723900"/>
            </a:xfrm>
            <a:prstGeom prst="curvedConnector4">
              <a:avLst>
                <a:gd name="adj1" fmla="val -88426"/>
                <a:gd name="adj2" fmla="val 131579"/>
              </a:avLst>
            </a:prstGeom>
            <a:noFill/>
            <a:ln w="9525">
              <a:solidFill>
                <a:schemeClr val="tx1"/>
              </a:solidFill>
              <a:round/>
              <a:headEnd/>
              <a:tailEnd type="triangle" w="med" len="med"/>
            </a:ln>
            <a:effectLst/>
          </p:spPr>
        </p:cxnSp>
        <p:cxnSp>
          <p:nvCxnSpPr>
            <p:cNvPr id="16" name="AutoShape 2062"/>
            <p:cNvCxnSpPr>
              <a:cxnSpLocks noChangeShapeType="1"/>
              <a:stCxn id="9" idx="2"/>
              <a:endCxn id="9" idx="3"/>
            </p:cNvCxnSpPr>
            <p:nvPr/>
          </p:nvCxnSpPr>
          <p:spPr bwMode="auto">
            <a:xfrm rot="5400000" flipH="1" flipV="1">
              <a:off x="4724400" y="2743200"/>
              <a:ext cx="342900" cy="723900"/>
            </a:xfrm>
            <a:prstGeom prst="curvedConnector4">
              <a:avLst>
                <a:gd name="adj1" fmla="val -116204"/>
                <a:gd name="adj2" fmla="val 131579"/>
              </a:avLst>
            </a:prstGeom>
            <a:noFill/>
            <a:ln w="9525">
              <a:solidFill>
                <a:schemeClr val="tx1"/>
              </a:solidFill>
              <a:round/>
              <a:headEnd/>
              <a:tailEnd type="triangle" w="med" len="med"/>
            </a:ln>
            <a:effectLst/>
          </p:spPr>
        </p:cxnSp>
        <p:cxnSp>
          <p:nvCxnSpPr>
            <p:cNvPr id="17" name="AutoShape 2063"/>
            <p:cNvCxnSpPr>
              <a:cxnSpLocks noChangeShapeType="1"/>
              <a:stCxn id="10" idx="2"/>
              <a:endCxn id="10" idx="3"/>
            </p:cNvCxnSpPr>
            <p:nvPr/>
          </p:nvCxnSpPr>
          <p:spPr bwMode="auto">
            <a:xfrm rot="5400000" flipH="1" flipV="1">
              <a:off x="7467600" y="2743200"/>
              <a:ext cx="342900" cy="723900"/>
            </a:xfrm>
            <a:prstGeom prst="curvedConnector4">
              <a:avLst>
                <a:gd name="adj1" fmla="val -132870"/>
                <a:gd name="adj2" fmla="val 131579"/>
              </a:avLst>
            </a:prstGeom>
            <a:noFill/>
            <a:ln w="9525">
              <a:solidFill>
                <a:schemeClr val="tx1"/>
              </a:solidFill>
              <a:round/>
              <a:headEnd/>
              <a:tailEnd type="triangle" w="med" len="med"/>
            </a:ln>
            <a:effectLst/>
          </p:spPr>
        </p:cxnSp>
        <p:sp>
          <p:nvSpPr>
            <p:cNvPr id="18" name="Text Box 2066"/>
            <p:cNvSpPr txBox="1">
              <a:spLocks noChangeArrowheads="1"/>
            </p:cNvSpPr>
            <p:nvPr/>
          </p:nvSpPr>
          <p:spPr bwMode="auto">
            <a:xfrm>
              <a:off x="2178050" y="3673475"/>
              <a:ext cx="1260475" cy="527050"/>
            </a:xfrm>
            <a:prstGeom prst="rect">
              <a:avLst/>
            </a:prstGeom>
            <a:noFill/>
            <a:ln w="9525">
              <a:solidFill>
                <a:schemeClr val="tx1"/>
              </a:solidFill>
              <a:miter lim="800000"/>
              <a:headEnd/>
              <a:tailEnd/>
            </a:ln>
            <a:effectLst/>
          </p:spPr>
          <p:txBody>
            <a:bodyPr wrap="none" anchor="ctr">
              <a:spAutoFit/>
            </a:bodyPr>
            <a:lstStyle/>
            <a:p>
              <a:pPr algn="ctr"/>
              <a:r>
                <a:rPr lang="en-US" sz="1400" b="1" dirty="0">
                  <a:solidFill>
                    <a:schemeClr val="tx1"/>
                  </a:solidFill>
                  <a:latin typeface="Times New Roman" pitchFamily="18" charset="0"/>
                </a:rPr>
                <a:t>Software </a:t>
              </a:r>
            </a:p>
            <a:p>
              <a:pPr algn="ctr"/>
              <a:r>
                <a:rPr lang="en-US" sz="1400" b="1" dirty="0">
                  <a:solidFill>
                    <a:schemeClr val="tx1"/>
                  </a:solidFill>
                  <a:latin typeface="Times New Roman" pitchFamily="18" charset="0"/>
                </a:rPr>
                <a:t>Requirements</a:t>
              </a:r>
            </a:p>
          </p:txBody>
        </p:sp>
        <p:sp>
          <p:nvSpPr>
            <p:cNvPr id="19" name="Text Box 2067"/>
            <p:cNvSpPr txBox="1">
              <a:spLocks noChangeArrowheads="1"/>
            </p:cNvSpPr>
            <p:nvPr/>
          </p:nvSpPr>
          <p:spPr bwMode="auto">
            <a:xfrm>
              <a:off x="5562600" y="3568700"/>
              <a:ext cx="1662112" cy="527050"/>
            </a:xfrm>
            <a:prstGeom prst="rect">
              <a:avLst/>
            </a:prstGeom>
            <a:noFill/>
            <a:ln w="9525">
              <a:solidFill>
                <a:schemeClr val="tx1"/>
              </a:solidFill>
              <a:miter lim="800000"/>
              <a:headEnd/>
              <a:tailEnd/>
            </a:ln>
            <a:effectLst/>
          </p:spPr>
          <p:txBody>
            <a:bodyPr wrap="none" anchor="ctr">
              <a:spAutoFit/>
            </a:bodyPr>
            <a:lstStyle/>
            <a:p>
              <a:pPr algn="ctr"/>
              <a:r>
                <a:rPr lang="en-US" sz="1400" b="1">
                  <a:solidFill>
                    <a:schemeClr val="tx1"/>
                  </a:solidFill>
                  <a:latin typeface="Times New Roman" pitchFamily="18" charset="0"/>
                </a:rPr>
                <a:t>Use cases/</a:t>
              </a:r>
            </a:p>
            <a:p>
              <a:pPr algn="ctr"/>
              <a:r>
                <a:rPr lang="en-US" sz="1400" b="1">
                  <a:solidFill>
                    <a:schemeClr val="tx1"/>
                  </a:solidFill>
                  <a:latin typeface="Times New Roman" pitchFamily="18" charset="0"/>
                </a:rPr>
                <a:t>User Requirements</a:t>
              </a:r>
            </a:p>
          </p:txBody>
        </p:sp>
        <p:sp>
          <p:nvSpPr>
            <p:cNvPr id="20" name="Text Box 2068"/>
            <p:cNvSpPr txBox="1">
              <a:spLocks noChangeArrowheads="1"/>
            </p:cNvSpPr>
            <p:nvPr/>
          </p:nvSpPr>
          <p:spPr bwMode="auto">
            <a:xfrm>
              <a:off x="4191000" y="4225925"/>
              <a:ext cx="1655762" cy="346075"/>
            </a:xfrm>
            <a:prstGeom prst="rect">
              <a:avLst/>
            </a:prstGeom>
            <a:noFill/>
            <a:ln w="9525">
              <a:solidFill>
                <a:schemeClr val="tx1"/>
              </a:solidFill>
              <a:miter lim="800000"/>
              <a:headEnd/>
              <a:tailEnd/>
            </a:ln>
            <a:effectLst/>
          </p:spPr>
          <p:txBody>
            <a:bodyPr anchor="ctr">
              <a:spAutoFit/>
            </a:bodyPr>
            <a:lstStyle/>
            <a:p>
              <a:pPr algn="ctr"/>
              <a:r>
                <a:rPr lang="en-US" sz="1600" b="1" dirty="0">
                  <a:solidFill>
                    <a:schemeClr val="tx1"/>
                  </a:solidFill>
                  <a:latin typeface="Times New Roman" pitchFamily="18" charset="0"/>
                </a:rPr>
                <a:t>Test cases</a:t>
              </a:r>
            </a:p>
          </p:txBody>
        </p:sp>
        <p:sp>
          <p:nvSpPr>
            <p:cNvPr id="21" name="Line 2069"/>
            <p:cNvSpPr>
              <a:spLocks noChangeShapeType="1"/>
            </p:cNvSpPr>
            <p:nvPr/>
          </p:nvSpPr>
          <p:spPr bwMode="auto">
            <a:xfrm flipV="1">
              <a:off x="3408362" y="3843338"/>
              <a:ext cx="2111375" cy="50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2" name="Line 2070"/>
            <p:cNvSpPr>
              <a:spLocks noChangeShapeType="1"/>
            </p:cNvSpPr>
            <p:nvPr/>
          </p:nvSpPr>
          <p:spPr bwMode="auto">
            <a:xfrm>
              <a:off x="3408362" y="3894138"/>
              <a:ext cx="782638" cy="449261"/>
            </a:xfrm>
            <a:prstGeom prst="line">
              <a:avLst/>
            </a:prstGeom>
            <a:noFill/>
            <a:ln w="9525">
              <a:solidFill>
                <a:schemeClr val="tx1"/>
              </a:solidFill>
              <a:round/>
              <a:headEnd/>
              <a:tailEnd type="triangle" w="med" len="med"/>
            </a:ln>
            <a:effectLst/>
          </p:spPr>
          <p:txBody>
            <a:bodyPr wrap="none" anchor="ctr"/>
            <a:lstStyle/>
            <a:p>
              <a:endParaRPr lang="en-US"/>
            </a:p>
          </p:txBody>
        </p:sp>
        <p:cxnSp>
          <p:nvCxnSpPr>
            <p:cNvPr id="23" name="AutoShape 2071"/>
            <p:cNvCxnSpPr>
              <a:cxnSpLocks noChangeShapeType="1"/>
              <a:stCxn id="18" idx="2"/>
              <a:endCxn id="18" idx="1"/>
            </p:cNvCxnSpPr>
            <p:nvPr/>
          </p:nvCxnSpPr>
          <p:spPr bwMode="auto">
            <a:xfrm rot="16200000" flipV="1">
              <a:off x="2361406" y="3753644"/>
              <a:ext cx="263525" cy="630237"/>
            </a:xfrm>
            <a:prstGeom prst="curvedConnector4">
              <a:avLst>
                <a:gd name="adj1" fmla="val -86745"/>
                <a:gd name="adj2" fmla="val 136273"/>
              </a:avLst>
            </a:prstGeom>
            <a:noFill/>
            <a:ln w="9525">
              <a:solidFill>
                <a:schemeClr val="tx1"/>
              </a:solidFill>
              <a:round/>
              <a:headEnd/>
              <a:tailEnd type="triangle" w="med" len="med"/>
            </a:ln>
            <a:effectLst/>
          </p:spPr>
        </p:cxnSp>
      </p:grpSp>
      <p:sp>
        <p:nvSpPr>
          <p:cNvPr id="3" name="Date Placeholder 2">
            <a:extLst>
              <a:ext uri="{FF2B5EF4-FFF2-40B4-BE49-F238E27FC236}">
                <a16:creationId xmlns:a16="http://schemas.microsoft.com/office/drawing/2014/main" id="{64315426-1657-43E1-9CC4-6ECCE7AE07BE}"/>
              </a:ext>
            </a:extLst>
          </p:cNvPr>
          <p:cNvSpPr>
            <a:spLocks noGrp="1"/>
          </p:cNvSpPr>
          <p:nvPr>
            <p:ph type="dt" sz="half" idx="10"/>
          </p:nvPr>
        </p:nvSpPr>
        <p:spPr/>
        <p:txBody>
          <a:bodyPr/>
          <a:lstStyle/>
          <a:p>
            <a:pPr>
              <a:defRPr/>
            </a:pPr>
            <a:r>
              <a:rPr lang="en-US"/>
              <a:t>July 30, 2020</a:t>
            </a:r>
          </a:p>
        </p:txBody>
      </p:sp>
      <p:sp>
        <p:nvSpPr>
          <p:cNvPr id="4" name="Footer Placeholder 3">
            <a:extLst>
              <a:ext uri="{FF2B5EF4-FFF2-40B4-BE49-F238E27FC236}">
                <a16:creationId xmlns:a16="http://schemas.microsoft.com/office/drawing/2014/main" id="{41F4B0D5-F303-44D9-95EF-A6E98410134B}"/>
              </a:ext>
            </a:extLst>
          </p:cNvPr>
          <p:cNvSpPr>
            <a:spLocks noGrp="1"/>
          </p:cNvSpPr>
          <p:nvPr>
            <p:ph type="ftr" sz="quarter" idx="11"/>
          </p:nvPr>
        </p:nvSpPr>
        <p:spPr/>
        <p:txBody>
          <a:bodyPr/>
          <a:lstStyle/>
          <a:p>
            <a:pPr>
              <a:defRPr/>
            </a:pPr>
            <a:r>
              <a:rPr lang="en-US"/>
              <a:t>502045 - Requirement Process</a:t>
            </a:r>
          </a:p>
        </p:txBody>
      </p:sp>
      <p:sp>
        <p:nvSpPr>
          <p:cNvPr id="7" name="Slide Number Placeholder 6">
            <a:extLst>
              <a:ext uri="{FF2B5EF4-FFF2-40B4-BE49-F238E27FC236}">
                <a16:creationId xmlns:a16="http://schemas.microsoft.com/office/drawing/2014/main" id="{984F0FD4-1C33-417A-9111-D3E348FB679A}"/>
              </a:ext>
            </a:extLst>
          </p:cNvPr>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a:t>Establishes the level of requirements management detail that is required.</a:t>
            </a:r>
          </a:p>
          <a:p>
            <a:r>
              <a:rPr lang="en-US"/>
              <a:t>Requirements management decisions:</a:t>
            </a:r>
          </a:p>
          <a:p>
            <a:pPr lvl="1"/>
            <a:r>
              <a:rPr lang="en-US" i="1">
                <a:solidFill>
                  <a:srgbClr val="FF0000"/>
                </a:solidFill>
              </a:rPr>
              <a:t>Requirements identification</a:t>
            </a:r>
            <a:r>
              <a:rPr lang="en-US"/>
              <a:t>Each requirement must be </a:t>
            </a:r>
            <a:r>
              <a:rPr lang="en-US">
                <a:solidFill>
                  <a:srgbClr val="FF0000"/>
                </a:solidFill>
              </a:rPr>
              <a:t>uniquely</a:t>
            </a:r>
            <a:r>
              <a:rPr lang="en-US"/>
              <a:t> identified so that it can be cross-referenced with other requirements. </a:t>
            </a:r>
            <a:endParaRPr lang="en-GB"/>
          </a:p>
          <a:p>
            <a:pPr lvl="1"/>
            <a:r>
              <a:rPr lang="en-US" i="1">
                <a:solidFill>
                  <a:srgbClr val="FF0000"/>
                </a:solidFill>
              </a:rPr>
              <a:t>A change management process</a:t>
            </a:r>
            <a:r>
              <a:rPr lang="en-US"/>
              <a:t>This is the set of activities that assess the </a:t>
            </a:r>
            <a:r>
              <a:rPr lang="en-US">
                <a:solidFill>
                  <a:srgbClr val="FF0000"/>
                </a:solidFill>
              </a:rPr>
              <a:t>impact and cost of changes</a:t>
            </a:r>
            <a:r>
              <a:rPr lang="en-US"/>
              <a:t>. I discuss this process in more detail in the following section.</a:t>
            </a:r>
            <a:endParaRPr lang="en-GB"/>
          </a:p>
          <a:p>
            <a:pPr lvl="1"/>
            <a:r>
              <a:rPr lang="en-US" i="1">
                <a:solidFill>
                  <a:srgbClr val="FF0000"/>
                </a:solidFill>
              </a:rPr>
              <a:t>Traceability policies</a:t>
            </a:r>
            <a:r>
              <a:rPr lang="en-US"/>
              <a:t>These policies define the </a:t>
            </a:r>
            <a:r>
              <a:rPr lang="en-US">
                <a:solidFill>
                  <a:srgbClr val="FF0000"/>
                </a:solidFill>
              </a:rPr>
              <a:t>relationships</a:t>
            </a:r>
            <a:r>
              <a:rPr lang="en-US"/>
              <a:t> </a:t>
            </a:r>
            <a:r>
              <a:rPr lang="en-US">
                <a:solidFill>
                  <a:srgbClr val="FF0000"/>
                </a:solidFill>
              </a:rPr>
              <a:t>between</a:t>
            </a:r>
            <a:r>
              <a:rPr lang="en-US"/>
              <a:t> </a:t>
            </a:r>
            <a:r>
              <a:rPr lang="en-US">
                <a:solidFill>
                  <a:srgbClr val="FF0000"/>
                </a:solidFill>
              </a:rPr>
              <a:t>each</a:t>
            </a:r>
            <a:r>
              <a:rPr lang="en-US"/>
              <a:t> </a:t>
            </a:r>
            <a:r>
              <a:rPr lang="en-US">
                <a:solidFill>
                  <a:srgbClr val="FF0000"/>
                </a:solidFill>
              </a:rPr>
              <a:t>requirement</a:t>
            </a:r>
            <a:r>
              <a:rPr lang="en-US"/>
              <a:t> and between the requirements and the system design that should be recorded.</a:t>
            </a:r>
            <a:endParaRPr lang="en-GB"/>
          </a:p>
          <a:p>
            <a:pPr lvl="1"/>
            <a:r>
              <a:rPr lang="en-US" i="1">
                <a:solidFill>
                  <a:srgbClr val="FF0000"/>
                </a:solidFill>
              </a:rPr>
              <a:t>Tool support</a:t>
            </a:r>
            <a:r>
              <a:rPr lang="en-US"/>
              <a:t>Tools that may be used range from specialist requirements management systems to spreadsheets and simple database systems.</a:t>
            </a:r>
            <a:endParaRPr lang="en-GB"/>
          </a:p>
          <a:p>
            <a:endParaRPr lang="en-US" dirty="0"/>
          </a:p>
        </p:txBody>
      </p:sp>
      <p:sp>
        <p:nvSpPr>
          <p:cNvPr id="4" name="Footer Placeholder 3"/>
          <p:cNvSpPr>
            <a:spLocks noGrp="1"/>
          </p:cNvSpPr>
          <p:nvPr>
            <p:ph type="ftr" sz="quarter" idx="11"/>
          </p:nvPr>
        </p:nvSpPr>
        <p:spPr/>
        <p:txBody>
          <a:bodyPr/>
          <a:lstStyle/>
          <a:p>
            <a:pPr>
              <a:defRPr/>
            </a:pPr>
            <a:r>
              <a:rPr lang="en-US"/>
              <a:t>502045 - Requirement Process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dirty="0"/>
          </a:p>
        </p:txBody>
      </p:sp>
      <p:sp>
        <p:nvSpPr>
          <p:cNvPr id="6" name="Date Placeholder 5">
            <a:extLst>
              <a:ext uri="{FF2B5EF4-FFF2-40B4-BE49-F238E27FC236}">
                <a16:creationId xmlns:a16="http://schemas.microsoft.com/office/drawing/2014/main" id="{C1A81489-CBF7-4789-BB03-DB36AB2CE070}"/>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a:t>management planning </a:t>
            </a:r>
            <a:r>
              <a:rPr lang="en-US">
                <a:solidFill>
                  <a:srgbClr val="FF0000"/>
                </a:solidFill>
              </a:rPr>
              <a:t>(Self Study)</a:t>
            </a:r>
            <a:endParaRPr lang="en-US" dirty="0">
              <a:solidFill>
                <a:srgbClr val="FF0000"/>
              </a:solidFill>
            </a:endParaRPr>
          </a:p>
        </p:txBody>
      </p:sp>
      <p:sp>
        <p:nvSpPr>
          <p:cNvPr id="3" name="Content Placeholder 2"/>
          <p:cNvSpPr>
            <a:spLocks noGrp="1"/>
          </p:cNvSpPr>
          <p:nvPr>
            <p:ph idx="1"/>
          </p:nvPr>
        </p:nvSpPr>
        <p:spPr/>
        <p:txBody>
          <a:bodyPr/>
          <a:lstStyle/>
          <a:p>
            <a:r>
              <a:rPr lang="en-US" dirty="0"/>
              <a:t>You need tool support for</a:t>
            </a:r>
          </a:p>
          <a:p>
            <a:pPr lvl="1"/>
            <a:r>
              <a:rPr lang="en-US" b="1" dirty="0"/>
              <a:t>Requirements storage </a:t>
            </a:r>
            <a:r>
              <a:rPr lang="en-US" dirty="0"/>
              <a:t>The requirements should be maintained in a secure, managed data store that is accessible to everyone involved in the requirements engineering process</a:t>
            </a:r>
          </a:p>
          <a:p>
            <a:pPr lvl="1"/>
            <a:r>
              <a:rPr lang="en-US" b="1" dirty="0"/>
              <a:t>Change management </a:t>
            </a:r>
            <a:r>
              <a:rPr lang="en-US" dirty="0"/>
              <a:t>The process of change management is simplified if active tool support is available</a:t>
            </a:r>
          </a:p>
          <a:p>
            <a:pPr lvl="1"/>
            <a:r>
              <a:rPr lang="en-US" b="1" dirty="0"/>
              <a:t>Traceability management </a:t>
            </a:r>
            <a:r>
              <a:rPr lang="en-US" dirty="0"/>
              <a:t>As discussed above, tool support for traceability allows related requirements to be discovered. Some  tools are available which use natural language processing techniques to help  discover possible relationships between requirements.</a:t>
            </a:r>
          </a:p>
        </p:txBody>
      </p:sp>
      <p:sp>
        <p:nvSpPr>
          <p:cNvPr id="4" name="Footer Placeholder 3"/>
          <p:cNvSpPr>
            <a:spLocks noGrp="1"/>
          </p:cNvSpPr>
          <p:nvPr>
            <p:ph type="ftr" sz="quarter" idx="11"/>
          </p:nvPr>
        </p:nvSpPr>
        <p:spPr/>
        <p:txBody>
          <a:bodyPr/>
          <a:lstStyle/>
          <a:p>
            <a:pPr>
              <a:defRPr/>
            </a:pPr>
            <a:r>
              <a:rPr lang="en-US"/>
              <a:t>502045 - Requirement Process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6" name="Date Placeholder 5">
            <a:extLst>
              <a:ext uri="{FF2B5EF4-FFF2-40B4-BE49-F238E27FC236}">
                <a16:creationId xmlns:a16="http://schemas.microsoft.com/office/drawing/2014/main" id="{BD29B062-E168-4C1F-8D84-71F9638FAA8C}"/>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696200" cy="828675"/>
          </a:xfrm>
        </p:spPr>
        <p:txBody>
          <a:bodyPr/>
          <a:lstStyle/>
          <a:p>
            <a:r>
              <a:rPr lang="en-US" dirty="0"/>
              <a:t>Requirement Process </a:t>
            </a:r>
            <a:br>
              <a:rPr lang="en-US" dirty="0"/>
            </a:br>
            <a:r>
              <a:rPr lang="en-US" dirty="0"/>
              <a:t>Manage Requirements Changes </a:t>
            </a:r>
            <a:r>
              <a:rPr lang="en-US"/>
              <a:t>&amp; Status </a:t>
            </a:r>
            <a:r>
              <a:rPr lang="en-US">
                <a:solidFill>
                  <a:srgbClr val="FF0000"/>
                </a:solidFill>
              </a:rPr>
              <a:t>(Self Study)</a:t>
            </a:r>
            <a:endParaRPr lang="en-US" dirty="0">
              <a:solidFill>
                <a:srgbClr val="FF0000"/>
              </a:solidFill>
            </a:endParaRPr>
          </a:p>
        </p:txBody>
      </p:sp>
      <p:sp>
        <p:nvSpPr>
          <p:cNvPr id="3" name="Content Placeholder 2"/>
          <p:cNvSpPr>
            <a:spLocks noGrp="1"/>
          </p:cNvSpPr>
          <p:nvPr>
            <p:ph idx="1"/>
          </p:nvPr>
        </p:nvSpPr>
        <p:spPr/>
        <p:txBody>
          <a:bodyPr/>
          <a:lstStyle/>
          <a:p>
            <a:r>
              <a:rPr lang="en-GB" dirty="0"/>
              <a:t>Requirements change (CR – Change request)</a:t>
            </a:r>
          </a:p>
          <a:p>
            <a:pPr lvl="1"/>
            <a:r>
              <a:rPr lang="en-GB" dirty="0"/>
              <a:t>The priority of requirements from different viewpoints changes during the development process</a:t>
            </a:r>
          </a:p>
          <a:p>
            <a:pPr lvl="1"/>
            <a:r>
              <a:rPr lang="en-GB" dirty="0"/>
              <a:t>Customers may specify requirements from a business perspective that conflict with end-user requirements</a:t>
            </a:r>
          </a:p>
          <a:p>
            <a:pPr lvl="1"/>
            <a:r>
              <a:rPr lang="en-GB" dirty="0"/>
              <a:t>The business and technical environment of the system changes during its development</a:t>
            </a:r>
          </a:p>
          <a:p>
            <a:r>
              <a:rPr lang="en-GB" dirty="0"/>
              <a:t>Requirements change process</a:t>
            </a:r>
          </a:p>
          <a:p>
            <a:endParaRPr lang="en-GB" dirty="0"/>
          </a:p>
          <a:p>
            <a:endParaRPr lang="en-US" dirty="0"/>
          </a:p>
        </p:txBody>
      </p:sp>
      <p:pic>
        <p:nvPicPr>
          <p:cNvPr id="4" name="Picture 5"/>
          <p:cNvPicPr>
            <a:picLocks noChangeAspect="1" noChangeArrowheads="1"/>
          </p:cNvPicPr>
          <p:nvPr/>
        </p:nvPicPr>
        <p:blipFill>
          <a:blip r:embed="rId3" cstate="print"/>
          <a:srcRect/>
          <a:stretch>
            <a:fillRect/>
          </a:stretch>
        </p:blipFill>
        <p:spPr bwMode="auto">
          <a:xfrm>
            <a:off x="611560" y="4869160"/>
            <a:ext cx="7543800" cy="917575"/>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D35C4BCF-6FB3-4014-9597-42BC5509CA4B}"/>
              </a:ext>
            </a:extLst>
          </p:cNvPr>
          <p:cNvSpPr>
            <a:spLocks noGrp="1"/>
          </p:cNvSpPr>
          <p:nvPr>
            <p:ph type="dt" sz="half" idx="10"/>
          </p:nvPr>
        </p:nvSpPr>
        <p:spPr/>
        <p:txBody>
          <a:bodyPr/>
          <a:lstStyle/>
          <a:p>
            <a:pPr>
              <a:defRPr/>
            </a:pPr>
            <a:r>
              <a:rPr lang="en-US"/>
              <a:t>July 30, 2020</a:t>
            </a:r>
          </a:p>
        </p:txBody>
      </p:sp>
      <p:sp>
        <p:nvSpPr>
          <p:cNvPr id="6" name="Footer Placeholder 5">
            <a:extLst>
              <a:ext uri="{FF2B5EF4-FFF2-40B4-BE49-F238E27FC236}">
                <a16:creationId xmlns:a16="http://schemas.microsoft.com/office/drawing/2014/main" id="{6F1E2CF0-0527-4A16-BCAC-314FCC66FF2A}"/>
              </a:ext>
            </a:extLst>
          </p:cNvPr>
          <p:cNvSpPr>
            <a:spLocks noGrp="1"/>
          </p:cNvSpPr>
          <p:nvPr>
            <p:ph type="ftr" sz="quarter" idx="11"/>
          </p:nvPr>
        </p:nvSpPr>
        <p:spPr/>
        <p:txBody>
          <a:bodyPr/>
          <a:lstStyle/>
          <a:p>
            <a:pPr>
              <a:defRPr/>
            </a:pPr>
            <a:r>
              <a:rPr lang="en-US"/>
              <a:t>502045 - Requirement Process</a:t>
            </a:r>
          </a:p>
        </p:txBody>
      </p:sp>
      <p:sp>
        <p:nvSpPr>
          <p:cNvPr id="7" name="Slide Number Placeholder 6">
            <a:extLst>
              <a:ext uri="{FF2B5EF4-FFF2-40B4-BE49-F238E27FC236}">
                <a16:creationId xmlns:a16="http://schemas.microsoft.com/office/drawing/2014/main" id="{8DCEB7FD-F1ED-4B92-A105-9EB9A93C809D}"/>
              </a:ext>
            </a:extLst>
          </p:cNvPr>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t>
            </a:r>
            <a:r>
              <a:rPr lang="en-US"/>
              <a:t>change management (Self study)</a:t>
            </a:r>
            <a:endParaRPr lang="en-US" dirty="0"/>
          </a:p>
        </p:txBody>
      </p:sp>
      <p:sp>
        <p:nvSpPr>
          <p:cNvPr id="3" name="Content Placeholder 2"/>
          <p:cNvSpPr>
            <a:spLocks noGrp="1"/>
          </p:cNvSpPr>
          <p:nvPr>
            <p:ph idx="1"/>
          </p:nvPr>
        </p:nvSpPr>
        <p:spPr/>
        <p:txBody>
          <a:bodyPr/>
          <a:lstStyle/>
          <a:p>
            <a:r>
              <a:rPr lang="en-US" dirty="0"/>
              <a:t>Deciding if a requirements change should be accepted</a:t>
            </a:r>
          </a:p>
          <a:p>
            <a:pPr lvl="1"/>
            <a:r>
              <a:rPr lang="en-US" i="1" dirty="0">
                <a:solidFill>
                  <a:srgbClr val="FF0000"/>
                </a:solidFill>
              </a:rPr>
              <a:t>Problem analysis and change specification</a:t>
            </a:r>
          </a:p>
          <a:p>
            <a:pPr lvl="2"/>
            <a:r>
              <a:rPr lang="en-US" dirty="0"/>
              <a:t>During this stage, the problem or the change proposal is analyzed to check that it is valid. This analysis is fed back to the change requestor who may respond with a more specific requirements change proposal, or decide to withdraw the request.</a:t>
            </a:r>
            <a:endParaRPr lang="en-GB" dirty="0"/>
          </a:p>
          <a:p>
            <a:pPr lvl="1"/>
            <a:r>
              <a:rPr lang="en-US" i="1" dirty="0">
                <a:solidFill>
                  <a:srgbClr val="FF0000"/>
                </a:solidFill>
              </a:rPr>
              <a:t>Change analysis and costing</a:t>
            </a:r>
          </a:p>
          <a:p>
            <a:pPr lvl="2"/>
            <a:r>
              <a:rPr lang="en-US" dirty="0"/>
              <a:t>The effect of the proposed change is assessed using traceability information and general knowledge of the system requirements. Once this analysis is completed, a decision is made whether or not to proceed with the requirements change.</a:t>
            </a:r>
            <a:endParaRPr lang="en-GB" dirty="0"/>
          </a:p>
          <a:p>
            <a:pPr lvl="1"/>
            <a:r>
              <a:rPr lang="en-US" dirty="0">
                <a:solidFill>
                  <a:srgbClr val="FF0000"/>
                </a:solidFill>
              </a:rPr>
              <a:t>Change implementation</a:t>
            </a:r>
          </a:p>
          <a:p>
            <a:pPr lvl="2"/>
            <a:r>
              <a:rPr lang="en-US" dirty="0"/>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502045 - Requirement Process</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
        <p:nvSpPr>
          <p:cNvPr id="6" name="Date Placeholder 5">
            <a:extLst>
              <a:ext uri="{FF2B5EF4-FFF2-40B4-BE49-F238E27FC236}">
                <a16:creationId xmlns:a16="http://schemas.microsoft.com/office/drawing/2014/main" id="{2CD1A3F2-0E8F-49A4-A01E-175A3A426283}"/>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a:t>502045 - Requirement Process</a:t>
            </a:r>
          </a:p>
        </p:txBody>
      </p:sp>
      <p:pic>
        <p:nvPicPr>
          <p:cNvPr id="165889" name="Picture 1"/>
          <p:cNvPicPr>
            <a:picLocks noChangeAspect="1" noChangeArrowheads="1"/>
          </p:cNvPicPr>
          <p:nvPr/>
        </p:nvPicPr>
        <p:blipFill>
          <a:blip r:embed="rId3"/>
          <a:srcRect/>
          <a:stretch>
            <a:fillRect/>
          </a:stretch>
        </p:blipFill>
        <p:spPr bwMode="auto">
          <a:xfrm>
            <a:off x="383511" y="1600200"/>
            <a:ext cx="8546207" cy="475615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120F1E68-E566-425C-9D66-DA66CDD19B61}"/>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a:solidFill>
                  <a:srgbClr val="FF0000"/>
                </a:solidFill>
              </a:rPr>
              <a:t>Define Requirement</a:t>
            </a:r>
          </a:p>
          <a:p>
            <a:r>
              <a:rPr lang="en-US">
                <a:solidFill>
                  <a:srgbClr val="FF0000"/>
                </a:solidFill>
              </a:rPr>
              <a:t>Functional and non-functional requirements</a:t>
            </a:r>
            <a:endParaRPr lang="en-GB">
              <a:solidFill>
                <a:srgbClr val="FF0000"/>
              </a:solidFill>
            </a:endParaRPr>
          </a:p>
          <a:p>
            <a:r>
              <a:rPr lang="en-US"/>
              <a:t>Requirement specification</a:t>
            </a:r>
          </a:p>
          <a:p>
            <a:r>
              <a:rPr lang="en-US"/>
              <a:t>Requirements engineering processes:</a:t>
            </a:r>
            <a:endParaRPr lang="en-GB"/>
          </a:p>
          <a:p>
            <a:pPr lvl="1"/>
            <a:r>
              <a:rPr lang="en-US"/>
              <a:t>Requirements elicitation and analysis</a:t>
            </a:r>
          </a:p>
          <a:p>
            <a:pPr lvl="1"/>
            <a:r>
              <a:rPr lang="en-US"/>
              <a:t>Requirements validation</a:t>
            </a:r>
            <a:endParaRPr lang="en-GB"/>
          </a:p>
          <a:p>
            <a:pPr lvl="1"/>
            <a:r>
              <a:rPr lang="en-US"/>
              <a:t>Requirements management</a:t>
            </a:r>
          </a:p>
          <a:p>
            <a:pPr lvl="1"/>
            <a:r>
              <a:rPr lang="en-US"/>
              <a:t>Develop SRS (The software requirements document )</a:t>
            </a:r>
            <a:endParaRPr lang="en-GB"/>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6" name="Date Placeholder 5">
            <a:extLst>
              <a:ext uri="{FF2B5EF4-FFF2-40B4-BE49-F238E27FC236}">
                <a16:creationId xmlns:a16="http://schemas.microsoft.com/office/drawing/2014/main" id="{0E63EE05-2259-4445-92D2-0E7A8F20E977}"/>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99764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a:t>
            </a:r>
            <a:r>
              <a:rPr lang="en-GB" dirty="0">
                <a:solidFill>
                  <a:srgbClr val="FF0000"/>
                </a:solidFill>
              </a:rPr>
              <a:t>functionality</a:t>
            </a:r>
            <a:r>
              <a:rPr lang="en-GB" dirty="0"/>
              <a:t> or system </a:t>
            </a:r>
            <a:r>
              <a:rPr lang="en-GB" dirty="0">
                <a:solidFill>
                  <a:srgbClr val="FF0000"/>
                </a:solidFill>
              </a:rPr>
              <a:t>services</a:t>
            </a:r>
            <a:r>
              <a:rPr lang="en-GB" dirty="0"/>
              <a:t>.</a:t>
            </a:r>
          </a:p>
          <a:p>
            <a:r>
              <a:rPr lang="en-GB" dirty="0">
                <a:solidFill>
                  <a:srgbClr val="FF0000"/>
                </a:solidFill>
              </a:rPr>
              <a:t>Depend</a:t>
            </a:r>
            <a:r>
              <a:rPr lang="en-GB" dirty="0"/>
              <a:t> on the </a:t>
            </a:r>
            <a:r>
              <a:rPr lang="en-GB" dirty="0">
                <a:solidFill>
                  <a:srgbClr val="FF0000"/>
                </a:solidFill>
              </a:rPr>
              <a:t>type</a:t>
            </a:r>
            <a:r>
              <a:rPr lang="en-GB" dirty="0"/>
              <a:t> of </a:t>
            </a:r>
            <a:r>
              <a:rPr lang="en-GB" dirty="0">
                <a:solidFill>
                  <a:srgbClr val="FF0000"/>
                </a:solidFill>
              </a:rPr>
              <a:t>software</a:t>
            </a:r>
            <a:r>
              <a:rPr lang="en-GB" dirty="0"/>
              <a:t>, expected users and the type of system where the software is used.</a:t>
            </a:r>
          </a:p>
          <a:p>
            <a:r>
              <a:rPr lang="en-GB" dirty="0">
                <a:solidFill>
                  <a:srgbClr val="FF0000"/>
                </a:solidFill>
              </a:rPr>
              <a:t>Functional user requirements</a:t>
            </a:r>
            <a:r>
              <a:rPr lang="en-GB" dirty="0"/>
              <a:t> may be </a:t>
            </a:r>
            <a:r>
              <a:rPr lang="en-GB" dirty="0">
                <a:solidFill>
                  <a:srgbClr val="FF0000"/>
                </a:solidFill>
              </a:rPr>
              <a:t>high-level</a:t>
            </a:r>
            <a:r>
              <a:rPr lang="en-GB" dirty="0"/>
              <a:t> </a:t>
            </a:r>
            <a:r>
              <a:rPr lang="en-GB" dirty="0">
                <a:solidFill>
                  <a:srgbClr val="FF0000"/>
                </a:solidFill>
              </a:rPr>
              <a:t>statements</a:t>
            </a:r>
            <a:r>
              <a:rPr lang="en-GB" dirty="0"/>
              <a:t> of what the </a:t>
            </a:r>
            <a:r>
              <a:rPr lang="en-GB" dirty="0">
                <a:solidFill>
                  <a:srgbClr val="FF0000"/>
                </a:solidFill>
              </a:rPr>
              <a:t>system</a:t>
            </a:r>
            <a:r>
              <a:rPr lang="en-GB" dirty="0"/>
              <a:t> should do.</a:t>
            </a:r>
          </a:p>
          <a:p>
            <a:r>
              <a:rPr lang="en-GB" dirty="0">
                <a:solidFill>
                  <a:srgbClr val="FF0000"/>
                </a:solidFill>
              </a:rPr>
              <a:t>Functional</a:t>
            </a:r>
            <a:r>
              <a:rPr lang="en-GB" dirty="0"/>
              <a:t> </a:t>
            </a:r>
            <a:r>
              <a:rPr lang="en-GB" dirty="0">
                <a:solidFill>
                  <a:srgbClr val="FF0000"/>
                </a:solidFill>
              </a:rPr>
              <a:t>system</a:t>
            </a:r>
            <a:r>
              <a:rPr lang="en-GB" dirty="0"/>
              <a:t> </a:t>
            </a:r>
            <a:r>
              <a:rPr lang="en-GB" dirty="0">
                <a:solidFill>
                  <a:srgbClr val="FF0000"/>
                </a:solidFill>
              </a:rPr>
              <a:t>requirements</a:t>
            </a:r>
            <a:r>
              <a:rPr lang="en-GB" dirty="0"/>
              <a:t> should </a:t>
            </a:r>
            <a:r>
              <a:rPr lang="en-GB" dirty="0">
                <a:solidFill>
                  <a:srgbClr val="FF0000"/>
                </a:solidFill>
              </a:rPr>
              <a:t>describe</a:t>
            </a:r>
            <a:r>
              <a:rPr lang="en-GB" dirty="0"/>
              <a:t> the </a:t>
            </a:r>
            <a:r>
              <a:rPr lang="en-GB" dirty="0">
                <a:solidFill>
                  <a:srgbClr val="FF0000"/>
                </a:solidFill>
              </a:rPr>
              <a:t>system</a:t>
            </a:r>
            <a:r>
              <a:rPr lang="en-GB" dirty="0"/>
              <a:t> </a:t>
            </a:r>
            <a:r>
              <a:rPr lang="en-GB" dirty="0">
                <a:solidFill>
                  <a:srgbClr val="FF0000"/>
                </a:solidFill>
              </a:rPr>
              <a:t>services</a:t>
            </a:r>
            <a:r>
              <a:rPr lang="en-GB" dirty="0"/>
              <a:t>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6BE8D252-F65B-474F-B9F5-3B735FAF301E}"/>
              </a:ext>
            </a:extLst>
          </p:cNvPr>
          <p:cNvSpPr>
            <a:spLocks noGrp="1"/>
          </p:cNvSpPr>
          <p:nvPr>
            <p:ph type="dt" sz="half" idx="10"/>
          </p:nvPr>
        </p:nvSpPr>
        <p:spPr/>
        <p:txBody>
          <a:bodyPr/>
          <a:lstStyle/>
          <a:p>
            <a:pPr>
              <a:defRPr/>
            </a:pPr>
            <a:r>
              <a:rPr lang="en-US"/>
              <a:t>July 30, 2020</a:t>
            </a:r>
          </a:p>
        </p:txBody>
      </p:sp>
    </p:spTree>
    <p:extLst>
      <p:ext uri="{BB962C8B-B14F-4D97-AF65-F5344CB8AC3E}">
        <p14:creationId xmlns:p14="http://schemas.microsoft.com/office/powerpoint/2010/main" val="239668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Requirements 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solidFill>
                  <a:srgbClr val="FF0000"/>
                </a:solidFill>
              </a:rPr>
              <a:t>User</a:t>
            </a:r>
            <a:r>
              <a:rPr lang="en-GB" dirty="0"/>
              <a:t> </a:t>
            </a:r>
            <a:r>
              <a:rPr lang="en-GB" dirty="0">
                <a:solidFill>
                  <a:srgbClr val="FF0000"/>
                </a:solidFill>
              </a:rPr>
              <a:t>intention </a:t>
            </a:r>
            <a:r>
              <a:rPr lang="en-GB" dirty="0"/>
              <a:t>– search for a patient name across all appointments in all clinics;</a:t>
            </a:r>
          </a:p>
          <a:p>
            <a:pPr lvl="1"/>
            <a:r>
              <a:rPr lang="en-GB" dirty="0">
                <a:solidFill>
                  <a:srgbClr val="FF0000"/>
                </a:solidFill>
              </a:rPr>
              <a:t>Developer</a:t>
            </a:r>
            <a:r>
              <a:rPr lang="en-GB" dirty="0"/>
              <a:t> </a:t>
            </a:r>
            <a:r>
              <a:rPr lang="en-GB" dirty="0">
                <a:solidFill>
                  <a:srgbClr val="FF0000"/>
                </a:solidFill>
              </a:rPr>
              <a:t>interpretation </a:t>
            </a:r>
            <a:r>
              <a:rPr lang="en-GB" dirty="0"/>
              <a:t>– search for a patient name in an individual clinic. User chooses clinic then </a:t>
            </a:r>
            <a:r>
              <a:rPr lang="en-GB"/>
              <a:t>search.</a:t>
            </a:r>
          </a:p>
          <a:p>
            <a:r>
              <a:rPr lang="en-GB">
                <a:solidFill>
                  <a:srgbClr val="FF0000"/>
                </a:solidFill>
              </a:rPr>
              <a:t>Example???</a:t>
            </a:r>
            <a:endParaRPr lang="en-GB" dirty="0">
              <a:solidFill>
                <a:srgbClr val="FF0000"/>
              </a:solidFill>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2" name="Date Placeholder 1">
            <a:extLst>
              <a:ext uri="{FF2B5EF4-FFF2-40B4-BE49-F238E27FC236}">
                <a16:creationId xmlns:a16="http://schemas.microsoft.com/office/drawing/2014/main" id="{503E0225-D2B4-4945-A0DC-38070BE60705}"/>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t>
            </a:r>
            <a:r>
              <a:rPr lang="en-US" dirty="0">
                <a:solidFill>
                  <a:srgbClr val="FF0000"/>
                </a:solidFill>
              </a:rPr>
              <a:t>affect </a:t>
            </a:r>
            <a:r>
              <a:rPr lang="en-US" dirty="0"/>
              <a:t>the </a:t>
            </a:r>
            <a:r>
              <a:rPr lang="en-US" dirty="0">
                <a:solidFill>
                  <a:srgbClr val="FF0000"/>
                </a:solidFill>
              </a:rPr>
              <a:t>overall architecture </a:t>
            </a:r>
            <a:r>
              <a:rPr lang="en-US" dirty="0"/>
              <a:t>of a </a:t>
            </a:r>
            <a:r>
              <a:rPr lang="en-US" dirty="0">
                <a:solidFill>
                  <a:srgbClr val="FF0000"/>
                </a:solidFill>
              </a:rPr>
              <a:t>system </a:t>
            </a:r>
            <a:r>
              <a:rPr lang="en-US" dirty="0"/>
              <a:t>rather </a:t>
            </a:r>
            <a:r>
              <a:rPr lang="en-US" dirty="0">
                <a:solidFill>
                  <a:srgbClr val="FF0000"/>
                </a:solidFill>
              </a:rPr>
              <a:t>than </a:t>
            </a:r>
            <a:r>
              <a:rPr lang="en-US" dirty="0"/>
              <a:t>the </a:t>
            </a:r>
            <a:r>
              <a:rPr lang="en-US" dirty="0">
                <a:solidFill>
                  <a:srgbClr val="FF0000"/>
                </a:solidFill>
              </a:rPr>
              <a:t>individual components</a:t>
            </a:r>
            <a:r>
              <a:rPr lang="en-US" dirty="0"/>
              <a:t>.</a:t>
            </a:r>
          </a:p>
          <a:p>
            <a:pPr lvl="1"/>
            <a:r>
              <a:rPr lang="en-US" dirty="0"/>
              <a:t>For </a:t>
            </a:r>
            <a:r>
              <a:rPr lang="en-US" dirty="0">
                <a:solidFill>
                  <a:srgbClr val="FF0000"/>
                </a:solidFill>
              </a:rPr>
              <a:t>example</a:t>
            </a:r>
            <a:r>
              <a:rPr lang="en-US" dirty="0"/>
              <a:t>, to ensure that performance requirements are met, you may have to organize the system to </a:t>
            </a:r>
            <a:r>
              <a:rPr lang="en-US" dirty="0">
                <a:solidFill>
                  <a:srgbClr val="FF0000"/>
                </a:solidFill>
              </a:rPr>
              <a:t>minimize</a:t>
            </a:r>
            <a:r>
              <a:rPr lang="en-US" dirty="0"/>
              <a:t> </a:t>
            </a:r>
            <a:r>
              <a:rPr lang="en-US" dirty="0">
                <a:solidFill>
                  <a:srgbClr val="FF0000"/>
                </a:solidFill>
              </a:rPr>
              <a:t>communications</a:t>
            </a:r>
            <a:r>
              <a:rPr lang="en-US" dirty="0"/>
              <a:t> </a:t>
            </a:r>
            <a:r>
              <a:rPr lang="en-US" dirty="0">
                <a:solidFill>
                  <a:srgbClr val="FF0000"/>
                </a:solidFill>
              </a:rPr>
              <a:t>between</a:t>
            </a:r>
            <a:r>
              <a:rPr lang="en-US" dirty="0"/>
              <a:t> </a:t>
            </a:r>
            <a:r>
              <a:rPr lang="en-US" dirty="0">
                <a:solidFill>
                  <a:srgbClr val="FF0000"/>
                </a:solidFill>
              </a:rPr>
              <a:t>components</a:t>
            </a:r>
            <a:r>
              <a:rPr lang="en-US" dirty="0"/>
              <a:t>.</a:t>
            </a:r>
            <a:endParaRPr lang="en-GB" dirty="0"/>
          </a:p>
          <a:p>
            <a:r>
              <a:rPr lang="en-US" dirty="0"/>
              <a:t>A </a:t>
            </a:r>
            <a:r>
              <a:rPr lang="en-US" dirty="0">
                <a:solidFill>
                  <a:srgbClr val="FF0000"/>
                </a:solidFill>
              </a:rPr>
              <a:t>single</a:t>
            </a:r>
            <a:r>
              <a:rPr lang="en-US" dirty="0"/>
              <a:t> </a:t>
            </a:r>
            <a:r>
              <a:rPr lang="en-US" dirty="0">
                <a:solidFill>
                  <a:srgbClr val="FF0000"/>
                </a:solidFill>
              </a:rPr>
              <a:t>non-functional</a:t>
            </a:r>
            <a:r>
              <a:rPr lang="en-US" dirty="0"/>
              <a:t> </a:t>
            </a:r>
            <a:r>
              <a:rPr lang="en-US" dirty="0">
                <a:solidFill>
                  <a:srgbClr val="FF0000"/>
                </a:solidFill>
              </a:rPr>
              <a:t>requirement</a:t>
            </a:r>
            <a:r>
              <a:rPr lang="en-US" dirty="0"/>
              <a:t>, such as a security requirement, may </a:t>
            </a:r>
            <a:r>
              <a:rPr lang="en-US" dirty="0">
                <a:solidFill>
                  <a:srgbClr val="FF0000"/>
                </a:solidFill>
              </a:rPr>
              <a:t>generate</a:t>
            </a:r>
            <a:r>
              <a:rPr lang="en-US" dirty="0"/>
              <a:t> a </a:t>
            </a:r>
            <a:r>
              <a:rPr lang="en-US" dirty="0">
                <a:solidFill>
                  <a:srgbClr val="FF0000"/>
                </a:solidFill>
              </a:rPr>
              <a:t>number</a:t>
            </a:r>
            <a:r>
              <a:rPr lang="en-US" dirty="0"/>
              <a:t> of </a:t>
            </a:r>
            <a:r>
              <a:rPr lang="en-US" dirty="0">
                <a:solidFill>
                  <a:srgbClr val="FF0000"/>
                </a:solidFill>
              </a:rPr>
              <a:t>related</a:t>
            </a:r>
            <a:r>
              <a:rPr lang="en-US" dirty="0"/>
              <a:t> </a:t>
            </a:r>
            <a:r>
              <a:rPr lang="en-US" dirty="0">
                <a:solidFill>
                  <a:srgbClr val="FF0000"/>
                </a:solidFill>
              </a:rPr>
              <a:t>functional</a:t>
            </a:r>
            <a:r>
              <a:rPr lang="en-US" dirty="0"/>
              <a:t> </a:t>
            </a:r>
            <a:r>
              <a:rPr lang="en-US" dirty="0">
                <a:solidFill>
                  <a:srgbClr val="FF0000"/>
                </a:solidFill>
              </a:rPr>
              <a:t>requirements</a:t>
            </a:r>
            <a:r>
              <a:rPr lang="en-US" dirty="0"/>
              <a:t> that define system services that are required.</a:t>
            </a:r>
            <a:endParaRPr lang="en-US" dirty="0">
              <a:solidFill>
                <a:srgbClr val="FF0000"/>
              </a:solidFill>
            </a:endParaRPr>
          </a:p>
          <a:p>
            <a:pPr lvl="1"/>
            <a:r>
              <a:rPr lang="en-US" dirty="0"/>
              <a:t>It may also generate requirements that restrict existing requirements. </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502045 - Requirement Process</a:t>
            </a:r>
          </a:p>
        </p:txBody>
      </p:sp>
      <p:sp>
        <p:nvSpPr>
          <p:cNvPr id="6" name="Date Placeholder 5">
            <a:extLst>
              <a:ext uri="{FF2B5EF4-FFF2-40B4-BE49-F238E27FC236}">
                <a16:creationId xmlns:a16="http://schemas.microsoft.com/office/drawing/2014/main" id="{A71121C8-89A9-4D4B-BB9B-6BF8C12A8155}"/>
              </a:ext>
            </a:extLst>
          </p:cNvPr>
          <p:cNvSpPr>
            <a:spLocks noGrp="1"/>
          </p:cNvSpPr>
          <p:nvPr>
            <p:ph type="dt" sz="half" idx="10"/>
          </p:nvPr>
        </p:nvSpPr>
        <p:spPr/>
        <p:txBody>
          <a:bodyPr/>
          <a:lstStyle/>
          <a:p>
            <a:pPr>
              <a:defRPr/>
            </a:pPr>
            <a:r>
              <a:rPr lang="en-US"/>
              <a:t>July 30, 2020</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5281</TotalTime>
  <Words>4072</Words>
  <Application>Microsoft Office PowerPoint</Application>
  <PresentationFormat>On-screen Show (4:3)</PresentationFormat>
  <Paragraphs>501</Paragraphs>
  <Slides>44</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SE9</vt:lpstr>
      <vt:lpstr>502045</vt:lpstr>
      <vt:lpstr>Topics covered</vt:lpstr>
      <vt:lpstr>What is a requirement?</vt:lpstr>
      <vt:lpstr>Types of requirement</vt:lpstr>
      <vt:lpstr>Readers of different types of requirements specification</vt:lpstr>
      <vt:lpstr>Topics covered</vt:lpstr>
      <vt:lpstr>Functional requirements</vt:lpstr>
      <vt:lpstr>Requirements imprecision</vt:lpstr>
      <vt:lpstr>Non-functional requirements implementation</vt:lpstr>
      <vt:lpstr>Non-functional classifications (Self Study)</vt:lpstr>
      <vt:lpstr>Types of NF (Self Study)</vt:lpstr>
      <vt:lpstr>Goals and requirements</vt:lpstr>
      <vt:lpstr>Metrics for specifying nonfunctional requirements</vt:lpstr>
      <vt:lpstr>Topics covered</vt:lpstr>
      <vt:lpstr>How to write</vt:lpstr>
      <vt:lpstr>Example</vt:lpstr>
      <vt:lpstr>Discussion (10’)</vt:lpstr>
      <vt:lpstr>Topics covered</vt:lpstr>
      <vt:lpstr>Requirements elicitation and analysis</vt:lpstr>
      <vt:lpstr>Problems of requirements analysis</vt:lpstr>
      <vt:lpstr>Requirements elicitation and analysis</vt:lpstr>
      <vt:lpstr>Topics covered</vt:lpstr>
      <vt:lpstr>The software requirements document - SRS</vt:lpstr>
      <vt:lpstr>Agile methods and requirements (Self Study)</vt:lpstr>
      <vt:lpstr>Users of a requirements document</vt:lpstr>
      <vt:lpstr>Requirements document variability</vt:lpstr>
      <vt:lpstr>The structure of a requirements document</vt:lpstr>
      <vt:lpstr>The structure of a requirements document</vt:lpstr>
      <vt:lpstr>Requirement Process  Develop SRS – Techniques</vt:lpstr>
      <vt:lpstr>Requirement Process  Develop SRS – Characteristics of good SRS 1/2</vt:lpstr>
      <vt:lpstr>Requirement Process  Develop SRS - Characteristics of good SRS 2/2</vt:lpstr>
      <vt:lpstr>Requirement Process Develop SRS – SRS Review Checklist</vt:lpstr>
      <vt:lpstr>Topics covered</vt:lpstr>
      <vt:lpstr>Requirement Process  Validate Requirements – Purpose</vt:lpstr>
      <vt:lpstr>Requirement Process  Validate Requirements – Process</vt:lpstr>
      <vt:lpstr>Topics covered</vt:lpstr>
      <vt:lpstr>Requirements management</vt:lpstr>
      <vt:lpstr>Changing requirements (Self Study)</vt:lpstr>
      <vt:lpstr>Requirement Process Requirements management</vt:lpstr>
      <vt:lpstr>Requirement Process Manage Traceability &amp; Requirement Status</vt:lpstr>
      <vt:lpstr>Requirements management planning</vt:lpstr>
      <vt:lpstr>Requirements management planning (Self Study)</vt:lpstr>
      <vt:lpstr>Requirement Process  Manage Requirements Changes &amp; Status (Self Study)</vt:lpstr>
      <vt:lpstr>Requirements change management (Self study)</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Minh Dang</cp:lastModifiedBy>
  <cp:revision>142</cp:revision>
  <cp:lastPrinted>2010-01-11T10:54:43Z</cp:lastPrinted>
  <dcterms:created xsi:type="dcterms:W3CDTF">2010-01-08T19:43:52Z</dcterms:created>
  <dcterms:modified xsi:type="dcterms:W3CDTF">2020-07-31T02:31:51Z</dcterms:modified>
</cp:coreProperties>
</file>