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66"/>
  </p:notesMasterIdLst>
  <p:handoutMasterIdLst>
    <p:handoutMasterId r:id="rId67"/>
  </p:handoutMasterIdLst>
  <p:sldIdLst>
    <p:sldId id="477" r:id="rId2"/>
    <p:sldId id="500" r:id="rId3"/>
    <p:sldId id="402" r:id="rId4"/>
    <p:sldId id="403" r:id="rId5"/>
    <p:sldId id="405" r:id="rId6"/>
    <p:sldId id="404" r:id="rId7"/>
    <p:sldId id="407" r:id="rId8"/>
    <p:sldId id="412" r:id="rId9"/>
    <p:sldId id="411" r:id="rId10"/>
    <p:sldId id="476" r:id="rId11"/>
    <p:sldId id="413" r:id="rId12"/>
    <p:sldId id="414" r:id="rId13"/>
    <p:sldId id="415" r:id="rId14"/>
    <p:sldId id="416" r:id="rId15"/>
    <p:sldId id="417" r:id="rId16"/>
    <p:sldId id="418" r:id="rId17"/>
    <p:sldId id="419" r:id="rId18"/>
    <p:sldId id="420" r:id="rId19"/>
    <p:sldId id="421" r:id="rId20"/>
    <p:sldId id="475" r:id="rId21"/>
    <p:sldId id="422" r:id="rId22"/>
    <p:sldId id="423" r:id="rId23"/>
    <p:sldId id="424" r:id="rId24"/>
    <p:sldId id="425" r:id="rId25"/>
    <p:sldId id="478" r:id="rId26"/>
    <p:sldId id="472" r:id="rId27"/>
    <p:sldId id="432" r:id="rId28"/>
    <p:sldId id="433" r:id="rId29"/>
    <p:sldId id="473" r:id="rId30"/>
    <p:sldId id="434" r:id="rId31"/>
    <p:sldId id="436" r:id="rId32"/>
    <p:sldId id="437" r:id="rId33"/>
    <p:sldId id="438" r:id="rId34"/>
    <p:sldId id="440" r:id="rId35"/>
    <p:sldId id="441" r:id="rId36"/>
    <p:sldId id="444" r:id="rId37"/>
    <p:sldId id="446" r:id="rId38"/>
    <p:sldId id="447" r:id="rId39"/>
    <p:sldId id="449" r:id="rId40"/>
    <p:sldId id="450" r:id="rId41"/>
    <p:sldId id="452" r:id="rId42"/>
    <p:sldId id="479" r:id="rId43"/>
    <p:sldId id="442" r:id="rId44"/>
    <p:sldId id="474"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99" r:id="rId59"/>
    <p:sldId id="466" r:id="rId60"/>
    <p:sldId id="467" r:id="rId61"/>
    <p:sldId id="468" r:id="rId62"/>
    <p:sldId id="469" r:id="rId63"/>
    <p:sldId id="470" r:id="rId64"/>
    <p:sldId id="471" r:id="rId65"/>
  </p:sldIdLst>
  <p:sldSz cx="9144000" cy="6858000" type="screen4x3"/>
  <p:notesSz cx="10234613" cy="70993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48D10"/>
    <a:srgbClr val="FF8181"/>
    <a:srgbClr val="66FF66"/>
    <a:srgbClr val="0000FF"/>
    <a:srgbClr val="FF0303"/>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0" autoAdjust="0"/>
    <p:restoredTop sz="69894" autoAdjust="0"/>
  </p:normalViewPr>
  <p:slideViewPr>
    <p:cSldViewPr>
      <p:cViewPr varScale="1">
        <p:scale>
          <a:sx n="81" d="100"/>
          <a:sy n="81" d="100"/>
        </p:scale>
        <p:origin x="273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8322" name="Rectangle 2"/>
          <p:cNvSpPr>
            <a:spLocks noGrp="1" noChangeArrowheads="1"/>
          </p:cNvSpPr>
          <p:nvPr>
            <p:ph type="hdr" sz="quarter"/>
          </p:nvPr>
        </p:nvSpPr>
        <p:spPr bwMode="auto">
          <a:xfrm>
            <a:off x="0" y="0"/>
            <a:ext cx="4435475" cy="354013"/>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68323" name="Rectangle 3"/>
          <p:cNvSpPr>
            <a:spLocks noGrp="1" noChangeArrowheads="1"/>
          </p:cNvSpPr>
          <p:nvPr>
            <p:ph type="dt" sz="quarter" idx="1"/>
          </p:nvPr>
        </p:nvSpPr>
        <p:spPr bwMode="auto">
          <a:xfrm>
            <a:off x="5797550" y="0"/>
            <a:ext cx="4435475" cy="354013"/>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68324" name="Rectangle 4"/>
          <p:cNvSpPr>
            <a:spLocks noGrp="1" noChangeArrowheads="1"/>
          </p:cNvSpPr>
          <p:nvPr>
            <p:ph type="ftr" sz="quarter" idx="2"/>
          </p:nvPr>
        </p:nvSpPr>
        <p:spPr bwMode="auto">
          <a:xfrm>
            <a:off x="0" y="6743700"/>
            <a:ext cx="4435475" cy="354013"/>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68325" name="Rectangle 5"/>
          <p:cNvSpPr>
            <a:spLocks noGrp="1" noChangeArrowheads="1"/>
          </p:cNvSpPr>
          <p:nvPr>
            <p:ph type="sldNum" sz="quarter" idx="3"/>
          </p:nvPr>
        </p:nvSpPr>
        <p:spPr bwMode="auto">
          <a:xfrm>
            <a:off x="5797550" y="6743700"/>
            <a:ext cx="4435475" cy="354013"/>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8C2BE8D2-0A55-4DF1-80B7-1FFDBAFE8B7C}"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4435475" cy="354013"/>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6867" name="Rectangle 3"/>
          <p:cNvSpPr>
            <a:spLocks noGrp="1" noChangeArrowheads="1"/>
          </p:cNvSpPr>
          <p:nvPr>
            <p:ph type="dt" idx="1"/>
          </p:nvPr>
        </p:nvSpPr>
        <p:spPr bwMode="auto">
          <a:xfrm>
            <a:off x="5797550" y="0"/>
            <a:ext cx="4435475" cy="354013"/>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82948" name="Rectangle 4"/>
          <p:cNvSpPr>
            <a:spLocks noGrp="1" noRot="1" noChangeAspect="1" noChangeArrowheads="1" noTextEdit="1"/>
          </p:cNvSpPr>
          <p:nvPr>
            <p:ph type="sldImg" idx="2"/>
          </p:nvPr>
        </p:nvSpPr>
        <p:spPr bwMode="auto">
          <a:xfrm>
            <a:off x="3343275" y="533400"/>
            <a:ext cx="3549650" cy="2662238"/>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1023938" y="3371850"/>
            <a:ext cx="8186737" cy="319405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6743700"/>
            <a:ext cx="4435475" cy="354013"/>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36871" name="Rectangle 7"/>
          <p:cNvSpPr>
            <a:spLocks noGrp="1" noChangeArrowheads="1"/>
          </p:cNvSpPr>
          <p:nvPr>
            <p:ph type="sldNum" sz="quarter" idx="5"/>
          </p:nvPr>
        </p:nvSpPr>
        <p:spPr bwMode="auto">
          <a:xfrm>
            <a:off x="5797550" y="6743700"/>
            <a:ext cx="4435475" cy="354013"/>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9D9612A-D59B-4EF9-8C32-9966494D11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Chưa</a:t>
            </a:r>
            <a:r>
              <a:rPr lang="en-US" baseline="0" dirty="0"/>
              <a:t> </a:t>
            </a:r>
            <a:r>
              <a:rPr lang="en-US" baseline="0" dirty="0" err="1"/>
              <a:t>hiểu</a:t>
            </a: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Chưa</a:t>
            </a:r>
            <a:r>
              <a:rPr lang="en-US" baseline="0" dirty="0"/>
              <a:t> </a:t>
            </a:r>
            <a:r>
              <a:rPr lang="en-US" baseline="0" dirty="0" err="1"/>
              <a:t>hiểu</a:t>
            </a: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Chưa</a:t>
            </a:r>
            <a:r>
              <a:rPr lang="en-US" baseline="0" dirty="0"/>
              <a:t> </a:t>
            </a:r>
            <a:r>
              <a:rPr lang="en-US" baseline="0" dirty="0" err="1"/>
              <a:t>hiểu</a:t>
            </a:r>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9D9612A-D59B-4EF9-8C32-9966494D11BB}"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logoTDT-banquyen"/>
          <p:cNvPicPr>
            <a:picLocks noChangeAspect="1" noChangeArrowheads="1"/>
          </p:cNvPicPr>
          <p:nvPr/>
        </p:nvPicPr>
        <p:blipFill>
          <a:blip r:embed="rId2"/>
          <a:srcRect/>
          <a:stretch>
            <a:fillRect/>
          </a:stretch>
        </p:blipFill>
        <p:spPr bwMode="auto">
          <a:xfrm>
            <a:off x="0" y="0"/>
            <a:ext cx="1752600" cy="1100138"/>
          </a:xfrm>
          <a:prstGeom prst="rect">
            <a:avLst/>
          </a:prstGeom>
          <a:noFill/>
          <a:ln w="9525">
            <a:noFill/>
            <a:miter lim="800000"/>
            <a:headEnd/>
            <a:tailEnd/>
          </a:ln>
        </p:spPr>
      </p:pic>
      <p:cxnSp>
        <p:nvCxnSpPr>
          <p:cNvPr id="5" name="Straight Connector 4"/>
          <p:cNvCxnSpPr/>
          <p:nvPr/>
        </p:nvCxnSpPr>
        <p:spPr>
          <a:xfrm>
            <a:off x="2133600" y="1143000"/>
            <a:ext cx="70104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1752600" y="0"/>
            <a:ext cx="7772400" cy="1470025"/>
          </a:xfrm>
        </p:spPr>
        <p:txBody>
          <a:bodyPr>
            <a:normAutofit/>
          </a:bodyPr>
          <a:lstStyle>
            <a:lvl1pPr>
              <a:defRPr sz="3600" b="0">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smtClean="0"/>
            </a:lvl1pPr>
          </a:lstStyle>
          <a:p>
            <a:pPr>
              <a:defRPr/>
            </a:pPr>
            <a:r>
              <a:rPr lang="en-US"/>
              <a:t>July 30, 2020</a:t>
            </a:r>
          </a:p>
        </p:txBody>
      </p:sp>
      <p:sp>
        <p:nvSpPr>
          <p:cNvPr id="7" name="Footer Placeholder 4"/>
          <p:cNvSpPr>
            <a:spLocks noGrp="1"/>
          </p:cNvSpPr>
          <p:nvPr>
            <p:ph type="ftr" sz="quarter" idx="11"/>
          </p:nvPr>
        </p:nvSpPr>
        <p:spPr/>
        <p:txBody>
          <a:bodyPr/>
          <a:lstStyle>
            <a:lvl1pPr>
              <a:defRPr smtClean="0"/>
            </a:lvl1pPr>
          </a:lstStyle>
          <a:p>
            <a:pPr>
              <a:defRPr/>
            </a:pPr>
            <a:r>
              <a:rPr lang="vi-VN"/>
              <a:t>502045 - Software Design</a:t>
            </a: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F6DAC3DB-6101-4177-9945-8A858C78CC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633B6015-FF4A-405A-8C4C-E7677487AA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AFB3FF9C-01B0-475C-8C9F-4F36CFAD6FA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77179B85-F8FE-402E-A7D3-FA5D9A7669E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40386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p:txBody>
          <a:bodyPr/>
          <a:lstStyle>
            <a:lvl1pPr>
              <a:defRPr smtClean="0"/>
            </a:lvl1pPr>
          </a:lstStyle>
          <a:p>
            <a:pPr>
              <a:defRPr/>
            </a:pPr>
            <a:r>
              <a:rPr lang="en-US"/>
              <a:t>July 30, 2020</a:t>
            </a:r>
          </a:p>
        </p:txBody>
      </p:sp>
      <p:sp>
        <p:nvSpPr>
          <p:cNvPr id="6" name="Rectangle 9"/>
          <p:cNvSpPr>
            <a:spLocks noGrp="1" noChangeArrowheads="1"/>
          </p:cNvSpPr>
          <p:nvPr>
            <p:ph type="ftr" sz="quarter" idx="11"/>
          </p:nvPr>
        </p:nvSpPr>
        <p:spPr/>
        <p:txBody>
          <a:bodyPr/>
          <a:lstStyle>
            <a:lvl1pPr>
              <a:defRPr smtClean="0"/>
            </a:lvl1pPr>
          </a:lstStyle>
          <a:p>
            <a:pPr>
              <a:defRPr/>
            </a:pPr>
            <a:r>
              <a:rPr lang="vi-VN"/>
              <a:t>502045 - Software Design</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1D97073A-190F-4B49-A661-DAEAADE3F1C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p:spTree>
      <p:nvGrpSpPr>
        <p:cNvPr id="1" name=""/>
        <p:cNvGrpSpPr/>
        <p:nvPr/>
      </p:nvGrpSpPr>
      <p:grpSpPr>
        <a:xfrm>
          <a:off x="0" y="0"/>
          <a:ext cx="0" cy="0"/>
          <a:chOff x="0" y="0"/>
          <a:chExt cx="0" cy="0"/>
        </a:xfrm>
      </p:grpSpPr>
      <p:cxnSp>
        <p:nvCxnSpPr>
          <p:cNvPr id="4" name="Straight Connector 3"/>
          <p:cNvCxnSpPr/>
          <p:nvPr/>
        </p:nvCxnSpPr>
        <p:spPr>
          <a:xfrm>
            <a:off x="1066800" y="1143000"/>
            <a:ext cx="7696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rot="5400000">
            <a:off x="1448594" y="989806"/>
            <a:ext cx="762000" cy="1588"/>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2" descr="logoTDT-banquyen"/>
          <p:cNvPicPr>
            <a:picLocks noChangeAspect="1" noChangeArrowheads="1"/>
          </p:cNvPicPr>
          <p:nvPr/>
        </p:nvPicPr>
        <p:blipFill>
          <a:blip r:embed="rId2"/>
          <a:srcRect/>
          <a:stretch>
            <a:fillRect/>
          </a:stretch>
        </p:blipFill>
        <p:spPr bwMode="auto">
          <a:xfrm>
            <a:off x="0" y="0"/>
            <a:ext cx="1752600" cy="1100138"/>
          </a:xfrm>
          <a:prstGeom prst="rect">
            <a:avLst/>
          </a:prstGeom>
          <a:noFill/>
          <a:ln w="9525">
            <a:noFill/>
            <a:miter lim="800000"/>
            <a:headEnd/>
            <a:tailEnd/>
          </a:ln>
        </p:spPr>
      </p:pic>
      <p:sp>
        <p:nvSpPr>
          <p:cNvPr id="2" name="Title 1"/>
          <p:cNvSpPr>
            <a:spLocks noGrp="1"/>
          </p:cNvSpPr>
          <p:nvPr>
            <p:ph type="title"/>
          </p:nvPr>
        </p:nvSpPr>
        <p:spPr>
          <a:xfrm>
            <a:off x="1828800" y="0"/>
            <a:ext cx="7239000" cy="1143000"/>
          </a:xfrm>
        </p:spPr>
        <p:txBody>
          <a:bodyPr>
            <a:normAutofit/>
          </a:bodyPr>
          <a:lstStyle>
            <a:lvl1pPr algn="l">
              <a:defRPr sz="3600" b="0">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200">
                <a:latin typeface="Arial" pitchFamily="34" charset="0"/>
                <a:cs typeface="Arial" pitchFamily="34" charset="0"/>
              </a:defRPr>
            </a:lvl4pPr>
            <a:lvl5pPr>
              <a:defRPr sz="22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smtClean="0"/>
            </a:lvl1pPr>
          </a:lstStyle>
          <a:p>
            <a:pPr>
              <a:defRPr/>
            </a:pPr>
            <a:r>
              <a:rPr lang="en-US"/>
              <a:t>July 30, 2020</a:t>
            </a:r>
          </a:p>
        </p:txBody>
      </p:sp>
      <p:sp>
        <p:nvSpPr>
          <p:cNvPr id="8" name="Footer Placeholder 4"/>
          <p:cNvSpPr>
            <a:spLocks noGrp="1"/>
          </p:cNvSpPr>
          <p:nvPr>
            <p:ph type="ftr" sz="quarter" idx="11"/>
          </p:nvPr>
        </p:nvSpPr>
        <p:spPr>
          <a:xfrm>
            <a:off x="2971800" y="6356350"/>
            <a:ext cx="3200400" cy="365125"/>
          </a:xfrm>
        </p:spPr>
        <p:txBody>
          <a:bodyPr/>
          <a:lstStyle>
            <a:lvl1pPr>
              <a:defRPr smtClean="0"/>
            </a:lvl1pPr>
          </a:lstStyle>
          <a:p>
            <a:pPr>
              <a:defRPr/>
            </a:pPr>
            <a:r>
              <a:rPr lang="vi-VN"/>
              <a:t>502045 - Software Design</a:t>
            </a: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7D11DF91-87E6-42D7-A571-9A32E91D396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895B347F-2C9D-4213-8BB5-9C2D8DA7AE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7" name="Slide Number Placeholder 5"/>
          <p:cNvSpPr>
            <a:spLocks noGrp="1"/>
          </p:cNvSpPr>
          <p:nvPr>
            <p:ph type="sldNum" sz="quarter" idx="12"/>
          </p:nvPr>
        </p:nvSpPr>
        <p:spPr/>
        <p:txBody>
          <a:bodyPr/>
          <a:lstStyle>
            <a:lvl1pPr>
              <a:defRPr/>
            </a:lvl1pPr>
          </a:lstStyle>
          <a:p>
            <a:pPr>
              <a:defRPr/>
            </a:pPr>
            <a:fld id="{56937635-2E64-4EFF-8B18-9D8C6502CF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July 30, 2020</a:t>
            </a:r>
          </a:p>
        </p:txBody>
      </p:sp>
      <p:sp>
        <p:nvSpPr>
          <p:cNvPr id="8"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9" name="Slide Number Placeholder 5"/>
          <p:cNvSpPr>
            <a:spLocks noGrp="1"/>
          </p:cNvSpPr>
          <p:nvPr>
            <p:ph type="sldNum" sz="quarter" idx="12"/>
          </p:nvPr>
        </p:nvSpPr>
        <p:spPr/>
        <p:txBody>
          <a:bodyPr/>
          <a:lstStyle>
            <a:lvl1pPr>
              <a:defRPr/>
            </a:lvl1pPr>
          </a:lstStyle>
          <a:p>
            <a:pPr>
              <a:defRPr/>
            </a:pPr>
            <a:fld id="{06CE1BB1-AD32-4960-A500-262DD13FBF1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July 30, 2020</a:t>
            </a:r>
          </a:p>
        </p:txBody>
      </p:sp>
      <p:sp>
        <p:nvSpPr>
          <p:cNvPr id="4"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5" name="Slide Number Placeholder 5"/>
          <p:cNvSpPr>
            <a:spLocks noGrp="1"/>
          </p:cNvSpPr>
          <p:nvPr>
            <p:ph type="sldNum" sz="quarter" idx="12"/>
          </p:nvPr>
        </p:nvSpPr>
        <p:spPr/>
        <p:txBody>
          <a:bodyPr/>
          <a:lstStyle>
            <a:lvl1pPr>
              <a:defRPr/>
            </a:lvl1pPr>
          </a:lstStyle>
          <a:p>
            <a:pPr>
              <a:defRPr/>
            </a:pPr>
            <a:fld id="{0D1F1011-F829-4686-96B4-E08CD4014B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July 30, 2020</a:t>
            </a:r>
          </a:p>
        </p:txBody>
      </p:sp>
      <p:sp>
        <p:nvSpPr>
          <p:cNvPr id="3"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4" name="Slide Number Placeholder 5"/>
          <p:cNvSpPr>
            <a:spLocks noGrp="1"/>
          </p:cNvSpPr>
          <p:nvPr>
            <p:ph type="sldNum" sz="quarter" idx="12"/>
          </p:nvPr>
        </p:nvSpPr>
        <p:spPr/>
        <p:txBody>
          <a:bodyPr/>
          <a:lstStyle>
            <a:lvl1pPr>
              <a:defRPr/>
            </a:lvl1pPr>
          </a:lstStyle>
          <a:p>
            <a:pPr>
              <a:defRPr/>
            </a:pPr>
            <a:fld id="{5C7FDC1B-914C-4897-A78B-641E19D88F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7" name="Slide Number Placeholder 5"/>
          <p:cNvSpPr>
            <a:spLocks noGrp="1"/>
          </p:cNvSpPr>
          <p:nvPr>
            <p:ph type="sldNum" sz="quarter" idx="12"/>
          </p:nvPr>
        </p:nvSpPr>
        <p:spPr/>
        <p:txBody>
          <a:bodyPr/>
          <a:lstStyle>
            <a:lvl1pPr>
              <a:defRPr/>
            </a:lvl1pPr>
          </a:lstStyle>
          <a:p>
            <a:pPr>
              <a:defRPr/>
            </a:pPr>
            <a:fld id="{F537D4B7-ABDD-4B2E-B0A4-193B7F5CF5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vi-VN"/>
              <a:t>502045 - Software Design</a:t>
            </a:r>
            <a:endParaRPr lang="en-US"/>
          </a:p>
        </p:txBody>
      </p:sp>
      <p:sp>
        <p:nvSpPr>
          <p:cNvPr id="7" name="Slide Number Placeholder 5"/>
          <p:cNvSpPr>
            <a:spLocks noGrp="1"/>
          </p:cNvSpPr>
          <p:nvPr>
            <p:ph type="sldNum" sz="quarter" idx="12"/>
          </p:nvPr>
        </p:nvSpPr>
        <p:spPr/>
        <p:txBody>
          <a:bodyPr/>
          <a:lstStyle>
            <a:lvl1pPr>
              <a:defRPr/>
            </a:lvl1pPr>
          </a:lstStyle>
          <a:p>
            <a:pPr>
              <a:defRPr/>
            </a:pPr>
            <a:fld id="{0724C673-2499-427A-B1B1-FA5F59F7A4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r>
              <a:rPr lang="en-US"/>
              <a:t>July 30,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vi-VN"/>
              <a:t>502045 - Software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B2E2C64F-EFA3-4C1D-BE24-94EF8AFAFC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8" r:id="rId13"/>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dirty="0"/>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1</a:t>
            </a:fld>
            <a:endParaRPr lang="en-US" dirty="0"/>
          </a:p>
        </p:txBody>
      </p:sp>
      <p:sp>
        <p:nvSpPr>
          <p:cNvPr id="11" name="Title 1">
            <a:extLst>
              <a:ext uri="{FF2B5EF4-FFF2-40B4-BE49-F238E27FC236}">
                <a16:creationId xmlns:a16="http://schemas.microsoft.com/office/drawing/2014/main" id="{8B5A5ADE-AD4E-48D7-9CA8-CDCBF5410CF5}"/>
              </a:ext>
            </a:extLst>
          </p:cNvPr>
          <p:cNvSpPr txBox="1">
            <a:spLocks/>
          </p:cNvSpPr>
          <p:nvPr/>
        </p:nvSpPr>
        <p:spPr bwMode="auto">
          <a:xfrm>
            <a:off x="1143000" y="2416175"/>
            <a:ext cx="68580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l" rtl="0" fontAlgn="base">
              <a:spcBef>
                <a:spcPct val="0"/>
              </a:spcBef>
              <a:spcAft>
                <a:spcPct val="0"/>
              </a:spcAft>
              <a:defRPr sz="3600" b="0" kern="1200">
                <a:solidFill>
                  <a:schemeClr val="tx1"/>
                </a:solidFill>
                <a:latin typeface="Arial" pitchFamily="34" charset="0"/>
                <a:ea typeface="+mj-ea"/>
                <a:cs typeface="Arial" pitchFamily="34" charset="0"/>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defRPr/>
            </a:pPr>
            <a:r>
              <a:rPr lang="en-US" sz="3300" dirty="0">
                <a:solidFill>
                  <a:schemeClr val="accent1"/>
                </a:solidFill>
              </a:rPr>
              <a:t>502045</a:t>
            </a:r>
          </a:p>
        </p:txBody>
      </p:sp>
      <p:sp>
        <p:nvSpPr>
          <p:cNvPr id="12" name="Subtitle 2">
            <a:extLst>
              <a:ext uri="{FF2B5EF4-FFF2-40B4-BE49-F238E27FC236}">
                <a16:creationId xmlns:a16="http://schemas.microsoft.com/office/drawing/2014/main" id="{06329263-571B-45A8-AAB5-D3E1E2C0A299}"/>
              </a:ext>
            </a:extLst>
          </p:cNvPr>
          <p:cNvSpPr txBox="1">
            <a:spLocks/>
          </p:cNvSpPr>
          <p:nvPr/>
        </p:nvSpPr>
        <p:spPr bwMode="auto">
          <a:xfrm>
            <a:off x="1143000" y="2965450"/>
            <a:ext cx="6858000" cy="519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3000" b="1" dirty="0"/>
              <a:t>Software Engineering</a:t>
            </a:r>
          </a:p>
        </p:txBody>
      </p:sp>
      <p:sp>
        <p:nvSpPr>
          <p:cNvPr id="13" name="Subtitle 2">
            <a:extLst>
              <a:ext uri="{FF2B5EF4-FFF2-40B4-BE49-F238E27FC236}">
                <a16:creationId xmlns:a16="http://schemas.microsoft.com/office/drawing/2014/main" id="{3122ACDD-8F8E-4DCF-8068-623B8804C97E}"/>
              </a:ext>
            </a:extLst>
          </p:cNvPr>
          <p:cNvSpPr txBox="1">
            <a:spLocks/>
          </p:cNvSpPr>
          <p:nvPr/>
        </p:nvSpPr>
        <p:spPr>
          <a:xfrm>
            <a:off x="1143000" y="3689145"/>
            <a:ext cx="6858000" cy="891983"/>
          </a:xfrm>
          <a:prstGeom prst="rect">
            <a:avLst/>
          </a:prstGeom>
        </p:spPr>
        <p:txBody>
          <a:bodyPr lIns="68580" tIns="34290" rIns="68580" bIns="34290">
            <a:no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ts val="1000"/>
              </a:spcBef>
              <a:buFontTx/>
              <a:buNone/>
            </a:pPr>
            <a:r>
              <a:rPr lang="en-US" altLang="en-US" sz="2400" b="1" dirty="0">
                <a:cs typeface="Calibri" panose="020F0502020204030204" pitchFamily="34" charset="0"/>
              </a:rPr>
              <a:t>Chapter 06</a:t>
            </a:r>
          </a:p>
          <a:p>
            <a:pPr algn="ctr" eaLnBrk="1" hangingPunct="1">
              <a:lnSpc>
                <a:spcPct val="80000"/>
              </a:lnSpc>
              <a:spcBef>
                <a:spcPts val="1000"/>
              </a:spcBef>
              <a:buFontTx/>
              <a:buNone/>
            </a:pPr>
            <a:r>
              <a:rPr lang="en-US" altLang="en-US" sz="2400" b="1" dirty="0">
                <a:cs typeface="Calibri" panose="020F0502020204030204" pitchFamily="34" charset="0"/>
              </a:rPr>
              <a:t>Lesson 06: Software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r>
              <a:rPr lang="en-US" dirty="0"/>
              <a:t>System design</a:t>
            </a:r>
          </a:p>
          <a:p>
            <a:r>
              <a:rPr lang="en-US" dirty="0">
                <a:solidFill>
                  <a:srgbClr val="FF0000"/>
                </a:solidFill>
              </a:rPr>
              <a:t>Architectural design</a:t>
            </a:r>
          </a:p>
          <a:p>
            <a:pPr lvl="1"/>
            <a:r>
              <a:rPr lang="en-US" dirty="0"/>
              <a:t>Architectural design decision</a:t>
            </a:r>
          </a:p>
          <a:p>
            <a:pPr lvl="1"/>
            <a:r>
              <a:rPr lang="en-US" dirty="0"/>
              <a:t>Architectural views</a:t>
            </a:r>
            <a:endParaRPr lang="en-US" dirty="0">
              <a:solidFill>
                <a:srgbClr val="FF0000"/>
              </a:solidFill>
            </a:endParaRPr>
          </a:p>
          <a:p>
            <a:pPr lvl="1"/>
            <a:r>
              <a:rPr lang="en-US" dirty="0"/>
              <a:t>Architectural styles &amp; pattern</a:t>
            </a:r>
          </a:p>
          <a:p>
            <a:pPr lvl="1"/>
            <a:r>
              <a:rPr lang="en-US" dirty="0"/>
              <a:t>Application Architectural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a:t>
            </a:r>
          </a:p>
        </p:txBody>
      </p:sp>
      <p:sp>
        <p:nvSpPr>
          <p:cNvPr id="3" name="Content Placeholder 2"/>
          <p:cNvSpPr>
            <a:spLocks noGrp="1"/>
          </p:cNvSpPr>
          <p:nvPr>
            <p:ph idx="1"/>
          </p:nvPr>
        </p:nvSpPr>
        <p:spPr/>
        <p:txBody>
          <a:bodyPr/>
          <a:lstStyle/>
          <a:p>
            <a:r>
              <a:rPr lang="en-US" dirty="0"/>
              <a:t>What is it?</a:t>
            </a:r>
          </a:p>
          <a:p>
            <a:r>
              <a:rPr lang="en-US" dirty="0"/>
              <a:t>Who does it?</a:t>
            </a:r>
          </a:p>
          <a:p>
            <a:r>
              <a:rPr lang="en-US" dirty="0"/>
              <a:t>Why is it important?</a:t>
            </a:r>
          </a:p>
          <a:p>
            <a:r>
              <a:rPr lang="en-US" dirty="0"/>
              <a:t>What are the steps?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dirty="0"/>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 </a:t>
            </a:r>
            <a:r>
              <a:rPr lang="en-GB" dirty="0">
                <a:solidFill>
                  <a:schemeClr val="accent1"/>
                </a:solidFill>
              </a:rPr>
              <a:t>software architecture.</a:t>
            </a:r>
          </a:p>
          <a:p>
            <a:endParaRPr lang="en-GB" dirty="0"/>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a packing robot control system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pic>
        <p:nvPicPr>
          <p:cNvPr id="1026" name="Picture 2"/>
          <p:cNvPicPr>
            <a:picLocks noChangeAspect="1" noChangeArrowheads="1"/>
          </p:cNvPicPr>
          <p:nvPr/>
        </p:nvPicPr>
        <p:blipFill>
          <a:blip r:embed="rId3"/>
          <a:srcRect/>
          <a:stretch>
            <a:fillRect/>
          </a:stretch>
        </p:blipFill>
        <p:spPr bwMode="auto">
          <a:xfrm>
            <a:off x="1905000" y="1244130"/>
            <a:ext cx="5715000" cy="52328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Architecture in the small </a:t>
            </a:r>
            <a:r>
              <a:rPr lang="en-US" dirty="0"/>
              <a:t>is concerned with the architecture of individual programs. At this level, we are concerned with the way that an individual program is decomposed into components.  </a:t>
            </a:r>
            <a:endParaRPr lang="en-GB" dirty="0"/>
          </a:p>
          <a:p>
            <a:r>
              <a:rPr lang="en-US" dirty="0">
                <a:solidFill>
                  <a:srgbClr val="FF0000"/>
                </a:solidFill>
              </a:rPr>
              <a:t>Architecture in the large </a:t>
            </a:r>
            <a:r>
              <a:rPr lang="en-US" dirty="0"/>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normAutofit fontScale="92500"/>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normAutofit fontScale="85000" lnSpcReduction="10000"/>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sp>
        <p:nvSpPr>
          <p:cNvPr id="3" name="Content Placeholder 2"/>
          <p:cNvSpPr>
            <a:spLocks noGrp="1"/>
          </p:cNvSpPr>
          <p:nvPr>
            <p:ph idx="1"/>
          </p:nvPr>
        </p:nvSpPr>
        <p:spPr/>
        <p:txBody>
          <a:bodyPr/>
          <a:lstStyle/>
          <a:p>
            <a:r>
              <a:rPr lang="en-US" dirty="0">
                <a:solidFill>
                  <a:srgbClr val="FF0000"/>
                </a:solidFill>
              </a:rPr>
              <a:t>System design</a:t>
            </a:r>
          </a:p>
          <a:p>
            <a:r>
              <a:rPr lang="en-US" dirty="0"/>
              <a:t>Architectural design</a:t>
            </a:r>
          </a:p>
          <a:p>
            <a:pPr lvl="1"/>
            <a:r>
              <a:rPr lang="en-US" dirty="0"/>
              <a:t>Architectural design decision</a:t>
            </a:r>
          </a:p>
          <a:p>
            <a:pPr lvl="1"/>
            <a:r>
              <a:rPr lang="en-US" dirty="0"/>
              <a:t>Architectural views</a:t>
            </a:r>
            <a:endParaRPr lang="en-US" dirty="0">
              <a:solidFill>
                <a:srgbClr val="FF0000"/>
              </a:solidFill>
            </a:endParaRPr>
          </a:p>
          <a:p>
            <a:pPr lvl="1"/>
            <a:r>
              <a:rPr lang="en-US" dirty="0"/>
              <a:t>Architectural styles &amp; pattern</a:t>
            </a:r>
          </a:p>
          <a:p>
            <a:pPr lvl="1"/>
            <a:r>
              <a:rPr lang="en-US" dirty="0"/>
              <a:t>Application Architectural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dirty="0"/>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2</a:t>
            </a:fld>
            <a:endParaRPr lang="en-US" dirty="0"/>
          </a:p>
        </p:txBody>
      </p:sp>
    </p:spTree>
    <p:extLst>
      <p:ext uri="{BB962C8B-B14F-4D97-AF65-F5344CB8AC3E}">
        <p14:creationId xmlns:p14="http://schemas.microsoft.com/office/powerpoint/2010/main" val="342415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r>
              <a:rPr lang="en-US" dirty="0"/>
              <a:t>System design</a:t>
            </a:r>
          </a:p>
          <a:p>
            <a:r>
              <a:rPr lang="en-US" dirty="0"/>
              <a:t>Architectural design</a:t>
            </a:r>
          </a:p>
          <a:p>
            <a:pPr lvl="1"/>
            <a:r>
              <a:rPr lang="en-US" dirty="0">
                <a:solidFill>
                  <a:srgbClr val="FF0000"/>
                </a:solidFill>
              </a:rPr>
              <a:t>Architectural design decision</a:t>
            </a:r>
          </a:p>
          <a:p>
            <a:pPr lvl="1"/>
            <a:r>
              <a:rPr lang="en-US" dirty="0"/>
              <a:t>Architectural views</a:t>
            </a:r>
            <a:endParaRPr lang="en-US" dirty="0">
              <a:solidFill>
                <a:srgbClr val="FF0000"/>
              </a:solidFill>
            </a:endParaRPr>
          </a:p>
          <a:p>
            <a:pPr lvl="1"/>
            <a:r>
              <a:rPr lang="en-US" dirty="0"/>
              <a:t>Architectural styles &amp; pattern</a:t>
            </a:r>
          </a:p>
          <a:p>
            <a:pPr lvl="1"/>
            <a:r>
              <a:rPr lang="en-US" dirty="0"/>
              <a:t>Application Architectural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dirty="0"/>
              <a:t>Is there a generic application architecture that can be used?</a:t>
            </a:r>
          </a:p>
          <a:p>
            <a:r>
              <a:rPr lang="en-US" sz="2400" dirty="0"/>
              <a:t>How will the system be distributed?</a:t>
            </a:r>
          </a:p>
          <a:p>
            <a:r>
              <a:rPr lang="en-US" sz="2400" dirty="0"/>
              <a:t>What architectural styles are appropriate?</a:t>
            </a:r>
          </a:p>
          <a:p>
            <a:r>
              <a:rPr lang="en-US" sz="2400" dirty="0"/>
              <a:t>What approach will be used to structure the system?</a:t>
            </a:r>
          </a:p>
          <a:p>
            <a:r>
              <a:rPr lang="en-US" sz="2400" dirty="0"/>
              <a:t>How will the system be decomposed into modules?</a:t>
            </a:r>
          </a:p>
          <a:p>
            <a:r>
              <a:rPr lang="en-US" sz="2400" dirty="0"/>
              <a:t>What control strategy should be used?</a:t>
            </a:r>
          </a:p>
          <a:p>
            <a:r>
              <a:rPr lang="en-US" sz="2400" dirty="0"/>
              <a:t>How will the architectural design be evaluated?</a:t>
            </a:r>
          </a:p>
          <a:p>
            <a:r>
              <a:rPr lang="en-US" sz="2400" dirty="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normAutofit fontScale="85000" lnSpcReduction="10000"/>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a:p>
            <a:pPr lvl="1"/>
            <a:r>
              <a:rPr lang="en-US" dirty="0"/>
              <a:t>Discussed later in this lecture.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normAutofit lnSpcReduction="10000"/>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normAutofit/>
          </a:bodyPr>
          <a:lstStyle/>
          <a:p>
            <a:pPr>
              <a:lnSpc>
                <a:spcPct val="90000"/>
              </a:lnSpc>
            </a:pPr>
            <a:r>
              <a:rPr lang="en-US" sz="2400" dirty="0"/>
              <a:t>How the system should be in the case it requires both performance &amp; maintainability characteristics?</a:t>
            </a:r>
          </a:p>
          <a:p>
            <a:pPr>
              <a:lnSpc>
                <a:spcPct val="90000"/>
              </a:lnSpc>
            </a:pPr>
            <a:endParaRPr lang="en-US" sz="2400" dirty="0"/>
          </a:p>
          <a:p>
            <a:pPr>
              <a:lnSpc>
                <a:spcPct val="90000"/>
              </a:lnSpc>
            </a:pPr>
            <a:r>
              <a:rPr lang="en-US" sz="2400" dirty="0"/>
              <a:t>How will the architectural design be evaluated?</a:t>
            </a:r>
            <a:endParaRPr lang="en-US" sz="20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r>
              <a:rPr lang="en-US" dirty="0"/>
              <a:t>System design</a:t>
            </a:r>
          </a:p>
          <a:p>
            <a:r>
              <a:rPr lang="en-US" dirty="0"/>
              <a:t>Architectural design</a:t>
            </a:r>
          </a:p>
          <a:p>
            <a:pPr lvl="1"/>
            <a:r>
              <a:rPr lang="en-US" dirty="0"/>
              <a:t>Architectural design decision</a:t>
            </a:r>
          </a:p>
          <a:p>
            <a:pPr lvl="1"/>
            <a:r>
              <a:rPr lang="en-US" dirty="0">
                <a:solidFill>
                  <a:srgbClr val="FF0000"/>
                </a:solidFill>
              </a:rPr>
              <a:t>Architectural views</a:t>
            </a:r>
          </a:p>
          <a:p>
            <a:pPr lvl="1"/>
            <a:r>
              <a:rPr lang="en-US" dirty="0"/>
              <a:t>Architectural styles &amp; pattern</a:t>
            </a:r>
          </a:p>
          <a:p>
            <a:pPr lvl="1"/>
            <a:r>
              <a:rPr lang="en-US" dirty="0"/>
              <a:t>Application Architectural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normAutofit fontScale="85000" lnSpcReduction="20000"/>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+ 1 view model of software architecture</a:t>
            </a:r>
          </a:p>
        </p:txBody>
      </p:sp>
      <p:sp>
        <p:nvSpPr>
          <p:cNvPr id="3" name="Content Placeholder 2"/>
          <p:cNvSpPr>
            <a:spLocks noGrp="1"/>
          </p:cNvSpPr>
          <p:nvPr>
            <p:ph idx="1"/>
          </p:nvPr>
        </p:nvSpPr>
        <p:spPr/>
        <p:txBody>
          <a:bodyPr>
            <a:normAutofit fontScale="85000" lnSpcReduction="10000"/>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28</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r>
              <a:rPr lang="en-US" dirty="0"/>
              <a:t>System design</a:t>
            </a:r>
          </a:p>
          <a:p>
            <a:r>
              <a:rPr lang="en-US" dirty="0"/>
              <a:t>Architectural design</a:t>
            </a:r>
          </a:p>
          <a:p>
            <a:pPr lvl="1"/>
            <a:r>
              <a:rPr lang="en-US" dirty="0"/>
              <a:t>Architectural design decision</a:t>
            </a:r>
          </a:p>
          <a:p>
            <a:pPr lvl="1"/>
            <a:r>
              <a:rPr lang="en-US" dirty="0"/>
              <a:t>Architectural views</a:t>
            </a:r>
            <a:endParaRPr lang="en-US" dirty="0">
              <a:solidFill>
                <a:srgbClr val="FF0000"/>
              </a:solidFill>
            </a:endParaRPr>
          </a:p>
          <a:p>
            <a:pPr lvl="1"/>
            <a:r>
              <a:rPr lang="en-US" dirty="0">
                <a:solidFill>
                  <a:srgbClr val="FF0000"/>
                </a:solidFill>
              </a:rPr>
              <a:t>Architectural styles &amp; pattern</a:t>
            </a:r>
          </a:p>
          <a:p>
            <a:pPr lvl="1"/>
            <a:r>
              <a:rPr lang="en-US" dirty="0"/>
              <a:t>Application Architectural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
        <p:nvSpPr>
          <p:cNvPr id="3" name="Content Placeholder 2"/>
          <p:cNvSpPr>
            <a:spLocks noGrp="1"/>
          </p:cNvSpPr>
          <p:nvPr>
            <p:ph idx="1"/>
          </p:nvPr>
        </p:nvSpPr>
        <p:spPr/>
        <p:txBody>
          <a:bodyPr>
            <a:normAutofit/>
          </a:bodyPr>
          <a:lstStyle/>
          <a:p>
            <a:r>
              <a:rPr lang="en-US" dirty="0"/>
              <a:t>Design is a meaningful engineering representation of something. </a:t>
            </a:r>
          </a:p>
          <a:p>
            <a:r>
              <a:rPr lang="en-US" dirty="0"/>
              <a:t>In the software engineering context, design focuses on four major areas of concern: data, architecture, interfaces, and components.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fontScale="92500" lnSpcReduction="10000"/>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organization of the Model-View-Controller</a:t>
            </a:r>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1600200" y="1219200"/>
            <a:ext cx="6289155" cy="49053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architecture using the MVC pattern</a:t>
            </a:r>
          </a:p>
        </p:txBody>
      </p:sp>
      <p:pic>
        <p:nvPicPr>
          <p:cNvPr id="17410"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1585948" y="1295400"/>
            <a:ext cx="5881652" cy="540310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interfacing of sub-systems.</a:t>
            </a:r>
          </a:p>
          <a:p>
            <a:r>
              <a:rPr lang="en-GB" sz="2400" dirty="0"/>
              <a:t>Organises the system into a set of layers (or abstract machines) each of which provide a set of services.</a:t>
            </a:r>
          </a:p>
          <a:p>
            <a:r>
              <a:rPr lang="en-GB" sz="2400" dirty="0"/>
              <a:t>Supports the incremental development of sub-systems in different layers. When a layer interface changes, only the adjacent layer is affected.</a:t>
            </a:r>
          </a:p>
          <a:p>
            <a:r>
              <a:rPr lang="en-GB" sz="2400" dirty="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the LIBSYS system</a:t>
            </a:r>
          </a:p>
        </p:txBody>
      </p:sp>
      <p:pic>
        <p:nvPicPr>
          <p:cNvPr id="4" name="Content Placeholder 3" descr="6.7 LIB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normAutofit fontScale="92500" lnSpcReduction="10000"/>
          </a:bodyPr>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repository architecture for an IDE</a:t>
            </a:r>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3"/>
              <a:srcRect t="-12287" b="-12287"/>
              <a:stretch>
                <a:fillRect/>
              </a:stretch>
            </p:blipFill>
          </mc:Choice>
          <mc:Fallback>
            <p:blipFill>
              <a:blip r:embed="rId4"/>
              <a:srcRect t="-12287" b="-12287"/>
              <a:stretch>
                <a:fillRect/>
              </a:stretch>
            </p:blipFill>
          </mc:Fallback>
        </mc:AlternateContent>
        <p:spPr>
          <a:xfrm>
            <a:off x="0" y="1219200"/>
            <a:ext cx="9144641" cy="5029200"/>
          </a:xfrm>
        </p:spPr>
      </p:pic>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pic>
        <p:nvPicPr>
          <p:cNvPr id="7" name="Picture 3"/>
          <p:cNvPicPr>
            <a:picLocks noChangeArrowheads="1"/>
          </p:cNvPicPr>
          <p:nvPr/>
        </p:nvPicPr>
        <p:blipFill>
          <a:blip r:embed="rId5"/>
          <a:srcRect/>
          <a:stretch>
            <a:fillRect/>
          </a:stretch>
        </p:blipFill>
        <p:spPr bwMode="auto">
          <a:xfrm>
            <a:off x="9144000" y="1066800"/>
            <a:ext cx="8077200" cy="4387850"/>
          </a:xfrm>
          <a:prstGeom prst="rect">
            <a:avLst/>
          </a:prstGeom>
          <a:noFill/>
          <a:ln w="12700">
            <a:noFill/>
            <a:miter lim="800000"/>
            <a:headEnd/>
            <a:tailEnd/>
          </a:ln>
          <a:effectLst/>
        </p:spPr>
      </p:pic>
      <p:sp>
        <p:nvSpPr>
          <p:cNvPr id="8" name="Date Placeholder 7"/>
          <p:cNvSpPr>
            <a:spLocks noGrp="1"/>
          </p:cNvSpPr>
          <p:nvPr>
            <p:ph type="dt" sz="half" idx="10"/>
          </p:nvPr>
        </p:nvSpPr>
        <p:spPr/>
        <p:txBody>
          <a:bodyPr/>
          <a:lstStyle/>
          <a:p>
            <a:pPr>
              <a:defRPr/>
            </a:pPr>
            <a:r>
              <a:rPr lang="en-US"/>
              <a:t>July 30, 2020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client–server architecture for a film library</a:t>
            </a:r>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3"/>
              <a:srcRect l="-1062" r="-1062"/>
              <a:stretch>
                <a:fillRect/>
              </a:stretch>
            </p:blipFill>
          </mc:Choice>
          <mc:Fallback>
            <p:blipFill>
              <a:blip r:embed="rId4"/>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it?</a:t>
            </a:r>
          </a:p>
        </p:txBody>
      </p:sp>
      <p:sp>
        <p:nvSpPr>
          <p:cNvPr id="3" name="Content Placeholder 2"/>
          <p:cNvSpPr>
            <a:spLocks noGrp="1"/>
          </p:cNvSpPr>
          <p:nvPr>
            <p:ph idx="1"/>
          </p:nvPr>
        </p:nvSpPr>
        <p:spPr/>
        <p:txBody>
          <a:bodyPr/>
          <a:lstStyle/>
          <a:p>
            <a:r>
              <a:rPr lang="en-US" dirty="0"/>
              <a:t>Software engineers design computer-based systems</a:t>
            </a:r>
          </a:p>
          <a:p>
            <a:r>
              <a:rPr lang="en-US" dirty="0"/>
              <a:t>At the data and architectural level</a:t>
            </a:r>
          </a:p>
          <a:p>
            <a:r>
              <a:rPr lang="en-US" dirty="0"/>
              <a:t>At the interface level</a:t>
            </a:r>
          </a:p>
          <a:p>
            <a:r>
              <a:rPr lang="en-US" dirty="0"/>
              <a:t>At the component level</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of the pipe and filter architecture</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Content Placeholder 6"/>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381000" y="1143000"/>
            <a:ext cx="7239000" cy="5200498"/>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pPr>
              <a:defRPr/>
            </a:pPr>
            <a:r>
              <a:rPr lang="en-US"/>
              <a:t>July 30, 2020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of the pipe and filter architecture</a:t>
            </a:r>
          </a:p>
        </p:txBody>
      </p:sp>
      <p:pic>
        <p:nvPicPr>
          <p:cNvPr id="4" name="Content Placeholder 3" descr="6.13 Invoice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3"/>
              <a:srcRect t="-46243" b="-46243"/>
              <a:stretch>
                <a:fillRect/>
              </a:stretch>
            </p:blipFill>
          </mc:Choice>
          <mc:Fallback>
            <p:blipFill>
              <a:blip r:embed="rId4"/>
              <a:srcRect t="-46243" b="-46243"/>
              <a:stretch>
                <a:fillRect/>
              </a:stretch>
            </p:blipFill>
          </mc:Fallback>
        </mc:AlternateContent>
        <p:spPr>
          <a:xfrm>
            <a:off x="96379" y="1371600"/>
            <a:ext cx="9006085" cy="4953000"/>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normAutofit fontScale="77500" lnSpcReduction="20000"/>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vi-VN"/>
              <a:t>502045 - Software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r>
              <a:rPr lang="en-US" dirty="0"/>
              <a:t>System design</a:t>
            </a:r>
          </a:p>
          <a:p>
            <a:r>
              <a:rPr lang="en-US" dirty="0"/>
              <a:t>Architectural design</a:t>
            </a:r>
          </a:p>
          <a:p>
            <a:pPr lvl="1"/>
            <a:r>
              <a:rPr lang="en-US" dirty="0"/>
              <a:t>Architectural design decision</a:t>
            </a:r>
          </a:p>
          <a:p>
            <a:pPr lvl="1"/>
            <a:r>
              <a:rPr lang="en-US" dirty="0"/>
              <a:t>Architectural views</a:t>
            </a:r>
            <a:endParaRPr lang="en-US" dirty="0">
              <a:solidFill>
                <a:srgbClr val="FF0000"/>
              </a:solidFill>
            </a:endParaRPr>
          </a:p>
          <a:p>
            <a:pPr lvl="1"/>
            <a:r>
              <a:rPr lang="en-US" dirty="0"/>
              <a:t>Architectural styles &amp; pattern</a:t>
            </a:r>
          </a:p>
          <a:p>
            <a:pPr lvl="1"/>
            <a:r>
              <a:rPr lang="en-US" dirty="0">
                <a:solidFill>
                  <a:srgbClr val="FF0000"/>
                </a:solidFill>
              </a:rPr>
              <a:t>Application Architectures </a:t>
            </a:r>
          </a:p>
          <a:p>
            <a:pPr lvl="1"/>
            <a:r>
              <a:rPr lang="en-US" dirty="0"/>
              <a:t>DFD to Architectural design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type="body" idx="1"/>
          </p:nvPr>
        </p:nvSpPr>
        <p:spPr/>
        <p:txBody>
          <a:bodyPr lIns="91797" tIns="45898" rIns="91797" bIns="45898">
            <a:normAutofit fontScale="92500" lnSpcReduction="10000"/>
          </a:bodyPr>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dirty="0"/>
              <a:t>As a starting point for architectural design.</a:t>
            </a:r>
          </a:p>
          <a:p>
            <a:pPr>
              <a:lnSpc>
                <a:spcPct val="90000"/>
              </a:lnSpc>
            </a:pPr>
            <a:r>
              <a:rPr lang="en-US" dirty="0"/>
              <a:t>As a design checklist.</a:t>
            </a:r>
          </a:p>
          <a:p>
            <a:pPr>
              <a:lnSpc>
                <a:spcPct val="90000"/>
              </a:lnSpc>
            </a:pPr>
            <a:r>
              <a:rPr lang="en-US" dirty="0"/>
              <a:t>As a way of </a:t>
            </a:r>
            <a:r>
              <a:rPr lang="en-US" dirty="0" err="1"/>
              <a:t>organising</a:t>
            </a:r>
            <a:r>
              <a:rPr lang="en-US" dirty="0"/>
              <a:t> 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type="body" idx="1"/>
          </p:nvPr>
        </p:nvSpPr>
        <p:spPr/>
        <p:txBody>
          <a:bodyPr>
            <a:normAutofit fontScale="77500" lnSpcReduction="20000"/>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a:t>Focus here is on transaction processing and language </a:t>
            </a:r>
            <a:r>
              <a:rPr lang="en-US" sz="2300"/>
              <a:t>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normAutofit fontScale="92500"/>
          </a:bodyPr>
          <a:lstStyle/>
          <a:p>
            <a:pPr>
              <a:lnSpc>
                <a:spcPct val="90000"/>
              </a:lnSpc>
            </a:pPr>
            <a:r>
              <a:rPr lang="en-US" dirty="0"/>
              <a:t>Process user requests for information from a database or requests to update the database.</a:t>
            </a:r>
          </a:p>
          <a:p>
            <a:pPr>
              <a:lnSpc>
                <a:spcPct val="90000"/>
              </a:lnSpc>
            </a:pPr>
            <a:r>
              <a:rPr lang="en-US" dirty="0"/>
              <a:t>From a user perspective 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pPr>
              <a:lnSpc>
                <a:spcPct val="90000"/>
              </a:lnSpc>
            </a:pPr>
            <a:r>
              <a:rPr lang="en-US" dirty="0"/>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a:t>
            </a:r>
          </a:p>
        </p:txBody>
      </p:sp>
      <p:sp>
        <p:nvSpPr>
          <p:cNvPr id="3" name="Content Placeholder 2"/>
          <p:cNvSpPr>
            <a:spLocks noGrp="1"/>
          </p:cNvSpPr>
          <p:nvPr>
            <p:ph idx="1"/>
          </p:nvPr>
        </p:nvSpPr>
        <p:spPr/>
        <p:txBody>
          <a:bodyPr/>
          <a:lstStyle/>
          <a:p>
            <a:r>
              <a:rPr lang="en-US" dirty="0"/>
              <a:t>You wouldn’t attempt to build a house without a blueprint, would you?</a:t>
            </a:r>
          </a:p>
          <a:p>
            <a:r>
              <a:rPr lang="en-US" dirty="0"/>
              <a:t>Computer software is considerably more complex than a house</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structure of transaction processing applications</a:t>
            </a:r>
          </a:p>
        </p:txBody>
      </p:sp>
      <p:pic>
        <p:nvPicPr>
          <p:cNvPr id="4" name="Content Placeholder 3" descr="6.14 Transaction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software architecture of an ATM system</a:t>
            </a:r>
          </a:p>
        </p:txBody>
      </p:sp>
      <p:pic>
        <p:nvPicPr>
          <p:cNvPr id="4" name="Content Placeholder 3" descr="6.15 ATMSystem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normAutofit fontScale="92500" lnSpcReduction="20000"/>
          </a:bodyPr>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Layered information system architecture</a:t>
            </a:r>
          </a:p>
        </p:txBody>
      </p:sp>
      <p:pic>
        <p:nvPicPr>
          <p:cNvPr id="4" name="Content Placeholder 3" descr="6.16 Info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MHC-PMS</a:t>
            </a:r>
          </a:p>
        </p:txBody>
      </p:sp>
      <p:pic>
        <p:nvPicPr>
          <p:cNvPr id="5" name="Content Placeholder 4" descr="6.17 MHC-PM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normAutofit fontScale="77500" lnSpcReduction="20000"/>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vi-VN"/>
              <a:t>502045 - Software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dirty="0"/>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normAutofit fontScale="92500" lnSpcReduction="20000"/>
          </a:bodyPr>
          <a:lstStyle/>
          <a:p>
            <a:r>
              <a:rPr lang="en-US" dirty="0"/>
              <a:t>These systems are often implemented as multi-tier client server/architectures (discussed in Chapter 18)</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vi-VN"/>
              <a:t>502045 - Software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Language processing systems</a:t>
            </a:r>
          </a:p>
        </p:txBody>
      </p:sp>
      <p:sp>
        <p:nvSpPr>
          <p:cNvPr id="160771" name="Rectangle 3"/>
          <p:cNvSpPr>
            <a:spLocks noGrp="1" noChangeArrowheads="1"/>
          </p:cNvSpPr>
          <p:nvPr>
            <p:ph type="body" idx="1"/>
          </p:nvPr>
        </p:nvSpPr>
        <p:spPr/>
        <p:txBody>
          <a:bodyPr lIns="91797" tIns="45898" rIns="91797" bIns="45898">
            <a:normAutofit/>
          </a:bodyPr>
          <a:lstStyle/>
          <a:p>
            <a:r>
              <a:rPr lang="en-US" sz="3000" dirty="0"/>
              <a:t>Accept a natural or artificial language as input and generate some other representation of that language. </a:t>
            </a:r>
          </a:p>
          <a:p>
            <a:r>
              <a:rPr lang="en-US" sz="3000" dirty="0"/>
              <a:t>May include an interpreter to act on the instructions in the language that is being processed.</a:t>
            </a: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57</a:t>
            </a:fld>
            <a:endParaRPr lang="en-US"/>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processing systems</a:t>
            </a:r>
          </a:p>
        </p:txBody>
      </p:sp>
      <p:sp>
        <p:nvSpPr>
          <p:cNvPr id="3" name="Content Placeholder 2"/>
          <p:cNvSpPr>
            <a:spLocks noGrp="1"/>
          </p:cNvSpPr>
          <p:nvPr>
            <p:ph idx="1"/>
          </p:nvPr>
        </p:nvSpPr>
        <p:spPr/>
        <p:txBody>
          <a:bodyPr/>
          <a:lstStyle/>
          <a:p>
            <a:r>
              <a:rPr lang="en-US" sz="3000" dirty="0"/>
              <a:t>Used in situations where the easiest way to solve a problem is to describe an algorithm or describe the system data</a:t>
            </a:r>
          </a:p>
          <a:p>
            <a:pPr lvl="1"/>
            <a:r>
              <a:rPr lang="en-US" sz="2400" dirty="0"/>
              <a:t>Meta-case tools process tool descriptions, method rules, etc and generate tools.</a:t>
            </a:r>
          </a:p>
          <a:p>
            <a:endParaRPr lang="en-US" dirty="0"/>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of a language processing system </a:t>
            </a:r>
          </a:p>
        </p:txBody>
      </p:sp>
      <p:pic>
        <p:nvPicPr>
          <p:cNvPr id="4" name="Content Placeholder 3" descr="6.18 Lang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59</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steps?</a:t>
            </a:r>
          </a:p>
        </p:txBody>
      </p:sp>
      <p:sp>
        <p:nvSpPr>
          <p:cNvPr id="3" name="Content Placeholder 2"/>
          <p:cNvSpPr>
            <a:spLocks noGrp="1"/>
          </p:cNvSpPr>
          <p:nvPr>
            <p:ph idx="1"/>
          </p:nvPr>
        </p:nvSpPr>
        <p:spPr/>
        <p:txBody>
          <a:bodyPr/>
          <a:lstStyle/>
          <a:p>
            <a:r>
              <a:rPr lang="en-US" dirty="0"/>
              <a:t>The first phase is diversiﬁcation and convergence</a:t>
            </a:r>
          </a:p>
          <a:p>
            <a:r>
              <a:rPr lang="en-US" dirty="0"/>
              <a:t>The second phase is the gradual elimination</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normAutofit fontScale="92500" lnSpcReduction="20000"/>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vi-VN"/>
              <a:t>502045 - Software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60</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vi-VN"/>
              <a:t>502045 - Software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61</a:t>
            </a:fld>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pipe and filter compiler architecture</a:t>
            </a:r>
          </a:p>
        </p:txBody>
      </p:sp>
      <p:pic>
        <p:nvPicPr>
          <p:cNvPr id="4" name="Content Placeholder 3" descr="6.19 PipeFilterComp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62</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63</a:t>
            </a:fld>
            <a:endParaRPr lang="en-US"/>
          </a:p>
        </p:txBody>
      </p:sp>
      <p:sp>
        <p:nvSpPr>
          <p:cNvPr id="6" name="Footer Placeholder 5"/>
          <p:cNvSpPr>
            <a:spLocks noGrp="1"/>
          </p:cNvSpPr>
          <p:nvPr>
            <p:ph type="ftr" sz="quarter" idx="11"/>
          </p:nvPr>
        </p:nvSpPr>
        <p:spPr/>
        <p:txBody>
          <a:bodyPr/>
          <a:lstStyle/>
          <a:p>
            <a:r>
              <a:rPr lang="vi-VN"/>
              <a:t>502045 - Software Design</a:t>
            </a:r>
            <a:endParaRPr lang="en-US"/>
          </a:p>
        </p:txBody>
      </p:sp>
      <p:sp>
        <p:nvSpPr>
          <p:cNvPr id="7" name="Date Placeholder 6"/>
          <p:cNvSpPr>
            <a:spLocks noGrp="1"/>
          </p:cNvSpPr>
          <p:nvPr>
            <p:ph type="dt" sz="half" idx="10"/>
          </p:nvPr>
        </p:nvSpPr>
        <p:spPr/>
        <p:txBody>
          <a:bodyPr/>
          <a:lstStyle/>
          <a:p>
            <a:pPr>
              <a:defRPr/>
            </a:pPr>
            <a:r>
              <a:rPr lang="en-US"/>
              <a:t>July 30, 2020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7500" lnSpcReduction="20000"/>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64</a:t>
            </a:fld>
            <a:endParaRPr lang="en-US" dirty="0"/>
          </a:p>
        </p:txBody>
      </p:sp>
      <p:sp>
        <p:nvSpPr>
          <p:cNvPr id="5" name="Footer Placeholder 4"/>
          <p:cNvSpPr>
            <a:spLocks noGrp="1"/>
          </p:cNvSpPr>
          <p:nvPr>
            <p:ph type="ftr" sz="quarter" idx="11"/>
          </p:nvPr>
        </p:nvSpPr>
        <p:spPr/>
        <p:txBody>
          <a:bodyPr/>
          <a:lstStyle/>
          <a:p>
            <a:r>
              <a:rPr lang="vi-VN"/>
              <a:t>502045 - Software Design</a:t>
            </a:r>
            <a:endParaRPr lang="en-US"/>
          </a:p>
        </p:txBody>
      </p:sp>
      <p:sp>
        <p:nvSpPr>
          <p:cNvPr id="6" name="Date Placeholder 5"/>
          <p:cNvSpPr>
            <a:spLocks noGrp="1"/>
          </p:cNvSpPr>
          <p:nvPr>
            <p:ph type="dt" sz="half" idx="10"/>
          </p:nvPr>
        </p:nvSpPr>
        <p:spPr/>
        <p:txBody>
          <a:bodyPr/>
          <a:lstStyle/>
          <a:p>
            <a:pPr>
              <a:defRPr/>
            </a:pPr>
            <a:r>
              <a:rPr lang="en-US"/>
              <a:t>July 30, 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DESIGN AND SOFTWARE ENGINEERING</a:t>
            </a:r>
          </a:p>
        </p:txBody>
      </p:sp>
      <p:sp>
        <p:nvSpPr>
          <p:cNvPr id="3" name="Content Placeholder 2"/>
          <p:cNvSpPr>
            <a:spLocks noGrp="1"/>
          </p:cNvSpPr>
          <p:nvPr>
            <p:ph idx="1"/>
          </p:nvPr>
        </p:nvSpPr>
        <p:spPr/>
        <p:txBody>
          <a:bodyPr>
            <a:normAutofit/>
          </a:bodyPr>
          <a:lstStyle/>
          <a:p>
            <a:r>
              <a:rPr lang="en-US" dirty="0"/>
              <a:t>Software design sits at the technical kernel of software engineering</a:t>
            </a:r>
          </a:p>
          <a:p>
            <a:r>
              <a:rPr lang="en-US" dirty="0"/>
              <a:t>Each of the elements of the analysis model provides information that is necessary to create the four design models</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DESIGN AND SOFTWARE ENGINEERING</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8</a:t>
            </a:fld>
            <a:endParaRPr lang="en-US"/>
          </a:p>
        </p:txBody>
      </p:sp>
      <p:pic>
        <p:nvPicPr>
          <p:cNvPr id="1026" name="Picture 2"/>
          <p:cNvPicPr>
            <a:picLocks noChangeAspect="1" noChangeArrowheads="1"/>
          </p:cNvPicPr>
          <p:nvPr/>
        </p:nvPicPr>
        <p:blipFill>
          <a:blip r:embed="rId3"/>
          <a:srcRect/>
          <a:stretch>
            <a:fillRect/>
          </a:stretch>
        </p:blipFill>
        <p:spPr bwMode="auto">
          <a:xfrm>
            <a:off x="762000" y="1600199"/>
            <a:ext cx="7613342" cy="450674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sp>
        <p:nvSpPr>
          <p:cNvPr id="3" name="Content Placeholder 2"/>
          <p:cNvSpPr>
            <a:spLocks noGrp="1"/>
          </p:cNvSpPr>
          <p:nvPr>
            <p:ph idx="1"/>
          </p:nvPr>
        </p:nvSpPr>
        <p:spPr/>
        <p:txBody>
          <a:bodyPr>
            <a:normAutofit lnSpcReduction="10000"/>
          </a:bodyPr>
          <a:lstStyle/>
          <a:p>
            <a:r>
              <a:rPr lang="en-US" dirty="0"/>
              <a:t>Software design is an iterative process through which requirements are translated into a “blueprint”.</a:t>
            </a:r>
          </a:p>
          <a:p>
            <a:r>
              <a:rPr lang="en-US" dirty="0"/>
              <a:t>Design and Software Quality</a:t>
            </a:r>
          </a:p>
          <a:p>
            <a:pPr lvl="1"/>
            <a:r>
              <a:rPr lang="en-US" dirty="0"/>
              <a:t>Must implement all of the explicit requirements</a:t>
            </a:r>
          </a:p>
          <a:p>
            <a:pPr lvl="1"/>
            <a:r>
              <a:rPr lang="en-US" dirty="0"/>
              <a:t>Must be a readable, understandable</a:t>
            </a:r>
          </a:p>
          <a:p>
            <a:pPr lvl="1"/>
            <a:r>
              <a:rPr lang="en-US" dirty="0"/>
              <a:t>Provide a complete picture of the software</a:t>
            </a:r>
          </a:p>
          <a:p>
            <a:r>
              <a:rPr lang="en-US" dirty="0"/>
              <a:t>Quality of a house design ?</a:t>
            </a:r>
          </a:p>
        </p:txBody>
      </p:sp>
      <p:sp>
        <p:nvSpPr>
          <p:cNvPr id="4" name="Date Placeholder 3"/>
          <p:cNvSpPr>
            <a:spLocks noGrp="1"/>
          </p:cNvSpPr>
          <p:nvPr>
            <p:ph type="dt" sz="half" idx="10"/>
          </p:nvPr>
        </p:nvSpPr>
        <p:spPr/>
        <p:txBody>
          <a:bodyPr/>
          <a:lstStyle/>
          <a:p>
            <a:pPr>
              <a:defRPr/>
            </a:pPr>
            <a:r>
              <a:rPr lang="en-US"/>
              <a:t>July 30, 2020</a:t>
            </a:r>
          </a:p>
        </p:txBody>
      </p:sp>
      <p:sp>
        <p:nvSpPr>
          <p:cNvPr id="5" name="Footer Placeholder 4"/>
          <p:cNvSpPr>
            <a:spLocks noGrp="1"/>
          </p:cNvSpPr>
          <p:nvPr>
            <p:ph type="ftr" sz="quarter" idx="11"/>
          </p:nvPr>
        </p:nvSpPr>
        <p:spPr/>
        <p:txBody>
          <a:bodyPr/>
          <a:lstStyle/>
          <a:p>
            <a:pPr>
              <a:defRPr/>
            </a:pPr>
            <a:r>
              <a:rPr lang="vi-VN"/>
              <a:t>502045 - Software Design</a:t>
            </a:r>
            <a:endParaRPr lang="en-US"/>
          </a:p>
        </p:txBody>
      </p:sp>
      <p:sp>
        <p:nvSpPr>
          <p:cNvPr id="6" name="Slide Number Placeholder 5"/>
          <p:cNvSpPr>
            <a:spLocks noGrp="1"/>
          </p:cNvSpPr>
          <p:nvPr>
            <p:ph type="sldNum" sz="quarter" idx="12"/>
          </p:nvPr>
        </p:nvSpPr>
        <p:spPr/>
        <p:txBody>
          <a:bodyPr/>
          <a:lstStyle/>
          <a:p>
            <a:pPr>
              <a:defRPr/>
            </a:pPr>
            <a:fld id="{7D11DF91-87E6-42D7-A571-9A32E91D396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Chuong 1. Tong quan ve Cong nghe Phan me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2. Xac dinh va Phan tich Yeu cau</Template>
  <TotalTime>6897</TotalTime>
  <Words>3150</Words>
  <Application>Microsoft Office PowerPoint</Application>
  <PresentationFormat>On-screen Show (4:3)</PresentationFormat>
  <Paragraphs>498</Paragraphs>
  <Slides>64</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Zapf Dingbats</vt:lpstr>
      <vt:lpstr>Chuong 1. Tong quan ve Cong nghe Phan mem</vt:lpstr>
      <vt:lpstr>PowerPoint Presentation</vt:lpstr>
      <vt:lpstr>Software design</vt:lpstr>
      <vt:lpstr>What is it?</vt:lpstr>
      <vt:lpstr>Who does it?</vt:lpstr>
      <vt:lpstr>Why is it important?</vt:lpstr>
      <vt:lpstr>What are the steps?</vt:lpstr>
      <vt:lpstr>SOFTWARE DESIGN AND SOFTWARE ENGINEERING</vt:lpstr>
      <vt:lpstr>SOFTWARE DESIGN AND SOFTWARE ENGINEERING</vt:lpstr>
      <vt:lpstr>THE DESIGN PROCESS</vt:lpstr>
      <vt:lpstr>System design</vt:lpstr>
      <vt:lpstr>ARCHITECTURAL DESIGN </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System design</vt:lpstr>
      <vt:lpstr>Architectural design decisions</vt:lpstr>
      <vt:lpstr>Architectural design decisions</vt:lpstr>
      <vt:lpstr>Architecture reuse</vt:lpstr>
      <vt:lpstr>Architecture and system characteristics</vt:lpstr>
      <vt:lpstr>Architecture and system characteristics</vt:lpstr>
      <vt:lpstr>System design</vt:lpstr>
      <vt:lpstr>Architectural views</vt:lpstr>
      <vt:lpstr>4 + 1 view model of software architecture</vt:lpstr>
      <vt:lpstr>System design</vt:lpstr>
      <vt:lpstr>Architectural patterns</vt:lpstr>
      <vt:lpstr>The organization of the Model-View-Controller</vt:lpstr>
      <vt:lpstr>Web application architecture using the MVC pattern</vt:lpstr>
      <vt:lpstr>Layered architecture</vt:lpstr>
      <vt:lpstr>A generic layered architecture</vt:lpstr>
      <vt:lpstr>The architecture of the LIBSYS system</vt:lpstr>
      <vt:lpstr>Repository architecture</vt:lpstr>
      <vt:lpstr>A repository architecture for an IDE</vt:lpstr>
      <vt:lpstr>Client-server architecture</vt:lpstr>
      <vt:lpstr>A client–server architecture for a film library</vt:lpstr>
      <vt:lpstr>Pipe and filter architecture</vt:lpstr>
      <vt:lpstr>An example of the pipe and filter architecture</vt:lpstr>
      <vt:lpstr>An example of the pipe and filter architecture</vt:lpstr>
      <vt:lpstr>Key points</vt:lpstr>
      <vt:lpstr>System design</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vt:lpstr>
      <vt:lpstr>The software architecture of an ATM system</vt:lpstr>
      <vt:lpstr>Information systems architecture</vt:lpstr>
      <vt:lpstr>Layered information system architecture</vt:lpstr>
      <vt:lpstr>The architecture of the MHC-PMS</vt:lpstr>
      <vt:lpstr>Web-based information systems</vt:lpstr>
      <vt:lpstr>Server implementation</vt:lpstr>
      <vt:lpstr>Language processing systems</vt:lpstr>
      <vt:lpstr>Language processing systems</vt:lpstr>
      <vt:lpstr>The architecture of a language processing system </vt:lpstr>
      <vt:lpstr>Compiler components</vt:lpstr>
      <vt:lpstr>Compiler components</vt:lpstr>
      <vt:lpstr>A pipe and filter compiler architecture</vt:lpstr>
      <vt:lpstr>A repository architecture for a language processing system</vt:lpstr>
      <vt:lpstr>Key points</vt:lpstr>
    </vt:vector>
  </TitlesOfParts>
  <Company>University of Natural 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3. Mo hinh hoa yeu cau</dc:title>
  <dc:subject>Chuong 3. Mo hinh hoa yeu cau</dc:subject>
  <dc:creator>Tai Huynh</dc:creator>
  <cp:lastModifiedBy>Minh Dang</cp:lastModifiedBy>
  <cp:revision>938</cp:revision>
  <dcterms:created xsi:type="dcterms:W3CDTF">2006-05-28T09:28:45Z</dcterms:created>
  <dcterms:modified xsi:type="dcterms:W3CDTF">2020-07-31T03:11:18Z</dcterms:modified>
</cp:coreProperties>
</file>