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0"/>
  </p:notesMasterIdLst>
  <p:handoutMasterIdLst>
    <p:handoutMasterId r:id="rId21"/>
  </p:handoutMasterIdLst>
  <p:sldIdLst>
    <p:sldId id="477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2" r:id="rId11"/>
    <p:sldId id="425" r:id="rId12"/>
    <p:sldId id="423" r:id="rId13"/>
    <p:sldId id="424" r:id="rId14"/>
    <p:sldId id="478" r:id="rId15"/>
    <p:sldId id="479" r:id="rId16"/>
    <p:sldId id="480" r:id="rId17"/>
    <p:sldId id="481" r:id="rId18"/>
    <p:sldId id="482" r:id="rId19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48D10"/>
    <a:srgbClr val="FF8181"/>
    <a:srgbClr val="66FF66"/>
    <a:srgbClr val="0000FF"/>
    <a:srgbClr val="FF0303"/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0" autoAdjust="0"/>
    <p:restoredTop sz="69894" autoAdjust="0"/>
  </p:normalViewPr>
  <p:slideViewPr>
    <p:cSldViewPr>
      <p:cViewPr varScale="1">
        <p:scale>
          <a:sx n="81" d="100"/>
          <a:sy n="81" d="100"/>
        </p:scale>
        <p:origin x="27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8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8C2BE8D2-0A55-4DF1-80B7-1FFDBAFE8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4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9D9612A-D59B-4EF9-8C32-9966494D1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7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12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2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79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25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17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94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50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2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4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5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21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65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1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9612A-D59B-4EF9-8C32-9966494D11B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9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5260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2133600" y="1143000"/>
            <a:ext cx="70104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0"/>
            <a:ext cx="7772400" cy="1470025"/>
          </a:xfrm>
        </p:spPr>
        <p:txBody>
          <a:bodyPr>
            <a:normAutofit/>
          </a:bodyPr>
          <a:lstStyle>
            <a:lvl1pPr>
              <a:defRPr sz="36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502045 - Coding Process and Convention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DAC3DB-6101-4177-9945-8A858C78C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 Coding Process and Convention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B6015-FF4A-405A-8C4C-E7677487A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 Coding Process and Convention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3FF9C-01B0-475C-8C9F-4F36CFAD6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 Coding Process and Convention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79B85-F8FE-402E-A7D3-FA5D9A766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502045 - Coding Process and Convention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7073A-190F-4B49-A661-DAEAADE3F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066800" y="1143000"/>
            <a:ext cx="76962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1448594" y="989806"/>
            <a:ext cx="7620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logoTDT-banquy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5260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239000" cy="1143000"/>
          </a:xfrm>
        </p:spPr>
        <p:txBody>
          <a:bodyPr>
            <a:normAutofit/>
          </a:bodyPr>
          <a:lstStyle>
            <a:lvl1pPr algn="l">
              <a:defRPr sz="36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200">
                <a:latin typeface="Arial" pitchFamily="34" charset="0"/>
                <a:cs typeface="Arial" pitchFamily="34" charset="0"/>
              </a:defRPr>
            </a:lvl4pPr>
            <a:lvl5pPr>
              <a:defRPr sz="2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502045 - Coding Process and Convention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11DF91-87E6-42D7-A571-9A32E91D3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 Coding Process and Convention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B347F-2C9D-4213-8BB5-9C2D8DA7A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 Coding Process and Convention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37635-2E64-4EFF-8B18-9D8C6502C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 Coding Process and Convention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E1BB1-AD32-4960-A500-262DD13FB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 Coding Process and Convention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F1011-F829-4686-96B4-E08CD4014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 Coding Process and Convention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FDC1B-914C-4897-A78B-641E19D88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 Coding Process and Convention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7D4B7-ABDD-4B2E-B0A4-193B7F5CF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502045 - Coding Process and Convention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4C673-2499-427A-B1B1-FA5F59F7A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502045 - Coding Process and Convention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E2C64F-EFA3-4C1D-BE24-94EF8AFAFC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8" r:id="rId13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502045 - Coding Process and Convention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B5A5ADE-AD4E-48D7-9CA8-CDCBF5410CF5}"/>
              </a:ext>
            </a:extLst>
          </p:cNvPr>
          <p:cNvSpPr txBox="1">
            <a:spLocks/>
          </p:cNvSpPr>
          <p:nvPr/>
        </p:nvSpPr>
        <p:spPr bwMode="auto">
          <a:xfrm>
            <a:off x="1143000" y="2416175"/>
            <a:ext cx="6858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sz="3300" dirty="0">
                <a:solidFill>
                  <a:schemeClr val="accent1"/>
                </a:solidFill>
              </a:rPr>
              <a:t>502045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6329263-571B-45A8-AAB5-D3E1E2C0A299}"/>
              </a:ext>
            </a:extLst>
          </p:cNvPr>
          <p:cNvSpPr txBox="1">
            <a:spLocks/>
          </p:cNvSpPr>
          <p:nvPr/>
        </p:nvSpPr>
        <p:spPr bwMode="auto">
          <a:xfrm>
            <a:off x="1143000" y="2965450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000" b="1" dirty="0"/>
              <a:t>Software Engineering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122ACDD-8F8E-4DCF-8068-623B8804C97E}"/>
              </a:ext>
            </a:extLst>
          </p:cNvPr>
          <p:cNvSpPr txBox="1">
            <a:spLocks/>
          </p:cNvSpPr>
          <p:nvPr/>
        </p:nvSpPr>
        <p:spPr>
          <a:xfrm>
            <a:off x="1143000" y="3689145"/>
            <a:ext cx="6858000" cy="89198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400" b="1" dirty="0">
                <a:cs typeface="Calibri" panose="020F0502020204030204" pitchFamily="34" charset="0"/>
              </a:rPr>
              <a:t>Chapter 07</a:t>
            </a:r>
          </a:p>
          <a:p>
            <a:pPr algn="ctr" eaLnBrk="1" hangingPunct="1"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400" b="1" dirty="0">
                <a:cs typeface="Calibri" panose="020F0502020204030204" pitchFamily="34" charset="0"/>
              </a:rPr>
              <a:t>Lesson 08: Coding Process and Convention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Process - Deliver &amp; Summarize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Coding Process and Convention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31F026-0324-404B-B97D-FEF41CAA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To deliver software package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Review, do final inspection [carefully check] and summarize software products including documents</a:t>
            </a:r>
          </a:p>
          <a:p>
            <a:pPr lvl="1"/>
            <a:r>
              <a:rPr lang="en-US" dirty="0"/>
              <a:t>Deliver to test team</a:t>
            </a:r>
          </a:p>
          <a:p>
            <a:pPr lvl="1"/>
            <a:r>
              <a:rPr lang="en-US" dirty="0"/>
              <a:t>Create coding summary report</a:t>
            </a:r>
          </a:p>
          <a:p>
            <a:pPr lvl="1"/>
            <a:r>
              <a:rPr lang="en-US" dirty="0"/>
              <a:t>Maintain documents, records</a:t>
            </a:r>
          </a:p>
        </p:txBody>
      </p:sp>
    </p:spTree>
    <p:extLst>
      <p:ext uri="{BB962C8B-B14F-4D97-AF65-F5344CB8AC3E}">
        <p14:creationId xmlns:p14="http://schemas.microsoft.com/office/powerpoint/2010/main" val="199913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Convention - 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Coding Process and Convention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E53BC2-5F4F-4835-9172-83608BA69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 specific to each programming language</a:t>
            </a:r>
          </a:p>
          <a:p>
            <a:r>
              <a:rPr lang="en-US" sz="2400" dirty="0"/>
              <a:t>Recommend programming style, practices, and methods for each aspect of a piece program</a:t>
            </a:r>
          </a:p>
          <a:p>
            <a:r>
              <a:rPr lang="en-US" sz="2400" dirty="0"/>
              <a:t>Common conventions may cover the following areas:</a:t>
            </a:r>
          </a:p>
          <a:p>
            <a:pPr lvl="1"/>
            <a:r>
              <a:rPr lang="en-US" sz="2400" dirty="0"/>
              <a:t>file organization</a:t>
            </a:r>
          </a:p>
          <a:p>
            <a:pPr lvl="1"/>
            <a:r>
              <a:rPr lang="en-US" sz="2400" dirty="0"/>
              <a:t>naming conventions </a:t>
            </a:r>
          </a:p>
          <a:p>
            <a:pPr lvl="1"/>
            <a:r>
              <a:rPr lang="en-US" sz="2400" dirty="0"/>
              <a:t>indentation, white space</a:t>
            </a:r>
          </a:p>
          <a:p>
            <a:pPr lvl="1"/>
            <a:r>
              <a:rPr lang="en-US" sz="2400" dirty="0"/>
              <a:t>comments, declarations, statements</a:t>
            </a:r>
          </a:p>
          <a:p>
            <a:pPr lvl="1"/>
            <a:r>
              <a:rPr lang="en-US" sz="2400" dirty="0"/>
              <a:t>programming practices, principles, rules of thumb</a:t>
            </a:r>
          </a:p>
        </p:txBody>
      </p:sp>
    </p:spTree>
    <p:extLst>
      <p:ext uri="{BB962C8B-B14F-4D97-AF65-F5344CB8AC3E}">
        <p14:creationId xmlns:p14="http://schemas.microsoft.com/office/powerpoint/2010/main" val="348887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Convention - Importance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Coding Process and Convention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31F026-0324-404B-B97D-FEF41CAA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conventions are important to programmers for a number of reasons:</a:t>
            </a:r>
          </a:p>
          <a:p>
            <a:pPr lvl="1"/>
            <a:r>
              <a:rPr lang="en-US" dirty="0"/>
              <a:t>80% lifetime software cost is for maintenance</a:t>
            </a:r>
          </a:p>
          <a:p>
            <a:pPr lvl="1"/>
            <a:r>
              <a:rPr lang="en-US" dirty="0"/>
              <a:t>People maintain the software may be changed</a:t>
            </a:r>
          </a:p>
          <a:p>
            <a:pPr lvl="1"/>
            <a:r>
              <a:rPr lang="en-US" dirty="0"/>
              <a:t>Following coding convention strictly helps:</a:t>
            </a:r>
          </a:p>
          <a:p>
            <a:pPr lvl="2"/>
            <a:r>
              <a:rPr lang="en-US" dirty="0"/>
              <a:t>Improve the readability of the software</a:t>
            </a:r>
          </a:p>
          <a:p>
            <a:pPr lvl="2"/>
            <a:r>
              <a:rPr lang="en-US" dirty="0"/>
              <a:t>Allowing engineers to understand new code more quickly and thoroughly</a:t>
            </a:r>
          </a:p>
        </p:txBody>
      </p:sp>
    </p:spTree>
    <p:extLst>
      <p:ext uri="{BB962C8B-B14F-4D97-AF65-F5344CB8AC3E}">
        <p14:creationId xmlns:p14="http://schemas.microsoft.com/office/powerpoint/2010/main" val="17200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Convention - Some Common Standards 1/3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Coding Process and Convention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31F026-0324-404B-B97D-FEF41CAA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Tab and Indent</a:t>
            </a:r>
          </a:p>
          <a:p>
            <a:pPr lvl="1"/>
            <a:r>
              <a:rPr lang="en-US" sz="2400" dirty="0"/>
              <a:t>4 spaces should be used as the unit of indentation</a:t>
            </a:r>
          </a:p>
          <a:p>
            <a:pPr lvl="1"/>
            <a:r>
              <a:rPr lang="en-US" sz="2400" dirty="0"/>
              <a:t>Tab characters should be avoided</a:t>
            </a:r>
          </a:p>
          <a:p>
            <a:r>
              <a:rPr lang="en-US" sz="2400" dirty="0"/>
              <a:t>Line Length: avoid lines longer than 80 or 120 characters</a:t>
            </a:r>
          </a:p>
          <a:p>
            <a:r>
              <a:rPr lang="en-US" sz="2400" dirty="0"/>
              <a:t>Wrapping Lines: When an expression will not fit on a single line, break it according to below principles:</a:t>
            </a:r>
          </a:p>
          <a:p>
            <a:pPr lvl="1"/>
            <a:r>
              <a:rPr lang="en-US" sz="2000" dirty="0"/>
              <a:t>Break after a comma</a:t>
            </a:r>
          </a:p>
          <a:p>
            <a:pPr lvl="1"/>
            <a:r>
              <a:rPr lang="en-US" sz="2000" dirty="0"/>
              <a:t>Break after a logical operator</a:t>
            </a:r>
          </a:p>
          <a:p>
            <a:pPr lvl="1"/>
            <a:r>
              <a:rPr lang="en-US" sz="2000" dirty="0"/>
              <a:t>Break before an operator</a:t>
            </a:r>
          </a:p>
          <a:p>
            <a:pPr lvl="1"/>
            <a:r>
              <a:rPr lang="en-US" sz="2000" dirty="0"/>
              <a:t>Prefer higher-level breaks to lower-level breaks</a:t>
            </a:r>
          </a:p>
          <a:p>
            <a:r>
              <a:rPr lang="en-US" sz="2400" dirty="0"/>
              <a:t>Comments: beginning, block, single-line, trailing</a:t>
            </a:r>
          </a:p>
          <a:p>
            <a:r>
              <a:rPr lang="en-US" sz="2400" dirty="0"/>
              <a:t>Number of declarations per line: same types,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173119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Convention - Some Common Standards 2/3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Coding Process and Convention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31F026-0324-404B-B97D-FEF41CAA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Blank Lines improve readability by setting off sections of code that are logically related</a:t>
            </a:r>
          </a:p>
          <a:p>
            <a:pPr lvl="1"/>
            <a:r>
              <a:rPr lang="en-US" sz="2400" dirty="0"/>
              <a:t>Two blank lines should always be used:</a:t>
            </a:r>
          </a:p>
          <a:p>
            <a:pPr lvl="2"/>
            <a:r>
              <a:rPr lang="en-US" dirty="0"/>
              <a:t>Between sections of a source file</a:t>
            </a:r>
          </a:p>
          <a:p>
            <a:pPr lvl="2"/>
            <a:r>
              <a:rPr lang="en-US" dirty="0"/>
              <a:t>Between class and interface definitions</a:t>
            </a:r>
          </a:p>
          <a:p>
            <a:pPr lvl="1"/>
            <a:r>
              <a:rPr lang="en-US" sz="2400" dirty="0"/>
              <a:t>One blank line should always be used:</a:t>
            </a:r>
          </a:p>
          <a:p>
            <a:pPr lvl="2"/>
            <a:r>
              <a:rPr lang="en-US" dirty="0"/>
              <a:t>Between methods </a:t>
            </a:r>
          </a:p>
          <a:p>
            <a:pPr lvl="2"/>
            <a:r>
              <a:rPr lang="en-US" dirty="0"/>
              <a:t>Between the local variables in a method and its first statement</a:t>
            </a:r>
          </a:p>
          <a:p>
            <a:pPr lvl="2"/>
            <a:r>
              <a:rPr lang="en-US" dirty="0"/>
              <a:t>Before a block or single-line comment</a:t>
            </a:r>
          </a:p>
          <a:p>
            <a:pPr lvl="2"/>
            <a:r>
              <a:rPr lang="en-US" dirty="0"/>
              <a:t>Between logical sections inside a method</a:t>
            </a:r>
          </a:p>
        </p:txBody>
      </p:sp>
    </p:spTree>
    <p:extLst>
      <p:ext uri="{BB962C8B-B14F-4D97-AF65-F5344CB8AC3E}">
        <p14:creationId xmlns:p14="http://schemas.microsoft.com/office/powerpoint/2010/main" val="410284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Convention - Some Common Standards 3/3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Coding Process and Convention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31F026-0324-404B-B97D-FEF41CAA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Blank spaces should be used in the following circumstances</a:t>
            </a:r>
          </a:p>
          <a:p>
            <a:pPr lvl="1"/>
            <a:r>
              <a:rPr lang="en-US" dirty="0"/>
              <a:t>A keyword followed by a parenthesis should be separated by a space</a:t>
            </a:r>
          </a:p>
          <a:p>
            <a:pPr lvl="1"/>
            <a:r>
              <a:rPr lang="en-US" dirty="0"/>
              <a:t>A blank space should appear after commas in argument lists</a:t>
            </a:r>
          </a:p>
          <a:p>
            <a:pPr lvl="1"/>
            <a:r>
              <a:rPr lang="en-US" dirty="0"/>
              <a:t>All binary operators except  .  should be separated from their operands by spaces</a:t>
            </a:r>
          </a:p>
        </p:txBody>
      </p:sp>
    </p:spTree>
    <p:extLst>
      <p:ext uri="{BB962C8B-B14F-4D97-AF65-F5344CB8AC3E}">
        <p14:creationId xmlns:p14="http://schemas.microsoft.com/office/powerpoint/2010/main" val="242036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Convention - Naming Conventions 1/2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Coding Process and Convention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31F026-0324-404B-B97D-FEF41CAA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General naming rules:</a:t>
            </a:r>
          </a:p>
          <a:p>
            <a:pPr lvl="1"/>
            <a:r>
              <a:rPr lang="en-US" dirty="0"/>
              <a:t>Should be functionally meaningful, &amp; indicate identifier’s purpose</a:t>
            </a:r>
          </a:p>
          <a:p>
            <a:pPr lvl="1"/>
            <a:r>
              <a:rPr lang="en-US" dirty="0"/>
              <a:t>Use terminology applicable to the domain</a:t>
            </a:r>
          </a:p>
          <a:p>
            <a:pPr lvl="1"/>
            <a:r>
              <a:rPr lang="en-US" dirty="0"/>
              <a:t>Identifiers must be as short as possible (&lt;=20 characters)</a:t>
            </a:r>
          </a:p>
          <a:p>
            <a:pPr lvl="1"/>
            <a:r>
              <a:rPr lang="en-US" dirty="0"/>
              <a:t>Avoid names that are similar or differ only in case</a:t>
            </a:r>
          </a:p>
          <a:p>
            <a:pPr lvl="1"/>
            <a:r>
              <a:rPr lang="en-US" dirty="0"/>
              <a:t>Abbreviations in names should be avoided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1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Convention - Naming Conventions 2/2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Coding Process and Convention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31F026-0324-404B-B97D-FEF41CAA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Use a noun or noun phrase to name a class or code module</a:t>
            </a:r>
          </a:p>
          <a:p>
            <a:r>
              <a:rPr lang="en-US" sz="2800" dirty="0"/>
              <a:t>Variables names must start with lowercase</a:t>
            </a:r>
          </a:p>
          <a:p>
            <a:r>
              <a:rPr lang="en-US" sz="2800" dirty="0"/>
              <a:t>Constants: named in uppercase letters, might have underscore</a:t>
            </a:r>
          </a:p>
          <a:p>
            <a:r>
              <a:rPr lang="en-US" sz="2800" dirty="0"/>
              <a:t>Method names must start with lowercase letter, usually use “active verb” as the first word of method name</a:t>
            </a:r>
          </a:p>
          <a:p>
            <a:r>
              <a:rPr lang="en-US" sz="2800" dirty="0"/>
              <a:t>Instance /object names follow rules of variable names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061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Coding Process and Convention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2" descr="https://encrypted-tbn3.gstatic.com/images?q=tbn:ANd9GcSMjRd2K5uJ6whNf349YHYX3MMOR5cgpA91-z3CLGYfjMQYG73LXA">
            <a:extLst>
              <a:ext uri="{FF2B5EF4-FFF2-40B4-BE49-F238E27FC236}">
                <a16:creationId xmlns:a16="http://schemas.microsoft.com/office/drawing/2014/main" id="{70608F8F-7237-4B27-A5B1-9C9031A0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22129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81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Process and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Coding Process</a:t>
            </a:r>
          </a:p>
          <a:p>
            <a:pPr lvl="1"/>
            <a:r>
              <a:rPr lang="en-US" dirty="0"/>
              <a:t>Coding Convention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Coding Process and Convention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Coding Process - Where the Coding is?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Coding Process and Convention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9" name="Picture 4" descr="V-Model_1">
            <a:extLst>
              <a:ext uri="{FF2B5EF4-FFF2-40B4-BE49-F238E27FC236}">
                <a16:creationId xmlns:a16="http://schemas.microsoft.com/office/drawing/2014/main" id="{02BDBD3C-6E80-4235-A481-F03C99A9A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223963"/>
            <a:ext cx="8143875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46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Process - Coding Workflow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Coding Process and Convention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93DE31E9-F047-469E-8146-81FA8098B4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585462"/>
              </p:ext>
            </p:extLst>
          </p:nvPr>
        </p:nvGraphicFramePr>
        <p:xfrm>
          <a:off x="228600" y="1266532"/>
          <a:ext cx="8281988" cy="500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4" imgW="4648605" imgH="2812374" progId="Visio.Drawing.11">
                  <p:embed/>
                </p:oleObj>
              </mc:Choice>
              <mc:Fallback>
                <p:oleObj name="Visio" r:id="rId4" imgW="4648605" imgH="2812374" progId="Visio.Drawing.11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66532"/>
                        <a:ext cx="8281988" cy="500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685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Process - Code Planning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Coding Process and Convention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0B5410-DA76-448C-8BAE-22186CF8D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Purpose: To plan and prepare for coding</a:t>
            </a:r>
          </a:p>
          <a:p>
            <a:r>
              <a:rPr lang="en-US" sz="2400" dirty="0"/>
              <a:t>Steps:</a:t>
            </a:r>
          </a:p>
          <a:p>
            <a:pPr lvl="1"/>
            <a:r>
              <a:rPr lang="en-US" sz="2400" dirty="0"/>
              <a:t>Study design documents.</a:t>
            </a:r>
          </a:p>
          <a:p>
            <a:pPr lvl="1"/>
            <a:r>
              <a:rPr lang="en-US" sz="2400" dirty="0"/>
              <a:t>Define and prepare resources and infrastructure for coding, unit test and integration, if necessary.</a:t>
            </a:r>
          </a:p>
          <a:p>
            <a:pPr lvl="1"/>
            <a:r>
              <a:rPr lang="en-US" sz="2400" dirty="0"/>
              <a:t>Create coding plan including targets, scope, required deliverables and acceptance criteria.</a:t>
            </a:r>
          </a:p>
          <a:p>
            <a:pPr lvl="1"/>
            <a:r>
              <a:rPr lang="en-US" sz="2400" dirty="0"/>
              <a:t>Task and schedule, responsibilities.</a:t>
            </a:r>
          </a:p>
          <a:p>
            <a:pPr lvl="1"/>
            <a:r>
              <a:rPr lang="en-US" sz="2400" dirty="0"/>
              <a:t>Review and obtain agreement on coding plan.</a:t>
            </a:r>
          </a:p>
          <a:p>
            <a:pPr lvl="1"/>
            <a:r>
              <a:rPr lang="en-US" sz="2400" dirty="0"/>
              <a:t>Develop/customize coding convention.</a:t>
            </a:r>
          </a:p>
          <a:p>
            <a:pPr lvl="1"/>
            <a:r>
              <a:rPr lang="en-US" sz="2400" dirty="0"/>
              <a:t>Review &amp; conduct training on coding convention.</a:t>
            </a:r>
          </a:p>
          <a:p>
            <a:pPr lvl="1"/>
            <a:r>
              <a:rPr lang="en-US" sz="2400" dirty="0"/>
              <a:t>Verify tools support for coding (if any).</a:t>
            </a:r>
          </a:p>
        </p:txBody>
      </p:sp>
    </p:spTree>
    <p:extLst>
      <p:ext uri="{BB962C8B-B14F-4D97-AF65-F5344CB8AC3E}">
        <p14:creationId xmlns:p14="http://schemas.microsoft.com/office/powerpoint/2010/main" val="271049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Process - Coding Library  Modules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Coding Process and Convention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13F068-FA40-443F-B941-F7A5E2A6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To build, construct and/or develop library modules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Create detail design for library modules.</a:t>
            </a:r>
          </a:p>
          <a:p>
            <a:pPr lvl="1"/>
            <a:r>
              <a:rPr lang="en-US" dirty="0"/>
              <a:t>Review code of library modules.</a:t>
            </a:r>
          </a:p>
          <a:p>
            <a:pPr lvl="1"/>
            <a:r>
              <a:rPr lang="en-US" dirty="0"/>
              <a:t>Fix defects of library modules.</a:t>
            </a:r>
          </a:p>
          <a:p>
            <a:pPr lvl="1"/>
            <a:r>
              <a:rPr lang="en-US" dirty="0"/>
              <a:t>Summarize related documents.</a:t>
            </a:r>
          </a:p>
        </p:txBody>
      </p:sp>
    </p:spTree>
    <p:extLst>
      <p:ext uri="{BB962C8B-B14F-4D97-AF65-F5344CB8AC3E}">
        <p14:creationId xmlns:p14="http://schemas.microsoft.com/office/powerpoint/2010/main" val="184130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Process - Coding Functional Modules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Coding Process and Convention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13F068-FA40-443F-B941-F7A5E2A6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Purpose: To build, construct and/or develop functional modules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Create detail design for modules and program units, if required in design documents.</a:t>
            </a:r>
          </a:p>
          <a:p>
            <a:pPr lvl="1"/>
            <a:r>
              <a:rPr lang="en-US" dirty="0"/>
              <a:t>Code modules and program units.</a:t>
            </a:r>
          </a:p>
          <a:p>
            <a:pPr lvl="1"/>
            <a:r>
              <a:rPr lang="en-US" dirty="0"/>
              <a:t>Review code.</a:t>
            </a:r>
          </a:p>
          <a:p>
            <a:pPr lvl="1"/>
            <a:r>
              <a:rPr lang="en-US" dirty="0"/>
              <a:t>Fix defects for modules and program units.</a:t>
            </a:r>
          </a:p>
          <a:p>
            <a:pPr lvl="1"/>
            <a:r>
              <a:rPr lang="en-US" dirty="0"/>
              <a:t>Summarize and submit result to Team Lead.</a:t>
            </a:r>
          </a:p>
        </p:txBody>
      </p:sp>
    </p:spTree>
    <p:extLst>
      <p:ext uri="{BB962C8B-B14F-4D97-AF65-F5344CB8AC3E}">
        <p14:creationId xmlns:p14="http://schemas.microsoft.com/office/powerpoint/2010/main" val="300323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Process - Integrate Software Modules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Coding Process and Convention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13F068-FA40-443F-B941-F7A5E2A6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Purpose: assemble the software package from the software modules, ensure that the software package, as integrated and functions properly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Create integration plan (if needed)</a:t>
            </a:r>
          </a:p>
          <a:p>
            <a:pPr lvl="1"/>
            <a:r>
              <a:rPr lang="en-US" dirty="0"/>
              <a:t>Integrate modules</a:t>
            </a:r>
          </a:p>
          <a:p>
            <a:pPr lvl="1"/>
            <a:r>
              <a:rPr lang="en-US" dirty="0"/>
              <a:t>Evaluate integration results, conduct cause analysis, raise change request (if needed)</a:t>
            </a:r>
          </a:p>
          <a:p>
            <a:pPr lvl="1"/>
            <a:r>
              <a:rPr lang="en-US" dirty="0"/>
              <a:t>Review and approve results of integration</a:t>
            </a:r>
          </a:p>
        </p:txBody>
      </p:sp>
    </p:spTree>
    <p:extLst>
      <p:ext uri="{BB962C8B-B14F-4D97-AF65-F5344CB8AC3E}">
        <p14:creationId xmlns:p14="http://schemas.microsoft.com/office/powerpoint/2010/main" val="70860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Process - Create System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30,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502045 - Coding Process and Convention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1DF91-87E6-42D7-A571-9A32E91D396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ED0B46-0579-41C5-84D7-351875082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Purpose: To develop System Description / User Manual documents that support in software operation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Make overview on system</a:t>
            </a:r>
          </a:p>
          <a:p>
            <a:pPr lvl="1"/>
            <a:r>
              <a:rPr lang="en-US" dirty="0"/>
              <a:t>Describe sub-systems and main functions </a:t>
            </a:r>
          </a:p>
          <a:p>
            <a:pPr lvl="1"/>
            <a:r>
              <a:rPr lang="en-US" dirty="0"/>
              <a:t>Describe system requirements</a:t>
            </a:r>
          </a:p>
          <a:p>
            <a:pPr lvl="1"/>
            <a:r>
              <a:rPr lang="en-US" dirty="0"/>
              <a:t>Describe software structure </a:t>
            </a:r>
          </a:p>
          <a:p>
            <a:pPr lvl="1"/>
            <a:r>
              <a:rPr lang="en-US" dirty="0"/>
              <a:t>Develop User Manual</a:t>
            </a:r>
          </a:p>
          <a:p>
            <a:pPr lvl="1"/>
            <a:r>
              <a:rPr lang="en-US" dirty="0"/>
              <a:t>Review and approve System Description/User Manual</a:t>
            </a:r>
          </a:p>
        </p:txBody>
      </p:sp>
    </p:spTree>
    <p:extLst>
      <p:ext uri="{BB962C8B-B14F-4D97-AF65-F5344CB8AC3E}">
        <p14:creationId xmlns:p14="http://schemas.microsoft.com/office/powerpoint/2010/main" val="709195021"/>
      </p:ext>
    </p:extLst>
  </p:cSld>
  <p:clrMapOvr>
    <a:masterClrMapping/>
  </p:clrMapOvr>
</p:sld>
</file>

<file path=ppt/theme/theme1.xml><?xml version="1.0" encoding="utf-8"?>
<a:theme xmlns:a="http://schemas.openxmlformats.org/drawingml/2006/main" name="Chuong 1. Tong quan ve Cong nghe Phan me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Chuong 2. Xac dinh va Phan tich Yeu cau</Template>
  <TotalTime>7544</TotalTime>
  <Words>1034</Words>
  <Application>Microsoft Office PowerPoint</Application>
  <PresentationFormat>On-screen Show (4:3)</PresentationFormat>
  <Paragraphs>187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Chuong 1. Tong quan ve Cong nghe Phan mem</vt:lpstr>
      <vt:lpstr>Visio</vt:lpstr>
      <vt:lpstr>PowerPoint Presentation</vt:lpstr>
      <vt:lpstr>Coding Process and Convention</vt:lpstr>
      <vt:lpstr>Coding Process - Where the Coding is?</vt:lpstr>
      <vt:lpstr>Coding Process - Coding Workflow</vt:lpstr>
      <vt:lpstr>Coding Process - Code Planning</vt:lpstr>
      <vt:lpstr>Coding Process - Coding Library  Modules</vt:lpstr>
      <vt:lpstr>Coding Process - Coding Functional Modules</vt:lpstr>
      <vt:lpstr>Coding Process - Integrate Software Modules</vt:lpstr>
      <vt:lpstr>Coding Process - Create System Description</vt:lpstr>
      <vt:lpstr>Coding Process - Deliver &amp; Summarize</vt:lpstr>
      <vt:lpstr>Coding Convention - Introduction</vt:lpstr>
      <vt:lpstr>Coding Convention - Importance</vt:lpstr>
      <vt:lpstr>Coding Convention - Some Common Standards 1/3</vt:lpstr>
      <vt:lpstr>Coding Convention - Some Common Standards 2/3</vt:lpstr>
      <vt:lpstr>Coding Convention - Some Common Standards 3/3</vt:lpstr>
      <vt:lpstr>Coding Convention - Naming Conventions 1/2</vt:lpstr>
      <vt:lpstr>Coding Convention - Naming Conventions 2/2</vt:lpstr>
      <vt:lpstr>PowerPoint Presentation</vt:lpstr>
    </vt:vector>
  </TitlesOfParts>
  <Company>University of Natural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Chuong 3. Mo hinh hoa yeu cau</dc:title>
  <dc:subject>Chuong 3. Mo hinh hoa yeu cau</dc:subject>
  <dc:creator>Tai Huynh</dc:creator>
  <cp:lastModifiedBy>Minh Dang</cp:lastModifiedBy>
  <cp:revision>1037</cp:revision>
  <dcterms:created xsi:type="dcterms:W3CDTF">2006-05-28T09:28:45Z</dcterms:created>
  <dcterms:modified xsi:type="dcterms:W3CDTF">2020-07-31T04:10:41Z</dcterms:modified>
</cp:coreProperties>
</file>