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477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5" r:id="rId12"/>
    <p:sldId id="423" r:id="rId13"/>
    <p:sldId id="424" r:id="rId14"/>
    <p:sldId id="478" r:id="rId15"/>
    <p:sldId id="479" r:id="rId16"/>
    <p:sldId id="480" r:id="rId17"/>
    <p:sldId id="481" r:id="rId18"/>
    <p:sldId id="483" r:id="rId19"/>
    <p:sldId id="482" r:id="rId2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48D10"/>
    <a:srgbClr val="FF8181"/>
    <a:srgbClr val="66FF66"/>
    <a:srgbClr val="0000FF"/>
    <a:srgbClr val="FF0303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69894" autoAdjust="0"/>
  </p:normalViewPr>
  <p:slideViewPr>
    <p:cSldViewPr>
      <p:cViewPr varScale="1">
        <p:scale>
          <a:sx n="81" d="100"/>
          <a:sy n="81" d="100"/>
        </p:scale>
        <p:origin x="17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C2BE8D2-0A55-4DF1-80B7-1FFDBAFE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9D9612A-D59B-4EF9-8C32-9966494D1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2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4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0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4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143000"/>
            <a:ext cx="7010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7772400" cy="1470025"/>
          </a:xfrm>
        </p:spPr>
        <p:txBody>
          <a:bodyPr>
            <a:normAutofit/>
          </a:bodyPr>
          <a:lstStyle>
            <a:lvl1pPr>
              <a:defRPr sz="36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DAC3DB-6101-4177-9945-8A858C78C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B6015-FF4A-405A-8C4C-E7677487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FF9C-01B0-475C-8C9F-4F36CFAD6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9B85-F8FE-402E-A7D3-FA5D9A766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073A-190F-4B49-A661-DAEAADE3F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66800" y="1143000"/>
            <a:ext cx="7696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448594" y="989806"/>
            <a:ext cx="76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logoTDT-banquy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239000" cy="1143000"/>
          </a:xfrm>
        </p:spPr>
        <p:txBody>
          <a:bodyPr>
            <a:normAutofit/>
          </a:bodyPr>
          <a:lstStyle>
            <a:lvl1pPr algn="l">
              <a:defRPr sz="36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200">
                <a:latin typeface="Arial" pitchFamily="34" charset="0"/>
                <a:cs typeface="Arial" pitchFamily="34" charset="0"/>
              </a:defRPr>
            </a:lvl4pPr>
            <a:lvl5pPr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11DF91-87E6-42D7-A571-9A32E91D3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347F-2C9D-4213-8BB5-9C2D8DA7A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7635-2E64-4EFF-8B18-9D8C6502C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E1BB1-AD32-4960-A500-262DD13FB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F1011-F829-4686-96B4-E08CD40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FDC1B-914C-4897-A78B-641E19D88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7D4B7-ABDD-4B2E-B0A4-193B7F5CF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C673-2499-427A-B1B1-FA5F59F7A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502045 -Code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E2C64F-EFA3-4C1D-BE24-94EF8AFAF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8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5A5ADE-AD4E-48D7-9CA8-CDCBF5410CF5}"/>
              </a:ext>
            </a:extLst>
          </p:cNvPr>
          <p:cNvSpPr txBox="1">
            <a:spLocks/>
          </p:cNvSpPr>
          <p:nvPr/>
        </p:nvSpPr>
        <p:spPr bwMode="auto">
          <a:xfrm>
            <a:off x="1143000" y="2416175"/>
            <a:ext cx="685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300" dirty="0">
                <a:solidFill>
                  <a:schemeClr val="accent1"/>
                </a:solidFill>
              </a:rPr>
              <a:t>502045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329263-571B-45A8-AAB5-D3E1E2C0A299}"/>
              </a:ext>
            </a:extLst>
          </p:cNvPr>
          <p:cNvSpPr txBox="1">
            <a:spLocks/>
          </p:cNvSpPr>
          <p:nvPr/>
        </p:nvSpPr>
        <p:spPr bwMode="auto">
          <a:xfrm>
            <a:off x="1143000" y="296545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000" b="1" dirty="0"/>
              <a:t>Software Engineering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122ACDD-8F8E-4DCF-8068-623B8804C97E}"/>
              </a:ext>
            </a:extLst>
          </p:cNvPr>
          <p:cNvSpPr txBox="1">
            <a:spLocks/>
          </p:cNvSpPr>
          <p:nvPr/>
        </p:nvSpPr>
        <p:spPr>
          <a:xfrm>
            <a:off x="1143000" y="3689145"/>
            <a:ext cx="6858000" cy="89198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Chapter 07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Lesson 09: Code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The Dangling else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/>
              <a:t>Issue</a:t>
            </a:r>
            <a:r>
              <a:rPr lang="en-US" sz="2800" dirty="0"/>
              <a:t> with below C-Language codes?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if (x == 0)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     if (y == 0) error();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else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     z = x + y;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     f (&amp;z);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Null Pointer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E53BC2-5F4F-4835-9172-83608BA6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u="sng" dirty="0"/>
              <a:t>Issue</a:t>
            </a:r>
            <a:r>
              <a:rPr lang="en-US" sz="2400" dirty="0"/>
              <a:t>: the developer got Null-Pointer-Exception run-time error, while he/she did not detect that when compiling the codes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2200" dirty="0" err="1">
                <a:solidFill>
                  <a:srgbClr val="FF0000"/>
                </a:solidFill>
                <a:cs typeface="Courier New" panose="02070309020205020404" pitchFamily="49" charset="0"/>
              </a:rPr>
              <a:t>pPointer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&gt;member 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	  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strReturn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 =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cs typeface="Courier New" panose="02070309020205020404" pitchFamily="49" charset="0"/>
              </a:rPr>
              <a:t>objDo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c.SelectNodes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cs typeface="Courier New" panose="02070309020205020404" pitchFamily="49" charset="0"/>
              </a:rPr>
              <a:t>strName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ja-JP" sz="2200" dirty="0">
              <a:solidFill>
                <a:srgbClr val="000000"/>
              </a:solidFill>
              <a:ea typeface="ＭＳ Ｐゴシック" panose="020B0600070205080204" pitchFamily="50" charset="-128"/>
            </a:endParaRPr>
          </a:p>
          <a:p>
            <a:r>
              <a:rPr lang="en-US" sz="2400" u="sng" dirty="0"/>
              <a:t>Cause</a:t>
            </a:r>
            <a:r>
              <a:rPr lang="en-US" sz="2400" dirty="0"/>
              <a:t>: the developer does not check null or think about null object before accessing object's value.</a:t>
            </a:r>
          </a:p>
          <a:p>
            <a:r>
              <a:rPr lang="en-US" sz="2400" u="sng" dirty="0"/>
              <a:t>Preventive</a:t>
            </a:r>
            <a:r>
              <a:rPr lang="en-US" sz="2400" dirty="0"/>
              <a:t>: Should check null before accessing object or pointer before using its member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If ( 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pPointer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 != NULL ) 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pPointer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-&gt;member = 1;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objDoc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 != NULL)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	 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strReturn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objDoc.SelectNodes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cs typeface="Courier New" panose="02070309020205020404" pitchFamily="49" charset="0"/>
              </a:rPr>
              <a:t>strName</a:t>
            </a:r>
            <a:r>
              <a:rPr lang="en-US" sz="2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887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Detect Common Defects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public bool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IsValidLogin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(string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userName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string password)        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con = null;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= null;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bool result = false;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try 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con = new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(DB_CONNECTION);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con.Open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string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cmdtext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string.Format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("SELECT * FROM [Users] WHERE [Account]='{0}' AND 						[Password]='{1}' “,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userName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password);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cmdtext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cmd.Connection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= con;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cmd.CommandType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CommandType.Text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result=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cmd.ExecuteReader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HasRows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cmd.Dispose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con.Dispose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    return result;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}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 catch (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SqlException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 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	return false;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          }       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Programming Practices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u="sng" dirty="0"/>
              <a:t>Issue</a:t>
            </a:r>
            <a:r>
              <a:rPr lang="en-US" sz="2400" dirty="0"/>
              <a:t> with variables or create objects in Loop?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&lt;dt.Rows.Count-1;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	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  		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strName</a:t>
            </a:r>
            <a:r>
              <a:rPr lang="en-US" dirty="0"/>
              <a:t>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strName</a:t>
            </a:r>
            <a:r>
              <a:rPr lang="en-US" dirty="0"/>
              <a:t> = </a:t>
            </a:r>
            <a:r>
              <a:rPr lang="en-US" dirty="0" err="1"/>
              <a:t>dt.Rows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]["Name"].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  		//do something here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	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000" dirty="0">
                <a:solidFill>
                  <a:srgbClr val="C00000"/>
                </a:solidFill>
              </a:rPr>
              <a:t>Impact to the application performance!!!</a:t>
            </a:r>
          </a:p>
          <a:p>
            <a:r>
              <a:rPr lang="en-US" sz="2400" u="sng" dirty="0"/>
              <a:t>Cause: memory is allocated repeatedly.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19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Programming Practices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Code redundant issues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Create new Object while we can reuse the object in previous command: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BeanXXX</a:t>
            </a:r>
            <a:r>
              <a:rPr lang="en-US" sz="2000" dirty="0">
                <a:solidFill>
                  <a:srgbClr val="FF0000"/>
                </a:solidFill>
              </a:rPr>
              <a:t> bean = new </a:t>
            </a:r>
            <a:r>
              <a:rPr lang="en-US" sz="2000" dirty="0" err="1">
                <a:solidFill>
                  <a:srgbClr val="FF0000"/>
                </a:solidFill>
              </a:rPr>
              <a:t>BeanXXX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	bean = </a:t>
            </a:r>
            <a:r>
              <a:rPr lang="en-US" sz="2000" dirty="0" err="1"/>
              <a:t>objectYYY.getBeanXXX</a:t>
            </a:r>
            <a:r>
              <a:rPr lang="en-US" sz="2000" dirty="0"/>
              <a:t>();   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Variables are declared in based class but it is not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4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Programming Practices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Avoid using an object to access a </a:t>
            </a:r>
            <a:r>
              <a:rPr lang="en-US" sz="2400" i="1" dirty="0"/>
              <a:t>static</a:t>
            </a:r>
            <a:r>
              <a:rPr lang="en-US" sz="2400" dirty="0"/>
              <a:t> variable or method. Use a class name instead.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Avoid assigning several variables to the same value in a single statement.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fooBar.fChar</a:t>
            </a:r>
            <a:r>
              <a:rPr lang="en-US" sz="2400" dirty="0"/>
              <a:t> = </a:t>
            </a:r>
            <a:r>
              <a:rPr lang="en-US" sz="2400" dirty="0" err="1"/>
              <a:t>barFoo.lchar</a:t>
            </a:r>
            <a:r>
              <a:rPr lang="en-US" sz="2400" dirty="0"/>
              <a:t> = 'c'; // AVOID!</a:t>
            </a:r>
          </a:p>
          <a:p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1C06D8C-A00B-4332-A298-0530BCBF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5688012" cy="928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Programming Practices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 not use the assignment operator in a place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if (</a:t>
            </a:r>
            <a:r>
              <a:rPr lang="en-US" dirty="0" err="1"/>
              <a:t>c++</a:t>
            </a:r>
            <a:r>
              <a:rPr lang="en-US" dirty="0"/>
              <a:t> = d++) { // AVOID!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	...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/>
              <a:t>should be written as: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if ((</a:t>
            </a:r>
            <a:r>
              <a:rPr lang="en-US" sz="1800" dirty="0" err="1"/>
              <a:t>c++</a:t>
            </a:r>
            <a:r>
              <a:rPr lang="en-US" sz="1800" dirty="0"/>
              <a:t> = d++) != 0) {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	...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}</a:t>
            </a:r>
          </a:p>
          <a:p>
            <a:r>
              <a:rPr lang="en-US" sz="2800" dirty="0"/>
              <a:t>Do not use embedded assignments in an attempt to improve run-time performance.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  <a:r>
              <a:rPr lang="pt-BR" sz="2800" dirty="0"/>
              <a:t> d = (a = b + c) + r;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Programming Practices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File operations: file read operations must be restricted to a minimum</a:t>
            </a:r>
          </a:p>
          <a:p>
            <a:r>
              <a:rPr lang="en-US" sz="2000" dirty="0"/>
              <a:t>Clear content of big structure after use: always clear() the content of Collection/Map objects after use</a:t>
            </a:r>
          </a:p>
          <a:p>
            <a:r>
              <a:rPr lang="en-US" sz="2000" dirty="0"/>
              <a:t>Be economical when creating new objects 	</a:t>
            </a:r>
          </a:p>
          <a:p>
            <a:r>
              <a:rPr lang="en-US" sz="2000" dirty="0"/>
              <a:t>In program language that has no garbage collector (</a:t>
            </a:r>
            <a:r>
              <a:rPr lang="en-US" sz="2000" dirty="0" err="1"/>
              <a:t>i.e</a:t>
            </a:r>
            <a:r>
              <a:rPr lang="en-US" sz="2000" dirty="0"/>
              <a:t> C, C++): free allocated memory after use: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	{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>
                <a:cs typeface="Courier New" panose="02070309020205020404" pitchFamily="49" charset="0"/>
              </a:rPr>
              <a:t>double* A = malloc(</a:t>
            </a:r>
            <a:r>
              <a:rPr lang="en-US" sz="2000" dirty="0" err="1">
                <a:cs typeface="Courier New" panose="02070309020205020404" pitchFamily="49" charset="0"/>
              </a:rPr>
              <a:t>sizeof</a:t>
            </a:r>
            <a:r>
              <a:rPr lang="en-US" sz="2000" dirty="0">
                <a:cs typeface="Courier New" panose="02070309020205020404" pitchFamily="49" charset="0"/>
              </a:rPr>
              <a:t>(double)*M*N);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      for(int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&lt; M*N;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++){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          A[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      }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}</a:t>
            </a:r>
            <a:endParaRPr lang="en-US" altLang="ja-JP" sz="2000" b="1" dirty="0">
              <a:solidFill>
                <a:srgbClr val="000000"/>
              </a:solidFill>
              <a:ea typeface="ＭＳ Ｐゴシック" panose="020B0600070205080204" pitchFamily="50" charset="-128"/>
            </a:endParaRPr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B2C77-07BF-4F45-905B-4B38F4DBE472}"/>
              </a:ext>
            </a:extLst>
          </p:cNvPr>
          <p:cNvSpPr/>
          <p:nvPr/>
        </p:nvSpPr>
        <p:spPr>
          <a:xfrm>
            <a:off x="5257800" y="4795837"/>
            <a:ext cx="3000375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/>
              <a:t>memory leak: forgot to call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free(A);</a:t>
            </a:r>
          </a:p>
          <a:p>
            <a:pPr eaLnBrk="1" hangingPunct="1">
              <a:defRPr/>
            </a:pPr>
            <a:r>
              <a:rPr lang="en-US" b="1" dirty="0"/>
              <a:t>common problem in C, C++</a:t>
            </a:r>
          </a:p>
        </p:txBody>
      </p:sp>
    </p:spTree>
    <p:extLst>
      <p:ext uri="{BB962C8B-B14F-4D97-AF65-F5344CB8AC3E}">
        <p14:creationId xmlns:p14="http://schemas.microsoft.com/office/powerpoint/2010/main" val="28606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Programming Practices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parentheses liberally in expressions involving mixed operators to avoid operator precedence problems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if (a == b &amp;&amp; c == d) // AVOID!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if ((a == b) &amp;&amp; (c == d)) // RIGHT</a:t>
            </a:r>
          </a:p>
          <a:p>
            <a:r>
              <a:rPr lang="en-US" sz="2000" dirty="0"/>
              <a:t>Try to make the structure of your program match the intent [goal], for example: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cs typeface="Courier New" panose="02070309020205020404" pitchFamily="49" charset="0"/>
              </a:rPr>
              <a:t>booleanExpression</a:t>
            </a:r>
            <a:r>
              <a:rPr lang="en-US" sz="2000" dirty="0">
                <a:cs typeface="Courier New" panose="02070309020205020404" pitchFamily="49" charset="0"/>
              </a:rPr>
              <a:t>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	return true;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} else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	return false;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should instead be written as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000" dirty="0"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cs typeface="Courier New" panose="02070309020205020404" pitchFamily="49" charset="0"/>
              </a:rPr>
              <a:t>booleanExpression</a:t>
            </a:r>
            <a:r>
              <a:rPr lang="en-US" sz="2000" dirty="0">
                <a:cs typeface="Courier New" panose="02070309020205020404" pitchFamily="49" charset="0"/>
              </a:rPr>
              <a:t>;</a:t>
            </a:r>
            <a:endParaRPr lang="en-US" altLang="ja-JP" sz="2000" dirty="0">
              <a:ea typeface="ＭＳ Ｐゴシック" panose="020B0600070205080204" pitchFamily="50" charset="-128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391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2" descr="https://encrypted-tbn3.gstatic.com/images?q=tbn:ANd9GcSMjRd2K5uJ6whNf349YHYX3MMOR5cgpA91-z3CLGYfjMQYG73LXA">
            <a:extLst>
              <a:ext uri="{FF2B5EF4-FFF2-40B4-BE49-F238E27FC236}">
                <a16:creationId xmlns:a16="http://schemas.microsoft.com/office/drawing/2014/main" id="{70608F8F-7237-4B27-A5B1-9C9031A0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Review Process</a:t>
            </a:r>
          </a:p>
          <a:p>
            <a:pPr lvl="1"/>
            <a:r>
              <a:rPr lang="en-US" dirty="0"/>
              <a:t>Common Defects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Review Process - Where the Coding 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Picture 4" descr="V-Model_1">
            <a:extLst>
              <a:ext uri="{FF2B5EF4-FFF2-40B4-BE49-F238E27FC236}">
                <a16:creationId xmlns:a16="http://schemas.microsoft.com/office/drawing/2014/main" id="{02BDBD3C-6E80-4235-A481-F03C99A9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23963"/>
            <a:ext cx="814387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4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Process – The Quality Triangle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231E6-AEF5-494D-B03A-C96B7568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8" y="1219200"/>
            <a:ext cx="747236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Process - The UR-RS gaps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0B5410-DA76-448C-8BAE-22186CF8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The gap is likely to include:</a:t>
            </a:r>
          </a:p>
          <a:p>
            <a:pPr lvl="1"/>
            <a:r>
              <a:rPr lang="en-US" dirty="0"/>
              <a:t>Wrong interpretation of requirement and ambiguity in the specification.</a:t>
            </a:r>
          </a:p>
          <a:p>
            <a:pPr lvl="1"/>
            <a:r>
              <a:rPr lang="en-US" dirty="0"/>
              <a:t>Requirements identified after development commenced [started].</a:t>
            </a:r>
          </a:p>
          <a:p>
            <a:pPr lvl="1"/>
            <a:r>
              <a:rPr lang="en-US" dirty="0"/>
              <a:t>Changes to specified requirements identified after development commenced</a:t>
            </a:r>
          </a:p>
          <a:p>
            <a:pPr lvl="1"/>
            <a:r>
              <a:rPr lang="en-US" dirty="0"/>
              <a:t>Requirement ignored by the developers because they were too difficult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7104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Process - The Software-UR Gap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gap occurs because the software doesn’t satisfy the user requirements</a:t>
            </a:r>
          </a:p>
          <a:p>
            <a:r>
              <a:rPr lang="en-US" dirty="0"/>
              <a:t>The size of the gap is directly dependent on the side of other 2 sides of triangle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Process - Closing gaps between 3 views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test:</a:t>
            </a:r>
          </a:p>
          <a:p>
            <a:pPr lvl="1"/>
            <a:r>
              <a:rPr lang="en-US" dirty="0"/>
              <a:t>Review: online/offline</a:t>
            </a:r>
          </a:p>
          <a:p>
            <a:pPr lvl="1"/>
            <a:r>
              <a:rPr lang="en-US" dirty="0"/>
              <a:t>Inspection</a:t>
            </a:r>
          </a:p>
          <a:p>
            <a:r>
              <a:rPr lang="en-US" dirty="0"/>
              <a:t>Dynamic test: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Integration Test</a:t>
            </a:r>
          </a:p>
          <a:p>
            <a:pPr lvl="1"/>
            <a:r>
              <a:rPr lang="en-US" dirty="0"/>
              <a:t>System Test</a:t>
            </a:r>
          </a:p>
          <a:p>
            <a:pPr lvl="1"/>
            <a:r>
              <a:rPr lang="en-US" dirty="0"/>
              <a:t>Acceptance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Hard code constants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Issue</a:t>
            </a:r>
            <a:r>
              <a:rPr lang="en-US" sz="2800" dirty="0"/>
              <a:t> with giving a fixed value in codes, for example: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 err="1"/>
              <a:t>dgrView.PageSize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10;</a:t>
            </a:r>
          </a:p>
          <a:p>
            <a:pPr marL="366713" lvl="1" indent="-3175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C00000"/>
                </a:solidFill>
              </a:rPr>
              <a:t>The problem occurs when you should change these values multiple times!!!</a:t>
            </a:r>
          </a:p>
          <a:p>
            <a:r>
              <a:rPr lang="en-US" u="sng" dirty="0"/>
              <a:t>Preventive Action</a:t>
            </a:r>
            <a:r>
              <a:rPr lang="en-US" dirty="0"/>
              <a:t>: define constants in the common constant module or in a configure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Defects &amp; Practices</a:t>
            </a:r>
            <a:br>
              <a:rPr lang="en-US" dirty="0"/>
            </a:br>
            <a:r>
              <a:rPr lang="en-US" dirty="0"/>
              <a:t>Array Index Start from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502045 -Code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ED0B46-0579-41C5-84D7-35187508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Issue</a:t>
            </a:r>
            <a:r>
              <a:rPr lang="en-US" dirty="0"/>
              <a:t> with below C-Language codes?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nn-NO" sz="2800" dirty="0"/>
              <a:t>int i, a[10];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nn-NO" sz="2800" dirty="0"/>
              <a:t>for (i=</a:t>
            </a:r>
            <a:r>
              <a:rPr lang="nn-NO" sz="2800" dirty="0">
                <a:solidFill>
                  <a:srgbClr val="FF0000"/>
                </a:solidFill>
              </a:rPr>
              <a:t>1</a:t>
            </a:r>
            <a:r>
              <a:rPr lang="nn-NO" sz="2800" dirty="0"/>
              <a:t>; i&lt;=10; i++) a[i] = 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5021"/>
      </p:ext>
    </p:extLst>
  </p:cSld>
  <p:clrMapOvr>
    <a:masterClrMapping/>
  </p:clrMapOvr>
</p:sld>
</file>

<file path=ppt/theme/theme1.xml><?xml version="1.0" encoding="utf-8"?>
<a:theme xmlns:a="http://schemas.openxmlformats.org/drawingml/2006/main" name="Chuong 1. Tong quan ve Cong nghe Phan m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2. Xac dinh va Phan tich Yeu cau</Template>
  <TotalTime>7567</TotalTime>
  <Words>1223</Words>
  <Application>Microsoft Office PowerPoint</Application>
  <PresentationFormat>On-screen Show (4:3)</PresentationFormat>
  <Paragraphs>204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Chuong 1. Tong quan ve Cong nghe Phan mem</vt:lpstr>
      <vt:lpstr>PowerPoint Presentation</vt:lpstr>
      <vt:lpstr>Code Quality</vt:lpstr>
      <vt:lpstr>Review Process - Where the Coding is?</vt:lpstr>
      <vt:lpstr>Review Process – The Quality Triangle</vt:lpstr>
      <vt:lpstr>Review Process - The UR-RS gaps</vt:lpstr>
      <vt:lpstr>Review Process - The Software-UR Gap</vt:lpstr>
      <vt:lpstr>Review Process - Closing gaps between 3 views</vt:lpstr>
      <vt:lpstr>Common Defects &amp; Practices Hard code constants</vt:lpstr>
      <vt:lpstr>Common Defects &amp; Practices Array Index Start from 0</vt:lpstr>
      <vt:lpstr>Common Defects &amp; Practices The Dangling else Problem</vt:lpstr>
      <vt:lpstr>Common Defects &amp; Practices Null Pointer Exception</vt:lpstr>
      <vt:lpstr>Common Defects &amp; Practices Detect Common Defects Sample</vt:lpstr>
      <vt:lpstr>Common Defects &amp; Practices Programming Practices 1</vt:lpstr>
      <vt:lpstr>Common Defects &amp; Practices Programming Practices 2</vt:lpstr>
      <vt:lpstr>Common Defects &amp; Practices Programming Practices 3</vt:lpstr>
      <vt:lpstr>Common Defects &amp; Practices Programming Practices 4</vt:lpstr>
      <vt:lpstr>Common Defects &amp; Practices Programming Practices 5</vt:lpstr>
      <vt:lpstr>Common Defects &amp; Practices Programming Practices 6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3. Mo hinh hoa yeu cau</dc:title>
  <dc:subject>Chuong 3. Mo hinh hoa yeu cau</dc:subject>
  <dc:creator>Tai Huynh</dc:creator>
  <cp:lastModifiedBy>Minh Dang</cp:lastModifiedBy>
  <cp:revision>1047</cp:revision>
  <dcterms:created xsi:type="dcterms:W3CDTF">2006-05-28T09:28:45Z</dcterms:created>
  <dcterms:modified xsi:type="dcterms:W3CDTF">2020-07-31T04:33:00Z</dcterms:modified>
</cp:coreProperties>
</file>