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322" r:id="rId2"/>
    <p:sldId id="343" r:id="rId3"/>
    <p:sldId id="323" r:id="rId4"/>
    <p:sldId id="325" r:id="rId5"/>
    <p:sldId id="326" r:id="rId6"/>
    <p:sldId id="324" r:id="rId7"/>
    <p:sldId id="327" r:id="rId8"/>
    <p:sldId id="328" r:id="rId9"/>
    <p:sldId id="329" r:id="rId10"/>
    <p:sldId id="331" r:id="rId11"/>
    <p:sldId id="330" r:id="rId12"/>
    <p:sldId id="342" r:id="rId13"/>
    <p:sldId id="336" r:id="rId14"/>
    <p:sldId id="337" r:id="rId15"/>
    <p:sldId id="338" r:id="rId16"/>
    <p:sldId id="333" r:id="rId17"/>
    <p:sldId id="332" r:id="rId18"/>
    <p:sldId id="334" r:id="rId19"/>
    <p:sldId id="335" r:id="rId20"/>
    <p:sldId id="340" r:id="rId21"/>
    <p:sldId id="339" r:id="rId22"/>
    <p:sldId id="341" r:id="rId23"/>
    <p:sldId id="256" r:id="rId24"/>
    <p:sldId id="292" r:id="rId25"/>
    <p:sldId id="291" r:id="rId26"/>
    <p:sldId id="297" r:id="rId27"/>
    <p:sldId id="294" r:id="rId28"/>
    <p:sldId id="295" r:id="rId29"/>
    <p:sldId id="298" r:id="rId30"/>
    <p:sldId id="296" r:id="rId31"/>
    <p:sldId id="293" r:id="rId32"/>
    <p:sldId id="299" r:id="rId33"/>
    <p:sldId id="301" r:id="rId34"/>
    <p:sldId id="302" r:id="rId35"/>
    <p:sldId id="303" r:id="rId36"/>
    <p:sldId id="305" r:id="rId37"/>
    <p:sldId id="306" r:id="rId38"/>
    <p:sldId id="320" r:id="rId39"/>
    <p:sldId id="307" r:id="rId40"/>
    <p:sldId id="319" r:id="rId41"/>
    <p:sldId id="308" r:id="rId42"/>
    <p:sldId id="309" r:id="rId43"/>
    <p:sldId id="310" r:id="rId44"/>
    <p:sldId id="312" r:id="rId45"/>
    <p:sldId id="313" r:id="rId46"/>
    <p:sldId id="314" r:id="rId47"/>
    <p:sldId id="317" r:id="rId48"/>
    <p:sldId id="321" r:id="rId49"/>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39"/>
    <p:restoredTop sz="85747" autoAdjust="0"/>
  </p:normalViewPr>
  <p:slideViewPr>
    <p:cSldViewPr>
      <p:cViewPr varScale="1">
        <p:scale>
          <a:sx n="67" d="100"/>
          <a:sy n="67" d="100"/>
        </p:scale>
        <p:origin x="106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39B3306C-8699-4604-8169-C648D5DF25DD}" type="datetimeFigureOut">
              <a:rPr lang="en-GB" smtClean="0"/>
              <a:t>11/02/2020</a:t>
            </a:fld>
            <a:endParaRPr lang="en-GB"/>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3D2D4613-D50C-4553-8E48-BE10F2CD5BA1}" type="slidenum">
              <a:rPr lang="en-GB" smtClean="0"/>
              <a:t>‹#›</a:t>
            </a:fld>
            <a:endParaRPr lang="en-GB"/>
          </a:p>
        </p:txBody>
      </p:sp>
    </p:spTree>
    <p:extLst>
      <p:ext uri="{BB962C8B-B14F-4D97-AF65-F5344CB8AC3E}">
        <p14:creationId xmlns:p14="http://schemas.microsoft.com/office/powerpoint/2010/main" val="641228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FBBFAE71-784B-41B5-B0BF-83C5B16B1B9F}" type="datetimeFigureOut">
              <a:rPr lang="en-GB" smtClean="0"/>
              <a:t>11/02/2020</a:t>
            </a:fld>
            <a:endParaRPr lang="en-GB" dirty="0"/>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A3315BCB-1BF6-4DED-8C71-291021865B02}" type="slidenum">
              <a:rPr lang="en-GB" smtClean="0"/>
              <a:t>‹#›</a:t>
            </a:fld>
            <a:endParaRPr lang="en-GB" dirty="0"/>
          </a:p>
        </p:txBody>
      </p:sp>
    </p:spTree>
    <p:extLst>
      <p:ext uri="{BB962C8B-B14F-4D97-AF65-F5344CB8AC3E}">
        <p14:creationId xmlns:p14="http://schemas.microsoft.com/office/powerpoint/2010/main" val="204991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2</a:t>
            </a:fld>
            <a:endParaRPr lang="en-GB" dirty="0"/>
          </a:p>
        </p:txBody>
      </p:sp>
    </p:spTree>
    <p:extLst>
      <p:ext uri="{BB962C8B-B14F-4D97-AF65-F5344CB8AC3E}">
        <p14:creationId xmlns:p14="http://schemas.microsoft.com/office/powerpoint/2010/main" val="4236570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p>
        </p:txBody>
      </p:sp>
      <p:sp>
        <p:nvSpPr>
          <p:cNvPr id="4" name="Slide Number Placeholder 3"/>
          <p:cNvSpPr>
            <a:spLocks noGrp="1"/>
          </p:cNvSpPr>
          <p:nvPr>
            <p:ph type="sldNum" sz="quarter" idx="10"/>
          </p:nvPr>
        </p:nvSpPr>
        <p:spPr/>
        <p:txBody>
          <a:bodyPr/>
          <a:lstStyle/>
          <a:p>
            <a:fld id="{A3315BCB-1BF6-4DED-8C71-291021865B02}" type="slidenum">
              <a:rPr lang="en-GB" smtClean="0"/>
              <a:t>14</a:t>
            </a:fld>
            <a:endParaRPr lang="en-GB" dirty="0"/>
          </a:p>
        </p:txBody>
      </p:sp>
    </p:spTree>
    <p:extLst>
      <p:ext uri="{BB962C8B-B14F-4D97-AF65-F5344CB8AC3E}">
        <p14:creationId xmlns:p14="http://schemas.microsoft.com/office/powerpoint/2010/main" val="839619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p>
        </p:txBody>
      </p:sp>
      <p:sp>
        <p:nvSpPr>
          <p:cNvPr id="4" name="Slide Number Placeholder 3"/>
          <p:cNvSpPr>
            <a:spLocks noGrp="1"/>
          </p:cNvSpPr>
          <p:nvPr>
            <p:ph type="sldNum" sz="quarter" idx="10"/>
          </p:nvPr>
        </p:nvSpPr>
        <p:spPr/>
        <p:txBody>
          <a:bodyPr/>
          <a:lstStyle/>
          <a:p>
            <a:fld id="{A3315BCB-1BF6-4DED-8C71-291021865B02}" type="slidenum">
              <a:rPr lang="en-GB" smtClean="0"/>
              <a:t>15</a:t>
            </a:fld>
            <a:endParaRPr lang="en-GB" dirty="0"/>
          </a:p>
        </p:txBody>
      </p:sp>
    </p:spTree>
    <p:extLst>
      <p:ext uri="{BB962C8B-B14F-4D97-AF65-F5344CB8AC3E}">
        <p14:creationId xmlns:p14="http://schemas.microsoft.com/office/powerpoint/2010/main" val="83961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p>
        </p:txBody>
      </p:sp>
      <p:sp>
        <p:nvSpPr>
          <p:cNvPr id="4" name="Slide Number Placeholder 3"/>
          <p:cNvSpPr>
            <a:spLocks noGrp="1"/>
          </p:cNvSpPr>
          <p:nvPr>
            <p:ph type="sldNum" sz="quarter" idx="10"/>
          </p:nvPr>
        </p:nvSpPr>
        <p:spPr/>
        <p:txBody>
          <a:bodyPr/>
          <a:lstStyle/>
          <a:p>
            <a:fld id="{A3315BCB-1BF6-4DED-8C71-291021865B02}" type="slidenum">
              <a:rPr lang="en-GB" smtClean="0"/>
              <a:t>24</a:t>
            </a:fld>
            <a:endParaRPr lang="en-GB" dirty="0"/>
          </a:p>
        </p:txBody>
      </p:sp>
    </p:spTree>
    <p:extLst>
      <p:ext uri="{BB962C8B-B14F-4D97-AF65-F5344CB8AC3E}">
        <p14:creationId xmlns:p14="http://schemas.microsoft.com/office/powerpoint/2010/main" val="839619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25</a:t>
            </a:fld>
            <a:endParaRPr lang="en-GB" dirty="0"/>
          </a:p>
        </p:txBody>
      </p:sp>
    </p:spTree>
    <p:extLst>
      <p:ext uri="{BB962C8B-B14F-4D97-AF65-F5344CB8AC3E}">
        <p14:creationId xmlns:p14="http://schemas.microsoft.com/office/powerpoint/2010/main" val="353049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7</a:t>
            </a:r>
          </a:p>
          <a:p>
            <a:r>
              <a:rPr lang="en-GB" dirty="0"/>
              <a:t>But human experiments</a:t>
            </a:r>
            <a:r>
              <a:rPr lang="en-GB" baseline="0" dirty="0"/>
              <a:t> go much further than this</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26</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9</a:t>
            </a:r>
          </a:p>
          <a:p>
            <a:r>
              <a:rPr lang="en-GB" dirty="0"/>
              <a:t>A convenient approach to “What not to do”</a:t>
            </a:r>
          </a:p>
          <a:p>
            <a:endParaRPr lang="en-GB" dirty="0"/>
          </a:p>
          <a:p>
            <a:r>
              <a:rPr lang="en-GB" dirty="0"/>
              <a:t>TRAN:</a:t>
            </a:r>
            <a:r>
              <a:rPr lang="en-GB" baseline="0" dirty="0"/>
              <a:t> why is this so important</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27</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14</a:t>
            </a:r>
          </a:p>
          <a:p>
            <a:r>
              <a:rPr lang="en-GB" dirty="0"/>
              <a:t>Famous study</a:t>
            </a:r>
            <a:r>
              <a:rPr lang="en-GB" baseline="0" dirty="0"/>
              <a:t> that you may well have heard of</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28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18</a:t>
            </a:r>
          </a:p>
          <a:p>
            <a:r>
              <a:rPr lang="en-GB" dirty="0"/>
              <a:t>Famous study</a:t>
            </a:r>
            <a:r>
              <a:rPr lang="en-GB" baseline="0" dirty="0"/>
              <a:t> that you may well have heard of</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29</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22</a:t>
            </a:r>
          </a:p>
          <a:p>
            <a:r>
              <a:rPr lang="en-GB" dirty="0"/>
              <a:t>Might notice something</a:t>
            </a:r>
            <a:r>
              <a:rPr lang="en-GB" baseline="0" dirty="0"/>
              <a:t> about all of these experiments…</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30</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24</a:t>
            </a:r>
          </a:p>
        </p:txBody>
      </p:sp>
      <p:sp>
        <p:nvSpPr>
          <p:cNvPr id="4" name="Slide Number Placeholder 3"/>
          <p:cNvSpPr>
            <a:spLocks noGrp="1"/>
          </p:cNvSpPr>
          <p:nvPr>
            <p:ph type="sldNum" sz="quarter" idx="10"/>
          </p:nvPr>
        </p:nvSpPr>
        <p:spPr/>
        <p:txBody>
          <a:bodyPr/>
          <a:lstStyle/>
          <a:p>
            <a:fld id="{A3315BCB-1BF6-4DED-8C71-291021865B02}" type="slidenum">
              <a:rPr lang="en-GB" smtClean="0"/>
              <a:t>32</a:t>
            </a:fld>
            <a:endParaRPr lang="en-GB" dirty="0"/>
          </a:p>
        </p:txBody>
      </p:sp>
    </p:spTree>
    <p:extLst>
      <p:ext uri="{BB962C8B-B14F-4D97-AF65-F5344CB8AC3E}">
        <p14:creationId xmlns:p14="http://schemas.microsoft.com/office/powerpoint/2010/main" val="21897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3</a:t>
            </a:fld>
            <a:endParaRPr lang="en-GB" dirty="0"/>
          </a:p>
        </p:txBody>
      </p:sp>
    </p:spTree>
    <p:extLst>
      <p:ext uri="{BB962C8B-B14F-4D97-AF65-F5344CB8AC3E}">
        <p14:creationId xmlns:p14="http://schemas.microsoft.com/office/powerpoint/2010/main" val="353049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You’ve actually already signed up</a:t>
            </a:r>
            <a:r>
              <a:rPr lang="en-GB" baseline="0" dirty="0"/>
              <a:t> to this</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33</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26</a:t>
            </a:r>
          </a:p>
          <a:p>
            <a:r>
              <a:rPr lang="en-GB" dirty="0"/>
              <a:t>You’ve actually already signed up</a:t>
            </a:r>
            <a:r>
              <a:rPr lang="en-GB" baseline="0" dirty="0"/>
              <a:t> to this</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34</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27</a:t>
            </a:r>
          </a:p>
        </p:txBody>
      </p:sp>
      <p:sp>
        <p:nvSpPr>
          <p:cNvPr id="4" name="Slide Number Placeholder 3"/>
          <p:cNvSpPr>
            <a:spLocks noGrp="1"/>
          </p:cNvSpPr>
          <p:nvPr>
            <p:ph type="sldNum" sz="quarter" idx="10"/>
          </p:nvPr>
        </p:nvSpPr>
        <p:spPr/>
        <p:txBody>
          <a:bodyPr/>
          <a:lstStyle/>
          <a:p>
            <a:fld id="{A3315BCB-1BF6-4DED-8C71-291021865B02}" type="slidenum">
              <a:rPr lang="en-GB" smtClean="0"/>
              <a:t>35</a:t>
            </a:fld>
            <a:endParaRPr lang="en-GB" dirty="0"/>
          </a:p>
        </p:txBody>
      </p:sp>
    </p:spTree>
    <p:extLst>
      <p:ext uri="{BB962C8B-B14F-4D97-AF65-F5344CB8AC3E}">
        <p14:creationId xmlns:p14="http://schemas.microsoft.com/office/powerpoint/2010/main" val="1280122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32</a:t>
            </a:r>
          </a:p>
        </p:txBody>
      </p:sp>
      <p:sp>
        <p:nvSpPr>
          <p:cNvPr id="4" name="Slide Number Placeholder 3"/>
          <p:cNvSpPr>
            <a:spLocks noGrp="1"/>
          </p:cNvSpPr>
          <p:nvPr>
            <p:ph type="sldNum" sz="quarter" idx="10"/>
          </p:nvPr>
        </p:nvSpPr>
        <p:spPr/>
        <p:txBody>
          <a:bodyPr/>
          <a:lstStyle/>
          <a:p>
            <a:fld id="{A3315BCB-1BF6-4DED-8C71-291021865B02}" type="slidenum">
              <a:rPr lang="en-GB" smtClean="0"/>
              <a:t>36</a:t>
            </a:fld>
            <a:endParaRPr lang="en-GB" dirty="0"/>
          </a:p>
        </p:txBody>
      </p:sp>
    </p:spTree>
    <p:extLst>
      <p:ext uri="{BB962C8B-B14F-4D97-AF65-F5344CB8AC3E}">
        <p14:creationId xmlns:p14="http://schemas.microsoft.com/office/powerpoint/2010/main" val="3254335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34</a:t>
            </a:r>
          </a:p>
          <a:p>
            <a:endParaRPr lang="en-GB" dirty="0"/>
          </a:p>
        </p:txBody>
      </p:sp>
      <p:sp>
        <p:nvSpPr>
          <p:cNvPr id="4" name="Slide Number Placeholder 3"/>
          <p:cNvSpPr>
            <a:spLocks noGrp="1"/>
          </p:cNvSpPr>
          <p:nvPr>
            <p:ph type="sldNum" sz="quarter" idx="10"/>
          </p:nvPr>
        </p:nvSpPr>
        <p:spPr/>
        <p:txBody>
          <a:bodyPr/>
          <a:lstStyle/>
          <a:p>
            <a:fld id="{A3315BCB-1BF6-4DED-8C71-291021865B02}" type="slidenum">
              <a:rPr lang="en-GB" smtClean="0"/>
              <a:t>37</a:t>
            </a:fld>
            <a:endParaRPr lang="en-GB" dirty="0"/>
          </a:p>
        </p:txBody>
      </p:sp>
    </p:spTree>
    <p:extLst>
      <p:ext uri="{BB962C8B-B14F-4D97-AF65-F5344CB8AC3E}">
        <p14:creationId xmlns:p14="http://schemas.microsoft.com/office/powerpoint/2010/main" val="1518041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38</a:t>
            </a:r>
          </a:p>
        </p:txBody>
      </p:sp>
      <p:sp>
        <p:nvSpPr>
          <p:cNvPr id="4" name="Slide Number Placeholder 3"/>
          <p:cNvSpPr>
            <a:spLocks noGrp="1"/>
          </p:cNvSpPr>
          <p:nvPr>
            <p:ph type="sldNum" sz="quarter" idx="10"/>
          </p:nvPr>
        </p:nvSpPr>
        <p:spPr/>
        <p:txBody>
          <a:bodyPr/>
          <a:lstStyle/>
          <a:p>
            <a:fld id="{A3315BCB-1BF6-4DED-8C71-291021865B02}" type="slidenum">
              <a:rPr lang="en-GB" smtClean="0"/>
              <a:t>38</a:t>
            </a:fld>
            <a:endParaRPr lang="en-GB" dirty="0"/>
          </a:p>
        </p:txBody>
      </p:sp>
    </p:spTree>
    <p:extLst>
      <p:ext uri="{BB962C8B-B14F-4D97-AF65-F5344CB8AC3E}">
        <p14:creationId xmlns:p14="http://schemas.microsoft.com/office/powerpoint/2010/main" val="3089159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42</a:t>
            </a:r>
          </a:p>
        </p:txBody>
      </p:sp>
      <p:sp>
        <p:nvSpPr>
          <p:cNvPr id="4" name="Slide Number Placeholder 3"/>
          <p:cNvSpPr>
            <a:spLocks noGrp="1"/>
          </p:cNvSpPr>
          <p:nvPr>
            <p:ph type="sldNum" sz="quarter" idx="10"/>
          </p:nvPr>
        </p:nvSpPr>
        <p:spPr/>
        <p:txBody>
          <a:bodyPr/>
          <a:lstStyle/>
          <a:p>
            <a:fld id="{A3315BCB-1BF6-4DED-8C71-291021865B02}" type="slidenum">
              <a:rPr lang="en-GB" smtClean="0"/>
              <a:t>39</a:t>
            </a:fld>
            <a:endParaRPr lang="en-GB" dirty="0"/>
          </a:p>
        </p:txBody>
      </p:sp>
    </p:spTree>
    <p:extLst>
      <p:ext uri="{BB962C8B-B14F-4D97-AF65-F5344CB8AC3E}">
        <p14:creationId xmlns:p14="http://schemas.microsoft.com/office/powerpoint/2010/main" val="260265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44</a:t>
            </a:r>
          </a:p>
        </p:txBody>
      </p:sp>
      <p:sp>
        <p:nvSpPr>
          <p:cNvPr id="4" name="Slide Number Placeholder 3"/>
          <p:cNvSpPr>
            <a:spLocks noGrp="1"/>
          </p:cNvSpPr>
          <p:nvPr>
            <p:ph type="sldNum" sz="quarter" idx="10"/>
          </p:nvPr>
        </p:nvSpPr>
        <p:spPr/>
        <p:txBody>
          <a:bodyPr/>
          <a:lstStyle/>
          <a:p>
            <a:fld id="{A3315BCB-1BF6-4DED-8C71-291021865B02}" type="slidenum">
              <a:rPr lang="en-GB" smtClean="0"/>
              <a:t>40</a:t>
            </a:fld>
            <a:endParaRPr lang="en-GB" dirty="0"/>
          </a:p>
        </p:txBody>
      </p:sp>
    </p:spTree>
    <p:extLst>
      <p:ext uri="{BB962C8B-B14F-4D97-AF65-F5344CB8AC3E}">
        <p14:creationId xmlns:p14="http://schemas.microsoft.com/office/powerpoint/2010/main" val="2114906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41</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What % of comp </a:t>
            </a:r>
            <a:r>
              <a:rPr lang="en-GB" dirty="0" err="1"/>
              <a:t>sci</a:t>
            </a:r>
            <a:r>
              <a:rPr lang="en-GB" dirty="0"/>
              <a:t> graduates</a:t>
            </a:r>
            <a:r>
              <a:rPr lang="en-GB" baseline="0" dirty="0"/>
              <a:t> does this effect?</a:t>
            </a:r>
          </a:p>
          <a:p>
            <a:endParaRPr lang="en-GB" dirty="0"/>
          </a:p>
          <a:p>
            <a:r>
              <a:rPr lang="en-GB" dirty="0"/>
              <a:t>When </a:t>
            </a:r>
            <a:r>
              <a:rPr lang="en-GB" dirty="0" err="1"/>
              <a:t>i</a:t>
            </a:r>
            <a:r>
              <a:rPr lang="en-GB" dirty="0"/>
              <a:t> was first taught this stuff I rolled my eyes ( 10 years ago)</a:t>
            </a:r>
          </a:p>
        </p:txBody>
      </p:sp>
      <p:sp>
        <p:nvSpPr>
          <p:cNvPr id="4" name="Slide Number Placeholder 3"/>
          <p:cNvSpPr>
            <a:spLocks noGrp="1"/>
          </p:cNvSpPr>
          <p:nvPr>
            <p:ph type="sldNum" sz="quarter" idx="10"/>
          </p:nvPr>
        </p:nvSpPr>
        <p:spPr/>
        <p:txBody>
          <a:bodyPr/>
          <a:lstStyle/>
          <a:p>
            <a:fld id="{F8C387E6-4C28-4F0E-B3BD-0600FE9BA9C6}" type="slidenum">
              <a:rPr lang="en-GB" smtClean="0"/>
              <a:pPr/>
              <a:t>42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p>
        </p:txBody>
      </p:sp>
      <p:sp>
        <p:nvSpPr>
          <p:cNvPr id="4" name="Slide Number Placeholder 3"/>
          <p:cNvSpPr>
            <a:spLocks noGrp="1"/>
          </p:cNvSpPr>
          <p:nvPr>
            <p:ph type="sldNum" sz="quarter" idx="10"/>
          </p:nvPr>
        </p:nvSpPr>
        <p:spPr/>
        <p:txBody>
          <a:bodyPr/>
          <a:lstStyle/>
          <a:p>
            <a:fld id="{A3315BCB-1BF6-4DED-8C71-291021865B02}" type="slidenum">
              <a:rPr lang="en-GB" smtClean="0"/>
              <a:t>5</a:t>
            </a:fld>
            <a:endParaRPr lang="en-GB" dirty="0"/>
          </a:p>
        </p:txBody>
      </p:sp>
    </p:spTree>
    <p:extLst>
      <p:ext uri="{BB962C8B-B14F-4D97-AF65-F5344CB8AC3E}">
        <p14:creationId xmlns:p14="http://schemas.microsoft.com/office/powerpoint/2010/main" val="8396193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When </a:t>
            </a:r>
            <a:r>
              <a:rPr lang="en-GB" dirty="0" err="1"/>
              <a:t>i</a:t>
            </a:r>
            <a:r>
              <a:rPr lang="en-GB" dirty="0"/>
              <a:t> was first taught this stuff I rolled my eyes ( 10 years ago)</a:t>
            </a:r>
          </a:p>
        </p:txBody>
      </p:sp>
      <p:sp>
        <p:nvSpPr>
          <p:cNvPr id="4" name="Slide Number Placeholder 3"/>
          <p:cNvSpPr>
            <a:spLocks noGrp="1"/>
          </p:cNvSpPr>
          <p:nvPr>
            <p:ph type="sldNum" sz="quarter" idx="10"/>
          </p:nvPr>
        </p:nvSpPr>
        <p:spPr/>
        <p:txBody>
          <a:bodyPr/>
          <a:lstStyle/>
          <a:p>
            <a:fld id="{F8C387E6-4C28-4F0E-B3BD-0600FE9BA9C6}" type="slidenum">
              <a:rPr lang="en-GB" smtClean="0"/>
              <a:pPr/>
              <a:t>43</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8C387E6-4C28-4F0E-B3BD-0600FE9BA9C6}" type="slidenum">
              <a:rPr lang="en-GB" smtClean="0"/>
              <a:pPr/>
              <a:t>44</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8C387E6-4C28-4F0E-B3BD-0600FE9BA9C6}" type="slidenum">
              <a:rPr lang="en-GB" smtClean="0"/>
              <a:pPr/>
              <a:t>45</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8C387E6-4C28-4F0E-B3BD-0600FE9BA9C6}" type="slidenum">
              <a:rPr lang="en-GB" smtClean="0"/>
              <a:pPr/>
              <a:t>46</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Orpwood</a:t>
            </a:r>
            <a:r>
              <a:rPr lang="en-GB" dirty="0"/>
              <a:t> example to</a:t>
            </a:r>
          </a:p>
          <a:p>
            <a:endParaRPr lang="en-GB" dirty="0"/>
          </a:p>
          <a:p>
            <a:r>
              <a:rPr lang="en-GB" dirty="0"/>
              <a:t>Not my statement,</a:t>
            </a:r>
            <a:r>
              <a:rPr lang="en-GB" baseline="0" dirty="0"/>
              <a:t> what’s the problem with saying this?</a:t>
            </a:r>
            <a:endParaRPr lang="en-GB" dirty="0"/>
          </a:p>
        </p:txBody>
      </p:sp>
      <p:sp>
        <p:nvSpPr>
          <p:cNvPr id="4" name="Slide Number Placeholder 3"/>
          <p:cNvSpPr>
            <a:spLocks noGrp="1"/>
          </p:cNvSpPr>
          <p:nvPr>
            <p:ph type="sldNum" sz="quarter" idx="10"/>
          </p:nvPr>
        </p:nvSpPr>
        <p:spPr/>
        <p:txBody>
          <a:bodyPr/>
          <a:lstStyle/>
          <a:p>
            <a:fld id="{F8C387E6-4C28-4F0E-B3BD-0600FE9BA9C6}" type="slidenum">
              <a:rPr lang="en-GB" smtClean="0"/>
              <a:pPr/>
              <a:t>47</a:t>
            </a:fld>
            <a:endParaRPr lang="en-GB"/>
          </a:p>
        </p:txBody>
      </p:sp>
    </p:spTree>
    <p:extLst>
      <p:ext uri="{BB962C8B-B14F-4D97-AF65-F5344CB8AC3E}">
        <p14:creationId xmlns:p14="http://schemas.microsoft.com/office/powerpoint/2010/main" val="4399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6</a:t>
            </a:fld>
            <a:endParaRPr lang="en-GB" dirty="0"/>
          </a:p>
        </p:txBody>
      </p:sp>
    </p:spTree>
    <p:extLst>
      <p:ext uri="{BB962C8B-B14F-4D97-AF65-F5344CB8AC3E}">
        <p14:creationId xmlns:p14="http://schemas.microsoft.com/office/powerpoint/2010/main" val="353049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7</a:t>
            </a:fld>
            <a:endParaRPr lang="en-GB" dirty="0"/>
          </a:p>
        </p:txBody>
      </p:sp>
    </p:spTree>
    <p:extLst>
      <p:ext uri="{BB962C8B-B14F-4D97-AF65-F5344CB8AC3E}">
        <p14:creationId xmlns:p14="http://schemas.microsoft.com/office/powerpoint/2010/main" val="3530496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Key emphasis is on fulfilling the business need, while technological or engineering excellence is of lesser importance.</a:t>
            </a:r>
          </a:p>
          <a:p>
            <a:endParaRPr lang="en-GB" dirty="0"/>
          </a:p>
        </p:txBody>
      </p:sp>
      <p:sp>
        <p:nvSpPr>
          <p:cNvPr id="4" name="Slide Number Placeholder 3"/>
          <p:cNvSpPr>
            <a:spLocks noGrp="1"/>
          </p:cNvSpPr>
          <p:nvPr>
            <p:ph type="sldNum" sz="quarter" idx="10"/>
          </p:nvPr>
        </p:nvSpPr>
        <p:spPr/>
        <p:txBody>
          <a:bodyPr/>
          <a:lstStyle/>
          <a:p>
            <a:fld id="{A3315BCB-1BF6-4DED-8C71-291021865B02}" type="slidenum">
              <a:rPr lang="en-GB" smtClean="0"/>
              <a:t>10</a:t>
            </a:fld>
            <a:endParaRPr lang="en-GB" dirty="0"/>
          </a:p>
        </p:txBody>
      </p:sp>
    </p:spTree>
    <p:extLst>
      <p:ext uri="{BB962C8B-B14F-4D97-AF65-F5344CB8AC3E}">
        <p14:creationId xmlns:p14="http://schemas.microsoft.com/office/powerpoint/2010/main" val="730019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11</a:t>
            </a:fld>
            <a:endParaRPr lang="en-GB" dirty="0"/>
          </a:p>
        </p:txBody>
      </p:sp>
    </p:spTree>
    <p:extLst>
      <p:ext uri="{BB962C8B-B14F-4D97-AF65-F5344CB8AC3E}">
        <p14:creationId xmlns:p14="http://schemas.microsoft.com/office/powerpoint/2010/main" val="3530496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a:t>
            </a:r>
          </a:p>
        </p:txBody>
      </p:sp>
      <p:sp>
        <p:nvSpPr>
          <p:cNvPr id="4" name="Slide Number Placeholder 3"/>
          <p:cNvSpPr>
            <a:spLocks noGrp="1"/>
          </p:cNvSpPr>
          <p:nvPr>
            <p:ph type="sldNum" sz="quarter" idx="10"/>
          </p:nvPr>
        </p:nvSpPr>
        <p:spPr/>
        <p:txBody>
          <a:bodyPr/>
          <a:lstStyle/>
          <a:p>
            <a:fld id="{A3315BCB-1BF6-4DED-8C71-291021865B02}" type="slidenum">
              <a:rPr lang="en-GB" smtClean="0"/>
              <a:t>12</a:t>
            </a:fld>
            <a:endParaRPr lang="en-GB" dirty="0"/>
          </a:p>
        </p:txBody>
      </p:sp>
    </p:spTree>
    <p:extLst>
      <p:ext uri="{BB962C8B-B14F-4D97-AF65-F5344CB8AC3E}">
        <p14:creationId xmlns:p14="http://schemas.microsoft.com/office/powerpoint/2010/main" val="3383669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p>
        </p:txBody>
      </p:sp>
      <p:sp>
        <p:nvSpPr>
          <p:cNvPr id="4" name="Slide Number Placeholder 3"/>
          <p:cNvSpPr>
            <a:spLocks noGrp="1"/>
          </p:cNvSpPr>
          <p:nvPr>
            <p:ph type="sldNum" sz="quarter" idx="10"/>
          </p:nvPr>
        </p:nvSpPr>
        <p:spPr/>
        <p:txBody>
          <a:bodyPr/>
          <a:lstStyle/>
          <a:p>
            <a:fld id="{A3315BCB-1BF6-4DED-8C71-291021865B02}" type="slidenum">
              <a:rPr lang="en-GB" smtClean="0"/>
              <a:t>13</a:t>
            </a:fld>
            <a:endParaRPr lang="en-GB" dirty="0"/>
          </a:p>
        </p:txBody>
      </p:sp>
    </p:spTree>
    <p:extLst>
      <p:ext uri="{BB962C8B-B14F-4D97-AF65-F5344CB8AC3E}">
        <p14:creationId xmlns:p14="http://schemas.microsoft.com/office/powerpoint/2010/main" val="839619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921352-F223-4FB7-ADA8-8E51BE2F1048}" type="slidenum">
              <a:rPr lang="en-GB" smtClean="0"/>
              <a:t>‹#›</a:t>
            </a:fld>
            <a:endParaRPr lang="en-GB"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E4921352-F223-4FB7-ADA8-8E51BE2F1048}" type="slidenum">
              <a:rPr lang="en-GB" smtClean="0"/>
              <a:t>‹#›</a:t>
            </a:fld>
            <a:endParaRPr lang="en-GB"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E4921352-F223-4FB7-ADA8-8E51BE2F1048}" type="slidenum">
              <a:rPr lang="en-GB" smtClean="0"/>
              <a:t>‹#›</a:t>
            </a:fld>
            <a:endParaRPr lang="en-GB"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921352-F223-4FB7-ADA8-8E51BE2F1048}" type="slidenum">
              <a:rPr lang="en-GB" smtClean="0"/>
              <a:t>‹#›</a:t>
            </a:fld>
            <a:endParaRPr lang="en-GB"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6DC53C-C79A-48FA-9B21-6142886D7DC7}" type="datetimeFigureOut">
              <a:rPr lang="en-GB" smtClean="0"/>
              <a:t>11/02/2020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E4921352-F223-4FB7-ADA8-8E51BE2F1048}"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86DC53C-C79A-48FA-9B21-6142886D7DC7}" type="datetimeFigureOut">
              <a:rPr lang="en-GB" smtClean="0"/>
              <a:t>11/02/2020</a:t>
            </a:fld>
            <a:endParaRPr lang="en-GB"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921352-F223-4FB7-ADA8-8E51BE2F1048}"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Project Planning  for Computing Science</a:t>
            </a:r>
          </a:p>
        </p:txBody>
      </p:sp>
      <p:sp>
        <p:nvSpPr>
          <p:cNvPr id="3" name="Subtitle 2"/>
          <p:cNvSpPr>
            <a:spLocks noGrp="1"/>
          </p:cNvSpPr>
          <p:nvPr>
            <p:ph type="subTitle" idx="1"/>
          </p:nvPr>
        </p:nvSpPr>
        <p:spPr/>
        <p:txBody>
          <a:bodyPr/>
          <a:lstStyle/>
          <a:p>
            <a:endParaRPr lang="en-GB" dirty="0"/>
          </a:p>
          <a:p>
            <a:r>
              <a:rPr lang="en-GB" dirty="0"/>
              <a:t>Dr Stephen Lindsay</a:t>
            </a:r>
          </a:p>
        </p:txBody>
      </p:sp>
    </p:spTree>
    <p:extLst>
      <p:ext uri="{BB962C8B-B14F-4D97-AF65-F5344CB8AC3E}">
        <p14:creationId xmlns:p14="http://schemas.microsoft.com/office/powerpoint/2010/main" val="419726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Rapid Application Development (RAD)</a:t>
            </a:r>
          </a:p>
        </p:txBody>
      </p:sp>
      <p:pic>
        <p:nvPicPr>
          <p:cNvPr id="6146" name="Picture 2" descr="https://upload.wikimedia.org/wikipedia/commons/5/5f/RAD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93" y="1556792"/>
            <a:ext cx="7429500" cy="47529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10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Agile Development</a:t>
            </a:r>
          </a:p>
        </p:txBody>
      </p:sp>
      <p:sp>
        <p:nvSpPr>
          <p:cNvPr id="3" name="Content Placeholder 2"/>
          <p:cNvSpPr>
            <a:spLocks noGrp="1"/>
          </p:cNvSpPr>
          <p:nvPr>
            <p:ph idx="1"/>
          </p:nvPr>
        </p:nvSpPr>
        <p:spPr>
          <a:xfrm>
            <a:off x="457200" y="1412776"/>
            <a:ext cx="8686800" cy="4876800"/>
          </a:xfrm>
        </p:spPr>
        <p:txBody>
          <a:bodyPr>
            <a:noAutofit/>
          </a:bodyPr>
          <a:lstStyle/>
          <a:p>
            <a:pPr marL="0" indent="0">
              <a:buNone/>
            </a:pPr>
            <a:r>
              <a:rPr lang="en-GB" sz="2000" b="1" dirty="0" smtClean="0"/>
              <a:t>Agile </a:t>
            </a:r>
            <a:r>
              <a:rPr lang="en-GB" sz="2000" b="1" dirty="0"/>
              <a:t>software </a:t>
            </a:r>
            <a:r>
              <a:rPr lang="en-GB" sz="2000" b="1" dirty="0" smtClean="0"/>
              <a:t>development approaches </a:t>
            </a:r>
            <a:r>
              <a:rPr lang="en-GB" sz="2000" dirty="0"/>
              <a:t>are based on </a:t>
            </a:r>
            <a:r>
              <a:rPr lang="en-GB" sz="2000" dirty="0" smtClean="0"/>
              <a:t>iterative, </a:t>
            </a:r>
            <a:r>
              <a:rPr lang="en-GB" sz="2000" b="1" dirty="0" err="1" smtClean="0"/>
              <a:t>timeboxed</a:t>
            </a:r>
            <a:r>
              <a:rPr lang="en-GB" sz="2000" dirty="0" smtClean="0"/>
              <a:t>  </a:t>
            </a:r>
            <a:r>
              <a:rPr lang="en-GB" sz="2000" dirty="0"/>
              <a:t>development</a:t>
            </a:r>
          </a:p>
          <a:p>
            <a:r>
              <a:rPr lang="en-GB" sz="2000" dirty="0"/>
              <a:t>requirements and solutions evolve via collaboration between self-organizing </a:t>
            </a:r>
            <a:r>
              <a:rPr lang="en-GB" sz="2000" i="1" dirty="0"/>
              <a:t>teams</a:t>
            </a:r>
          </a:p>
          <a:p>
            <a:pPr marL="0" indent="0">
              <a:buNone/>
            </a:pPr>
            <a:endParaRPr lang="en-GB" sz="1100" dirty="0"/>
          </a:p>
          <a:p>
            <a:pPr marL="0" indent="0">
              <a:buNone/>
            </a:pPr>
            <a:r>
              <a:rPr lang="en-GB" sz="2000" dirty="0"/>
              <a:t>Agile software development uses iterative development as a basis but advocates a lighter and more people-centric viewpoint than traditional </a:t>
            </a:r>
            <a:r>
              <a:rPr lang="en-GB" sz="2000" dirty="0" smtClean="0"/>
              <a:t>approaches</a:t>
            </a:r>
          </a:p>
          <a:p>
            <a:r>
              <a:rPr lang="en-GB" sz="2000" dirty="0" smtClean="0"/>
              <a:t>Agile is a concept, not a plan! </a:t>
            </a:r>
            <a:r>
              <a:rPr lang="en-GB" sz="2000" dirty="0" smtClean="0"/>
              <a:t>It has to be </a:t>
            </a:r>
            <a:r>
              <a:rPr lang="en-GB" sz="2000" dirty="0"/>
              <a:t>r</a:t>
            </a:r>
            <a:r>
              <a:rPr lang="en-GB" sz="2000" dirty="0" smtClean="0"/>
              <a:t>ealised </a:t>
            </a:r>
            <a:r>
              <a:rPr lang="en-GB" sz="2000" dirty="0"/>
              <a:t>via specific </a:t>
            </a:r>
            <a:r>
              <a:rPr lang="en-GB" sz="2000" dirty="0" smtClean="0"/>
              <a:t>methods</a:t>
            </a:r>
            <a:endParaRPr lang="en-GB" sz="1200" dirty="0" smtClean="0"/>
          </a:p>
          <a:p>
            <a:pPr marL="0" indent="0">
              <a:buNone/>
            </a:pPr>
            <a:r>
              <a:rPr lang="en-GB" sz="2000" dirty="0" smtClean="0"/>
              <a:t>Scrum </a:t>
            </a:r>
          </a:p>
          <a:p>
            <a:r>
              <a:rPr lang="en-GB" sz="2000" dirty="0" smtClean="0"/>
              <a:t>Sprints of 1 week-1month, daily scrums 15 minutes, sprint reviews</a:t>
            </a:r>
            <a:endParaRPr lang="en-GB" sz="2000" dirty="0"/>
          </a:p>
          <a:p>
            <a:pPr marL="0" indent="0">
              <a:buNone/>
            </a:pPr>
            <a:r>
              <a:rPr lang="en-GB" sz="2000" dirty="0" smtClean="0"/>
              <a:t>DSDM</a:t>
            </a:r>
          </a:p>
          <a:p>
            <a:r>
              <a:rPr lang="en-GB" sz="2000" dirty="0" err="1" smtClean="0"/>
              <a:t>MoSCoW</a:t>
            </a:r>
            <a:r>
              <a:rPr lang="en-GB" sz="2000" dirty="0" smtClean="0"/>
              <a:t>: Must, Should, Could, Wont</a:t>
            </a:r>
          </a:p>
          <a:p>
            <a:pPr marL="0" indent="0">
              <a:buNone/>
            </a:pPr>
            <a:r>
              <a:rPr lang="en-GB" sz="2000" dirty="0" smtClean="0"/>
              <a:t>Kanban</a:t>
            </a:r>
          </a:p>
          <a:p>
            <a:r>
              <a:rPr lang="en-GB" sz="2000" dirty="0" smtClean="0"/>
              <a:t>Kanban boards track progress and limit work in progress, Personal Kanban book on individuals using Kanban </a:t>
            </a:r>
            <a:endParaRPr lang="en-GB" sz="2000" dirty="0"/>
          </a:p>
        </p:txBody>
      </p:sp>
    </p:spTree>
    <p:extLst>
      <p:ext uri="{BB962C8B-B14F-4D97-AF65-F5344CB8AC3E}">
        <p14:creationId xmlns:p14="http://schemas.microsoft.com/office/powerpoint/2010/main" val="409963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p up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908720"/>
            <a:ext cx="8885087"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06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Welsh Coast App</a:t>
            </a:r>
          </a:p>
        </p:txBody>
      </p:sp>
      <p:sp>
        <p:nvSpPr>
          <p:cNvPr id="3" name="Content Placeholder 2"/>
          <p:cNvSpPr>
            <a:spLocks noGrp="1"/>
          </p:cNvSpPr>
          <p:nvPr>
            <p:ph idx="1"/>
          </p:nvPr>
        </p:nvSpPr>
        <p:spPr/>
        <p:txBody>
          <a:bodyPr>
            <a:normAutofit lnSpcReduction="10000"/>
          </a:bodyPr>
          <a:lstStyle/>
          <a:p>
            <a:pPr marL="0" indent="0" algn="ctr">
              <a:buNone/>
            </a:pPr>
            <a:r>
              <a:rPr lang="en-GB" sz="3600" i="1" dirty="0"/>
              <a:t>You’re working on a project developing an app in collaboration with a local charity to encourage people to visit and walk the Welsh Coast. The company already have an app but they want you to improve it by adding some new, interesting features to it. They don’t really know what these features should be at the moment….</a:t>
            </a:r>
          </a:p>
          <a:p>
            <a:pPr marL="0" indent="0" algn="ctr">
              <a:buNone/>
            </a:pPr>
            <a:endParaRPr lang="en-GB" dirty="0"/>
          </a:p>
        </p:txBody>
      </p:sp>
    </p:spTree>
    <p:extLst>
      <p:ext uri="{BB962C8B-B14F-4D97-AF65-F5344CB8AC3E}">
        <p14:creationId xmlns:p14="http://schemas.microsoft.com/office/powerpoint/2010/main" val="1161405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Securing the Android Platform</a:t>
            </a:r>
          </a:p>
        </p:txBody>
      </p:sp>
      <p:sp>
        <p:nvSpPr>
          <p:cNvPr id="3" name="Content Placeholder 2"/>
          <p:cNvSpPr>
            <a:spLocks noGrp="1"/>
          </p:cNvSpPr>
          <p:nvPr>
            <p:ph idx="1"/>
          </p:nvPr>
        </p:nvSpPr>
        <p:spPr/>
        <p:txBody>
          <a:bodyPr>
            <a:normAutofit fontScale="92500" lnSpcReduction="20000"/>
          </a:bodyPr>
          <a:lstStyle/>
          <a:p>
            <a:pPr marL="0" indent="0" algn="ctr">
              <a:buNone/>
            </a:pPr>
            <a:r>
              <a:rPr lang="en-GB" sz="3600" i="1" dirty="0"/>
              <a:t>You are working to tackle a problem on Android platforms around the ways in which certain malicious pieces of software pass information between themselves to get it off your phone (Malicious App 1 can read contact info and access your power LED; Malicious App 2 can Access the Internet and your power LED…). You have been given a specification from an academic paper that tackles this and been challenged to implement it.  </a:t>
            </a:r>
          </a:p>
          <a:p>
            <a:pPr marL="0" indent="0" algn="ctr">
              <a:buNone/>
            </a:pPr>
            <a:endParaRPr lang="en-GB" dirty="0"/>
          </a:p>
        </p:txBody>
      </p:sp>
    </p:spTree>
    <p:extLst>
      <p:ext uri="{BB962C8B-B14F-4D97-AF65-F5344CB8AC3E}">
        <p14:creationId xmlns:p14="http://schemas.microsoft.com/office/powerpoint/2010/main" val="58939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MEng </a:t>
            </a:r>
            <a:r>
              <a:rPr lang="en-GB" sz="3200" dirty="0"/>
              <a:t>Project</a:t>
            </a:r>
          </a:p>
        </p:txBody>
      </p:sp>
      <p:sp>
        <p:nvSpPr>
          <p:cNvPr id="3" name="Content Placeholder 2"/>
          <p:cNvSpPr>
            <a:spLocks noGrp="1"/>
          </p:cNvSpPr>
          <p:nvPr>
            <p:ph idx="1"/>
          </p:nvPr>
        </p:nvSpPr>
        <p:spPr/>
        <p:txBody>
          <a:bodyPr>
            <a:normAutofit lnSpcReduction="10000"/>
          </a:bodyPr>
          <a:lstStyle/>
          <a:p>
            <a:pPr marL="0" indent="0" algn="ctr">
              <a:buNone/>
            </a:pPr>
            <a:r>
              <a:rPr lang="en-GB" sz="3600" i="1" dirty="0"/>
              <a:t>You are working as part of a team of project students in collaboration with a business to implement a new website for them with several distinct features on it such as the ability to view and customise products, the ability to chat with an advisor about the products and the ability to register to get a visit from the companies sale team.</a:t>
            </a:r>
          </a:p>
          <a:p>
            <a:pPr marL="0" indent="0" algn="ctr">
              <a:buNone/>
            </a:pPr>
            <a:endParaRPr lang="en-GB" sz="3600" i="1" dirty="0"/>
          </a:p>
          <a:p>
            <a:pPr marL="0" indent="0" algn="ctr">
              <a:buNone/>
            </a:pPr>
            <a:endParaRPr lang="en-GB" sz="3600" i="1" dirty="0"/>
          </a:p>
          <a:p>
            <a:pPr marL="0" indent="0" algn="ctr">
              <a:buNone/>
            </a:pPr>
            <a:endParaRPr lang="en-GB" sz="3600" i="1" dirty="0"/>
          </a:p>
          <a:p>
            <a:pPr marL="0" indent="0" algn="ctr">
              <a:buNone/>
            </a:pPr>
            <a:endParaRPr lang="en-GB" dirty="0"/>
          </a:p>
        </p:txBody>
      </p:sp>
    </p:spTree>
    <p:extLst>
      <p:ext uri="{BB962C8B-B14F-4D97-AF65-F5344CB8AC3E}">
        <p14:creationId xmlns:p14="http://schemas.microsoft.com/office/powerpoint/2010/main" val="393827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Charts </a:t>
            </a:r>
          </a:p>
        </p:txBody>
      </p:sp>
      <p:sp>
        <p:nvSpPr>
          <p:cNvPr id="3" name="Content Placeholder 2"/>
          <p:cNvSpPr>
            <a:spLocks noGrp="1"/>
          </p:cNvSpPr>
          <p:nvPr>
            <p:ph idx="1"/>
          </p:nvPr>
        </p:nvSpPr>
        <p:spPr/>
        <p:txBody>
          <a:bodyPr/>
          <a:lstStyle/>
          <a:p>
            <a:endParaRPr lang="en-GB"/>
          </a:p>
        </p:txBody>
      </p:sp>
      <p:pic>
        <p:nvPicPr>
          <p:cNvPr id="4" name="Picture 3"/>
          <p:cNvPicPr/>
          <p:nvPr/>
        </p:nvPicPr>
        <p:blipFill>
          <a:blip r:embed="rId2"/>
          <a:stretch>
            <a:fillRect/>
          </a:stretch>
        </p:blipFill>
        <p:spPr>
          <a:xfrm>
            <a:off x="755576" y="1772816"/>
            <a:ext cx="7399749" cy="3705398"/>
          </a:xfrm>
          <a:prstGeom prst="rect">
            <a:avLst/>
          </a:prstGeom>
        </p:spPr>
      </p:pic>
    </p:spTree>
    <p:extLst>
      <p:ext uri="{BB962C8B-B14F-4D97-AF65-F5344CB8AC3E}">
        <p14:creationId xmlns:p14="http://schemas.microsoft.com/office/powerpoint/2010/main" val="143253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4" name="Picture 3"/>
          <p:cNvPicPr/>
          <p:nvPr/>
        </p:nvPicPr>
        <p:blipFill>
          <a:blip r:embed="rId2"/>
          <a:stretch>
            <a:fillRect/>
          </a:stretch>
        </p:blipFill>
        <p:spPr>
          <a:xfrm>
            <a:off x="0" y="404664"/>
            <a:ext cx="12564888" cy="6847858"/>
          </a:xfrm>
          <a:prstGeom prst="rect">
            <a:avLst/>
          </a:prstGeom>
        </p:spPr>
      </p:pic>
    </p:spTree>
    <p:extLst>
      <p:ext uri="{BB962C8B-B14F-4D97-AF65-F5344CB8AC3E}">
        <p14:creationId xmlns:p14="http://schemas.microsoft.com/office/powerpoint/2010/main" val="277549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Charts </a:t>
            </a:r>
          </a:p>
        </p:txBody>
      </p:sp>
      <p:sp>
        <p:nvSpPr>
          <p:cNvPr id="3" name="Content Placeholder 2"/>
          <p:cNvSpPr>
            <a:spLocks noGrp="1"/>
          </p:cNvSpPr>
          <p:nvPr>
            <p:ph idx="1"/>
          </p:nvPr>
        </p:nvSpPr>
        <p:spPr>
          <a:xfrm>
            <a:off x="457200" y="1600200"/>
            <a:ext cx="8507288" cy="4876800"/>
          </a:xfrm>
        </p:spPr>
        <p:txBody>
          <a:bodyPr>
            <a:normAutofit fontScale="92500" lnSpcReduction="10000"/>
          </a:bodyPr>
          <a:lstStyle/>
          <a:p>
            <a:pPr marL="0" indent="0">
              <a:buNone/>
            </a:pPr>
            <a:r>
              <a:rPr lang="en-GB" dirty="0"/>
              <a:t>Gantt charts illustrate the start and finish dates of the terminal elements and summary elements of a project</a:t>
            </a:r>
          </a:p>
          <a:p>
            <a:pPr marL="0" indent="0">
              <a:buNone/>
            </a:pPr>
            <a:endParaRPr lang="en-GB" dirty="0"/>
          </a:p>
          <a:p>
            <a:pPr marL="0" indent="0">
              <a:buNone/>
            </a:pPr>
            <a:r>
              <a:rPr lang="en-GB" dirty="0"/>
              <a:t>Modern Gantt charts also show the dependency relationships between activities</a:t>
            </a:r>
          </a:p>
          <a:p>
            <a:r>
              <a:rPr lang="en-GB" dirty="0" smtClean="0"/>
              <a:t>Where does one </a:t>
            </a:r>
            <a:r>
              <a:rPr lang="en-GB" dirty="0"/>
              <a:t>piece of work </a:t>
            </a:r>
            <a:r>
              <a:rPr lang="en-GB" dirty="0" smtClean="0"/>
              <a:t>have </a:t>
            </a:r>
            <a:r>
              <a:rPr lang="en-GB" dirty="0"/>
              <a:t>to be finished before another can </a:t>
            </a:r>
            <a:r>
              <a:rPr lang="en-GB" dirty="0" smtClean="0"/>
              <a:t>start</a:t>
            </a:r>
          </a:p>
          <a:p>
            <a:endParaRPr lang="en-GB" dirty="0"/>
          </a:p>
          <a:p>
            <a:pPr marL="0" indent="0">
              <a:buNone/>
            </a:pPr>
            <a:r>
              <a:rPr lang="en-GB" dirty="0" smtClean="0"/>
              <a:t>Great for resource allocation issues – catches times where a software development team needs to work on 3 things at the same time but you only employ 2 software developers!</a:t>
            </a:r>
            <a:endParaRPr lang="en-GB" dirty="0"/>
          </a:p>
          <a:p>
            <a:pPr marL="0" indent="0">
              <a:buNone/>
            </a:pPr>
            <a:endParaRPr lang="en-GB" dirty="0"/>
          </a:p>
          <a:p>
            <a:pPr marL="0" indent="0">
              <a:buNone/>
            </a:pPr>
            <a:r>
              <a:rPr lang="en-GB" dirty="0"/>
              <a:t>Gantt charts can be used to show current schedule status using percent-complete shadings and a vertical "TODAY" line</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02975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Gantt Charts – make them useful </a:t>
            </a:r>
          </a:p>
        </p:txBody>
      </p:sp>
      <p:sp>
        <p:nvSpPr>
          <p:cNvPr id="3" name="Content Placeholder 2"/>
          <p:cNvSpPr>
            <a:spLocks noGrp="1"/>
          </p:cNvSpPr>
          <p:nvPr>
            <p:ph idx="1"/>
          </p:nvPr>
        </p:nvSpPr>
        <p:spPr>
          <a:xfrm>
            <a:off x="457200" y="1600200"/>
            <a:ext cx="8075240" cy="4876800"/>
          </a:xfrm>
        </p:spPr>
        <p:txBody>
          <a:bodyPr>
            <a:normAutofit lnSpcReduction="10000"/>
          </a:bodyPr>
          <a:lstStyle/>
          <a:p>
            <a:pPr marL="0" indent="0">
              <a:buNone/>
            </a:pPr>
            <a:r>
              <a:rPr lang="en-GB" sz="2000" dirty="0"/>
              <a:t>A Gantt chart is something you should be able to take into meetings with your supervisor and refer to every 1-2 weeks</a:t>
            </a:r>
          </a:p>
          <a:p>
            <a:r>
              <a:rPr lang="en-GB" sz="2000" dirty="0"/>
              <a:t>That should give a clear hint about how much detail you need to work into them</a:t>
            </a:r>
          </a:p>
          <a:p>
            <a:r>
              <a:rPr lang="en-GB" sz="2000" dirty="0"/>
              <a:t>Include deliverables but ask yourself - do they need to take up entire weeks?</a:t>
            </a:r>
          </a:p>
          <a:p>
            <a:endParaRPr lang="en-GB" sz="2000" dirty="0"/>
          </a:p>
          <a:p>
            <a:pPr marL="0" indent="0">
              <a:buNone/>
            </a:pPr>
            <a:r>
              <a:rPr lang="en-GB" sz="2000" dirty="0"/>
              <a:t>Be realistic when making them! If you don’t have enough time, don’t fiddle with the Gantt chart!!!</a:t>
            </a:r>
          </a:p>
          <a:p>
            <a:pPr marL="0" indent="0">
              <a:buNone/>
            </a:pPr>
            <a:endParaRPr lang="en-GB" sz="2000" dirty="0"/>
          </a:p>
          <a:p>
            <a:pPr marL="0" indent="0">
              <a:buNone/>
            </a:pPr>
            <a:r>
              <a:rPr lang="en-GB" sz="2000" dirty="0"/>
              <a:t>Tie your Gantt chart to your SDLC and your Risk Assessment </a:t>
            </a:r>
            <a:endParaRPr lang="en-GB" sz="2000" dirty="0"/>
          </a:p>
          <a:p>
            <a:r>
              <a:rPr lang="en-GB" sz="2000" dirty="0"/>
              <a:t>I</a:t>
            </a:r>
            <a:r>
              <a:rPr lang="en-GB" sz="2000" dirty="0" smtClean="0"/>
              <a:t>f </a:t>
            </a:r>
            <a:r>
              <a:rPr lang="en-GB" sz="2000" dirty="0"/>
              <a:t>you are doing the spiral approach with prototypes, show your </a:t>
            </a:r>
            <a:r>
              <a:rPr lang="en-GB" sz="2000" dirty="0" smtClean="0"/>
              <a:t>prototypes</a:t>
            </a:r>
          </a:p>
          <a:p>
            <a:r>
              <a:rPr lang="en-GB" sz="2000" dirty="0" smtClean="0"/>
              <a:t>If you are working on an Agile method, show the sprints you will employ</a:t>
            </a:r>
            <a:endParaRPr lang="en-GB" sz="2000" dirty="0"/>
          </a:p>
        </p:txBody>
      </p:sp>
    </p:spTree>
    <p:extLst>
      <p:ext uri="{BB962C8B-B14F-4D97-AF65-F5344CB8AC3E}">
        <p14:creationId xmlns:p14="http://schemas.microsoft.com/office/powerpoint/2010/main" val="275817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Before we start….</a:t>
            </a:r>
            <a:endParaRPr lang="en-GB" sz="3200" dirty="0"/>
          </a:p>
        </p:txBody>
      </p:sp>
      <p:sp>
        <p:nvSpPr>
          <p:cNvPr id="3" name="Content Placeholder 2"/>
          <p:cNvSpPr>
            <a:spLocks noGrp="1"/>
          </p:cNvSpPr>
          <p:nvPr>
            <p:ph idx="1"/>
          </p:nvPr>
        </p:nvSpPr>
        <p:spPr/>
        <p:txBody>
          <a:bodyPr>
            <a:noAutofit/>
          </a:bodyPr>
          <a:lstStyle/>
          <a:p>
            <a:pPr marL="0" indent="0" algn="ctr">
              <a:buNone/>
            </a:pPr>
            <a:endParaRPr lang="en-GB" sz="2000" i="1" dirty="0" smtClean="0"/>
          </a:p>
          <a:p>
            <a:pPr marL="0" indent="0" algn="ctr">
              <a:buNone/>
            </a:pPr>
            <a:endParaRPr lang="en-GB" sz="2000" i="1" dirty="0"/>
          </a:p>
          <a:p>
            <a:pPr marL="0" indent="0" algn="ctr">
              <a:buNone/>
            </a:pPr>
            <a:endParaRPr lang="en-GB" sz="3200" i="1" dirty="0" smtClean="0"/>
          </a:p>
          <a:p>
            <a:pPr marL="0" indent="0" algn="ctr">
              <a:buNone/>
            </a:pPr>
            <a:r>
              <a:rPr lang="en-GB" sz="3200" i="1" dirty="0" smtClean="0"/>
              <a:t>Sean Walton’s talk uploaded in the lectures in CSM10 Blackboard should be considered essential viewing as an addition to this</a:t>
            </a:r>
            <a:endParaRPr lang="en-GB" sz="3200" i="1" dirty="0"/>
          </a:p>
          <a:p>
            <a:pPr marL="457200" indent="-457200">
              <a:buFont typeface="+mj-lt"/>
              <a:buAutoNum type="arabicPeriod" startAt="7"/>
            </a:pPr>
            <a:endParaRPr lang="en-GB" sz="2000" dirty="0"/>
          </a:p>
          <a:p>
            <a:pPr marL="0" indent="0">
              <a:buNone/>
            </a:pPr>
            <a:endParaRPr lang="en-GB" sz="2000" dirty="0"/>
          </a:p>
        </p:txBody>
      </p:sp>
    </p:spTree>
    <p:extLst>
      <p:ext uri="{BB962C8B-B14F-4D97-AF65-F5344CB8AC3E}">
        <p14:creationId xmlns:p14="http://schemas.microsoft.com/office/powerpoint/2010/main" val="113656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Assessment Tables</a:t>
            </a:r>
          </a:p>
        </p:txBody>
      </p:sp>
      <p:sp>
        <p:nvSpPr>
          <p:cNvPr id="3" name="Content Placeholder 2"/>
          <p:cNvSpPr>
            <a:spLocks noGrp="1"/>
          </p:cNvSpPr>
          <p:nvPr>
            <p:ph idx="1"/>
          </p:nvPr>
        </p:nvSpPr>
        <p:spPr/>
        <p:txBody>
          <a:bodyPr/>
          <a:lstStyle/>
          <a:p>
            <a:endParaRPr lang="en-GB"/>
          </a:p>
        </p:txBody>
      </p:sp>
      <p:pic>
        <p:nvPicPr>
          <p:cNvPr id="8194" name="Picture 2" descr="http://www.mitre.org/sites/default/files/images/ase-rm-riap-tab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628800"/>
            <a:ext cx="8208912" cy="48879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7756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 Assessment</a:t>
            </a:r>
          </a:p>
        </p:txBody>
      </p:sp>
      <p:sp>
        <p:nvSpPr>
          <p:cNvPr id="3" name="Content Placeholder 2"/>
          <p:cNvSpPr>
            <a:spLocks noGrp="1"/>
          </p:cNvSpPr>
          <p:nvPr>
            <p:ph idx="1"/>
          </p:nvPr>
        </p:nvSpPr>
        <p:spPr>
          <a:xfrm>
            <a:off x="457200" y="1600200"/>
            <a:ext cx="8075240" cy="4876800"/>
          </a:xfrm>
        </p:spPr>
        <p:txBody>
          <a:bodyPr>
            <a:normAutofit lnSpcReduction="10000"/>
          </a:bodyPr>
          <a:lstStyle/>
          <a:p>
            <a:pPr marL="0" indent="0">
              <a:buNone/>
            </a:pPr>
            <a:r>
              <a:rPr lang="en-GB" sz="2000" dirty="0"/>
              <a:t>Risk Assessment is </a:t>
            </a:r>
            <a:r>
              <a:rPr lang="en-GB" sz="2000" b="1" i="1" dirty="0"/>
              <a:t>thinking</a:t>
            </a:r>
            <a:r>
              <a:rPr lang="en-GB" sz="2000" dirty="0"/>
              <a:t>:</a:t>
            </a:r>
          </a:p>
          <a:p>
            <a:r>
              <a:rPr lang="en-GB" sz="2000" dirty="0"/>
              <a:t>What can go wrong?</a:t>
            </a:r>
          </a:p>
          <a:p>
            <a:r>
              <a:rPr lang="en-GB" sz="2000" dirty="0"/>
              <a:t>How likely is it to go wrong?</a:t>
            </a:r>
          </a:p>
          <a:p>
            <a:r>
              <a:rPr lang="en-GB" sz="2000" dirty="0"/>
              <a:t>How bad is it if it goes wrong?</a:t>
            </a:r>
          </a:p>
          <a:p>
            <a:endParaRPr lang="en-GB" sz="2000" dirty="0"/>
          </a:p>
          <a:p>
            <a:pPr marL="0" indent="0">
              <a:buNone/>
            </a:pPr>
            <a:r>
              <a:rPr lang="en-GB" sz="2000" dirty="0"/>
              <a:t>Once you know this, you need to think about two responses</a:t>
            </a:r>
          </a:p>
          <a:p>
            <a:r>
              <a:rPr lang="en-GB" sz="2000" dirty="0"/>
              <a:t>Mitigation – how can I make this less likely to happen</a:t>
            </a:r>
          </a:p>
          <a:p>
            <a:r>
              <a:rPr lang="en-GB" sz="2000" dirty="0"/>
              <a:t>Management – if it happens, how will I deal with it </a:t>
            </a:r>
          </a:p>
          <a:p>
            <a:pPr marL="0" indent="0">
              <a:buNone/>
            </a:pPr>
            <a:endParaRPr lang="en-GB" sz="2000" dirty="0"/>
          </a:p>
          <a:p>
            <a:pPr marL="0" indent="0">
              <a:buNone/>
            </a:pPr>
            <a:r>
              <a:rPr lang="en-GB" sz="2000" dirty="0"/>
              <a:t>Make them useful!</a:t>
            </a:r>
          </a:p>
          <a:p>
            <a:r>
              <a:rPr lang="en-GB" sz="2000" dirty="0"/>
              <a:t>Generics are not really helpful as they often have no management- I might get ill, my laptop might break, my dog might eat the software</a:t>
            </a:r>
          </a:p>
          <a:p>
            <a:r>
              <a:rPr lang="en-GB" sz="2000" dirty="0"/>
              <a:t>What can uniquely go wrong with this project and how do you manage it? </a:t>
            </a:r>
          </a:p>
          <a:p>
            <a:endParaRPr lang="en-GB" sz="2000" dirty="0"/>
          </a:p>
        </p:txBody>
      </p:sp>
    </p:spTree>
    <p:extLst>
      <p:ext uri="{BB962C8B-B14F-4D97-AF65-F5344CB8AC3E}">
        <p14:creationId xmlns:p14="http://schemas.microsoft.com/office/powerpoint/2010/main" val="73796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lstStyle/>
          <a:p>
            <a:r>
              <a:rPr lang="en-GB" dirty="0"/>
              <a:t>You will need to chose an appropriate </a:t>
            </a:r>
            <a:r>
              <a:rPr lang="en-GB" dirty="0" err="1"/>
              <a:t>SDLC</a:t>
            </a:r>
            <a:r>
              <a:rPr lang="en-GB" dirty="0"/>
              <a:t> for your project – the trick is in choosing the right one and that will require some reading and thinking on your part</a:t>
            </a:r>
          </a:p>
          <a:p>
            <a:endParaRPr lang="en-GB" dirty="0"/>
          </a:p>
          <a:p>
            <a:r>
              <a:rPr lang="en-GB" dirty="0"/>
              <a:t>You must produce a Gantt chart to track your work and to understand if your project is feasible</a:t>
            </a:r>
          </a:p>
          <a:p>
            <a:endParaRPr lang="en-GB" dirty="0"/>
          </a:p>
          <a:p>
            <a:r>
              <a:rPr lang="en-GB" dirty="0"/>
              <a:t>Risk assessment is not a dry, useless exercise, it is about finding the solution to serious problems before they happen and ruin your whole week!</a:t>
            </a:r>
          </a:p>
        </p:txBody>
      </p:sp>
    </p:spTree>
    <p:extLst>
      <p:ext uri="{BB962C8B-B14F-4D97-AF65-F5344CB8AC3E}">
        <p14:creationId xmlns:p14="http://schemas.microsoft.com/office/powerpoint/2010/main" val="1973867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Ethics In Computing Science and research</a:t>
            </a:r>
          </a:p>
        </p:txBody>
      </p:sp>
      <p:sp>
        <p:nvSpPr>
          <p:cNvPr id="3" name="Subtitle 2"/>
          <p:cNvSpPr>
            <a:spLocks noGrp="1"/>
          </p:cNvSpPr>
          <p:nvPr>
            <p:ph type="subTitle" idx="1"/>
          </p:nvPr>
        </p:nvSpPr>
        <p:spPr/>
        <p:txBody>
          <a:bodyPr/>
          <a:lstStyle/>
          <a:p>
            <a:endParaRPr lang="en-GB" dirty="0"/>
          </a:p>
          <a:p>
            <a:r>
              <a:rPr lang="en-GB" dirty="0"/>
              <a:t>Dr Stephen Lindsay</a:t>
            </a:r>
          </a:p>
        </p:txBody>
      </p:sp>
    </p:spTree>
    <p:extLst>
      <p:ext uri="{BB962C8B-B14F-4D97-AF65-F5344CB8AC3E}">
        <p14:creationId xmlns:p14="http://schemas.microsoft.com/office/powerpoint/2010/main" val="1255839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Why do we care about ethics?</a:t>
            </a:r>
          </a:p>
        </p:txBody>
      </p:sp>
      <p:sp>
        <p:nvSpPr>
          <p:cNvPr id="3" name="Content Placeholder 2"/>
          <p:cNvSpPr>
            <a:spLocks noGrp="1"/>
          </p:cNvSpPr>
          <p:nvPr>
            <p:ph idx="1"/>
          </p:nvPr>
        </p:nvSpPr>
        <p:spPr/>
        <p:txBody>
          <a:bodyPr>
            <a:normAutofit/>
          </a:bodyPr>
          <a:lstStyle/>
          <a:p>
            <a:pPr lvl="1"/>
            <a:endParaRPr lang="en-GB" dirty="0"/>
          </a:p>
          <a:p>
            <a:pPr lvl="1"/>
            <a:endParaRPr lang="en-GB" dirty="0"/>
          </a:p>
          <a:p>
            <a:pPr marL="274320" lvl="1" indent="0">
              <a:buNone/>
            </a:pPr>
            <a:endParaRPr lang="en-GB" dirty="0"/>
          </a:p>
          <a:p>
            <a:pPr marL="0" indent="0" algn="ctr">
              <a:buNone/>
            </a:pPr>
            <a:r>
              <a:rPr lang="en-GB" sz="3600" i="1" dirty="0"/>
              <a:t>In groups of 4, try to come up with as many reasons as possible for being attentive to ethical issues in research</a:t>
            </a:r>
          </a:p>
          <a:p>
            <a:pPr marL="0" indent="0" algn="ctr">
              <a:buNone/>
            </a:pPr>
            <a:endParaRPr lang="en-GB" dirty="0"/>
          </a:p>
        </p:txBody>
      </p:sp>
    </p:spTree>
    <p:extLst>
      <p:ext uri="{BB962C8B-B14F-4D97-AF65-F5344CB8AC3E}">
        <p14:creationId xmlns:p14="http://schemas.microsoft.com/office/powerpoint/2010/main" val="365096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Why should we care about research ethics?</a:t>
            </a:r>
          </a:p>
        </p:txBody>
      </p:sp>
      <p:sp>
        <p:nvSpPr>
          <p:cNvPr id="3" name="Content Placeholder 2"/>
          <p:cNvSpPr>
            <a:spLocks noGrp="1"/>
          </p:cNvSpPr>
          <p:nvPr>
            <p:ph idx="1"/>
          </p:nvPr>
        </p:nvSpPr>
        <p:spPr/>
        <p:txBody>
          <a:bodyPr>
            <a:noAutofit/>
          </a:bodyPr>
          <a:lstStyle/>
          <a:p>
            <a:pPr marL="0" indent="0">
              <a:buNone/>
            </a:pPr>
            <a:r>
              <a:rPr lang="en-GB" sz="2000" dirty="0"/>
              <a:t>Ethical or moral reasons:</a:t>
            </a:r>
          </a:p>
          <a:p>
            <a:pPr marL="457200" indent="-457200">
              <a:buFont typeface="+mj-lt"/>
              <a:buAutoNum type="arabicPeriod"/>
            </a:pPr>
            <a:r>
              <a:rPr lang="en-GB" sz="2000" dirty="0"/>
              <a:t>We don’t want to harm people</a:t>
            </a:r>
          </a:p>
          <a:p>
            <a:pPr marL="457200" indent="-457200">
              <a:buFont typeface="+mj-lt"/>
              <a:buAutoNum type="arabicPeriod"/>
            </a:pPr>
            <a:r>
              <a:rPr lang="en-GB" sz="2000" dirty="0"/>
              <a:t>We want our work to have a net positive benefit</a:t>
            </a:r>
          </a:p>
          <a:p>
            <a:pPr marL="0" indent="0">
              <a:buNone/>
            </a:pPr>
            <a:endParaRPr lang="en-GB" sz="2000" dirty="0"/>
          </a:p>
          <a:p>
            <a:pPr marL="0" indent="0">
              <a:buNone/>
            </a:pPr>
            <a:r>
              <a:rPr lang="en-GB" sz="2000" dirty="0"/>
              <a:t>Practical and pragmatic reasons</a:t>
            </a:r>
          </a:p>
          <a:p>
            <a:pPr marL="457200" indent="-457200">
              <a:buFont typeface="+mj-lt"/>
              <a:buAutoNum type="arabicPeriod" startAt="3"/>
            </a:pPr>
            <a:r>
              <a:rPr lang="en-GB" sz="2000" dirty="0"/>
              <a:t>We don’t want to get sued</a:t>
            </a:r>
          </a:p>
          <a:p>
            <a:pPr marL="457200" indent="-457200">
              <a:buFont typeface="+mj-lt"/>
              <a:buAutoNum type="arabicPeriod" startAt="3"/>
            </a:pPr>
            <a:r>
              <a:rPr lang="en-GB" sz="2000" dirty="0"/>
              <a:t>We want to be insured if something goes wrong</a:t>
            </a:r>
          </a:p>
          <a:p>
            <a:pPr marL="457200" indent="-457200">
              <a:buFont typeface="+mj-lt"/>
              <a:buAutoNum type="arabicPeriod" startAt="3"/>
            </a:pPr>
            <a:r>
              <a:rPr lang="en-GB" sz="2000" dirty="0"/>
              <a:t>We want to publish or submit our work and need a “rubber stamp”</a:t>
            </a:r>
          </a:p>
          <a:p>
            <a:pPr marL="457200" indent="-457200">
              <a:buFont typeface="+mj-lt"/>
              <a:buAutoNum type="arabicPeriod" startAt="3"/>
            </a:pPr>
            <a:r>
              <a:rPr lang="en-GB" sz="2000" dirty="0"/>
              <a:t>We want to be able to carry on doing science in the long run</a:t>
            </a:r>
          </a:p>
          <a:p>
            <a:pPr marL="0" indent="0">
              <a:buNone/>
            </a:pPr>
            <a:endParaRPr lang="en-GB" sz="2000" dirty="0"/>
          </a:p>
          <a:p>
            <a:pPr marL="0" indent="0">
              <a:buNone/>
            </a:pPr>
            <a:r>
              <a:rPr lang="en-GB" sz="2000" dirty="0"/>
              <a:t>Competence reasons</a:t>
            </a:r>
          </a:p>
          <a:p>
            <a:pPr marL="457200" indent="-457200">
              <a:buFont typeface="+mj-lt"/>
              <a:buAutoNum type="arabicPeriod" startAt="7"/>
            </a:pPr>
            <a:r>
              <a:rPr lang="en-GB" sz="2000" dirty="0"/>
              <a:t>We want to be sure that we haven’t missed something in our reasoning about a research area</a:t>
            </a:r>
          </a:p>
          <a:p>
            <a:pPr marL="457200" indent="-457200">
              <a:buFont typeface="+mj-lt"/>
              <a:buAutoNum type="arabicPeriod" startAt="7"/>
            </a:pPr>
            <a:endParaRPr lang="en-GB" sz="2000" dirty="0"/>
          </a:p>
          <a:p>
            <a:pPr marL="0" indent="0">
              <a:buNone/>
            </a:pPr>
            <a:endParaRPr lang="en-GB" sz="2000" dirty="0"/>
          </a:p>
        </p:txBody>
      </p:sp>
    </p:spTree>
    <p:extLst>
      <p:ext uri="{BB962C8B-B14F-4D97-AF65-F5344CB8AC3E}">
        <p14:creationId xmlns:p14="http://schemas.microsoft.com/office/powerpoint/2010/main" val="354046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ACM Code of Ethics</a:t>
            </a:r>
          </a:p>
        </p:txBody>
      </p:sp>
      <p:sp>
        <p:nvSpPr>
          <p:cNvPr id="3" name="Content Placeholder 2"/>
          <p:cNvSpPr>
            <a:spLocks noGrp="1"/>
          </p:cNvSpPr>
          <p:nvPr>
            <p:ph sz="quarter" idx="1"/>
          </p:nvPr>
        </p:nvSpPr>
        <p:spPr/>
        <p:txBody>
          <a:bodyPr>
            <a:normAutofit/>
          </a:bodyPr>
          <a:lstStyle/>
          <a:p>
            <a:endParaRPr lang="en-GB" sz="2800" dirty="0"/>
          </a:p>
          <a:p>
            <a:r>
              <a:rPr lang="en-GB" sz="2800" dirty="0"/>
              <a:t>Avoid harm to others</a:t>
            </a:r>
          </a:p>
          <a:p>
            <a:endParaRPr lang="en-GB" sz="2800" dirty="0"/>
          </a:p>
          <a:p>
            <a:r>
              <a:rPr lang="en-GB" sz="2800" dirty="0"/>
              <a:t>Be honest/trustworthy/non-discriminatory</a:t>
            </a:r>
          </a:p>
          <a:p>
            <a:endParaRPr lang="en-GB" sz="2800" dirty="0"/>
          </a:p>
          <a:p>
            <a:r>
              <a:rPr lang="en-GB" sz="2800" dirty="0"/>
              <a:t>Raise awareness of computing in society</a:t>
            </a:r>
          </a:p>
          <a:p>
            <a:endParaRPr lang="en-GB" sz="2800" dirty="0"/>
          </a:p>
          <a:p>
            <a:r>
              <a:rPr lang="en-GB" sz="2800" dirty="0"/>
              <a:t>Honour copyright/patent agreements</a:t>
            </a:r>
          </a:p>
        </p:txBody>
      </p:sp>
    </p:spTree>
    <p:extLst>
      <p:ext uri="{BB962C8B-B14F-4D97-AF65-F5344CB8AC3E}">
        <p14:creationId xmlns:p14="http://schemas.microsoft.com/office/powerpoint/2010/main" val="3843190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Historical Perspective - the Nuremberg Code</a:t>
            </a:r>
          </a:p>
        </p:txBody>
      </p:sp>
      <p:sp>
        <p:nvSpPr>
          <p:cNvPr id="3" name="Content Placeholder 2"/>
          <p:cNvSpPr>
            <a:spLocks noGrp="1"/>
          </p:cNvSpPr>
          <p:nvPr>
            <p:ph sz="quarter" idx="1"/>
          </p:nvPr>
        </p:nvSpPr>
        <p:spPr/>
        <p:txBody>
          <a:bodyPr/>
          <a:lstStyle/>
          <a:p>
            <a:r>
              <a:rPr lang="en-GB" dirty="0"/>
              <a:t>Generated by a tribunal focussing on the inappropriate studies performed by Nazi physicians</a:t>
            </a:r>
          </a:p>
          <a:p>
            <a:r>
              <a:rPr lang="en-GB" dirty="0"/>
              <a:t>Too awful to go </a:t>
            </a:r>
            <a:r>
              <a:rPr lang="en-GB"/>
              <a:t>into but </a:t>
            </a:r>
            <a:r>
              <a:rPr lang="en-GB" dirty="0"/>
              <a:t>it would be a mistake to think that the revelations solved everything</a:t>
            </a:r>
          </a:p>
          <a:p>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1187624" y="3331434"/>
            <a:ext cx="7867650" cy="3171825"/>
          </a:xfrm>
          <a:prstGeom prst="rect">
            <a:avLst/>
          </a:prstGeom>
          <a:noFill/>
          <a:ln w="9525">
            <a:noFill/>
            <a:miter lim="800000"/>
            <a:headEnd/>
            <a:tailEnd/>
          </a:ln>
        </p:spPr>
      </p:pic>
    </p:spTree>
    <p:extLst>
      <p:ext uri="{BB962C8B-B14F-4D97-AF65-F5344CB8AC3E}">
        <p14:creationId xmlns:p14="http://schemas.microsoft.com/office/powerpoint/2010/main" val="688627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Milgram’s obedience study (1963)</a:t>
            </a:r>
          </a:p>
        </p:txBody>
      </p:sp>
      <p:sp>
        <p:nvSpPr>
          <p:cNvPr id="3" name="Content Placeholder 2"/>
          <p:cNvSpPr>
            <a:spLocks noGrp="1"/>
          </p:cNvSpPr>
          <p:nvPr>
            <p:ph sz="quarter" idx="1"/>
          </p:nvPr>
        </p:nvSpPr>
        <p:spPr/>
        <p:txBody>
          <a:bodyPr>
            <a:normAutofit/>
          </a:bodyPr>
          <a:lstStyle/>
          <a:p>
            <a:r>
              <a:rPr lang="en-GB" dirty="0"/>
              <a:t>Told participants that they were taking the role as a teacher to study how punishments effect learning</a:t>
            </a:r>
          </a:p>
          <a:p>
            <a:pPr lvl="1"/>
            <a:r>
              <a:rPr lang="en-GB" dirty="0"/>
              <a:t>If the ‘learner’ got a question wrong, participants had to administer an electric shock (they got increasingly worse)</a:t>
            </a:r>
          </a:p>
          <a:p>
            <a:pPr lvl="1"/>
            <a:r>
              <a:rPr lang="en-GB" dirty="0"/>
              <a:t>Fake answers and fake cries of pain were played back</a:t>
            </a:r>
          </a:p>
          <a:p>
            <a:pPr lvl="1"/>
            <a:r>
              <a:rPr lang="en-GB" dirty="0"/>
              <a:t>Participants continued to do as told by experimenter well beyond seemingly ‘safe’ levels of shocks</a:t>
            </a:r>
          </a:p>
          <a:p>
            <a:pPr lvl="1"/>
            <a:r>
              <a:rPr lang="en-GB" dirty="0"/>
              <a:t>The ‘learner’ eventually stopped responding, but still they administered shocks</a:t>
            </a:r>
          </a:p>
          <a:p>
            <a:pPr marL="274320" lvl="1" indent="0">
              <a:buNone/>
            </a:pPr>
            <a:endParaRPr lang="en-GB" dirty="0"/>
          </a:p>
          <a:p>
            <a:pPr marL="0" indent="0" algn="ctr">
              <a:buNone/>
            </a:pPr>
            <a:r>
              <a:rPr lang="en-GB" i="1" dirty="0"/>
              <a:t>“Participants suffered extreme stress, and even suffered seizures.”</a:t>
            </a:r>
          </a:p>
        </p:txBody>
      </p:sp>
    </p:spTree>
    <p:extLst>
      <p:ext uri="{BB962C8B-B14F-4D97-AF65-F5344CB8AC3E}">
        <p14:creationId xmlns:p14="http://schemas.microsoft.com/office/powerpoint/2010/main" val="3942842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Historical abuses in research</a:t>
            </a:r>
          </a:p>
        </p:txBody>
      </p:sp>
      <p:sp>
        <p:nvSpPr>
          <p:cNvPr id="3" name="Content Placeholder 2"/>
          <p:cNvSpPr>
            <a:spLocks noGrp="1"/>
          </p:cNvSpPr>
          <p:nvPr>
            <p:ph sz="quarter" idx="1"/>
          </p:nvPr>
        </p:nvSpPr>
        <p:spPr/>
        <p:txBody>
          <a:bodyPr>
            <a:normAutofit/>
          </a:bodyPr>
          <a:lstStyle/>
          <a:p>
            <a:r>
              <a:rPr lang="en-GB" dirty="0"/>
              <a:t>The Monster Study </a:t>
            </a:r>
          </a:p>
          <a:p>
            <a:pPr lvl="1"/>
            <a:r>
              <a:rPr lang="en-GB" dirty="0"/>
              <a:t>Speech therapy intervention applied with orphaned students</a:t>
            </a:r>
          </a:p>
          <a:p>
            <a:endParaRPr lang="en-GB" dirty="0"/>
          </a:p>
          <a:p>
            <a:r>
              <a:rPr lang="en-GB" dirty="0"/>
              <a:t>MKULTRA </a:t>
            </a:r>
          </a:p>
          <a:p>
            <a:pPr lvl="1"/>
            <a:r>
              <a:rPr lang="en-GB" dirty="0"/>
              <a:t>US military research into the possibilities of telepathy and mind control (!)</a:t>
            </a:r>
          </a:p>
          <a:p>
            <a:pPr lvl="1"/>
            <a:r>
              <a:rPr lang="en-GB" dirty="0"/>
              <a:t>Drugs such as LSD administered without consent resulting in some deaths</a:t>
            </a:r>
          </a:p>
          <a:p>
            <a:endParaRPr lang="en-GB" dirty="0"/>
          </a:p>
          <a:p>
            <a:r>
              <a:rPr lang="en-GB" dirty="0"/>
              <a:t>The Tuskegee experiments </a:t>
            </a:r>
          </a:p>
          <a:p>
            <a:pPr lvl="1"/>
            <a:r>
              <a:rPr lang="en-GB" dirty="0"/>
              <a:t>Black men deliberately left untreated for syphilis for an extended period of time</a:t>
            </a:r>
          </a:p>
          <a:p>
            <a:endParaRPr lang="en-GB" dirty="0"/>
          </a:p>
          <a:p>
            <a:endParaRPr lang="en-GB" dirty="0"/>
          </a:p>
        </p:txBody>
      </p:sp>
    </p:spTree>
    <p:extLst>
      <p:ext uri="{BB962C8B-B14F-4D97-AF65-F5344CB8AC3E}">
        <p14:creationId xmlns:p14="http://schemas.microsoft.com/office/powerpoint/2010/main" val="352284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Learning Goals</a:t>
            </a:r>
          </a:p>
        </p:txBody>
      </p:sp>
      <p:sp>
        <p:nvSpPr>
          <p:cNvPr id="3" name="Content Placeholder 2"/>
          <p:cNvSpPr>
            <a:spLocks noGrp="1"/>
          </p:cNvSpPr>
          <p:nvPr>
            <p:ph idx="1"/>
          </p:nvPr>
        </p:nvSpPr>
        <p:spPr/>
        <p:txBody>
          <a:bodyPr>
            <a:noAutofit/>
          </a:bodyPr>
          <a:lstStyle/>
          <a:p>
            <a:pPr marL="0" indent="0">
              <a:buNone/>
            </a:pPr>
            <a:r>
              <a:rPr lang="en-GB" sz="2000" dirty="0"/>
              <a:t>Why do we need to do project planning?</a:t>
            </a:r>
          </a:p>
          <a:p>
            <a:pPr marL="0" indent="0">
              <a:buNone/>
            </a:pPr>
            <a:endParaRPr lang="en-GB" sz="2000" dirty="0"/>
          </a:p>
          <a:p>
            <a:pPr marL="0" indent="0">
              <a:buNone/>
            </a:pPr>
            <a:r>
              <a:rPr lang="en-GB" sz="2000" dirty="0"/>
              <a:t>Understanding Software Development Life Cycles and choosing the right one for your project</a:t>
            </a:r>
          </a:p>
          <a:p>
            <a:pPr marL="0" indent="0">
              <a:buNone/>
            </a:pPr>
            <a:endParaRPr lang="en-GB" sz="2000" dirty="0"/>
          </a:p>
          <a:p>
            <a:pPr marL="0" indent="0">
              <a:buNone/>
            </a:pPr>
            <a:r>
              <a:rPr lang="en-GB" sz="2000" dirty="0"/>
              <a:t>Planning your time using Gantt charts and understanding what makes a good Gantt Chart </a:t>
            </a:r>
          </a:p>
          <a:p>
            <a:pPr marL="0" indent="0">
              <a:buNone/>
            </a:pPr>
            <a:endParaRPr lang="en-GB" sz="2000" dirty="0"/>
          </a:p>
          <a:p>
            <a:pPr marL="0" indent="0">
              <a:buNone/>
            </a:pPr>
            <a:r>
              <a:rPr lang="en-GB" sz="2000" dirty="0"/>
              <a:t>Using Risk Assessments to sensibly guide your planning </a:t>
            </a:r>
          </a:p>
          <a:p>
            <a:pPr marL="0" indent="0">
              <a:buNone/>
            </a:pPr>
            <a:endParaRPr lang="en-GB" sz="2000" dirty="0"/>
          </a:p>
          <a:p>
            <a:pPr marL="0" indent="0">
              <a:buNone/>
            </a:pPr>
            <a:r>
              <a:rPr lang="en-GB" sz="2000" dirty="0"/>
              <a:t>Thinking, thinking, thinking</a:t>
            </a:r>
          </a:p>
          <a:p>
            <a:pPr marL="457200" indent="-457200">
              <a:buFont typeface="+mj-lt"/>
              <a:buAutoNum type="arabicPeriod" startAt="7"/>
            </a:pPr>
            <a:endParaRPr lang="en-GB" sz="2000" dirty="0"/>
          </a:p>
          <a:p>
            <a:pPr marL="0" indent="0">
              <a:buNone/>
            </a:pPr>
            <a:endParaRPr lang="en-GB" sz="2000" dirty="0"/>
          </a:p>
        </p:txBody>
      </p:sp>
    </p:spTree>
    <p:extLst>
      <p:ext uri="{BB962C8B-B14F-4D97-AF65-F5344CB8AC3E}">
        <p14:creationId xmlns:p14="http://schemas.microsoft.com/office/powerpoint/2010/main" val="3598328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Historical abuses in research</a:t>
            </a:r>
          </a:p>
        </p:txBody>
      </p:sp>
      <p:sp>
        <p:nvSpPr>
          <p:cNvPr id="3" name="Content Placeholder 2"/>
          <p:cNvSpPr>
            <a:spLocks noGrp="1"/>
          </p:cNvSpPr>
          <p:nvPr>
            <p:ph sz="quarter" idx="1"/>
          </p:nvPr>
        </p:nvSpPr>
        <p:spPr/>
        <p:txBody>
          <a:bodyPr>
            <a:normAutofit fontScale="92500" lnSpcReduction="20000"/>
          </a:bodyPr>
          <a:lstStyle/>
          <a:p>
            <a:r>
              <a:rPr lang="en-GB" dirty="0"/>
              <a:t>The Monster Study (1939)</a:t>
            </a:r>
          </a:p>
          <a:p>
            <a:pPr lvl="1"/>
            <a:r>
              <a:rPr lang="en-GB" dirty="0"/>
              <a:t>Speech therapy intervention applied with orphaned students</a:t>
            </a:r>
          </a:p>
          <a:p>
            <a:endParaRPr lang="en-GB" dirty="0"/>
          </a:p>
          <a:p>
            <a:r>
              <a:rPr lang="en-GB" dirty="0"/>
              <a:t>MKULTRA (1973)</a:t>
            </a:r>
          </a:p>
          <a:p>
            <a:pPr lvl="1"/>
            <a:r>
              <a:rPr lang="en-GB" dirty="0"/>
              <a:t>US military research into the possibilities of telepathy and mind control (!)</a:t>
            </a:r>
          </a:p>
          <a:p>
            <a:pPr lvl="1"/>
            <a:r>
              <a:rPr lang="en-GB" dirty="0"/>
              <a:t>Drugs such as LSD administered without consent resulting in some deaths</a:t>
            </a:r>
          </a:p>
          <a:p>
            <a:endParaRPr lang="en-GB" dirty="0"/>
          </a:p>
          <a:p>
            <a:r>
              <a:rPr lang="en-GB" dirty="0"/>
              <a:t>Agent Orange experiments (1973)</a:t>
            </a:r>
          </a:p>
          <a:p>
            <a:pPr lvl="1"/>
            <a:r>
              <a:rPr lang="en-GB" dirty="0"/>
              <a:t>“Defoliant” used in Vietnam war</a:t>
            </a:r>
          </a:p>
          <a:p>
            <a:pPr lvl="1"/>
            <a:r>
              <a:rPr lang="en-GB" dirty="0"/>
              <a:t>But also experimented on prisoners extensively</a:t>
            </a:r>
          </a:p>
          <a:p>
            <a:endParaRPr lang="en-GB" dirty="0"/>
          </a:p>
          <a:p>
            <a:r>
              <a:rPr lang="en-GB" dirty="0"/>
              <a:t>The Tuskegee experiments (1979)</a:t>
            </a:r>
          </a:p>
          <a:p>
            <a:pPr lvl="1"/>
            <a:r>
              <a:rPr lang="en-GB" dirty="0"/>
              <a:t>Black men deliberately left untreated for syphilis for an extended period of time</a:t>
            </a:r>
          </a:p>
          <a:p>
            <a:endParaRPr lang="en-GB" dirty="0"/>
          </a:p>
          <a:p>
            <a:endParaRPr lang="en-GB" dirty="0"/>
          </a:p>
        </p:txBody>
      </p:sp>
    </p:spTree>
    <p:extLst>
      <p:ext uri="{BB962C8B-B14F-4D97-AF65-F5344CB8AC3E}">
        <p14:creationId xmlns:p14="http://schemas.microsoft.com/office/powerpoint/2010/main" val="3037104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Perspectives on science</a:t>
            </a:r>
          </a:p>
        </p:txBody>
      </p:sp>
      <p:sp>
        <p:nvSpPr>
          <p:cNvPr id="3" name="Content Placeholder 2"/>
          <p:cNvSpPr>
            <a:spLocks noGrp="1"/>
          </p:cNvSpPr>
          <p:nvPr>
            <p:ph idx="1"/>
          </p:nvPr>
        </p:nvSpPr>
        <p:spPr/>
        <p:txBody>
          <a:bodyPr/>
          <a:lstStyle/>
          <a:p>
            <a:endParaRPr lang="en-GB" dirty="0"/>
          </a:p>
        </p:txBody>
      </p:sp>
      <p:pic>
        <p:nvPicPr>
          <p:cNvPr id="1026" name="Picture 2" descr="http://cdn1.relevantmediagroup.com/sites/default/files/field/thumbnail/3230431-dr-doom-c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529520"/>
            <a:ext cx="3637433" cy="288032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images2.wikia.nocookie.net/marveldatabase/images/c/c5/Doc_Ock_(Earth-6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015" y="2458753"/>
            <a:ext cx="2178075" cy="295108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th00.deviantart.net/fs70/PRE/i/2012/085/0/e/professor_moriarty_by_ladykylin-d4u192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5974" y="1988840"/>
            <a:ext cx="2818026" cy="39616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9024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Perspectives on science</a:t>
            </a:r>
          </a:p>
        </p:txBody>
      </p:sp>
      <p:sp>
        <p:nvSpPr>
          <p:cNvPr id="3" name="Content Placeholder 2"/>
          <p:cNvSpPr>
            <a:spLocks noGrp="1"/>
          </p:cNvSpPr>
          <p:nvPr>
            <p:ph idx="1"/>
          </p:nvPr>
        </p:nvSpPr>
        <p:spPr/>
        <p:txBody>
          <a:bodyPr/>
          <a:lstStyle/>
          <a:p>
            <a:r>
              <a:rPr lang="en-GB" dirty="0"/>
              <a:t>Science actually has something of an image problem up to the 1970s</a:t>
            </a:r>
          </a:p>
          <a:p>
            <a:pPr lvl="1"/>
            <a:r>
              <a:rPr lang="en-GB" dirty="0"/>
              <a:t>Man meddling with things he shouldn’t or using science for selfish gains</a:t>
            </a:r>
          </a:p>
          <a:p>
            <a:pPr lvl="1"/>
            <a:r>
              <a:rPr lang="en-GB" dirty="0"/>
              <a:t>And it’s not completely undeserved either!</a:t>
            </a:r>
          </a:p>
          <a:p>
            <a:endParaRPr lang="en-GB" dirty="0"/>
          </a:p>
          <a:p>
            <a:r>
              <a:rPr lang="en-GB" dirty="0"/>
              <a:t>More robust ethical approaches are needed to shut down these problems</a:t>
            </a:r>
          </a:p>
          <a:p>
            <a:endParaRPr lang="en-GB" dirty="0"/>
          </a:p>
          <a:p>
            <a:r>
              <a:rPr lang="en-GB" dirty="0"/>
              <a:t>The process of ethical approval being gained prior to research rises in prominence and with it, the ethics committee</a:t>
            </a:r>
          </a:p>
          <a:p>
            <a:endParaRPr lang="en-GB" dirty="0"/>
          </a:p>
        </p:txBody>
      </p:sp>
    </p:spTree>
    <p:extLst>
      <p:ext uri="{BB962C8B-B14F-4D97-AF65-F5344CB8AC3E}">
        <p14:creationId xmlns:p14="http://schemas.microsoft.com/office/powerpoint/2010/main" val="918151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Swansea Research Student Handbook</a:t>
            </a:r>
          </a:p>
        </p:txBody>
      </p:sp>
      <p:sp>
        <p:nvSpPr>
          <p:cNvPr id="3" name="Content Placeholder 2"/>
          <p:cNvSpPr>
            <a:spLocks noGrp="1"/>
          </p:cNvSpPr>
          <p:nvPr>
            <p:ph sz="quarter" idx="1"/>
          </p:nvPr>
        </p:nvSpPr>
        <p:spPr/>
        <p:txBody>
          <a:bodyPr>
            <a:normAutofit/>
          </a:bodyPr>
          <a:lstStyle/>
          <a:p>
            <a:pPr marL="0" indent="0" algn="ctr">
              <a:buNone/>
            </a:pPr>
            <a:r>
              <a:rPr lang="en-GB" i="1" dirty="0"/>
              <a:t>Integrity</a:t>
            </a:r>
          </a:p>
          <a:p>
            <a:pPr marL="0" indent="0" algn="ctr">
              <a:buNone/>
            </a:pPr>
            <a:endParaRPr lang="en-GB" sz="1700" i="1" dirty="0"/>
          </a:p>
          <a:p>
            <a:pPr marL="0" indent="0" algn="ctr">
              <a:buNone/>
            </a:pPr>
            <a:r>
              <a:rPr lang="en-GB" i="1" dirty="0"/>
              <a:t>Openness about your research with other institutions</a:t>
            </a:r>
          </a:p>
          <a:p>
            <a:pPr marL="0" indent="0" algn="ctr">
              <a:buNone/>
            </a:pPr>
            <a:endParaRPr lang="en-GB" sz="1700" i="1" dirty="0"/>
          </a:p>
          <a:p>
            <a:pPr marL="0" indent="0" algn="ctr">
              <a:buNone/>
            </a:pPr>
            <a:r>
              <a:rPr lang="en-GB" i="1" dirty="0"/>
              <a:t>Data, samples, equipment should be carefully planned and stored securely (and disposed of carefully)</a:t>
            </a:r>
          </a:p>
          <a:p>
            <a:pPr marL="0" indent="0" algn="ctr">
              <a:buNone/>
            </a:pPr>
            <a:endParaRPr lang="en-GB" sz="1600" i="1" dirty="0"/>
          </a:p>
          <a:p>
            <a:pPr marL="0" indent="0" algn="ctr">
              <a:buNone/>
            </a:pPr>
            <a:r>
              <a:rPr lang="en-GB" i="1" dirty="0"/>
              <a:t>Research involving human participants requires approval</a:t>
            </a:r>
          </a:p>
          <a:p>
            <a:pPr marL="0" indent="0" algn="ctr">
              <a:buNone/>
            </a:pPr>
            <a:endParaRPr lang="en-GB" sz="1600" i="1" dirty="0"/>
          </a:p>
          <a:p>
            <a:pPr marL="0" indent="0" algn="ctr">
              <a:buNone/>
            </a:pPr>
            <a:r>
              <a:rPr lang="en-GB" i="1" dirty="0"/>
              <a:t>Disseminate results  of interest professionally</a:t>
            </a:r>
          </a:p>
          <a:p>
            <a:pPr marL="0" indent="0" algn="ctr">
              <a:buNone/>
            </a:pPr>
            <a:endParaRPr lang="en-GB" sz="1600" i="1" dirty="0"/>
          </a:p>
          <a:p>
            <a:pPr marL="0" indent="0" algn="ctr">
              <a:buNone/>
            </a:pPr>
            <a:r>
              <a:rPr lang="en-GB" i="1" dirty="0"/>
              <a:t>Maintain reasonable intellectual property</a:t>
            </a:r>
          </a:p>
        </p:txBody>
      </p:sp>
    </p:spTree>
    <p:extLst>
      <p:ext uri="{BB962C8B-B14F-4D97-AF65-F5344CB8AC3E}">
        <p14:creationId xmlns:p14="http://schemas.microsoft.com/office/powerpoint/2010/main" val="554061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Swansea Research Student Handbook</a:t>
            </a:r>
          </a:p>
        </p:txBody>
      </p:sp>
      <p:sp>
        <p:nvSpPr>
          <p:cNvPr id="3" name="Content Placeholder 2"/>
          <p:cNvSpPr>
            <a:spLocks noGrp="1"/>
          </p:cNvSpPr>
          <p:nvPr>
            <p:ph sz="quarter" idx="1"/>
          </p:nvPr>
        </p:nvSpPr>
        <p:spPr>
          <a:xfrm>
            <a:off x="251520" y="1600200"/>
            <a:ext cx="8568952" cy="4876800"/>
          </a:xfrm>
        </p:spPr>
        <p:txBody>
          <a:bodyPr>
            <a:normAutofit/>
          </a:bodyPr>
          <a:lstStyle/>
          <a:p>
            <a:pPr marL="0" indent="0" algn="ctr">
              <a:buNone/>
            </a:pPr>
            <a:r>
              <a:rPr lang="en-GB" i="1" dirty="0"/>
              <a:t>Integrity</a:t>
            </a:r>
          </a:p>
          <a:p>
            <a:pPr marL="0" indent="0" algn="ctr">
              <a:buNone/>
            </a:pPr>
            <a:endParaRPr lang="en-GB" sz="1700" i="1" dirty="0"/>
          </a:p>
          <a:p>
            <a:pPr marL="0" indent="0" algn="ctr">
              <a:buNone/>
            </a:pPr>
            <a:r>
              <a:rPr lang="en-GB" i="1" dirty="0"/>
              <a:t>Openness about your research with other institutions</a:t>
            </a:r>
          </a:p>
          <a:p>
            <a:pPr marL="0" indent="0" algn="ctr">
              <a:buNone/>
            </a:pPr>
            <a:endParaRPr lang="en-GB" sz="1700" i="1" dirty="0"/>
          </a:p>
          <a:p>
            <a:pPr marL="0" indent="0" algn="ctr">
              <a:buNone/>
            </a:pPr>
            <a:r>
              <a:rPr lang="en-GB" i="1" dirty="0"/>
              <a:t>Data, samples, equipment should be carefully planned and stored securely (and disposed of carefully)</a:t>
            </a:r>
          </a:p>
          <a:p>
            <a:pPr marL="0" indent="0" algn="ctr">
              <a:buNone/>
            </a:pPr>
            <a:endParaRPr lang="en-GB" sz="1600" i="1" dirty="0"/>
          </a:p>
          <a:p>
            <a:pPr marL="0" indent="0" algn="ctr">
              <a:buNone/>
            </a:pPr>
            <a:r>
              <a:rPr lang="en-GB" b="1" i="1" dirty="0"/>
              <a:t>Research involving human participants requires approval</a:t>
            </a:r>
          </a:p>
          <a:p>
            <a:pPr marL="0" indent="0" algn="ctr">
              <a:buNone/>
            </a:pPr>
            <a:endParaRPr lang="en-GB" sz="1600" i="1" dirty="0"/>
          </a:p>
          <a:p>
            <a:pPr marL="0" indent="0" algn="ctr">
              <a:buNone/>
            </a:pPr>
            <a:r>
              <a:rPr lang="en-GB" i="1" dirty="0"/>
              <a:t>Disseminate results  of interest professionally</a:t>
            </a:r>
          </a:p>
          <a:p>
            <a:pPr marL="0" indent="0" algn="ctr">
              <a:buNone/>
            </a:pPr>
            <a:endParaRPr lang="en-GB" sz="1600" i="1" dirty="0"/>
          </a:p>
          <a:p>
            <a:pPr marL="0" indent="0" algn="ctr">
              <a:buNone/>
            </a:pPr>
            <a:r>
              <a:rPr lang="en-GB" i="1" dirty="0"/>
              <a:t>Maintain reasonable intellectual property</a:t>
            </a:r>
          </a:p>
        </p:txBody>
      </p:sp>
    </p:spTree>
    <p:extLst>
      <p:ext uri="{BB962C8B-B14F-4D97-AF65-F5344CB8AC3E}">
        <p14:creationId xmlns:p14="http://schemas.microsoft.com/office/powerpoint/2010/main" val="1343975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Swansea Computer Science Ethics Applications</a:t>
            </a:r>
          </a:p>
        </p:txBody>
      </p:sp>
      <p:sp>
        <p:nvSpPr>
          <p:cNvPr id="3" name="Content Placeholder 2"/>
          <p:cNvSpPr>
            <a:spLocks noGrp="1"/>
          </p:cNvSpPr>
          <p:nvPr>
            <p:ph idx="1"/>
          </p:nvPr>
        </p:nvSpPr>
        <p:spPr>
          <a:xfrm>
            <a:off x="446856" y="1600200"/>
            <a:ext cx="8229600" cy="4876800"/>
          </a:xfrm>
        </p:spPr>
        <p:txBody>
          <a:bodyPr>
            <a:normAutofit lnSpcReduction="10000"/>
          </a:bodyPr>
          <a:lstStyle/>
          <a:p>
            <a:pPr marL="0" indent="0">
              <a:buNone/>
            </a:pPr>
            <a:endParaRPr lang="en-GB" dirty="0"/>
          </a:p>
          <a:p>
            <a:pPr marL="0" indent="0" algn="ctr">
              <a:buNone/>
            </a:pPr>
            <a:r>
              <a:rPr lang="en-GB" dirty="0"/>
              <a:t>All students need to complete an ethical assessment of their project </a:t>
            </a:r>
          </a:p>
          <a:p>
            <a:pPr marL="0" indent="0" algn="ctr">
              <a:buNone/>
            </a:pPr>
            <a:endParaRPr lang="en-GB" dirty="0"/>
          </a:p>
          <a:p>
            <a:pPr marL="0" indent="0" algn="ctr">
              <a:buNone/>
            </a:pPr>
            <a:r>
              <a:rPr lang="en-GB" dirty="0"/>
              <a:t>Discuss the process with your supervisor</a:t>
            </a:r>
          </a:p>
          <a:p>
            <a:pPr marL="0" indent="0" algn="ctr">
              <a:buNone/>
            </a:pPr>
            <a:endParaRPr lang="en-GB" dirty="0"/>
          </a:p>
          <a:p>
            <a:pPr marL="0" indent="0" algn="ctr">
              <a:buNone/>
            </a:pPr>
            <a:r>
              <a:rPr lang="en-GB" dirty="0"/>
              <a:t>When you are planning to widely publicise your work you should get approval form the committee, otherwise, your supervisor can usually approve but you must still complete the application forms</a:t>
            </a:r>
          </a:p>
          <a:p>
            <a:pPr marL="0" indent="0" algn="ctr">
              <a:buNone/>
            </a:pPr>
            <a:endParaRPr lang="en-GB" dirty="0"/>
          </a:p>
          <a:p>
            <a:pPr marL="0" indent="0" algn="ctr">
              <a:buNone/>
            </a:pPr>
            <a:r>
              <a:rPr lang="en-GB" dirty="0"/>
              <a:t>Find the forms on the College Intranet</a:t>
            </a:r>
          </a:p>
        </p:txBody>
      </p:sp>
    </p:spTree>
    <p:extLst>
      <p:ext uri="{BB962C8B-B14F-4D97-AF65-F5344CB8AC3E}">
        <p14:creationId xmlns:p14="http://schemas.microsoft.com/office/powerpoint/2010/main" val="1507500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Application Process</a:t>
            </a:r>
          </a:p>
        </p:txBody>
      </p:sp>
      <p:sp>
        <p:nvSpPr>
          <p:cNvPr id="3" name="Content Placeholder 2"/>
          <p:cNvSpPr>
            <a:spLocks noGrp="1"/>
          </p:cNvSpPr>
          <p:nvPr>
            <p:ph idx="1"/>
          </p:nvPr>
        </p:nvSpPr>
        <p:spPr/>
        <p:txBody>
          <a:bodyPr>
            <a:normAutofit lnSpcReduction="10000"/>
          </a:bodyPr>
          <a:lstStyle/>
          <a:p>
            <a:pPr marL="0" indent="0">
              <a:buNone/>
            </a:pPr>
            <a:r>
              <a:rPr lang="en-GB" b="1" dirty="0"/>
              <a:t>Submitting applications</a:t>
            </a:r>
          </a:p>
          <a:p>
            <a:pPr marL="0" indent="0">
              <a:buNone/>
            </a:pPr>
            <a:r>
              <a:rPr lang="en-GB" dirty="0"/>
              <a:t>Submissions go to your supervisor after you hit submit</a:t>
            </a:r>
          </a:p>
          <a:p>
            <a:pPr marL="0" indent="0">
              <a:buNone/>
            </a:pPr>
            <a:endParaRPr lang="en-GB" sz="1500" dirty="0"/>
          </a:p>
          <a:p>
            <a:pPr marL="0" indent="0">
              <a:buNone/>
            </a:pPr>
            <a:r>
              <a:rPr lang="en-GB" b="1" dirty="0"/>
              <a:t>Response Time</a:t>
            </a:r>
          </a:p>
          <a:p>
            <a:pPr marL="0" indent="0">
              <a:buNone/>
            </a:pPr>
            <a:r>
              <a:rPr lang="en-GB" dirty="0"/>
              <a:t>Allow a minimum of 7 days, responses are not guaranteed in this time frame</a:t>
            </a:r>
          </a:p>
          <a:p>
            <a:pPr marL="0" indent="0">
              <a:buNone/>
            </a:pPr>
            <a:endParaRPr lang="en-GB" sz="1500" dirty="0"/>
          </a:p>
          <a:p>
            <a:pPr marL="0" indent="0">
              <a:buNone/>
            </a:pPr>
            <a:r>
              <a:rPr lang="en-GB" b="1" dirty="0"/>
              <a:t>Pilot studies</a:t>
            </a:r>
          </a:p>
          <a:p>
            <a:pPr marL="0" indent="0">
              <a:buNone/>
            </a:pPr>
            <a:r>
              <a:rPr lang="en-GB" dirty="0"/>
              <a:t>Still require ethical approval</a:t>
            </a:r>
          </a:p>
          <a:p>
            <a:pPr marL="0" indent="0">
              <a:buNone/>
            </a:pPr>
            <a:endParaRPr lang="en-GB" sz="1500" dirty="0"/>
          </a:p>
          <a:p>
            <a:pPr marL="0" indent="0">
              <a:buNone/>
            </a:pPr>
            <a:r>
              <a:rPr lang="en-GB" b="1" dirty="0"/>
              <a:t>Re-application</a:t>
            </a:r>
          </a:p>
          <a:p>
            <a:pPr marL="0" indent="0">
              <a:buNone/>
            </a:pPr>
            <a:r>
              <a:rPr lang="en-GB" dirty="0"/>
              <a:t>If the experiment changes, you need to re-apply for approval</a:t>
            </a:r>
          </a:p>
        </p:txBody>
      </p:sp>
    </p:spTree>
    <p:extLst>
      <p:ext uri="{BB962C8B-B14F-4D97-AF65-F5344CB8AC3E}">
        <p14:creationId xmlns:p14="http://schemas.microsoft.com/office/powerpoint/2010/main" val="1559643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Informed Consent</a:t>
            </a:r>
          </a:p>
        </p:txBody>
      </p:sp>
      <p:sp>
        <p:nvSpPr>
          <p:cNvPr id="3" name="Content Placeholder 2"/>
          <p:cNvSpPr>
            <a:spLocks noGrp="1"/>
          </p:cNvSpPr>
          <p:nvPr>
            <p:ph idx="1"/>
          </p:nvPr>
        </p:nvSpPr>
        <p:spPr/>
        <p:txBody>
          <a:bodyPr>
            <a:normAutofit/>
          </a:bodyPr>
          <a:lstStyle/>
          <a:p>
            <a:pPr marL="0" indent="0">
              <a:buNone/>
            </a:pPr>
            <a:r>
              <a:rPr lang="en-GB" dirty="0"/>
              <a:t>Informed consent is critical in ethical research and means that a participant understands what they are going to be subjected to</a:t>
            </a:r>
          </a:p>
          <a:p>
            <a:r>
              <a:rPr lang="en-GB" dirty="0"/>
              <a:t>Issues arise when you need to “mislead” a participant if you are worried about Placebo</a:t>
            </a:r>
          </a:p>
          <a:p>
            <a:r>
              <a:rPr lang="en-GB" dirty="0"/>
              <a:t>Issues arise over capacity to consent if working with the young or cognitively impaired</a:t>
            </a:r>
          </a:p>
        </p:txBody>
      </p:sp>
    </p:spTree>
    <p:extLst>
      <p:ext uri="{BB962C8B-B14F-4D97-AF65-F5344CB8AC3E}">
        <p14:creationId xmlns:p14="http://schemas.microsoft.com/office/powerpoint/2010/main" val="2227996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Participant Safety</a:t>
            </a:r>
          </a:p>
        </p:txBody>
      </p:sp>
      <p:sp>
        <p:nvSpPr>
          <p:cNvPr id="3" name="Content Placeholder 2"/>
          <p:cNvSpPr>
            <a:spLocks noGrp="1"/>
          </p:cNvSpPr>
          <p:nvPr>
            <p:ph idx="1"/>
          </p:nvPr>
        </p:nvSpPr>
        <p:spPr>
          <a:xfrm>
            <a:off x="457200" y="1600200"/>
            <a:ext cx="3970784" cy="4876800"/>
          </a:xfrm>
        </p:spPr>
        <p:txBody>
          <a:bodyPr>
            <a:normAutofit fontScale="92500"/>
          </a:bodyPr>
          <a:lstStyle/>
          <a:p>
            <a:pPr marL="0" indent="0">
              <a:buNone/>
            </a:pPr>
            <a:r>
              <a:rPr lang="en-GB" dirty="0"/>
              <a:t>More than common sense needs to be applied when thinking in this space!</a:t>
            </a:r>
          </a:p>
          <a:p>
            <a:r>
              <a:rPr lang="en-GB" dirty="0"/>
              <a:t>Go overboard trying to identify risks and addressing them in your study protocol</a:t>
            </a:r>
          </a:p>
          <a:p>
            <a:r>
              <a:rPr lang="en-GB" dirty="0"/>
              <a:t>People think they have to do what you ask them, despite risk/damage to themselves </a:t>
            </a:r>
            <a:r>
              <a:rPr lang="en-GB"/>
              <a:t>(remember Milgram’s </a:t>
            </a:r>
            <a:r>
              <a:rPr lang="en-GB" dirty="0"/>
              <a:t>study) </a:t>
            </a:r>
          </a:p>
          <a:p>
            <a:endParaRPr lang="en-GB" dirty="0"/>
          </a:p>
          <a:p>
            <a:pPr marL="0" indent="0" algn="ctr">
              <a:buNone/>
            </a:pPr>
            <a:r>
              <a:rPr lang="en-GB" i="1" dirty="0"/>
              <a:t>How do you mediate such behaviour?</a:t>
            </a:r>
          </a:p>
          <a:p>
            <a:endParaRPr lang="en-GB" dirty="0"/>
          </a:p>
        </p:txBody>
      </p:sp>
      <p:pic>
        <p:nvPicPr>
          <p:cNvPr id="4" name="Picture 2"/>
          <p:cNvPicPr>
            <a:picLocks noChangeAspect="1" noChangeArrowheads="1"/>
          </p:cNvPicPr>
          <p:nvPr/>
        </p:nvPicPr>
        <p:blipFill>
          <a:blip r:embed="rId3" cstate="print"/>
          <a:srcRect/>
          <a:stretch>
            <a:fillRect/>
          </a:stretch>
        </p:blipFill>
        <p:spPr bwMode="auto">
          <a:xfrm>
            <a:off x="4694587" y="1196752"/>
            <a:ext cx="4301217" cy="5184576"/>
          </a:xfrm>
          <a:prstGeom prst="rect">
            <a:avLst/>
          </a:prstGeom>
          <a:noFill/>
          <a:ln w="9525">
            <a:noFill/>
            <a:miter lim="800000"/>
            <a:headEnd/>
            <a:tailEnd/>
          </a:ln>
        </p:spPr>
      </p:pic>
    </p:spTree>
    <p:extLst>
      <p:ext uri="{BB962C8B-B14F-4D97-AF65-F5344CB8AC3E}">
        <p14:creationId xmlns:p14="http://schemas.microsoft.com/office/powerpoint/2010/main" val="3959015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Participant anonymity</a:t>
            </a:r>
          </a:p>
        </p:txBody>
      </p:sp>
      <p:sp>
        <p:nvSpPr>
          <p:cNvPr id="3" name="Content Placeholder 2"/>
          <p:cNvSpPr>
            <a:spLocks noGrp="1"/>
          </p:cNvSpPr>
          <p:nvPr>
            <p:ph idx="1"/>
          </p:nvPr>
        </p:nvSpPr>
        <p:spPr/>
        <p:txBody>
          <a:bodyPr/>
          <a:lstStyle/>
          <a:p>
            <a:pPr marL="0" indent="0" algn="ctr">
              <a:buNone/>
            </a:pPr>
            <a:endParaRPr lang="en-GB" dirty="0"/>
          </a:p>
          <a:p>
            <a:pPr marL="0" indent="0" algn="ctr">
              <a:buNone/>
            </a:pPr>
            <a:endParaRPr lang="en-GB" dirty="0"/>
          </a:p>
          <a:p>
            <a:pPr marL="0" indent="0" algn="ctr">
              <a:buNone/>
            </a:pPr>
            <a:r>
              <a:rPr lang="en-GB" sz="2800" i="1" dirty="0"/>
              <a:t>Why do you ensure participant anonymity?</a:t>
            </a:r>
          </a:p>
          <a:p>
            <a:pPr marL="0" indent="0" algn="ctr">
              <a:buNone/>
            </a:pPr>
            <a:endParaRPr lang="en-GB" sz="2800" i="1" dirty="0"/>
          </a:p>
          <a:p>
            <a:pPr marL="0" indent="0" algn="ctr">
              <a:buNone/>
            </a:pPr>
            <a:r>
              <a:rPr lang="en-GB" sz="2800" i="1" dirty="0"/>
              <a:t>How do you ensure that your participant’s identity is kept anonymous?</a:t>
            </a:r>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124065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care about planning?</a:t>
            </a:r>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48" y="1501675"/>
            <a:ext cx="8910208" cy="88738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83806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Participant anonymity</a:t>
            </a:r>
          </a:p>
        </p:txBody>
      </p:sp>
      <p:sp>
        <p:nvSpPr>
          <p:cNvPr id="3" name="Content Placeholder 2"/>
          <p:cNvSpPr>
            <a:spLocks noGrp="1"/>
          </p:cNvSpPr>
          <p:nvPr>
            <p:ph idx="1"/>
          </p:nvPr>
        </p:nvSpPr>
        <p:spPr/>
        <p:txBody>
          <a:bodyPr/>
          <a:lstStyle/>
          <a:p>
            <a:pPr marL="0" indent="0" algn="ctr">
              <a:buNone/>
            </a:pPr>
            <a:endParaRPr lang="en-GB" dirty="0"/>
          </a:p>
          <a:p>
            <a:pPr marL="0" indent="0">
              <a:buNone/>
            </a:pPr>
            <a:r>
              <a:rPr lang="en-GB" sz="2800" dirty="0"/>
              <a:t>Remove personally identifying information</a:t>
            </a:r>
          </a:p>
          <a:p>
            <a:r>
              <a:rPr lang="en-GB" sz="2800" dirty="0"/>
              <a:t>But what is personally identifying information?</a:t>
            </a:r>
          </a:p>
          <a:p>
            <a:pPr marL="0" indent="0">
              <a:buNone/>
            </a:pPr>
            <a:endParaRPr lang="en-GB" sz="2800" dirty="0"/>
          </a:p>
          <a:p>
            <a:pPr marL="0" indent="0">
              <a:buNone/>
            </a:pPr>
            <a:r>
              <a:rPr lang="en-GB" sz="2800" dirty="0"/>
              <a:t>Consider how you use the data</a:t>
            </a:r>
          </a:p>
          <a:p>
            <a:r>
              <a:rPr lang="en-GB" sz="2800" dirty="0"/>
              <a:t>Qualitative vs quantitative analysis</a:t>
            </a:r>
          </a:p>
          <a:p>
            <a:endParaRPr lang="en-GB" sz="2800" dirty="0"/>
          </a:p>
          <a:p>
            <a:pPr marL="0" indent="0">
              <a:buNone/>
            </a:pPr>
            <a:r>
              <a:rPr lang="en-GB" sz="2800" dirty="0"/>
              <a:t>Think about requirements under the data protection act</a:t>
            </a:r>
          </a:p>
          <a:p>
            <a:endParaRPr lang="en-GB" sz="2800" dirty="0"/>
          </a:p>
          <a:p>
            <a:pPr marL="0" indent="0" algn="ctr">
              <a:buNone/>
            </a:pPr>
            <a:endParaRPr lang="en-GB" dirty="0"/>
          </a:p>
          <a:p>
            <a:pPr marL="0" indent="0" algn="ctr">
              <a:buNone/>
            </a:pPr>
            <a:endParaRPr lang="en-GB" dirty="0"/>
          </a:p>
        </p:txBody>
      </p:sp>
    </p:spTree>
    <p:extLst>
      <p:ext uri="{BB962C8B-B14F-4D97-AF65-F5344CB8AC3E}">
        <p14:creationId xmlns:p14="http://schemas.microsoft.com/office/powerpoint/2010/main" val="2684990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cases to think about</a:t>
            </a:r>
          </a:p>
        </p:txBody>
      </p:sp>
      <p:sp>
        <p:nvSpPr>
          <p:cNvPr id="3" name="Content Placeholder 2"/>
          <p:cNvSpPr>
            <a:spLocks noGrp="1"/>
          </p:cNvSpPr>
          <p:nvPr>
            <p:ph sz="quarter" idx="1"/>
          </p:nvPr>
        </p:nvSpPr>
        <p:spPr/>
        <p:txBody>
          <a:bodyPr/>
          <a:lstStyle/>
          <a:p>
            <a:endParaRPr lang="en-GB" dirty="0"/>
          </a:p>
          <a:p>
            <a:r>
              <a:rPr lang="en-GB" dirty="0"/>
              <a:t>There is often no black/white clear yes/no in this space</a:t>
            </a:r>
          </a:p>
          <a:p>
            <a:endParaRPr lang="en-GB" dirty="0"/>
          </a:p>
          <a:p>
            <a:r>
              <a:rPr lang="en-GB" dirty="0"/>
              <a:t>There is nearly always a way that research questions can be studied</a:t>
            </a:r>
          </a:p>
          <a:p>
            <a:endParaRPr lang="en-GB" dirty="0"/>
          </a:p>
          <a:p>
            <a:r>
              <a:rPr lang="en-GB" dirty="0"/>
              <a:t>Its a matter of thinking about the ethics and making sure your methods are ok.</a:t>
            </a:r>
          </a:p>
        </p:txBody>
      </p:sp>
    </p:spTree>
    <p:extLst>
      <p:ext uri="{BB962C8B-B14F-4D97-AF65-F5344CB8AC3E}">
        <p14:creationId xmlns:p14="http://schemas.microsoft.com/office/powerpoint/2010/main" val="126448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Medical Histories</a:t>
            </a:r>
          </a:p>
        </p:txBody>
      </p:sp>
      <p:sp>
        <p:nvSpPr>
          <p:cNvPr id="3" name="Content Placeholder 2"/>
          <p:cNvSpPr>
            <a:spLocks noGrp="1"/>
          </p:cNvSpPr>
          <p:nvPr>
            <p:ph sz="quarter" idx="1"/>
          </p:nvPr>
        </p:nvSpPr>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ctr">
              <a:buNone/>
            </a:pPr>
            <a:r>
              <a:rPr lang="en-GB" sz="3200" i="1" dirty="0"/>
              <a:t>What are the issues working with these?</a:t>
            </a:r>
          </a:p>
        </p:txBody>
      </p:sp>
    </p:spTree>
    <p:extLst>
      <p:ext uri="{BB962C8B-B14F-4D97-AF65-F5344CB8AC3E}">
        <p14:creationId xmlns:p14="http://schemas.microsoft.com/office/powerpoint/2010/main" val="24635662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Medical Histories</a:t>
            </a:r>
          </a:p>
        </p:txBody>
      </p:sp>
      <p:sp>
        <p:nvSpPr>
          <p:cNvPr id="3" name="Content Placeholder 2"/>
          <p:cNvSpPr>
            <a:spLocks noGrp="1"/>
          </p:cNvSpPr>
          <p:nvPr>
            <p:ph sz="quarter" idx="1"/>
          </p:nvPr>
        </p:nvSpPr>
        <p:spPr/>
        <p:txBody>
          <a:bodyPr>
            <a:normAutofit/>
          </a:bodyPr>
          <a:lstStyle/>
          <a:p>
            <a:r>
              <a:rPr lang="en-GB" dirty="0"/>
              <a:t>In this case, it does not involve working directly with real people</a:t>
            </a:r>
          </a:p>
          <a:p>
            <a:endParaRPr lang="en-GB" dirty="0"/>
          </a:p>
          <a:p>
            <a:r>
              <a:rPr lang="en-GB" dirty="0"/>
              <a:t>However, the study incurs serious data protection issues</a:t>
            </a:r>
          </a:p>
          <a:p>
            <a:endParaRPr lang="en-GB" dirty="0"/>
          </a:p>
          <a:p>
            <a:r>
              <a:rPr lang="en-GB" dirty="0"/>
              <a:t>How anonymous can the data be?</a:t>
            </a:r>
          </a:p>
          <a:p>
            <a:endParaRPr lang="en-GB" dirty="0"/>
          </a:p>
          <a:p>
            <a:r>
              <a:rPr lang="en-GB" dirty="0"/>
              <a:t>Information can be private/embarrassing to people</a:t>
            </a:r>
          </a:p>
          <a:p>
            <a:endParaRPr lang="en-GB" dirty="0"/>
          </a:p>
          <a:p>
            <a:r>
              <a:rPr lang="en-GB" dirty="0"/>
              <a:t>What happens if this data is lost/stolen?</a:t>
            </a:r>
          </a:p>
        </p:txBody>
      </p:sp>
    </p:spTree>
    <p:extLst>
      <p:ext uri="{BB962C8B-B14F-4D97-AF65-F5344CB8AC3E}">
        <p14:creationId xmlns:p14="http://schemas.microsoft.com/office/powerpoint/2010/main" val="339618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In-car technologies</a:t>
            </a:r>
          </a:p>
        </p:txBody>
      </p:sp>
      <p:sp>
        <p:nvSpPr>
          <p:cNvPr id="3" name="Content Placeholder 2"/>
          <p:cNvSpPr>
            <a:spLocks noGrp="1"/>
          </p:cNvSpPr>
          <p:nvPr>
            <p:ph sz="quarter" idx="1"/>
          </p:nvPr>
        </p:nvSpPr>
        <p:spPr/>
        <p:txBody>
          <a:bodyPr/>
          <a:lstStyle/>
          <a:p>
            <a:r>
              <a:rPr lang="en-GB" dirty="0"/>
              <a:t>An MSc student wanted to study use of audio feedback to control speeding</a:t>
            </a:r>
          </a:p>
          <a:p>
            <a:endParaRPr lang="en-GB" dirty="0"/>
          </a:p>
          <a:p>
            <a:r>
              <a:rPr lang="en-GB" dirty="0"/>
              <a:t>We can’t suggest/organise people speeding</a:t>
            </a:r>
          </a:p>
          <a:p>
            <a:endParaRPr lang="en-GB" dirty="0"/>
          </a:p>
          <a:p>
            <a:r>
              <a:rPr lang="en-GB" dirty="0"/>
              <a:t>We can’t suggest people make their judgements based on under-developed technology</a:t>
            </a:r>
          </a:p>
          <a:p>
            <a:endParaRPr lang="en-GB" dirty="0"/>
          </a:p>
          <a:p>
            <a:r>
              <a:rPr lang="en-GB" dirty="0"/>
              <a:t>Lots of meta-method research into simulated driving studies</a:t>
            </a:r>
          </a:p>
        </p:txBody>
      </p:sp>
    </p:spTree>
    <p:extLst>
      <p:ext uri="{BB962C8B-B14F-4D97-AF65-F5344CB8AC3E}">
        <p14:creationId xmlns:p14="http://schemas.microsoft.com/office/powerpoint/2010/main" val="3811748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In-home electrical usage monitor</a:t>
            </a:r>
          </a:p>
        </p:txBody>
      </p:sp>
      <p:sp>
        <p:nvSpPr>
          <p:cNvPr id="3" name="Content Placeholder 2"/>
          <p:cNvSpPr>
            <a:spLocks noGrp="1"/>
          </p:cNvSpPr>
          <p:nvPr>
            <p:ph sz="quarter" idx="1"/>
          </p:nvPr>
        </p:nvSpPr>
        <p:spPr/>
        <p:txBody>
          <a:bodyPr/>
          <a:lstStyle/>
          <a:p>
            <a:r>
              <a:rPr lang="en-GB" dirty="0"/>
              <a:t>Studying energy consumption</a:t>
            </a:r>
          </a:p>
          <a:p>
            <a:endParaRPr lang="en-GB" dirty="0"/>
          </a:p>
          <a:p>
            <a:r>
              <a:rPr lang="en-GB" dirty="0"/>
              <a:t>Asking participants to play with live-wire electronics puts them at potential risk</a:t>
            </a:r>
          </a:p>
          <a:p>
            <a:endParaRPr lang="en-GB" dirty="0"/>
          </a:p>
          <a:p>
            <a:r>
              <a:rPr lang="en-GB" dirty="0"/>
              <a:t>What if our technology damages their property?</a:t>
            </a:r>
          </a:p>
          <a:p>
            <a:endParaRPr lang="en-GB" dirty="0"/>
          </a:p>
          <a:p>
            <a:r>
              <a:rPr lang="en-GB" dirty="0"/>
              <a:t>What if our technology damages them?</a:t>
            </a:r>
          </a:p>
        </p:txBody>
      </p:sp>
    </p:spTree>
    <p:extLst>
      <p:ext uri="{BB962C8B-B14F-4D97-AF65-F5344CB8AC3E}">
        <p14:creationId xmlns:p14="http://schemas.microsoft.com/office/powerpoint/2010/main" val="1350810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Mood+Tech</a:t>
            </a:r>
            <a:endParaRPr lang="en-GB" dirty="0"/>
          </a:p>
        </p:txBody>
      </p:sp>
      <p:sp>
        <p:nvSpPr>
          <p:cNvPr id="3" name="Content Placeholder 2"/>
          <p:cNvSpPr>
            <a:spLocks noGrp="1"/>
          </p:cNvSpPr>
          <p:nvPr>
            <p:ph sz="quarter" idx="1"/>
          </p:nvPr>
        </p:nvSpPr>
        <p:spPr/>
        <p:txBody>
          <a:bodyPr>
            <a:normAutofit fontScale="92500" lnSpcReduction="10000"/>
          </a:bodyPr>
          <a:lstStyle/>
          <a:p>
            <a:r>
              <a:rPr lang="en-GB" dirty="0"/>
              <a:t>An </a:t>
            </a:r>
            <a:r>
              <a:rPr lang="en-GB" dirty="0" err="1"/>
              <a:t>MRes</a:t>
            </a:r>
            <a:r>
              <a:rPr lang="en-GB" dirty="0"/>
              <a:t> has studied how people’s mood might affect their walking</a:t>
            </a:r>
          </a:p>
          <a:p>
            <a:endParaRPr lang="en-GB" dirty="0"/>
          </a:p>
          <a:p>
            <a:r>
              <a:rPr lang="en-GB" dirty="0"/>
              <a:t>Can we detect that with technology and help change people’s mood?</a:t>
            </a:r>
          </a:p>
          <a:p>
            <a:endParaRPr lang="en-GB" dirty="0"/>
          </a:p>
          <a:p>
            <a:r>
              <a:rPr lang="en-GB" dirty="0"/>
              <a:t>An anonymous paper put people into certain moods and studied their performance with behaviour</a:t>
            </a:r>
          </a:p>
          <a:p>
            <a:endParaRPr lang="en-GB" dirty="0"/>
          </a:p>
          <a:p>
            <a:r>
              <a:rPr lang="en-GB" dirty="0"/>
              <a:t>To get people sad, they played a movie scene about a patient dying from cancer</a:t>
            </a:r>
          </a:p>
          <a:p>
            <a:pPr marL="0" indent="0">
              <a:buNone/>
            </a:pPr>
            <a:endParaRPr lang="en-GB" dirty="0"/>
          </a:p>
          <a:p>
            <a:pPr marL="0" indent="0">
              <a:buNone/>
            </a:pPr>
            <a:r>
              <a:rPr lang="en-GB" i="1" dirty="0"/>
              <a:t>	Is that OK? How can we minimise risk here?</a:t>
            </a:r>
          </a:p>
        </p:txBody>
      </p:sp>
    </p:spTree>
    <p:extLst>
      <p:ext uri="{BB962C8B-B14F-4D97-AF65-F5344CB8AC3E}">
        <p14:creationId xmlns:p14="http://schemas.microsoft.com/office/powerpoint/2010/main" val="118628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issues are there with this?</a:t>
            </a:r>
          </a:p>
        </p:txBody>
      </p:sp>
      <p:sp>
        <p:nvSpPr>
          <p:cNvPr id="3" name="Content Placeholder 2"/>
          <p:cNvSpPr>
            <a:spLocks noGrp="1"/>
          </p:cNvSpPr>
          <p:nvPr>
            <p:ph sz="quarter" idx="1"/>
          </p:nvPr>
        </p:nvSpPr>
        <p:spPr/>
        <p:txBody>
          <a:bodyPr/>
          <a:lstStyle/>
          <a:p>
            <a:pPr marL="0" indent="0">
              <a:buNone/>
            </a:pPr>
            <a:endParaRPr lang="en-GB" dirty="0"/>
          </a:p>
          <a:p>
            <a:pPr marL="0" indent="0" algn="ctr">
              <a:buNone/>
            </a:pPr>
            <a:endParaRPr lang="en-GB" dirty="0"/>
          </a:p>
          <a:p>
            <a:pPr marL="0" indent="0" algn="ctr">
              <a:buNone/>
            </a:pPr>
            <a:endParaRPr lang="en-GB" dirty="0"/>
          </a:p>
          <a:p>
            <a:pPr marL="0" indent="0" algn="ctr">
              <a:buNone/>
            </a:pPr>
            <a:r>
              <a:rPr lang="en-GB" i="1" dirty="0"/>
              <a:t>“When designing technology for care homes looking after people living with cognitive impairment we found it best to solely talk to caregivers as the ethics process was clearer”</a:t>
            </a:r>
          </a:p>
        </p:txBody>
      </p:sp>
    </p:spTree>
    <p:extLst>
      <p:ext uri="{BB962C8B-B14F-4D97-AF65-F5344CB8AC3E}">
        <p14:creationId xmlns:p14="http://schemas.microsoft.com/office/powerpoint/2010/main" val="379194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Further reading</a:t>
            </a:r>
          </a:p>
        </p:txBody>
      </p:sp>
      <p:sp>
        <p:nvSpPr>
          <p:cNvPr id="3" name="Content Placeholder 2"/>
          <p:cNvSpPr>
            <a:spLocks noGrp="1"/>
          </p:cNvSpPr>
          <p:nvPr>
            <p:ph idx="1"/>
          </p:nvPr>
        </p:nvSpPr>
        <p:spPr/>
        <p:txBody>
          <a:bodyPr/>
          <a:lstStyle/>
          <a:p>
            <a:endParaRPr lang="en-GB" dirty="0"/>
          </a:p>
        </p:txBody>
      </p:sp>
      <p:pic>
        <p:nvPicPr>
          <p:cNvPr id="1026" name="Picture 2" descr="http://cdn.bdlive.co.za/images/books/0412BL%20Bad%20Phar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1589245"/>
            <a:ext cx="3096344" cy="4954151"/>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http://4.bp.blogspot.com/-WN0GKdpW_RE/UbxWA8VR_yI/AAAAAAAAFt4/TsRSNtPFZtc/s1600/bad+scienc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877" y="1583971"/>
            <a:ext cx="3015335" cy="4824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3412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What do you know about planning?</a:t>
            </a:r>
          </a:p>
        </p:txBody>
      </p:sp>
      <p:sp>
        <p:nvSpPr>
          <p:cNvPr id="3" name="Content Placeholder 2"/>
          <p:cNvSpPr>
            <a:spLocks noGrp="1"/>
          </p:cNvSpPr>
          <p:nvPr>
            <p:ph idx="1"/>
          </p:nvPr>
        </p:nvSpPr>
        <p:spPr/>
        <p:txBody>
          <a:bodyPr>
            <a:normAutofit/>
          </a:bodyPr>
          <a:lstStyle/>
          <a:p>
            <a:pPr lvl="1"/>
            <a:endParaRPr lang="en-GB" dirty="0"/>
          </a:p>
          <a:p>
            <a:pPr lvl="1"/>
            <a:endParaRPr lang="en-GB" dirty="0"/>
          </a:p>
          <a:p>
            <a:pPr marL="274320" lvl="1" indent="0">
              <a:buNone/>
            </a:pPr>
            <a:endParaRPr lang="en-GB" dirty="0"/>
          </a:p>
          <a:p>
            <a:pPr marL="0" indent="0" algn="ctr">
              <a:buNone/>
            </a:pPr>
            <a:r>
              <a:rPr lang="en-GB" sz="3600" i="1" dirty="0"/>
              <a:t>What terms do you know about planning? What techniques can you make use of? How do you feel about planning?</a:t>
            </a:r>
          </a:p>
          <a:p>
            <a:pPr marL="0" indent="0" algn="ctr">
              <a:buNone/>
            </a:pPr>
            <a:endParaRPr lang="en-GB" dirty="0"/>
          </a:p>
        </p:txBody>
      </p:sp>
    </p:spTree>
    <p:extLst>
      <p:ext uri="{BB962C8B-B14F-4D97-AF65-F5344CB8AC3E}">
        <p14:creationId xmlns:p14="http://schemas.microsoft.com/office/powerpoint/2010/main" val="36147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The necessity of planning</a:t>
            </a:r>
          </a:p>
        </p:txBody>
      </p:sp>
      <p:sp>
        <p:nvSpPr>
          <p:cNvPr id="3" name="Content Placeholder 2"/>
          <p:cNvSpPr>
            <a:spLocks noGrp="1"/>
          </p:cNvSpPr>
          <p:nvPr>
            <p:ph idx="1"/>
          </p:nvPr>
        </p:nvSpPr>
        <p:spPr/>
        <p:txBody>
          <a:bodyPr>
            <a:noAutofit/>
          </a:bodyPr>
          <a:lstStyle/>
          <a:p>
            <a:pPr marL="0" indent="0">
              <a:buNone/>
            </a:pPr>
            <a:r>
              <a:rPr lang="en-GB" sz="2000" dirty="0"/>
              <a:t>Failing to plan is the same as planning to fail</a:t>
            </a:r>
          </a:p>
          <a:p>
            <a:pPr marL="0" indent="0">
              <a:buNone/>
            </a:pPr>
            <a:endParaRPr lang="en-GB" sz="2000" dirty="0"/>
          </a:p>
          <a:p>
            <a:pPr marL="0" indent="0">
              <a:buNone/>
            </a:pPr>
            <a:r>
              <a:rPr lang="en-GB" sz="2000" dirty="0"/>
              <a:t>6 Ps Proper preparation and planning prevents piss-poor performance</a:t>
            </a:r>
          </a:p>
          <a:p>
            <a:pPr marL="0" indent="0">
              <a:buNone/>
            </a:pPr>
            <a:endParaRPr lang="en-GB" sz="2000" dirty="0"/>
          </a:p>
          <a:p>
            <a:pPr marL="0" indent="0">
              <a:buNone/>
            </a:pPr>
            <a:r>
              <a:rPr lang="en-GB" sz="2000" dirty="0"/>
              <a:t>Planning for a software development effort is particularly difficult to do because of the intangibility of the medium</a:t>
            </a:r>
          </a:p>
          <a:p>
            <a:r>
              <a:rPr lang="en-GB" sz="2000" dirty="0"/>
              <a:t>Think about the difference between our discipline and civil engineering</a:t>
            </a:r>
          </a:p>
          <a:p>
            <a:pPr marL="0" indent="0">
              <a:buNone/>
            </a:pPr>
            <a:endParaRPr lang="en-GB" sz="2000" dirty="0"/>
          </a:p>
          <a:p>
            <a:pPr marL="0" indent="0">
              <a:buNone/>
            </a:pPr>
            <a:endParaRPr lang="en-GB" sz="2000" dirty="0"/>
          </a:p>
          <a:p>
            <a:pPr marL="457200" indent="-457200">
              <a:buFont typeface="+mj-lt"/>
              <a:buAutoNum type="arabicPeriod" startAt="7"/>
            </a:pPr>
            <a:endParaRPr lang="en-GB" sz="2000" dirty="0"/>
          </a:p>
          <a:p>
            <a:pPr marL="0" indent="0">
              <a:buNone/>
            </a:pPr>
            <a:endParaRPr lang="en-GB" sz="2000" dirty="0"/>
          </a:p>
        </p:txBody>
      </p:sp>
      <p:pic>
        <p:nvPicPr>
          <p:cNvPr id="2050" name="Picture 2" descr="https://i.ytimg.com/vi/4Fw5zL-DZJI/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462513"/>
            <a:ext cx="3072340" cy="2304256"/>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cdn.static-economist.com/sites/default/files/images/2015/09/blogs/economist-explains/code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9992" y="4462512"/>
            <a:ext cx="4104456" cy="23109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9797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ecx.images-amazon.com/images/I/71QIroIDY6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7994" y="5085184"/>
            <a:ext cx="2713304" cy="162436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en-GB" sz="3200" dirty="0"/>
              <a:t>Software Development Lifecycles</a:t>
            </a:r>
          </a:p>
        </p:txBody>
      </p:sp>
      <p:sp>
        <p:nvSpPr>
          <p:cNvPr id="3" name="Content Placeholder 2"/>
          <p:cNvSpPr>
            <a:spLocks noGrp="1"/>
          </p:cNvSpPr>
          <p:nvPr>
            <p:ph idx="1"/>
          </p:nvPr>
        </p:nvSpPr>
        <p:spPr/>
        <p:txBody>
          <a:bodyPr>
            <a:noAutofit/>
          </a:bodyPr>
          <a:lstStyle/>
          <a:p>
            <a:pPr marL="0" indent="0">
              <a:buNone/>
            </a:pPr>
            <a:r>
              <a:rPr lang="en-GB" sz="2000" dirty="0"/>
              <a:t>Starting with what you know - you should be familiar with some SDLs already from previous work</a:t>
            </a:r>
          </a:p>
          <a:p>
            <a:pPr marL="0" indent="0">
              <a:buNone/>
            </a:pPr>
            <a:endParaRPr lang="en-GB" sz="2000" dirty="0"/>
          </a:p>
          <a:p>
            <a:pPr marL="0" indent="0">
              <a:buNone/>
            </a:pPr>
            <a:r>
              <a:rPr lang="en-GB" sz="2000" dirty="0"/>
              <a:t>In general, an SDL is a principle rather than a plan – it’s an idea to help you guide how you plan out your approach to development</a:t>
            </a:r>
          </a:p>
          <a:p>
            <a:pPr marL="0" indent="0">
              <a:buNone/>
            </a:pPr>
            <a:endParaRPr lang="en-GB" sz="2000" dirty="0"/>
          </a:p>
          <a:p>
            <a:pPr marL="0" indent="0">
              <a:buNone/>
            </a:pPr>
            <a:r>
              <a:rPr lang="en-GB" sz="2000" dirty="0"/>
              <a:t>An SDL is not a substitute for </a:t>
            </a:r>
            <a:r>
              <a:rPr lang="en-GB" sz="2000" i="1" dirty="0"/>
              <a:t>thinking</a:t>
            </a:r>
            <a:r>
              <a:rPr lang="en-GB" sz="2000" dirty="0"/>
              <a:t> about software development </a:t>
            </a:r>
          </a:p>
          <a:p>
            <a:r>
              <a:rPr lang="en-GB" sz="2000" dirty="0"/>
              <a:t>If something doesn’t seem to flow properly, don’t blindly stick to a single SDL </a:t>
            </a:r>
          </a:p>
          <a:p>
            <a:pPr marL="0" indent="0">
              <a:buNone/>
            </a:pPr>
            <a:endParaRPr lang="en-GB" sz="2000" dirty="0"/>
          </a:p>
          <a:p>
            <a:pPr marL="0" indent="0">
              <a:buNone/>
            </a:pPr>
            <a:r>
              <a:rPr lang="en-GB" sz="2000" dirty="0"/>
              <a:t>Choosing between tools is the useful                                              skillset here </a:t>
            </a:r>
          </a:p>
          <a:p>
            <a:pPr marL="457200" indent="-457200">
              <a:buFont typeface="+mj-lt"/>
              <a:buAutoNum type="arabicPeriod" startAt="7"/>
            </a:pPr>
            <a:endParaRPr lang="en-GB" sz="2000" dirty="0"/>
          </a:p>
          <a:p>
            <a:pPr marL="0" indent="0">
              <a:buNone/>
            </a:pPr>
            <a:endParaRPr lang="en-GB" sz="2000" dirty="0"/>
          </a:p>
        </p:txBody>
      </p:sp>
      <p:pic>
        <p:nvPicPr>
          <p:cNvPr id="3074" name="Picture 2" descr="http://pngimg.com/upload/hammer_PNG389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4646" y="4887416"/>
            <a:ext cx="2274284" cy="12602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01781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method</a:t>
            </a:r>
          </a:p>
        </p:txBody>
      </p:sp>
      <p:sp>
        <p:nvSpPr>
          <p:cNvPr id="3" name="Content Placeholder 2"/>
          <p:cNvSpPr>
            <a:spLocks noGrp="1"/>
          </p:cNvSpPr>
          <p:nvPr>
            <p:ph idx="1"/>
          </p:nvPr>
        </p:nvSpPr>
        <p:spPr/>
        <p:txBody>
          <a:bodyPr/>
          <a:lstStyle/>
          <a:p>
            <a:endParaRPr lang="en-GB"/>
          </a:p>
        </p:txBody>
      </p:sp>
      <p:pic>
        <p:nvPicPr>
          <p:cNvPr id="4098" name="Picture 2" descr="http://enlogica.com/wp-content/uploads/2012/02/waterfall-metho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1" y="1873536"/>
            <a:ext cx="7992888" cy="37266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97123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052736"/>
            <a:ext cx="7635007" cy="564013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Title 1"/>
          <p:cNvSpPr>
            <a:spLocks noGrp="1"/>
          </p:cNvSpPr>
          <p:nvPr>
            <p:ph type="title"/>
          </p:nvPr>
        </p:nvSpPr>
        <p:spPr/>
        <p:txBody>
          <a:bodyPr/>
          <a:lstStyle/>
          <a:p>
            <a:r>
              <a:rPr lang="en-GB" dirty="0"/>
              <a:t>Spiral method / prototyping</a:t>
            </a:r>
          </a:p>
        </p:txBody>
      </p:sp>
    </p:spTree>
    <p:extLst>
      <p:ext uri="{BB962C8B-B14F-4D97-AF65-F5344CB8AC3E}">
        <p14:creationId xmlns:p14="http://schemas.microsoft.com/office/powerpoint/2010/main" val="3132385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8342</TotalTime>
  <Words>2224</Words>
  <Application>Microsoft Office PowerPoint</Application>
  <PresentationFormat>On-screen Show (4:3)</PresentationFormat>
  <Paragraphs>381</Paragraphs>
  <Slides>48</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Calibri</vt:lpstr>
      <vt:lpstr>Clarity</vt:lpstr>
      <vt:lpstr>Project Planning  for Computing Science</vt:lpstr>
      <vt:lpstr>Before we start….</vt:lpstr>
      <vt:lpstr>Learning Goals</vt:lpstr>
      <vt:lpstr>Why do we care about planning?</vt:lpstr>
      <vt:lpstr>What do you know about planning?</vt:lpstr>
      <vt:lpstr>The necessity of planning</vt:lpstr>
      <vt:lpstr>Software Development Lifecycles</vt:lpstr>
      <vt:lpstr>Waterfall method</vt:lpstr>
      <vt:lpstr>Spiral method / prototyping</vt:lpstr>
      <vt:lpstr>Rapid Application Development (RAD)</vt:lpstr>
      <vt:lpstr>Agile Development</vt:lpstr>
      <vt:lpstr>PowerPoint Presentation</vt:lpstr>
      <vt:lpstr>Welsh Coast App</vt:lpstr>
      <vt:lpstr>Securing the Android Platform</vt:lpstr>
      <vt:lpstr>MEng Project</vt:lpstr>
      <vt:lpstr>Gantt Charts </vt:lpstr>
      <vt:lpstr>PowerPoint Presentation</vt:lpstr>
      <vt:lpstr>Gantt Charts </vt:lpstr>
      <vt:lpstr>Gantt Charts – make them useful </vt:lpstr>
      <vt:lpstr>Risk Assessment Tables</vt:lpstr>
      <vt:lpstr>Risk Assessment</vt:lpstr>
      <vt:lpstr>Summary</vt:lpstr>
      <vt:lpstr>Ethics In Computing Science and research</vt:lpstr>
      <vt:lpstr>Why do we care about ethics?</vt:lpstr>
      <vt:lpstr>Why should we care about research ethics?</vt:lpstr>
      <vt:lpstr>The ACM Code of Ethics</vt:lpstr>
      <vt:lpstr>Historical Perspective - the Nuremberg Code</vt:lpstr>
      <vt:lpstr>Milgram’s obedience study (1963)</vt:lpstr>
      <vt:lpstr>Historical abuses in research</vt:lpstr>
      <vt:lpstr>Historical abuses in research</vt:lpstr>
      <vt:lpstr>Perspectives on science</vt:lpstr>
      <vt:lpstr>Perspectives on science</vt:lpstr>
      <vt:lpstr>Swansea Research Student Handbook</vt:lpstr>
      <vt:lpstr>Swansea Research Student Handbook</vt:lpstr>
      <vt:lpstr>Swansea Computer Science Ethics Applications</vt:lpstr>
      <vt:lpstr>The Application Process</vt:lpstr>
      <vt:lpstr>Informed Consent</vt:lpstr>
      <vt:lpstr>Participant Safety</vt:lpstr>
      <vt:lpstr>Participant anonymity</vt:lpstr>
      <vt:lpstr>Participant anonymity</vt:lpstr>
      <vt:lpstr>Some cases to think about</vt:lpstr>
      <vt:lpstr>Medical Histories</vt:lpstr>
      <vt:lpstr>Medical Histories</vt:lpstr>
      <vt:lpstr>In-car technologies</vt:lpstr>
      <vt:lpstr>In-home electrical usage monitor</vt:lpstr>
      <vt:lpstr>Mood+Tech</vt:lpstr>
      <vt:lpstr>What issues are there with this?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Human-Computer Interaction (in 2 hours or less)</dc:title>
  <dc:creator>s.d.lindsay</dc:creator>
  <cp:lastModifiedBy>COS-Loan</cp:lastModifiedBy>
  <cp:revision>75</cp:revision>
  <cp:lastPrinted>2016-02-18T12:21:39Z</cp:lastPrinted>
  <dcterms:created xsi:type="dcterms:W3CDTF">2014-10-21T14:44:24Z</dcterms:created>
  <dcterms:modified xsi:type="dcterms:W3CDTF">2020-02-11T10:56:27Z</dcterms:modified>
</cp:coreProperties>
</file>