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4F99-4044-914C-AEEA-11E948AC3B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25700F7-75E4-EC49-8F32-9D937A738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023B9E3-9BA9-594A-96BE-6F2FA0E0820D}"/>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5" name="Footer Placeholder 4">
            <a:extLst>
              <a:ext uri="{FF2B5EF4-FFF2-40B4-BE49-F238E27FC236}">
                <a16:creationId xmlns:a16="http://schemas.microsoft.com/office/drawing/2014/main" id="{E88D30ED-3A25-E242-B780-26E0452FC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2049BE-30B1-5541-80F9-9DBC3A3B2C5F}"/>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341595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AB3E-0D55-A745-877E-EECA8777441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34C6C29-1A7A-6E4F-B67D-9C9E86B1F5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5D9F51D-5488-E145-A9B2-6C54CACB30D7}"/>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5" name="Footer Placeholder 4">
            <a:extLst>
              <a:ext uri="{FF2B5EF4-FFF2-40B4-BE49-F238E27FC236}">
                <a16:creationId xmlns:a16="http://schemas.microsoft.com/office/drawing/2014/main" id="{044C922C-2FC6-334E-8B71-BC210C4C79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1BF5CF-7430-C945-B375-7E04AF859924}"/>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424566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8F7BF5-5586-124D-9166-71EC804C076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5357FF5-DA15-784C-BDB8-336E2B0752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FAEA9B3-59F8-4346-916D-4EE71C16D0B8}"/>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5" name="Footer Placeholder 4">
            <a:extLst>
              <a:ext uri="{FF2B5EF4-FFF2-40B4-BE49-F238E27FC236}">
                <a16:creationId xmlns:a16="http://schemas.microsoft.com/office/drawing/2014/main" id="{538965BE-A845-BC4F-91AB-073B2C9E50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55E788-AB4D-F045-B142-F786D6386BCD}"/>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118594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3D32-9F57-3F49-91F2-E28F1C4D141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464569-38AC-B143-9683-D16552D618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1CB3122-3CD9-3241-B758-CE0D7AA32BF4}"/>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5" name="Footer Placeholder 4">
            <a:extLst>
              <a:ext uri="{FF2B5EF4-FFF2-40B4-BE49-F238E27FC236}">
                <a16:creationId xmlns:a16="http://schemas.microsoft.com/office/drawing/2014/main" id="{A8B864A3-A989-AC42-B133-5EEF2E10EA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5C623-9947-4A4F-B8F1-C2AE2F41FDF4}"/>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260752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D7C0-5E0A-4848-9F16-C685874672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6D63999-653D-A847-9017-E60779709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58B25F-63A7-C54B-A8A9-7BF7B0AB6B3D}"/>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5" name="Footer Placeholder 4">
            <a:extLst>
              <a:ext uri="{FF2B5EF4-FFF2-40B4-BE49-F238E27FC236}">
                <a16:creationId xmlns:a16="http://schemas.microsoft.com/office/drawing/2014/main" id="{BFE458B1-A529-C64C-AE01-43669408F1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735493-26C8-A64B-ADB1-4DBD954C2FA8}"/>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260022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C7D4-D8AA-AD45-B9F0-DC0C6591033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E9D01D8-4838-4041-A1F8-B9B58A1BA9C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6A644B1-8329-D84E-AA41-D6A9D711F21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04C39A7-BCE5-684A-B4B6-9A973F1B61FA}"/>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6" name="Footer Placeholder 5">
            <a:extLst>
              <a:ext uri="{FF2B5EF4-FFF2-40B4-BE49-F238E27FC236}">
                <a16:creationId xmlns:a16="http://schemas.microsoft.com/office/drawing/2014/main" id="{86B14C5E-1E2A-D34B-8947-494C59C932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848024-D8A9-6645-957F-A47E503681BC}"/>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421144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FC15-B23B-2840-9F2A-3574D723D68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BC913BE-FA21-2145-A5F4-4CFDB159B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2549AD8-B235-284A-B6DB-25EC6C6E86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FB66B43-F6FA-1545-88B0-CA84B42601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F5A43BE-EE64-EA4E-ADCF-1F165F64DF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BE44E91-F91D-2649-9380-3A4635C4DFBE}"/>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8" name="Footer Placeholder 7">
            <a:extLst>
              <a:ext uri="{FF2B5EF4-FFF2-40B4-BE49-F238E27FC236}">
                <a16:creationId xmlns:a16="http://schemas.microsoft.com/office/drawing/2014/main" id="{17CCE09D-0B05-7047-92CA-DFD1531514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925026-3EAF-FE44-A07B-A259579B783F}"/>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151812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5778-0502-0E43-8B00-0C95A8CE729F}"/>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FB6D65A-D3A1-B245-A71A-936D2F18191B}"/>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4" name="Footer Placeholder 3">
            <a:extLst>
              <a:ext uri="{FF2B5EF4-FFF2-40B4-BE49-F238E27FC236}">
                <a16:creationId xmlns:a16="http://schemas.microsoft.com/office/drawing/2014/main" id="{E915479B-A12C-AA46-B2A2-4EFF4E97C2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040BEA-0D5A-EB43-880B-9EF7FE31746B}"/>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162510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BD10A8-FB62-F64A-8C1D-6CCC525BE653}"/>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3" name="Footer Placeholder 2">
            <a:extLst>
              <a:ext uri="{FF2B5EF4-FFF2-40B4-BE49-F238E27FC236}">
                <a16:creationId xmlns:a16="http://schemas.microsoft.com/office/drawing/2014/main" id="{7DC0CF5C-FBFF-8943-9F12-628527B89D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19C061C-34BE-D948-A100-59D2BE7ADD57}"/>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315779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9DE4-338D-F447-86FC-CDD1F96BA9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957CAA5-AE1E-4145-B551-D56E2B73A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DB08274-C4D2-A94B-80DB-7AC8F883A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B07D6D-BDC7-6246-9DE4-6BA962E04502}"/>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6" name="Footer Placeholder 5">
            <a:extLst>
              <a:ext uri="{FF2B5EF4-FFF2-40B4-BE49-F238E27FC236}">
                <a16:creationId xmlns:a16="http://schemas.microsoft.com/office/drawing/2014/main" id="{F2DE0229-D578-3743-878E-F9E71C4D0F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DA419C-7E90-584B-B26C-5A9AF9E6CA13}"/>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95154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8B78-F5DA-544F-BDFC-4CD7EF804B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C22FD52-3E14-FA44-BBF1-836639BB4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78C332-3C47-434F-83C5-B19A2D736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F801A7-2A62-564A-8F33-FBA3A83E8947}"/>
              </a:ext>
            </a:extLst>
          </p:cNvPr>
          <p:cNvSpPr>
            <a:spLocks noGrp="1"/>
          </p:cNvSpPr>
          <p:nvPr>
            <p:ph type="dt" sz="half" idx="10"/>
          </p:nvPr>
        </p:nvSpPr>
        <p:spPr/>
        <p:txBody>
          <a:bodyPr/>
          <a:lstStyle/>
          <a:p>
            <a:fld id="{53FB90F9-D882-8547-8F54-6BF04C7BC9C8}" type="datetimeFigureOut">
              <a:rPr lang="en-GB" smtClean="0"/>
              <a:t>26/02/2021</a:t>
            </a:fld>
            <a:endParaRPr lang="en-GB"/>
          </a:p>
        </p:txBody>
      </p:sp>
      <p:sp>
        <p:nvSpPr>
          <p:cNvPr id="6" name="Footer Placeholder 5">
            <a:extLst>
              <a:ext uri="{FF2B5EF4-FFF2-40B4-BE49-F238E27FC236}">
                <a16:creationId xmlns:a16="http://schemas.microsoft.com/office/drawing/2014/main" id="{7F9C4D2A-CC65-794C-8438-8ED10DA34B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105132-029F-AD47-A8BB-D4129DD9FBFD}"/>
              </a:ext>
            </a:extLst>
          </p:cNvPr>
          <p:cNvSpPr>
            <a:spLocks noGrp="1"/>
          </p:cNvSpPr>
          <p:nvPr>
            <p:ph type="sldNum" sz="quarter" idx="12"/>
          </p:nvPr>
        </p:nvSpPr>
        <p:spPr/>
        <p:txBody>
          <a:bodyPr/>
          <a:lstStyle/>
          <a:p>
            <a:fld id="{E9719E8E-DB95-7547-A44D-ECF482BADDCF}" type="slidenum">
              <a:rPr lang="en-GB" smtClean="0"/>
              <a:t>‹#›</a:t>
            </a:fld>
            <a:endParaRPr lang="en-GB"/>
          </a:p>
        </p:txBody>
      </p:sp>
    </p:spTree>
    <p:extLst>
      <p:ext uri="{BB962C8B-B14F-4D97-AF65-F5344CB8AC3E}">
        <p14:creationId xmlns:p14="http://schemas.microsoft.com/office/powerpoint/2010/main" val="393441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BE94A-ED38-4346-83EE-F8AD15073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975A98F-A150-FF49-B85F-5FD222BDC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11CDDB5-9053-FB4D-AE5B-76635B262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B90F9-D882-8547-8F54-6BF04C7BC9C8}" type="datetimeFigureOut">
              <a:rPr lang="en-GB" smtClean="0"/>
              <a:t>26/02/2021</a:t>
            </a:fld>
            <a:endParaRPr lang="en-GB"/>
          </a:p>
        </p:txBody>
      </p:sp>
      <p:sp>
        <p:nvSpPr>
          <p:cNvPr id="5" name="Footer Placeholder 4">
            <a:extLst>
              <a:ext uri="{FF2B5EF4-FFF2-40B4-BE49-F238E27FC236}">
                <a16:creationId xmlns:a16="http://schemas.microsoft.com/office/drawing/2014/main" id="{8E6C80B8-414A-BB4F-9286-35CBE1C9E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906F6EB-C2BD-884B-9171-3CA53DE1F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19E8E-DB95-7547-A44D-ECF482BADDCF}" type="slidenum">
              <a:rPr lang="en-GB" smtClean="0"/>
              <a:t>‹#›</a:t>
            </a:fld>
            <a:endParaRPr lang="en-GB"/>
          </a:p>
        </p:txBody>
      </p:sp>
    </p:spTree>
    <p:extLst>
      <p:ext uri="{BB962C8B-B14F-4D97-AF65-F5344CB8AC3E}">
        <p14:creationId xmlns:p14="http://schemas.microsoft.com/office/powerpoint/2010/main" val="206707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4B79-821A-0B4A-804A-C37DDA229BF3}"/>
              </a:ext>
            </a:extLst>
          </p:cNvPr>
          <p:cNvSpPr>
            <a:spLocks noGrp="1"/>
          </p:cNvSpPr>
          <p:nvPr>
            <p:ph type="ctrTitle"/>
          </p:nvPr>
        </p:nvSpPr>
        <p:spPr/>
        <p:txBody>
          <a:bodyPr>
            <a:normAutofit fontScale="90000"/>
          </a:bodyPr>
          <a:lstStyle/>
          <a:p>
            <a:r>
              <a:rPr lang="en-GB" dirty="0"/>
              <a:t>Bias in data-driven artificial intelligence systems—An introductory survey</a:t>
            </a:r>
          </a:p>
        </p:txBody>
      </p:sp>
      <p:sp>
        <p:nvSpPr>
          <p:cNvPr id="3" name="Subtitle 2">
            <a:extLst>
              <a:ext uri="{FF2B5EF4-FFF2-40B4-BE49-F238E27FC236}">
                <a16:creationId xmlns:a16="http://schemas.microsoft.com/office/drawing/2014/main" id="{FC72C0F6-CAB9-D747-A8A0-126C01C5497C}"/>
              </a:ext>
            </a:extLst>
          </p:cNvPr>
          <p:cNvSpPr>
            <a:spLocks noGrp="1"/>
          </p:cNvSpPr>
          <p:nvPr>
            <p:ph type="subTitle" idx="1"/>
          </p:nvPr>
        </p:nvSpPr>
        <p:spPr/>
        <p:txBody>
          <a:bodyPr/>
          <a:lstStyle/>
          <a:p>
            <a:endParaRPr lang="en-GB"/>
          </a:p>
        </p:txBody>
      </p:sp>
      <p:pic>
        <p:nvPicPr>
          <p:cNvPr id="5" name="Picture 4" descr="Text&#10;&#10;Description automatically generated">
            <a:extLst>
              <a:ext uri="{FF2B5EF4-FFF2-40B4-BE49-F238E27FC236}">
                <a16:creationId xmlns:a16="http://schemas.microsoft.com/office/drawing/2014/main" id="{F79E9DEF-58C3-8E44-94CF-019282FCD450}"/>
              </a:ext>
            </a:extLst>
          </p:cNvPr>
          <p:cNvPicPr>
            <a:picLocks noChangeAspect="1"/>
          </p:cNvPicPr>
          <p:nvPr/>
        </p:nvPicPr>
        <p:blipFill>
          <a:blip r:embed="rId2"/>
          <a:stretch>
            <a:fillRect/>
          </a:stretch>
        </p:blipFill>
        <p:spPr>
          <a:xfrm>
            <a:off x="2409566" y="3682357"/>
            <a:ext cx="7763819" cy="2138906"/>
          </a:xfrm>
          <a:prstGeom prst="rect">
            <a:avLst/>
          </a:prstGeom>
        </p:spPr>
      </p:pic>
    </p:spTree>
    <p:extLst>
      <p:ext uri="{BB962C8B-B14F-4D97-AF65-F5344CB8AC3E}">
        <p14:creationId xmlns:p14="http://schemas.microsoft.com/office/powerpoint/2010/main" val="3973058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5D4A-2EA5-374D-8E5F-AD073B7A7363}"/>
              </a:ext>
            </a:extLst>
          </p:cNvPr>
          <p:cNvSpPr>
            <a:spLocks noGrp="1"/>
          </p:cNvSpPr>
          <p:nvPr>
            <p:ph type="title"/>
          </p:nvPr>
        </p:nvSpPr>
        <p:spPr/>
        <p:txBody>
          <a:bodyPr/>
          <a:lstStyle/>
          <a:p>
            <a:r>
              <a:rPr lang="en-GB" dirty="0"/>
              <a:t>ACCOUNTING FOR BIAS </a:t>
            </a:r>
          </a:p>
        </p:txBody>
      </p:sp>
      <p:sp>
        <p:nvSpPr>
          <p:cNvPr id="3" name="Content Placeholder 2">
            <a:extLst>
              <a:ext uri="{FF2B5EF4-FFF2-40B4-BE49-F238E27FC236}">
                <a16:creationId xmlns:a16="http://schemas.microsoft.com/office/drawing/2014/main" id="{D2A569E9-51F0-0A4B-94E6-6FCEF3A40A48}"/>
              </a:ext>
            </a:extLst>
          </p:cNvPr>
          <p:cNvSpPr>
            <a:spLocks noGrp="1"/>
          </p:cNvSpPr>
          <p:nvPr>
            <p:ph idx="1"/>
          </p:nvPr>
        </p:nvSpPr>
        <p:spPr/>
        <p:txBody>
          <a:bodyPr>
            <a:normAutofit/>
          </a:bodyPr>
          <a:lstStyle/>
          <a:p>
            <a:r>
              <a:rPr lang="en-GB" dirty="0"/>
              <a:t>Proactively: bias-aware data collection </a:t>
            </a:r>
          </a:p>
          <a:p>
            <a:pPr lvl="1"/>
            <a:r>
              <a:rPr lang="en-GB" dirty="0"/>
              <a:t>A variety of methods are adopted for data acquisition to serve diverse needs; these may be prone to introducing bias at the data collection stage itself </a:t>
            </a:r>
          </a:p>
          <a:p>
            <a:r>
              <a:rPr lang="en-GB" dirty="0"/>
              <a:t>Retroactively: explaining AI decisions </a:t>
            </a:r>
          </a:p>
          <a:p>
            <a:pPr lvl="1"/>
            <a:r>
              <a:rPr lang="en-GB" dirty="0"/>
              <a:t>Explain ability refers to the extent the internal mechanics of a learning model can be explained in human terms. </a:t>
            </a:r>
          </a:p>
          <a:p>
            <a:r>
              <a:rPr lang="en-GB" dirty="0"/>
              <a:t>Legal issues of accounting for bias </a:t>
            </a:r>
          </a:p>
          <a:p>
            <a:pPr lvl="1"/>
            <a:r>
              <a:rPr lang="en-GB" dirty="0"/>
              <a:t>Even if bias can be proven, a second issue is the limited scope of anti-discrimination law. Under present law, only certain transactions between private parties fall under the EU anti-discrimination directives (Liddell &amp; O'Flaherty, 2018). </a:t>
            </a:r>
          </a:p>
          <a:p>
            <a:endParaRPr lang="en-GB" dirty="0"/>
          </a:p>
          <a:p>
            <a:pPr marL="0" indent="0">
              <a:buNone/>
            </a:pPr>
            <a:endParaRPr lang="en-GB" dirty="0"/>
          </a:p>
          <a:p>
            <a:endParaRPr lang="en-GB" dirty="0"/>
          </a:p>
        </p:txBody>
      </p:sp>
    </p:spTree>
    <p:extLst>
      <p:ext uri="{BB962C8B-B14F-4D97-AF65-F5344CB8AC3E}">
        <p14:creationId xmlns:p14="http://schemas.microsoft.com/office/powerpoint/2010/main" val="350778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959-DF43-5641-BA45-56193AA9318B}"/>
              </a:ext>
            </a:extLst>
          </p:cNvPr>
          <p:cNvSpPr>
            <a:spLocks noGrp="1"/>
          </p:cNvSpPr>
          <p:nvPr>
            <p:ph type="title"/>
          </p:nvPr>
        </p:nvSpPr>
        <p:spPr/>
        <p:txBody>
          <a:bodyPr/>
          <a:lstStyle/>
          <a:p>
            <a:r>
              <a:rPr lang="en-GB" dirty="0"/>
              <a:t>Future Work</a:t>
            </a:r>
          </a:p>
        </p:txBody>
      </p:sp>
      <p:sp>
        <p:nvSpPr>
          <p:cNvPr id="3" name="Content Placeholder 2">
            <a:extLst>
              <a:ext uri="{FF2B5EF4-FFF2-40B4-BE49-F238E27FC236}">
                <a16:creationId xmlns:a16="http://schemas.microsoft.com/office/drawing/2014/main" id="{94F5B322-B911-B246-AA81-77510397EBF7}"/>
              </a:ext>
            </a:extLst>
          </p:cNvPr>
          <p:cNvSpPr>
            <a:spLocks noGrp="1"/>
          </p:cNvSpPr>
          <p:nvPr>
            <p:ph idx="1"/>
          </p:nvPr>
        </p:nvSpPr>
        <p:spPr/>
        <p:txBody>
          <a:bodyPr/>
          <a:lstStyle/>
          <a:p>
            <a:r>
              <a:rPr lang="en-GB" dirty="0"/>
              <a:t>Second, we recognize that “fairness cannot be reduced to a simple self-contained mathematical definition,” “fair- ness is dynamic and social and not a statistical issue.” </a:t>
            </a:r>
          </a:p>
          <a:p>
            <a:r>
              <a:rPr lang="en-GB" dirty="0"/>
              <a:t>“fair is not fair everywhere” (</a:t>
            </a:r>
            <a:r>
              <a:rPr lang="en-GB" dirty="0" err="1"/>
              <a:t>Schäfer</a:t>
            </a:r>
            <a:r>
              <a:rPr lang="en-GB" dirty="0"/>
              <a:t>, Haun, &amp; </a:t>
            </a:r>
            <a:r>
              <a:rPr lang="en-GB" dirty="0" err="1"/>
              <a:t>Tomasello</a:t>
            </a:r>
            <a:r>
              <a:rPr lang="en-GB" dirty="0"/>
              <a:t>, 2015) </a:t>
            </a:r>
          </a:p>
          <a:p>
            <a:r>
              <a:rPr lang="en-GB" dirty="0"/>
              <a:t>meaning that the notion of fairness varies across countries, cultures and application domains. </a:t>
            </a:r>
          </a:p>
          <a:p>
            <a:r>
              <a:rPr lang="en-GB" dirty="0"/>
              <a:t>Therefore, it is important to have realistic and applicable fairness definitions for different contexts as well as domain- specific datasets for method development and evaluation. </a:t>
            </a:r>
          </a:p>
          <a:p>
            <a:endParaRPr lang="en-GB" dirty="0"/>
          </a:p>
        </p:txBody>
      </p:sp>
    </p:spTree>
    <p:extLst>
      <p:ext uri="{BB962C8B-B14F-4D97-AF65-F5344CB8AC3E}">
        <p14:creationId xmlns:p14="http://schemas.microsoft.com/office/powerpoint/2010/main" val="77497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E1FE-A1AA-2440-BA83-C37745D5C2F9}"/>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7FEDF385-4403-5540-BC69-7B044893DB25}"/>
              </a:ext>
            </a:extLst>
          </p:cNvPr>
          <p:cNvSpPr>
            <a:spLocks noGrp="1"/>
          </p:cNvSpPr>
          <p:nvPr>
            <p:ph idx="1"/>
          </p:nvPr>
        </p:nvSpPr>
        <p:spPr/>
        <p:txBody>
          <a:bodyPr>
            <a:normAutofit fontScale="92500" lnSpcReduction="10000"/>
          </a:bodyPr>
          <a:lstStyle/>
          <a:p>
            <a:r>
              <a:rPr lang="en-GB" dirty="0"/>
              <a:t>Artificial Intelligence (AI)-based systems are widely employed nowadays to make decisions that have far-reaching impact on individuals and society.</a:t>
            </a:r>
          </a:p>
          <a:p>
            <a:r>
              <a:rPr lang="en-GB" dirty="0"/>
              <a:t>Their decisions might affect everyone, everywhere, and anytime, entailing concerns about potential human rights issues. </a:t>
            </a:r>
          </a:p>
          <a:p>
            <a:r>
              <a:rPr lang="en-GB" dirty="0"/>
              <a:t>Therefore, it is necessary to move beyond traditional AI algorithms optimized for predictive performance and embed ethical and legal principles in their design, training, and deployment to ensure social good while still benefiting from the huge potential of the AI technology. </a:t>
            </a:r>
          </a:p>
          <a:p>
            <a:r>
              <a:rPr lang="en-GB" dirty="0"/>
              <a:t>The goal of this survey is to provide a broad multidisciplinary overview of the area of bias in AI systems, focusing on technical challenges and solutions as well as to suggest new research directions towards approaches well-grounded in a legal frame.</a:t>
            </a:r>
            <a:endParaRPr lang="en-GB" dirty="0">
              <a:effectLst/>
            </a:endParaRPr>
          </a:p>
          <a:p>
            <a:endParaRPr lang="en-GB" dirty="0"/>
          </a:p>
        </p:txBody>
      </p:sp>
    </p:spTree>
    <p:extLst>
      <p:ext uri="{BB962C8B-B14F-4D97-AF65-F5344CB8AC3E}">
        <p14:creationId xmlns:p14="http://schemas.microsoft.com/office/powerpoint/2010/main" val="349180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B239-982B-374D-A1FD-9B85A754B9BE}"/>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2BC8AD72-656C-C748-8C4A-4F1CDD48F55B}"/>
              </a:ext>
            </a:extLst>
          </p:cNvPr>
          <p:cNvSpPr>
            <a:spLocks noGrp="1"/>
          </p:cNvSpPr>
          <p:nvPr>
            <p:ph idx="1"/>
          </p:nvPr>
        </p:nvSpPr>
        <p:spPr/>
        <p:txBody>
          <a:bodyPr/>
          <a:lstStyle/>
          <a:p>
            <a:r>
              <a:rPr lang="en-GB" dirty="0"/>
              <a:t>In this survey, we focus on data-driven AI, as a large part of AI is powered now a days by (big) data and powerful machine learning algorithms. If otherwise not specified, we use the general term bias to describe problems related to the gathering or processing of data that might result in prejudiced decisions on the bases of demographic features such as race, sex, and so forth. </a:t>
            </a:r>
            <a:endParaRPr lang="en-GB" dirty="0">
              <a:effectLst/>
            </a:endParaRPr>
          </a:p>
          <a:p>
            <a:endParaRPr lang="en-GB" dirty="0"/>
          </a:p>
        </p:txBody>
      </p:sp>
    </p:spTree>
    <p:extLst>
      <p:ext uri="{BB962C8B-B14F-4D97-AF65-F5344CB8AC3E}">
        <p14:creationId xmlns:p14="http://schemas.microsoft.com/office/powerpoint/2010/main" val="282502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F8C1-61B8-0846-B02E-C9B00076BD3A}"/>
              </a:ext>
            </a:extLst>
          </p:cNvPr>
          <p:cNvSpPr>
            <a:spLocks noGrp="1"/>
          </p:cNvSpPr>
          <p:nvPr>
            <p:ph type="title"/>
          </p:nvPr>
        </p:nvSpPr>
        <p:spPr/>
        <p:txBody>
          <a:bodyPr/>
          <a:lstStyle/>
          <a:p>
            <a:r>
              <a:rPr lang="en-GB" dirty="0"/>
              <a:t>Paper looks at</a:t>
            </a:r>
          </a:p>
        </p:txBody>
      </p:sp>
      <p:sp>
        <p:nvSpPr>
          <p:cNvPr id="3" name="Content Placeholder 2">
            <a:extLst>
              <a:ext uri="{FF2B5EF4-FFF2-40B4-BE49-F238E27FC236}">
                <a16:creationId xmlns:a16="http://schemas.microsoft.com/office/drawing/2014/main" id="{1EED2AB5-71CB-4F46-973F-3D5CDF3267FE}"/>
              </a:ext>
            </a:extLst>
          </p:cNvPr>
          <p:cNvSpPr>
            <a:spLocks noGrp="1"/>
          </p:cNvSpPr>
          <p:nvPr>
            <p:ph idx="1"/>
          </p:nvPr>
        </p:nvSpPr>
        <p:spPr/>
        <p:txBody>
          <a:bodyPr/>
          <a:lstStyle/>
          <a:p>
            <a:pPr marL="0" indent="0">
              <a:buNone/>
            </a:pPr>
            <a:r>
              <a:rPr lang="en-GB" dirty="0"/>
              <a:t>Commercial, Legal, and Ethical Issues &gt; Fairness in Data Mining Commercial, Legal, and Ethical Issues &gt; Ethical Considerations Commercial, Legal, and Ethical Issues &gt; Legal Issues </a:t>
            </a:r>
            <a:endParaRPr lang="en-GB" dirty="0">
              <a:effectLst/>
            </a:endParaRPr>
          </a:p>
          <a:p>
            <a:endParaRPr lang="en-GB" dirty="0"/>
          </a:p>
        </p:txBody>
      </p:sp>
    </p:spTree>
    <p:extLst>
      <p:ext uri="{BB962C8B-B14F-4D97-AF65-F5344CB8AC3E}">
        <p14:creationId xmlns:p14="http://schemas.microsoft.com/office/powerpoint/2010/main" val="284626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856C-9E8E-8543-B607-B97869C714DB}"/>
              </a:ext>
            </a:extLst>
          </p:cNvPr>
          <p:cNvSpPr>
            <a:spLocks noGrp="1"/>
          </p:cNvSpPr>
          <p:nvPr>
            <p:ph type="title"/>
          </p:nvPr>
        </p:nvSpPr>
        <p:spPr/>
        <p:txBody>
          <a:bodyPr/>
          <a:lstStyle/>
          <a:p>
            <a:endParaRPr lang="en-GB"/>
          </a:p>
        </p:txBody>
      </p:sp>
      <p:pic>
        <p:nvPicPr>
          <p:cNvPr id="5" name="Content Placeholder 4" descr="Graphical user interface, text, application, email&#10;&#10;Description automatically generated">
            <a:extLst>
              <a:ext uri="{FF2B5EF4-FFF2-40B4-BE49-F238E27FC236}">
                <a16:creationId xmlns:a16="http://schemas.microsoft.com/office/drawing/2014/main" id="{3F4D8B54-13DC-774E-B985-512BB16F8176}"/>
              </a:ext>
            </a:extLst>
          </p:cNvPr>
          <p:cNvPicPr>
            <a:picLocks noGrp="1" noChangeAspect="1"/>
          </p:cNvPicPr>
          <p:nvPr>
            <p:ph idx="1"/>
          </p:nvPr>
        </p:nvPicPr>
        <p:blipFill>
          <a:blip r:embed="rId2"/>
          <a:stretch>
            <a:fillRect/>
          </a:stretch>
        </p:blipFill>
        <p:spPr>
          <a:xfrm>
            <a:off x="-1" y="365124"/>
            <a:ext cx="12192001" cy="5802852"/>
          </a:xfrm>
        </p:spPr>
      </p:pic>
    </p:spTree>
    <p:extLst>
      <p:ext uri="{BB962C8B-B14F-4D97-AF65-F5344CB8AC3E}">
        <p14:creationId xmlns:p14="http://schemas.microsoft.com/office/powerpoint/2010/main" val="47481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FAE0-644C-9345-A885-9D338C4E75A2}"/>
              </a:ext>
            </a:extLst>
          </p:cNvPr>
          <p:cNvSpPr>
            <a:spLocks noGrp="1"/>
          </p:cNvSpPr>
          <p:nvPr>
            <p:ph type="title"/>
          </p:nvPr>
        </p:nvSpPr>
        <p:spPr/>
        <p:txBody>
          <a:bodyPr>
            <a:normAutofit/>
          </a:bodyPr>
          <a:lstStyle/>
          <a:p>
            <a:r>
              <a:rPr lang="en-GB" dirty="0"/>
              <a:t>How is bias manifested in data?</a:t>
            </a:r>
          </a:p>
        </p:txBody>
      </p:sp>
      <p:sp>
        <p:nvSpPr>
          <p:cNvPr id="3" name="Content Placeholder 2">
            <a:extLst>
              <a:ext uri="{FF2B5EF4-FFF2-40B4-BE49-F238E27FC236}">
                <a16:creationId xmlns:a16="http://schemas.microsoft.com/office/drawing/2014/main" id="{5AD3BB38-56E3-3442-B24B-1A085FD11EF4}"/>
              </a:ext>
            </a:extLst>
          </p:cNvPr>
          <p:cNvSpPr>
            <a:spLocks noGrp="1"/>
          </p:cNvSpPr>
          <p:nvPr>
            <p:ph idx="1"/>
          </p:nvPr>
        </p:nvSpPr>
        <p:spPr/>
        <p:txBody>
          <a:bodyPr/>
          <a:lstStyle/>
          <a:p>
            <a:r>
              <a:rPr lang="en-GB" dirty="0"/>
              <a:t>Bias can be manifested in (multimodal) data through sensitive features and their causal influences, or through under/over-representation of certain groups. </a:t>
            </a:r>
          </a:p>
          <a:p>
            <a:endParaRPr lang="en-GB" dirty="0"/>
          </a:p>
        </p:txBody>
      </p:sp>
    </p:spTree>
    <p:extLst>
      <p:ext uri="{BB962C8B-B14F-4D97-AF65-F5344CB8AC3E}">
        <p14:creationId xmlns:p14="http://schemas.microsoft.com/office/powerpoint/2010/main" val="319164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ED62-E63A-F741-B969-9B97496DE6A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92CE83D-9BE7-9845-BD29-9B20B9B47B94}"/>
              </a:ext>
            </a:extLst>
          </p:cNvPr>
          <p:cNvSpPr>
            <a:spLocks noGrp="1"/>
          </p:cNvSpPr>
          <p:nvPr>
            <p:ph idx="1"/>
          </p:nvPr>
        </p:nvSpPr>
        <p:spPr/>
        <p:txBody>
          <a:bodyPr>
            <a:normAutofit fontScale="92500" lnSpcReduction="20000"/>
          </a:bodyPr>
          <a:lstStyle/>
          <a:p>
            <a:r>
              <a:rPr lang="en-GB" dirty="0"/>
              <a:t>Sensitive features and causal influences</a:t>
            </a:r>
          </a:p>
          <a:p>
            <a:pPr lvl="1"/>
            <a:r>
              <a:rPr lang="en-GB" dirty="0"/>
              <a:t>Data encode a number of people characteristics in the form of feature values. Sensitive characteristics that identify grounds of discrimination or bias may be present or not. </a:t>
            </a:r>
          </a:p>
          <a:p>
            <a:pPr lvl="1"/>
            <a:r>
              <a:rPr lang="en-GB" dirty="0"/>
              <a:t>Removing or ignoring such sensitive features does not prevent learning biased models, because other correlated features (also known as redundant encodings) may be used as proxies for them. </a:t>
            </a:r>
          </a:p>
          <a:p>
            <a:r>
              <a:rPr lang="en-GB" dirty="0"/>
              <a:t>Representativeness of data </a:t>
            </a:r>
          </a:p>
          <a:p>
            <a:r>
              <a:rPr lang="en-GB" dirty="0"/>
              <a:t>Data modalities and bias </a:t>
            </a:r>
          </a:p>
          <a:p>
            <a:pPr lvl="1"/>
            <a:r>
              <a:rPr lang="en-GB" dirty="0"/>
              <a:t>Data come in different modalities (numerical, textual, images, etc.) as well as in multimodal representations (e.g., audio-visual content). </a:t>
            </a:r>
          </a:p>
          <a:p>
            <a:r>
              <a:rPr lang="en-GB" dirty="0"/>
              <a:t>How is fairness defined? </a:t>
            </a:r>
          </a:p>
          <a:p>
            <a:pPr lvl="1"/>
            <a:r>
              <a:rPr lang="en-GB" dirty="0"/>
              <a:t>More than 20 different definitions of fairness have appeared thus far in the computer science literature </a:t>
            </a:r>
          </a:p>
          <a:p>
            <a:endParaRPr lang="en-GB" dirty="0"/>
          </a:p>
        </p:txBody>
      </p:sp>
    </p:spTree>
    <p:extLst>
      <p:ext uri="{BB962C8B-B14F-4D97-AF65-F5344CB8AC3E}">
        <p14:creationId xmlns:p14="http://schemas.microsoft.com/office/powerpoint/2010/main" val="260785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B2EC-5D13-184E-9094-529A94AADB74}"/>
              </a:ext>
            </a:extLst>
          </p:cNvPr>
          <p:cNvSpPr>
            <a:spLocks noGrp="1"/>
          </p:cNvSpPr>
          <p:nvPr>
            <p:ph type="title"/>
          </p:nvPr>
        </p:nvSpPr>
        <p:spPr/>
        <p:txBody>
          <a:bodyPr/>
          <a:lstStyle/>
          <a:p>
            <a:r>
              <a:rPr lang="en-GB" dirty="0"/>
              <a:t>MITIGATING BIAS </a:t>
            </a:r>
          </a:p>
        </p:txBody>
      </p:sp>
      <p:sp>
        <p:nvSpPr>
          <p:cNvPr id="3" name="Content Placeholder 2">
            <a:extLst>
              <a:ext uri="{FF2B5EF4-FFF2-40B4-BE49-F238E27FC236}">
                <a16:creationId xmlns:a16="http://schemas.microsoft.com/office/drawing/2014/main" id="{9B56E19B-FAB1-6546-B38D-1C9163699C24}"/>
              </a:ext>
            </a:extLst>
          </p:cNvPr>
          <p:cNvSpPr>
            <a:spLocks noGrp="1"/>
          </p:cNvSpPr>
          <p:nvPr>
            <p:ph idx="1"/>
          </p:nvPr>
        </p:nvSpPr>
        <p:spPr/>
        <p:txBody>
          <a:bodyPr>
            <a:normAutofit lnSpcReduction="10000"/>
          </a:bodyPr>
          <a:lstStyle/>
          <a:p>
            <a:r>
              <a:rPr lang="en-GB" dirty="0"/>
              <a:t>Pre-processing approaches </a:t>
            </a:r>
          </a:p>
          <a:p>
            <a:pPr lvl="1"/>
            <a:r>
              <a:rPr lang="en-GB" dirty="0"/>
              <a:t>Approaches in this category focus on the data, the primary source of bias, aiming to produce a “balanced” dataset that can then be fed into any learning algorithm. </a:t>
            </a:r>
          </a:p>
          <a:p>
            <a:r>
              <a:rPr lang="en-GB" dirty="0"/>
              <a:t>In-processing approaches </a:t>
            </a:r>
          </a:p>
          <a:p>
            <a:pPr lvl="1"/>
            <a:r>
              <a:rPr lang="en-GB" dirty="0"/>
              <a:t>In-processing approaches reformulate the classification problem by explicitly incorporating the model's discrimination </a:t>
            </a:r>
            <a:r>
              <a:rPr lang="en-GB" dirty="0" err="1"/>
              <a:t>behavior</a:t>
            </a:r>
            <a:r>
              <a:rPr lang="en-GB" dirty="0"/>
              <a:t> in the objective function through regularization or constraints, or by training on latent target labels. </a:t>
            </a:r>
          </a:p>
          <a:p>
            <a:r>
              <a:rPr lang="en-GB" dirty="0"/>
              <a:t>Post-processing approaches </a:t>
            </a:r>
          </a:p>
          <a:p>
            <a:pPr lvl="1"/>
            <a:r>
              <a:rPr lang="en-GB" dirty="0"/>
              <a:t>The third strategy is to postprocess the classification model once it has been learned from data. This consists of altering the model's internals (white-box approaches) or its predictions (black-box approaches). </a:t>
            </a:r>
          </a:p>
        </p:txBody>
      </p:sp>
    </p:spTree>
    <p:extLst>
      <p:ext uri="{BB962C8B-B14F-4D97-AF65-F5344CB8AC3E}">
        <p14:creationId xmlns:p14="http://schemas.microsoft.com/office/powerpoint/2010/main" val="260324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851A-3A07-1146-8D01-4CE5C2E91918}"/>
              </a:ext>
            </a:extLst>
          </p:cNvPr>
          <p:cNvSpPr>
            <a:spLocks noGrp="1"/>
          </p:cNvSpPr>
          <p:nvPr>
            <p:ph type="title"/>
          </p:nvPr>
        </p:nvSpPr>
        <p:spPr/>
        <p:txBody>
          <a:bodyPr/>
          <a:lstStyle/>
          <a:p>
            <a:r>
              <a:rPr lang="en-GB" dirty="0"/>
              <a:t>ACCOUNTING FOR BIAS </a:t>
            </a:r>
          </a:p>
        </p:txBody>
      </p:sp>
      <p:sp>
        <p:nvSpPr>
          <p:cNvPr id="3" name="Content Placeholder 2">
            <a:extLst>
              <a:ext uri="{FF2B5EF4-FFF2-40B4-BE49-F238E27FC236}">
                <a16:creationId xmlns:a16="http://schemas.microsoft.com/office/drawing/2014/main" id="{D0B63EE8-55E5-C841-8178-5064D01416AD}"/>
              </a:ext>
            </a:extLst>
          </p:cNvPr>
          <p:cNvSpPr>
            <a:spLocks noGrp="1"/>
          </p:cNvSpPr>
          <p:nvPr>
            <p:ph idx="1"/>
          </p:nvPr>
        </p:nvSpPr>
        <p:spPr/>
        <p:txBody>
          <a:bodyPr>
            <a:normAutofit lnSpcReduction="10000"/>
          </a:bodyPr>
          <a:lstStyle/>
          <a:p>
            <a:r>
              <a:rPr lang="en-GB" dirty="0"/>
              <a:t>Algorithmic accountability refers to the assignment of responsibility for how an algorithm is created and its impact on society (Kaplan, Donovan, Hanson, &amp; Matthews, 2019). </a:t>
            </a:r>
          </a:p>
          <a:p>
            <a:r>
              <a:rPr lang="en-GB" dirty="0"/>
              <a:t>In case of AI algorithms the problem is aggravated as we do not codify the solution, rather the solution is inferred via ML algorithms and complex data. </a:t>
            </a:r>
          </a:p>
          <a:p>
            <a:r>
              <a:rPr lang="en-GB" dirty="0"/>
              <a:t>AI accountability has many facets, we focus below on the most prominent ones that account for bias either proactively, via bias aware data collection, or retroactively by explaining AI decisions in human terms; furthermore, we discuss the importance of describing and documenting bias by means of formalisms like ontologies. </a:t>
            </a:r>
          </a:p>
          <a:p>
            <a:endParaRPr lang="en-GB" dirty="0"/>
          </a:p>
        </p:txBody>
      </p:sp>
    </p:spTree>
    <p:extLst>
      <p:ext uri="{BB962C8B-B14F-4D97-AF65-F5344CB8AC3E}">
        <p14:creationId xmlns:p14="http://schemas.microsoft.com/office/powerpoint/2010/main" val="3868397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832</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Bias in data-driven artificial intelligence systems—An introductory survey</vt:lpstr>
      <vt:lpstr>Overview</vt:lpstr>
      <vt:lpstr>Overview</vt:lpstr>
      <vt:lpstr>Paper looks at</vt:lpstr>
      <vt:lpstr>PowerPoint Presentation</vt:lpstr>
      <vt:lpstr>How is bias manifested in data?</vt:lpstr>
      <vt:lpstr>PowerPoint Presentation</vt:lpstr>
      <vt:lpstr>MITIGATING BIAS </vt:lpstr>
      <vt:lpstr>ACCOUNTING FOR BIAS </vt:lpstr>
      <vt:lpstr>ACCOUNTING FOR BIAS </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in data-driven artificial intelligence systems—An introductory survey</dc:title>
  <dc:creator>Andy Gray</dc:creator>
  <cp:lastModifiedBy>Andy Gray</cp:lastModifiedBy>
  <cp:revision>2</cp:revision>
  <dcterms:created xsi:type="dcterms:W3CDTF">2021-02-26T09:07:19Z</dcterms:created>
  <dcterms:modified xsi:type="dcterms:W3CDTF">2021-02-26T09:26:54Z</dcterms:modified>
</cp:coreProperties>
</file>