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85"/>
  </p:notesMasterIdLst>
  <p:sldIdLst>
    <p:sldId id="256" r:id="rId2"/>
    <p:sldId id="1141" r:id="rId3"/>
    <p:sldId id="979" r:id="rId4"/>
    <p:sldId id="821" r:id="rId5"/>
    <p:sldId id="1140" r:id="rId6"/>
    <p:sldId id="1143" r:id="rId7"/>
    <p:sldId id="1144" r:id="rId8"/>
    <p:sldId id="1145" r:id="rId9"/>
    <p:sldId id="1146" r:id="rId10"/>
    <p:sldId id="1147" r:id="rId11"/>
    <p:sldId id="1148" r:id="rId12"/>
    <p:sldId id="826" r:id="rId13"/>
    <p:sldId id="1163" r:id="rId14"/>
    <p:sldId id="1149" r:id="rId15"/>
    <p:sldId id="828" r:id="rId16"/>
    <p:sldId id="791" r:id="rId17"/>
    <p:sldId id="774" r:id="rId18"/>
    <p:sldId id="1150" r:id="rId19"/>
    <p:sldId id="1151" r:id="rId20"/>
    <p:sldId id="740" r:id="rId21"/>
    <p:sldId id="777" r:id="rId22"/>
    <p:sldId id="775" r:id="rId23"/>
    <p:sldId id="776" r:id="rId24"/>
    <p:sldId id="781" r:id="rId25"/>
    <p:sldId id="782" r:id="rId26"/>
    <p:sldId id="784" r:id="rId27"/>
    <p:sldId id="748" r:id="rId28"/>
    <p:sldId id="1152" r:id="rId29"/>
    <p:sldId id="1153" r:id="rId30"/>
    <p:sldId id="1154" r:id="rId31"/>
    <p:sldId id="1155" r:id="rId32"/>
    <p:sldId id="835" r:id="rId33"/>
    <p:sldId id="836" r:id="rId34"/>
    <p:sldId id="837" r:id="rId35"/>
    <p:sldId id="838" r:id="rId36"/>
    <p:sldId id="839" r:id="rId37"/>
    <p:sldId id="840" r:id="rId38"/>
    <p:sldId id="841" r:id="rId39"/>
    <p:sldId id="842" r:id="rId40"/>
    <p:sldId id="843" r:id="rId41"/>
    <p:sldId id="844" r:id="rId42"/>
    <p:sldId id="845" r:id="rId43"/>
    <p:sldId id="846" r:id="rId44"/>
    <p:sldId id="847" r:id="rId45"/>
    <p:sldId id="848" r:id="rId46"/>
    <p:sldId id="849" r:id="rId47"/>
    <p:sldId id="804" r:id="rId48"/>
    <p:sldId id="803" r:id="rId49"/>
    <p:sldId id="827" r:id="rId50"/>
    <p:sldId id="972" r:id="rId51"/>
    <p:sldId id="561" r:id="rId52"/>
    <p:sldId id="562" r:id="rId53"/>
    <p:sldId id="563" r:id="rId54"/>
    <p:sldId id="564" r:id="rId55"/>
    <p:sldId id="565" r:id="rId56"/>
    <p:sldId id="566" r:id="rId57"/>
    <p:sldId id="567" r:id="rId58"/>
    <p:sldId id="568" r:id="rId59"/>
    <p:sldId id="651" r:id="rId60"/>
    <p:sldId id="569" r:id="rId61"/>
    <p:sldId id="829" r:id="rId62"/>
    <p:sldId id="830" r:id="rId63"/>
    <p:sldId id="831" r:id="rId64"/>
    <p:sldId id="832" r:id="rId65"/>
    <p:sldId id="833" r:id="rId66"/>
    <p:sldId id="768" r:id="rId67"/>
    <p:sldId id="805" r:id="rId68"/>
    <p:sldId id="978" r:id="rId69"/>
    <p:sldId id="824" r:id="rId70"/>
    <p:sldId id="825" r:id="rId71"/>
    <p:sldId id="823" r:id="rId72"/>
    <p:sldId id="976" r:id="rId73"/>
    <p:sldId id="977" r:id="rId74"/>
    <p:sldId id="822" r:id="rId75"/>
    <p:sldId id="834" r:id="rId76"/>
    <p:sldId id="1142" r:id="rId77"/>
    <p:sldId id="1156" r:id="rId78"/>
    <p:sldId id="1158" r:id="rId79"/>
    <p:sldId id="1159" r:id="rId80"/>
    <p:sldId id="1157" r:id="rId81"/>
    <p:sldId id="1160" r:id="rId82"/>
    <p:sldId id="1162" r:id="rId83"/>
    <p:sldId id="936"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AA997C63-57BE-0346-BA76-BC95A3A080AE}">
          <p14:sldIdLst>
            <p14:sldId id="256"/>
          </p14:sldIdLst>
        </p14:section>
        <p14:section name="General Introduction" id="{83809A7B-F9C1-0840-9196-5BA021CE166C}">
          <p14:sldIdLst>
            <p14:sldId id="1141"/>
            <p14:sldId id="979"/>
            <p14:sldId id="821"/>
            <p14:sldId id="1140"/>
          </p14:sldIdLst>
        </p14:section>
        <p14:section name="NLP and Argumentation" id="{EFC80591-E161-B343-A6C6-44185E45F298}">
          <p14:sldIdLst>
            <p14:sldId id="1143"/>
            <p14:sldId id="1144"/>
            <p14:sldId id="1145"/>
            <p14:sldId id="1146"/>
            <p14:sldId id="1147"/>
            <p14:sldId id="1148"/>
            <p14:sldId id="826"/>
            <p14:sldId id="1163"/>
            <p14:sldId id="1149"/>
            <p14:sldId id="828"/>
            <p14:sldId id="791"/>
            <p14:sldId id="774"/>
            <p14:sldId id="1150"/>
            <p14:sldId id="1151"/>
            <p14:sldId id="740"/>
            <p14:sldId id="777"/>
            <p14:sldId id="775"/>
            <p14:sldId id="776"/>
            <p14:sldId id="781"/>
            <p14:sldId id="782"/>
            <p14:sldId id="784"/>
            <p14:sldId id="748"/>
            <p14:sldId id="1152"/>
            <p14:sldId id="1153"/>
            <p14:sldId id="1154"/>
            <p14:sldId id="1155"/>
            <p14:sldId id="835"/>
            <p14:sldId id="836"/>
            <p14:sldId id="837"/>
            <p14:sldId id="838"/>
            <p14:sldId id="839"/>
            <p14:sldId id="840"/>
            <p14:sldId id="841"/>
            <p14:sldId id="842"/>
            <p14:sldId id="843"/>
            <p14:sldId id="844"/>
            <p14:sldId id="845"/>
            <p14:sldId id="846"/>
            <p14:sldId id="847"/>
            <p14:sldId id="848"/>
            <p14:sldId id="849"/>
          </p14:sldIdLst>
        </p14:section>
        <p14:section name="Computational Models of Argumentation" id="{5A592124-7FE4-7741-8364-036793131548}">
          <p14:sldIdLst>
            <p14:sldId id="804"/>
            <p14:sldId id="803"/>
            <p14:sldId id="827"/>
            <p14:sldId id="972"/>
            <p14:sldId id="561"/>
            <p14:sldId id="562"/>
            <p14:sldId id="563"/>
            <p14:sldId id="564"/>
            <p14:sldId id="565"/>
            <p14:sldId id="566"/>
            <p14:sldId id="567"/>
            <p14:sldId id="568"/>
            <p14:sldId id="651"/>
            <p14:sldId id="569"/>
            <p14:sldId id="829"/>
            <p14:sldId id="830"/>
            <p14:sldId id="831"/>
            <p14:sldId id="832"/>
            <p14:sldId id="833"/>
            <p14:sldId id="768"/>
          </p14:sldIdLst>
        </p14:section>
        <p14:section name="Argument Schemes" id="{7C85CA26-6DF6-9B44-87A7-E7213247C3BA}">
          <p14:sldIdLst>
            <p14:sldId id="805"/>
            <p14:sldId id="978"/>
            <p14:sldId id="824"/>
            <p14:sldId id="825"/>
            <p14:sldId id="823"/>
          </p14:sldIdLst>
        </p14:section>
        <p14:section name="Preferences and Proof Standards" id="{1B1E34FB-FA1D-4149-916C-3CFE9FF7432C}">
          <p14:sldIdLst>
            <p14:sldId id="976"/>
            <p14:sldId id="977"/>
            <p14:sldId id="822"/>
            <p14:sldId id="834"/>
          </p14:sldIdLst>
        </p14:section>
        <p14:section name="Formalisation" id="{3FD479E0-2DB1-D24E-A9A8-1AE50692F7BD}">
          <p14:sldIdLst>
            <p14:sldId id="1142"/>
            <p14:sldId id="1156"/>
            <p14:sldId id="1158"/>
            <p14:sldId id="1159"/>
            <p14:sldId id="1157"/>
            <p14:sldId id="1160"/>
          </p14:sldIdLst>
        </p14:section>
        <p14:section name="Dialogue" id="{7B1ECD26-61A0-B54D-9827-25E36275C936}">
          <p14:sldIdLst>
            <p14:sldId id="1162"/>
          </p14:sldIdLst>
        </p14:section>
        <p14:section name="References" id="{855010B9-D062-4049-8456-1804A53691EE}">
          <p14:sldIdLst>
            <p14:sldId id="9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7DD4"/>
    <a:srgbClr val="9E73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6721"/>
  </p:normalViewPr>
  <p:slideViewPr>
    <p:cSldViewPr snapToGrid="0" snapToObjects="1">
      <p:cViewPr varScale="1">
        <p:scale>
          <a:sx n="128" d="100"/>
          <a:sy n="128" d="100"/>
        </p:scale>
        <p:origin x="11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ECFA8-3A9F-1843-BF13-BD96DEB7B80D}" type="doc">
      <dgm:prSet loTypeId="urn:microsoft.com/office/officeart/2005/8/layout/process1" loCatId="" qsTypeId="urn:microsoft.com/office/officeart/2005/8/quickstyle/simple4" qsCatId="simple" csTypeId="urn:microsoft.com/office/officeart/2005/8/colors/accent1_2" csCatId="accent1" phldr="1"/>
      <dgm:spPr/>
    </dgm:pt>
    <dgm:pt modelId="{55ABD44F-7B60-D740-B06A-EDA16BA9332C}">
      <dgm:prSet phldrT="[Text]"/>
      <dgm:spPr/>
      <dgm:t>
        <a:bodyPr/>
        <a:lstStyle/>
        <a:p>
          <a:r>
            <a:rPr lang="en-US" dirty="0"/>
            <a:t>Source text</a:t>
          </a:r>
        </a:p>
      </dgm:t>
    </dgm:pt>
    <dgm:pt modelId="{F5A7E973-5147-6A43-BF9B-5C23151319AF}" type="parTrans" cxnId="{07511BA0-E3BD-5C46-B6CE-07B138E3A40B}">
      <dgm:prSet/>
      <dgm:spPr/>
      <dgm:t>
        <a:bodyPr/>
        <a:lstStyle/>
        <a:p>
          <a:endParaRPr lang="en-US"/>
        </a:p>
      </dgm:t>
    </dgm:pt>
    <dgm:pt modelId="{C01BFF09-5263-D64F-AC05-6A7C2FA10483}" type="sibTrans" cxnId="{07511BA0-E3BD-5C46-B6CE-07B138E3A40B}">
      <dgm:prSet/>
      <dgm:spPr/>
      <dgm:t>
        <a:bodyPr/>
        <a:lstStyle/>
        <a:p>
          <a:endParaRPr lang="en-US"/>
        </a:p>
      </dgm:t>
    </dgm:pt>
    <dgm:pt modelId="{2550BBF3-AF73-2645-AA35-E1FAE8BF9122}">
      <dgm:prSet phldrT="[Text]"/>
      <dgm:spPr/>
      <dgm:t>
        <a:bodyPr/>
        <a:lstStyle/>
        <a:p>
          <a:r>
            <a:rPr lang="en-US" dirty="0"/>
            <a:t>Knowledge base &amp; argumentation schemes</a:t>
          </a:r>
        </a:p>
      </dgm:t>
    </dgm:pt>
    <dgm:pt modelId="{7B8C0C68-93C5-4E4B-96DE-8D96A2FA9DA9}" type="parTrans" cxnId="{FC719272-96B2-FB4E-8A84-BCB79EF7EC8A}">
      <dgm:prSet/>
      <dgm:spPr/>
      <dgm:t>
        <a:bodyPr/>
        <a:lstStyle/>
        <a:p>
          <a:endParaRPr lang="en-US"/>
        </a:p>
      </dgm:t>
    </dgm:pt>
    <dgm:pt modelId="{5FA440BF-07DA-0F43-B318-B9077F13AC02}" type="sibTrans" cxnId="{FC719272-96B2-FB4E-8A84-BCB79EF7EC8A}">
      <dgm:prSet/>
      <dgm:spPr/>
      <dgm:t>
        <a:bodyPr/>
        <a:lstStyle/>
        <a:p>
          <a:endParaRPr lang="en-US"/>
        </a:p>
      </dgm:t>
    </dgm:pt>
    <dgm:pt modelId="{B91B4148-9863-2B45-8460-7D61EE2EEDC2}">
      <dgm:prSet phldrT="[Text]"/>
      <dgm:spPr/>
      <dgm:t>
        <a:bodyPr/>
        <a:lstStyle/>
        <a:p>
          <a:r>
            <a:rPr lang="en-US" dirty="0"/>
            <a:t>Generated arguments (abstract or instantiated).</a:t>
          </a:r>
        </a:p>
      </dgm:t>
    </dgm:pt>
    <dgm:pt modelId="{E8917108-4CFD-6C4E-94FD-E31247A98C71}" type="parTrans" cxnId="{383EBC11-7AF9-AB40-8C4C-F184E6B56995}">
      <dgm:prSet/>
      <dgm:spPr/>
      <dgm:t>
        <a:bodyPr/>
        <a:lstStyle/>
        <a:p>
          <a:endParaRPr lang="en-US"/>
        </a:p>
      </dgm:t>
    </dgm:pt>
    <dgm:pt modelId="{50CDA26A-E12C-F14F-AF58-49DA09754785}" type="sibTrans" cxnId="{383EBC11-7AF9-AB40-8C4C-F184E6B56995}">
      <dgm:prSet/>
      <dgm:spPr/>
      <dgm:t>
        <a:bodyPr/>
        <a:lstStyle/>
        <a:p>
          <a:endParaRPr lang="en-US"/>
        </a:p>
      </dgm:t>
    </dgm:pt>
    <dgm:pt modelId="{771E73F6-4215-E64B-AB34-47C87CABC12C}" type="pres">
      <dgm:prSet presAssocID="{E3DECFA8-3A9F-1843-BF13-BD96DEB7B80D}" presName="Name0" presStyleCnt="0">
        <dgm:presLayoutVars>
          <dgm:dir/>
          <dgm:resizeHandles val="exact"/>
        </dgm:presLayoutVars>
      </dgm:prSet>
      <dgm:spPr/>
    </dgm:pt>
    <dgm:pt modelId="{3EC915FA-1FB4-FC4B-ADB7-C7EB1B425475}" type="pres">
      <dgm:prSet presAssocID="{55ABD44F-7B60-D740-B06A-EDA16BA9332C}" presName="node" presStyleLbl="node1" presStyleIdx="0" presStyleCnt="3">
        <dgm:presLayoutVars>
          <dgm:bulletEnabled val="1"/>
        </dgm:presLayoutVars>
      </dgm:prSet>
      <dgm:spPr/>
    </dgm:pt>
    <dgm:pt modelId="{B98E1924-D658-6E43-A961-B72C220AD7EF}" type="pres">
      <dgm:prSet presAssocID="{C01BFF09-5263-D64F-AC05-6A7C2FA10483}" presName="sibTrans" presStyleLbl="sibTrans2D1" presStyleIdx="0" presStyleCnt="2"/>
      <dgm:spPr/>
    </dgm:pt>
    <dgm:pt modelId="{04D71AAD-339A-5444-8197-B2D3669CD193}" type="pres">
      <dgm:prSet presAssocID="{C01BFF09-5263-D64F-AC05-6A7C2FA10483}" presName="connectorText" presStyleLbl="sibTrans2D1" presStyleIdx="0" presStyleCnt="2"/>
      <dgm:spPr/>
    </dgm:pt>
    <dgm:pt modelId="{9945023D-34CB-6C49-AC86-2A9B812EF6F3}" type="pres">
      <dgm:prSet presAssocID="{2550BBF3-AF73-2645-AA35-E1FAE8BF9122}" presName="node" presStyleLbl="node1" presStyleIdx="1" presStyleCnt="3">
        <dgm:presLayoutVars>
          <dgm:bulletEnabled val="1"/>
        </dgm:presLayoutVars>
      </dgm:prSet>
      <dgm:spPr/>
    </dgm:pt>
    <dgm:pt modelId="{84951645-C2D2-C342-81E2-477BF8C3FA7E}" type="pres">
      <dgm:prSet presAssocID="{5FA440BF-07DA-0F43-B318-B9077F13AC02}" presName="sibTrans" presStyleLbl="sibTrans2D1" presStyleIdx="1" presStyleCnt="2"/>
      <dgm:spPr/>
    </dgm:pt>
    <dgm:pt modelId="{62C00854-C603-2143-9332-599779C68E85}" type="pres">
      <dgm:prSet presAssocID="{5FA440BF-07DA-0F43-B318-B9077F13AC02}" presName="connectorText" presStyleLbl="sibTrans2D1" presStyleIdx="1" presStyleCnt="2"/>
      <dgm:spPr/>
    </dgm:pt>
    <dgm:pt modelId="{74304834-05B6-4E45-8FB3-460BE497EF05}" type="pres">
      <dgm:prSet presAssocID="{B91B4148-9863-2B45-8460-7D61EE2EEDC2}" presName="node" presStyleLbl="node1" presStyleIdx="2" presStyleCnt="3">
        <dgm:presLayoutVars>
          <dgm:bulletEnabled val="1"/>
        </dgm:presLayoutVars>
      </dgm:prSet>
      <dgm:spPr/>
    </dgm:pt>
  </dgm:ptLst>
  <dgm:cxnLst>
    <dgm:cxn modelId="{383EBC11-7AF9-AB40-8C4C-F184E6B56995}" srcId="{E3DECFA8-3A9F-1843-BF13-BD96DEB7B80D}" destId="{B91B4148-9863-2B45-8460-7D61EE2EEDC2}" srcOrd="2" destOrd="0" parTransId="{E8917108-4CFD-6C4E-94FD-E31247A98C71}" sibTransId="{50CDA26A-E12C-F14F-AF58-49DA09754785}"/>
    <dgm:cxn modelId="{7233281D-19B1-4460-BE39-D72717D77A09}" type="presOf" srcId="{C01BFF09-5263-D64F-AC05-6A7C2FA10483}" destId="{04D71AAD-339A-5444-8197-B2D3669CD193}" srcOrd="1" destOrd="0" presId="urn:microsoft.com/office/officeart/2005/8/layout/process1"/>
    <dgm:cxn modelId="{E8CB9752-7D96-44D7-AE13-F986BD78AC3B}" type="presOf" srcId="{55ABD44F-7B60-D740-B06A-EDA16BA9332C}" destId="{3EC915FA-1FB4-FC4B-ADB7-C7EB1B425475}" srcOrd="0" destOrd="0" presId="urn:microsoft.com/office/officeart/2005/8/layout/process1"/>
    <dgm:cxn modelId="{C5512B5B-CFFD-4657-B675-3E88237DB6E4}" type="presOf" srcId="{E3DECFA8-3A9F-1843-BF13-BD96DEB7B80D}" destId="{771E73F6-4215-E64B-AB34-47C87CABC12C}" srcOrd="0" destOrd="0" presId="urn:microsoft.com/office/officeart/2005/8/layout/process1"/>
    <dgm:cxn modelId="{C455146E-4849-4F89-918A-1AF5915C4EAA}" type="presOf" srcId="{5FA440BF-07DA-0F43-B318-B9077F13AC02}" destId="{84951645-C2D2-C342-81E2-477BF8C3FA7E}" srcOrd="0" destOrd="0" presId="urn:microsoft.com/office/officeart/2005/8/layout/process1"/>
    <dgm:cxn modelId="{FC719272-96B2-FB4E-8A84-BCB79EF7EC8A}" srcId="{E3DECFA8-3A9F-1843-BF13-BD96DEB7B80D}" destId="{2550BBF3-AF73-2645-AA35-E1FAE8BF9122}" srcOrd="1" destOrd="0" parTransId="{7B8C0C68-93C5-4E4B-96DE-8D96A2FA9DA9}" sibTransId="{5FA440BF-07DA-0F43-B318-B9077F13AC02}"/>
    <dgm:cxn modelId="{803B5575-68A7-418E-A847-CC850B799584}" type="presOf" srcId="{2550BBF3-AF73-2645-AA35-E1FAE8BF9122}" destId="{9945023D-34CB-6C49-AC86-2A9B812EF6F3}" srcOrd="0" destOrd="0" presId="urn:microsoft.com/office/officeart/2005/8/layout/process1"/>
    <dgm:cxn modelId="{07511BA0-E3BD-5C46-B6CE-07B138E3A40B}" srcId="{E3DECFA8-3A9F-1843-BF13-BD96DEB7B80D}" destId="{55ABD44F-7B60-D740-B06A-EDA16BA9332C}" srcOrd="0" destOrd="0" parTransId="{F5A7E973-5147-6A43-BF9B-5C23151319AF}" sibTransId="{C01BFF09-5263-D64F-AC05-6A7C2FA10483}"/>
    <dgm:cxn modelId="{C9DE16A5-DF4E-4174-81AB-26176C412422}" type="presOf" srcId="{5FA440BF-07DA-0F43-B318-B9077F13AC02}" destId="{62C00854-C603-2143-9332-599779C68E85}" srcOrd="1" destOrd="0" presId="urn:microsoft.com/office/officeart/2005/8/layout/process1"/>
    <dgm:cxn modelId="{96B9B3B8-94B3-4EC0-99EC-9CE40629910F}" type="presOf" srcId="{C01BFF09-5263-D64F-AC05-6A7C2FA10483}" destId="{B98E1924-D658-6E43-A961-B72C220AD7EF}" srcOrd="0" destOrd="0" presId="urn:microsoft.com/office/officeart/2005/8/layout/process1"/>
    <dgm:cxn modelId="{EA3480BE-85D1-46E0-B544-615DDB257E80}" type="presOf" srcId="{B91B4148-9863-2B45-8460-7D61EE2EEDC2}" destId="{74304834-05B6-4E45-8FB3-460BE497EF05}" srcOrd="0" destOrd="0" presId="urn:microsoft.com/office/officeart/2005/8/layout/process1"/>
    <dgm:cxn modelId="{255E32AE-461E-47DF-89AC-45F652AB6F5E}" type="presParOf" srcId="{771E73F6-4215-E64B-AB34-47C87CABC12C}" destId="{3EC915FA-1FB4-FC4B-ADB7-C7EB1B425475}" srcOrd="0" destOrd="0" presId="urn:microsoft.com/office/officeart/2005/8/layout/process1"/>
    <dgm:cxn modelId="{C53B0BE2-B189-4959-B7DF-6478A76A1171}" type="presParOf" srcId="{771E73F6-4215-E64B-AB34-47C87CABC12C}" destId="{B98E1924-D658-6E43-A961-B72C220AD7EF}" srcOrd="1" destOrd="0" presId="urn:microsoft.com/office/officeart/2005/8/layout/process1"/>
    <dgm:cxn modelId="{75A0960F-A087-4A66-AFB0-ADE17CCD19E9}" type="presParOf" srcId="{B98E1924-D658-6E43-A961-B72C220AD7EF}" destId="{04D71AAD-339A-5444-8197-B2D3669CD193}" srcOrd="0" destOrd="0" presId="urn:microsoft.com/office/officeart/2005/8/layout/process1"/>
    <dgm:cxn modelId="{2109D23F-C7EC-4B3E-9EA3-913E849ADF3C}" type="presParOf" srcId="{771E73F6-4215-E64B-AB34-47C87CABC12C}" destId="{9945023D-34CB-6C49-AC86-2A9B812EF6F3}" srcOrd="2" destOrd="0" presId="urn:microsoft.com/office/officeart/2005/8/layout/process1"/>
    <dgm:cxn modelId="{E1F67562-07E7-4816-9B6A-838415B5D2C3}" type="presParOf" srcId="{771E73F6-4215-E64B-AB34-47C87CABC12C}" destId="{84951645-C2D2-C342-81E2-477BF8C3FA7E}" srcOrd="3" destOrd="0" presId="urn:microsoft.com/office/officeart/2005/8/layout/process1"/>
    <dgm:cxn modelId="{2A12C9EE-C339-4CC9-9264-2A1F50A0E207}" type="presParOf" srcId="{84951645-C2D2-C342-81E2-477BF8C3FA7E}" destId="{62C00854-C603-2143-9332-599779C68E85}" srcOrd="0" destOrd="0" presId="urn:microsoft.com/office/officeart/2005/8/layout/process1"/>
    <dgm:cxn modelId="{8B5ABCEF-DD6B-4294-9418-BD12DCAB584F}" type="presParOf" srcId="{771E73F6-4215-E64B-AB34-47C87CABC12C}" destId="{74304834-05B6-4E45-8FB3-460BE497EF05}"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915FA-1FB4-FC4B-ADB7-C7EB1B425475}">
      <dsp:nvSpPr>
        <dsp:cNvPr id="0" name=""/>
        <dsp:cNvSpPr/>
      </dsp:nvSpPr>
      <dsp:spPr>
        <a:xfrm>
          <a:off x="7233" y="519998"/>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Source text</a:t>
          </a:r>
        </a:p>
      </dsp:txBody>
      <dsp:txXfrm>
        <a:off x="45225" y="557990"/>
        <a:ext cx="2085893" cy="1221142"/>
      </dsp:txXfrm>
    </dsp:sp>
    <dsp:sp modelId="{B98E1924-D658-6E43-A961-B72C220AD7EF}">
      <dsp:nvSpPr>
        <dsp:cNvPr id="0" name=""/>
        <dsp:cNvSpPr/>
      </dsp:nvSpPr>
      <dsp:spPr>
        <a:xfrm>
          <a:off x="2385298" y="900488"/>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385298" y="1007717"/>
        <a:ext cx="320822" cy="321687"/>
      </dsp:txXfrm>
    </dsp:sp>
    <dsp:sp modelId="{9945023D-34CB-6C49-AC86-2A9B812EF6F3}">
      <dsp:nvSpPr>
        <dsp:cNvPr id="0" name=""/>
        <dsp:cNvSpPr/>
      </dsp:nvSpPr>
      <dsp:spPr>
        <a:xfrm>
          <a:off x="3033861" y="519998"/>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Knowledge base &amp; argumentation schemes</a:t>
          </a:r>
        </a:p>
      </dsp:txBody>
      <dsp:txXfrm>
        <a:off x="3071853" y="557990"/>
        <a:ext cx="2085893" cy="1221142"/>
      </dsp:txXfrm>
    </dsp:sp>
    <dsp:sp modelId="{84951645-C2D2-C342-81E2-477BF8C3FA7E}">
      <dsp:nvSpPr>
        <dsp:cNvPr id="0" name=""/>
        <dsp:cNvSpPr/>
      </dsp:nvSpPr>
      <dsp:spPr>
        <a:xfrm>
          <a:off x="5411926" y="900488"/>
          <a:ext cx="458317" cy="536145"/>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411926" y="1007717"/>
        <a:ext cx="320822" cy="321687"/>
      </dsp:txXfrm>
    </dsp:sp>
    <dsp:sp modelId="{74304834-05B6-4E45-8FB3-460BE497EF05}">
      <dsp:nvSpPr>
        <dsp:cNvPr id="0" name=""/>
        <dsp:cNvSpPr/>
      </dsp:nvSpPr>
      <dsp:spPr>
        <a:xfrm>
          <a:off x="6060489" y="519998"/>
          <a:ext cx="2161877" cy="129712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Generated arguments (abstract or instantiated).</a:t>
          </a:r>
        </a:p>
      </dsp:txBody>
      <dsp:txXfrm>
        <a:off x="6098481" y="557990"/>
        <a:ext cx="2085893" cy="12211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64DD8-7372-4D48-A1EA-528C87F7759B}" type="datetimeFigureOut">
              <a:rPr lang="en-US" smtClean="0"/>
              <a:t>2/13/21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4D3BE-F1D1-9944-B651-910279D77439}" type="slidenum">
              <a:rPr lang="en-US" smtClean="0"/>
              <a:t>‹#›</a:t>
            </a:fld>
            <a:endParaRPr lang="en-US"/>
          </a:p>
        </p:txBody>
      </p:sp>
    </p:spTree>
    <p:extLst>
      <p:ext uri="{BB962C8B-B14F-4D97-AF65-F5344CB8AC3E}">
        <p14:creationId xmlns:p14="http://schemas.microsoft.com/office/powerpoint/2010/main" val="1640975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each would be good.</a:t>
            </a:r>
          </a:p>
        </p:txBody>
      </p:sp>
      <p:sp>
        <p:nvSpPr>
          <p:cNvPr id="4" name="Slide Number Placeholder 3"/>
          <p:cNvSpPr>
            <a:spLocks noGrp="1"/>
          </p:cNvSpPr>
          <p:nvPr>
            <p:ph type="sldNum" sz="quarter" idx="5"/>
          </p:nvPr>
        </p:nvSpPr>
        <p:spPr/>
        <p:txBody>
          <a:bodyPr/>
          <a:lstStyle/>
          <a:p>
            <a:fld id="{6864D3BE-F1D1-9944-B651-910279D77439}" type="slidenum">
              <a:rPr lang="en-US" smtClean="0"/>
              <a:t>4</a:t>
            </a:fld>
            <a:endParaRPr lang="en-US"/>
          </a:p>
        </p:txBody>
      </p:sp>
    </p:spTree>
    <p:extLst>
      <p:ext uri="{BB962C8B-B14F-4D97-AF65-F5344CB8AC3E}">
        <p14:creationId xmlns:p14="http://schemas.microsoft.com/office/powerpoint/2010/main" val="3425780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21</a:t>
            </a:fld>
            <a:endParaRPr lang="en-GB" dirty="0"/>
          </a:p>
        </p:txBody>
      </p:sp>
    </p:spTree>
    <p:extLst>
      <p:ext uri="{BB962C8B-B14F-4D97-AF65-F5344CB8AC3E}">
        <p14:creationId xmlns:p14="http://schemas.microsoft.com/office/powerpoint/2010/main" val="4265591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22</a:t>
            </a:fld>
            <a:endParaRPr lang="en-GB" dirty="0"/>
          </a:p>
        </p:txBody>
      </p:sp>
    </p:spTree>
    <p:extLst>
      <p:ext uri="{BB962C8B-B14F-4D97-AF65-F5344CB8AC3E}">
        <p14:creationId xmlns:p14="http://schemas.microsoft.com/office/powerpoint/2010/main" val="267340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a:t>Colors</a:t>
            </a:r>
            <a:r>
              <a:rPr lang="en-GB" dirty="0"/>
              <a:t> represent annotations in the text. We can then search for a large body of text</a:t>
            </a:r>
          </a:p>
        </p:txBody>
      </p:sp>
      <p:sp>
        <p:nvSpPr>
          <p:cNvPr id="4" name="Slide Number Placeholder 3"/>
          <p:cNvSpPr>
            <a:spLocks noGrp="1"/>
          </p:cNvSpPr>
          <p:nvPr>
            <p:ph type="sldNum" sz="quarter" idx="10"/>
          </p:nvPr>
        </p:nvSpPr>
        <p:spPr/>
        <p:txBody>
          <a:bodyPr/>
          <a:lstStyle/>
          <a:p>
            <a:fld id="{1A176A13-1FE0-4474-906B-AD2879B42D9B}" type="slidenum">
              <a:rPr lang="en-GB" smtClean="0"/>
              <a:pPr/>
              <a:t>23</a:t>
            </a:fld>
            <a:endParaRPr lang="en-GB" dirty="0"/>
          </a:p>
        </p:txBody>
      </p:sp>
    </p:spTree>
    <p:extLst>
      <p:ext uri="{BB962C8B-B14F-4D97-AF65-F5344CB8AC3E}">
        <p14:creationId xmlns:p14="http://schemas.microsoft.com/office/powerpoint/2010/main" val="383500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24</a:t>
            </a:fld>
            <a:endParaRPr lang="en-GB" dirty="0"/>
          </a:p>
        </p:txBody>
      </p:sp>
    </p:spTree>
    <p:extLst>
      <p:ext uri="{BB962C8B-B14F-4D97-AF65-F5344CB8AC3E}">
        <p14:creationId xmlns:p14="http://schemas.microsoft.com/office/powerpoint/2010/main" val="571036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25</a:t>
            </a:fld>
            <a:endParaRPr lang="en-GB" dirty="0"/>
          </a:p>
        </p:txBody>
      </p:sp>
    </p:spTree>
    <p:extLst>
      <p:ext uri="{BB962C8B-B14F-4D97-AF65-F5344CB8AC3E}">
        <p14:creationId xmlns:p14="http://schemas.microsoft.com/office/powerpoint/2010/main" val="3587307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A176A13-1FE0-4474-906B-AD2879B42D9B}" type="slidenum">
              <a:rPr lang="en-GB" smtClean="0"/>
              <a:pPr/>
              <a:t>26</a:t>
            </a:fld>
            <a:endParaRPr lang="en-GB" dirty="0"/>
          </a:p>
        </p:txBody>
      </p:sp>
    </p:spTree>
    <p:extLst>
      <p:ext uri="{BB962C8B-B14F-4D97-AF65-F5344CB8AC3E}">
        <p14:creationId xmlns:p14="http://schemas.microsoft.com/office/powerpoint/2010/main" val="375491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err="1"/>
              <a:t>Colors</a:t>
            </a:r>
            <a:r>
              <a:rPr lang="en-GB" dirty="0"/>
              <a:t> represent annotations in the text. We can then search for a large body of text</a:t>
            </a:r>
          </a:p>
        </p:txBody>
      </p:sp>
      <p:sp>
        <p:nvSpPr>
          <p:cNvPr id="4" name="Slide Number Placeholder 3"/>
          <p:cNvSpPr>
            <a:spLocks noGrp="1"/>
          </p:cNvSpPr>
          <p:nvPr>
            <p:ph type="sldNum" sz="quarter" idx="10"/>
          </p:nvPr>
        </p:nvSpPr>
        <p:spPr/>
        <p:txBody>
          <a:bodyPr/>
          <a:lstStyle/>
          <a:p>
            <a:fld id="{1A176A13-1FE0-4474-906B-AD2879B42D9B}" type="slidenum">
              <a:rPr lang="en-GB" smtClean="0"/>
              <a:pPr/>
              <a:t>29</a:t>
            </a:fld>
            <a:endParaRPr lang="en-GB" dirty="0"/>
          </a:p>
        </p:txBody>
      </p:sp>
    </p:spTree>
    <p:extLst>
      <p:ext uri="{BB962C8B-B14F-4D97-AF65-F5344CB8AC3E}">
        <p14:creationId xmlns:p14="http://schemas.microsoft.com/office/powerpoint/2010/main" val="3034149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30</a:t>
            </a:fld>
            <a:endParaRPr lang="en-GB" dirty="0"/>
          </a:p>
        </p:txBody>
      </p:sp>
    </p:spTree>
    <p:extLst>
      <p:ext uri="{BB962C8B-B14F-4D97-AF65-F5344CB8AC3E}">
        <p14:creationId xmlns:p14="http://schemas.microsoft.com/office/powerpoint/2010/main" val="1189007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Screenshot from GATE, in which we have built components of a tool</a:t>
            </a:r>
          </a:p>
          <a:p>
            <a:endParaRPr lang="en-GB" dirty="0"/>
          </a:p>
          <a:p>
            <a:r>
              <a:rPr lang="en-GB" dirty="0"/>
              <a:t>Purple:</a:t>
            </a:r>
            <a:r>
              <a:rPr lang="en-GB" baseline="0" dirty="0"/>
              <a:t> conclusion</a:t>
            </a:r>
          </a:p>
          <a:p>
            <a:r>
              <a:rPr lang="en-GB" baseline="0" dirty="0"/>
              <a:t>Orange: premise</a:t>
            </a:r>
          </a:p>
          <a:p>
            <a:endParaRPr lang="en-GB" baseline="0" dirty="0"/>
          </a:p>
          <a:p>
            <a:endParaRPr lang="en-GB" baseline="0" dirty="0"/>
          </a:p>
          <a:p>
            <a:r>
              <a:rPr lang="en-GB" baseline="0" dirty="0"/>
              <a:t>Lots of ambiguity – different meanings of the words</a:t>
            </a:r>
          </a:p>
          <a:p>
            <a:r>
              <a:rPr lang="en-GB" baseline="0" dirty="0"/>
              <a:t>*DOES* draw attention to relevant places. </a:t>
            </a:r>
          </a:p>
          <a:p>
            <a:endParaRPr lang="en-GB" baseline="0" dirty="0"/>
          </a:p>
          <a:p>
            <a:r>
              <a:rPr lang="en-GB" baseline="0" dirty="0"/>
              <a:t>Can turn on &amp; off particular things that we’re looking for. Helps with the search problem.</a:t>
            </a:r>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31</a:t>
            </a:fld>
            <a:endParaRPr lang="en-GB" dirty="0"/>
          </a:p>
        </p:txBody>
      </p:sp>
    </p:spTree>
    <p:extLst>
      <p:ext uri="{BB962C8B-B14F-4D97-AF65-F5344CB8AC3E}">
        <p14:creationId xmlns:p14="http://schemas.microsoft.com/office/powerpoint/2010/main" val="1361176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binary values (such as has a flash), properties with ranges (such as the number of megapixels, scope of the zoom, or lens size), and multi-slotted properties (e.g. the warranty).</a:t>
            </a:r>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32</a:t>
            </a:fld>
            <a:endParaRPr lang="en-GB" dirty="0"/>
          </a:p>
        </p:txBody>
      </p:sp>
    </p:spTree>
    <p:extLst>
      <p:ext uri="{BB962C8B-B14F-4D97-AF65-F5344CB8AC3E}">
        <p14:creationId xmlns:p14="http://schemas.microsoft.com/office/powerpoint/2010/main" val="420729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opinion or sentiment analysis **not**</a:t>
            </a:r>
            <a:r>
              <a:rPr lang="en-US" baseline="0" dirty="0"/>
              <a:t> sufficient?  Because:</a:t>
            </a:r>
          </a:p>
          <a:p>
            <a:endParaRPr lang="en-US" baseline="0" dirty="0"/>
          </a:p>
          <a:p>
            <a:r>
              <a:rPr lang="en-US" baseline="0" dirty="0"/>
              <a:t>It provides no explanation or justification for the opinion, broadly construed.</a:t>
            </a:r>
          </a:p>
          <a:p>
            <a:r>
              <a:rPr lang="en-US" baseline="0" dirty="0"/>
              <a:t>We can count the numbers of participants who hold an opinion, but one well-made 'counter-argument' may lead individuals to retract their opinion.</a:t>
            </a:r>
          </a:p>
          <a:p>
            <a:r>
              <a:rPr lang="en-US" baseline="0" dirty="0"/>
              <a:t>Knowledge in the text is implicitly structured and many-layered.  How can we extract that structured information?</a:t>
            </a:r>
          </a:p>
        </p:txBody>
      </p:sp>
      <p:sp>
        <p:nvSpPr>
          <p:cNvPr id="4" name="Slide Number Placeholder 3"/>
          <p:cNvSpPr>
            <a:spLocks noGrp="1"/>
          </p:cNvSpPr>
          <p:nvPr>
            <p:ph type="sldNum" sz="quarter" idx="10"/>
          </p:nvPr>
        </p:nvSpPr>
        <p:spPr/>
        <p:txBody>
          <a:bodyPr/>
          <a:lstStyle/>
          <a:p>
            <a:fld id="{1A176A13-1FE0-4474-906B-AD2879B42D9B}" type="slidenum">
              <a:rPr lang="en-GB" smtClean="0"/>
              <a:pPr/>
              <a:t>10</a:t>
            </a:fld>
            <a:endParaRPr lang="en-GB" dirty="0"/>
          </a:p>
        </p:txBody>
      </p:sp>
    </p:spTree>
    <p:extLst>
      <p:ext uri="{BB962C8B-B14F-4D97-AF65-F5344CB8AC3E}">
        <p14:creationId xmlns:p14="http://schemas.microsoft.com/office/powerpoint/2010/main" val="61563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34</a:t>
            </a:fld>
            <a:endParaRPr lang="en-GB" dirty="0"/>
          </a:p>
        </p:txBody>
      </p:sp>
    </p:spTree>
    <p:extLst>
      <p:ext uri="{BB962C8B-B14F-4D97-AF65-F5344CB8AC3E}">
        <p14:creationId xmlns:p14="http://schemas.microsoft.com/office/powerpoint/2010/main" val="3443956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Drawn from vast lists of terminology, given sentiment valence</a:t>
            </a:r>
            <a:r>
              <a:rPr lang="en-GB" baseline="0" dirty="0"/>
              <a:t>: </a:t>
            </a:r>
          </a:p>
          <a:p>
            <a:endParaRPr lang="en-GB" baseline="0" dirty="0"/>
          </a:p>
          <a:p>
            <a:r>
              <a:rPr lang="en-GB" baseline="0" dirty="0"/>
              <a:t>positive vs. negative +5 to 0 to -5</a:t>
            </a:r>
          </a:p>
          <a:p>
            <a:r>
              <a:rPr lang="en-GB" baseline="0" dirty="0"/>
              <a:t>Can look for various levels or homogenize – this is homogenized</a:t>
            </a:r>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35</a:t>
            </a:fld>
            <a:endParaRPr lang="en-GB" dirty="0"/>
          </a:p>
        </p:txBody>
      </p:sp>
    </p:spTree>
    <p:extLst>
      <p:ext uri="{BB962C8B-B14F-4D97-AF65-F5344CB8AC3E}">
        <p14:creationId xmlns:p14="http://schemas.microsoft.com/office/powerpoint/2010/main" val="1683251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We have an argument for buying the camera,</a:t>
            </a:r>
            <a:r>
              <a:rPr lang="en-GB" baseline="0" dirty="0"/>
              <a:t> an argument for not buying the camera. They rebut each other.</a:t>
            </a:r>
          </a:p>
          <a:p>
            <a:endParaRPr lang="en-GB" baseline="0" dirty="0"/>
          </a:p>
          <a:p>
            <a:r>
              <a:rPr lang="en-GB" baseline="0" dirty="0"/>
              <a:t>We have attacks on the premises for “don’t buy the camera”. The argument for not buying the camera is defeated; the argument for buying the camera stands. So you should buy the camera.</a:t>
            </a:r>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40</a:t>
            </a:fld>
            <a:endParaRPr lang="en-GB" dirty="0"/>
          </a:p>
        </p:txBody>
      </p:sp>
    </p:spTree>
    <p:extLst>
      <p:ext uri="{BB962C8B-B14F-4D97-AF65-F5344CB8AC3E}">
        <p14:creationId xmlns:p14="http://schemas.microsoft.com/office/powerpoint/2010/main" val="42869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41</a:t>
            </a:fld>
            <a:endParaRPr lang="en-GB" dirty="0"/>
          </a:p>
        </p:txBody>
      </p:sp>
    </p:spTree>
    <p:extLst>
      <p:ext uri="{BB962C8B-B14F-4D97-AF65-F5344CB8AC3E}">
        <p14:creationId xmlns:p14="http://schemas.microsoft.com/office/powerpoint/2010/main" val="2427793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A0962C4-F290-8C4D-812B-AA5B03916B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FCF8C455-FDC6-8049-9D39-AAE803169D48}" type="slidenum">
              <a:rPr lang="nl-NL" altLang="en-US" sz="1200"/>
              <a:pPr eaLnBrk="1" hangingPunct="1"/>
              <a:t>50</a:t>
            </a:fld>
            <a:endParaRPr lang="nl-NL" altLang="en-US" sz="1200"/>
          </a:p>
        </p:txBody>
      </p:sp>
      <p:sp>
        <p:nvSpPr>
          <p:cNvPr id="25602" name="Rectangle 2">
            <a:extLst>
              <a:ext uri="{FF2B5EF4-FFF2-40B4-BE49-F238E27FC236}">
                <a16:creationId xmlns:a16="http://schemas.microsoft.com/office/drawing/2014/main" id="{9F4C9D46-3931-F243-8199-C82C0FEA323D}"/>
              </a:ext>
            </a:extLst>
          </p:cNvPr>
          <p:cNvSpPr>
            <a:spLocks noGrp="1" noRot="1" noChangeAspect="1" noChangeArrowheads="1" noTextEdit="1"/>
          </p:cNvSpPr>
          <p:nvPr>
            <p:ph type="sldImg"/>
          </p:nvPr>
        </p:nvSpPr>
        <p:spPr>
          <a:solidFill>
            <a:srgbClr val="FFFFFF"/>
          </a:solidFill>
          <a:ln/>
        </p:spPr>
      </p:sp>
      <p:sp>
        <p:nvSpPr>
          <p:cNvPr id="25603" name="Rectangle 3">
            <a:extLst>
              <a:ext uri="{FF2B5EF4-FFF2-40B4-BE49-F238E27FC236}">
                <a16:creationId xmlns:a16="http://schemas.microsoft.com/office/drawing/2014/main" id="{CE72C189-5F34-824D-9B67-0E6C5850D76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915553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22711557-33CB-2A49-B758-2093A891D3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072E4AB6-7DFE-DA46-8D41-BE9961B0F6B9}" type="slidenum">
              <a:rPr lang="nl-NL" altLang="en-US" sz="1200"/>
              <a:pPr eaLnBrk="1" hangingPunct="1"/>
              <a:t>51</a:t>
            </a:fld>
            <a:endParaRPr lang="nl-NL" altLang="en-US" sz="1200"/>
          </a:p>
        </p:txBody>
      </p:sp>
      <p:sp>
        <p:nvSpPr>
          <p:cNvPr id="27650" name="Rectangle 2">
            <a:extLst>
              <a:ext uri="{FF2B5EF4-FFF2-40B4-BE49-F238E27FC236}">
                <a16:creationId xmlns:a16="http://schemas.microsoft.com/office/drawing/2014/main" id="{6AE69BF6-DCF2-0A46-AF39-80A164C9093A}"/>
              </a:ext>
            </a:extLst>
          </p:cNvPr>
          <p:cNvSpPr>
            <a:spLocks noGrp="1" noRot="1" noChangeAspect="1" noChangeArrowheads="1" noTextEdit="1"/>
          </p:cNvSpPr>
          <p:nvPr>
            <p:ph type="sldImg"/>
          </p:nvPr>
        </p:nvSpPr>
        <p:spPr>
          <a:solidFill>
            <a:srgbClr val="FFFFFF"/>
          </a:solidFill>
          <a:ln/>
        </p:spPr>
      </p:sp>
      <p:sp>
        <p:nvSpPr>
          <p:cNvPr id="27651" name="Rectangle 3">
            <a:extLst>
              <a:ext uri="{FF2B5EF4-FFF2-40B4-BE49-F238E27FC236}">
                <a16:creationId xmlns:a16="http://schemas.microsoft.com/office/drawing/2014/main" id="{A8915F0D-D72C-664A-B4D4-4286E9B9930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376024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97F7B0C0-7795-D14D-8DD9-D091B0D03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B41CDB96-7688-F149-B5E1-B8F3D5ABE491}" type="slidenum">
              <a:rPr lang="nl-NL" altLang="en-US" sz="1200"/>
              <a:pPr eaLnBrk="1" hangingPunct="1"/>
              <a:t>52</a:t>
            </a:fld>
            <a:endParaRPr lang="nl-NL" altLang="en-US" sz="1200"/>
          </a:p>
        </p:txBody>
      </p:sp>
      <p:sp>
        <p:nvSpPr>
          <p:cNvPr id="29698" name="Rectangle 2">
            <a:extLst>
              <a:ext uri="{FF2B5EF4-FFF2-40B4-BE49-F238E27FC236}">
                <a16:creationId xmlns:a16="http://schemas.microsoft.com/office/drawing/2014/main" id="{0E80D7AC-0E8F-BF4C-9F46-8510F894B696}"/>
              </a:ext>
            </a:extLst>
          </p:cNvPr>
          <p:cNvSpPr>
            <a:spLocks noGrp="1" noRot="1" noChangeAspect="1" noChangeArrowheads="1" noTextEdit="1"/>
          </p:cNvSpPr>
          <p:nvPr>
            <p:ph type="sldImg"/>
          </p:nvPr>
        </p:nvSpPr>
        <p:spPr>
          <a:solidFill>
            <a:srgbClr val="FFFFFF"/>
          </a:solidFill>
          <a:ln/>
        </p:spPr>
      </p:sp>
      <p:sp>
        <p:nvSpPr>
          <p:cNvPr id="29699" name="Rectangle 3">
            <a:extLst>
              <a:ext uri="{FF2B5EF4-FFF2-40B4-BE49-F238E27FC236}">
                <a16:creationId xmlns:a16="http://schemas.microsoft.com/office/drawing/2014/main" id="{C9F83472-3E25-284C-96B1-A11885E042F9}"/>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128762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4FABB51F-1A4F-0740-8483-107716B59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AA9BE0BB-9D1E-0A4B-8BAF-225EE70D1208}" type="slidenum">
              <a:rPr lang="nl-NL" altLang="en-US" sz="1200"/>
              <a:pPr eaLnBrk="1" hangingPunct="1"/>
              <a:t>53</a:t>
            </a:fld>
            <a:endParaRPr lang="nl-NL" altLang="en-US" sz="1200"/>
          </a:p>
        </p:txBody>
      </p:sp>
      <p:sp>
        <p:nvSpPr>
          <p:cNvPr id="31746" name="Rectangle 2">
            <a:extLst>
              <a:ext uri="{FF2B5EF4-FFF2-40B4-BE49-F238E27FC236}">
                <a16:creationId xmlns:a16="http://schemas.microsoft.com/office/drawing/2014/main" id="{841AF2DD-982A-C743-938C-D65BB0A5287F}"/>
              </a:ext>
            </a:extLst>
          </p:cNvPr>
          <p:cNvSpPr>
            <a:spLocks noGrp="1" noRot="1" noChangeAspect="1" noChangeArrowheads="1" noTextEdit="1"/>
          </p:cNvSpPr>
          <p:nvPr>
            <p:ph type="sldImg"/>
          </p:nvPr>
        </p:nvSpPr>
        <p:spPr>
          <a:solidFill>
            <a:srgbClr val="FFFFFF"/>
          </a:solidFill>
          <a:ln/>
        </p:spPr>
      </p:sp>
      <p:sp>
        <p:nvSpPr>
          <p:cNvPr id="31747" name="Rectangle 3">
            <a:extLst>
              <a:ext uri="{FF2B5EF4-FFF2-40B4-BE49-F238E27FC236}">
                <a16:creationId xmlns:a16="http://schemas.microsoft.com/office/drawing/2014/main" id="{521D33C2-E344-6245-933B-3D523B9B1242}"/>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668990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BB0F4B10-DA83-F247-8669-7F519E856E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5276B1CD-07A2-A644-8B47-7966C973F42D}" type="slidenum">
              <a:rPr lang="nl-NL" altLang="en-US" sz="1200"/>
              <a:pPr eaLnBrk="1" hangingPunct="1"/>
              <a:t>54</a:t>
            </a:fld>
            <a:endParaRPr lang="nl-NL" altLang="en-US" sz="1200"/>
          </a:p>
        </p:txBody>
      </p:sp>
      <p:sp>
        <p:nvSpPr>
          <p:cNvPr id="33794" name="Rectangle 2">
            <a:extLst>
              <a:ext uri="{FF2B5EF4-FFF2-40B4-BE49-F238E27FC236}">
                <a16:creationId xmlns:a16="http://schemas.microsoft.com/office/drawing/2014/main" id="{6315BDE0-D6F9-3D4E-960D-39D07AE45789}"/>
              </a:ext>
            </a:extLst>
          </p:cNvPr>
          <p:cNvSpPr>
            <a:spLocks noGrp="1" noRot="1" noChangeAspect="1" noChangeArrowheads="1" noTextEdit="1"/>
          </p:cNvSpPr>
          <p:nvPr>
            <p:ph type="sldImg"/>
          </p:nvPr>
        </p:nvSpPr>
        <p:spPr>
          <a:solidFill>
            <a:srgbClr val="FFFFFF"/>
          </a:solidFill>
          <a:ln/>
        </p:spPr>
      </p:sp>
      <p:sp>
        <p:nvSpPr>
          <p:cNvPr id="33795" name="Rectangle 3">
            <a:extLst>
              <a:ext uri="{FF2B5EF4-FFF2-40B4-BE49-F238E27FC236}">
                <a16:creationId xmlns:a16="http://schemas.microsoft.com/office/drawing/2014/main" id="{F29DC070-9680-A340-99F6-142BE41D363A}"/>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159081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A1D37441-1314-D242-AAA0-598671FEC2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C7968BB4-860E-F146-B71C-821B4BE93106}" type="slidenum">
              <a:rPr lang="nl-NL" altLang="en-US" sz="1200"/>
              <a:pPr eaLnBrk="1" hangingPunct="1"/>
              <a:t>55</a:t>
            </a:fld>
            <a:endParaRPr lang="nl-NL" altLang="en-US" sz="1200"/>
          </a:p>
        </p:txBody>
      </p:sp>
      <p:sp>
        <p:nvSpPr>
          <p:cNvPr id="35842" name="Rectangle 2">
            <a:extLst>
              <a:ext uri="{FF2B5EF4-FFF2-40B4-BE49-F238E27FC236}">
                <a16:creationId xmlns:a16="http://schemas.microsoft.com/office/drawing/2014/main" id="{152E0BD3-0BE4-7C48-A5A8-19F5F98900F2}"/>
              </a:ext>
            </a:extLst>
          </p:cNvPr>
          <p:cNvSpPr>
            <a:spLocks noGrp="1" noRot="1" noChangeAspect="1" noChangeArrowheads="1" noTextEdit="1"/>
          </p:cNvSpPr>
          <p:nvPr>
            <p:ph type="sldImg"/>
          </p:nvPr>
        </p:nvSpPr>
        <p:spPr>
          <a:solidFill>
            <a:srgbClr val="FFFFFF"/>
          </a:solidFill>
          <a:ln/>
        </p:spPr>
      </p:sp>
      <p:sp>
        <p:nvSpPr>
          <p:cNvPr id="35843" name="Rectangle 3">
            <a:extLst>
              <a:ext uri="{FF2B5EF4-FFF2-40B4-BE49-F238E27FC236}">
                <a16:creationId xmlns:a16="http://schemas.microsoft.com/office/drawing/2014/main" id="{0935B881-C575-8B4A-9CCF-FC59E1C5EEF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621445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opinion or sentiment analysis **not**</a:t>
            </a:r>
            <a:r>
              <a:rPr lang="en-US" baseline="0" dirty="0"/>
              <a:t> sufficient?  Because:</a:t>
            </a:r>
          </a:p>
          <a:p>
            <a:endParaRPr lang="en-US" baseline="0" dirty="0"/>
          </a:p>
          <a:p>
            <a:r>
              <a:rPr lang="en-US" baseline="0" dirty="0"/>
              <a:t>It provides no explanation or justification for the opinion, broadly construed.</a:t>
            </a:r>
          </a:p>
          <a:p>
            <a:r>
              <a:rPr lang="en-US" baseline="0" dirty="0"/>
              <a:t>We can count the numbers of participants who hold an opinion, but one well-made 'counter-argument' may lead individuals to retract their opinion.</a:t>
            </a:r>
          </a:p>
          <a:p>
            <a:r>
              <a:rPr lang="en-US" baseline="0" dirty="0"/>
              <a:t>Knowledge in the text is implicitly structured and many-layered.  How can we extract that structured information?</a:t>
            </a:r>
          </a:p>
        </p:txBody>
      </p:sp>
      <p:sp>
        <p:nvSpPr>
          <p:cNvPr id="4" name="Slide Number Placeholder 3"/>
          <p:cNvSpPr>
            <a:spLocks noGrp="1"/>
          </p:cNvSpPr>
          <p:nvPr>
            <p:ph type="sldNum" sz="quarter" idx="10"/>
          </p:nvPr>
        </p:nvSpPr>
        <p:spPr/>
        <p:txBody>
          <a:bodyPr/>
          <a:lstStyle/>
          <a:p>
            <a:fld id="{1A176A13-1FE0-4474-906B-AD2879B42D9B}" type="slidenum">
              <a:rPr lang="en-GB" smtClean="0"/>
              <a:pPr/>
              <a:t>11</a:t>
            </a:fld>
            <a:endParaRPr lang="en-GB" dirty="0"/>
          </a:p>
        </p:txBody>
      </p:sp>
    </p:spTree>
    <p:extLst>
      <p:ext uri="{BB962C8B-B14F-4D97-AF65-F5344CB8AC3E}">
        <p14:creationId xmlns:p14="http://schemas.microsoft.com/office/powerpoint/2010/main" val="3807028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F7CCFD19-B601-DE47-AAB5-6836E9964D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52FAF8F-EA76-D242-9B33-92B9EB2EBBEC}" type="slidenum">
              <a:rPr lang="nl-NL" altLang="en-US" sz="1200"/>
              <a:pPr eaLnBrk="1" hangingPunct="1"/>
              <a:t>56</a:t>
            </a:fld>
            <a:endParaRPr lang="nl-NL" altLang="en-US" sz="1200"/>
          </a:p>
        </p:txBody>
      </p:sp>
      <p:sp>
        <p:nvSpPr>
          <p:cNvPr id="37890" name="Rectangle 2">
            <a:extLst>
              <a:ext uri="{FF2B5EF4-FFF2-40B4-BE49-F238E27FC236}">
                <a16:creationId xmlns:a16="http://schemas.microsoft.com/office/drawing/2014/main" id="{F57EE4BB-784A-A34B-A557-0DB22E23D114}"/>
              </a:ext>
            </a:extLst>
          </p:cNvPr>
          <p:cNvSpPr>
            <a:spLocks noGrp="1" noRot="1" noChangeAspect="1" noChangeArrowheads="1" noTextEdit="1"/>
          </p:cNvSpPr>
          <p:nvPr>
            <p:ph type="sldImg"/>
          </p:nvPr>
        </p:nvSpPr>
        <p:spPr>
          <a:solidFill>
            <a:srgbClr val="FFFFFF"/>
          </a:solidFill>
          <a:ln/>
        </p:spPr>
      </p:sp>
      <p:sp>
        <p:nvSpPr>
          <p:cNvPr id="37891" name="Rectangle 3">
            <a:extLst>
              <a:ext uri="{FF2B5EF4-FFF2-40B4-BE49-F238E27FC236}">
                <a16:creationId xmlns:a16="http://schemas.microsoft.com/office/drawing/2014/main" id="{BE5E1597-CAB4-A545-B24C-C29D1F51927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683560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E23AA85F-5A02-F148-8034-954B2A2D0A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D25233F1-4EE6-5545-94A0-CDD978EF4656}" type="slidenum">
              <a:rPr lang="nl-NL" altLang="en-US" sz="1200"/>
              <a:pPr eaLnBrk="1" hangingPunct="1"/>
              <a:t>57</a:t>
            </a:fld>
            <a:endParaRPr lang="nl-NL" altLang="en-US" sz="1200"/>
          </a:p>
        </p:txBody>
      </p:sp>
      <p:sp>
        <p:nvSpPr>
          <p:cNvPr id="39938" name="Rectangle 2">
            <a:extLst>
              <a:ext uri="{FF2B5EF4-FFF2-40B4-BE49-F238E27FC236}">
                <a16:creationId xmlns:a16="http://schemas.microsoft.com/office/drawing/2014/main" id="{A9627C81-BEB6-B34A-95C6-693386F9D3CC}"/>
              </a:ext>
            </a:extLst>
          </p:cNvPr>
          <p:cNvSpPr>
            <a:spLocks noGrp="1" noRot="1" noChangeAspect="1" noChangeArrowheads="1" noTextEdit="1"/>
          </p:cNvSpPr>
          <p:nvPr>
            <p:ph type="sldImg"/>
          </p:nvPr>
        </p:nvSpPr>
        <p:spPr>
          <a:solidFill>
            <a:srgbClr val="FFFFFF"/>
          </a:solidFill>
          <a:ln/>
        </p:spPr>
      </p:sp>
      <p:sp>
        <p:nvSpPr>
          <p:cNvPr id="39939" name="Rectangle 3">
            <a:extLst>
              <a:ext uri="{FF2B5EF4-FFF2-40B4-BE49-F238E27FC236}">
                <a16:creationId xmlns:a16="http://schemas.microsoft.com/office/drawing/2014/main" id="{C971417A-114B-E44D-A615-0C8B03C7B05E}"/>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a:latin typeface="Times New Roman" panose="02020603050405020304" pitchFamily="18" charset="0"/>
              </a:rPr>
              <a:t>So far we have illustrated:</a:t>
            </a:r>
          </a:p>
          <a:p>
            <a:pPr eaLnBrk="1" hangingPunct="1">
              <a:buFontTx/>
              <a:buChar char="-"/>
            </a:pPr>
            <a:r>
              <a:rPr lang="en-US" altLang="en-US" dirty="0">
                <a:latin typeface="Times New Roman" panose="02020603050405020304" pitchFamily="18" charset="0"/>
              </a:rPr>
              <a:t>Arguments have structure: premises, a conclusion, and an inference (I will not tell you yet what inference rules </a:t>
            </a:r>
            <a:r>
              <a:rPr lang="en-US" altLang="en-US" dirty="0" err="1">
                <a:latin typeface="Times New Roman" panose="02020603050405020304" pitchFamily="18" charset="0"/>
              </a:rPr>
              <a:t>licence</a:t>
            </a:r>
            <a:r>
              <a:rPr lang="en-US" altLang="en-US" dirty="0">
                <a:latin typeface="Times New Roman" panose="02020603050405020304" pitchFamily="18" charset="0"/>
              </a:rPr>
              <a:t> the inference)</a:t>
            </a:r>
          </a:p>
          <a:p>
            <a:pPr eaLnBrk="1" hangingPunct="1">
              <a:buFontTx/>
              <a:buChar char="-"/>
            </a:pPr>
            <a:r>
              <a:rPr lang="en-US" altLang="en-US" dirty="0">
                <a:latin typeface="Times New Roman" panose="02020603050405020304" pitchFamily="18" charset="0"/>
              </a:rPr>
              <a:t>So arguments can be attacked in three ways.</a:t>
            </a:r>
          </a:p>
          <a:p>
            <a:pPr eaLnBrk="1" hangingPunct="1">
              <a:buFontTx/>
              <a:buChar char="-"/>
            </a:pPr>
            <a:r>
              <a:rPr lang="en-US" altLang="en-US" dirty="0">
                <a:latin typeface="Times New Roman" panose="02020603050405020304" pitchFamily="18" charset="0"/>
              </a:rPr>
              <a:t>We can resolve attacks on the basis of our preference, to obtain defeat relations</a:t>
            </a:r>
          </a:p>
          <a:p>
            <a:pPr eaLnBrk="1" hangingPunct="1">
              <a:buFontTx/>
              <a:buChar char="-"/>
            </a:pPr>
            <a:r>
              <a:rPr lang="en-US" altLang="en-US" dirty="0">
                <a:latin typeface="Times New Roman" panose="02020603050405020304" pitchFamily="18" charset="0"/>
              </a:rPr>
              <a:t>Arguments can be complex (so premise attack often is attack on </a:t>
            </a:r>
            <a:r>
              <a:rPr lang="en-US" altLang="en-US" dirty="0" err="1">
                <a:latin typeface="Times New Roman" panose="02020603050405020304" pitchFamily="18" charset="0"/>
              </a:rPr>
              <a:t>subconclusions</a:t>
            </a:r>
            <a:r>
              <a:rPr lang="en-US" altLang="en-US" dirty="0">
                <a:latin typeface="Times New Roman" panose="02020603050405020304" pitchFamily="18" charset="0"/>
              </a:rPr>
              <a:t>)</a:t>
            </a:r>
          </a:p>
          <a:p>
            <a:pPr eaLnBrk="1" hangingPunct="1"/>
            <a:r>
              <a:rPr lang="en-US" altLang="en-US" dirty="0">
                <a:latin typeface="Times New Roman" panose="02020603050405020304" pitchFamily="18" charset="0"/>
              </a:rPr>
              <a:t>But what we have not yet seen is how inferences can be drawn from all this. Now Dung</a:t>
            </a:r>
            <a:r>
              <a:rPr lang="en-US" altLang="nl-NL" dirty="0">
                <a:latin typeface="Times New Roman" panose="02020603050405020304" pitchFamily="18" charset="0"/>
              </a:rPr>
              <a:t>’</a:t>
            </a:r>
            <a:r>
              <a:rPr lang="en-US" altLang="en-US" dirty="0">
                <a:latin typeface="Times New Roman" panose="02020603050405020304" pitchFamily="18" charset="0"/>
              </a:rPr>
              <a:t>s beautiful insight was that inference can be studied by fully abstracting from the structure of arguments and the nature of defeat. </a:t>
            </a:r>
          </a:p>
        </p:txBody>
      </p:sp>
    </p:spTree>
    <p:extLst>
      <p:ext uri="{BB962C8B-B14F-4D97-AF65-F5344CB8AC3E}">
        <p14:creationId xmlns:p14="http://schemas.microsoft.com/office/powerpoint/2010/main" val="1541973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85F29A92-F38F-6944-9D79-AEA267767CF2}"/>
              </a:ext>
            </a:extLst>
          </p:cNvPr>
          <p:cNvSpPr txBox="1">
            <a:spLocks noGrp="1" noChangeArrowheads="1"/>
          </p:cNvSpPr>
          <p:nvPr/>
        </p:nvSpPr>
        <p:spPr bwMode="auto">
          <a:xfrm>
            <a:off x="3843338" y="9410700"/>
            <a:ext cx="2938462"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r" eaLnBrk="1" hangingPunct="1"/>
            <a:fld id="{0D63EFC4-1779-8944-8B01-6C64BD993076}" type="slidenum">
              <a:rPr lang="nl-NL" altLang="en-US" sz="1200"/>
              <a:pPr algn="r" eaLnBrk="1" hangingPunct="1"/>
              <a:t>58</a:t>
            </a:fld>
            <a:endParaRPr lang="nl-NL" altLang="en-US" sz="1200"/>
          </a:p>
        </p:txBody>
      </p:sp>
      <p:sp>
        <p:nvSpPr>
          <p:cNvPr id="41986" name="Rectangle 2">
            <a:extLst>
              <a:ext uri="{FF2B5EF4-FFF2-40B4-BE49-F238E27FC236}">
                <a16:creationId xmlns:a16="http://schemas.microsoft.com/office/drawing/2014/main" id="{9FD44673-6E3D-FD45-B6BD-5552814EACFA}"/>
              </a:ext>
            </a:extLst>
          </p:cNvPr>
          <p:cNvSpPr>
            <a:spLocks noGrp="1" noRot="1" noChangeAspect="1" noChangeArrowheads="1" noTextEdit="1"/>
          </p:cNvSpPr>
          <p:nvPr>
            <p:ph type="sldImg"/>
          </p:nvPr>
        </p:nvSpPr>
        <p:spPr>
          <a:solidFill>
            <a:srgbClr val="FFFFFF"/>
          </a:solidFill>
          <a:ln/>
        </p:spPr>
      </p:sp>
      <p:sp>
        <p:nvSpPr>
          <p:cNvPr id="41987" name="Rectangle 3">
            <a:extLst>
              <a:ext uri="{FF2B5EF4-FFF2-40B4-BE49-F238E27FC236}">
                <a16:creationId xmlns:a16="http://schemas.microsoft.com/office/drawing/2014/main" id="{18D18DDC-B804-0D49-A0DA-356523BE371C}"/>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a:latin typeface="Times New Roman" panose="02020603050405020304" pitchFamily="18" charset="0"/>
              </a:rPr>
              <a:t>Letters are NOT propositions!</a:t>
            </a:r>
          </a:p>
          <a:p>
            <a:pPr eaLnBrk="1" hangingPunct="1"/>
            <a:r>
              <a:rPr lang="en-US" altLang="en-US" dirty="0">
                <a:latin typeface="Times New Roman" panose="02020603050405020304" pitchFamily="18" charset="0"/>
              </a:rPr>
              <a:t>Arrows are defeat relations. </a:t>
            </a:r>
          </a:p>
          <a:p>
            <a:pPr eaLnBrk="1" hangingPunct="1"/>
            <a:r>
              <a:rPr lang="en-US" altLang="en-US" dirty="0">
                <a:latin typeface="Times New Roman" panose="02020603050405020304" pitchFamily="18" charset="0"/>
              </a:rPr>
              <a:t>A typical case of mutual defeat is equally strong arguments with contradictory conclusions.</a:t>
            </a:r>
          </a:p>
          <a:p>
            <a:pPr eaLnBrk="1" hangingPunct="1"/>
            <a:r>
              <a:rPr lang="en-US" altLang="en-US" dirty="0">
                <a:latin typeface="Times New Roman" panose="02020603050405020304" pitchFamily="18" charset="0"/>
              </a:rPr>
              <a:t>Two typical cases of strict defeat:</a:t>
            </a:r>
          </a:p>
          <a:p>
            <a:pPr eaLnBrk="1" hangingPunct="1"/>
            <a:r>
              <a:rPr lang="en-US" altLang="en-US" dirty="0">
                <a:latin typeface="Times New Roman" panose="02020603050405020304" pitchFamily="18" charset="0"/>
              </a:rPr>
              <a:t>-  arguments with contradictory conclusions, one of which is stronger.</a:t>
            </a:r>
          </a:p>
          <a:p>
            <a:pPr eaLnBrk="1" hangingPunct="1">
              <a:buFontTx/>
              <a:buChar char="-"/>
            </a:pPr>
            <a:r>
              <a:rPr lang="en-US" altLang="en-US" dirty="0">
                <a:latin typeface="Times New Roman" panose="02020603050405020304" pitchFamily="18" charset="0"/>
              </a:rPr>
              <a:t>An </a:t>
            </a:r>
            <a:r>
              <a:rPr lang="en-US" altLang="nl-NL" dirty="0">
                <a:latin typeface="Times New Roman" panose="02020603050405020304" pitchFamily="18" charset="0"/>
              </a:rPr>
              <a:t>‘</a:t>
            </a:r>
            <a:r>
              <a:rPr lang="en-US" altLang="en-US" dirty="0">
                <a:latin typeface="Times New Roman" panose="02020603050405020304" pitchFamily="18" charset="0"/>
              </a:rPr>
              <a:t>undercutter</a:t>
            </a:r>
            <a:r>
              <a:rPr lang="en-US" altLang="nl-NL" dirty="0">
                <a:latin typeface="Times New Roman" panose="02020603050405020304" pitchFamily="18" charset="0"/>
              </a:rPr>
              <a:t>’, where the rule does not apply.</a:t>
            </a:r>
            <a:endParaRPr lang="en-US" altLang="en-US" dirty="0">
              <a:latin typeface="Times New Roman" panose="02020603050405020304" pitchFamily="18" charset="0"/>
            </a:endParaRPr>
          </a:p>
          <a:p>
            <a:pPr eaLnBrk="1" hangingPunct="1">
              <a:buFontTx/>
              <a:buChar char="-"/>
            </a:pPr>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NB: We could leave B and E both white! ?? Meaning what, undecided? Meaning that if we want a grounded semantics, we minimize what is in?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Imagine a judge faced with a body of arguments.</a:t>
            </a:r>
          </a:p>
        </p:txBody>
      </p:sp>
    </p:spTree>
    <p:extLst>
      <p:ext uri="{BB962C8B-B14F-4D97-AF65-F5344CB8AC3E}">
        <p14:creationId xmlns:p14="http://schemas.microsoft.com/office/powerpoint/2010/main" val="1883995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934D80D7-4F0F-214B-BA05-FB3570310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5ED5303-07D5-6342-B100-81E416903A65}" type="slidenum">
              <a:rPr lang="nl-NL" altLang="en-US" sz="1200"/>
              <a:pPr eaLnBrk="1" hangingPunct="1"/>
              <a:t>59</a:t>
            </a:fld>
            <a:endParaRPr lang="nl-NL" altLang="en-US" sz="1200"/>
          </a:p>
        </p:txBody>
      </p:sp>
      <p:sp>
        <p:nvSpPr>
          <p:cNvPr id="44034" name="Rectangle 2">
            <a:extLst>
              <a:ext uri="{FF2B5EF4-FFF2-40B4-BE49-F238E27FC236}">
                <a16:creationId xmlns:a16="http://schemas.microsoft.com/office/drawing/2014/main" id="{07B65066-83B3-ED41-8B8A-7E49AF6D2C4A}"/>
              </a:ext>
            </a:extLst>
          </p:cNvPr>
          <p:cNvSpPr>
            <a:spLocks noGrp="1" noRot="1" noChangeAspect="1" noChangeArrowheads="1" noTextEdit="1"/>
          </p:cNvSpPr>
          <p:nvPr>
            <p:ph type="sldImg"/>
          </p:nvPr>
        </p:nvSpPr>
        <p:spPr>
          <a:solidFill>
            <a:srgbClr val="FFFFFF"/>
          </a:solidFill>
          <a:ln/>
        </p:spPr>
      </p:sp>
      <p:sp>
        <p:nvSpPr>
          <p:cNvPr id="44035" name="Rectangle 3">
            <a:extLst>
              <a:ext uri="{FF2B5EF4-FFF2-40B4-BE49-F238E27FC236}">
                <a16:creationId xmlns:a16="http://schemas.microsoft.com/office/drawing/2014/main" id="{3C077686-8131-E045-A48A-1EBE988675DF}"/>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a:latin typeface="Times New Roman" panose="02020603050405020304" pitchFamily="18" charset="0"/>
              </a:rPr>
              <a:t>Question: what is the purpose of grounded v preferred? The smallest set of acceptable arguments v the largest set of acceptable arguments. </a:t>
            </a:r>
          </a:p>
        </p:txBody>
      </p:sp>
    </p:spTree>
    <p:extLst>
      <p:ext uri="{BB962C8B-B14F-4D97-AF65-F5344CB8AC3E}">
        <p14:creationId xmlns:p14="http://schemas.microsoft.com/office/powerpoint/2010/main" val="1293864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934D80D7-4F0F-214B-BA05-FB3570310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5ED5303-07D5-6342-B100-81E416903A65}" type="slidenum">
              <a:rPr lang="nl-NL" altLang="en-US" sz="1200"/>
              <a:pPr eaLnBrk="1" hangingPunct="1"/>
              <a:t>60</a:t>
            </a:fld>
            <a:endParaRPr lang="nl-NL" altLang="en-US" sz="1200"/>
          </a:p>
        </p:txBody>
      </p:sp>
      <p:sp>
        <p:nvSpPr>
          <p:cNvPr id="44034" name="Rectangle 2">
            <a:extLst>
              <a:ext uri="{FF2B5EF4-FFF2-40B4-BE49-F238E27FC236}">
                <a16:creationId xmlns:a16="http://schemas.microsoft.com/office/drawing/2014/main" id="{07B65066-83B3-ED41-8B8A-7E49AF6D2C4A}"/>
              </a:ext>
            </a:extLst>
          </p:cNvPr>
          <p:cNvSpPr>
            <a:spLocks noGrp="1" noRot="1" noChangeAspect="1" noChangeArrowheads="1" noTextEdit="1"/>
          </p:cNvSpPr>
          <p:nvPr>
            <p:ph type="sldImg"/>
          </p:nvPr>
        </p:nvSpPr>
        <p:spPr>
          <a:solidFill>
            <a:srgbClr val="FFFFFF"/>
          </a:solidFill>
          <a:ln/>
        </p:spPr>
      </p:sp>
      <p:sp>
        <p:nvSpPr>
          <p:cNvPr id="44035" name="Rectangle 3">
            <a:extLst>
              <a:ext uri="{FF2B5EF4-FFF2-40B4-BE49-F238E27FC236}">
                <a16:creationId xmlns:a16="http://schemas.microsoft.com/office/drawing/2014/main" id="{3C077686-8131-E045-A48A-1EBE988675D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61818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934D80D7-4F0F-214B-BA05-FB3570310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5ED5303-07D5-6342-B100-81E416903A65}" type="slidenum">
              <a:rPr lang="nl-NL" altLang="en-US" sz="1200"/>
              <a:pPr eaLnBrk="1" hangingPunct="1"/>
              <a:t>61</a:t>
            </a:fld>
            <a:endParaRPr lang="nl-NL" altLang="en-US" sz="1200"/>
          </a:p>
        </p:txBody>
      </p:sp>
      <p:sp>
        <p:nvSpPr>
          <p:cNvPr id="44034" name="Rectangle 2">
            <a:extLst>
              <a:ext uri="{FF2B5EF4-FFF2-40B4-BE49-F238E27FC236}">
                <a16:creationId xmlns:a16="http://schemas.microsoft.com/office/drawing/2014/main" id="{07B65066-83B3-ED41-8B8A-7E49AF6D2C4A}"/>
              </a:ext>
            </a:extLst>
          </p:cNvPr>
          <p:cNvSpPr>
            <a:spLocks noGrp="1" noRot="1" noChangeAspect="1" noChangeArrowheads="1" noTextEdit="1"/>
          </p:cNvSpPr>
          <p:nvPr>
            <p:ph type="sldImg"/>
          </p:nvPr>
        </p:nvSpPr>
        <p:spPr>
          <a:solidFill>
            <a:srgbClr val="FFFFFF"/>
          </a:solidFill>
          <a:ln/>
        </p:spPr>
      </p:sp>
      <p:sp>
        <p:nvSpPr>
          <p:cNvPr id="44035" name="Rectangle 3">
            <a:extLst>
              <a:ext uri="{FF2B5EF4-FFF2-40B4-BE49-F238E27FC236}">
                <a16:creationId xmlns:a16="http://schemas.microsoft.com/office/drawing/2014/main" id="{3C077686-8131-E045-A48A-1EBE988675D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177714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934D80D7-4F0F-214B-BA05-FB3570310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5ED5303-07D5-6342-B100-81E416903A65}" type="slidenum">
              <a:rPr lang="nl-NL" altLang="en-US" sz="1200"/>
              <a:pPr eaLnBrk="1" hangingPunct="1"/>
              <a:t>62</a:t>
            </a:fld>
            <a:endParaRPr lang="nl-NL" altLang="en-US" sz="1200"/>
          </a:p>
        </p:txBody>
      </p:sp>
      <p:sp>
        <p:nvSpPr>
          <p:cNvPr id="44034" name="Rectangle 2">
            <a:extLst>
              <a:ext uri="{FF2B5EF4-FFF2-40B4-BE49-F238E27FC236}">
                <a16:creationId xmlns:a16="http://schemas.microsoft.com/office/drawing/2014/main" id="{07B65066-83B3-ED41-8B8A-7E49AF6D2C4A}"/>
              </a:ext>
            </a:extLst>
          </p:cNvPr>
          <p:cNvSpPr>
            <a:spLocks noGrp="1" noRot="1" noChangeAspect="1" noChangeArrowheads="1" noTextEdit="1"/>
          </p:cNvSpPr>
          <p:nvPr>
            <p:ph type="sldImg"/>
          </p:nvPr>
        </p:nvSpPr>
        <p:spPr>
          <a:solidFill>
            <a:srgbClr val="FFFFFF"/>
          </a:solidFill>
          <a:ln/>
        </p:spPr>
      </p:sp>
      <p:sp>
        <p:nvSpPr>
          <p:cNvPr id="44035" name="Rectangle 3">
            <a:extLst>
              <a:ext uri="{FF2B5EF4-FFF2-40B4-BE49-F238E27FC236}">
                <a16:creationId xmlns:a16="http://schemas.microsoft.com/office/drawing/2014/main" id="{3C077686-8131-E045-A48A-1EBE988675D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80777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934D80D7-4F0F-214B-BA05-FB3570310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5ED5303-07D5-6342-B100-81E416903A65}" type="slidenum">
              <a:rPr lang="nl-NL" altLang="en-US" sz="1200"/>
              <a:pPr eaLnBrk="1" hangingPunct="1"/>
              <a:t>63</a:t>
            </a:fld>
            <a:endParaRPr lang="nl-NL" altLang="en-US" sz="1200"/>
          </a:p>
        </p:txBody>
      </p:sp>
      <p:sp>
        <p:nvSpPr>
          <p:cNvPr id="44034" name="Rectangle 2">
            <a:extLst>
              <a:ext uri="{FF2B5EF4-FFF2-40B4-BE49-F238E27FC236}">
                <a16:creationId xmlns:a16="http://schemas.microsoft.com/office/drawing/2014/main" id="{07B65066-83B3-ED41-8B8A-7E49AF6D2C4A}"/>
              </a:ext>
            </a:extLst>
          </p:cNvPr>
          <p:cNvSpPr>
            <a:spLocks noGrp="1" noRot="1" noChangeAspect="1" noChangeArrowheads="1" noTextEdit="1"/>
          </p:cNvSpPr>
          <p:nvPr>
            <p:ph type="sldImg"/>
          </p:nvPr>
        </p:nvSpPr>
        <p:spPr>
          <a:solidFill>
            <a:srgbClr val="FFFFFF"/>
          </a:solidFill>
          <a:ln/>
        </p:spPr>
      </p:sp>
      <p:sp>
        <p:nvSpPr>
          <p:cNvPr id="44035" name="Rectangle 3">
            <a:extLst>
              <a:ext uri="{FF2B5EF4-FFF2-40B4-BE49-F238E27FC236}">
                <a16:creationId xmlns:a16="http://schemas.microsoft.com/office/drawing/2014/main" id="{3C077686-8131-E045-A48A-1EBE988675D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82868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934D80D7-4F0F-214B-BA05-FB35703105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35ED5303-07D5-6342-B100-81E416903A65}" type="slidenum">
              <a:rPr lang="nl-NL" altLang="en-US" sz="1200"/>
              <a:pPr eaLnBrk="1" hangingPunct="1"/>
              <a:t>64</a:t>
            </a:fld>
            <a:endParaRPr lang="nl-NL" altLang="en-US" sz="1200"/>
          </a:p>
        </p:txBody>
      </p:sp>
      <p:sp>
        <p:nvSpPr>
          <p:cNvPr id="44034" name="Rectangle 2">
            <a:extLst>
              <a:ext uri="{FF2B5EF4-FFF2-40B4-BE49-F238E27FC236}">
                <a16:creationId xmlns:a16="http://schemas.microsoft.com/office/drawing/2014/main" id="{07B65066-83B3-ED41-8B8A-7E49AF6D2C4A}"/>
              </a:ext>
            </a:extLst>
          </p:cNvPr>
          <p:cNvSpPr>
            <a:spLocks noGrp="1" noRot="1" noChangeAspect="1" noChangeArrowheads="1" noTextEdit="1"/>
          </p:cNvSpPr>
          <p:nvPr>
            <p:ph type="sldImg"/>
          </p:nvPr>
        </p:nvSpPr>
        <p:spPr>
          <a:solidFill>
            <a:srgbClr val="FFFFFF"/>
          </a:solidFill>
          <a:ln/>
        </p:spPr>
      </p:sp>
      <p:sp>
        <p:nvSpPr>
          <p:cNvPr id="44035" name="Rectangle 3">
            <a:extLst>
              <a:ext uri="{FF2B5EF4-FFF2-40B4-BE49-F238E27FC236}">
                <a16:creationId xmlns:a16="http://schemas.microsoft.com/office/drawing/2014/main" id="{3C077686-8131-E045-A48A-1EBE988675DF}"/>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53114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Slide Image Placeholder 1">
            <a:extLst>
              <a:ext uri="{FF2B5EF4-FFF2-40B4-BE49-F238E27FC236}">
                <a16:creationId xmlns:a16="http://schemas.microsoft.com/office/drawing/2014/main" id="{95048F0A-4C9A-AD43-9B8B-E219C08B2707}"/>
              </a:ext>
            </a:extLst>
          </p:cNvPr>
          <p:cNvSpPr>
            <a:spLocks noGrp="1" noRot="1" noChangeAspect="1" noTextEdit="1"/>
          </p:cNvSpPr>
          <p:nvPr>
            <p:ph type="sldImg"/>
          </p:nvPr>
        </p:nvSpPr>
        <p:spPr>
          <a:ln/>
        </p:spPr>
      </p:sp>
      <p:sp>
        <p:nvSpPr>
          <p:cNvPr id="260098" name="Notes Placeholder 2">
            <a:extLst>
              <a:ext uri="{FF2B5EF4-FFF2-40B4-BE49-F238E27FC236}">
                <a16:creationId xmlns:a16="http://schemas.microsoft.com/office/drawing/2014/main" id="{C4A7D3C1-8246-AA40-AD31-7FC1D6022F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This is a </a:t>
            </a:r>
            <a:r>
              <a:rPr lang="en-US" altLang="en-US" dirty="0" err="1">
                <a:latin typeface="Times New Roman" panose="02020603050405020304" pitchFamily="18" charset="0"/>
              </a:rPr>
              <a:t>visualisation</a:t>
            </a:r>
            <a:r>
              <a:rPr lang="en-US" altLang="en-US" dirty="0">
                <a:latin typeface="Times New Roman" panose="02020603050405020304" pitchFamily="18" charset="0"/>
              </a:rPr>
              <a:t> of Nico </a:t>
            </a:r>
            <a:r>
              <a:rPr lang="en-US" altLang="en-US" dirty="0" err="1">
                <a:latin typeface="Times New Roman" panose="02020603050405020304" pitchFamily="18" charset="0"/>
              </a:rPr>
              <a:t>Kwakman</a:t>
            </a:r>
            <a:r>
              <a:rPr lang="en-US" altLang="nl-NL" dirty="0" err="1">
                <a:latin typeface="Times New Roman" panose="02020603050405020304" pitchFamily="18" charset="0"/>
              </a:rPr>
              <a:t>’</a:t>
            </a:r>
            <a:r>
              <a:rPr lang="en-US" altLang="en-US" dirty="0" err="1">
                <a:latin typeface="Times New Roman" panose="02020603050405020304" pitchFamily="18" charset="0"/>
              </a:rPr>
              <a:t>s</a:t>
            </a:r>
            <a:r>
              <a:rPr lang="en-US" altLang="en-US" dirty="0">
                <a:latin typeface="Times New Roman" panose="02020603050405020304" pitchFamily="18" charset="0"/>
              </a:rPr>
              <a:t> legal opinion on the legislative proposal to have mandatory minimum sentences for recidivism in case of serious crimes. </a:t>
            </a:r>
          </a:p>
          <a:p>
            <a:r>
              <a:rPr lang="en-US" altLang="en-US" dirty="0">
                <a:latin typeface="Times New Roman" panose="02020603050405020304" pitchFamily="18" charset="0"/>
              </a:rPr>
              <a:t>This figure does not explicitly show multiple-consequences versions of the schemes from good and bad consequences. Instead, it only shows three applications of the single-good-consequence version of the scheme and two applications of the single-bad-consequence version of the scheme. The next slide, which contains the Dung graph of this example (again with various </a:t>
            </a:r>
            <a:r>
              <a:rPr lang="en-US" altLang="en-US" dirty="0" err="1">
                <a:latin typeface="Times New Roman" panose="02020603050405020304" pitchFamily="18" charset="0"/>
              </a:rPr>
              <a:t>subarguments</a:t>
            </a:r>
            <a:r>
              <a:rPr lang="en-US" altLang="en-US" dirty="0">
                <a:latin typeface="Times New Roman" panose="02020603050405020304" pitchFamily="18" charset="0"/>
              </a:rPr>
              <a:t> and all premise arguments left out), displays all combinations. </a:t>
            </a:r>
          </a:p>
          <a:p>
            <a:r>
              <a:rPr lang="en-US" dirty="0"/>
              <a:t>Why all the attacks on clusters of arguments, which seem redundant? Is this some notion of clustering arguments?</a:t>
            </a:r>
          </a:p>
          <a:p>
            <a:r>
              <a:rPr lang="en-US" dirty="0"/>
              <a:t>The solid lines are strict while the dashed lines are defeasible?</a:t>
            </a:r>
          </a:p>
          <a:p>
            <a:r>
              <a:rPr lang="en-US" dirty="0"/>
              <a:t>In the grounded labelling, the mutual attacks are left out, and only what is </a:t>
            </a:r>
            <a:r>
              <a:rPr lang="en-US" dirty="0" err="1"/>
              <a:t>unattacked</a:t>
            </a:r>
            <a:r>
              <a:rPr lang="en-US" dirty="0"/>
              <a:t> is in.</a:t>
            </a:r>
          </a:p>
          <a:p>
            <a:r>
              <a:rPr lang="en-US" dirty="0"/>
              <a:t>Why is the arrow one way from C1 to P1?</a:t>
            </a:r>
          </a:p>
          <a:p>
            <a:r>
              <a:rPr lang="en-US" dirty="0"/>
              <a:t>Why is the arrow dashes from DMP to P2?</a:t>
            </a:r>
          </a:p>
        </p:txBody>
      </p:sp>
      <p:sp>
        <p:nvSpPr>
          <p:cNvPr id="260099" name="Slide Number Placeholder 3">
            <a:extLst>
              <a:ext uri="{FF2B5EF4-FFF2-40B4-BE49-F238E27FC236}">
                <a16:creationId xmlns:a16="http://schemas.microsoft.com/office/drawing/2014/main" id="{FD24AD1D-FAE9-2541-AD47-BF02680A8B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fld id="{1DD3A044-EA16-3343-A8D9-E35ADF7063DD}" type="slidenum">
              <a:rPr lang="nl-NL" altLang="en-US" sz="1200"/>
              <a:pPr eaLnBrk="1" hangingPunct="1"/>
              <a:t>65</a:t>
            </a:fld>
            <a:endParaRPr lang="nl-NL" altLang="en-US" sz="1200"/>
          </a:p>
        </p:txBody>
      </p:sp>
    </p:spTree>
    <p:extLst>
      <p:ext uri="{BB962C8B-B14F-4D97-AF65-F5344CB8AC3E}">
        <p14:creationId xmlns:p14="http://schemas.microsoft.com/office/powerpoint/2010/main" val="325933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opinion or sentiment analysis **not**</a:t>
            </a:r>
            <a:r>
              <a:rPr lang="en-US" baseline="0" dirty="0"/>
              <a:t> sufficient?  Because:</a:t>
            </a:r>
          </a:p>
          <a:p>
            <a:endParaRPr lang="en-US" baseline="0" dirty="0"/>
          </a:p>
          <a:p>
            <a:r>
              <a:rPr lang="en-US" baseline="0" dirty="0"/>
              <a:t>It provides no explanation or justification for the opinion, broadly construed.</a:t>
            </a:r>
          </a:p>
          <a:p>
            <a:r>
              <a:rPr lang="en-US" baseline="0" dirty="0"/>
              <a:t>We can count the numbers of participants who hold an opinion, but one well-made 'counter-argument' may lead individuals to retract their opinion.</a:t>
            </a:r>
          </a:p>
          <a:p>
            <a:r>
              <a:rPr lang="en-US" baseline="0" dirty="0"/>
              <a:t>Knowledge in the text is implicitly structured and many-layered.  How can we extract that structured information?</a:t>
            </a:r>
          </a:p>
        </p:txBody>
      </p:sp>
      <p:sp>
        <p:nvSpPr>
          <p:cNvPr id="4" name="Slide Number Placeholder 3"/>
          <p:cNvSpPr>
            <a:spLocks noGrp="1"/>
          </p:cNvSpPr>
          <p:nvPr>
            <p:ph type="sldNum" sz="quarter" idx="10"/>
          </p:nvPr>
        </p:nvSpPr>
        <p:spPr/>
        <p:txBody>
          <a:bodyPr/>
          <a:lstStyle/>
          <a:p>
            <a:fld id="{1A176A13-1FE0-4474-906B-AD2879B42D9B}" type="slidenum">
              <a:rPr lang="en-GB" smtClean="0"/>
              <a:pPr/>
              <a:t>12</a:t>
            </a:fld>
            <a:endParaRPr lang="en-GB" dirty="0"/>
          </a:p>
        </p:txBody>
      </p:sp>
    </p:spTree>
    <p:extLst>
      <p:ext uri="{BB962C8B-B14F-4D97-AF65-F5344CB8AC3E}">
        <p14:creationId xmlns:p14="http://schemas.microsoft.com/office/powerpoint/2010/main" val="41549126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Ashley p144</a:t>
            </a:r>
          </a:p>
        </p:txBody>
      </p:sp>
      <p:sp>
        <p:nvSpPr>
          <p:cNvPr id="4" name="Slide Number Placeholder 3"/>
          <p:cNvSpPr>
            <a:spLocks noGrp="1"/>
          </p:cNvSpPr>
          <p:nvPr>
            <p:ph type="sldNum" sz="quarter" idx="10"/>
          </p:nvPr>
        </p:nvSpPr>
        <p:spPr/>
        <p:txBody>
          <a:bodyPr/>
          <a:lstStyle/>
          <a:p>
            <a:fld id="{6864D3BE-F1D1-9944-B651-910279D77439}" type="slidenum">
              <a:rPr lang="en-US" smtClean="0"/>
              <a:t>71</a:t>
            </a:fld>
            <a:endParaRPr lang="en-US"/>
          </a:p>
        </p:txBody>
      </p:sp>
    </p:spTree>
    <p:extLst>
      <p:ext uri="{BB962C8B-B14F-4D97-AF65-F5344CB8AC3E}">
        <p14:creationId xmlns:p14="http://schemas.microsoft.com/office/powerpoint/2010/main" val="1363864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 discusses proof standards in a computational theory of argumentation (</a:t>
            </a:r>
            <a:r>
              <a:rPr lang="en-US" dirty="0" err="1"/>
              <a:t>Carneades</a:t>
            </a:r>
            <a:r>
              <a:rPr lang="en-US" dirty="0"/>
              <a:t>). Notes that the correspondence is problematic.</a:t>
            </a:r>
          </a:p>
          <a:p>
            <a:r>
              <a:rPr lang="en-US" dirty="0"/>
              <a:t>Ashley 146</a:t>
            </a:r>
          </a:p>
        </p:txBody>
      </p:sp>
      <p:sp>
        <p:nvSpPr>
          <p:cNvPr id="4" name="Slide Number Placeholder 3"/>
          <p:cNvSpPr>
            <a:spLocks noGrp="1"/>
          </p:cNvSpPr>
          <p:nvPr>
            <p:ph type="sldNum" sz="quarter" idx="10"/>
          </p:nvPr>
        </p:nvSpPr>
        <p:spPr/>
        <p:txBody>
          <a:bodyPr/>
          <a:lstStyle/>
          <a:p>
            <a:fld id="{6864D3BE-F1D1-9944-B651-910279D77439}" type="slidenum">
              <a:rPr lang="en-US" smtClean="0"/>
              <a:t>72</a:t>
            </a:fld>
            <a:endParaRPr lang="en-US"/>
          </a:p>
        </p:txBody>
      </p:sp>
    </p:spTree>
    <p:extLst>
      <p:ext uri="{BB962C8B-B14F-4D97-AF65-F5344CB8AC3E}">
        <p14:creationId xmlns:p14="http://schemas.microsoft.com/office/powerpoint/2010/main" val="1751128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slide discusses the legal concepts of proof standards.</a:t>
            </a:r>
          </a:p>
        </p:txBody>
      </p:sp>
      <p:sp>
        <p:nvSpPr>
          <p:cNvPr id="4" name="Slide Number Placeholder 3"/>
          <p:cNvSpPr>
            <a:spLocks noGrp="1"/>
          </p:cNvSpPr>
          <p:nvPr>
            <p:ph type="sldNum" sz="quarter" idx="10"/>
          </p:nvPr>
        </p:nvSpPr>
        <p:spPr/>
        <p:txBody>
          <a:bodyPr/>
          <a:lstStyle/>
          <a:p>
            <a:fld id="{6864D3BE-F1D1-9944-B651-910279D77439}" type="slidenum">
              <a:rPr lang="en-US" smtClean="0"/>
              <a:t>73</a:t>
            </a:fld>
            <a:endParaRPr lang="en-US"/>
          </a:p>
        </p:txBody>
      </p:sp>
    </p:spTree>
    <p:extLst>
      <p:ext uri="{BB962C8B-B14F-4D97-AF65-F5344CB8AC3E}">
        <p14:creationId xmlns:p14="http://schemas.microsoft.com/office/powerpoint/2010/main" val="32112492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Formalisations</a:t>
            </a:r>
            <a:endParaRPr lang="en-US" dirty="0"/>
          </a:p>
          <a:p>
            <a:r>
              <a:rPr lang="en-US" dirty="0" err="1"/>
              <a:t>Probablistic</a:t>
            </a:r>
            <a:r>
              <a:rPr lang="en-US" dirty="0"/>
              <a:t> reasoning (Ashley p147)</a:t>
            </a:r>
          </a:p>
          <a:p>
            <a:r>
              <a:rPr lang="en-US" dirty="0"/>
              <a:t>Value-based reasoning (Ashley p149)</a:t>
            </a:r>
          </a:p>
          <a:p>
            <a:r>
              <a:rPr lang="en-US" dirty="0"/>
              <a:t>Evidential reasoning (Ashley p160)</a:t>
            </a:r>
          </a:p>
          <a:p>
            <a:r>
              <a:rPr lang="en-US" dirty="0"/>
              <a:t>Bridging between ‘human’ concepts of law and legal argument (Ashley p164)</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6864D3BE-F1D1-9944-B651-910279D77439}" type="slidenum">
              <a:rPr lang="en-US" smtClean="0"/>
              <a:t>74</a:t>
            </a:fld>
            <a:endParaRPr lang="en-US"/>
          </a:p>
        </p:txBody>
      </p:sp>
    </p:spTree>
    <p:extLst>
      <p:ext uri="{BB962C8B-B14F-4D97-AF65-F5344CB8AC3E}">
        <p14:creationId xmlns:p14="http://schemas.microsoft.com/office/powerpoint/2010/main" val="299165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opinion or sentiment analysis **not**</a:t>
            </a:r>
            <a:r>
              <a:rPr lang="en-US" baseline="0" dirty="0"/>
              <a:t> sufficient?  Because:</a:t>
            </a:r>
          </a:p>
          <a:p>
            <a:endParaRPr lang="en-US" baseline="0" dirty="0"/>
          </a:p>
          <a:p>
            <a:r>
              <a:rPr lang="en-US" baseline="0" dirty="0"/>
              <a:t>It provides no explanation or justification for the opinion, broadly construed.</a:t>
            </a:r>
          </a:p>
          <a:p>
            <a:r>
              <a:rPr lang="en-US" baseline="0" dirty="0"/>
              <a:t>We can count the numbers of participants who hold an opinion, but one well-made 'counter-argument' may lead individuals to retract their opinion.</a:t>
            </a:r>
          </a:p>
          <a:p>
            <a:r>
              <a:rPr lang="en-US" baseline="0" dirty="0"/>
              <a:t>Knowledge in the text is implicitly structured and many-layered.  How can we extract that structured information?</a:t>
            </a:r>
          </a:p>
        </p:txBody>
      </p:sp>
      <p:sp>
        <p:nvSpPr>
          <p:cNvPr id="4" name="Slide Number Placeholder 3"/>
          <p:cNvSpPr>
            <a:spLocks noGrp="1"/>
          </p:cNvSpPr>
          <p:nvPr>
            <p:ph type="sldNum" sz="quarter" idx="10"/>
          </p:nvPr>
        </p:nvSpPr>
        <p:spPr/>
        <p:txBody>
          <a:bodyPr/>
          <a:lstStyle/>
          <a:p>
            <a:fld id="{1A176A13-1FE0-4474-906B-AD2879B42D9B}" type="slidenum">
              <a:rPr lang="en-GB" smtClean="0"/>
              <a:pPr/>
              <a:t>13</a:t>
            </a:fld>
            <a:endParaRPr lang="en-GB" dirty="0"/>
          </a:p>
        </p:txBody>
      </p:sp>
    </p:spTree>
    <p:extLst>
      <p:ext uri="{BB962C8B-B14F-4D97-AF65-F5344CB8AC3E}">
        <p14:creationId xmlns:p14="http://schemas.microsoft.com/office/powerpoint/2010/main" val="176246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opinion or sentiment analysis **not**</a:t>
            </a:r>
            <a:r>
              <a:rPr lang="en-US" baseline="0" dirty="0"/>
              <a:t> sufficient?  Because:</a:t>
            </a:r>
          </a:p>
          <a:p>
            <a:endParaRPr lang="en-US" baseline="0" dirty="0"/>
          </a:p>
          <a:p>
            <a:r>
              <a:rPr lang="en-US" baseline="0" dirty="0"/>
              <a:t>It provides no explanation or justification for the opinion, broadly construed.</a:t>
            </a:r>
          </a:p>
          <a:p>
            <a:r>
              <a:rPr lang="en-US" baseline="0" dirty="0"/>
              <a:t>We can count the numbers of participants who hold an opinion, but one well-made 'counter-argument' may lead individuals to retract their opinion.</a:t>
            </a:r>
          </a:p>
          <a:p>
            <a:r>
              <a:rPr lang="en-US" baseline="0" dirty="0"/>
              <a:t>Knowledge in the text is implicitly structured and many-layered.  How can we extract that structured information?</a:t>
            </a:r>
          </a:p>
        </p:txBody>
      </p:sp>
      <p:sp>
        <p:nvSpPr>
          <p:cNvPr id="4" name="Slide Number Placeholder 3"/>
          <p:cNvSpPr>
            <a:spLocks noGrp="1"/>
          </p:cNvSpPr>
          <p:nvPr>
            <p:ph type="sldNum" sz="quarter" idx="10"/>
          </p:nvPr>
        </p:nvSpPr>
        <p:spPr/>
        <p:txBody>
          <a:bodyPr/>
          <a:lstStyle/>
          <a:p>
            <a:fld id="{1A176A13-1FE0-4474-906B-AD2879B42D9B}" type="slidenum">
              <a:rPr lang="en-GB" smtClean="0"/>
              <a:pPr/>
              <a:t>14</a:t>
            </a:fld>
            <a:endParaRPr lang="en-GB" dirty="0"/>
          </a:p>
        </p:txBody>
      </p:sp>
    </p:spTree>
    <p:extLst>
      <p:ext uri="{BB962C8B-B14F-4D97-AF65-F5344CB8AC3E}">
        <p14:creationId xmlns:p14="http://schemas.microsoft.com/office/powerpoint/2010/main" val="219052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16</a:t>
            </a:fld>
            <a:endParaRPr lang="en-GB" dirty="0"/>
          </a:p>
        </p:txBody>
      </p:sp>
    </p:spTree>
    <p:extLst>
      <p:ext uri="{BB962C8B-B14F-4D97-AF65-F5344CB8AC3E}">
        <p14:creationId xmlns:p14="http://schemas.microsoft.com/office/powerpoint/2010/main" val="246695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A176A13-1FE0-4474-906B-AD2879B42D9B}" type="slidenum">
              <a:rPr lang="en-GB" smtClean="0"/>
              <a:pPr/>
              <a:t>19</a:t>
            </a:fld>
            <a:endParaRPr lang="en-GB" dirty="0"/>
          </a:p>
        </p:txBody>
      </p:sp>
    </p:spTree>
    <p:extLst>
      <p:ext uri="{BB962C8B-B14F-4D97-AF65-F5344CB8AC3E}">
        <p14:creationId xmlns:p14="http://schemas.microsoft.com/office/powerpoint/2010/main" val="2997009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A176A13-1FE0-4474-906B-AD2879B42D9B}" type="slidenum">
              <a:rPr lang="en-GB" smtClean="0"/>
              <a:pPr/>
              <a:t>20</a:t>
            </a:fld>
            <a:endParaRPr lang="en-GB" dirty="0"/>
          </a:p>
        </p:txBody>
      </p:sp>
    </p:spTree>
    <p:extLst>
      <p:ext uri="{BB962C8B-B14F-4D97-AF65-F5344CB8AC3E}">
        <p14:creationId xmlns:p14="http://schemas.microsoft.com/office/powerpoint/2010/main" val="1707557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B48A-3A4F-BB4E-BA17-703266D6935E}"/>
              </a:ext>
            </a:extLst>
          </p:cNvPr>
          <p:cNvSpPr>
            <a:spLocks noGrp="1"/>
          </p:cNvSpPr>
          <p:nvPr>
            <p:ph type="ctrTitle"/>
          </p:nvPr>
        </p:nvSpPr>
        <p:spPr>
          <a:xfrm>
            <a:off x="1524000" y="1122363"/>
            <a:ext cx="9144000" cy="2387600"/>
          </a:xfrm>
        </p:spPr>
        <p:txBody>
          <a:bodyPr anchor="b">
            <a:normAutofit/>
          </a:bodyPr>
          <a:lstStyle>
            <a:lvl1pPr algn="ctr">
              <a:defRPr sz="4400">
                <a:solidFill>
                  <a:schemeClr val="accent6">
                    <a:lumMod val="50000"/>
                  </a:schemeClr>
                </a:solidFill>
              </a:defRPr>
            </a:lvl1pPr>
          </a:lstStyle>
          <a:p>
            <a:r>
              <a:rPr lang="en-US" dirty="0"/>
              <a:t>Click to edit Master title style</a:t>
            </a:r>
          </a:p>
        </p:txBody>
      </p:sp>
      <p:sp>
        <p:nvSpPr>
          <p:cNvPr id="3" name="Subtitle 2">
            <a:extLst>
              <a:ext uri="{FF2B5EF4-FFF2-40B4-BE49-F238E27FC236}">
                <a16:creationId xmlns:a16="http://schemas.microsoft.com/office/drawing/2014/main" id="{52343715-66B6-5B42-81B4-D0F6C418FB03}"/>
              </a:ext>
            </a:extLst>
          </p:cNvPr>
          <p:cNvSpPr>
            <a:spLocks noGrp="1"/>
          </p:cNvSpPr>
          <p:nvPr>
            <p:ph type="subTitle" idx="1"/>
          </p:nvPr>
        </p:nvSpPr>
        <p:spPr>
          <a:xfrm>
            <a:off x="1524000" y="3602038"/>
            <a:ext cx="9144000" cy="1655762"/>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BBAE1BA-72B0-4D4E-8681-09B3389F7F93}"/>
              </a:ext>
            </a:extLst>
          </p:cNvPr>
          <p:cNvSpPr>
            <a:spLocks noGrp="1"/>
          </p:cNvSpPr>
          <p:nvPr>
            <p:ph type="dt" sz="half" idx="10"/>
          </p:nvPr>
        </p:nvSpPr>
        <p:spPr/>
        <p:txBody>
          <a:bodyPr/>
          <a:lstStyle/>
          <a:p>
            <a:r>
              <a:rPr lang="en-US"/>
              <a:t>Spring 2021 CSCM23</a:t>
            </a:r>
            <a:endParaRPr lang="en-US" dirty="0"/>
          </a:p>
        </p:txBody>
      </p:sp>
      <p:sp>
        <p:nvSpPr>
          <p:cNvPr id="5" name="Footer Placeholder 4">
            <a:extLst>
              <a:ext uri="{FF2B5EF4-FFF2-40B4-BE49-F238E27FC236}">
                <a16:creationId xmlns:a16="http://schemas.microsoft.com/office/drawing/2014/main" id="{A99B3006-EF7C-4E41-AB55-0B22B6198B8E}"/>
              </a:ext>
            </a:extLst>
          </p:cNvPr>
          <p:cNvSpPr>
            <a:spLocks noGrp="1"/>
          </p:cNvSpPr>
          <p:nvPr>
            <p:ph type="ftr" sz="quarter" idx="11"/>
          </p:nvPr>
        </p:nvSpPr>
        <p:spPr/>
        <p:txBody>
          <a:bodyPr/>
          <a:lstStyle/>
          <a:p>
            <a:r>
              <a:rPr lang="en-US"/>
              <a:t>Copyright (c) 2021 Adam Wyner</a:t>
            </a:r>
          </a:p>
        </p:txBody>
      </p:sp>
      <p:sp>
        <p:nvSpPr>
          <p:cNvPr id="6" name="Slide Number Placeholder 5">
            <a:extLst>
              <a:ext uri="{FF2B5EF4-FFF2-40B4-BE49-F238E27FC236}">
                <a16:creationId xmlns:a16="http://schemas.microsoft.com/office/drawing/2014/main" id="{D2667127-EF69-514C-B12B-D33515D344DE}"/>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4107007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9221-F147-624A-89D6-71F50162004A}"/>
              </a:ext>
            </a:extLst>
          </p:cNvPr>
          <p:cNvSpPr>
            <a:spLocks noGrp="1"/>
          </p:cNvSpPr>
          <p:nvPr>
            <p:ph type="title"/>
          </p:nvPr>
        </p:nvSpPr>
        <p:spPr/>
        <p:txBody>
          <a:bodyPr>
            <a:normAutofit/>
          </a:bodyPr>
          <a:lstStyle>
            <a:lvl1pPr>
              <a:defRPr sz="3600">
                <a:solidFill>
                  <a:schemeClr val="accent6">
                    <a:lumMod val="50000"/>
                  </a:schemeClr>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2E806D7-D859-EC48-A54D-B7A46CF17FCC}"/>
              </a:ext>
            </a:extLst>
          </p:cNvPr>
          <p:cNvSpPr>
            <a:spLocks noGrp="1"/>
          </p:cNvSpPr>
          <p:nvPr>
            <p:ph type="body" orient="vert" idx="1"/>
          </p:nvPr>
        </p:nvSpPr>
        <p:spPr/>
        <p:txBody>
          <a:bodyPr vert="eaVert">
            <a:normAutofit/>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D9F787-897E-B544-9106-6C74172AE639}"/>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40BBA74B-6263-0841-A2CF-D63DF0453FE9}"/>
              </a:ext>
            </a:extLst>
          </p:cNvPr>
          <p:cNvSpPr>
            <a:spLocks noGrp="1"/>
          </p:cNvSpPr>
          <p:nvPr>
            <p:ph type="ftr" sz="quarter" idx="11"/>
          </p:nvPr>
        </p:nvSpPr>
        <p:spPr/>
        <p:txBody>
          <a:bodyPr/>
          <a:lstStyle/>
          <a:p>
            <a:r>
              <a:rPr lang="en-US"/>
              <a:t>Copyright (c) 2021 Adam Wyner</a:t>
            </a:r>
          </a:p>
        </p:txBody>
      </p:sp>
      <p:sp>
        <p:nvSpPr>
          <p:cNvPr id="6" name="Slide Number Placeholder 5">
            <a:extLst>
              <a:ext uri="{FF2B5EF4-FFF2-40B4-BE49-F238E27FC236}">
                <a16:creationId xmlns:a16="http://schemas.microsoft.com/office/drawing/2014/main" id="{0A81A1EB-BBDE-F545-87B0-F9364C50DFB7}"/>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3332004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652687-0469-C84D-A3C2-468A9DD52B2E}"/>
              </a:ext>
            </a:extLst>
          </p:cNvPr>
          <p:cNvSpPr>
            <a:spLocks noGrp="1"/>
          </p:cNvSpPr>
          <p:nvPr>
            <p:ph type="title" orient="vert"/>
          </p:nvPr>
        </p:nvSpPr>
        <p:spPr>
          <a:xfrm>
            <a:off x="8724900" y="365125"/>
            <a:ext cx="2628900" cy="5811838"/>
          </a:xfrm>
        </p:spPr>
        <p:txBody>
          <a:bodyPr vert="eaVert">
            <a:normAutofit/>
          </a:bodyPr>
          <a:lstStyle>
            <a:lvl1pPr>
              <a:defRPr sz="3600"/>
            </a:lvl1pPr>
          </a:lstStyle>
          <a:p>
            <a:r>
              <a:rPr lang="en-US" dirty="0"/>
              <a:t>Click to edit Master title style</a:t>
            </a:r>
          </a:p>
        </p:txBody>
      </p:sp>
      <p:sp>
        <p:nvSpPr>
          <p:cNvPr id="3" name="Vertical Text Placeholder 2">
            <a:extLst>
              <a:ext uri="{FF2B5EF4-FFF2-40B4-BE49-F238E27FC236}">
                <a16:creationId xmlns:a16="http://schemas.microsoft.com/office/drawing/2014/main" id="{DB3F6500-9DD8-6446-BDD2-8B1798E32AEB}"/>
              </a:ext>
            </a:extLst>
          </p:cNvPr>
          <p:cNvSpPr>
            <a:spLocks noGrp="1"/>
          </p:cNvSpPr>
          <p:nvPr>
            <p:ph type="body" orient="vert" idx="1"/>
          </p:nvPr>
        </p:nvSpPr>
        <p:spPr>
          <a:xfrm>
            <a:off x="838200" y="365125"/>
            <a:ext cx="7734300" cy="5811838"/>
          </a:xfrm>
        </p:spPr>
        <p:txBody>
          <a:bodyPr vert="eaVert">
            <a:normAutofit/>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202475C-EF68-2A4E-8547-9BAA4260E54E}"/>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5F25117D-B55C-7544-9269-404AE3B9634B}"/>
              </a:ext>
            </a:extLst>
          </p:cNvPr>
          <p:cNvSpPr>
            <a:spLocks noGrp="1"/>
          </p:cNvSpPr>
          <p:nvPr>
            <p:ph type="ftr" sz="quarter" idx="11"/>
          </p:nvPr>
        </p:nvSpPr>
        <p:spPr/>
        <p:txBody>
          <a:bodyPr/>
          <a:lstStyle/>
          <a:p>
            <a:r>
              <a:rPr lang="en-US"/>
              <a:t>Copyright (c) 2021 Adam Wyner</a:t>
            </a:r>
          </a:p>
        </p:txBody>
      </p:sp>
      <p:sp>
        <p:nvSpPr>
          <p:cNvPr id="6" name="Slide Number Placeholder 5">
            <a:extLst>
              <a:ext uri="{FF2B5EF4-FFF2-40B4-BE49-F238E27FC236}">
                <a16:creationId xmlns:a16="http://schemas.microsoft.com/office/drawing/2014/main" id="{0FDC3375-31F2-0642-A793-62F933F4C3F7}"/>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1285521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9849-4B21-7C42-B7FB-2AB0D3EDDFC2}"/>
              </a:ext>
            </a:extLst>
          </p:cNvPr>
          <p:cNvSpPr>
            <a:spLocks noGrp="1"/>
          </p:cNvSpPr>
          <p:nvPr>
            <p:ph type="title"/>
          </p:nvPr>
        </p:nvSpPr>
        <p:spPr/>
        <p:txBody>
          <a:bodyPr>
            <a:normAutofit/>
          </a:bodyPr>
          <a:lstStyle>
            <a:lvl1pPr>
              <a:defRPr sz="3600">
                <a:solidFill>
                  <a:schemeClr val="accent6">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802400B-D007-E244-B066-F32AF49CBC0E}"/>
              </a:ext>
            </a:extLst>
          </p:cNvPr>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A8C184F-B8F8-EF4E-A1F9-062F398F015C}"/>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DB3D7909-4447-3F44-8BDA-F1D27B976E52}"/>
              </a:ext>
            </a:extLst>
          </p:cNvPr>
          <p:cNvSpPr>
            <a:spLocks noGrp="1"/>
          </p:cNvSpPr>
          <p:nvPr>
            <p:ph type="ftr" sz="quarter" idx="11"/>
          </p:nvPr>
        </p:nvSpPr>
        <p:spPr/>
        <p:txBody>
          <a:bodyPr/>
          <a:lstStyle/>
          <a:p>
            <a:r>
              <a:rPr lang="en-US"/>
              <a:t>Copyright (c) 2021 Adam Wyner</a:t>
            </a:r>
          </a:p>
        </p:txBody>
      </p:sp>
      <p:sp>
        <p:nvSpPr>
          <p:cNvPr id="6" name="Slide Number Placeholder 5">
            <a:extLst>
              <a:ext uri="{FF2B5EF4-FFF2-40B4-BE49-F238E27FC236}">
                <a16:creationId xmlns:a16="http://schemas.microsoft.com/office/drawing/2014/main" id="{20C55719-55B2-9A48-B544-FB915DAF0C61}"/>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313267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14CC-98D6-7D4F-83EA-D0FE32C83707}"/>
              </a:ext>
            </a:extLst>
          </p:cNvPr>
          <p:cNvSpPr>
            <a:spLocks noGrp="1"/>
          </p:cNvSpPr>
          <p:nvPr>
            <p:ph type="title"/>
          </p:nvPr>
        </p:nvSpPr>
        <p:spPr>
          <a:xfrm>
            <a:off x="831850" y="1709738"/>
            <a:ext cx="10515600" cy="2852737"/>
          </a:xfrm>
        </p:spPr>
        <p:txBody>
          <a:bodyPr anchor="b">
            <a:normAutofit/>
          </a:bodyPr>
          <a:lstStyle>
            <a:lvl1pPr>
              <a:defRPr sz="4400">
                <a:solidFill>
                  <a:schemeClr val="accent6">
                    <a:lumMod val="50000"/>
                  </a:schemeClr>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F392F765-338F-8544-833E-28FCC95341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EC2E2FCD-D5C6-8247-805B-A12B4057DC2E}"/>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38E7421A-4353-7945-AE2E-21B88BC16DD4}"/>
              </a:ext>
            </a:extLst>
          </p:cNvPr>
          <p:cNvSpPr>
            <a:spLocks noGrp="1"/>
          </p:cNvSpPr>
          <p:nvPr>
            <p:ph type="ftr" sz="quarter" idx="11"/>
          </p:nvPr>
        </p:nvSpPr>
        <p:spPr/>
        <p:txBody>
          <a:bodyPr/>
          <a:lstStyle/>
          <a:p>
            <a:r>
              <a:rPr lang="en-US"/>
              <a:t>Copyright (c) 2021 Adam Wyner</a:t>
            </a:r>
          </a:p>
        </p:txBody>
      </p:sp>
      <p:sp>
        <p:nvSpPr>
          <p:cNvPr id="6" name="Slide Number Placeholder 5">
            <a:extLst>
              <a:ext uri="{FF2B5EF4-FFF2-40B4-BE49-F238E27FC236}">
                <a16:creationId xmlns:a16="http://schemas.microsoft.com/office/drawing/2014/main" id="{825C295A-89DD-C747-9F14-F7B63EC89D91}"/>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138717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0CAE-BFC1-2148-9115-0EAE807915C5}"/>
              </a:ext>
            </a:extLst>
          </p:cNvPr>
          <p:cNvSpPr>
            <a:spLocks noGrp="1"/>
          </p:cNvSpPr>
          <p:nvPr>
            <p:ph type="title"/>
          </p:nvPr>
        </p:nvSpPr>
        <p:spPr/>
        <p:txBody>
          <a:bodyPr>
            <a:normAutofit/>
          </a:bodyPr>
          <a:lstStyle>
            <a:lvl1pPr>
              <a:defRPr sz="3600">
                <a:solidFill>
                  <a:schemeClr val="accent6">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E36DDA6-1F33-3840-BF24-2C3B43F2908F}"/>
              </a:ext>
            </a:extLst>
          </p:cNvPr>
          <p:cNvSpPr>
            <a:spLocks noGrp="1"/>
          </p:cNvSpPr>
          <p:nvPr>
            <p:ph sz="half" idx="1"/>
          </p:nvPr>
        </p:nvSpPr>
        <p:spPr>
          <a:xfrm>
            <a:off x="838200" y="1825625"/>
            <a:ext cx="5181600" cy="4351338"/>
          </a:xfrm>
        </p:spPr>
        <p:txBody>
          <a:bodyPr>
            <a:normAutofit/>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3C05252-0056-2C4B-8B91-E0FA6D025DDD}"/>
              </a:ext>
            </a:extLst>
          </p:cNvPr>
          <p:cNvSpPr>
            <a:spLocks noGrp="1"/>
          </p:cNvSpPr>
          <p:nvPr>
            <p:ph sz="half" idx="2"/>
          </p:nvPr>
        </p:nvSpPr>
        <p:spPr>
          <a:xfrm>
            <a:off x="6172200" y="1825625"/>
            <a:ext cx="5181600" cy="4351338"/>
          </a:xfrm>
        </p:spPr>
        <p:txBody>
          <a:bodyPr>
            <a:normAutofit/>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E18BF1F-8DE6-F347-B663-D622A6D18F26}"/>
              </a:ext>
            </a:extLst>
          </p:cNvPr>
          <p:cNvSpPr>
            <a:spLocks noGrp="1"/>
          </p:cNvSpPr>
          <p:nvPr>
            <p:ph type="dt" sz="half" idx="10"/>
          </p:nvPr>
        </p:nvSpPr>
        <p:spPr/>
        <p:txBody>
          <a:bodyPr/>
          <a:lstStyle/>
          <a:p>
            <a:r>
              <a:rPr lang="en-US"/>
              <a:t>Spring 2021 CSCM23</a:t>
            </a:r>
          </a:p>
        </p:txBody>
      </p:sp>
      <p:sp>
        <p:nvSpPr>
          <p:cNvPr id="6" name="Footer Placeholder 5">
            <a:extLst>
              <a:ext uri="{FF2B5EF4-FFF2-40B4-BE49-F238E27FC236}">
                <a16:creationId xmlns:a16="http://schemas.microsoft.com/office/drawing/2014/main" id="{7B2377F4-4012-1042-B19C-8434B8E6856C}"/>
              </a:ext>
            </a:extLst>
          </p:cNvPr>
          <p:cNvSpPr>
            <a:spLocks noGrp="1"/>
          </p:cNvSpPr>
          <p:nvPr>
            <p:ph type="ftr" sz="quarter" idx="11"/>
          </p:nvPr>
        </p:nvSpPr>
        <p:spPr/>
        <p:txBody>
          <a:bodyPr/>
          <a:lstStyle/>
          <a:p>
            <a:r>
              <a:rPr lang="en-US"/>
              <a:t>Copyright (c) 2021 Adam Wyner</a:t>
            </a:r>
          </a:p>
        </p:txBody>
      </p:sp>
      <p:sp>
        <p:nvSpPr>
          <p:cNvPr id="7" name="Slide Number Placeholder 6">
            <a:extLst>
              <a:ext uri="{FF2B5EF4-FFF2-40B4-BE49-F238E27FC236}">
                <a16:creationId xmlns:a16="http://schemas.microsoft.com/office/drawing/2014/main" id="{1E753702-BBAB-9349-A9BB-AF9581F7B297}"/>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318837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2966-8997-334F-A8B7-1EC3FF707BBC}"/>
              </a:ext>
            </a:extLst>
          </p:cNvPr>
          <p:cNvSpPr>
            <a:spLocks noGrp="1"/>
          </p:cNvSpPr>
          <p:nvPr>
            <p:ph type="title"/>
          </p:nvPr>
        </p:nvSpPr>
        <p:spPr>
          <a:xfrm>
            <a:off x="839788" y="365125"/>
            <a:ext cx="10515600" cy="1325563"/>
          </a:xfrm>
        </p:spPr>
        <p:txBody>
          <a:bodyPr>
            <a:normAutofit/>
          </a:bodyPr>
          <a:lstStyle>
            <a:lvl1pPr>
              <a:defRPr sz="3600">
                <a:solidFill>
                  <a:schemeClr val="accent6">
                    <a:lumMod val="50000"/>
                  </a:schemeClr>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C9F72B42-572B-9A4E-9BA2-19C94510F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DB75B9D-BE4E-7743-8F0C-E0437429E1A3}"/>
              </a:ext>
            </a:extLst>
          </p:cNvPr>
          <p:cNvSpPr>
            <a:spLocks noGrp="1"/>
          </p:cNvSpPr>
          <p:nvPr>
            <p:ph sz="half" idx="2"/>
          </p:nvPr>
        </p:nvSpPr>
        <p:spPr>
          <a:xfrm>
            <a:off x="839788" y="2505075"/>
            <a:ext cx="5157787" cy="3684588"/>
          </a:xfrm>
        </p:spPr>
        <p:txBody>
          <a:bodyPr>
            <a:normAutofit/>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9459588-FD77-3844-9380-2A1337023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57B6AE-D2D8-944A-B92B-0CEB33E7BDFE}"/>
              </a:ext>
            </a:extLst>
          </p:cNvPr>
          <p:cNvSpPr>
            <a:spLocks noGrp="1"/>
          </p:cNvSpPr>
          <p:nvPr>
            <p:ph sz="quarter" idx="4"/>
          </p:nvPr>
        </p:nvSpPr>
        <p:spPr>
          <a:xfrm>
            <a:off x="6172200" y="2505075"/>
            <a:ext cx="5183188" cy="3684588"/>
          </a:xfrm>
        </p:spPr>
        <p:txBody>
          <a:bodyPr>
            <a:normAutofit/>
          </a:bodyPr>
          <a:lstStyle>
            <a:lvl1pPr>
              <a:defRPr sz="24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37649F6-4618-5B47-86F2-BF211D238FE2}"/>
              </a:ext>
            </a:extLst>
          </p:cNvPr>
          <p:cNvSpPr>
            <a:spLocks noGrp="1"/>
          </p:cNvSpPr>
          <p:nvPr>
            <p:ph type="dt" sz="half" idx="10"/>
          </p:nvPr>
        </p:nvSpPr>
        <p:spPr/>
        <p:txBody>
          <a:bodyPr/>
          <a:lstStyle/>
          <a:p>
            <a:r>
              <a:rPr lang="en-US"/>
              <a:t>Spring 2021 CSCM23</a:t>
            </a:r>
          </a:p>
        </p:txBody>
      </p:sp>
      <p:sp>
        <p:nvSpPr>
          <p:cNvPr id="8" name="Footer Placeholder 7">
            <a:extLst>
              <a:ext uri="{FF2B5EF4-FFF2-40B4-BE49-F238E27FC236}">
                <a16:creationId xmlns:a16="http://schemas.microsoft.com/office/drawing/2014/main" id="{71A3A8F1-D660-CB49-8E2E-4ADF413188F9}"/>
              </a:ext>
            </a:extLst>
          </p:cNvPr>
          <p:cNvSpPr>
            <a:spLocks noGrp="1"/>
          </p:cNvSpPr>
          <p:nvPr>
            <p:ph type="ftr" sz="quarter" idx="11"/>
          </p:nvPr>
        </p:nvSpPr>
        <p:spPr/>
        <p:txBody>
          <a:bodyPr/>
          <a:lstStyle/>
          <a:p>
            <a:r>
              <a:rPr lang="en-US"/>
              <a:t>Copyright (c) 2021 Adam Wyner</a:t>
            </a:r>
          </a:p>
        </p:txBody>
      </p:sp>
      <p:sp>
        <p:nvSpPr>
          <p:cNvPr id="9" name="Slide Number Placeholder 8">
            <a:extLst>
              <a:ext uri="{FF2B5EF4-FFF2-40B4-BE49-F238E27FC236}">
                <a16:creationId xmlns:a16="http://schemas.microsoft.com/office/drawing/2014/main" id="{C3580964-22D7-6C44-BC1C-59D845C5AD58}"/>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54150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4226-1C87-CE47-97CA-487700AA7FDA}"/>
              </a:ext>
            </a:extLst>
          </p:cNvPr>
          <p:cNvSpPr>
            <a:spLocks noGrp="1"/>
          </p:cNvSpPr>
          <p:nvPr>
            <p:ph type="title"/>
          </p:nvPr>
        </p:nvSpPr>
        <p:spPr/>
        <p:txBody>
          <a:bodyPr>
            <a:normAutofit/>
          </a:bodyPr>
          <a:lstStyle>
            <a:lvl1pPr>
              <a:defRPr sz="3600">
                <a:solidFill>
                  <a:schemeClr val="accent6">
                    <a:lumMod val="50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39203F02-A57E-0040-A7A1-0D4C91B4D654}"/>
              </a:ext>
            </a:extLst>
          </p:cNvPr>
          <p:cNvSpPr>
            <a:spLocks noGrp="1"/>
          </p:cNvSpPr>
          <p:nvPr>
            <p:ph type="dt" sz="half" idx="10"/>
          </p:nvPr>
        </p:nvSpPr>
        <p:spPr/>
        <p:txBody>
          <a:bodyPr/>
          <a:lstStyle/>
          <a:p>
            <a:r>
              <a:rPr lang="en-US"/>
              <a:t>Spring 2021 CSCM23</a:t>
            </a:r>
          </a:p>
        </p:txBody>
      </p:sp>
      <p:sp>
        <p:nvSpPr>
          <p:cNvPr id="4" name="Footer Placeholder 3">
            <a:extLst>
              <a:ext uri="{FF2B5EF4-FFF2-40B4-BE49-F238E27FC236}">
                <a16:creationId xmlns:a16="http://schemas.microsoft.com/office/drawing/2014/main" id="{DFD377E0-93BD-D946-B166-A08BABED68B4}"/>
              </a:ext>
            </a:extLst>
          </p:cNvPr>
          <p:cNvSpPr>
            <a:spLocks noGrp="1"/>
          </p:cNvSpPr>
          <p:nvPr>
            <p:ph type="ftr" sz="quarter" idx="11"/>
          </p:nvPr>
        </p:nvSpPr>
        <p:spPr/>
        <p:txBody>
          <a:bodyPr/>
          <a:lstStyle/>
          <a:p>
            <a:r>
              <a:rPr lang="en-US"/>
              <a:t>Copyright (c) 2021 Adam Wyner</a:t>
            </a:r>
          </a:p>
        </p:txBody>
      </p:sp>
      <p:sp>
        <p:nvSpPr>
          <p:cNvPr id="5" name="Slide Number Placeholder 4">
            <a:extLst>
              <a:ext uri="{FF2B5EF4-FFF2-40B4-BE49-F238E27FC236}">
                <a16:creationId xmlns:a16="http://schemas.microsoft.com/office/drawing/2014/main" id="{B005F74E-5F68-F749-BFD7-447CDC50ECBA}"/>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220323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96EA1-8707-664C-8B3F-984242BA39DD}"/>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055EB0ED-31E7-254D-B7FB-57F692C16BA9}"/>
              </a:ext>
            </a:extLst>
          </p:cNvPr>
          <p:cNvSpPr>
            <a:spLocks noGrp="1"/>
          </p:cNvSpPr>
          <p:nvPr>
            <p:ph type="ftr" sz="quarter" idx="11"/>
          </p:nvPr>
        </p:nvSpPr>
        <p:spPr/>
        <p:txBody>
          <a:bodyPr/>
          <a:lstStyle/>
          <a:p>
            <a:r>
              <a:rPr lang="en-US"/>
              <a:t>Copyright (c) 2021 Adam Wyner</a:t>
            </a:r>
          </a:p>
        </p:txBody>
      </p:sp>
      <p:sp>
        <p:nvSpPr>
          <p:cNvPr id="4" name="Slide Number Placeholder 3">
            <a:extLst>
              <a:ext uri="{FF2B5EF4-FFF2-40B4-BE49-F238E27FC236}">
                <a16:creationId xmlns:a16="http://schemas.microsoft.com/office/drawing/2014/main" id="{2C391590-3A61-EA4C-A0BE-19D287D9D2EC}"/>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2804434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27CA-91B5-BD49-9D7B-2CA7D41FF5A3}"/>
              </a:ext>
            </a:extLst>
          </p:cNvPr>
          <p:cNvSpPr>
            <a:spLocks noGrp="1"/>
          </p:cNvSpPr>
          <p:nvPr>
            <p:ph type="title"/>
          </p:nvPr>
        </p:nvSpPr>
        <p:spPr>
          <a:xfrm>
            <a:off x="839788" y="457200"/>
            <a:ext cx="3932237" cy="1600200"/>
          </a:xfrm>
        </p:spPr>
        <p:txBody>
          <a:bodyPr anchor="b">
            <a:normAutofit/>
          </a:bodyPr>
          <a:lstStyle>
            <a:lvl1pPr>
              <a:defRPr sz="2800">
                <a:solidFill>
                  <a:schemeClr val="accent6">
                    <a:lumMod val="50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E5FEA3B-1439-184C-8485-F4C0FD9B7549}"/>
              </a:ext>
            </a:extLst>
          </p:cNvPr>
          <p:cNvSpPr>
            <a:spLocks noGrp="1"/>
          </p:cNvSpPr>
          <p:nvPr>
            <p:ph idx="1"/>
          </p:nvPr>
        </p:nvSpPr>
        <p:spPr>
          <a:xfrm>
            <a:off x="5183188" y="987425"/>
            <a:ext cx="6172200" cy="4873625"/>
          </a:xfrm>
        </p:spPr>
        <p:txBody>
          <a:bodyPr>
            <a:normAutofit/>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41E7ED7-8DFC-B843-B071-FD8EC803B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B4D103E3-85AA-BA48-91E9-17BFE6CCAFDA}"/>
              </a:ext>
            </a:extLst>
          </p:cNvPr>
          <p:cNvSpPr>
            <a:spLocks noGrp="1"/>
          </p:cNvSpPr>
          <p:nvPr>
            <p:ph type="dt" sz="half" idx="10"/>
          </p:nvPr>
        </p:nvSpPr>
        <p:spPr/>
        <p:txBody>
          <a:bodyPr/>
          <a:lstStyle/>
          <a:p>
            <a:r>
              <a:rPr lang="en-US"/>
              <a:t>Spring 2021 CSCM23</a:t>
            </a:r>
          </a:p>
        </p:txBody>
      </p:sp>
      <p:sp>
        <p:nvSpPr>
          <p:cNvPr id="6" name="Footer Placeholder 5">
            <a:extLst>
              <a:ext uri="{FF2B5EF4-FFF2-40B4-BE49-F238E27FC236}">
                <a16:creationId xmlns:a16="http://schemas.microsoft.com/office/drawing/2014/main" id="{88D12778-4548-A24F-8EFF-B833FCB95007}"/>
              </a:ext>
            </a:extLst>
          </p:cNvPr>
          <p:cNvSpPr>
            <a:spLocks noGrp="1"/>
          </p:cNvSpPr>
          <p:nvPr>
            <p:ph type="ftr" sz="quarter" idx="11"/>
          </p:nvPr>
        </p:nvSpPr>
        <p:spPr/>
        <p:txBody>
          <a:bodyPr/>
          <a:lstStyle/>
          <a:p>
            <a:r>
              <a:rPr lang="en-US"/>
              <a:t>Copyright (c) 2021 Adam Wyner</a:t>
            </a:r>
          </a:p>
        </p:txBody>
      </p:sp>
      <p:sp>
        <p:nvSpPr>
          <p:cNvPr id="7" name="Slide Number Placeholder 6">
            <a:extLst>
              <a:ext uri="{FF2B5EF4-FFF2-40B4-BE49-F238E27FC236}">
                <a16:creationId xmlns:a16="http://schemas.microsoft.com/office/drawing/2014/main" id="{3AF072B3-2B2D-D14F-9A8E-994FD041B039}"/>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2937616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5E5E-C887-9B47-B1D5-0AA285261EE1}"/>
              </a:ext>
            </a:extLst>
          </p:cNvPr>
          <p:cNvSpPr>
            <a:spLocks noGrp="1"/>
          </p:cNvSpPr>
          <p:nvPr>
            <p:ph type="title"/>
          </p:nvPr>
        </p:nvSpPr>
        <p:spPr>
          <a:xfrm>
            <a:off x="839788" y="457200"/>
            <a:ext cx="3932237" cy="1600200"/>
          </a:xfrm>
        </p:spPr>
        <p:txBody>
          <a:bodyPr anchor="b"/>
          <a:lstStyle>
            <a:lvl1pPr>
              <a:defRPr sz="3200">
                <a:solidFill>
                  <a:schemeClr val="accent6">
                    <a:lumMod val="50000"/>
                  </a:schemeClr>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479E6E96-EFC0-BF41-A921-E7982ABB55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C6AD29-67BC-4143-B4F4-FF576F281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09B4EB-7FA7-3C4E-9CC4-AF1319829637}"/>
              </a:ext>
            </a:extLst>
          </p:cNvPr>
          <p:cNvSpPr>
            <a:spLocks noGrp="1"/>
          </p:cNvSpPr>
          <p:nvPr>
            <p:ph type="dt" sz="half" idx="10"/>
          </p:nvPr>
        </p:nvSpPr>
        <p:spPr/>
        <p:txBody>
          <a:bodyPr/>
          <a:lstStyle/>
          <a:p>
            <a:r>
              <a:rPr lang="en-US"/>
              <a:t>Spring 2021 CSCM23</a:t>
            </a:r>
          </a:p>
        </p:txBody>
      </p:sp>
      <p:sp>
        <p:nvSpPr>
          <p:cNvPr id="6" name="Footer Placeholder 5">
            <a:extLst>
              <a:ext uri="{FF2B5EF4-FFF2-40B4-BE49-F238E27FC236}">
                <a16:creationId xmlns:a16="http://schemas.microsoft.com/office/drawing/2014/main" id="{96829351-9C4F-3E48-98D9-F8D86C0683D2}"/>
              </a:ext>
            </a:extLst>
          </p:cNvPr>
          <p:cNvSpPr>
            <a:spLocks noGrp="1"/>
          </p:cNvSpPr>
          <p:nvPr>
            <p:ph type="ftr" sz="quarter" idx="11"/>
          </p:nvPr>
        </p:nvSpPr>
        <p:spPr/>
        <p:txBody>
          <a:bodyPr/>
          <a:lstStyle/>
          <a:p>
            <a:r>
              <a:rPr lang="en-US"/>
              <a:t>Copyright (c) 2021 Adam Wyner</a:t>
            </a:r>
          </a:p>
        </p:txBody>
      </p:sp>
      <p:sp>
        <p:nvSpPr>
          <p:cNvPr id="7" name="Slide Number Placeholder 6">
            <a:extLst>
              <a:ext uri="{FF2B5EF4-FFF2-40B4-BE49-F238E27FC236}">
                <a16:creationId xmlns:a16="http://schemas.microsoft.com/office/drawing/2014/main" id="{212EBA1F-9CB0-6D49-9BE5-813871C03320}"/>
              </a:ext>
            </a:extLst>
          </p:cNvPr>
          <p:cNvSpPr>
            <a:spLocks noGrp="1"/>
          </p:cNvSpPr>
          <p:nvPr>
            <p:ph type="sldNum" sz="quarter" idx="12"/>
          </p:nvPr>
        </p:nvSpPr>
        <p:spPr/>
        <p:txBody>
          <a:bodyPr/>
          <a:lstStyle/>
          <a:p>
            <a:fld id="{8A9858CB-EE4A-D748-8A7D-C2ED2A46F1ED}" type="slidenum">
              <a:rPr lang="en-US" smtClean="0"/>
              <a:t>‹#›</a:t>
            </a:fld>
            <a:endParaRPr lang="en-US"/>
          </a:p>
        </p:txBody>
      </p:sp>
    </p:spTree>
    <p:extLst>
      <p:ext uri="{BB962C8B-B14F-4D97-AF65-F5344CB8AC3E}">
        <p14:creationId xmlns:p14="http://schemas.microsoft.com/office/powerpoint/2010/main" val="50670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CD260-2964-C24B-BBAE-E546ABA49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87B14A0-B407-A141-A9E7-8AA239DB5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C8059-BB24-8C49-94C8-8FC2AE385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Spring 2021 CSCM23</a:t>
            </a:r>
          </a:p>
        </p:txBody>
      </p:sp>
      <p:sp>
        <p:nvSpPr>
          <p:cNvPr id="5" name="Footer Placeholder 4">
            <a:extLst>
              <a:ext uri="{FF2B5EF4-FFF2-40B4-BE49-F238E27FC236}">
                <a16:creationId xmlns:a16="http://schemas.microsoft.com/office/drawing/2014/main" id="{8780E684-7FBE-4C44-B3C0-BFCBC7A65C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(c) 2021 Adam Wyner</a:t>
            </a:r>
          </a:p>
        </p:txBody>
      </p:sp>
      <p:sp>
        <p:nvSpPr>
          <p:cNvPr id="6" name="Slide Number Placeholder 5">
            <a:extLst>
              <a:ext uri="{FF2B5EF4-FFF2-40B4-BE49-F238E27FC236}">
                <a16:creationId xmlns:a16="http://schemas.microsoft.com/office/drawing/2014/main" id="{324C4E2F-4B02-2C48-B401-63194AEAB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858CB-EE4A-D748-8A7D-C2ED2A46F1ED}" type="slidenum">
              <a:rPr lang="en-US" smtClean="0"/>
              <a:t>‹#›</a:t>
            </a:fld>
            <a:endParaRPr lang="en-US"/>
          </a:p>
        </p:txBody>
      </p:sp>
    </p:spTree>
    <p:extLst>
      <p:ext uri="{BB962C8B-B14F-4D97-AF65-F5344CB8AC3E}">
        <p14:creationId xmlns:p14="http://schemas.microsoft.com/office/powerpoint/2010/main" val="149047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gif"/></Relationships>
</file>

<file path=ppt/slides/_rels/slide42.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users.cs.cf.ac.uk/CaminadaM/publications/KER-BaroniCaminadaGiacomin.pdf" TargetMode="External"/><Relationship Id="rId2" Type="http://schemas.openxmlformats.org/officeDocument/2006/relationships/hyperlink" Target="https://www.sciencedirect.com/science/article/pii/000437029400041X" TargetMode="External"/><Relationship Id="rId1" Type="http://schemas.openxmlformats.org/officeDocument/2006/relationships/slideLayout" Target="../slideLayouts/slideLayout2.xml"/><Relationship Id="rId6" Type="http://schemas.openxmlformats.org/officeDocument/2006/relationships/hyperlink" Target="http://www.debatepedia.org/en/index.php/Debate:_Ban_on_sale_of_violent_video_games_to_minors" TargetMode="External"/><Relationship Id="rId5" Type="http://schemas.openxmlformats.org/officeDocument/2006/relationships/hyperlink" Target="http://www.arg-tech.org/index.php/ova/" TargetMode="External"/><Relationship Id="rId4" Type="http://schemas.openxmlformats.org/officeDocument/2006/relationships/hyperlink" Target="https://www.youtube.com/watch?v=L5pNo58IFJ0"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EFFB2-1313-1F40-8F93-6D4CC7083DDF}"/>
              </a:ext>
            </a:extLst>
          </p:cNvPr>
          <p:cNvSpPr>
            <a:spLocks noGrp="1"/>
          </p:cNvSpPr>
          <p:nvPr>
            <p:ph type="ctrTitle"/>
          </p:nvPr>
        </p:nvSpPr>
        <p:spPr/>
        <p:txBody>
          <a:bodyPr>
            <a:normAutofit fontScale="90000"/>
          </a:bodyPr>
          <a:lstStyle/>
          <a:p>
            <a:r>
              <a:rPr lang="en-US" dirty="0"/>
              <a:t>Argumentation 1</a:t>
            </a:r>
            <a:br>
              <a:rPr lang="en-US" dirty="0"/>
            </a:br>
            <a:br>
              <a:rPr lang="en-US" dirty="0"/>
            </a:br>
            <a:r>
              <a:rPr lang="en-US" dirty="0"/>
              <a:t>CSCM23 Trust, Understanding, and Negotiation</a:t>
            </a:r>
          </a:p>
        </p:txBody>
      </p:sp>
      <p:sp>
        <p:nvSpPr>
          <p:cNvPr id="3" name="Subtitle 2">
            <a:extLst>
              <a:ext uri="{FF2B5EF4-FFF2-40B4-BE49-F238E27FC236}">
                <a16:creationId xmlns:a16="http://schemas.microsoft.com/office/drawing/2014/main" id="{4522AFB0-6DB3-3344-82A9-0F76289C1009}"/>
              </a:ext>
            </a:extLst>
          </p:cNvPr>
          <p:cNvSpPr>
            <a:spLocks noGrp="1"/>
          </p:cNvSpPr>
          <p:nvPr>
            <p:ph type="subTitle" idx="1"/>
          </p:nvPr>
        </p:nvSpPr>
        <p:spPr>
          <a:xfrm>
            <a:off x="1524000" y="4081009"/>
            <a:ext cx="9144000" cy="1655762"/>
          </a:xfrm>
        </p:spPr>
        <p:txBody>
          <a:bodyPr/>
          <a:lstStyle/>
          <a:p>
            <a:r>
              <a:rPr lang="en-US" dirty="0"/>
              <a:t>Dr. Adam Wyner</a:t>
            </a:r>
          </a:p>
          <a:p>
            <a:r>
              <a:rPr lang="en-US" dirty="0"/>
              <a:t>School of Law and Department of Computer Science</a:t>
            </a:r>
          </a:p>
          <a:p>
            <a:r>
              <a:rPr lang="en-US" dirty="0"/>
              <a:t>Swansea University, Swansea, United Kingdom</a:t>
            </a:r>
          </a:p>
          <a:p>
            <a:endParaRPr lang="en-US" dirty="0"/>
          </a:p>
        </p:txBody>
      </p:sp>
    </p:spTree>
    <p:extLst>
      <p:ext uri="{BB962C8B-B14F-4D97-AF65-F5344CB8AC3E}">
        <p14:creationId xmlns:p14="http://schemas.microsoft.com/office/powerpoint/2010/main" val="2156396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Pro and Con</a:t>
            </a:r>
            <a:endParaRPr lang="en-GB" sz="4000" dirty="0"/>
          </a:p>
        </p:txBody>
      </p:sp>
      <p:sp>
        <p:nvSpPr>
          <p:cNvPr id="5" name="Footer Placeholder 4"/>
          <p:cNvSpPr>
            <a:spLocks noGrp="1"/>
          </p:cNvSpPr>
          <p:nvPr>
            <p:ph type="ftr" sz="quarter" idx="11"/>
          </p:nvPr>
        </p:nvSpPr>
        <p:spPr/>
        <p:txBody>
          <a:bodyPr/>
          <a:lstStyle/>
          <a:p>
            <a:r>
              <a:rPr lang="pl-PL"/>
              <a:t>Copyright (c) 2021 Adam Wyner</a:t>
            </a:r>
            <a:endParaRPr lang="en-GB" dirty="0"/>
          </a:p>
        </p:txBody>
      </p:sp>
      <p:pic>
        <p:nvPicPr>
          <p:cNvPr id="10" name="Content Placeholder 7" descr="Amazon-camera-Screen shot 2012-04-15 at 12.38.22.png"/>
          <p:cNvPicPr>
            <a:picLocks noGrp="1" noChangeAspect="1"/>
          </p:cNvPicPr>
          <p:nvPr>
            <p:ph idx="1"/>
          </p:nvPr>
        </p:nvPicPr>
        <p:blipFill>
          <a:blip r:embed="rId2"/>
          <a:srcRect t="9007" b="9007"/>
          <a:stretch>
            <a:fillRect/>
          </a:stretch>
        </p:blipFill>
        <p:spPr/>
      </p:pic>
      <p:sp>
        <p:nvSpPr>
          <p:cNvPr id="3" name="Date Placeholder 2">
            <a:extLst>
              <a:ext uri="{FF2B5EF4-FFF2-40B4-BE49-F238E27FC236}">
                <a16:creationId xmlns:a16="http://schemas.microsoft.com/office/drawing/2014/main" id="{CA137581-EF52-2C4A-97BC-867086EC03A5}"/>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426060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Comments on Comments</a:t>
            </a:r>
            <a:endParaRPr lang="en-GB" sz="4000" dirty="0"/>
          </a:p>
        </p:txBody>
      </p:sp>
      <p:sp>
        <p:nvSpPr>
          <p:cNvPr id="5" name="Footer Placeholder 4"/>
          <p:cNvSpPr>
            <a:spLocks noGrp="1"/>
          </p:cNvSpPr>
          <p:nvPr>
            <p:ph type="ftr" sz="quarter" idx="11"/>
          </p:nvPr>
        </p:nvSpPr>
        <p:spPr/>
        <p:txBody>
          <a:bodyPr/>
          <a:lstStyle/>
          <a:p>
            <a:r>
              <a:rPr lang="pl-PL"/>
              <a:t>Copyright (c) 2021 Adam Wyner</a:t>
            </a:r>
            <a:endParaRPr lang="en-GB" dirty="0"/>
          </a:p>
        </p:txBody>
      </p:sp>
      <p:pic>
        <p:nvPicPr>
          <p:cNvPr id="4" name="Content Placeholder 3" descr="CameraComments01.tiff"/>
          <p:cNvPicPr>
            <a:picLocks noGrp="1" noChangeAspect="1"/>
          </p:cNvPicPr>
          <p:nvPr>
            <p:ph idx="1"/>
          </p:nvPr>
        </p:nvPicPr>
        <p:blipFill>
          <a:blip r:embed="rId3">
            <a:extLst>
              <a:ext uri="{28A0092B-C50C-407E-A947-70E740481C1C}">
                <a14:useLocalDpi xmlns:a14="http://schemas.microsoft.com/office/drawing/2010/main" val="0"/>
              </a:ext>
            </a:extLst>
          </a:blip>
          <a:srcRect l="-5948" r="-5948"/>
          <a:stretch>
            <a:fillRect/>
          </a:stretch>
        </p:blipFill>
        <p:spPr/>
      </p:pic>
      <p:sp>
        <p:nvSpPr>
          <p:cNvPr id="3" name="Date Placeholder 2">
            <a:extLst>
              <a:ext uri="{FF2B5EF4-FFF2-40B4-BE49-F238E27FC236}">
                <a16:creationId xmlns:a16="http://schemas.microsoft.com/office/drawing/2014/main" id="{31CD07FF-62F9-5F4E-A6B7-6F93F1716FB4}"/>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9922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LIBER Response to Copyright Consultation</a:t>
            </a:r>
            <a:endParaRPr lang="en-GB" sz="4000" dirty="0"/>
          </a:p>
        </p:txBody>
      </p:sp>
      <p:sp>
        <p:nvSpPr>
          <p:cNvPr id="5" name="Footer Placeholder 4"/>
          <p:cNvSpPr>
            <a:spLocks noGrp="1"/>
          </p:cNvSpPr>
          <p:nvPr>
            <p:ph type="ftr" sz="quarter" idx="11"/>
          </p:nvPr>
        </p:nvSpPr>
        <p:spPr/>
        <p:txBody>
          <a:bodyPr/>
          <a:lstStyle/>
          <a:p>
            <a:r>
              <a:rPr lang="pl-PL"/>
              <a:t>Copyright (c) 2021 Adam Wyner</a:t>
            </a:r>
            <a:endParaRPr lang="en-GB" dirty="0"/>
          </a:p>
        </p:txBody>
      </p:sp>
      <p:sp>
        <p:nvSpPr>
          <p:cNvPr id="3" name="Content Placeholder 2"/>
          <p:cNvSpPr>
            <a:spLocks noGrp="1"/>
          </p:cNvSpPr>
          <p:nvPr>
            <p:ph idx="1"/>
          </p:nvPr>
        </p:nvSpPr>
        <p:spPr/>
        <p:txBody>
          <a:bodyPr>
            <a:noAutofit/>
          </a:bodyPr>
          <a:lstStyle/>
          <a:p>
            <a:pPr marL="0" indent="0">
              <a:buNone/>
            </a:pPr>
            <a:r>
              <a:rPr lang="en-US" sz="2100" b="1" dirty="0"/>
              <a:t>- Question 9. Should the law be clarified with respect to whether the scanning of works held in libraries for the purpose of making their content searchable on the Internet goes beyond the scope of current exceptions to copyright?</a:t>
            </a:r>
            <a:endParaRPr lang="en-GB" sz="2100" dirty="0"/>
          </a:p>
          <a:p>
            <a:pPr marL="0" indent="0">
              <a:buNone/>
            </a:pPr>
            <a:r>
              <a:rPr lang="en-US" sz="2100" b="1" dirty="0"/>
              <a:t>- Yes.</a:t>
            </a:r>
            <a:endParaRPr lang="en-GB" sz="2100" dirty="0"/>
          </a:p>
          <a:p>
            <a:pPr marL="0" indent="0">
              <a:buNone/>
            </a:pPr>
            <a:r>
              <a:rPr lang="en-US" sz="2100" dirty="0"/>
              <a:t>- Not all the material </a:t>
            </a:r>
            <a:r>
              <a:rPr lang="en-US" sz="2100" dirty="0" err="1"/>
              <a:t>digitised</a:t>
            </a:r>
            <a:r>
              <a:rPr lang="en-US" sz="2100" dirty="0"/>
              <a:t> by publishers is scanned with OCR (Optical Character Recognition) with the purpose of making the resulting content searchable. If the rights holders will not do this, libraries should be able to offer this service. It would have a transformative effect on research, learning and teaching by opening up a mass of content to users which can be searched using search engines. The interests of copyright holders will not be harmed, because the resulting output will act as marketing material for their materials.</a:t>
            </a:r>
            <a:endParaRPr lang="en-GB" sz="2100" dirty="0"/>
          </a:p>
          <a:p>
            <a:endParaRPr lang="en-US" sz="2100" dirty="0"/>
          </a:p>
        </p:txBody>
      </p:sp>
      <p:sp>
        <p:nvSpPr>
          <p:cNvPr id="4" name="Date Placeholder 3">
            <a:extLst>
              <a:ext uri="{FF2B5EF4-FFF2-40B4-BE49-F238E27FC236}">
                <a16:creationId xmlns:a16="http://schemas.microsoft.com/office/drawing/2014/main" id="{19A59EBD-AC3D-964C-BB58-91F027248E3F}"/>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70499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t>Debatepedia</a:t>
            </a:r>
          </a:p>
        </p:txBody>
      </p:sp>
      <p:sp>
        <p:nvSpPr>
          <p:cNvPr id="5" name="Footer Placeholder 4"/>
          <p:cNvSpPr>
            <a:spLocks noGrp="1"/>
          </p:cNvSpPr>
          <p:nvPr>
            <p:ph type="ftr" sz="quarter" idx="11"/>
          </p:nvPr>
        </p:nvSpPr>
        <p:spPr/>
        <p:txBody>
          <a:bodyPr/>
          <a:lstStyle/>
          <a:p>
            <a:r>
              <a:rPr lang="pl-PL"/>
              <a:t>Copyright (c) 2021 Adam Wyner</a:t>
            </a:r>
            <a:endParaRPr lang="en-GB" dirty="0"/>
          </a:p>
        </p:txBody>
      </p:sp>
      <p:pic>
        <p:nvPicPr>
          <p:cNvPr id="7" name="Content Placeholder 6" descr="Graphical user interface, text, application, email&#10;&#10;Description automatically generated">
            <a:extLst>
              <a:ext uri="{FF2B5EF4-FFF2-40B4-BE49-F238E27FC236}">
                <a16:creationId xmlns:a16="http://schemas.microsoft.com/office/drawing/2014/main" id="{D0B7C794-D41C-8E44-8E8E-939961E60522}"/>
              </a:ext>
            </a:extLst>
          </p:cNvPr>
          <p:cNvPicPr>
            <a:picLocks noGrp="1" noChangeAspect="1"/>
          </p:cNvPicPr>
          <p:nvPr>
            <p:ph idx="1"/>
          </p:nvPr>
        </p:nvPicPr>
        <p:blipFill>
          <a:blip r:embed="rId3"/>
          <a:stretch>
            <a:fillRect/>
          </a:stretch>
        </p:blipFill>
        <p:spPr>
          <a:xfrm>
            <a:off x="3662781" y="384449"/>
            <a:ext cx="7415439" cy="5971901"/>
          </a:xfrm>
        </p:spPr>
      </p:pic>
      <p:sp>
        <p:nvSpPr>
          <p:cNvPr id="4" name="Date Placeholder 3">
            <a:extLst>
              <a:ext uri="{FF2B5EF4-FFF2-40B4-BE49-F238E27FC236}">
                <a16:creationId xmlns:a16="http://schemas.microsoft.com/office/drawing/2014/main" id="{19A59EBD-AC3D-964C-BB58-91F027248E3F}"/>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26475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A Problem with the Analysis of the Data</a:t>
            </a:r>
            <a:endParaRPr lang="en-GB" sz="4000" dirty="0"/>
          </a:p>
        </p:txBody>
      </p:sp>
      <p:sp>
        <p:nvSpPr>
          <p:cNvPr id="5" name="Footer Placeholder 4"/>
          <p:cNvSpPr>
            <a:spLocks noGrp="1"/>
          </p:cNvSpPr>
          <p:nvPr>
            <p:ph type="ftr" sz="quarter" idx="11"/>
          </p:nvPr>
        </p:nvSpPr>
        <p:spPr/>
        <p:txBody>
          <a:bodyPr/>
          <a:lstStyle/>
          <a:p>
            <a:r>
              <a:rPr lang="pl-PL"/>
              <a:t>Copyright (c) 2021 Adam Wyner</a:t>
            </a:r>
            <a:endParaRPr lang="en-GB" dirty="0"/>
          </a:p>
        </p:txBody>
      </p:sp>
      <p:sp>
        <p:nvSpPr>
          <p:cNvPr id="3" name="Content Placeholder 2"/>
          <p:cNvSpPr>
            <a:spLocks noGrp="1"/>
          </p:cNvSpPr>
          <p:nvPr>
            <p:ph idx="1"/>
          </p:nvPr>
        </p:nvSpPr>
        <p:spPr/>
        <p:txBody>
          <a:bodyPr>
            <a:noAutofit/>
          </a:bodyPr>
          <a:lstStyle/>
          <a:p>
            <a:r>
              <a:rPr lang="en-US" sz="2800" dirty="0"/>
              <a:t>The arguments in these texts are:</a:t>
            </a:r>
          </a:p>
          <a:p>
            <a:pPr lvl="1"/>
            <a:r>
              <a:rPr lang="en-US" b="1" dirty="0"/>
              <a:t>fragmented</a:t>
            </a:r>
            <a:r>
              <a:rPr lang="en-US" dirty="0"/>
              <a:t> and </a:t>
            </a:r>
            <a:r>
              <a:rPr lang="en-US" b="1" dirty="0"/>
              <a:t>distributed</a:t>
            </a:r>
            <a:r>
              <a:rPr lang="en-US" dirty="0"/>
              <a:t> across texts</a:t>
            </a:r>
          </a:p>
          <a:p>
            <a:pPr lvl="1"/>
            <a:r>
              <a:rPr lang="en-US" b="1" dirty="0"/>
              <a:t>conflicting/inconsistent</a:t>
            </a:r>
            <a:r>
              <a:rPr lang="en-US" dirty="0"/>
              <a:t> statements</a:t>
            </a:r>
          </a:p>
          <a:p>
            <a:r>
              <a:rPr lang="en-US" sz="2800" dirty="0"/>
              <a:t>How to find, link, and </a:t>
            </a:r>
            <a:r>
              <a:rPr lang="en-US" sz="2800" dirty="0" err="1"/>
              <a:t>summarise</a:t>
            </a:r>
            <a:r>
              <a:rPr lang="en-US" sz="2800" dirty="0"/>
              <a:t> the arguments?</a:t>
            </a:r>
          </a:p>
          <a:p>
            <a:r>
              <a:rPr lang="en-US" sz="2800" dirty="0"/>
              <a:t>Contrast to arguments in </a:t>
            </a:r>
            <a:r>
              <a:rPr lang="en-US" sz="2800" b="1" dirty="0"/>
              <a:t>a</a:t>
            </a:r>
            <a:r>
              <a:rPr lang="en-US" sz="2800" dirty="0"/>
              <a:t> biomedical text or </a:t>
            </a:r>
            <a:r>
              <a:rPr lang="en-US" sz="2800" b="1" dirty="0"/>
              <a:t>a</a:t>
            </a:r>
            <a:r>
              <a:rPr lang="en-US" sz="2800" dirty="0"/>
              <a:t> Moral Maze discussion.</a:t>
            </a:r>
          </a:p>
        </p:txBody>
      </p:sp>
      <p:sp>
        <p:nvSpPr>
          <p:cNvPr id="4" name="Date Placeholder 3">
            <a:extLst>
              <a:ext uri="{FF2B5EF4-FFF2-40B4-BE49-F238E27FC236}">
                <a16:creationId xmlns:a16="http://schemas.microsoft.com/office/drawing/2014/main" id="{4BB68031-196A-4648-B346-2139B8B51949}"/>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469524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Current Practice and Proposal</a:t>
            </a:r>
            <a:endParaRPr lang="en-GB" sz="4000" dirty="0"/>
          </a:p>
        </p:txBody>
      </p:sp>
      <p:sp>
        <p:nvSpPr>
          <p:cNvPr id="5" name="Footer Placeholder 4"/>
          <p:cNvSpPr>
            <a:spLocks noGrp="1"/>
          </p:cNvSpPr>
          <p:nvPr>
            <p:ph type="ftr" sz="quarter" idx="11"/>
          </p:nvPr>
        </p:nvSpPr>
        <p:spPr/>
        <p:txBody>
          <a:bodyPr/>
          <a:lstStyle/>
          <a:p>
            <a:r>
              <a:rPr lang="pl-PL"/>
              <a:t>Copyright (c) 2021 Adam Wyner</a:t>
            </a:r>
            <a:endParaRPr lang="en-GB" dirty="0"/>
          </a:p>
        </p:txBody>
      </p:sp>
      <p:sp>
        <p:nvSpPr>
          <p:cNvPr id="3" name="Content Placeholder 2"/>
          <p:cNvSpPr>
            <a:spLocks noGrp="1"/>
          </p:cNvSpPr>
          <p:nvPr>
            <p:ph idx="1"/>
          </p:nvPr>
        </p:nvSpPr>
        <p:spPr/>
        <p:txBody>
          <a:bodyPr>
            <a:noAutofit/>
          </a:bodyPr>
          <a:lstStyle/>
          <a:p>
            <a:r>
              <a:rPr lang="en-US" sz="2800" dirty="0"/>
              <a:t>For consumer websites – none.  For policy-making – backroom analysis of Green Paper responses.  Method?  Transparent?  Structure?</a:t>
            </a:r>
          </a:p>
          <a:p>
            <a:r>
              <a:rPr lang="en-US" sz="2800" dirty="0"/>
              <a:t>Proposal:</a:t>
            </a:r>
          </a:p>
          <a:p>
            <a:pPr marL="400050" lvl="1" indent="0">
              <a:buNone/>
            </a:pPr>
            <a:r>
              <a:rPr lang="en-US" dirty="0"/>
              <a:t>Provide a tool for </a:t>
            </a:r>
            <a:r>
              <a:rPr lang="en-US" b="1" dirty="0"/>
              <a:t>expert analysts</a:t>
            </a:r>
            <a:r>
              <a:rPr lang="en-US" dirty="0"/>
              <a:t> (in context and workflow) to </a:t>
            </a:r>
            <a:r>
              <a:rPr lang="en-US" b="1" dirty="0"/>
              <a:t>extract</a:t>
            </a:r>
            <a:r>
              <a:rPr lang="en-US" dirty="0"/>
              <a:t> relevant material, </a:t>
            </a:r>
            <a:r>
              <a:rPr lang="en-US" b="1" dirty="0" err="1"/>
              <a:t>homogenise</a:t>
            </a:r>
            <a:r>
              <a:rPr lang="en-US" dirty="0"/>
              <a:t> statements, and </a:t>
            </a:r>
            <a:r>
              <a:rPr lang="en-US" b="1" dirty="0"/>
              <a:t>construct/reconstruct</a:t>
            </a:r>
            <a:r>
              <a:rPr lang="en-US" dirty="0"/>
              <a:t> arguments, e.g. output structured policy statements derived from source.</a:t>
            </a:r>
          </a:p>
          <a:p>
            <a:r>
              <a:rPr lang="en-US" sz="2800" dirty="0"/>
              <a:t>Better understanding of what to look for and how.</a:t>
            </a:r>
          </a:p>
        </p:txBody>
      </p:sp>
      <p:sp>
        <p:nvSpPr>
          <p:cNvPr id="4" name="Date Placeholder 3">
            <a:extLst>
              <a:ext uri="{FF2B5EF4-FFF2-40B4-BE49-F238E27FC236}">
                <a16:creationId xmlns:a16="http://schemas.microsoft.com/office/drawing/2014/main" id="{C11679CA-7B2D-1D48-BCCA-F8D9F84D5BBB}"/>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444893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504" y="1763376"/>
            <a:ext cx="8908279" cy="4545944"/>
          </a:xfrm>
        </p:spPr>
      </p:pic>
      <p:sp>
        <p:nvSpPr>
          <p:cNvPr id="4" name="Footer Placeholder 3"/>
          <p:cNvSpPr>
            <a:spLocks noGrp="1"/>
          </p:cNvSpPr>
          <p:nvPr>
            <p:ph type="ftr" sz="quarter" idx="11"/>
          </p:nvPr>
        </p:nvSpPr>
        <p:spPr/>
        <p:txBody>
          <a:bodyPr/>
          <a:lstStyle/>
          <a:p>
            <a:r>
              <a:rPr lang="en-US"/>
              <a:t>Copyright (c) 2021 Adam Wyner</a:t>
            </a:r>
            <a:endParaRPr lang="en-GB" dirty="0"/>
          </a:p>
        </p:txBody>
      </p:sp>
      <p:sp>
        <p:nvSpPr>
          <p:cNvPr id="6" name="Title 1"/>
          <p:cNvSpPr>
            <a:spLocks noGrp="1"/>
          </p:cNvSpPr>
          <p:nvPr>
            <p:ph type="title"/>
          </p:nvPr>
        </p:nvSpPr>
        <p:spPr>
          <a:xfrm>
            <a:off x="1981200" y="274638"/>
            <a:ext cx="8229600" cy="1143000"/>
          </a:xfrm>
          <a:noFill/>
        </p:spPr>
        <p:txBody>
          <a:bodyPr>
            <a:normAutofit/>
          </a:bodyPr>
          <a:lstStyle/>
          <a:p>
            <a:r>
              <a:rPr lang="en-GB" sz="4000" dirty="0">
                <a:cs typeface="Arial" pitchFamily="34" charset="0"/>
              </a:rPr>
              <a:t>Argument modelling in </a:t>
            </a:r>
            <a:r>
              <a:rPr lang="en-GB" sz="4000" dirty="0" err="1">
                <a:cs typeface="Arial" pitchFamily="34" charset="0"/>
              </a:rPr>
              <a:t>DebateGraph</a:t>
            </a:r>
            <a:endParaRPr lang="en-GB" sz="4000" dirty="0"/>
          </a:p>
        </p:txBody>
      </p:sp>
      <p:sp>
        <p:nvSpPr>
          <p:cNvPr id="2" name="Date Placeholder 1">
            <a:extLst>
              <a:ext uri="{FF2B5EF4-FFF2-40B4-BE49-F238E27FC236}">
                <a16:creationId xmlns:a16="http://schemas.microsoft.com/office/drawing/2014/main" id="{5FB8CCC9-1591-2B4B-B3D7-1FED4B7291BF}"/>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105824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Calibri"/>
              </a:rPr>
              <a:t>Arguments in </a:t>
            </a:r>
            <a:r>
              <a:rPr lang="en-GB" sz="4000" dirty="0" err="1">
                <a:cs typeface="Calibri"/>
              </a:rPr>
              <a:t>debategraph.org</a:t>
            </a:r>
            <a:endParaRPr lang="en-GB" i="1" dirty="0">
              <a:cs typeface="Calibri"/>
            </a:endParaRPr>
          </a:p>
        </p:txBody>
      </p:sp>
      <p:sp>
        <p:nvSpPr>
          <p:cNvPr id="5" name="Footer Placeholder 4"/>
          <p:cNvSpPr>
            <a:spLocks noGrp="1"/>
          </p:cNvSpPr>
          <p:nvPr>
            <p:ph type="ftr" sz="quarter" idx="11"/>
          </p:nvPr>
        </p:nvSpPr>
        <p:spPr/>
        <p:txBody>
          <a:bodyPr/>
          <a:lstStyle/>
          <a:p>
            <a:r>
              <a:rPr lang="en-US"/>
              <a:t>Copyright (c) 2021 Adam Wyner</a:t>
            </a:r>
            <a:endParaRPr lang="en-GB" dirty="0"/>
          </a:p>
        </p:txBody>
      </p:sp>
      <p:pic>
        <p:nvPicPr>
          <p:cNvPr id="4" name="Content Placeholder 3"/>
          <p:cNvPicPr>
            <a:picLocks noGrp="1" noChangeAspect="1"/>
          </p:cNvPicPr>
          <p:nvPr>
            <p:ph idx="1"/>
          </p:nvPr>
        </p:nvPicPr>
        <p:blipFill rotWithShape="1">
          <a:blip r:embed="rId3"/>
          <a:srcRect l="-2086" r="-796"/>
          <a:stretch/>
        </p:blipFill>
        <p:spPr>
          <a:xfrm>
            <a:off x="2067850" y="1600200"/>
            <a:ext cx="2876023" cy="4764546"/>
          </a:xfrm>
        </p:spPr>
      </p:pic>
      <p:pic>
        <p:nvPicPr>
          <p:cNvPr id="6" name="Picture 5"/>
          <p:cNvPicPr>
            <a:picLocks noChangeAspect="1"/>
          </p:cNvPicPr>
          <p:nvPr/>
        </p:nvPicPr>
        <p:blipFill>
          <a:blip r:embed="rId4"/>
          <a:stretch>
            <a:fillRect/>
          </a:stretch>
        </p:blipFill>
        <p:spPr>
          <a:xfrm>
            <a:off x="5231272" y="1628800"/>
            <a:ext cx="3024969" cy="3816424"/>
          </a:xfrm>
          <a:prstGeom prst="rect">
            <a:avLst/>
          </a:prstGeom>
        </p:spPr>
      </p:pic>
      <p:sp>
        <p:nvSpPr>
          <p:cNvPr id="8" name="TextBox 7"/>
          <p:cNvSpPr txBox="1"/>
          <p:nvPr/>
        </p:nvSpPr>
        <p:spPr>
          <a:xfrm>
            <a:off x="8328248" y="1602666"/>
            <a:ext cx="2160240" cy="1754327"/>
          </a:xfrm>
          <a:prstGeom prst="rect">
            <a:avLst/>
          </a:prstGeom>
          <a:noFill/>
        </p:spPr>
        <p:txBody>
          <a:bodyPr wrap="square" rtlCol="0">
            <a:spAutoFit/>
          </a:bodyPr>
          <a:lstStyle/>
          <a:p>
            <a:r>
              <a:rPr lang="en-US" u="sng" dirty="0"/>
              <a:t>Current Method</a:t>
            </a:r>
          </a:p>
          <a:p>
            <a:r>
              <a:rPr lang="en-US" dirty="0"/>
              <a:t>- read text</a:t>
            </a:r>
          </a:p>
          <a:p>
            <a:r>
              <a:rPr lang="en-US" dirty="0"/>
              <a:t>- manually </a:t>
            </a:r>
            <a:r>
              <a:rPr lang="en-US" dirty="0" err="1"/>
              <a:t>analyse</a:t>
            </a:r>
            <a:endParaRPr lang="en-US" dirty="0"/>
          </a:p>
          <a:p>
            <a:r>
              <a:rPr lang="en-US" dirty="0"/>
              <a:t>- manually enter text into tool</a:t>
            </a:r>
          </a:p>
          <a:p>
            <a:r>
              <a:rPr lang="en-US" dirty="0"/>
              <a:t>- manually annotate.</a:t>
            </a:r>
          </a:p>
        </p:txBody>
      </p:sp>
      <p:sp>
        <p:nvSpPr>
          <p:cNvPr id="10" name="TextBox 9"/>
          <p:cNvSpPr txBox="1"/>
          <p:nvPr/>
        </p:nvSpPr>
        <p:spPr>
          <a:xfrm>
            <a:off x="8328248" y="3762905"/>
            <a:ext cx="2160240" cy="1477328"/>
          </a:xfrm>
          <a:prstGeom prst="rect">
            <a:avLst/>
          </a:prstGeom>
          <a:noFill/>
        </p:spPr>
        <p:txBody>
          <a:bodyPr wrap="square" rtlCol="0">
            <a:spAutoFit/>
          </a:bodyPr>
          <a:lstStyle/>
          <a:p>
            <a:r>
              <a:rPr lang="en-US" u="sng" dirty="0"/>
              <a:t>Problems</a:t>
            </a:r>
          </a:p>
          <a:p>
            <a:r>
              <a:rPr lang="en-US" dirty="0"/>
              <a:t>- slow, costly, error-prone, ad hoc, must search for 'place' of new additions, etc....</a:t>
            </a:r>
          </a:p>
        </p:txBody>
      </p:sp>
      <p:sp>
        <p:nvSpPr>
          <p:cNvPr id="3" name="Date Placeholder 2">
            <a:extLst>
              <a:ext uri="{FF2B5EF4-FFF2-40B4-BE49-F238E27FC236}">
                <a16:creationId xmlns:a16="http://schemas.microsoft.com/office/drawing/2014/main" id="{CE32D364-422B-004D-A6ED-800B67CDAC93}"/>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45617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Organise with Argumentation Schemes</a:t>
            </a:r>
            <a:endParaRPr lang="en-GB" sz="4000" dirty="0"/>
          </a:p>
        </p:txBody>
      </p:sp>
      <p:sp>
        <p:nvSpPr>
          <p:cNvPr id="4" name="Content Placeholder 3"/>
          <p:cNvSpPr>
            <a:spLocks noGrp="1"/>
          </p:cNvSpPr>
          <p:nvPr>
            <p:ph idx="1"/>
          </p:nvPr>
        </p:nvSpPr>
        <p:spPr/>
        <p:txBody>
          <a:bodyPr>
            <a:normAutofit/>
          </a:bodyPr>
          <a:lstStyle/>
          <a:p>
            <a:r>
              <a:rPr lang="en-US" sz="2800" b="1" dirty="0"/>
              <a:t>Patterns of defeasible reasoning</a:t>
            </a:r>
            <a:r>
              <a:rPr lang="en-US" sz="2800" dirty="0"/>
              <a:t>:</a:t>
            </a:r>
          </a:p>
          <a:p>
            <a:pPr lvl="1"/>
            <a:r>
              <a:rPr lang="en-US" dirty="0"/>
              <a:t>Argument from position to know:  reasoning about knowledge and individual's relation to it.</a:t>
            </a:r>
          </a:p>
          <a:p>
            <a:pPr lvl="1"/>
            <a:r>
              <a:rPr lang="en-US" dirty="0"/>
              <a:t>Argument from practical reasoning: reasoning about what to do.</a:t>
            </a:r>
          </a:p>
          <a:p>
            <a:r>
              <a:rPr lang="en-US" sz="2800" b="1" dirty="0" err="1"/>
              <a:t>Normalised</a:t>
            </a:r>
            <a:r>
              <a:rPr lang="en-US" sz="2800" b="1" dirty="0"/>
              <a:t> reasoning language</a:t>
            </a:r>
            <a:r>
              <a:rPr lang="en-US" sz="2800" dirty="0"/>
              <a:t>.</a:t>
            </a:r>
          </a:p>
          <a:p>
            <a:pPr lvl="1"/>
            <a:endParaRPr lang="en-US" dirty="0"/>
          </a:p>
          <a:p>
            <a:r>
              <a:rPr lang="en-US" sz="2800" dirty="0"/>
              <a:t>Wyner, Schneider, Atkinson, and Bench-Capon (2012).</a:t>
            </a: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A209EF76-EE7C-8041-A463-E859236ED0FE}"/>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37376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Means:  </a:t>
            </a:r>
            <a:r>
              <a:rPr lang="en-US" sz="4000" dirty="0"/>
              <a:t>A Language Of Schemes</a:t>
            </a:r>
            <a:endParaRPr lang="en-GB" sz="4000" dirty="0"/>
          </a:p>
        </p:txBody>
      </p:sp>
      <p:sp>
        <p:nvSpPr>
          <p:cNvPr id="4" name="Content Placeholder 3"/>
          <p:cNvSpPr>
            <a:spLocks noGrp="1"/>
          </p:cNvSpPr>
          <p:nvPr>
            <p:ph idx="1"/>
          </p:nvPr>
        </p:nvSpPr>
        <p:spPr/>
        <p:txBody>
          <a:bodyPr>
            <a:noAutofit/>
          </a:bodyPr>
          <a:lstStyle/>
          <a:p>
            <a:r>
              <a:rPr lang="en-US" sz="2800" b="1" dirty="0"/>
              <a:t>Finger-print</a:t>
            </a:r>
            <a:r>
              <a:rPr lang="en-US" sz="2800" dirty="0"/>
              <a:t> the scheme.</a:t>
            </a:r>
          </a:p>
          <a:p>
            <a:pPr lvl="1"/>
            <a:r>
              <a:rPr lang="en-US" dirty="0"/>
              <a:t>characteristic terminology of the scheme.</a:t>
            </a:r>
          </a:p>
          <a:p>
            <a:pPr lvl="1"/>
            <a:r>
              <a:rPr lang="en-US" dirty="0" err="1"/>
              <a:t>generalise</a:t>
            </a:r>
            <a:r>
              <a:rPr lang="en-US" dirty="0"/>
              <a:t> the terminology to cover variation.</a:t>
            </a:r>
          </a:p>
          <a:p>
            <a:pPr lvl="1"/>
            <a:r>
              <a:rPr lang="en-US" dirty="0"/>
              <a:t>distinguish "domain" from "generic" terminology.</a:t>
            </a:r>
          </a:p>
          <a:p>
            <a:pPr lvl="1"/>
            <a:r>
              <a:rPr lang="en-US" dirty="0"/>
              <a:t>semantic annotations as "conceptual covers" over terminology.</a:t>
            </a:r>
          </a:p>
          <a:p>
            <a:r>
              <a:rPr lang="en-US" sz="2800" dirty="0"/>
              <a:t>A scheme of linked schemes.</a:t>
            </a:r>
          </a:p>
          <a:p>
            <a:r>
              <a:rPr lang="en-US" sz="2800" dirty="0"/>
              <a:t>Complex, flexible </a:t>
            </a:r>
            <a:r>
              <a:rPr lang="en-US" sz="2800" b="1" dirty="0"/>
              <a:t>queries</a:t>
            </a:r>
            <a:r>
              <a:rPr lang="en-US" sz="2800" dirty="0"/>
              <a:t> over the annotations.</a:t>
            </a:r>
          </a:p>
          <a:p>
            <a:r>
              <a:rPr lang="en-US" sz="2800" dirty="0"/>
              <a:t>Use </a:t>
            </a:r>
            <a:r>
              <a:rPr lang="en-US" sz="2800" b="1" dirty="0"/>
              <a:t>general tools</a:t>
            </a:r>
            <a:r>
              <a:rPr lang="en-US" sz="2800" dirty="0"/>
              <a:t> to access many functionalities.</a:t>
            </a: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77820952-E824-8847-A2DA-85FF0AEAA3C4}"/>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1205557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14258-8427-2346-99B8-65F4F3832A90}"/>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B3717039-DA83-914E-BE01-7D8934E63CDF}"/>
              </a:ext>
            </a:extLst>
          </p:cNvPr>
          <p:cNvSpPr>
            <a:spLocks noGrp="1"/>
          </p:cNvSpPr>
          <p:nvPr>
            <p:ph idx="1"/>
          </p:nvPr>
        </p:nvSpPr>
        <p:spPr/>
        <p:txBody>
          <a:bodyPr/>
          <a:lstStyle/>
          <a:p>
            <a:r>
              <a:rPr lang="en-US" dirty="0"/>
              <a:t>Basic notions of argumentation</a:t>
            </a:r>
          </a:p>
          <a:p>
            <a:r>
              <a:rPr lang="en-US" dirty="0"/>
              <a:t>NLP and argumentation</a:t>
            </a:r>
          </a:p>
          <a:p>
            <a:r>
              <a:rPr lang="en-US" dirty="0"/>
              <a:t>Computational models of argumentation</a:t>
            </a:r>
          </a:p>
          <a:p>
            <a:r>
              <a:rPr lang="en-US" dirty="0"/>
              <a:t>Argument schemes</a:t>
            </a:r>
          </a:p>
          <a:p>
            <a:r>
              <a:rPr lang="en-US" dirty="0"/>
              <a:t>Preferences and proof standards</a:t>
            </a:r>
          </a:p>
          <a:p>
            <a:r>
              <a:rPr lang="en-US" dirty="0" err="1"/>
              <a:t>Formalisation</a:t>
            </a:r>
            <a:endParaRPr lang="en-US" dirty="0"/>
          </a:p>
          <a:p>
            <a:endParaRPr lang="en-US" dirty="0"/>
          </a:p>
        </p:txBody>
      </p:sp>
      <p:sp>
        <p:nvSpPr>
          <p:cNvPr id="4" name="Date Placeholder 3">
            <a:extLst>
              <a:ext uri="{FF2B5EF4-FFF2-40B4-BE49-F238E27FC236}">
                <a16:creationId xmlns:a16="http://schemas.microsoft.com/office/drawing/2014/main" id="{C3641EDC-98A8-A849-B009-AE8C6A097183}"/>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69A6169E-0B07-AF47-8580-843FA45F1761}"/>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50204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Locating the Problem and</a:t>
            </a:r>
            <a:br>
              <a:rPr lang="en-GB" sz="4000" dirty="0">
                <a:cs typeface="Arial" pitchFamily="34" charset="0"/>
              </a:rPr>
            </a:br>
            <a:r>
              <a:rPr lang="en-GB" sz="4000" dirty="0">
                <a:cs typeface="Arial" pitchFamily="34" charset="0"/>
              </a:rPr>
              <a:t>Engineering a Solution</a:t>
            </a:r>
            <a:endParaRPr lang="en-GB" sz="4000" dirty="0"/>
          </a:p>
        </p:txBody>
      </p:sp>
      <p:sp>
        <p:nvSpPr>
          <p:cNvPr id="5" name="Footer Placeholder 4"/>
          <p:cNvSpPr>
            <a:spLocks noGrp="1"/>
          </p:cNvSpPr>
          <p:nvPr>
            <p:ph type="ftr" sz="quarter" idx="11"/>
          </p:nvPr>
        </p:nvSpPr>
        <p:spPr/>
        <p:txBody>
          <a:bodyPr/>
          <a:lstStyle/>
          <a:p>
            <a:r>
              <a:rPr lang="en-US"/>
              <a:t>Copyright (c) 2021 Adam Wyner</a:t>
            </a:r>
            <a:endParaRPr lang="en-GB" dirty="0"/>
          </a:p>
        </p:txBody>
      </p:sp>
      <p:sp>
        <p:nvSpPr>
          <p:cNvPr id="3" name="Content Placeholder 2"/>
          <p:cNvSpPr>
            <a:spLocks noGrp="1"/>
          </p:cNvSpPr>
          <p:nvPr>
            <p:ph idx="1"/>
          </p:nvPr>
        </p:nvSpPr>
        <p:spPr/>
        <p:txBody>
          <a:bodyPr>
            <a:normAutofit/>
          </a:bodyPr>
          <a:lstStyle/>
          <a:p>
            <a:r>
              <a:rPr lang="en-US" dirty="0"/>
              <a:t>The knowledge acquisition bottleneck from NL to some formal representation.</a:t>
            </a:r>
          </a:p>
          <a:p>
            <a:endParaRPr lang="en-US" dirty="0"/>
          </a:p>
        </p:txBody>
      </p:sp>
      <p:graphicFrame>
        <p:nvGraphicFramePr>
          <p:cNvPr id="6" name="Content Placeholder 3"/>
          <p:cNvGraphicFramePr>
            <a:graphicFrameLocks/>
          </p:cNvGraphicFramePr>
          <p:nvPr/>
        </p:nvGraphicFramePr>
        <p:xfrm>
          <a:off x="1919536" y="2996953"/>
          <a:ext cx="8229600" cy="2337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6D184148-52EA-E441-B9A3-26420A9FAED1}"/>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42240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(c) 2021 Adam Wyner</a:t>
            </a:r>
            <a:endParaRPr lang="en-GB" dirty="0"/>
          </a:p>
        </p:txBody>
      </p:sp>
      <p:sp>
        <p:nvSpPr>
          <p:cNvPr id="9" name="Content Placeholder 8"/>
          <p:cNvSpPr>
            <a:spLocks noGrp="1"/>
          </p:cNvSpPr>
          <p:nvPr>
            <p:ph idx="1"/>
          </p:nvPr>
        </p:nvSpPr>
        <p:spPr/>
        <p:txBody>
          <a:bodyPr>
            <a:noAutofit/>
          </a:bodyPr>
          <a:lstStyle/>
          <a:p>
            <a:r>
              <a:rPr lang="en-US" dirty="0"/>
              <a:t>Create support tools for an argument analyst in identifying and extracting arguments from text.</a:t>
            </a:r>
          </a:p>
          <a:p>
            <a:r>
              <a:rPr lang="en-US" dirty="0"/>
              <a:t>Input the arguments to a knowledge base, e.g. </a:t>
            </a:r>
            <a:r>
              <a:rPr lang="en-US" dirty="0" err="1"/>
              <a:t>DebateGraph</a:t>
            </a:r>
            <a:endParaRPr lang="en-US" dirty="0"/>
          </a:p>
          <a:p>
            <a:pPr marL="0" indent="0">
              <a:buNone/>
            </a:pPr>
            <a:r>
              <a:rPr lang="en-US" dirty="0"/>
              <a:t>     (www.debategraph.org)</a:t>
            </a:r>
          </a:p>
          <a:p>
            <a:r>
              <a:rPr lang="en-US" dirty="0"/>
              <a:t>Address:</a:t>
            </a:r>
          </a:p>
          <a:p>
            <a:pPr lvl="1"/>
            <a:r>
              <a:rPr lang="en-US" dirty="0"/>
              <a:t>linguistic variety (many-to-one sentence-proposition).</a:t>
            </a:r>
          </a:p>
          <a:p>
            <a:pPr lvl="1"/>
            <a:r>
              <a:rPr lang="en-US" dirty="0"/>
              <a:t>argument relations (premise, claim, exception, negation).</a:t>
            </a:r>
          </a:p>
          <a:p>
            <a:pPr lvl="1"/>
            <a:r>
              <a:rPr lang="en-US" dirty="0"/>
              <a:t>contrast or epistemic 'strength'.</a:t>
            </a:r>
          </a:p>
          <a:p>
            <a:pPr lvl="1"/>
            <a:r>
              <a:rPr lang="en-US" dirty="0"/>
              <a:t>discontinuity of arguments in textual source.</a:t>
            </a:r>
          </a:p>
          <a:p>
            <a:pPr lvl="1"/>
            <a:r>
              <a:rPr lang="en-US" dirty="0"/>
              <a:t>knowledge base dynamics.</a:t>
            </a:r>
          </a:p>
          <a:p>
            <a:pPr marL="0" indent="0">
              <a:buNone/>
            </a:pPr>
            <a:endParaRPr lang="en-US" dirty="0"/>
          </a:p>
        </p:txBody>
      </p:sp>
      <p:sp>
        <p:nvSpPr>
          <p:cNvPr id="8" name="Title 1"/>
          <p:cNvSpPr>
            <a:spLocks noGrp="1"/>
          </p:cNvSpPr>
          <p:nvPr>
            <p:ph type="title"/>
          </p:nvPr>
        </p:nvSpPr>
        <p:spPr>
          <a:xfrm>
            <a:off x="1981200" y="274638"/>
            <a:ext cx="8229600" cy="1143000"/>
          </a:xfrm>
          <a:noFill/>
        </p:spPr>
        <p:txBody>
          <a:bodyPr>
            <a:normAutofit fontScale="90000"/>
          </a:bodyPr>
          <a:lstStyle/>
          <a:p>
            <a:r>
              <a:rPr lang="en-US" sz="4000" dirty="0"/>
              <a:t>Decomposition for Argument Identification and Extraction</a:t>
            </a:r>
            <a:endParaRPr lang="en-GB" sz="4000" dirty="0"/>
          </a:p>
        </p:txBody>
      </p:sp>
      <p:sp>
        <p:nvSpPr>
          <p:cNvPr id="2" name="Date Placeholder 1">
            <a:extLst>
              <a:ext uri="{FF2B5EF4-FFF2-40B4-BE49-F238E27FC236}">
                <a16:creationId xmlns:a16="http://schemas.microsoft.com/office/drawing/2014/main" id="{A38E657B-ABB0-CA4E-B81A-8F51CF0D4B7D}"/>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60828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dirty="0">
                <a:cs typeface="Calibri"/>
              </a:rPr>
              <a:t>Information Extraction Pipeline</a:t>
            </a:r>
          </a:p>
        </p:txBody>
      </p:sp>
      <p:sp>
        <p:nvSpPr>
          <p:cNvPr id="5" name="Footer Placeholder 4"/>
          <p:cNvSpPr>
            <a:spLocks noGrp="1"/>
          </p:cNvSpPr>
          <p:nvPr>
            <p:ph type="ftr" sz="quarter" idx="11"/>
          </p:nvPr>
        </p:nvSpPr>
        <p:spPr/>
        <p:txBody>
          <a:bodyPr/>
          <a:lstStyle/>
          <a:p>
            <a:r>
              <a:rPr lang="en-US"/>
              <a:t>Copyright (c) 2021 Adam Wyner</a:t>
            </a:r>
            <a:endParaRPr lang="en-GB" dirty="0"/>
          </a:p>
        </p:txBody>
      </p:sp>
      <p:pic>
        <p:nvPicPr>
          <p:cNvPr id="8" name="Content Placeholder 7"/>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83632" y="1556792"/>
            <a:ext cx="6544060" cy="4853136"/>
          </a:xfrm>
        </p:spPr>
      </p:pic>
      <p:sp>
        <p:nvSpPr>
          <p:cNvPr id="4" name="TextBox 3"/>
          <p:cNvSpPr txBox="1"/>
          <p:nvPr/>
        </p:nvSpPr>
        <p:spPr>
          <a:xfrm>
            <a:off x="2135560" y="4941169"/>
            <a:ext cx="1710020" cy="584775"/>
          </a:xfrm>
          <a:prstGeom prst="rect">
            <a:avLst/>
          </a:prstGeom>
          <a:noFill/>
        </p:spPr>
        <p:txBody>
          <a:bodyPr wrap="none" rtlCol="0">
            <a:spAutoFit/>
          </a:bodyPr>
          <a:lstStyle/>
          <a:p>
            <a:r>
              <a:rPr lang="en-US" sz="1600" dirty="0"/>
              <a:t>Pipeline by Peters </a:t>
            </a:r>
          </a:p>
          <a:p>
            <a:r>
              <a:rPr lang="en-US" sz="1600" dirty="0"/>
              <a:t>and Wyner (2014)</a:t>
            </a:r>
          </a:p>
        </p:txBody>
      </p:sp>
      <p:sp>
        <p:nvSpPr>
          <p:cNvPr id="3" name="Date Placeholder 2">
            <a:extLst>
              <a:ext uri="{FF2B5EF4-FFF2-40B4-BE49-F238E27FC236}">
                <a16:creationId xmlns:a16="http://schemas.microsoft.com/office/drawing/2014/main" id="{CDF20BF7-35A5-534D-A27F-92251D2BDC45}"/>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89115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dirty="0">
                <a:cs typeface="Calibri"/>
              </a:rPr>
              <a:t>Annotate – Query – Extract</a:t>
            </a:r>
          </a:p>
        </p:txBody>
      </p:sp>
      <p:sp>
        <p:nvSpPr>
          <p:cNvPr id="5" name="Footer Placeholder 4"/>
          <p:cNvSpPr>
            <a:spLocks noGrp="1"/>
          </p:cNvSpPr>
          <p:nvPr>
            <p:ph type="ftr" sz="quarter" idx="11"/>
          </p:nvPr>
        </p:nvSpPr>
        <p:spPr/>
        <p:txBody>
          <a:bodyPr/>
          <a:lstStyle/>
          <a:p>
            <a:r>
              <a:rPr lang="en-US"/>
              <a:t>Copyright (c) 2021 Adam Wyner</a:t>
            </a:r>
            <a:endParaRPr lang="en-GB" dirty="0"/>
          </a:p>
        </p:txBody>
      </p:sp>
      <p:sp>
        <p:nvSpPr>
          <p:cNvPr id="8" name="Content Placeholder 3"/>
          <p:cNvSpPr>
            <a:spLocks noGrp="1"/>
          </p:cNvSpPr>
          <p:nvPr>
            <p:ph idx="1"/>
          </p:nvPr>
        </p:nvSpPr>
        <p:spPr/>
        <p:txBody>
          <a:bodyPr>
            <a:normAutofit/>
          </a:bodyPr>
          <a:lstStyle/>
          <a:p>
            <a:r>
              <a:rPr lang="en-US" dirty="0"/>
              <a:t>Annotate with respect to Argumentation Schemes.</a:t>
            </a:r>
          </a:p>
          <a:p>
            <a:pPr lvl="1"/>
            <a:r>
              <a:rPr lang="en-US" dirty="0"/>
              <a:t>characteristic terminology of the scheme.</a:t>
            </a:r>
          </a:p>
          <a:p>
            <a:pPr lvl="1"/>
            <a:r>
              <a:rPr lang="en-US" dirty="0" err="1"/>
              <a:t>generalise</a:t>
            </a:r>
            <a:r>
              <a:rPr lang="en-US" dirty="0"/>
              <a:t> the terminology to cover variation.</a:t>
            </a:r>
          </a:p>
          <a:p>
            <a:pPr lvl="1"/>
            <a:r>
              <a:rPr lang="en-US" dirty="0"/>
              <a:t>distinguish "domain" from "generic" terminology.</a:t>
            </a:r>
          </a:p>
          <a:p>
            <a:r>
              <a:rPr lang="en-US" dirty="0"/>
              <a:t>Complex, flexible queries over the annotations.</a:t>
            </a:r>
          </a:p>
          <a:p>
            <a:pPr lvl="1"/>
            <a:r>
              <a:rPr lang="en-US" dirty="0"/>
              <a:t>Low level (atomic) and high level (molecular) constructions.</a:t>
            </a:r>
          </a:p>
          <a:p>
            <a:pPr lvl="1"/>
            <a:r>
              <a:rPr lang="en-US" dirty="0"/>
              <a:t>Interactive, semi-automatic.</a:t>
            </a:r>
          </a:p>
          <a:p>
            <a:r>
              <a:rPr lang="en-US" dirty="0"/>
              <a:t>Export XML to </a:t>
            </a:r>
            <a:r>
              <a:rPr lang="en-US" dirty="0" err="1"/>
              <a:t>debategraph</a:t>
            </a:r>
            <a:r>
              <a:rPr lang="en-US" dirty="0"/>
              <a:t>.</a:t>
            </a:r>
          </a:p>
        </p:txBody>
      </p:sp>
      <p:sp>
        <p:nvSpPr>
          <p:cNvPr id="3" name="Date Placeholder 2">
            <a:extLst>
              <a:ext uri="{FF2B5EF4-FFF2-40B4-BE49-F238E27FC236}">
                <a16:creationId xmlns:a16="http://schemas.microsoft.com/office/drawing/2014/main" id="{797770AC-6090-8D44-A6ED-4C6557F2CF36}"/>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13913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t>Annotating Text</a:t>
            </a:r>
          </a:p>
        </p:txBody>
      </p:sp>
      <p:sp>
        <p:nvSpPr>
          <p:cNvPr id="3" name="Content Placeholder 2"/>
          <p:cNvSpPr>
            <a:spLocks noGrp="1"/>
          </p:cNvSpPr>
          <p:nvPr>
            <p:ph idx="1"/>
          </p:nvPr>
        </p:nvSpPr>
        <p:spPr>
          <a:xfrm>
            <a:off x="1991544" y="1600201"/>
            <a:ext cx="8208912" cy="4525963"/>
          </a:xfrm>
        </p:spPr>
        <p:txBody>
          <a:bodyPr>
            <a:noAutofit/>
          </a:bodyPr>
          <a:lstStyle/>
          <a:p>
            <a:r>
              <a:rPr lang="en-US" dirty="0"/>
              <a:t>Annotate for</a:t>
            </a:r>
          </a:p>
          <a:p>
            <a:pPr lvl="1"/>
            <a:r>
              <a:rPr lang="en-US" dirty="0"/>
              <a:t>Argument structure</a:t>
            </a:r>
          </a:p>
          <a:p>
            <a:pPr lvl="1"/>
            <a:r>
              <a:rPr lang="en-US" dirty="0"/>
              <a:t>Domain terminology</a:t>
            </a:r>
          </a:p>
          <a:p>
            <a:pPr lvl="1"/>
            <a:r>
              <a:rPr lang="en-US" dirty="0"/>
              <a:t>Contrariness</a:t>
            </a:r>
          </a:p>
          <a:p>
            <a:pPr lvl="1"/>
            <a:r>
              <a:rPr lang="en-US" dirty="0"/>
              <a:t>Sentiment</a:t>
            </a:r>
          </a:p>
          <a:p>
            <a:pPr lvl="1"/>
            <a:r>
              <a:rPr lang="en-US" dirty="0"/>
              <a:t>other....</a:t>
            </a:r>
          </a:p>
          <a:p>
            <a:pPr lvl="2"/>
            <a:r>
              <a:rPr lang="en-US" dirty="0"/>
              <a:t>epistemic terminology, e.g. </a:t>
            </a:r>
            <a:r>
              <a:rPr lang="en-US" i="1" dirty="0"/>
              <a:t>likely, certainly, might, must</a:t>
            </a:r>
            <a:r>
              <a:rPr lang="en-US" dirty="0"/>
              <a:t>....</a:t>
            </a:r>
          </a:p>
          <a:p>
            <a:pPr lvl="2"/>
            <a:r>
              <a:rPr lang="en-US" dirty="0"/>
              <a:t>propositional attitude verbs, e.g. </a:t>
            </a:r>
            <a:r>
              <a:rPr lang="en-US" i="1" dirty="0"/>
              <a:t>believe, know,....</a:t>
            </a:r>
          </a:p>
          <a:p>
            <a:pPr lvl="2"/>
            <a:r>
              <a:rPr lang="en-US" dirty="0"/>
              <a:t>speech acts, e.g. </a:t>
            </a:r>
            <a:r>
              <a:rPr lang="en-US" i="1" dirty="0"/>
              <a:t>report, stated, claimed, asserted,....</a:t>
            </a: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171BFD4C-2C85-8247-BB1E-AAB9B03A25ED}"/>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653598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dirty="0"/>
              <a:t>Find Argument Passages</a:t>
            </a:r>
          </a:p>
        </p:txBody>
      </p:sp>
      <p:sp>
        <p:nvSpPr>
          <p:cNvPr id="3" name="Content Placeholder 2"/>
          <p:cNvSpPr>
            <a:spLocks noGrp="1"/>
          </p:cNvSpPr>
          <p:nvPr>
            <p:ph idx="1"/>
          </p:nvPr>
        </p:nvSpPr>
        <p:spPr/>
        <p:txBody>
          <a:bodyPr>
            <a:normAutofit/>
          </a:bodyPr>
          <a:lstStyle/>
          <a:p>
            <a:r>
              <a:rPr lang="en-US" sz="2800" dirty="0"/>
              <a:t>Use:</a:t>
            </a:r>
          </a:p>
          <a:p>
            <a:pPr lvl="1"/>
            <a:r>
              <a:rPr lang="en-US" dirty="0"/>
              <a:t>Indicators of </a:t>
            </a:r>
            <a:r>
              <a:rPr lang="en-US" dirty="0">
                <a:ln>
                  <a:solidFill>
                    <a:schemeClr val="accent6"/>
                  </a:solidFill>
                </a:ln>
              </a:rPr>
              <a:t>premise</a:t>
            </a:r>
            <a:endParaRPr lang="en-US" dirty="0"/>
          </a:p>
          <a:p>
            <a:pPr lvl="1">
              <a:buNone/>
            </a:pPr>
            <a:r>
              <a:rPr lang="en-US" i="1" dirty="0"/>
              <a:t>    after, as, because, for, since, when, .... </a:t>
            </a:r>
          </a:p>
          <a:p>
            <a:pPr lvl="1"/>
            <a:r>
              <a:rPr lang="en-US" dirty="0"/>
              <a:t>Indicators of </a:t>
            </a:r>
            <a:r>
              <a:rPr lang="en-US" dirty="0">
                <a:ln>
                  <a:solidFill>
                    <a:schemeClr val="accent4"/>
                  </a:solidFill>
                </a:ln>
              </a:rPr>
              <a:t>conclusion</a:t>
            </a:r>
            <a:endParaRPr lang="en-US" dirty="0"/>
          </a:p>
          <a:p>
            <a:pPr lvl="1">
              <a:buNone/>
            </a:pPr>
            <a:r>
              <a:rPr lang="en-US" i="1" dirty="0"/>
              <a:t>    therefore, in conclusion, consequently, ....</a:t>
            </a:r>
          </a:p>
          <a:p>
            <a:pPr lvl="1"/>
            <a:r>
              <a:rPr lang="en-US" dirty="0"/>
              <a:t>Rhetorical connectives - </a:t>
            </a:r>
            <a:r>
              <a:rPr lang="en-US" i="1" dirty="0"/>
              <a:t>elaboration, example, contrast</a:t>
            </a:r>
            <a:r>
              <a:rPr lang="en-US" dirty="0"/>
              <a:t>.</a:t>
            </a: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3AD5065B-0321-4440-96DF-9205B1188438}"/>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1662198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dirty="0">
                <a:cs typeface="Calibri"/>
              </a:rPr>
              <a:t>Benefits</a:t>
            </a:r>
          </a:p>
        </p:txBody>
      </p:sp>
      <p:sp>
        <p:nvSpPr>
          <p:cNvPr id="5" name="Footer Placeholder 4"/>
          <p:cNvSpPr>
            <a:spLocks noGrp="1"/>
          </p:cNvSpPr>
          <p:nvPr>
            <p:ph type="ftr" sz="quarter" idx="11"/>
          </p:nvPr>
        </p:nvSpPr>
        <p:spPr/>
        <p:txBody>
          <a:bodyPr/>
          <a:lstStyle/>
          <a:p>
            <a:r>
              <a:rPr lang="en-US"/>
              <a:t>Copyright (c) 2021 Adam Wyner</a:t>
            </a:r>
            <a:endParaRPr lang="en-GB" dirty="0"/>
          </a:p>
        </p:txBody>
      </p:sp>
      <p:sp>
        <p:nvSpPr>
          <p:cNvPr id="8" name="Content Placeholder 3"/>
          <p:cNvSpPr>
            <a:spLocks noGrp="1"/>
          </p:cNvSpPr>
          <p:nvPr>
            <p:ph idx="1"/>
          </p:nvPr>
        </p:nvSpPr>
        <p:spPr/>
        <p:txBody>
          <a:bodyPr>
            <a:normAutofit/>
          </a:bodyPr>
          <a:lstStyle/>
          <a:p>
            <a:r>
              <a:rPr lang="en-US" dirty="0"/>
              <a:t>Modular analysis.</a:t>
            </a:r>
          </a:p>
          <a:p>
            <a:r>
              <a:rPr lang="en-US" dirty="0"/>
              <a:t>Transparent and explicit.  Easy to modify and correct.</a:t>
            </a:r>
          </a:p>
          <a:p>
            <a:r>
              <a:rPr lang="en-US" dirty="0"/>
              <a:t>No need for parsed,  pre-structured text.</a:t>
            </a:r>
          </a:p>
          <a:p>
            <a:r>
              <a:rPr lang="en-US" dirty="0"/>
              <a:t>Generic components apply anywhere.</a:t>
            </a:r>
          </a:p>
          <a:p>
            <a:r>
              <a:rPr lang="en-US" dirty="0"/>
              <a:t>No need for a gold standard.</a:t>
            </a:r>
          </a:p>
        </p:txBody>
      </p:sp>
      <p:sp>
        <p:nvSpPr>
          <p:cNvPr id="3" name="Date Placeholder 2">
            <a:extLst>
              <a:ext uri="{FF2B5EF4-FFF2-40B4-BE49-F238E27FC236}">
                <a16:creationId xmlns:a16="http://schemas.microsoft.com/office/drawing/2014/main" id="{FC3503B7-928B-A146-9C7E-2DEB3C0CACAB}"/>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981679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t>Methodology</a:t>
            </a:r>
          </a:p>
        </p:txBody>
      </p:sp>
      <p:sp>
        <p:nvSpPr>
          <p:cNvPr id="5" name="Footer Placeholder 4"/>
          <p:cNvSpPr>
            <a:spLocks noGrp="1"/>
          </p:cNvSpPr>
          <p:nvPr>
            <p:ph type="ftr" sz="quarter" idx="11"/>
          </p:nvPr>
        </p:nvSpPr>
        <p:spPr/>
        <p:txBody>
          <a:bodyPr/>
          <a:lstStyle/>
          <a:p>
            <a:r>
              <a:rPr lang="en-US"/>
              <a:t>Copyright (c) 2021 Adam Wyner</a:t>
            </a:r>
            <a:endParaRPr lang="en-GB" dirty="0"/>
          </a:p>
        </p:txBody>
      </p:sp>
      <p:sp>
        <p:nvSpPr>
          <p:cNvPr id="4" name="Content Placeholder 3"/>
          <p:cNvSpPr>
            <a:spLocks noGrp="1"/>
          </p:cNvSpPr>
          <p:nvPr>
            <p:ph idx="1"/>
          </p:nvPr>
        </p:nvSpPr>
        <p:spPr>
          <a:xfrm>
            <a:off x="1981200" y="1567334"/>
            <a:ext cx="8229600" cy="4525963"/>
          </a:xfrm>
        </p:spPr>
        <p:txBody>
          <a:bodyPr>
            <a:normAutofit/>
          </a:bodyPr>
          <a:lstStyle/>
          <a:p>
            <a:r>
              <a:rPr lang="en-US" dirty="0"/>
              <a:t>Low level automation, using high level structures as guides.</a:t>
            </a:r>
          </a:p>
          <a:p>
            <a:r>
              <a:rPr lang="en-US" dirty="0"/>
              <a:t>For example, no automatic search for scheme filling, grounding of variables, contrast identification.</a:t>
            </a:r>
          </a:p>
          <a:p>
            <a:endParaRPr lang="en-US" dirty="0"/>
          </a:p>
          <a:p>
            <a:r>
              <a:rPr lang="en-US" dirty="0"/>
              <a:t>The same bottom-up incremental approach I have been advocating all the time!</a:t>
            </a:r>
          </a:p>
        </p:txBody>
      </p:sp>
      <p:sp>
        <p:nvSpPr>
          <p:cNvPr id="3" name="Date Placeholder 2">
            <a:extLst>
              <a:ext uri="{FF2B5EF4-FFF2-40B4-BE49-F238E27FC236}">
                <a16:creationId xmlns:a16="http://schemas.microsoft.com/office/drawing/2014/main" id="{246D0684-87D2-CB46-B331-0B03416D6F0F}"/>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643325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4000" dirty="0"/>
              <a:t>Consumer Argumentation Scheme</a:t>
            </a:r>
            <a:endParaRPr lang="en-GB" sz="4000" dirty="0"/>
          </a:p>
        </p:txBody>
      </p:sp>
      <p:sp>
        <p:nvSpPr>
          <p:cNvPr id="3" name="Content Placeholder 2"/>
          <p:cNvSpPr>
            <a:spLocks noGrp="1"/>
          </p:cNvSpPr>
          <p:nvPr>
            <p:ph idx="1"/>
          </p:nvPr>
        </p:nvSpPr>
        <p:spPr>
          <a:xfrm>
            <a:off x="2207568" y="1600201"/>
            <a:ext cx="7776864" cy="4525963"/>
          </a:xfrm>
        </p:spPr>
        <p:txBody>
          <a:bodyPr>
            <a:normAutofit/>
          </a:bodyPr>
          <a:lstStyle/>
          <a:p>
            <a:pPr>
              <a:buNone/>
            </a:pPr>
            <a:r>
              <a:rPr lang="en-US" sz="2800" i="1" dirty="0">
                <a:solidFill>
                  <a:srgbClr val="000000"/>
                </a:solidFill>
              </a:rPr>
              <a:t>Typed variables in schemes as targets for extraction.</a:t>
            </a:r>
          </a:p>
          <a:p>
            <a:pPr>
              <a:buNone/>
            </a:pPr>
            <a:endParaRPr lang="en-US" sz="2800" i="1" dirty="0">
              <a:solidFill>
                <a:srgbClr val="000000"/>
              </a:solidFill>
            </a:endParaRPr>
          </a:p>
          <a:p>
            <a:pPr>
              <a:buNone/>
            </a:pPr>
            <a:r>
              <a:rPr lang="en-US" sz="2800" i="1" dirty="0">
                <a:solidFill>
                  <a:srgbClr val="000000"/>
                </a:solidFill>
              </a:rPr>
              <a:t>Premises: </a:t>
            </a:r>
          </a:p>
          <a:p>
            <a:r>
              <a:rPr lang="en-US" sz="2800" dirty="0">
                <a:solidFill>
                  <a:srgbClr val="000000"/>
                </a:solidFill>
              </a:rPr>
              <a:t>Camera </a:t>
            </a:r>
            <a:r>
              <a:rPr lang="en-US" sz="2800" b="1" dirty="0">
                <a:solidFill>
                  <a:srgbClr val="000000"/>
                </a:solidFill>
              </a:rPr>
              <a:t>X</a:t>
            </a:r>
            <a:r>
              <a:rPr lang="en-US" sz="2800" dirty="0">
                <a:solidFill>
                  <a:srgbClr val="000000"/>
                </a:solidFill>
              </a:rPr>
              <a:t> has property </a:t>
            </a:r>
            <a:r>
              <a:rPr lang="en-US" sz="2800" b="1" dirty="0">
                <a:solidFill>
                  <a:srgbClr val="000000"/>
                </a:solidFill>
              </a:rPr>
              <a:t>P</a:t>
            </a:r>
            <a:r>
              <a:rPr lang="en-US" sz="2800" dirty="0">
                <a:solidFill>
                  <a:srgbClr val="000000"/>
                </a:solidFill>
              </a:rPr>
              <a:t>.</a:t>
            </a:r>
          </a:p>
          <a:p>
            <a:r>
              <a:rPr lang="en-US" sz="2800" dirty="0">
                <a:solidFill>
                  <a:srgbClr val="000000"/>
                </a:solidFill>
              </a:rPr>
              <a:t>Property </a:t>
            </a:r>
            <a:r>
              <a:rPr lang="en-US" sz="2800" b="1" dirty="0">
                <a:solidFill>
                  <a:srgbClr val="000000"/>
                </a:solidFill>
              </a:rPr>
              <a:t>P</a:t>
            </a:r>
            <a:r>
              <a:rPr lang="en-US" sz="2800" dirty="0">
                <a:solidFill>
                  <a:srgbClr val="000000"/>
                </a:solidFill>
              </a:rPr>
              <a:t> promotes value </a:t>
            </a:r>
            <a:r>
              <a:rPr lang="en-US" sz="2800" b="1" dirty="0">
                <a:solidFill>
                  <a:srgbClr val="000000"/>
                </a:solidFill>
              </a:rPr>
              <a:t>V</a:t>
            </a:r>
            <a:r>
              <a:rPr lang="en-US" sz="2800" dirty="0">
                <a:solidFill>
                  <a:srgbClr val="000000"/>
                </a:solidFill>
              </a:rPr>
              <a:t> for agent </a:t>
            </a:r>
            <a:r>
              <a:rPr lang="en-US" sz="2800" b="1" dirty="0">
                <a:solidFill>
                  <a:srgbClr val="000000"/>
                </a:solidFill>
              </a:rPr>
              <a:t>A</a:t>
            </a:r>
            <a:r>
              <a:rPr lang="en-US" sz="2800" dirty="0">
                <a:solidFill>
                  <a:srgbClr val="000000"/>
                </a:solidFill>
              </a:rPr>
              <a:t>.</a:t>
            </a:r>
          </a:p>
          <a:p>
            <a:pPr marL="0" indent="0">
              <a:buNone/>
            </a:pPr>
            <a:endParaRPr lang="en-US" sz="2800" dirty="0">
              <a:solidFill>
                <a:srgbClr val="000000"/>
              </a:solidFill>
            </a:endParaRPr>
          </a:p>
          <a:p>
            <a:pPr>
              <a:buNone/>
            </a:pPr>
            <a:r>
              <a:rPr lang="en-US" sz="2800" i="1" dirty="0">
                <a:solidFill>
                  <a:srgbClr val="000000"/>
                </a:solidFill>
              </a:rPr>
              <a:t>Conclusion: </a:t>
            </a:r>
          </a:p>
          <a:p>
            <a:r>
              <a:rPr lang="en-US" sz="2800" dirty="0">
                <a:solidFill>
                  <a:srgbClr val="000000"/>
                </a:solidFill>
              </a:rPr>
              <a:t>Agent </a:t>
            </a:r>
            <a:r>
              <a:rPr lang="en-US" sz="2800" b="1" dirty="0">
                <a:solidFill>
                  <a:srgbClr val="000000"/>
                </a:solidFill>
              </a:rPr>
              <a:t>A</a:t>
            </a:r>
            <a:r>
              <a:rPr lang="en-US" sz="2800" dirty="0">
                <a:solidFill>
                  <a:srgbClr val="000000"/>
                </a:solidFill>
              </a:rPr>
              <a:t> should </a:t>
            </a:r>
            <a:r>
              <a:rPr lang="en-US" sz="2800" b="1" dirty="0">
                <a:solidFill>
                  <a:srgbClr val="000000"/>
                </a:solidFill>
              </a:rPr>
              <a:t>Action</a:t>
            </a:r>
            <a:r>
              <a:rPr lang="en-US" sz="2800" dirty="0">
                <a:solidFill>
                  <a:srgbClr val="000000"/>
                </a:solidFill>
              </a:rPr>
              <a:t> Camera </a:t>
            </a:r>
            <a:r>
              <a:rPr lang="en-US" sz="2800" b="1" dirty="0">
                <a:solidFill>
                  <a:srgbClr val="000000"/>
                </a:solidFill>
              </a:rPr>
              <a:t>X</a:t>
            </a:r>
            <a:r>
              <a:rPr lang="en-US" sz="2800" dirty="0">
                <a:solidFill>
                  <a:srgbClr val="000000"/>
                </a:solidFill>
              </a:rPr>
              <a:t>.</a:t>
            </a:r>
            <a:endParaRPr lang="en-GB" sz="2800" dirty="0"/>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E8856236-8D3B-274B-8B55-0BF23FA2DCBB}"/>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775467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4000" dirty="0">
                <a:solidFill>
                  <a:srgbClr val="000000"/>
                </a:solidFill>
              </a:rPr>
              <a:t>Analyst’s Goal: Instantiate</a:t>
            </a:r>
            <a:endParaRPr lang="en-GB" sz="4000" dirty="0"/>
          </a:p>
        </p:txBody>
      </p:sp>
      <p:sp>
        <p:nvSpPr>
          <p:cNvPr id="3" name="Content Placeholder 2"/>
          <p:cNvSpPr>
            <a:spLocks noGrp="1"/>
          </p:cNvSpPr>
          <p:nvPr>
            <p:ph idx="1"/>
          </p:nvPr>
        </p:nvSpPr>
        <p:spPr/>
        <p:txBody>
          <a:bodyPr>
            <a:normAutofit/>
          </a:bodyPr>
          <a:lstStyle/>
          <a:p>
            <a:pPr>
              <a:buNone/>
            </a:pPr>
            <a:r>
              <a:rPr lang="en-US" sz="2800" i="1" dirty="0">
                <a:solidFill>
                  <a:srgbClr val="000000"/>
                </a:solidFill>
                <a:cs typeface=""/>
              </a:rPr>
              <a:t>Premises:</a:t>
            </a:r>
            <a:r>
              <a:rPr lang="en-US" sz="2800" dirty="0">
                <a:solidFill>
                  <a:srgbClr val="000000"/>
                </a:solidFill>
                <a:cs typeface=""/>
              </a:rPr>
              <a:t> </a:t>
            </a:r>
          </a:p>
          <a:p>
            <a:r>
              <a:rPr lang="en-US" sz="2800" dirty="0">
                <a:solidFill>
                  <a:srgbClr val="000000"/>
                </a:solidFill>
                <a:cs typeface=""/>
              </a:rPr>
              <a:t>The </a:t>
            </a:r>
            <a:r>
              <a:rPr lang="en-US" sz="2800" b="1" dirty="0">
                <a:solidFill>
                  <a:srgbClr val="000000"/>
                </a:solidFill>
                <a:cs typeface=""/>
              </a:rPr>
              <a:t>Canon SX220 </a:t>
            </a:r>
            <a:r>
              <a:rPr lang="en-US" sz="2800" dirty="0">
                <a:solidFill>
                  <a:srgbClr val="000000"/>
                </a:solidFill>
                <a:cs typeface=""/>
              </a:rPr>
              <a:t>has </a:t>
            </a:r>
            <a:r>
              <a:rPr lang="en-US" sz="2800" b="1" dirty="0">
                <a:solidFill>
                  <a:srgbClr val="000000"/>
                </a:solidFill>
                <a:cs typeface=""/>
              </a:rPr>
              <a:t>good video quality</a:t>
            </a:r>
            <a:r>
              <a:rPr lang="en-US" sz="2800" dirty="0">
                <a:solidFill>
                  <a:srgbClr val="000000"/>
                </a:solidFill>
                <a:cs typeface=""/>
              </a:rPr>
              <a:t>.</a:t>
            </a:r>
          </a:p>
          <a:p>
            <a:r>
              <a:rPr lang="en-US" sz="2800" b="1" dirty="0">
                <a:solidFill>
                  <a:srgbClr val="000000"/>
                </a:solidFill>
                <a:cs typeface=""/>
              </a:rPr>
              <a:t>Good video quality</a:t>
            </a:r>
            <a:r>
              <a:rPr lang="en-US" sz="2800" dirty="0">
                <a:solidFill>
                  <a:srgbClr val="000000"/>
                </a:solidFill>
                <a:cs typeface=""/>
              </a:rPr>
              <a:t> promotes </a:t>
            </a:r>
            <a:r>
              <a:rPr lang="en-US" sz="2800" b="1" dirty="0">
                <a:solidFill>
                  <a:srgbClr val="000000"/>
                </a:solidFill>
                <a:cs typeface=""/>
              </a:rPr>
              <a:t>image quality</a:t>
            </a:r>
            <a:r>
              <a:rPr lang="en-US" sz="2800" dirty="0">
                <a:solidFill>
                  <a:srgbClr val="000000"/>
                </a:solidFill>
                <a:cs typeface=""/>
              </a:rPr>
              <a:t> for </a:t>
            </a:r>
            <a:r>
              <a:rPr lang="en-US" sz="2800" b="1" dirty="0">
                <a:solidFill>
                  <a:srgbClr val="000000"/>
                </a:solidFill>
                <a:cs typeface=""/>
              </a:rPr>
              <a:t>casual photographers</a:t>
            </a:r>
            <a:r>
              <a:rPr lang="en-US" sz="2800" dirty="0">
                <a:solidFill>
                  <a:srgbClr val="000000"/>
                </a:solidFill>
                <a:cs typeface=""/>
              </a:rPr>
              <a:t>. </a:t>
            </a:r>
          </a:p>
          <a:p>
            <a:pPr>
              <a:buNone/>
            </a:pPr>
            <a:endParaRPr lang="en-US" sz="2800" dirty="0">
              <a:solidFill>
                <a:srgbClr val="000000"/>
              </a:solidFill>
              <a:cs typeface=""/>
            </a:endParaRPr>
          </a:p>
          <a:p>
            <a:pPr>
              <a:buNone/>
            </a:pPr>
            <a:r>
              <a:rPr lang="en-US" sz="2800" i="1" dirty="0">
                <a:solidFill>
                  <a:srgbClr val="000000"/>
                </a:solidFill>
                <a:cs typeface=""/>
              </a:rPr>
              <a:t>Conclusion:</a:t>
            </a:r>
            <a:r>
              <a:rPr lang="en-US" sz="2800" dirty="0">
                <a:solidFill>
                  <a:srgbClr val="000000"/>
                </a:solidFill>
                <a:cs typeface=""/>
              </a:rPr>
              <a:t> </a:t>
            </a:r>
          </a:p>
          <a:p>
            <a:r>
              <a:rPr lang="en-US" sz="2800" b="1" dirty="0">
                <a:solidFill>
                  <a:srgbClr val="000000"/>
                </a:solidFill>
                <a:cs typeface=""/>
              </a:rPr>
              <a:t>Casual photographers</a:t>
            </a:r>
            <a:r>
              <a:rPr lang="en-US" sz="2800" dirty="0">
                <a:solidFill>
                  <a:srgbClr val="000000"/>
                </a:solidFill>
                <a:cs typeface=""/>
              </a:rPr>
              <a:t> should</a:t>
            </a:r>
            <a:r>
              <a:rPr lang="en-US" sz="2800" b="1" dirty="0">
                <a:solidFill>
                  <a:srgbClr val="000000"/>
                </a:solidFill>
                <a:cs typeface=""/>
              </a:rPr>
              <a:t> buy</a:t>
            </a:r>
            <a:r>
              <a:rPr lang="en-US" sz="2800" dirty="0">
                <a:solidFill>
                  <a:srgbClr val="000000"/>
                </a:solidFill>
                <a:cs typeface=""/>
              </a:rPr>
              <a:t> the </a:t>
            </a:r>
            <a:r>
              <a:rPr lang="en-US" sz="2800" b="1" dirty="0">
                <a:solidFill>
                  <a:srgbClr val="000000"/>
                </a:solidFill>
                <a:cs typeface=""/>
              </a:rPr>
              <a:t>Canon SX220</a:t>
            </a:r>
            <a:r>
              <a:rPr lang="en-US" sz="2800" dirty="0">
                <a:solidFill>
                  <a:srgbClr val="000000"/>
                </a:solidFill>
                <a:cs typeface=""/>
              </a:rPr>
              <a:t>.</a:t>
            </a:r>
            <a:endParaRPr lang="en-GB" sz="2800" dirty="0">
              <a:cs typeface=""/>
            </a:endParaRP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91D9CD4B-EF34-D348-A4C4-76433B330000}"/>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03049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928A-FEE9-FE4E-A5F1-32CB169B944F}"/>
              </a:ext>
            </a:extLst>
          </p:cNvPr>
          <p:cNvSpPr>
            <a:spLocks noGrp="1"/>
          </p:cNvSpPr>
          <p:nvPr>
            <p:ph type="title"/>
          </p:nvPr>
        </p:nvSpPr>
        <p:spPr/>
        <p:txBody>
          <a:bodyPr/>
          <a:lstStyle/>
          <a:p>
            <a:r>
              <a:rPr lang="en-US" dirty="0">
                <a:effectLst/>
              </a:rPr>
              <a:t>Wha</a:t>
            </a:r>
            <a:r>
              <a:rPr lang="en-US" dirty="0"/>
              <a:t>t is an argument?</a:t>
            </a:r>
            <a:endParaRPr lang="en-US" dirty="0">
              <a:effectLst/>
            </a:endParaRPr>
          </a:p>
        </p:txBody>
      </p:sp>
      <p:sp>
        <p:nvSpPr>
          <p:cNvPr id="3" name="Content Placeholder 2">
            <a:extLst>
              <a:ext uri="{FF2B5EF4-FFF2-40B4-BE49-F238E27FC236}">
                <a16:creationId xmlns:a16="http://schemas.microsoft.com/office/drawing/2014/main" id="{ACEBEF9B-989C-D044-8425-8FE446F1004D}"/>
              </a:ext>
            </a:extLst>
          </p:cNvPr>
          <p:cNvSpPr>
            <a:spLocks noGrp="1"/>
          </p:cNvSpPr>
          <p:nvPr>
            <p:ph idx="1"/>
          </p:nvPr>
        </p:nvSpPr>
        <p:spPr/>
        <p:txBody>
          <a:bodyPr>
            <a:normAutofit/>
          </a:bodyPr>
          <a:lstStyle/>
          <a:p>
            <a:r>
              <a:rPr lang="en-US" dirty="0"/>
              <a:t>Reasoning from one (or more) assumption(s) and a rule to a conclusion.</a:t>
            </a:r>
          </a:p>
          <a:p>
            <a:r>
              <a:rPr lang="en-US" dirty="0"/>
              <a:t>Modus Ponens:</a:t>
            </a:r>
          </a:p>
          <a:p>
            <a:pPr lvl="1"/>
            <a:r>
              <a:rPr lang="en-US" dirty="0"/>
              <a:t>P</a:t>
            </a:r>
          </a:p>
          <a:p>
            <a:pPr lvl="1"/>
            <a:r>
              <a:rPr lang="en-US" dirty="0"/>
              <a:t>P -&gt; Q</a:t>
            </a:r>
          </a:p>
          <a:p>
            <a:pPr lvl="1"/>
            <a:r>
              <a:rPr lang="en-US" dirty="0"/>
              <a:t>Therefore, Q</a:t>
            </a:r>
          </a:p>
          <a:p>
            <a:pPr lvl="1"/>
            <a:endParaRPr lang="en-US" dirty="0"/>
          </a:p>
          <a:p>
            <a:r>
              <a:rPr lang="en-US" dirty="0"/>
              <a:t>We can say that Modus Ponens is an argument scheme. We could  refer to an instance of it as an argument A and that it argues for the conclusion Q.</a:t>
            </a:r>
          </a:p>
        </p:txBody>
      </p:sp>
      <p:sp>
        <p:nvSpPr>
          <p:cNvPr id="4" name="Footer Placeholder 3">
            <a:extLst>
              <a:ext uri="{FF2B5EF4-FFF2-40B4-BE49-F238E27FC236}">
                <a16:creationId xmlns:a16="http://schemas.microsoft.com/office/drawing/2014/main" id="{546C4BA2-DE57-834E-B09B-FADB021BA5F7}"/>
              </a:ext>
            </a:extLst>
          </p:cNvPr>
          <p:cNvSpPr>
            <a:spLocks noGrp="1"/>
          </p:cNvSpPr>
          <p:nvPr>
            <p:ph type="ftr" sz="quarter" idx="11"/>
          </p:nvPr>
        </p:nvSpPr>
        <p:spPr/>
        <p:txBody>
          <a:bodyPr/>
          <a:lstStyle/>
          <a:p>
            <a:pPr>
              <a:defRPr/>
            </a:pPr>
            <a:r>
              <a:rPr lang="en-US"/>
              <a:t>Copyright (c) 2021 Adam Wyner</a:t>
            </a:r>
          </a:p>
        </p:txBody>
      </p:sp>
      <p:sp>
        <p:nvSpPr>
          <p:cNvPr id="6" name="Date Placeholder 5">
            <a:extLst>
              <a:ext uri="{FF2B5EF4-FFF2-40B4-BE49-F238E27FC236}">
                <a16:creationId xmlns:a16="http://schemas.microsoft.com/office/drawing/2014/main" id="{E815E778-A280-7F4A-BD6C-8356E0D7BEC0}"/>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467332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t>Annotating Text</a:t>
            </a:r>
          </a:p>
        </p:txBody>
      </p:sp>
      <p:sp>
        <p:nvSpPr>
          <p:cNvPr id="3" name="Content Placeholder 2"/>
          <p:cNvSpPr>
            <a:spLocks noGrp="1"/>
          </p:cNvSpPr>
          <p:nvPr>
            <p:ph idx="1"/>
          </p:nvPr>
        </p:nvSpPr>
        <p:spPr>
          <a:xfrm>
            <a:off x="1828800" y="1600201"/>
            <a:ext cx="8839200" cy="4525963"/>
          </a:xfrm>
        </p:spPr>
        <p:txBody>
          <a:bodyPr>
            <a:noAutofit/>
          </a:bodyPr>
          <a:lstStyle/>
          <a:p>
            <a:r>
              <a:rPr lang="en-US" sz="2800" b="1" dirty="0"/>
              <a:t>Annotate</a:t>
            </a:r>
            <a:r>
              <a:rPr lang="en-US" sz="2800" dirty="0"/>
              <a:t> text:</a:t>
            </a:r>
          </a:p>
          <a:p>
            <a:pPr lvl="1"/>
            <a:r>
              <a:rPr lang="en-US" dirty="0"/>
              <a:t>Scheme's typed variables = semantic annotations.</a:t>
            </a:r>
          </a:p>
          <a:p>
            <a:pPr lvl="1"/>
            <a:r>
              <a:rPr lang="en-US" dirty="0"/>
              <a:t>Atomic (context free) or complex annotations (</a:t>
            </a:r>
            <a:r>
              <a:rPr lang="en-US" dirty="0" err="1"/>
              <a:t>contextualised</a:t>
            </a:r>
            <a:r>
              <a:rPr lang="en-US" dirty="0"/>
              <a:t>).</a:t>
            </a:r>
          </a:p>
          <a:p>
            <a:pPr lvl="1"/>
            <a:r>
              <a:rPr lang="en-GB" dirty="0"/>
              <a:t>Colour annotations = XML.</a:t>
            </a:r>
          </a:p>
          <a:p>
            <a:pPr lvl="1"/>
            <a:r>
              <a:rPr lang="en-US" dirty="0"/>
              <a:t>Search for and extract text by annotation.</a:t>
            </a: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011043FB-B06C-5F4E-9C65-C003BB90027C}"/>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55314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dirty="0"/>
              <a:t>Find Argument Passages</a:t>
            </a:r>
          </a:p>
        </p:txBody>
      </p:sp>
      <p:sp>
        <p:nvSpPr>
          <p:cNvPr id="3" name="Content Placeholder 2"/>
          <p:cNvSpPr>
            <a:spLocks noGrp="1"/>
          </p:cNvSpPr>
          <p:nvPr>
            <p:ph idx="1"/>
          </p:nvPr>
        </p:nvSpPr>
        <p:spPr/>
        <p:txBody>
          <a:bodyPr>
            <a:normAutofit/>
          </a:bodyPr>
          <a:lstStyle/>
          <a:p>
            <a:r>
              <a:rPr lang="en-US" sz="2800" dirty="0"/>
              <a:t>Use:</a:t>
            </a:r>
          </a:p>
          <a:p>
            <a:pPr lvl="1"/>
            <a:r>
              <a:rPr lang="en-US" dirty="0"/>
              <a:t>Indicators for </a:t>
            </a:r>
            <a:r>
              <a:rPr lang="en-US" b="1" dirty="0"/>
              <a:t>Action</a:t>
            </a:r>
            <a:r>
              <a:rPr lang="en-US" dirty="0"/>
              <a:t> e.g. </a:t>
            </a:r>
            <a:r>
              <a:rPr lang="en-US" i="1" dirty="0"/>
              <a:t>should buy</a:t>
            </a:r>
            <a:r>
              <a:rPr lang="en-US" dirty="0"/>
              <a:t>, </a:t>
            </a:r>
            <a:r>
              <a:rPr lang="en-US" i="1" dirty="0"/>
              <a:t>should get</a:t>
            </a:r>
            <a:r>
              <a:rPr lang="en-US" dirty="0"/>
              <a:t>,....</a:t>
            </a:r>
          </a:p>
          <a:p>
            <a:pPr lvl="1"/>
            <a:r>
              <a:rPr lang="en-US" dirty="0"/>
              <a:t>Indicators of </a:t>
            </a:r>
            <a:r>
              <a:rPr lang="en-US" dirty="0">
                <a:ln>
                  <a:solidFill>
                    <a:schemeClr val="accent6"/>
                  </a:solidFill>
                </a:ln>
              </a:rPr>
              <a:t>premise</a:t>
            </a:r>
            <a:endParaRPr lang="en-US" dirty="0"/>
          </a:p>
          <a:p>
            <a:pPr lvl="1">
              <a:buNone/>
            </a:pPr>
            <a:r>
              <a:rPr lang="en-US" i="1" dirty="0"/>
              <a:t>    after, as, because, for, since, when, .... </a:t>
            </a:r>
          </a:p>
          <a:p>
            <a:pPr lvl="1"/>
            <a:r>
              <a:rPr lang="en-US" dirty="0"/>
              <a:t>Indicators of </a:t>
            </a:r>
            <a:r>
              <a:rPr lang="en-US" dirty="0">
                <a:ln>
                  <a:solidFill>
                    <a:schemeClr val="accent4"/>
                  </a:solidFill>
                </a:ln>
              </a:rPr>
              <a:t>conclusion</a:t>
            </a:r>
            <a:endParaRPr lang="en-US" dirty="0"/>
          </a:p>
          <a:p>
            <a:pPr lvl="1">
              <a:buNone/>
            </a:pPr>
            <a:r>
              <a:rPr lang="en-US" i="1" dirty="0"/>
              <a:t>    therefore, in conclusion, consequently, ....</a:t>
            </a:r>
          </a:p>
          <a:p>
            <a:pPr lvl="1">
              <a:buNone/>
            </a:pPr>
            <a:endParaRPr lang="en-US" i="1" dirty="0"/>
          </a:p>
          <a:p>
            <a:pPr lvl="1">
              <a:buNone/>
            </a:pPr>
            <a:endParaRPr lang="en-GB" i="1" dirty="0"/>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643D6580-1284-074F-8654-CC4187A9762B}"/>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54738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4000" dirty="0"/>
              <a:t>Rhetorical Terminology</a:t>
            </a:r>
            <a:endParaRPr lang="en-GB" sz="4000" dirty="0"/>
          </a:p>
        </p:txBody>
      </p:sp>
      <p:pic>
        <p:nvPicPr>
          <p:cNvPr id="7" name="Content Placeholder 6" descr="RhetoricalMarkers01.tiff"/>
          <p:cNvPicPr>
            <a:picLocks noGrp="1" noChangeAspect="1"/>
          </p:cNvPicPr>
          <p:nvPr>
            <p:ph idx="1"/>
          </p:nvPr>
        </p:nvPicPr>
        <p:blipFill>
          <a:blip r:embed="rId3"/>
          <a:srcRect t="-27894" b="-27894"/>
          <a:stretch>
            <a:fillRect/>
          </a:stretch>
        </p:blipFill>
        <p:spPr/>
      </p:pic>
      <p:sp>
        <p:nvSpPr>
          <p:cNvPr id="5" name="Footer Placeholder 4"/>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960C7DF2-1A41-3045-9698-DA4B713D131E}"/>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1304264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t>Find What Is Being Discussed</a:t>
            </a:r>
          </a:p>
        </p:txBody>
      </p:sp>
      <p:sp>
        <p:nvSpPr>
          <p:cNvPr id="3" name="Content Placeholder 2"/>
          <p:cNvSpPr>
            <a:spLocks noGrp="1"/>
          </p:cNvSpPr>
          <p:nvPr>
            <p:ph idx="1"/>
          </p:nvPr>
        </p:nvSpPr>
        <p:spPr/>
        <p:txBody>
          <a:bodyPr>
            <a:normAutofit/>
          </a:bodyPr>
          <a:lstStyle/>
          <a:p>
            <a:r>
              <a:rPr lang="en-US" sz="2800" dirty="0"/>
              <a:t>Use </a:t>
            </a:r>
            <a:r>
              <a:rPr lang="en-GB" sz="2800" dirty="0">
                <a:ln>
                  <a:solidFill>
                    <a:srgbClr val="3366FF"/>
                  </a:solidFill>
                </a:ln>
              </a:rPr>
              <a:t>domain terminology</a:t>
            </a:r>
            <a:r>
              <a:rPr lang="en-US" sz="2800" dirty="0"/>
              <a:t>:</a:t>
            </a:r>
          </a:p>
          <a:p>
            <a:pPr lvl="1"/>
            <a:r>
              <a:rPr lang="en-US" dirty="0"/>
              <a:t>Has a flash</a:t>
            </a:r>
          </a:p>
          <a:p>
            <a:pPr lvl="1"/>
            <a:r>
              <a:rPr lang="en-US" dirty="0"/>
              <a:t>Number of megapixels</a:t>
            </a:r>
          </a:p>
          <a:p>
            <a:pPr lvl="1"/>
            <a:r>
              <a:rPr lang="en-US" dirty="0"/>
              <a:t>Scope of the zoom</a:t>
            </a:r>
          </a:p>
          <a:p>
            <a:pPr lvl="1"/>
            <a:r>
              <a:rPr lang="en-US" dirty="0"/>
              <a:t>Lens size</a:t>
            </a:r>
          </a:p>
          <a:p>
            <a:pPr lvl="1"/>
            <a:r>
              <a:rPr lang="en-US" dirty="0"/>
              <a:t>The warranty</a:t>
            </a: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C5A023B2-5F36-D947-98CB-81BEC0FA58BE}"/>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646654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4000" dirty="0"/>
              <a:t>Domain Terminology</a:t>
            </a:r>
            <a:endParaRPr lang="en-GB" sz="4000" dirty="0"/>
          </a:p>
        </p:txBody>
      </p:sp>
      <p:pic>
        <p:nvPicPr>
          <p:cNvPr id="7" name="Content Placeholder 6" descr="DomainMarkers01.tiff"/>
          <p:cNvPicPr>
            <a:picLocks noGrp="1" noChangeAspect="1"/>
          </p:cNvPicPr>
          <p:nvPr>
            <p:ph idx="1"/>
          </p:nvPr>
        </p:nvPicPr>
        <p:blipFill>
          <a:blip r:embed="rId2"/>
          <a:srcRect t="-34936" b="-34936"/>
          <a:stretch>
            <a:fillRect/>
          </a:stretch>
        </p:blipFill>
        <p:spPr/>
      </p:pic>
      <p:sp>
        <p:nvSpPr>
          <p:cNvPr id="5" name="Footer Placeholder 4"/>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3EC09F6D-165B-C444-AF66-53AC90901C5F}"/>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417386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dirty="0"/>
              <a:t>Find Attacks Between Arguments</a:t>
            </a:r>
          </a:p>
        </p:txBody>
      </p:sp>
      <p:sp>
        <p:nvSpPr>
          <p:cNvPr id="3" name="Content Placeholder 2"/>
          <p:cNvSpPr>
            <a:spLocks noGrp="1"/>
          </p:cNvSpPr>
          <p:nvPr>
            <p:ph idx="1"/>
          </p:nvPr>
        </p:nvSpPr>
        <p:spPr/>
        <p:txBody>
          <a:bodyPr>
            <a:normAutofit/>
          </a:bodyPr>
          <a:lstStyle/>
          <a:p>
            <a:r>
              <a:rPr lang="en-US" sz="2800" dirty="0"/>
              <a:t>Use contrast terminology:</a:t>
            </a:r>
          </a:p>
          <a:p>
            <a:pPr lvl="1"/>
            <a:r>
              <a:rPr lang="en-US" dirty="0"/>
              <a:t>Indicators</a:t>
            </a:r>
          </a:p>
          <a:p>
            <a:pPr marL="457200" lvl="1" indent="0">
              <a:buNone/>
            </a:pPr>
            <a:r>
              <a:rPr lang="en-US" i="1" dirty="0"/>
              <a:t>    but, except, not, never, no, ....</a:t>
            </a:r>
          </a:p>
          <a:p>
            <a:pPr lvl="1"/>
            <a:r>
              <a:rPr lang="en-US" dirty="0"/>
              <a:t>Contrasting sentiment</a:t>
            </a:r>
          </a:p>
          <a:p>
            <a:pPr marL="457200" lvl="1" indent="0">
              <a:buNone/>
            </a:pPr>
            <a:r>
              <a:rPr lang="en-US" dirty="0"/>
              <a:t>    The flash worked </a:t>
            </a:r>
            <a:r>
              <a:rPr lang="en-US" b="1" dirty="0">
                <a:ln>
                  <a:solidFill>
                    <a:schemeClr val="accent2"/>
                  </a:solidFill>
                </a:ln>
              </a:rPr>
              <a:t>poorly</a:t>
            </a:r>
            <a:r>
              <a:rPr lang="en-US" dirty="0"/>
              <a:t>.</a:t>
            </a:r>
            <a:endParaRPr lang="en-US" b="1" dirty="0">
              <a:ln>
                <a:solidFill>
                  <a:schemeClr val="accent2"/>
                </a:solidFill>
              </a:ln>
            </a:endParaRPr>
          </a:p>
          <a:p>
            <a:pPr marL="457200" lvl="1" indent="0">
              <a:buNone/>
            </a:pPr>
            <a:r>
              <a:rPr lang="en-US" dirty="0"/>
              <a:t>    The flash worked </a:t>
            </a:r>
            <a:r>
              <a:rPr lang="en-US" b="1" dirty="0">
                <a:ln>
                  <a:solidFill>
                    <a:schemeClr val="accent3">
                      <a:lumMod val="50000"/>
                    </a:schemeClr>
                  </a:solidFill>
                </a:ln>
              </a:rPr>
              <a:t>flawlessly</a:t>
            </a:r>
            <a:r>
              <a:rPr lang="en-US" dirty="0"/>
              <a:t>.</a:t>
            </a:r>
            <a:endParaRPr lang="en-GB" dirty="0"/>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316DC3D5-BE27-F945-B7C5-91D7DE32D708}"/>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206665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US" sz="4000" dirty="0"/>
              <a:t>Sentiment Terminology</a:t>
            </a:r>
            <a:endParaRPr lang="en-GB" sz="4000" dirty="0"/>
          </a:p>
        </p:txBody>
      </p:sp>
      <p:pic>
        <p:nvPicPr>
          <p:cNvPr id="7" name="Content Placeholder 6" descr="SentimentMarkers01.tiff"/>
          <p:cNvPicPr>
            <a:picLocks noGrp="1" noChangeAspect="1"/>
          </p:cNvPicPr>
          <p:nvPr>
            <p:ph idx="1"/>
          </p:nvPr>
        </p:nvPicPr>
        <p:blipFill>
          <a:blip r:embed="rId3"/>
          <a:srcRect t="-33117" b="-33117"/>
          <a:stretch>
            <a:fillRect/>
          </a:stretch>
        </p:blipFill>
        <p:spPr/>
      </p:pic>
      <p:sp>
        <p:nvSpPr>
          <p:cNvPr id="5" name="Footer Placeholder 4"/>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C4DD9AC6-0DCE-7740-988E-7549B4D04069}"/>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411489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73832"/>
            <a:ext cx="8229600" cy="1143000"/>
          </a:xfrm>
          <a:noFill/>
        </p:spPr>
        <p:txBody>
          <a:bodyPr>
            <a:normAutofit fontScale="90000"/>
          </a:bodyPr>
          <a:lstStyle/>
          <a:p>
            <a:r>
              <a:rPr lang="en-GB" dirty="0">
                <a:ln>
                  <a:solidFill>
                    <a:srgbClr val="3366FF"/>
                  </a:solidFill>
                </a:ln>
              </a:rPr>
              <a:t>Domain properties</a:t>
            </a:r>
            <a:r>
              <a:rPr lang="en-GB" dirty="0"/>
              <a:t>, </a:t>
            </a:r>
            <a:br>
              <a:rPr lang="en-GB" dirty="0"/>
            </a:br>
            <a:r>
              <a:rPr lang="en-GB" dirty="0">
                <a:ln>
                  <a:solidFill>
                    <a:srgbClr val="008000"/>
                  </a:solidFill>
                </a:ln>
              </a:rPr>
              <a:t>positive sentiment</a:t>
            </a:r>
            <a:r>
              <a:rPr lang="en-GB" dirty="0"/>
              <a:t>, </a:t>
            </a:r>
            <a:br>
              <a:rPr lang="en-GB" dirty="0"/>
            </a:br>
            <a:r>
              <a:rPr lang="en-GB" dirty="0">
                <a:ln>
                  <a:solidFill>
                    <a:schemeClr val="accent6"/>
                  </a:solidFill>
                </a:ln>
              </a:rPr>
              <a:t>premises</a:t>
            </a:r>
          </a:p>
        </p:txBody>
      </p:sp>
      <p:pic>
        <p:nvPicPr>
          <p:cNvPr id="8" name="Content Placeholder 7" descr="AllIn02.tiff"/>
          <p:cNvPicPr>
            <a:picLocks noGrp="1" noChangeAspect="1"/>
          </p:cNvPicPr>
          <p:nvPr>
            <p:ph idx="1"/>
          </p:nvPr>
        </p:nvPicPr>
        <p:blipFill>
          <a:blip r:embed="rId2"/>
          <a:srcRect t="-66574" b="-66574"/>
          <a:stretch>
            <a:fillRect/>
          </a:stretch>
        </p:blipFill>
        <p:spPr/>
      </p:pic>
      <p:sp>
        <p:nvSpPr>
          <p:cNvPr id="5" name="Footer Placeholder 4"/>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00A37B3A-1B28-0C40-A102-E5A2C313326F}"/>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9383466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t>Query For Patterns</a:t>
            </a:r>
          </a:p>
        </p:txBody>
      </p:sp>
      <p:pic>
        <p:nvPicPr>
          <p:cNvPr id="6" name="Content Placeholder 5" descr="ComplexANNICQuery01.tiff"/>
          <p:cNvPicPr>
            <a:picLocks noGrp="1" noChangeAspect="1"/>
          </p:cNvPicPr>
          <p:nvPr>
            <p:ph idx="1"/>
          </p:nvPr>
        </p:nvPicPr>
        <p:blipFill rotWithShape="1">
          <a:blip r:embed="rId2"/>
          <a:srcRect t="-1821" b="-4061"/>
          <a:stretch/>
        </p:blipFill>
        <p:spPr>
          <a:xfrm>
            <a:off x="1981200" y="1556792"/>
            <a:ext cx="8229600" cy="3378200"/>
          </a:xfrm>
        </p:spPr>
      </p:pic>
      <p:sp>
        <p:nvSpPr>
          <p:cNvPr id="4" name="TextBox 3"/>
          <p:cNvSpPr txBox="1"/>
          <p:nvPr/>
        </p:nvSpPr>
        <p:spPr>
          <a:xfrm>
            <a:off x="1847528" y="4869160"/>
            <a:ext cx="8640960" cy="1569660"/>
          </a:xfrm>
          <a:prstGeom prst="rect">
            <a:avLst/>
          </a:prstGeom>
          <a:noFill/>
        </p:spPr>
        <p:txBody>
          <a:bodyPr wrap="square" rtlCol="0">
            <a:spAutoFit/>
          </a:bodyPr>
          <a:lstStyle/>
          <a:p>
            <a:pPr marL="285750" indent="-285750">
              <a:buFont typeface="Arial"/>
              <a:buChar char="•"/>
            </a:pPr>
            <a:r>
              <a:rPr lang="en-US" sz="2400" dirty="0"/>
              <a:t>Create queries on the fly from the "language" of the annotations.</a:t>
            </a:r>
          </a:p>
          <a:p>
            <a:pPr marL="285750" indent="-285750">
              <a:buFont typeface="Arial"/>
              <a:buChar char="•"/>
            </a:pPr>
            <a:r>
              <a:rPr lang="en-US" sz="2400" dirty="0"/>
              <a:t>Extract strings that match the query.</a:t>
            </a:r>
          </a:p>
          <a:p>
            <a:pPr marL="285750" indent="-285750">
              <a:buFont typeface="Arial"/>
              <a:buChar char="•"/>
            </a:pPr>
            <a:r>
              <a:rPr lang="en-US" sz="2400" dirty="0"/>
              <a:t>Use the results to identify useful, complex queries.</a:t>
            </a:r>
          </a:p>
          <a:p>
            <a:pPr marL="285750" indent="-285750">
              <a:buFont typeface="Arial"/>
              <a:buChar char="•"/>
            </a:pPr>
            <a:r>
              <a:rPr lang="en-US" sz="2400" dirty="0"/>
              <a:t>Discontinuities.</a:t>
            </a:r>
          </a:p>
        </p:txBody>
      </p:sp>
      <p:sp>
        <p:nvSpPr>
          <p:cNvPr id="7" name="Footer Placeholder 6"/>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FF44660B-C7E9-6446-AE54-5213E448E019}"/>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1785657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dirty="0"/>
              <a:t>An Argument To Buy The Camera</a:t>
            </a:r>
          </a:p>
        </p:txBody>
      </p:sp>
      <p:sp>
        <p:nvSpPr>
          <p:cNvPr id="3" name="Content Placeholder 2"/>
          <p:cNvSpPr>
            <a:spLocks noGrp="1"/>
          </p:cNvSpPr>
          <p:nvPr>
            <p:ph idx="1"/>
          </p:nvPr>
        </p:nvSpPr>
        <p:spPr/>
        <p:txBody>
          <a:bodyPr>
            <a:noAutofit/>
          </a:bodyPr>
          <a:lstStyle/>
          <a:p>
            <a:pPr>
              <a:buNone/>
            </a:pPr>
            <a:r>
              <a:rPr lang="en-US" i="1" dirty="0"/>
              <a:t>Premises: </a:t>
            </a:r>
          </a:p>
          <a:p>
            <a:pPr>
              <a:buNone/>
            </a:pPr>
            <a:r>
              <a:rPr lang="en-US" dirty="0"/>
              <a:t>	The pictures are perfectly exposed. </a:t>
            </a:r>
          </a:p>
          <a:p>
            <a:pPr>
              <a:buNone/>
            </a:pPr>
            <a:r>
              <a:rPr lang="en-US" dirty="0"/>
              <a:t>	The pictures are well-focused. </a:t>
            </a:r>
          </a:p>
          <a:p>
            <a:pPr>
              <a:buNone/>
            </a:pPr>
            <a:r>
              <a:rPr lang="en-US" dirty="0"/>
              <a:t>	No camera shake. </a:t>
            </a:r>
          </a:p>
          <a:p>
            <a:pPr>
              <a:buNone/>
            </a:pPr>
            <a:r>
              <a:rPr lang="en-US" dirty="0"/>
              <a:t>	Good video quality.</a:t>
            </a:r>
          </a:p>
          <a:p>
            <a:pPr>
              <a:buNone/>
            </a:pPr>
            <a:r>
              <a:rPr lang="en-US" dirty="0"/>
              <a:t>	Each of these properties promotes image quality.</a:t>
            </a:r>
          </a:p>
          <a:p>
            <a:pPr>
              <a:buNone/>
            </a:pPr>
            <a:endParaRPr lang="en-US" dirty="0"/>
          </a:p>
          <a:p>
            <a:pPr>
              <a:buNone/>
            </a:pPr>
            <a:r>
              <a:rPr lang="en-US" i="1" dirty="0">
                <a:solidFill>
                  <a:srgbClr val="000000"/>
                </a:solidFill>
                <a:cs typeface="Calibri"/>
              </a:rPr>
              <a:t>Conclusion:</a:t>
            </a:r>
            <a:r>
              <a:rPr lang="en-US" dirty="0">
                <a:solidFill>
                  <a:srgbClr val="000000"/>
                </a:solidFill>
                <a:cs typeface="Calibri"/>
              </a:rPr>
              <a:t> </a:t>
            </a:r>
          </a:p>
          <a:p>
            <a:pPr>
              <a:buNone/>
            </a:pPr>
            <a:r>
              <a:rPr lang="en-US" dirty="0">
                <a:solidFill>
                  <a:srgbClr val="000000"/>
                </a:solidFill>
                <a:cs typeface="Calibri"/>
              </a:rPr>
              <a:t>	(You, the reader,) should buy the CanonSX220.</a:t>
            </a:r>
            <a:endParaRPr lang="en-GB" b="1" dirty="0">
              <a:cs typeface="Calibri"/>
            </a:endParaRP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C5D0E146-49F8-A141-B4B6-C14E6C7EBDD5}"/>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830450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5A83-DB8D-E645-AE9D-E133206C3AE3}"/>
              </a:ext>
            </a:extLst>
          </p:cNvPr>
          <p:cNvSpPr>
            <a:spLocks noGrp="1"/>
          </p:cNvSpPr>
          <p:nvPr>
            <p:ph type="title"/>
          </p:nvPr>
        </p:nvSpPr>
        <p:spPr/>
        <p:txBody>
          <a:bodyPr/>
          <a:lstStyle/>
          <a:p>
            <a:r>
              <a:rPr lang="en-US" dirty="0"/>
              <a:t>‘Classic’ Logics</a:t>
            </a:r>
          </a:p>
        </p:txBody>
      </p:sp>
      <p:sp>
        <p:nvSpPr>
          <p:cNvPr id="3" name="Content Placeholder 2">
            <a:extLst>
              <a:ext uri="{FF2B5EF4-FFF2-40B4-BE49-F238E27FC236}">
                <a16:creationId xmlns:a16="http://schemas.microsoft.com/office/drawing/2014/main" id="{160F1C7B-1ABD-3A46-89CD-F2109DC6A158}"/>
              </a:ext>
            </a:extLst>
          </p:cNvPr>
          <p:cNvSpPr>
            <a:spLocks noGrp="1"/>
          </p:cNvSpPr>
          <p:nvPr>
            <p:ph idx="1"/>
          </p:nvPr>
        </p:nvSpPr>
        <p:spPr/>
        <p:txBody>
          <a:bodyPr>
            <a:normAutofit/>
          </a:bodyPr>
          <a:lstStyle/>
          <a:p>
            <a:r>
              <a:rPr lang="en-US" dirty="0"/>
              <a:t>Inference in Propositional and Predicate Logic is</a:t>
            </a:r>
          </a:p>
          <a:p>
            <a:pPr lvl="1"/>
            <a:r>
              <a:rPr lang="en-US" dirty="0"/>
              <a:t>Monotonic - inferences once drawn cannot be withdrawn in light of new information</a:t>
            </a:r>
          </a:p>
          <a:p>
            <a:pPr lvl="1"/>
            <a:r>
              <a:rPr lang="en-US" dirty="0"/>
              <a:t>Inference rules are strict (not non-monotonic or defeasible); if the antecedents are true, the consequent must be true as well; rules are not removed.</a:t>
            </a:r>
          </a:p>
        </p:txBody>
      </p:sp>
      <p:sp>
        <p:nvSpPr>
          <p:cNvPr id="4" name="Date Placeholder 3">
            <a:extLst>
              <a:ext uri="{FF2B5EF4-FFF2-40B4-BE49-F238E27FC236}">
                <a16:creationId xmlns:a16="http://schemas.microsoft.com/office/drawing/2014/main" id="{D1C4FA62-0937-0E4D-8596-81C7697036EA}"/>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3199DE02-A7F4-5543-82A0-38815331A3EB}"/>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448885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dirty="0"/>
              <a:t>An Argument NOT To Buy The Camera</a:t>
            </a:r>
          </a:p>
        </p:txBody>
      </p:sp>
      <p:sp>
        <p:nvSpPr>
          <p:cNvPr id="3" name="Content Placeholder 2"/>
          <p:cNvSpPr>
            <a:spLocks noGrp="1"/>
          </p:cNvSpPr>
          <p:nvPr>
            <p:ph idx="1"/>
          </p:nvPr>
        </p:nvSpPr>
        <p:spPr/>
        <p:txBody>
          <a:bodyPr>
            <a:normAutofit/>
          </a:bodyPr>
          <a:lstStyle/>
          <a:p>
            <a:pPr>
              <a:buNone/>
            </a:pPr>
            <a:r>
              <a:rPr lang="en-US" i="1" dirty="0"/>
              <a:t>Premises:</a:t>
            </a:r>
          </a:p>
          <a:p>
            <a:pPr>
              <a:buNone/>
            </a:pPr>
            <a:r>
              <a:rPr lang="en-US" dirty="0"/>
              <a:t>	The </a:t>
            </a:r>
            <a:r>
              <a:rPr lang="en-US" dirty="0" err="1"/>
              <a:t>colour</a:t>
            </a:r>
            <a:r>
              <a:rPr lang="en-US" dirty="0"/>
              <a:t> is poor when using the flash.</a:t>
            </a:r>
          </a:p>
          <a:p>
            <a:pPr>
              <a:buNone/>
            </a:pPr>
            <a:r>
              <a:rPr lang="en-US" dirty="0"/>
              <a:t>	The images are not crisp when using the flash.</a:t>
            </a:r>
          </a:p>
          <a:p>
            <a:pPr>
              <a:buNone/>
            </a:pPr>
            <a:r>
              <a:rPr lang="en-US" dirty="0"/>
              <a:t>	The flash causes a shadow.</a:t>
            </a:r>
          </a:p>
          <a:p>
            <a:pPr>
              <a:buNone/>
            </a:pPr>
            <a:r>
              <a:rPr lang="en-US" dirty="0"/>
              <a:t>	Each of these properties demotes image quality.</a:t>
            </a:r>
          </a:p>
          <a:p>
            <a:pPr>
              <a:buNone/>
            </a:pPr>
            <a:endParaRPr lang="en-US" i="1" dirty="0">
              <a:solidFill>
                <a:srgbClr val="000000"/>
              </a:solidFill>
              <a:latin typeface="Helvetica"/>
            </a:endParaRPr>
          </a:p>
          <a:p>
            <a:pPr>
              <a:buNone/>
            </a:pPr>
            <a:r>
              <a:rPr lang="en-US" i="1" dirty="0">
                <a:solidFill>
                  <a:srgbClr val="000000"/>
                </a:solidFill>
                <a:cs typeface="Calibri"/>
              </a:rPr>
              <a:t>Conclusion:</a:t>
            </a:r>
            <a:r>
              <a:rPr lang="en-US" dirty="0">
                <a:solidFill>
                  <a:srgbClr val="000000"/>
                </a:solidFill>
                <a:cs typeface="Calibri"/>
              </a:rPr>
              <a:t> </a:t>
            </a:r>
          </a:p>
          <a:p>
            <a:pPr>
              <a:buNone/>
            </a:pPr>
            <a:r>
              <a:rPr lang="en-US" dirty="0">
                <a:solidFill>
                  <a:srgbClr val="000000"/>
                </a:solidFill>
                <a:cs typeface="Calibri"/>
              </a:rPr>
              <a:t>	(You, the reader,) should not</a:t>
            </a:r>
            <a:r>
              <a:rPr lang="en-US" b="1" dirty="0">
                <a:solidFill>
                  <a:srgbClr val="000000"/>
                </a:solidFill>
                <a:cs typeface="Calibri"/>
              </a:rPr>
              <a:t> </a:t>
            </a:r>
            <a:r>
              <a:rPr lang="en-US" dirty="0">
                <a:solidFill>
                  <a:srgbClr val="000000"/>
                </a:solidFill>
                <a:cs typeface="Calibri"/>
              </a:rPr>
              <a:t>buy the CanonSX220.</a:t>
            </a:r>
            <a:endParaRPr lang="en-GB" b="1" dirty="0">
              <a:cs typeface="Calibri"/>
            </a:endParaRP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4BE1AD6A-4C5B-6640-BA37-015D8D631696}"/>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182973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dirty="0"/>
              <a:t>Contrary Propositions</a:t>
            </a:r>
          </a:p>
        </p:txBody>
      </p:sp>
      <p:sp>
        <p:nvSpPr>
          <p:cNvPr id="3" name="Content Placeholder 2"/>
          <p:cNvSpPr>
            <a:spLocks noGrp="1"/>
          </p:cNvSpPr>
          <p:nvPr>
            <p:ph idx="1"/>
          </p:nvPr>
        </p:nvSpPr>
        <p:spPr/>
        <p:txBody>
          <a:bodyPr>
            <a:noAutofit/>
          </a:bodyPr>
          <a:lstStyle/>
          <a:p>
            <a:pPr>
              <a:buNone/>
            </a:pPr>
            <a:endParaRPr lang="en-US" dirty="0"/>
          </a:p>
          <a:p>
            <a:pPr>
              <a:buNone/>
            </a:pPr>
            <a:r>
              <a:rPr lang="en-US" dirty="0"/>
              <a:t>		The </a:t>
            </a:r>
            <a:r>
              <a:rPr lang="en-US" dirty="0" err="1"/>
              <a:t>colour</a:t>
            </a:r>
            <a:r>
              <a:rPr lang="en-US" dirty="0"/>
              <a:t> is poor when using the flash. </a:t>
            </a:r>
          </a:p>
          <a:p>
            <a:pPr>
              <a:buNone/>
            </a:pPr>
            <a:r>
              <a:rPr lang="en-US" dirty="0"/>
              <a:t>		For good </a:t>
            </a:r>
            <a:r>
              <a:rPr lang="en-US" dirty="0" err="1"/>
              <a:t>colour</a:t>
            </a:r>
            <a:r>
              <a:rPr lang="en-US" dirty="0"/>
              <a:t>, use the </a:t>
            </a:r>
            <a:r>
              <a:rPr lang="en-US" dirty="0" err="1"/>
              <a:t>colour</a:t>
            </a:r>
            <a:r>
              <a:rPr lang="en-US" dirty="0"/>
              <a:t> setting, not the flash.</a:t>
            </a:r>
          </a:p>
          <a:p>
            <a:pPr>
              <a:buNone/>
            </a:pPr>
            <a:endParaRPr lang="en-US" dirty="0"/>
          </a:p>
          <a:p>
            <a:pPr>
              <a:buNone/>
            </a:pPr>
            <a:r>
              <a:rPr lang="en-US" dirty="0"/>
              <a:t>		The images are not crisp when using the flash.</a:t>
            </a:r>
          </a:p>
          <a:p>
            <a:pPr>
              <a:buNone/>
            </a:pPr>
            <a:r>
              <a:rPr lang="en-US" dirty="0"/>
              <a:t>		No need to use flash even in low light. </a:t>
            </a:r>
          </a:p>
          <a:p>
            <a:pPr>
              <a:buNone/>
            </a:pPr>
            <a:endParaRPr lang="en-US" dirty="0"/>
          </a:p>
          <a:p>
            <a:pPr>
              <a:buNone/>
            </a:pPr>
            <a:r>
              <a:rPr lang="en-US" dirty="0"/>
              <a:t>		The flash causes a shadow. </a:t>
            </a:r>
          </a:p>
          <a:p>
            <a:pPr>
              <a:buNone/>
            </a:pPr>
            <a:r>
              <a:rPr lang="en-US" dirty="0"/>
              <a:t>		There is a corrective video about the flash shadow.</a:t>
            </a:r>
            <a:endParaRPr lang="en-GB" dirty="0"/>
          </a:p>
        </p:txBody>
      </p:sp>
      <p:pic>
        <p:nvPicPr>
          <p:cNvPr id="6" name="Picture 5" descr="raemi_Cross_Out.gif"/>
          <p:cNvPicPr>
            <a:picLocks noChangeAspect="1"/>
          </p:cNvPicPr>
          <p:nvPr/>
        </p:nvPicPr>
        <p:blipFill>
          <a:blip r:embed="rId3"/>
          <a:stretch>
            <a:fillRect/>
          </a:stretch>
        </p:blipFill>
        <p:spPr>
          <a:xfrm flipH="1">
            <a:off x="2415332" y="2133600"/>
            <a:ext cx="368300" cy="368300"/>
          </a:xfrm>
          <a:prstGeom prst="rect">
            <a:avLst/>
          </a:prstGeom>
        </p:spPr>
      </p:pic>
      <p:pic>
        <p:nvPicPr>
          <p:cNvPr id="7" name="Picture 6" descr="raemi_Cross_Out.gif"/>
          <p:cNvPicPr>
            <a:picLocks noChangeAspect="1"/>
          </p:cNvPicPr>
          <p:nvPr/>
        </p:nvPicPr>
        <p:blipFill>
          <a:blip r:embed="rId3"/>
          <a:stretch>
            <a:fillRect/>
          </a:stretch>
        </p:blipFill>
        <p:spPr>
          <a:xfrm flipH="1">
            <a:off x="2415332" y="4725144"/>
            <a:ext cx="368300" cy="368300"/>
          </a:xfrm>
          <a:prstGeom prst="rect">
            <a:avLst/>
          </a:prstGeom>
        </p:spPr>
      </p:pic>
      <p:pic>
        <p:nvPicPr>
          <p:cNvPr id="8" name="Picture 7" descr="raemi_Cross_Out.gif"/>
          <p:cNvPicPr>
            <a:picLocks noChangeAspect="1"/>
          </p:cNvPicPr>
          <p:nvPr/>
        </p:nvPicPr>
        <p:blipFill>
          <a:blip r:embed="rId3"/>
          <a:stretch>
            <a:fillRect/>
          </a:stretch>
        </p:blipFill>
        <p:spPr>
          <a:xfrm flipH="1">
            <a:off x="2415332" y="3429000"/>
            <a:ext cx="368300" cy="368300"/>
          </a:xfrm>
          <a:prstGeom prst="rect">
            <a:avLst/>
          </a:prstGeom>
        </p:spPr>
      </p:pic>
      <p:pic>
        <p:nvPicPr>
          <p:cNvPr id="9" name="Picture 8" descr="raemi_Check_mark.gif"/>
          <p:cNvPicPr>
            <a:picLocks noChangeAspect="1"/>
          </p:cNvPicPr>
          <p:nvPr/>
        </p:nvPicPr>
        <p:blipFill>
          <a:blip r:embed="rId4"/>
          <a:stretch>
            <a:fillRect/>
          </a:stretch>
        </p:blipFill>
        <p:spPr>
          <a:xfrm>
            <a:off x="2388434" y="2578100"/>
            <a:ext cx="395199" cy="365760"/>
          </a:xfrm>
          <a:prstGeom prst="rect">
            <a:avLst/>
          </a:prstGeom>
        </p:spPr>
      </p:pic>
      <p:pic>
        <p:nvPicPr>
          <p:cNvPr id="10" name="Picture 9" descr="raemi_Check_mark.gif"/>
          <p:cNvPicPr>
            <a:picLocks noChangeAspect="1"/>
          </p:cNvPicPr>
          <p:nvPr/>
        </p:nvPicPr>
        <p:blipFill>
          <a:blip r:embed="rId4"/>
          <a:stretch>
            <a:fillRect/>
          </a:stretch>
        </p:blipFill>
        <p:spPr>
          <a:xfrm>
            <a:off x="2388434" y="5157192"/>
            <a:ext cx="395199" cy="365760"/>
          </a:xfrm>
          <a:prstGeom prst="rect">
            <a:avLst/>
          </a:prstGeom>
        </p:spPr>
      </p:pic>
      <p:pic>
        <p:nvPicPr>
          <p:cNvPr id="11" name="Picture 10" descr="raemi_Check_mark.gif"/>
          <p:cNvPicPr>
            <a:picLocks noChangeAspect="1"/>
          </p:cNvPicPr>
          <p:nvPr/>
        </p:nvPicPr>
        <p:blipFill>
          <a:blip r:embed="rId4"/>
          <a:stretch>
            <a:fillRect/>
          </a:stretch>
        </p:blipFill>
        <p:spPr>
          <a:xfrm>
            <a:off x="2388434" y="3861048"/>
            <a:ext cx="395199" cy="365760"/>
          </a:xfrm>
          <a:prstGeom prst="rect">
            <a:avLst/>
          </a:prstGeom>
        </p:spPr>
      </p:pic>
      <p:sp>
        <p:nvSpPr>
          <p:cNvPr id="12" name="Footer Placeholder 11"/>
          <p:cNvSpPr>
            <a:spLocks noGrp="1"/>
          </p:cNvSpPr>
          <p:nvPr>
            <p:ph type="ftr" sz="quarter" idx="11"/>
          </p:nvPr>
        </p:nvSpPr>
        <p:spPr/>
        <p:txBody>
          <a:bodyPr/>
          <a:lstStyle/>
          <a:p>
            <a:r>
              <a:rPr lang="en-US"/>
              <a:t>Copyright (c) 2021 Adam Wyner</a:t>
            </a:r>
            <a:endParaRPr lang="en-GB" dirty="0"/>
          </a:p>
        </p:txBody>
      </p:sp>
      <p:sp>
        <p:nvSpPr>
          <p:cNvPr id="4" name="Date Placeholder 3">
            <a:extLst>
              <a:ext uri="{FF2B5EF4-FFF2-40B4-BE49-F238E27FC236}">
                <a16:creationId xmlns:a16="http://schemas.microsoft.com/office/drawing/2014/main" id="{3A9FACAF-CF93-2B47-AC74-18753E55DBD3}"/>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1844352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Calibri"/>
              </a:rPr>
              <a:t>Input to Argument Evaluators</a:t>
            </a:r>
          </a:p>
        </p:txBody>
      </p:sp>
      <p:sp>
        <p:nvSpPr>
          <p:cNvPr id="5" name="Footer Placeholder 4"/>
          <p:cNvSpPr>
            <a:spLocks noGrp="1"/>
          </p:cNvSpPr>
          <p:nvPr>
            <p:ph type="ftr" sz="quarter" idx="11"/>
          </p:nvPr>
        </p:nvSpPr>
        <p:spPr/>
        <p:txBody>
          <a:bodyPr/>
          <a:lstStyle/>
          <a:p>
            <a:r>
              <a:rPr lang="pl-PL"/>
              <a:t>Copyright (c) 2021 Adam Wyner</a:t>
            </a:r>
            <a:endParaRPr lang="en-GB" dirty="0"/>
          </a:p>
        </p:txBody>
      </p:sp>
      <p:pic>
        <p:nvPicPr>
          <p:cNvPr id="11" name="Content Placeholder 5" descr="ArgGraph02.tiff"/>
          <p:cNvPicPr>
            <a:picLocks noChangeAspect="1"/>
          </p:cNvPicPr>
          <p:nvPr/>
        </p:nvPicPr>
        <p:blipFill>
          <a:blip r:embed="rId3">
            <a:extLst>
              <a:ext uri="{28A0092B-C50C-407E-A947-70E740481C1C}">
                <a14:useLocalDpi xmlns:a14="http://schemas.microsoft.com/office/drawing/2010/main" val="0"/>
              </a:ext>
            </a:extLst>
          </a:blip>
          <a:srcRect l="-11411" r="-11411"/>
          <a:stretch>
            <a:fillRect/>
          </a:stretch>
        </p:blipFill>
        <p:spPr>
          <a:xfrm>
            <a:off x="6096000" y="2464296"/>
            <a:ext cx="3456256" cy="1900808"/>
          </a:xfrm>
          <a:prstGeom prst="rect">
            <a:avLst/>
          </a:prstGeom>
        </p:spPr>
      </p:pic>
      <p:sp>
        <p:nvSpPr>
          <p:cNvPr id="12" name="TextBox 11"/>
          <p:cNvSpPr txBox="1"/>
          <p:nvPr/>
        </p:nvSpPr>
        <p:spPr>
          <a:xfrm>
            <a:off x="2999657" y="2996953"/>
            <a:ext cx="2751925" cy="830997"/>
          </a:xfrm>
          <a:prstGeom prst="rect">
            <a:avLst/>
          </a:prstGeom>
          <a:noFill/>
        </p:spPr>
        <p:txBody>
          <a:bodyPr wrap="none" rtlCol="0">
            <a:spAutoFit/>
          </a:bodyPr>
          <a:lstStyle/>
          <a:p>
            <a:r>
              <a:rPr lang="en-US" sz="2400" dirty="0"/>
              <a:t>Preferred extension:</a:t>
            </a:r>
          </a:p>
          <a:p>
            <a:r>
              <a:rPr lang="en-US" sz="2400" dirty="0"/>
              <a:t>{a, c, d, h, </a:t>
            </a:r>
            <a:r>
              <a:rPr lang="en-US" sz="2400" dirty="0" err="1"/>
              <a:t>i</a:t>
            </a:r>
            <a:r>
              <a:rPr lang="en-US" sz="2400" dirty="0"/>
              <a:t>, k}</a:t>
            </a:r>
          </a:p>
        </p:txBody>
      </p:sp>
      <p:sp>
        <p:nvSpPr>
          <p:cNvPr id="3" name="Date Placeholder 2">
            <a:extLst>
              <a:ext uri="{FF2B5EF4-FFF2-40B4-BE49-F238E27FC236}">
                <a16:creationId xmlns:a16="http://schemas.microsoft.com/office/drawing/2014/main" id="{ECA246C8-ED1A-E44A-AA4E-18BAEEA9926B}"/>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4063832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Additions</a:t>
            </a:r>
            <a:endParaRPr lang="en-GB" sz="4000" dirty="0"/>
          </a:p>
        </p:txBody>
      </p:sp>
      <p:sp>
        <p:nvSpPr>
          <p:cNvPr id="4" name="Content Placeholder 3"/>
          <p:cNvSpPr>
            <a:spLocks noGrp="1"/>
          </p:cNvSpPr>
          <p:nvPr>
            <p:ph idx="1"/>
          </p:nvPr>
        </p:nvSpPr>
        <p:spPr/>
        <p:txBody>
          <a:bodyPr>
            <a:normAutofit/>
          </a:bodyPr>
          <a:lstStyle/>
          <a:p>
            <a:r>
              <a:rPr lang="en-US" sz="2800" dirty="0"/>
              <a:t>Verb classes, e.g. propositional attitudes/opinion terms.</a:t>
            </a:r>
          </a:p>
          <a:p>
            <a:r>
              <a:rPr lang="en-US" sz="2800" dirty="0"/>
              <a:t>Fine-grained domain terminology.</a:t>
            </a:r>
          </a:p>
          <a:p>
            <a:r>
              <a:rPr lang="en-US" sz="2800" dirty="0"/>
              <a:t>Adjectival and noun classes for sentiment/opinion.</a:t>
            </a:r>
          </a:p>
          <a:p>
            <a:r>
              <a:rPr lang="en-US" sz="2800" dirty="0"/>
              <a:t>Ontologies.</a:t>
            </a:r>
          </a:p>
          <a:p>
            <a:r>
              <a:rPr lang="en-US" sz="2800" dirty="0"/>
              <a:t>Terminology for contexts, for user classes....</a:t>
            </a:r>
            <a:endParaRPr lang="en-GB" sz="2800" dirty="0"/>
          </a:p>
          <a:p>
            <a:endParaRPr lang="en-US" sz="2800" dirty="0"/>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84BFFD4C-A074-DD4E-8E29-631AEFC809C7}"/>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813121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Argument Exploration</a:t>
            </a:r>
            <a:endParaRPr lang="en-GB" sz="4000" dirty="0"/>
          </a:p>
        </p:txBody>
      </p:sp>
      <p:sp>
        <p:nvSpPr>
          <p:cNvPr id="4" name="Content Placeholder 3"/>
          <p:cNvSpPr>
            <a:spLocks noGrp="1"/>
          </p:cNvSpPr>
          <p:nvPr>
            <p:ph idx="1"/>
          </p:nvPr>
        </p:nvSpPr>
        <p:spPr/>
        <p:txBody>
          <a:bodyPr>
            <a:normAutofit/>
          </a:bodyPr>
          <a:lstStyle/>
          <a:p>
            <a:r>
              <a:rPr lang="en-US" sz="2800" b="1" dirty="0"/>
              <a:t>Flexible</a:t>
            </a:r>
            <a:r>
              <a:rPr lang="en-US" sz="2800" dirty="0"/>
              <a:t>, </a:t>
            </a:r>
            <a:r>
              <a:rPr lang="en-US" sz="2800" b="1" dirty="0"/>
              <a:t>interactive</a:t>
            </a:r>
            <a:r>
              <a:rPr lang="en-US" sz="2800" dirty="0"/>
              <a:t>, </a:t>
            </a:r>
            <a:r>
              <a:rPr lang="en-US" sz="2800" b="1" dirty="0"/>
              <a:t>incremental</a:t>
            </a:r>
            <a:r>
              <a:rPr lang="en-US" sz="2800" dirty="0"/>
              <a:t>, </a:t>
            </a:r>
            <a:r>
              <a:rPr lang="en-US" sz="2800" b="1" dirty="0"/>
              <a:t>modular</a:t>
            </a:r>
            <a:r>
              <a:rPr lang="en-US" sz="2800" dirty="0"/>
              <a:t>, </a:t>
            </a:r>
            <a:r>
              <a:rPr lang="en-US" sz="2800" b="1" dirty="0"/>
              <a:t>semi-automatic</a:t>
            </a:r>
            <a:r>
              <a:rPr lang="en-US" sz="2800" dirty="0"/>
              <a:t> information extraction.</a:t>
            </a:r>
            <a:endParaRPr lang="en-US" sz="2800" b="1" dirty="0"/>
          </a:p>
          <a:p>
            <a:r>
              <a:rPr lang="en-US" sz="2800" b="1" dirty="0"/>
              <a:t>Identify</a:t>
            </a:r>
            <a:r>
              <a:rPr lang="en-US" sz="2800" dirty="0"/>
              <a:t> and </a:t>
            </a:r>
            <a:r>
              <a:rPr lang="en-US" sz="2800" b="1" dirty="0"/>
              <a:t>extract</a:t>
            </a:r>
            <a:r>
              <a:rPr lang="en-US" sz="2800" dirty="0"/>
              <a:t> scheme information in and from across text.  Explore how schemes appear in text.</a:t>
            </a:r>
          </a:p>
          <a:p>
            <a:r>
              <a:rPr lang="en-US" sz="2800" b="1" dirty="0"/>
              <a:t>Discontinuity/fragmentation</a:t>
            </a:r>
            <a:r>
              <a:rPr lang="en-US" sz="2800" dirty="0"/>
              <a:t> by semantic search within sentences and across texts.</a:t>
            </a:r>
          </a:p>
          <a:p>
            <a:r>
              <a:rPr lang="en-US" sz="2800" b="1" dirty="0"/>
              <a:t>Interconnect</a:t>
            </a:r>
            <a:r>
              <a:rPr lang="en-US" sz="2800" dirty="0"/>
              <a:t> relevant, related portions of schemes from extracted information.</a:t>
            </a:r>
          </a:p>
          <a:p>
            <a:r>
              <a:rPr lang="en-US" sz="2800" b="1" dirty="0"/>
              <a:t>Construct</a:t>
            </a:r>
            <a:r>
              <a:rPr lang="en-US" sz="2800" dirty="0"/>
              <a:t> an argumentation graph for reasoning with inconsistency.</a:t>
            </a: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B9B38F86-6820-1A4F-BDBF-57C11A9C2AC4}"/>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1707959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Different From</a:t>
            </a:r>
            <a:endParaRPr lang="en-GB" sz="4000" dirty="0"/>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8" name="Content Placeholder 7"/>
          <p:cNvSpPr>
            <a:spLocks noGrp="1"/>
          </p:cNvSpPr>
          <p:nvPr>
            <p:ph idx="1"/>
          </p:nvPr>
        </p:nvSpPr>
        <p:spPr/>
        <p:txBody>
          <a:bodyPr>
            <a:normAutofit/>
          </a:bodyPr>
          <a:lstStyle/>
          <a:p>
            <a:r>
              <a:rPr lang="en-US" sz="2800" dirty="0"/>
              <a:t>Not statistical NLP/Machine learning, though could use some aspects.  Want to explain results, (manually) learn from error, and modify to suit (easy with lists and rules).</a:t>
            </a:r>
          </a:p>
          <a:p>
            <a:r>
              <a:rPr lang="en-US" sz="2800" dirty="0"/>
              <a:t>Can be used to develop a gold standard corpora.</a:t>
            </a:r>
          </a:p>
          <a:p>
            <a:r>
              <a:rPr lang="en-US" sz="2800" dirty="0"/>
              <a:t>No fixed syntactic or semantic structures.</a:t>
            </a:r>
          </a:p>
        </p:txBody>
      </p:sp>
      <p:pic>
        <p:nvPicPr>
          <p:cNvPr id="10" name="Picture 9"/>
          <p:cNvPicPr>
            <a:picLocks noChangeAspect="1"/>
          </p:cNvPicPr>
          <p:nvPr/>
        </p:nvPicPr>
        <p:blipFill>
          <a:blip r:embed="rId2"/>
          <a:stretch>
            <a:fillRect/>
          </a:stretch>
        </p:blipFill>
        <p:spPr>
          <a:xfrm flipH="1">
            <a:off x="8327766" y="4797152"/>
            <a:ext cx="2232731" cy="1584176"/>
          </a:xfrm>
          <a:prstGeom prst="rect">
            <a:avLst/>
          </a:prstGeom>
        </p:spPr>
      </p:pic>
      <p:sp>
        <p:nvSpPr>
          <p:cNvPr id="3" name="Date Placeholder 2">
            <a:extLst>
              <a:ext uri="{FF2B5EF4-FFF2-40B4-BE49-F238E27FC236}">
                <a16:creationId xmlns:a16="http://schemas.microsoft.com/office/drawing/2014/main" id="{3B75C9CA-5E02-3547-8C81-4C45D00A1944}"/>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3325165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Relates to....</a:t>
            </a:r>
            <a:endParaRPr lang="en-GB" sz="4000" dirty="0"/>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8" name="Content Placeholder 7"/>
          <p:cNvSpPr>
            <a:spLocks noGrp="1"/>
          </p:cNvSpPr>
          <p:nvPr>
            <p:ph idx="1"/>
          </p:nvPr>
        </p:nvSpPr>
        <p:spPr/>
        <p:txBody>
          <a:bodyPr>
            <a:normAutofit/>
          </a:bodyPr>
          <a:lstStyle/>
          <a:p>
            <a:r>
              <a:rPr lang="en-US" sz="2800" dirty="0"/>
              <a:t>Scheme/template filling for opinion and event mining.</a:t>
            </a:r>
          </a:p>
          <a:p>
            <a:r>
              <a:rPr lang="en-US" sz="2800" dirty="0"/>
              <a:t>Issues of discontinuity and coherence.</a:t>
            </a:r>
          </a:p>
          <a:p>
            <a:r>
              <a:rPr lang="en-US" sz="2800" dirty="0"/>
              <a:t>Structured argumentation.</a:t>
            </a:r>
          </a:p>
          <a:p>
            <a:r>
              <a:rPr lang="en-US" sz="2800" dirty="0"/>
              <a:t>Abstract argument evaluation.</a:t>
            </a:r>
          </a:p>
          <a:p>
            <a:r>
              <a:rPr lang="en-US" sz="2800" dirty="0"/>
              <a:t>Entailment graphs.</a:t>
            </a:r>
          </a:p>
        </p:txBody>
      </p:sp>
      <p:sp>
        <p:nvSpPr>
          <p:cNvPr id="3" name="Date Placeholder 2">
            <a:extLst>
              <a:ext uri="{FF2B5EF4-FFF2-40B4-BE49-F238E27FC236}">
                <a16:creationId xmlns:a16="http://schemas.microsoft.com/office/drawing/2014/main" id="{FA171394-C19D-6D42-9083-72527426C207}"/>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924024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5A83-DB8D-E645-AE9D-E133206C3AE3}"/>
              </a:ext>
            </a:extLst>
          </p:cNvPr>
          <p:cNvSpPr>
            <a:spLocks noGrp="1"/>
          </p:cNvSpPr>
          <p:nvPr>
            <p:ph type="title"/>
          </p:nvPr>
        </p:nvSpPr>
        <p:spPr/>
        <p:txBody>
          <a:bodyPr/>
          <a:lstStyle/>
          <a:p>
            <a:r>
              <a:rPr lang="en-US" dirty="0"/>
              <a:t>Solution: Computational Models of Argument</a:t>
            </a:r>
          </a:p>
        </p:txBody>
      </p:sp>
      <p:sp>
        <p:nvSpPr>
          <p:cNvPr id="3" name="Content Placeholder 2">
            <a:extLst>
              <a:ext uri="{FF2B5EF4-FFF2-40B4-BE49-F238E27FC236}">
                <a16:creationId xmlns:a16="http://schemas.microsoft.com/office/drawing/2014/main" id="{160F1C7B-1ABD-3A46-89CD-F2109DC6A158}"/>
              </a:ext>
            </a:extLst>
          </p:cNvPr>
          <p:cNvSpPr>
            <a:spLocks noGrp="1"/>
          </p:cNvSpPr>
          <p:nvPr>
            <p:ph idx="1"/>
          </p:nvPr>
        </p:nvSpPr>
        <p:spPr/>
        <p:txBody>
          <a:bodyPr>
            <a:normAutofit/>
          </a:bodyPr>
          <a:lstStyle/>
          <a:p>
            <a:r>
              <a:rPr lang="en-US" dirty="0"/>
              <a:t>In abstract argumentation</a:t>
            </a:r>
          </a:p>
          <a:p>
            <a:pPr lvl="1"/>
            <a:r>
              <a:rPr lang="en-US" dirty="0"/>
              <a:t>Arguments are atomic and in ‘attack’ relations</a:t>
            </a:r>
          </a:p>
          <a:p>
            <a:pPr lvl="1"/>
            <a:r>
              <a:rPr lang="en-US" dirty="0"/>
              <a:t>The ‘semantics’ provide subsets of arguments, ‘extensions’, which are arguments that are accepted together</a:t>
            </a:r>
          </a:p>
          <a:p>
            <a:r>
              <a:rPr lang="en-US" dirty="0"/>
              <a:t>In instantiated argumentation</a:t>
            </a:r>
          </a:p>
          <a:p>
            <a:pPr lvl="1"/>
            <a:r>
              <a:rPr lang="en-US" dirty="0"/>
              <a:t>There are incomplete or inconsistent knowledge bases</a:t>
            </a:r>
          </a:p>
          <a:p>
            <a:pPr lvl="1"/>
            <a:r>
              <a:rPr lang="en-US" dirty="0"/>
              <a:t>There may be argumentation schemes (human reasoning patterns)</a:t>
            </a:r>
          </a:p>
          <a:p>
            <a:pPr lvl="1"/>
            <a:r>
              <a:rPr lang="en-US" dirty="0"/>
              <a:t>There may be proof standards (degree to which something is accepted) and priorities amongst rules.</a:t>
            </a:r>
          </a:p>
          <a:p>
            <a:pPr lvl="1"/>
            <a:r>
              <a:rPr lang="en-US" dirty="0"/>
              <a:t>Re-present as abstract argumentation to reason with inconsistency.</a:t>
            </a:r>
          </a:p>
        </p:txBody>
      </p:sp>
      <p:sp>
        <p:nvSpPr>
          <p:cNvPr id="4" name="Date Placeholder 3">
            <a:extLst>
              <a:ext uri="{FF2B5EF4-FFF2-40B4-BE49-F238E27FC236}">
                <a16:creationId xmlns:a16="http://schemas.microsoft.com/office/drawing/2014/main" id="{D1C4FA62-0937-0E4D-8596-81C7697036EA}"/>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3199DE02-A7F4-5543-82A0-38815331A3EB}"/>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128052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5A83-DB8D-E645-AE9D-E133206C3AE3}"/>
              </a:ext>
            </a:extLst>
          </p:cNvPr>
          <p:cNvSpPr>
            <a:spLocks noGrp="1"/>
          </p:cNvSpPr>
          <p:nvPr>
            <p:ph type="title"/>
          </p:nvPr>
        </p:nvSpPr>
        <p:spPr/>
        <p:txBody>
          <a:bodyPr/>
          <a:lstStyle/>
          <a:p>
            <a:r>
              <a:rPr lang="en-US" dirty="0"/>
              <a:t>Argumentation Frameworks – Abstract</a:t>
            </a:r>
          </a:p>
        </p:txBody>
      </p:sp>
      <p:sp>
        <p:nvSpPr>
          <p:cNvPr id="3" name="Content Placeholder 2">
            <a:extLst>
              <a:ext uri="{FF2B5EF4-FFF2-40B4-BE49-F238E27FC236}">
                <a16:creationId xmlns:a16="http://schemas.microsoft.com/office/drawing/2014/main" id="{160F1C7B-1ABD-3A46-89CD-F2109DC6A158}"/>
              </a:ext>
            </a:extLst>
          </p:cNvPr>
          <p:cNvSpPr>
            <a:spLocks noGrp="1"/>
          </p:cNvSpPr>
          <p:nvPr>
            <p:ph idx="1"/>
          </p:nvPr>
        </p:nvSpPr>
        <p:spPr/>
        <p:txBody>
          <a:bodyPr>
            <a:normAutofit/>
          </a:bodyPr>
          <a:lstStyle/>
          <a:p>
            <a:r>
              <a:rPr lang="en-US" dirty="0" err="1"/>
              <a:t>Dungian</a:t>
            </a:r>
            <a:r>
              <a:rPr lang="en-US" dirty="0"/>
              <a:t> Abstract Argumentation</a:t>
            </a:r>
          </a:p>
          <a:p>
            <a:pPr lvl="1"/>
            <a:r>
              <a:rPr lang="en-US" dirty="0"/>
              <a:t>An approach to reasoning with inconsistent data, e.g. where p and not-p cannot both obtain.</a:t>
            </a:r>
          </a:p>
          <a:p>
            <a:pPr lvl="1"/>
            <a:r>
              <a:rPr lang="en-US" dirty="0"/>
              <a:t>Arguments are abstract ‘nodes’ in a graph and arcs between nodes represent ’defeat’.</a:t>
            </a:r>
          </a:p>
          <a:p>
            <a:pPr lvl="1"/>
            <a:r>
              <a:rPr lang="en-US" dirty="0"/>
              <a:t>An argumentation framework is defined as a set of nodes and arcs.</a:t>
            </a:r>
          </a:p>
          <a:p>
            <a:pPr lvl="1"/>
            <a:r>
              <a:rPr lang="en-US" dirty="0"/>
              <a:t>The ‘semantics’ calculates alternative ‘consistent’ extensions of an argumentation framework, which are sets of arguments where no argument in the set attacks another argument in the set. There is much more....</a:t>
            </a:r>
          </a:p>
        </p:txBody>
      </p:sp>
      <p:sp>
        <p:nvSpPr>
          <p:cNvPr id="4" name="Date Placeholder 3">
            <a:extLst>
              <a:ext uri="{FF2B5EF4-FFF2-40B4-BE49-F238E27FC236}">
                <a16:creationId xmlns:a16="http://schemas.microsoft.com/office/drawing/2014/main" id="{D1C4FA62-0937-0E4D-8596-81C7697036EA}"/>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3199DE02-A7F4-5543-82A0-38815331A3EB}"/>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698323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5A83-DB8D-E645-AE9D-E133206C3AE3}"/>
              </a:ext>
            </a:extLst>
          </p:cNvPr>
          <p:cNvSpPr>
            <a:spLocks noGrp="1"/>
          </p:cNvSpPr>
          <p:nvPr>
            <p:ph type="title"/>
          </p:nvPr>
        </p:nvSpPr>
        <p:spPr/>
        <p:txBody>
          <a:bodyPr/>
          <a:lstStyle/>
          <a:p>
            <a:r>
              <a:rPr lang="en-US" dirty="0"/>
              <a:t>Argument Frameworks – Instantiated</a:t>
            </a:r>
          </a:p>
        </p:txBody>
      </p:sp>
      <p:sp>
        <p:nvSpPr>
          <p:cNvPr id="3" name="Content Placeholder 2">
            <a:extLst>
              <a:ext uri="{FF2B5EF4-FFF2-40B4-BE49-F238E27FC236}">
                <a16:creationId xmlns:a16="http://schemas.microsoft.com/office/drawing/2014/main" id="{160F1C7B-1ABD-3A46-89CD-F2109DC6A158}"/>
              </a:ext>
            </a:extLst>
          </p:cNvPr>
          <p:cNvSpPr>
            <a:spLocks noGrp="1"/>
          </p:cNvSpPr>
          <p:nvPr>
            <p:ph idx="1"/>
          </p:nvPr>
        </p:nvSpPr>
        <p:spPr/>
        <p:txBody>
          <a:bodyPr>
            <a:normAutofit/>
          </a:bodyPr>
          <a:lstStyle/>
          <a:p>
            <a:r>
              <a:rPr lang="en-US" dirty="0"/>
              <a:t>Instantiated Argumentation (e.g. ASPIC+ and there are others)</a:t>
            </a:r>
          </a:p>
          <a:p>
            <a:pPr lvl="1"/>
            <a:r>
              <a:rPr lang="en-US" dirty="0"/>
              <a:t>Arguments are formed from a knowledge base of propositions and rules.</a:t>
            </a:r>
          </a:p>
          <a:p>
            <a:pPr lvl="1"/>
            <a:r>
              <a:rPr lang="en-US" dirty="0"/>
              <a:t>Arguments have internal structure with assumptions, a rule, and a conclusion.</a:t>
            </a:r>
          </a:p>
          <a:p>
            <a:pPr lvl="1"/>
            <a:r>
              <a:rPr lang="en-US" dirty="0"/>
              <a:t>Rules can be strict (or sometimes defeasible).</a:t>
            </a:r>
          </a:p>
          <a:p>
            <a:pPr lvl="1"/>
            <a:r>
              <a:rPr lang="en-US" dirty="0"/>
              <a:t>Contradictory propositions establish ‘attack/defeat’ relations between arguments.</a:t>
            </a:r>
          </a:p>
          <a:p>
            <a:pPr lvl="1"/>
            <a:r>
              <a:rPr lang="en-US" dirty="0"/>
              <a:t>Rule application (in some approaches) can be attacked.</a:t>
            </a:r>
          </a:p>
          <a:p>
            <a:pPr lvl="1"/>
            <a:r>
              <a:rPr lang="en-US" dirty="0"/>
              <a:t>Abstract over the internal structure of the arguments, then reason as in Abstract Argumentation.</a:t>
            </a:r>
          </a:p>
          <a:p>
            <a:r>
              <a:rPr lang="en-US" dirty="0"/>
              <a:t>Start with instantiated, then go to abstract</a:t>
            </a:r>
          </a:p>
          <a:p>
            <a:r>
              <a:rPr lang="en-US" dirty="0"/>
              <a:t>Get extensions and extract conclusions</a:t>
            </a:r>
          </a:p>
        </p:txBody>
      </p:sp>
      <p:sp>
        <p:nvSpPr>
          <p:cNvPr id="4" name="Date Placeholder 3">
            <a:extLst>
              <a:ext uri="{FF2B5EF4-FFF2-40B4-BE49-F238E27FC236}">
                <a16:creationId xmlns:a16="http://schemas.microsoft.com/office/drawing/2014/main" id="{D1C4FA62-0937-0E4D-8596-81C7697036EA}"/>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3199DE02-A7F4-5543-82A0-38815331A3EB}"/>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1509175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5A83-DB8D-E645-AE9D-E133206C3AE3}"/>
              </a:ext>
            </a:extLst>
          </p:cNvPr>
          <p:cNvSpPr>
            <a:spLocks noGrp="1"/>
          </p:cNvSpPr>
          <p:nvPr>
            <p:ph type="title"/>
          </p:nvPr>
        </p:nvSpPr>
        <p:spPr/>
        <p:txBody>
          <a:bodyPr>
            <a:normAutofit/>
          </a:bodyPr>
          <a:lstStyle/>
          <a:p>
            <a:r>
              <a:rPr lang="en-US" dirty="0"/>
              <a:t>Problems with Rules in Legal and Commonsense Reasoning</a:t>
            </a:r>
          </a:p>
        </p:txBody>
      </p:sp>
      <p:sp>
        <p:nvSpPr>
          <p:cNvPr id="3" name="Content Placeholder 2">
            <a:extLst>
              <a:ext uri="{FF2B5EF4-FFF2-40B4-BE49-F238E27FC236}">
                <a16:creationId xmlns:a16="http://schemas.microsoft.com/office/drawing/2014/main" id="{160F1C7B-1ABD-3A46-89CD-F2109DC6A158}"/>
              </a:ext>
            </a:extLst>
          </p:cNvPr>
          <p:cNvSpPr>
            <a:spLocks noGrp="1"/>
          </p:cNvSpPr>
          <p:nvPr>
            <p:ph idx="1"/>
          </p:nvPr>
        </p:nvSpPr>
        <p:spPr/>
        <p:txBody>
          <a:bodyPr>
            <a:normAutofit lnSpcReduction="10000"/>
          </a:bodyPr>
          <a:lstStyle/>
          <a:p>
            <a:r>
              <a:rPr lang="en-US" dirty="0"/>
              <a:t>Inferences can change once information is added, e.g. new evidence and source material change a legal argument or new legislation.</a:t>
            </a:r>
          </a:p>
          <a:p>
            <a:r>
              <a:rPr lang="en-US" dirty="0"/>
              <a:t>Rules can become invalid, but not removed.</a:t>
            </a:r>
          </a:p>
          <a:p>
            <a:r>
              <a:rPr lang="en-US" dirty="0"/>
              <a:t>Rules are usually defeasible, that is, they hold in “normative” circumstances.</a:t>
            </a:r>
          </a:p>
          <a:p>
            <a:r>
              <a:rPr lang="en-US" dirty="0"/>
              <a:t>What the rules apply to might be arguable – mobile home </a:t>
            </a:r>
            <a:r>
              <a:rPr lang="en-US" dirty="0" err="1"/>
              <a:t>wrt</a:t>
            </a:r>
            <a:r>
              <a:rPr lang="en-US" dirty="0"/>
              <a:t> drug search and seizure.</a:t>
            </a:r>
          </a:p>
          <a:p>
            <a:r>
              <a:rPr lang="en-US" dirty="0"/>
              <a:t>Rules can have exceptions.</a:t>
            </a:r>
          </a:p>
          <a:p>
            <a:r>
              <a:rPr lang="en-US" dirty="0"/>
              <a:t>Arguments (e.g. court cases) may be contradictory (pro and con).</a:t>
            </a:r>
          </a:p>
          <a:p>
            <a:r>
              <a:rPr lang="en-US" dirty="0"/>
              <a:t>Claims (e.g. in court) need not be ‘true’, but only satisfy a proof standard.</a:t>
            </a:r>
          </a:p>
          <a:p>
            <a:r>
              <a:rPr lang="en-US" dirty="0"/>
              <a:t>Two or more rules may both apply and conflict, but perhaps resolved with rule priorities, e.g. </a:t>
            </a:r>
            <a:r>
              <a:rPr lang="en-US" dirty="0" err="1"/>
              <a:t>lex</a:t>
            </a:r>
            <a:r>
              <a:rPr lang="en-US" dirty="0"/>
              <a:t> superior.</a:t>
            </a:r>
          </a:p>
        </p:txBody>
      </p:sp>
      <p:sp>
        <p:nvSpPr>
          <p:cNvPr id="4" name="Date Placeholder 3">
            <a:extLst>
              <a:ext uri="{FF2B5EF4-FFF2-40B4-BE49-F238E27FC236}">
                <a16:creationId xmlns:a16="http://schemas.microsoft.com/office/drawing/2014/main" id="{D1C4FA62-0937-0E4D-8596-81C7697036EA}"/>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3199DE02-A7F4-5543-82A0-38815331A3EB}"/>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6737045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C21F-EE8F-4245-8B09-A4FF347C0387}"/>
              </a:ext>
            </a:extLst>
          </p:cNvPr>
          <p:cNvSpPr>
            <a:spLocks noGrp="1"/>
          </p:cNvSpPr>
          <p:nvPr>
            <p:ph type="title"/>
          </p:nvPr>
        </p:nvSpPr>
        <p:spPr/>
        <p:txBody>
          <a:bodyPr/>
          <a:lstStyle/>
          <a:p>
            <a:r>
              <a:rPr lang="en-US" dirty="0"/>
              <a:t>Attacks: Rebuttal, Undermining, and Undercutting</a:t>
            </a:r>
          </a:p>
        </p:txBody>
      </p:sp>
      <p:sp>
        <p:nvSpPr>
          <p:cNvPr id="3" name="Content Placeholder 2">
            <a:extLst>
              <a:ext uri="{FF2B5EF4-FFF2-40B4-BE49-F238E27FC236}">
                <a16:creationId xmlns:a16="http://schemas.microsoft.com/office/drawing/2014/main" id="{9636BF88-BC73-2545-9B3F-292297E9325F}"/>
              </a:ext>
            </a:extLst>
          </p:cNvPr>
          <p:cNvSpPr>
            <a:spLocks noGrp="1"/>
          </p:cNvSpPr>
          <p:nvPr>
            <p:ph idx="1"/>
          </p:nvPr>
        </p:nvSpPr>
        <p:spPr/>
        <p:txBody>
          <a:bodyPr>
            <a:normAutofit/>
          </a:bodyPr>
          <a:lstStyle/>
          <a:p>
            <a:r>
              <a:rPr lang="en-US" dirty="0"/>
              <a:t>Arguments A1 and A2</a:t>
            </a:r>
          </a:p>
          <a:p>
            <a:r>
              <a:rPr lang="en-US" dirty="0"/>
              <a:t>Rebuttals: </a:t>
            </a:r>
          </a:p>
          <a:p>
            <a:pPr lvl="1"/>
            <a:r>
              <a:rPr lang="en-US" dirty="0"/>
              <a:t>A1 and A2 rebut when their conclusions are contradictory</a:t>
            </a:r>
          </a:p>
          <a:p>
            <a:pPr lvl="1"/>
            <a:r>
              <a:rPr lang="en-US" dirty="0"/>
              <a:t>The conflict between the rebuttals is resolved by weighing the arguments and applying proof standards (see these later)</a:t>
            </a:r>
          </a:p>
          <a:p>
            <a:r>
              <a:rPr lang="en-US" dirty="0"/>
              <a:t>Undermining: </a:t>
            </a:r>
          </a:p>
          <a:p>
            <a:pPr lvl="1"/>
            <a:r>
              <a:rPr lang="en-US" dirty="0"/>
              <a:t>A1 undermines A2 when the conclusion of A1 contradicts a premise of A2</a:t>
            </a:r>
          </a:p>
          <a:p>
            <a:r>
              <a:rPr lang="en-US" dirty="0"/>
              <a:t>Undercutting:</a:t>
            </a:r>
          </a:p>
          <a:p>
            <a:pPr lvl="1"/>
            <a:r>
              <a:rPr lang="en-US" dirty="0"/>
              <a:t>A1 undercuts A2 when A1 attacks the applicability of the rule of A2</a:t>
            </a:r>
          </a:p>
          <a:p>
            <a:pPr lvl="1"/>
            <a:r>
              <a:rPr lang="en-US" dirty="0"/>
              <a:t>Ways of undercutting with preferences amongst rules</a:t>
            </a:r>
          </a:p>
        </p:txBody>
      </p:sp>
      <p:sp>
        <p:nvSpPr>
          <p:cNvPr id="4" name="Date Placeholder 3">
            <a:extLst>
              <a:ext uri="{FF2B5EF4-FFF2-40B4-BE49-F238E27FC236}">
                <a16:creationId xmlns:a16="http://schemas.microsoft.com/office/drawing/2014/main" id="{43D69D29-D0AE-B145-A353-97C7EC4980E3}"/>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4B1519D7-BE77-E340-8C7A-1FAC70204A16}"/>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1265653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2">
            <a:extLst>
              <a:ext uri="{FF2B5EF4-FFF2-40B4-BE49-F238E27FC236}">
                <a16:creationId xmlns:a16="http://schemas.microsoft.com/office/drawing/2014/main" id="{7B9F2CDE-F774-5149-815D-114DB7419FD7}"/>
              </a:ext>
            </a:extLst>
          </p:cNvPr>
          <p:cNvSpPr txBox="1">
            <a:spLocks noChangeArrowheads="1"/>
          </p:cNvSpPr>
          <p:nvPr/>
        </p:nvSpPr>
        <p:spPr bwMode="auto">
          <a:xfrm>
            <a:off x="2505076" y="685801"/>
            <a:ext cx="2220913" cy="346075"/>
          </a:xfrm>
          <a:prstGeom prst="rect">
            <a:avLst/>
          </a:prstGeom>
          <a:solidFill>
            <a:schemeClr val="accent1">
              <a:lumMod val="40000"/>
              <a:lumOff val="60000"/>
            </a:schemeClr>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dirty="0">
                <a:sym typeface="Symbol" pitchFamily="2" charset="2"/>
              </a:rPr>
              <a:t>We should lower taxes</a:t>
            </a:r>
            <a:endParaRPr lang="en-US" altLang="en-US" sz="1600" dirty="0"/>
          </a:p>
        </p:txBody>
      </p:sp>
      <p:sp>
        <p:nvSpPr>
          <p:cNvPr id="24578" name="Text Box 3">
            <a:extLst>
              <a:ext uri="{FF2B5EF4-FFF2-40B4-BE49-F238E27FC236}">
                <a16:creationId xmlns:a16="http://schemas.microsoft.com/office/drawing/2014/main" id="{DAED454D-48E7-B744-A44D-F47C31DCA3B6}"/>
              </a:ext>
            </a:extLst>
          </p:cNvPr>
          <p:cNvSpPr txBox="1">
            <a:spLocks noChangeArrowheads="1"/>
          </p:cNvSpPr>
          <p:nvPr/>
        </p:nvSpPr>
        <p:spPr bwMode="auto">
          <a:xfrm>
            <a:off x="1600200" y="1908176"/>
            <a:ext cx="1295400" cy="835025"/>
          </a:xfrm>
          <a:prstGeom prst="rect">
            <a:avLst/>
          </a:prstGeom>
          <a:solidFill>
            <a:schemeClr val="accent1">
              <a:lumMod val="40000"/>
              <a:lumOff val="60000"/>
            </a:schemeClr>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dirty="0">
                <a:sym typeface="Symbol" pitchFamily="2" charset="2"/>
              </a:rPr>
              <a:t>Lower taxes increase productivity</a:t>
            </a:r>
            <a:endParaRPr lang="en-US" altLang="en-US" sz="1600" dirty="0"/>
          </a:p>
        </p:txBody>
      </p:sp>
      <p:sp>
        <p:nvSpPr>
          <p:cNvPr id="24579" name="Text Box 4">
            <a:extLst>
              <a:ext uri="{FF2B5EF4-FFF2-40B4-BE49-F238E27FC236}">
                <a16:creationId xmlns:a16="http://schemas.microsoft.com/office/drawing/2014/main" id="{1006FD49-FF5A-E641-81A0-F34121F71EDF}"/>
              </a:ext>
            </a:extLst>
          </p:cNvPr>
          <p:cNvSpPr txBox="1">
            <a:spLocks noChangeArrowheads="1"/>
          </p:cNvSpPr>
          <p:nvPr/>
        </p:nvSpPr>
        <p:spPr bwMode="auto">
          <a:xfrm>
            <a:off x="4343400" y="1908176"/>
            <a:ext cx="1371600" cy="835025"/>
          </a:xfrm>
          <a:prstGeom prst="rect">
            <a:avLst/>
          </a:prstGeom>
          <a:solidFill>
            <a:schemeClr val="accent1">
              <a:lumMod val="40000"/>
              <a:lumOff val="60000"/>
            </a:schemeClr>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dirty="0">
                <a:sym typeface="Symbol" pitchFamily="2" charset="2"/>
              </a:rPr>
              <a:t>Increased productivity is good</a:t>
            </a:r>
            <a:endParaRPr lang="en-US" altLang="en-US" sz="1600" dirty="0"/>
          </a:p>
        </p:txBody>
      </p:sp>
      <p:cxnSp>
        <p:nvCxnSpPr>
          <p:cNvPr id="24580" name="AutoShape 5">
            <a:extLst>
              <a:ext uri="{FF2B5EF4-FFF2-40B4-BE49-F238E27FC236}">
                <a16:creationId xmlns:a16="http://schemas.microsoft.com/office/drawing/2014/main" id="{AA0A1518-1E6C-DC46-B6AE-162E9D6F15E3}"/>
              </a:ext>
            </a:extLst>
          </p:cNvPr>
          <p:cNvCxnSpPr>
            <a:cxnSpLocks noChangeShapeType="1"/>
            <a:stCxn id="24578" idx="0"/>
            <a:endCxn id="24577" idx="2"/>
          </p:cNvCxnSpPr>
          <p:nvPr/>
        </p:nvCxnSpPr>
        <p:spPr bwMode="auto">
          <a:xfrm rot="16200000">
            <a:off x="2493963" y="785813"/>
            <a:ext cx="876300" cy="13684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4581" name="AutoShape 6">
            <a:extLst>
              <a:ext uri="{FF2B5EF4-FFF2-40B4-BE49-F238E27FC236}">
                <a16:creationId xmlns:a16="http://schemas.microsoft.com/office/drawing/2014/main" id="{B43CAB53-8059-1F40-A9E8-643D316C375D}"/>
              </a:ext>
            </a:extLst>
          </p:cNvPr>
          <p:cNvCxnSpPr>
            <a:cxnSpLocks noChangeShapeType="1"/>
            <a:stCxn id="24579" idx="0"/>
            <a:endCxn id="24577" idx="2"/>
          </p:cNvCxnSpPr>
          <p:nvPr/>
        </p:nvCxnSpPr>
        <p:spPr bwMode="auto">
          <a:xfrm rot="5400000" flipH="1">
            <a:off x="3884613" y="763588"/>
            <a:ext cx="876300" cy="14128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 name="TextBox 1">
            <a:extLst>
              <a:ext uri="{FF2B5EF4-FFF2-40B4-BE49-F238E27FC236}">
                <a16:creationId xmlns:a16="http://schemas.microsoft.com/office/drawing/2014/main" id="{C1083C1C-B991-C04A-8D14-D8911474B47D}"/>
              </a:ext>
            </a:extLst>
          </p:cNvPr>
          <p:cNvSpPr txBox="1"/>
          <p:nvPr/>
        </p:nvSpPr>
        <p:spPr>
          <a:xfrm>
            <a:off x="10609552" y="6076739"/>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3" name="TextBox 2">
            <a:extLst>
              <a:ext uri="{FF2B5EF4-FFF2-40B4-BE49-F238E27FC236}">
                <a16:creationId xmlns:a16="http://schemas.microsoft.com/office/drawing/2014/main" id="{612331E2-9856-F148-A631-7ABC4EF8B9AD}"/>
              </a:ext>
            </a:extLst>
          </p:cNvPr>
          <p:cNvSpPr txBox="1"/>
          <p:nvPr/>
        </p:nvSpPr>
        <p:spPr>
          <a:xfrm>
            <a:off x="7121769" y="1908176"/>
            <a:ext cx="3857210" cy="461665"/>
          </a:xfrm>
          <a:prstGeom prst="rect">
            <a:avLst/>
          </a:prstGeom>
          <a:noFill/>
        </p:spPr>
        <p:txBody>
          <a:bodyPr wrap="none" rtlCol="0">
            <a:spAutoFit/>
          </a:bodyPr>
          <a:lstStyle/>
          <a:p>
            <a:r>
              <a:rPr lang="en-US" sz="2400" dirty="0"/>
              <a:t>Example of a political debate.</a:t>
            </a:r>
          </a:p>
        </p:txBody>
      </p:sp>
      <p:sp>
        <p:nvSpPr>
          <p:cNvPr id="4" name="Date Placeholder 3">
            <a:extLst>
              <a:ext uri="{FF2B5EF4-FFF2-40B4-BE49-F238E27FC236}">
                <a16:creationId xmlns:a16="http://schemas.microsoft.com/office/drawing/2014/main" id="{3BD79D0C-A4B8-4240-9E5B-B20E4FA75453}"/>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3307F9F8-E46B-ED4F-8F12-EE7B062CB481}"/>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4278896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a:extLst>
              <a:ext uri="{FF2B5EF4-FFF2-40B4-BE49-F238E27FC236}">
                <a16:creationId xmlns:a16="http://schemas.microsoft.com/office/drawing/2014/main" id="{3570971B-1B45-B54C-A72E-648767B0ECBE}"/>
              </a:ext>
            </a:extLst>
          </p:cNvPr>
          <p:cNvSpPr txBox="1">
            <a:spLocks noChangeArrowheads="1"/>
          </p:cNvSpPr>
          <p:nvPr/>
        </p:nvSpPr>
        <p:spPr bwMode="auto">
          <a:xfrm>
            <a:off x="2505076" y="685801"/>
            <a:ext cx="2220913" cy="346075"/>
          </a:xfrm>
          <a:prstGeom prst="rect">
            <a:avLst/>
          </a:prstGeom>
          <a:solidFill>
            <a:schemeClr val="accent1">
              <a:lumMod val="40000"/>
              <a:lumOff val="60000"/>
            </a:schemeClr>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dirty="0">
                <a:sym typeface="Symbol" pitchFamily="2" charset="2"/>
              </a:rPr>
              <a:t>We should lower taxes</a:t>
            </a:r>
            <a:endParaRPr lang="en-US" altLang="en-US" sz="1600" dirty="0"/>
          </a:p>
        </p:txBody>
      </p:sp>
      <p:sp>
        <p:nvSpPr>
          <p:cNvPr id="26626" name="Text Box 3">
            <a:extLst>
              <a:ext uri="{FF2B5EF4-FFF2-40B4-BE49-F238E27FC236}">
                <a16:creationId xmlns:a16="http://schemas.microsoft.com/office/drawing/2014/main" id="{4B56609B-C5FD-6D46-819E-4E0BA2A2F7FA}"/>
              </a:ext>
            </a:extLst>
          </p:cNvPr>
          <p:cNvSpPr txBox="1">
            <a:spLocks noChangeArrowheads="1"/>
          </p:cNvSpPr>
          <p:nvPr/>
        </p:nvSpPr>
        <p:spPr bwMode="auto">
          <a:xfrm>
            <a:off x="1600200" y="1908176"/>
            <a:ext cx="1295400" cy="835025"/>
          </a:xfrm>
          <a:prstGeom prst="rect">
            <a:avLst/>
          </a:prstGeom>
          <a:solidFill>
            <a:schemeClr val="accent1">
              <a:lumMod val="40000"/>
              <a:lumOff val="60000"/>
            </a:schemeClr>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dirty="0">
                <a:sym typeface="Symbol" pitchFamily="2" charset="2"/>
              </a:rPr>
              <a:t>Lower taxes increase productivity</a:t>
            </a:r>
            <a:endParaRPr lang="en-US" altLang="en-US" sz="1600" dirty="0"/>
          </a:p>
        </p:txBody>
      </p:sp>
      <p:sp>
        <p:nvSpPr>
          <p:cNvPr id="26627" name="Text Box 4">
            <a:extLst>
              <a:ext uri="{FF2B5EF4-FFF2-40B4-BE49-F238E27FC236}">
                <a16:creationId xmlns:a16="http://schemas.microsoft.com/office/drawing/2014/main" id="{CEB3B512-2EC1-9A44-B5FD-7056AB47EB7E}"/>
              </a:ext>
            </a:extLst>
          </p:cNvPr>
          <p:cNvSpPr txBox="1">
            <a:spLocks noChangeArrowheads="1"/>
          </p:cNvSpPr>
          <p:nvPr/>
        </p:nvSpPr>
        <p:spPr bwMode="auto">
          <a:xfrm>
            <a:off x="4343400" y="1908176"/>
            <a:ext cx="1371600" cy="835025"/>
          </a:xfrm>
          <a:prstGeom prst="rect">
            <a:avLst/>
          </a:prstGeom>
          <a:solidFill>
            <a:schemeClr val="accent1">
              <a:lumMod val="40000"/>
              <a:lumOff val="60000"/>
            </a:schemeClr>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dirty="0">
                <a:sym typeface="Symbol" pitchFamily="2" charset="2"/>
              </a:rPr>
              <a:t>Increased productivity is good</a:t>
            </a:r>
            <a:endParaRPr lang="en-US" altLang="en-US" sz="1600" dirty="0"/>
          </a:p>
        </p:txBody>
      </p:sp>
      <p:cxnSp>
        <p:nvCxnSpPr>
          <p:cNvPr id="26628" name="AutoShape 5">
            <a:extLst>
              <a:ext uri="{FF2B5EF4-FFF2-40B4-BE49-F238E27FC236}">
                <a16:creationId xmlns:a16="http://schemas.microsoft.com/office/drawing/2014/main" id="{7E7C7879-3FB7-A248-BF08-D558C28C18DB}"/>
              </a:ext>
            </a:extLst>
          </p:cNvPr>
          <p:cNvCxnSpPr>
            <a:cxnSpLocks noChangeShapeType="1"/>
            <a:stCxn id="26626" idx="0"/>
            <a:endCxn id="325634" idx="2"/>
          </p:cNvCxnSpPr>
          <p:nvPr/>
        </p:nvCxnSpPr>
        <p:spPr bwMode="auto">
          <a:xfrm rot="16200000">
            <a:off x="2493963" y="785813"/>
            <a:ext cx="876300" cy="13684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29" name="AutoShape 6">
            <a:extLst>
              <a:ext uri="{FF2B5EF4-FFF2-40B4-BE49-F238E27FC236}">
                <a16:creationId xmlns:a16="http://schemas.microsoft.com/office/drawing/2014/main" id="{13AEFBBC-CF63-E449-909A-2FC6E241A48F}"/>
              </a:ext>
            </a:extLst>
          </p:cNvPr>
          <p:cNvCxnSpPr>
            <a:cxnSpLocks noChangeShapeType="1"/>
            <a:stCxn id="26627" idx="0"/>
            <a:endCxn id="325634" idx="2"/>
          </p:cNvCxnSpPr>
          <p:nvPr/>
        </p:nvCxnSpPr>
        <p:spPr bwMode="auto">
          <a:xfrm rot="5400000" flipH="1">
            <a:off x="3884613" y="763588"/>
            <a:ext cx="876300" cy="14128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25639" name="Text Box 7">
            <a:extLst>
              <a:ext uri="{FF2B5EF4-FFF2-40B4-BE49-F238E27FC236}">
                <a16:creationId xmlns:a16="http://schemas.microsoft.com/office/drawing/2014/main" id="{EFABDBD0-4513-A24A-8DB9-F97CDFF28199}"/>
              </a:ext>
            </a:extLst>
          </p:cNvPr>
          <p:cNvSpPr txBox="1">
            <a:spLocks noChangeArrowheads="1"/>
          </p:cNvSpPr>
          <p:nvPr/>
        </p:nvSpPr>
        <p:spPr bwMode="auto">
          <a:xfrm>
            <a:off x="7254876" y="685801"/>
            <a:ext cx="2576513" cy="346075"/>
          </a:xfrm>
          <a:prstGeom prst="rect">
            <a:avLst/>
          </a:prstGeom>
          <a:solidFill>
            <a:schemeClr val="accent1">
              <a:lumMod val="40000"/>
              <a:lumOff val="60000"/>
            </a:schemeClr>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dirty="0">
                <a:sym typeface="Symbol" pitchFamily="2" charset="2"/>
              </a:rPr>
              <a:t>We should not lower taxes</a:t>
            </a:r>
            <a:endParaRPr lang="en-US" altLang="en-US" sz="1600" dirty="0"/>
          </a:p>
        </p:txBody>
      </p:sp>
      <p:sp>
        <p:nvSpPr>
          <p:cNvPr id="26631" name="Text Box 8">
            <a:extLst>
              <a:ext uri="{FF2B5EF4-FFF2-40B4-BE49-F238E27FC236}">
                <a16:creationId xmlns:a16="http://schemas.microsoft.com/office/drawing/2014/main" id="{3673ED9F-1F9B-E24A-B3C5-09AA16D8F779}"/>
              </a:ext>
            </a:extLst>
          </p:cNvPr>
          <p:cNvSpPr txBox="1">
            <a:spLocks noChangeArrowheads="1"/>
          </p:cNvSpPr>
          <p:nvPr/>
        </p:nvSpPr>
        <p:spPr bwMode="auto">
          <a:xfrm>
            <a:off x="6477000" y="1908176"/>
            <a:ext cx="1295400" cy="835025"/>
          </a:xfrm>
          <a:prstGeom prst="rect">
            <a:avLst/>
          </a:prstGeom>
          <a:solidFill>
            <a:schemeClr val="accent1">
              <a:lumMod val="40000"/>
              <a:lumOff val="60000"/>
            </a:schemeClr>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dirty="0">
                <a:sym typeface="Symbol" pitchFamily="2" charset="2"/>
              </a:rPr>
              <a:t>Lower taxes increase inequality</a:t>
            </a:r>
            <a:endParaRPr lang="en-US" altLang="en-US" sz="1600" dirty="0"/>
          </a:p>
        </p:txBody>
      </p:sp>
      <p:sp>
        <p:nvSpPr>
          <p:cNvPr id="26632" name="Text Box 9">
            <a:extLst>
              <a:ext uri="{FF2B5EF4-FFF2-40B4-BE49-F238E27FC236}">
                <a16:creationId xmlns:a16="http://schemas.microsoft.com/office/drawing/2014/main" id="{B3481619-AE1D-D947-98DC-D3D2EC842511}"/>
              </a:ext>
            </a:extLst>
          </p:cNvPr>
          <p:cNvSpPr txBox="1">
            <a:spLocks noChangeArrowheads="1"/>
          </p:cNvSpPr>
          <p:nvPr/>
        </p:nvSpPr>
        <p:spPr bwMode="auto">
          <a:xfrm>
            <a:off x="9448800" y="1908176"/>
            <a:ext cx="1143000" cy="835025"/>
          </a:xfrm>
          <a:prstGeom prst="rect">
            <a:avLst/>
          </a:prstGeom>
          <a:solidFill>
            <a:schemeClr val="accent1">
              <a:lumMod val="40000"/>
              <a:lumOff val="60000"/>
            </a:schemeClr>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dirty="0">
                <a:sym typeface="Symbol" pitchFamily="2" charset="2"/>
              </a:rPr>
              <a:t>Increased inequality is bad</a:t>
            </a:r>
            <a:endParaRPr lang="en-US" altLang="en-US" sz="1600" dirty="0"/>
          </a:p>
        </p:txBody>
      </p:sp>
      <p:cxnSp>
        <p:nvCxnSpPr>
          <p:cNvPr id="26633" name="AutoShape 10">
            <a:extLst>
              <a:ext uri="{FF2B5EF4-FFF2-40B4-BE49-F238E27FC236}">
                <a16:creationId xmlns:a16="http://schemas.microsoft.com/office/drawing/2014/main" id="{2B0EB7C4-ABB1-524A-82A1-DCAD46F7725E}"/>
              </a:ext>
            </a:extLst>
          </p:cNvPr>
          <p:cNvCxnSpPr>
            <a:cxnSpLocks noChangeShapeType="1"/>
            <a:stCxn id="26631" idx="0"/>
            <a:endCxn id="325639" idx="2"/>
          </p:cNvCxnSpPr>
          <p:nvPr/>
        </p:nvCxnSpPr>
        <p:spPr bwMode="auto">
          <a:xfrm rot="16200000">
            <a:off x="7396163" y="760413"/>
            <a:ext cx="876300" cy="14192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34" name="AutoShape 11">
            <a:extLst>
              <a:ext uri="{FF2B5EF4-FFF2-40B4-BE49-F238E27FC236}">
                <a16:creationId xmlns:a16="http://schemas.microsoft.com/office/drawing/2014/main" id="{61BBBF56-C4AA-2E46-A8C0-70CE64CEB135}"/>
              </a:ext>
            </a:extLst>
          </p:cNvPr>
          <p:cNvCxnSpPr>
            <a:cxnSpLocks noChangeShapeType="1"/>
            <a:stCxn id="26632" idx="0"/>
            <a:endCxn id="325639" idx="2"/>
          </p:cNvCxnSpPr>
          <p:nvPr/>
        </p:nvCxnSpPr>
        <p:spPr bwMode="auto">
          <a:xfrm rot="5400000" flipH="1">
            <a:off x="8843963" y="731838"/>
            <a:ext cx="876300" cy="14763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6635" name="AutoShape 12">
            <a:extLst>
              <a:ext uri="{FF2B5EF4-FFF2-40B4-BE49-F238E27FC236}">
                <a16:creationId xmlns:a16="http://schemas.microsoft.com/office/drawing/2014/main" id="{55943DCF-E496-BD4B-AF1C-93C4E92FEEFE}"/>
              </a:ext>
            </a:extLst>
          </p:cNvPr>
          <p:cNvCxnSpPr>
            <a:cxnSpLocks noChangeShapeType="1"/>
            <a:stCxn id="325639" idx="1"/>
            <a:endCxn id="325634" idx="3"/>
          </p:cNvCxnSpPr>
          <p:nvPr/>
        </p:nvCxnSpPr>
        <p:spPr bwMode="auto">
          <a:xfrm flipH="1">
            <a:off x="4725989" y="858838"/>
            <a:ext cx="2528887" cy="0"/>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13" name="Text Box 4">
            <a:extLst>
              <a:ext uri="{FF2B5EF4-FFF2-40B4-BE49-F238E27FC236}">
                <a16:creationId xmlns:a16="http://schemas.microsoft.com/office/drawing/2014/main" id="{511FD395-36F5-5E40-A5A6-9F18DB840720}"/>
              </a:ext>
            </a:extLst>
          </p:cNvPr>
          <p:cNvSpPr txBox="1">
            <a:spLocks noChangeArrowheads="1"/>
          </p:cNvSpPr>
          <p:nvPr/>
        </p:nvSpPr>
        <p:spPr bwMode="auto">
          <a:xfrm>
            <a:off x="1600200" y="4291637"/>
            <a:ext cx="8991600" cy="2246769"/>
          </a:xfrm>
          <a:prstGeom prst="rect">
            <a:avLst/>
          </a:prstGeom>
          <a:solidFill>
            <a:srgbClr val="AC7DD4"/>
          </a:solidFill>
          <a:ln w="9525">
            <a:solidFill>
              <a:schemeClr val="tx1"/>
            </a:solidFill>
            <a:miter lim="800000"/>
            <a:headEnd/>
            <a:tailEnd/>
          </a:ln>
        </p:spPr>
        <p:txBody>
          <a:bodyPr wrap="square"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defRPr/>
            </a:pPr>
            <a:r>
              <a:rPr lang="en-US" sz="2000" dirty="0">
                <a:sym typeface="Symbol" charset="0"/>
              </a:rPr>
              <a:t>Attack on conclusion (rebuttal).</a:t>
            </a:r>
          </a:p>
          <a:p>
            <a:pPr algn="l" eaLnBrk="1" hangingPunct="1">
              <a:defRPr/>
            </a:pPr>
            <a:endParaRPr lang="en-US" sz="2000" dirty="0">
              <a:sym typeface="Symbol" charset="0"/>
            </a:endParaRPr>
          </a:p>
          <a:p>
            <a:pPr algn="l" eaLnBrk="1" hangingPunct="1">
              <a:defRPr/>
            </a:pPr>
            <a:r>
              <a:rPr lang="en-US" sz="2000" dirty="0">
                <a:sym typeface="Symbol" charset="0"/>
              </a:rPr>
              <a:t>Problem here is that in classical logic, we cannot reason with inconsistency.</a:t>
            </a:r>
          </a:p>
          <a:p>
            <a:pPr algn="l" eaLnBrk="1" hangingPunct="1">
              <a:defRPr/>
            </a:pPr>
            <a:endParaRPr lang="en-US" sz="2000" dirty="0">
              <a:sym typeface="Symbol" charset="0"/>
            </a:endParaRPr>
          </a:p>
          <a:p>
            <a:pPr algn="l" eaLnBrk="1" hangingPunct="1">
              <a:defRPr/>
            </a:pPr>
            <a:r>
              <a:rPr lang="en-US" sz="2000" dirty="0">
                <a:sym typeface="Symbol" charset="0"/>
              </a:rPr>
              <a:t>Yet, this is very common in human communication and knowledge bases.</a:t>
            </a:r>
          </a:p>
          <a:p>
            <a:pPr algn="l" eaLnBrk="1" hangingPunct="1">
              <a:defRPr/>
            </a:pPr>
            <a:endParaRPr lang="en-US" sz="2000" dirty="0">
              <a:sym typeface="Symbol" charset="0"/>
            </a:endParaRPr>
          </a:p>
          <a:p>
            <a:pPr algn="l" eaLnBrk="1" hangingPunct="1">
              <a:defRPr/>
            </a:pPr>
            <a:r>
              <a:rPr lang="en-US" sz="2000" dirty="0">
                <a:sym typeface="Symbol" charset="0"/>
              </a:rPr>
              <a:t>How to represent and reason in the face of inconsistency?</a:t>
            </a:r>
            <a:endParaRPr lang="en-US" sz="2000" dirty="0"/>
          </a:p>
        </p:txBody>
      </p:sp>
      <p:sp>
        <p:nvSpPr>
          <p:cNvPr id="14" name="TextBox 13">
            <a:extLst>
              <a:ext uri="{FF2B5EF4-FFF2-40B4-BE49-F238E27FC236}">
                <a16:creationId xmlns:a16="http://schemas.microsoft.com/office/drawing/2014/main" id="{AB8B862B-7997-6940-8F19-6266E3F383B1}"/>
              </a:ext>
            </a:extLst>
          </p:cNvPr>
          <p:cNvSpPr txBox="1"/>
          <p:nvPr/>
        </p:nvSpPr>
        <p:spPr>
          <a:xfrm>
            <a:off x="10591800" y="6076740"/>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2" name="Date Placeholder 1">
            <a:extLst>
              <a:ext uri="{FF2B5EF4-FFF2-40B4-BE49-F238E27FC236}">
                <a16:creationId xmlns:a16="http://schemas.microsoft.com/office/drawing/2014/main" id="{09C6B126-7EF6-C24E-A119-F7AA9FC0EEE7}"/>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856930D9-4667-BC4F-A81C-862D6395FAE7}"/>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323250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325639"/>
                                        </p:tgtEl>
                                        <p:attrNameLst>
                                          <p:attrName>fillcolor</p:attrName>
                                        </p:attrNameLst>
                                      </p:cBhvr>
                                      <p:to>
                                        <a:schemeClr val="hlink"/>
                                      </p:to>
                                    </p:animClr>
                                    <p:set>
                                      <p:cBhvr>
                                        <p:cTn id="7" dur="500" fill="hold"/>
                                        <p:tgtEl>
                                          <p:spTgt spid="325639"/>
                                        </p:tgtEl>
                                        <p:attrNameLst>
                                          <p:attrName>fill.type</p:attrName>
                                        </p:attrNameLst>
                                      </p:cBhvr>
                                      <p:to>
                                        <p:strVal val="solid"/>
                                      </p:to>
                                    </p:set>
                                    <p:set>
                                      <p:cBhvr>
                                        <p:cTn id="8" dur="500" fill="hold"/>
                                        <p:tgtEl>
                                          <p:spTgt spid="325639"/>
                                        </p:tgtEl>
                                        <p:attrNameLst>
                                          <p:attrName>fill.on</p:attrName>
                                        </p:attrNameLst>
                                      </p:cBhvr>
                                      <p:to>
                                        <p:strVal val="tru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mph" presetSubtype="2" fill="hold" nodeType="clickEffect">
                                  <p:stCondLst>
                                    <p:cond delay="0"/>
                                  </p:stCondLst>
                                  <p:childTnLst>
                                    <p:animClr clrSpc="rgb" dir="cw">
                                      <p:cBhvr>
                                        <p:cTn id="12" dur="500" fill="hold"/>
                                        <p:tgtEl>
                                          <p:spTgt spid="325634"/>
                                        </p:tgtEl>
                                        <p:attrNameLst>
                                          <p:attrName>fillcolor</p:attrName>
                                        </p:attrNameLst>
                                      </p:cBhvr>
                                      <p:to>
                                        <a:schemeClr val="hlink"/>
                                      </p:to>
                                    </p:animClr>
                                    <p:set>
                                      <p:cBhvr>
                                        <p:cTn id="13" dur="500" fill="hold"/>
                                        <p:tgtEl>
                                          <p:spTgt spid="325634"/>
                                        </p:tgtEl>
                                        <p:attrNameLst>
                                          <p:attrName>fill.type</p:attrName>
                                        </p:attrNameLst>
                                      </p:cBhvr>
                                      <p:to>
                                        <p:strVal val="solid"/>
                                      </p:to>
                                    </p:set>
                                    <p:set>
                                      <p:cBhvr>
                                        <p:cTn id="14" dur="500" fill="hold"/>
                                        <p:tgtEl>
                                          <p:spTgt spid="325634"/>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325639"/>
                                        </p:tgtEl>
                                        <p:attrNameLst>
                                          <p:attrName>fillcolor</p:attrName>
                                        </p:attrNameLst>
                                      </p:cBhvr>
                                      <p:to>
                                        <a:srgbClr val="00E4A8"/>
                                      </p:to>
                                    </p:animClr>
                                    <p:set>
                                      <p:cBhvr>
                                        <p:cTn id="17" dur="500" fill="hold"/>
                                        <p:tgtEl>
                                          <p:spTgt spid="325639"/>
                                        </p:tgtEl>
                                        <p:attrNameLst>
                                          <p:attrName>fill.type</p:attrName>
                                        </p:attrNameLst>
                                      </p:cBhvr>
                                      <p:to>
                                        <p:strVal val="solid"/>
                                      </p:to>
                                    </p:set>
                                    <p:set>
                                      <p:cBhvr>
                                        <p:cTn id="18" dur="500" fill="hold"/>
                                        <p:tgtEl>
                                          <p:spTgt spid="325639"/>
                                        </p:tgtEl>
                                        <p:attrNameLst>
                                          <p:attrName>fill.on</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mph" presetSubtype="2" fill="hold" nodeType="clickEffect">
                                  <p:stCondLst>
                                    <p:cond delay="0"/>
                                  </p:stCondLst>
                                  <p:childTnLst>
                                    <p:animClr clrSpc="rgb" dir="cw">
                                      <p:cBhvr>
                                        <p:cTn id="22" dur="500" fill="hold"/>
                                        <p:tgtEl>
                                          <p:spTgt spid="325634"/>
                                        </p:tgtEl>
                                        <p:attrNameLst>
                                          <p:attrName>fillcolor</p:attrName>
                                        </p:attrNameLst>
                                      </p:cBhvr>
                                      <p:to>
                                        <a:schemeClr val="bg1"/>
                                      </p:to>
                                    </p:animClr>
                                    <p:set>
                                      <p:cBhvr>
                                        <p:cTn id="23" dur="500" fill="hold"/>
                                        <p:tgtEl>
                                          <p:spTgt spid="325634"/>
                                        </p:tgtEl>
                                        <p:attrNameLst>
                                          <p:attrName>fill.type</p:attrName>
                                        </p:attrNameLst>
                                      </p:cBhvr>
                                      <p:to>
                                        <p:strVal val="solid"/>
                                      </p:to>
                                    </p:set>
                                    <p:set>
                                      <p:cBhvr>
                                        <p:cTn id="24" dur="500" fill="hold"/>
                                        <p:tgtEl>
                                          <p:spTgt spid="325634"/>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325639"/>
                                        </p:tgtEl>
                                        <p:attrNameLst>
                                          <p:attrName>fillcolor</p:attrName>
                                        </p:attrNameLst>
                                      </p:cBhvr>
                                      <p:to>
                                        <a:schemeClr val="bg1"/>
                                      </p:to>
                                    </p:animClr>
                                    <p:set>
                                      <p:cBhvr>
                                        <p:cTn id="27" dur="500" fill="hold"/>
                                        <p:tgtEl>
                                          <p:spTgt spid="325639"/>
                                        </p:tgtEl>
                                        <p:attrNameLst>
                                          <p:attrName>fill.type</p:attrName>
                                        </p:attrNameLst>
                                      </p:cBhvr>
                                      <p:to>
                                        <p:strVal val="solid"/>
                                      </p:to>
                                    </p:set>
                                    <p:set>
                                      <p:cBhvr>
                                        <p:cTn id="28" dur="500" fill="hold"/>
                                        <p:tgtEl>
                                          <p:spTgt spid="3256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a:extLst>
              <a:ext uri="{FF2B5EF4-FFF2-40B4-BE49-F238E27FC236}">
                <a16:creationId xmlns:a16="http://schemas.microsoft.com/office/drawing/2014/main" id="{46384725-D804-2B47-8E86-D36DE3F9E151}"/>
              </a:ext>
            </a:extLst>
          </p:cNvPr>
          <p:cNvSpPr txBox="1">
            <a:spLocks noChangeArrowheads="1"/>
          </p:cNvSpPr>
          <p:nvPr/>
        </p:nvSpPr>
        <p:spPr bwMode="auto">
          <a:xfrm>
            <a:off x="2505076" y="685801"/>
            <a:ext cx="22209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dirty="0">
                <a:sym typeface="Symbol" pitchFamily="2" charset="2"/>
              </a:rPr>
              <a:t>We should lower taxes</a:t>
            </a:r>
            <a:endParaRPr lang="en-US" altLang="en-US" sz="1600" dirty="0"/>
          </a:p>
        </p:txBody>
      </p:sp>
      <p:sp>
        <p:nvSpPr>
          <p:cNvPr id="327683" name="Text Box 3">
            <a:extLst>
              <a:ext uri="{FF2B5EF4-FFF2-40B4-BE49-F238E27FC236}">
                <a16:creationId xmlns:a16="http://schemas.microsoft.com/office/drawing/2014/main" id="{785E2225-9471-E842-9689-3D2C89598F21}"/>
              </a:ext>
            </a:extLst>
          </p:cNvPr>
          <p:cNvSpPr txBox="1">
            <a:spLocks noChangeArrowheads="1"/>
          </p:cNvSpPr>
          <p:nvPr/>
        </p:nvSpPr>
        <p:spPr bwMode="auto">
          <a:xfrm>
            <a:off x="16002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dirty="0">
                <a:sym typeface="Symbol" pitchFamily="2" charset="2"/>
              </a:rPr>
              <a:t>Lower taxes increase productivity</a:t>
            </a:r>
            <a:endParaRPr lang="en-US" altLang="en-US" sz="1600" dirty="0"/>
          </a:p>
        </p:txBody>
      </p:sp>
      <p:sp>
        <p:nvSpPr>
          <p:cNvPr id="28675" name="Text Box 4">
            <a:extLst>
              <a:ext uri="{FF2B5EF4-FFF2-40B4-BE49-F238E27FC236}">
                <a16:creationId xmlns:a16="http://schemas.microsoft.com/office/drawing/2014/main" id="{685E262C-60AD-064A-B2AA-6CF32216D053}"/>
              </a:ext>
            </a:extLst>
          </p:cNvPr>
          <p:cNvSpPr txBox="1">
            <a:spLocks noChangeArrowheads="1"/>
          </p:cNvSpPr>
          <p:nvPr/>
        </p:nvSpPr>
        <p:spPr bwMode="auto">
          <a:xfrm>
            <a:off x="4343400" y="1908176"/>
            <a:ext cx="13716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productivity is good</a:t>
            </a:r>
            <a:endParaRPr lang="en-US" altLang="en-US" sz="1600"/>
          </a:p>
        </p:txBody>
      </p:sp>
      <p:cxnSp>
        <p:nvCxnSpPr>
          <p:cNvPr id="28676" name="AutoShape 5">
            <a:extLst>
              <a:ext uri="{FF2B5EF4-FFF2-40B4-BE49-F238E27FC236}">
                <a16:creationId xmlns:a16="http://schemas.microsoft.com/office/drawing/2014/main" id="{39585C8E-F678-E840-8999-BFAC9CDA2C23}"/>
              </a:ext>
            </a:extLst>
          </p:cNvPr>
          <p:cNvCxnSpPr>
            <a:cxnSpLocks noChangeShapeType="1"/>
            <a:stCxn id="327683" idx="0"/>
            <a:endCxn id="327682" idx="2"/>
          </p:cNvCxnSpPr>
          <p:nvPr/>
        </p:nvCxnSpPr>
        <p:spPr bwMode="auto">
          <a:xfrm rot="16200000">
            <a:off x="2493963" y="785813"/>
            <a:ext cx="876300" cy="13684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8677" name="AutoShape 6">
            <a:extLst>
              <a:ext uri="{FF2B5EF4-FFF2-40B4-BE49-F238E27FC236}">
                <a16:creationId xmlns:a16="http://schemas.microsoft.com/office/drawing/2014/main" id="{1002F526-23A9-1E40-B2DD-AB2BB9A70DC0}"/>
              </a:ext>
            </a:extLst>
          </p:cNvPr>
          <p:cNvCxnSpPr>
            <a:cxnSpLocks noChangeShapeType="1"/>
            <a:stCxn id="28675" idx="0"/>
            <a:endCxn id="327682" idx="2"/>
          </p:cNvCxnSpPr>
          <p:nvPr/>
        </p:nvCxnSpPr>
        <p:spPr bwMode="auto">
          <a:xfrm rot="5400000" flipH="1">
            <a:off x="3884613" y="763588"/>
            <a:ext cx="876300" cy="14128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8678" name="Text Box 7">
            <a:extLst>
              <a:ext uri="{FF2B5EF4-FFF2-40B4-BE49-F238E27FC236}">
                <a16:creationId xmlns:a16="http://schemas.microsoft.com/office/drawing/2014/main" id="{DCE698D7-A47C-1A47-AE03-46B4A880DCB2}"/>
              </a:ext>
            </a:extLst>
          </p:cNvPr>
          <p:cNvSpPr txBox="1">
            <a:spLocks noChangeArrowheads="1"/>
          </p:cNvSpPr>
          <p:nvPr/>
        </p:nvSpPr>
        <p:spPr bwMode="auto">
          <a:xfrm>
            <a:off x="7254876" y="685801"/>
            <a:ext cx="25765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not lower taxes</a:t>
            </a:r>
            <a:endParaRPr lang="en-US" altLang="en-US" sz="1600"/>
          </a:p>
        </p:txBody>
      </p:sp>
      <p:sp>
        <p:nvSpPr>
          <p:cNvPr id="28679" name="Text Box 8">
            <a:extLst>
              <a:ext uri="{FF2B5EF4-FFF2-40B4-BE49-F238E27FC236}">
                <a16:creationId xmlns:a16="http://schemas.microsoft.com/office/drawing/2014/main" id="{E737C823-75E7-1D47-BE41-6AA93EC19193}"/>
              </a:ext>
            </a:extLst>
          </p:cNvPr>
          <p:cNvSpPr txBox="1">
            <a:spLocks noChangeArrowheads="1"/>
          </p:cNvSpPr>
          <p:nvPr/>
        </p:nvSpPr>
        <p:spPr bwMode="auto">
          <a:xfrm>
            <a:off x="64770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inequality</a:t>
            </a:r>
            <a:endParaRPr lang="en-US" altLang="en-US" sz="1600"/>
          </a:p>
        </p:txBody>
      </p:sp>
      <p:sp>
        <p:nvSpPr>
          <p:cNvPr id="28680" name="Text Box 9">
            <a:extLst>
              <a:ext uri="{FF2B5EF4-FFF2-40B4-BE49-F238E27FC236}">
                <a16:creationId xmlns:a16="http://schemas.microsoft.com/office/drawing/2014/main" id="{19697B8A-DF4A-644D-9EC9-16B138703ADB}"/>
              </a:ext>
            </a:extLst>
          </p:cNvPr>
          <p:cNvSpPr txBox="1">
            <a:spLocks noChangeArrowheads="1"/>
          </p:cNvSpPr>
          <p:nvPr/>
        </p:nvSpPr>
        <p:spPr bwMode="auto">
          <a:xfrm>
            <a:off x="9448800" y="1908176"/>
            <a:ext cx="11430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is bad</a:t>
            </a:r>
            <a:endParaRPr lang="en-US" altLang="en-US" sz="1600"/>
          </a:p>
        </p:txBody>
      </p:sp>
      <p:cxnSp>
        <p:nvCxnSpPr>
          <p:cNvPr id="28681" name="AutoShape 10">
            <a:extLst>
              <a:ext uri="{FF2B5EF4-FFF2-40B4-BE49-F238E27FC236}">
                <a16:creationId xmlns:a16="http://schemas.microsoft.com/office/drawing/2014/main" id="{717FADA2-4C5F-A44A-B8A2-40A2EEF79B9B}"/>
              </a:ext>
            </a:extLst>
          </p:cNvPr>
          <p:cNvCxnSpPr>
            <a:cxnSpLocks noChangeShapeType="1"/>
            <a:stCxn id="28679" idx="0"/>
            <a:endCxn id="28678" idx="2"/>
          </p:cNvCxnSpPr>
          <p:nvPr/>
        </p:nvCxnSpPr>
        <p:spPr bwMode="auto">
          <a:xfrm rot="16200000">
            <a:off x="7396163" y="760413"/>
            <a:ext cx="876300" cy="14192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8682" name="AutoShape 11">
            <a:extLst>
              <a:ext uri="{FF2B5EF4-FFF2-40B4-BE49-F238E27FC236}">
                <a16:creationId xmlns:a16="http://schemas.microsoft.com/office/drawing/2014/main" id="{26DF9A49-1AA1-9149-B6C7-5180A02B5F3C}"/>
              </a:ext>
            </a:extLst>
          </p:cNvPr>
          <p:cNvCxnSpPr>
            <a:cxnSpLocks noChangeShapeType="1"/>
            <a:stCxn id="28680" idx="0"/>
            <a:endCxn id="28678" idx="2"/>
          </p:cNvCxnSpPr>
          <p:nvPr/>
        </p:nvCxnSpPr>
        <p:spPr bwMode="auto">
          <a:xfrm rot="5400000" flipH="1">
            <a:off x="8843963" y="731838"/>
            <a:ext cx="876300" cy="14763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8683" name="AutoShape 12">
            <a:extLst>
              <a:ext uri="{FF2B5EF4-FFF2-40B4-BE49-F238E27FC236}">
                <a16:creationId xmlns:a16="http://schemas.microsoft.com/office/drawing/2014/main" id="{9323AFFD-0DC1-8C4D-B9CB-B4748BEF1A23}"/>
              </a:ext>
            </a:extLst>
          </p:cNvPr>
          <p:cNvCxnSpPr>
            <a:cxnSpLocks noChangeShapeType="1"/>
            <a:stCxn id="28678" idx="1"/>
            <a:endCxn id="327682" idx="3"/>
          </p:cNvCxnSpPr>
          <p:nvPr/>
        </p:nvCxnSpPr>
        <p:spPr bwMode="auto">
          <a:xfrm flipH="1">
            <a:off x="4725989" y="858838"/>
            <a:ext cx="2528887" cy="0"/>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28684" name="Text Box 13">
            <a:extLst>
              <a:ext uri="{FF2B5EF4-FFF2-40B4-BE49-F238E27FC236}">
                <a16:creationId xmlns:a16="http://schemas.microsoft.com/office/drawing/2014/main" id="{E2843AE9-905B-5745-A4DF-F319494F37A3}"/>
              </a:ext>
            </a:extLst>
          </p:cNvPr>
          <p:cNvSpPr txBox="1">
            <a:spLocks noChangeArrowheads="1"/>
          </p:cNvSpPr>
          <p:nvPr/>
        </p:nvSpPr>
        <p:spPr bwMode="auto">
          <a:xfrm>
            <a:off x="5105400" y="3508376"/>
            <a:ext cx="1600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dirty="0">
                <a:sym typeface="Symbol" pitchFamily="2" charset="2"/>
              </a:rPr>
              <a:t>Lower taxes do not increase productivity</a:t>
            </a:r>
            <a:endParaRPr lang="en-US" altLang="en-US" sz="1600" dirty="0"/>
          </a:p>
        </p:txBody>
      </p:sp>
      <p:sp>
        <p:nvSpPr>
          <p:cNvPr id="28685" name="Text Box 14">
            <a:extLst>
              <a:ext uri="{FF2B5EF4-FFF2-40B4-BE49-F238E27FC236}">
                <a16:creationId xmlns:a16="http://schemas.microsoft.com/office/drawing/2014/main" id="{3F797E71-2BB9-8241-B7FC-8B6FC43301C3}"/>
              </a:ext>
            </a:extLst>
          </p:cNvPr>
          <p:cNvSpPr txBox="1">
            <a:spLocks noChangeArrowheads="1"/>
          </p:cNvSpPr>
          <p:nvPr/>
        </p:nvSpPr>
        <p:spPr bwMode="auto">
          <a:xfrm>
            <a:off x="5181600" y="5105400"/>
            <a:ext cx="1447800" cy="107950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USA lowered taxes but productivity decreased</a:t>
            </a:r>
            <a:endParaRPr lang="en-US" altLang="en-US" sz="1600"/>
          </a:p>
        </p:txBody>
      </p:sp>
      <p:cxnSp>
        <p:nvCxnSpPr>
          <p:cNvPr id="28686" name="AutoShape 15">
            <a:extLst>
              <a:ext uri="{FF2B5EF4-FFF2-40B4-BE49-F238E27FC236}">
                <a16:creationId xmlns:a16="http://schemas.microsoft.com/office/drawing/2014/main" id="{B340B4BE-D574-7E40-A635-39AF7A4CF942}"/>
              </a:ext>
            </a:extLst>
          </p:cNvPr>
          <p:cNvCxnSpPr>
            <a:cxnSpLocks noChangeShapeType="1"/>
            <a:stCxn id="28685" idx="0"/>
            <a:endCxn id="28684" idx="2"/>
          </p:cNvCxnSpPr>
          <p:nvPr/>
        </p:nvCxnSpPr>
        <p:spPr bwMode="auto">
          <a:xfrm flipV="1">
            <a:off x="5905500" y="4343400"/>
            <a:ext cx="0" cy="7620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87" name="AutoShape 16">
            <a:extLst>
              <a:ext uri="{FF2B5EF4-FFF2-40B4-BE49-F238E27FC236}">
                <a16:creationId xmlns:a16="http://schemas.microsoft.com/office/drawing/2014/main" id="{436DB4BF-B947-7A4A-83B9-225F0F07D88B}"/>
              </a:ext>
            </a:extLst>
          </p:cNvPr>
          <p:cNvCxnSpPr>
            <a:cxnSpLocks noChangeShapeType="1"/>
            <a:stCxn id="28684" idx="0"/>
            <a:endCxn id="327683" idx="3"/>
          </p:cNvCxnSpPr>
          <p:nvPr/>
        </p:nvCxnSpPr>
        <p:spPr bwMode="auto">
          <a:xfrm flipH="1" flipV="1">
            <a:off x="2895600" y="2325689"/>
            <a:ext cx="3009900" cy="1182687"/>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28688" name="Freeform 17">
            <a:extLst>
              <a:ext uri="{FF2B5EF4-FFF2-40B4-BE49-F238E27FC236}">
                <a16:creationId xmlns:a16="http://schemas.microsoft.com/office/drawing/2014/main" id="{21EC7CFF-1815-514C-AF24-746ABA640A33}"/>
              </a:ext>
            </a:extLst>
          </p:cNvPr>
          <p:cNvSpPr>
            <a:spLocks/>
          </p:cNvSpPr>
          <p:nvPr/>
        </p:nvSpPr>
        <p:spPr bwMode="auto">
          <a:xfrm>
            <a:off x="4725989" y="339725"/>
            <a:ext cx="5997575" cy="2808288"/>
          </a:xfrm>
          <a:custGeom>
            <a:avLst/>
            <a:gdLst>
              <a:gd name="T0" fmla="*/ 2147483647 w 3778"/>
              <a:gd name="T1" fmla="*/ 2147483647 h 1769"/>
              <a:gd name="T2" fmla="*/ 2147483647 w 3778"/>
              <a:gd name="T3" fmla="*/ 2147483647 h 1769"/>
              <a:gd name="T4" fmla="*/ 2147483647 w 3778"/>
              <a:gd name="T5" fmla="*/ 2147483647 h 1769"/>
              <a:gd name="T6" fmla="*/ 2147483647 w 3778"/>
              <a:gd name="T7" fmla="*/ 2147483647 h 1769"/>
              <a:gd name="T8" fmla="*/ 2147483647 w 3778"/>
              <a:gd name="T9" fmla="*/ 2147483647 h 1769"/>
              <a:gd name="T10" fmla="*/ 2147483647 w 3778"/>
              <a:gd name="T11" fmla="*/ 2147483647 h 1769"/>
              <a:gd name="T12" fmla="*/ 2147483647 w 3778"/>
              <a:gd name="T13" fmla="*/ 2147483647 h 1769"/>
              <a:gd name="T14" fmla="*/ 2147483647 w 3778"/>
              <a:gd name="T15" fmla="*/ 2147483647 h 1769"/>
              <a:gd name="T16" fmla="*/ 2147483647 w 3778"/>
              <a:gd name="T17" fmla="*/ 2147483647 h 1769"/>
              <a:gd name="T18" fmla="*/ 2147483647 w 3778"/>
              <a:gd name="T19" fmla="*/ 2147483647 h 1769"/>
              <a:gd name="T20" fmla="*/ 2147483647 w 3778"/>
              <a:gd name="T21" fmla="*/ 2147483647 h 1769"/>
              <a:gd name="T22" fmla="*/ 2147483647 w 3778"/>
              <a:gd name="T23" fmla="*/ 2147483647 h 1769"/>
              <a:gd name="T24" fmla="*/ 2147483647 w 3778"/>
              <a:gd name="T25" fmla="*/ 2147483647 h 1769"/>
              <a:gd name="T26" fmla="*/ 2147483647 w 3778"/>
              <a:gd name="T27" fmla="*/ 2147483647 h 1769"/>
              <a:gd name="T28" fmla="*/ 2147483647 w 3778"/>
              <a:gd name="T29" fmla="*/ 2147483647 h 1769"/>
              <a:gd name="T30" fmla="*/ 2147483647 w 3778"/>
              <a:gd name="T31" fmla="*/ 2147483647 h 1769"/>
              <a:gd name="T32" fmla="*/ 2147483647 w 3778"/>
              <a:gd name="T33" fmla="*/ 2147483647 h 1769"/>
              <a:gd name="T34" fmla="*/ 2147483647 w 3778"/>
              <a:gd name="T35" fmla="*/ 2147483647 h 1769"/>
              <a:gd name="T36" fmla="*/ 2147483647 w 3778"/>
              <a:gd name="T37" fmla="*/ 2147483647 h 1769"/>
              <a:gd name="T38" fmla="*/ 2147483647 w 3778"/>
              <a:gd name="T39" fmla="*/ 2147483647 h 1769"/>
              <a:gd name="T40" fmla="*/ 2147483647 w 3778"/>
              <a:gd name="T41" fmla="*/ 2147483647 h 1769"/>
              <a:gd name="T42" fmla="*/ 2147483647 w 3778"/>
              <a:gd name="T43" fmla="*/ 2147483647 h 1769"/>
              <a:gd name="T44" fmla="*/ 2147483647 w 3778"/>
              <a:gd name="T45" fmla="*/ 2147483647 h 1769"/>
              <a:gd name="T46" fmla="*/ 2147483647 w 3778"/>
              <a:gd name="T47" fmla="*/ 2147483647 h 1769"/>
              <a:gd name="T48" fmla="*/ 2147483647 w 3778"/>
              <a:gd name="T49" fmla="*/ 2147483647 h 1769"/>
              <a:gd name="T50" fmla="*/ 2147483647 w 3778"/>
              <a:gd name="T51" fmla="*/ 2147483647 h 1769"/>
              <a:gd name="T52" fmla="*/ 2147483647 w 3778"/>
              <a:gd name="T53" fmla="*/ 2147483647 h 1769"/>
              <a:gd name="T54" fmla="*/ 2147483647 w 3778"/>
              <a:gd name="T55" fmla="*/ 2147483647 h 1769"/>
              <a:gd name="T56" fmla="*/ 2147483647 w 3778"/>
              <a:gd name="T57" fmla="*/ 2147483647 h 1769"/>
              <a:gd name="T58" fmla="*/ 2147483647 w 3778"/>
              <a:gd name="T59" fmla="*/ 2147483647 h 1769"/>
              <a:gd name="T60" fmla="*/ 2147483647 w 3778"/>
              <a:gd name="T61" fmla="*/ 2147483647 h 1769"/>
              <a:gd name="T62" fmla="*/ 2147483647 w 3778"/>
              <a:gd name="T63" fmla="*/ 2147483647 h 1769"/>
              <a:gd name="T64" fmla="*/ 2147483647 w 3778"/>
              <a:gd name="T65" fmla="*/ 2147483647 h 1769"/>
              <a:gd name="T66" fmla="*/ 2147483647 w 3778"/>
              <a:gd name="T67" fmla="*/ 2147483647 h 1769"/>
              <a:gd name="T68" fmla="*/ 2147483647 w 3778"/>
              <a:gd name="T69" fmla="*/ 2147483647 h 1769"/>
              <a:gd name="T70" fmla="*/ 2147483647 w 3778"/>
              <a:gd name="T71" fmla="*/ 2147483647 h 1769"/>
              <a:gd name="T72" fmla="*/ 2147483647 w 3778"/>
              <a:gd name="T73" fmla="*/ 2147483647 h 1769"/>
              <a:gd name="T74" fmla="*/ 2147483647 w 3778"/>
              <a:gd name="T75" fmla="*/ 2147483647 h 1769"/>
              <a:gd name="T76" fmla="*/ 2147483647 w 3778"/>
              <a:gd name="T77" fmla="*/ 2147483647 h 1769"/>
              <a:gd name="T78" fmla="*/ 2147483647 w 3778"/>
              <a:gd name="T79" fmla="*/ 2147483647 h 1769"/>
              <a:gd name="T80" fmla="*/ 2147483647 w 3778"/>
              <a:gd name="T81" fmla="*/ 2147483647 h 1769"/>
              <a:gd name="T82" fmla="*/ 2147483647 w 3778"/>
              <a:gd name="T83" fmla="*/ 2147483647 h 17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78"/>
              <a:gd name="T127" fmla="*/ 0 h 1769"/>
              <a:gd name="T128" fmla="*/ 3778 w 3778"/>
              <a:gd name="T129" fmla="*/ 1769 h 17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78" h="1769">
                <a:moveTo>
                  <a:pt x="102" y="214"/>
                </a:moveTo>
                <a:cubicBezTo>
                  <a:pt x="533" y="208"/>
                  <a:pt x="506" y="221"/>
                  <a:pt x="774" y="170"/>
                </a:cubicBezTo>
                <a:cubicBezTo>
                  <a:pt x="838" y="138"/>
                  <a:pt x="904" y="120"/>
                  <a:pt x="974" y="111"/>
                </a:cubicBezTo>
                <a:cubicBezTo>
                  <a:pt x="1222" y="10"/>
                  <a:pt x="1612" y="91"/>
                  <a:pt x="1904" y="81"/>
                </a:cubicBezTo>
                <a:cubicBezTo>
                  <a:pt x="2077" y="54"/>
                  <a:pt x="2261" y="50"/>
                  <a:pt x="2436" y="44"/>
                </a:cubicBezTo>
                <a:cubicBezTo>
                  <a:pt x="2594" y="38"/>
                  <a:pt x="2909" y="30"/>
                  <a:pt x="2909" y="30"/>
                </a:cubicBezTo>
                <a:cubicBezTo>
                  <a:pt x="2993" y="0"/>
                  <a:pt x="3030" y="18"/>
                  <a:pt x="3145" y="22"/>
                </a:cubicBezTo>
                <a:cubicBezTo>
                  <a:pt x="3196" y="36"/>
                  <a:pt x="3248" y="47"/>
                  <a:pt x="3300" y="59"/>
                </a:cubicBezTo>
                <a:cubicBezTo>
                  <a:pt x="3314" y="68"/>
                  <a:pt x="3330" y="72"/>
                  <a:pt x="3344" y="81"/>
                </a:cubicBezTo>
                <a:cubicBezTo>
                  <a:pt x="3370" y="99"/>
                  <a:pt x="3381" y="133"/>
                  <a:pt x="3403" y="155"/>
                </a:cubicBezTo>
                <a:cubicBezTo>
                  <a:pt x="3416" y="191"/>
                  <a:pt x="3452" y="237"/>
                  <a:pt x="3485" y="259"/>
                </a:cubicBezTo>
                <a:cubicBezTo>
                  <a:pt x="3512" y="295"/>
                  <a:pt x="3547" y="319"/>
                  <a:pt x="3573" y="355"/>
                </a:cubicBezTo>
                <a:cubicBezTo>
                  <a:pt x="3586" y="390"/>
                  <a:pt x="3592" y="440"/>
                  <a:pt x="3610" y="473"/>
                </a:cubicBezTo>
                <a:cubicBezTo>
                  <a:pt x="3642" y="529"/>
                  <a:pt x="3672" y="556"/>
                  <a:pt x="3684" y="620"/>
                </a:cubicBezTo>
                <a:cubicBezTo>
                  <a:pt x="3687" y="704"/>
                  <a:pt x="3685" y="821"/>
                  <a:pt x="3713" y="908"/>
                </a:cubicBezTo>
                <a:cubicBezTo>
                  <a:pt x="3678" y="965"/>
                  <a:pt x="3698" y="1018"/>
                  <a:pt x="3713" y="1078"/>
                </a:cubicBezTo>
                <a:cubicBezTo>
                  <a:pt x="3704" y="1161"/>
                  <a:pt x="3712" y="1246"/>
                  <a:pt x="3728" y="1329"/>
                </a:cubicBezTo>
                <a:cubicBezTo>
                  <a:pt x="3722" y="1539"/>
                  <a:pt x="3778" y="1583"/>
                  <a:pt x="3625" y="1632"/>
                </a:cubicBezTo>
                <a:cubicBezTo>
                  <a:pt x="3585" y="1659"/>
                  <a:pt x="3539" y="1654"/>
                  <a:pt x="3492" y="1662"/>
                </a:cubicBezTo>
                <a:cubicBezTo>
                  <a:pt x="3486" y="1663"/>
                  <a:pt x="3429" y="1675"/>
                  <a:pt x="3411" y="1684"/>
                </a:cubicBezTo>
                <a:cubicBezTo>
                  <a:pt x="3391" y="1695"/>
                  <a:pt x="3335" y="1731"/>
                  <a:pt x="3315" y="1736"/>
                </a:cubicBezTo>
                <a:cubicBezTo>
                  <a:pt x="3291" y="1742"/>
                  <a:pt x="3266" y="1741"/>
                  <a:pt x="3241" y="1743"/>
                </a:cubicBezTo>
                <a:cubicBezTo>
                  <a:pt x="3158" y="1769"/>
                  <a:pt x="3075" y="1747"/>
                  <a:pt x="2982" y="1743"/>
                </a:cubicBezTo>
                <a:cubicBezTo>
                  <a:pt x="2808" y="1736"/>
                  <a:pt x="2632" y="1716"/>
                  <a:pt x="2458" y="1713"/>
                </a:cubicBezTo>
                <a:cubicBezTo>
                  <a:pt x="2160" y="1709"/>
                  <a:pt x="1863" y="1708"/>
                  <a:pt x="1565" y="1706"/>
                </a:cubicBezTo>
                <a:cubicBezTo>
                  <a:pt x="1427" y="1697"/>
                  <a:pt x="1289" y="1696"/>
                  <a:pt x="1151" y="1684"/>
                </a:cubicBezTo>
                <a:cubicBezTo>
                  <a:pt x="1088" y="1661"/>
                  <a:pt x="1022" y="1655"/>
                  <a:pt x="959" y="1632"/>
                </a:cubicBezTo>
                <a:cubicBezTo>
                  <a:pt x="909" y="1582"/>
                  <a:pt x="932" y="1600"/>
                  <a:pt x="893" y="1573"/>
                </a:cubicBezTo>
                <a:cubicBezTo>
                  <a:pt x="870" y="1539"/>
                  <a:pt x="852" y="1531"/>
                  <a:pt x="826" y="1492"/>
                </a:cubicBezTo>
                <a:cubicBezTo>
                  <a:pt x="821" y="1485"/>
                  <a:pt x="811" y="1470"/>
                  <a:pt x="811" y="1470"/>
                </a:cubicBezTo>
                <a:cubicBezTo>
                  <a:pt x="794" y="1416"/>
                  <a:pt x="817" y="1483"/>
                  <a:pt x="789" y="1425"/>
                </a:cubicBezTo>
                <a:cubicBezTo>
                  <a:pt x="773" y="1392"/>
                  <a:pt x="766" y="1351"/>
                  <a:pt x="760" y="1315"/>
                </a:cubicBezTo>
                <a:cubicBezTo>
                  <a:pt x="785" y="1234"/>
                  <a:pt x="769" y="1147"/>
                  <a:pt x="789" y="1064"/>
                </a:cubicBezTo>
                <a:cubicBezTo>
                  <a:pt x="784" y="930"/>
                  <a:pt x="795" y="804"/>
                  <a:pt x="715" y="694"/>
                </a:cubicBezTo>
                <a:cubicBezTo>
                  <a:pt x="702" y="652"/>
                  <a:pt x="665" y="650"/>
                  <a:pt x="634" y="628"/>
                </a:cubicBezTo>
                <a:cubicBezTo>
                  <a:pt x="584" y="592"/>
                  <a:pt x="639" y="616"/>
                  <a:pt x="590" y="598"/>
                </a:cubicBezTo>
                <a:cubicBezTo>
                  <a:pt x="480" y="517"/>
                  <a:pt x="369" y="529"/>
                  <a:pt x="228" y="524"/>
                </a:cubicBezTo>
                <a:cubicBezTo>
                  <a:pt x="184" y="510"/>
                  <a:pt x="170" y="500"/>
                  <a:pt x="132" y="473"/>
                </a:cubicBezTo>
                <a:cubicBezTo>
                  <a:pt x="118" y="463"/>
                  <a:pt x="88" y="443"/>
                  <a:pt x="88" y="443"/>
                </a:cubicBezTo>
                <a:cubicBezTo>
                  <a:pt x="72" y="419"/>
                  <a:pt x="52" y="408"/>
                  <a:pt x="36" y="384"/>
                </a:cubicBezTo>
                <a:cubicBezTo>
                  <a:pt x="27" y="345"/>
                  <a:pt x="0" y="250"/>
                  <a:pt x="43" y="236"/>
                </a:cubicBezTo>
                <a:cubicBezTo>
                  <a:pt x="60" y="231"/>
                  <a:pt x="102" y="232"/>
                  <a:pt x="102" y="214"/>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 name="Text Box 4">
            <a:extLst>
              <a:ext uri="{FF2B5EF4-FFF2-40B4-BE49-F238E27FC236}">
                <a16:creationId xmlns:a16="http://schemas.microsoft.com/office/drawing/2014/main" id="{64B9EF6C-D8E2-4045-8224-B4C85EAEC835}"/>
              </a:ext>
            </a:extLst>
          </p:cNvPr>
          <p:cNvSpPr txBox="1">
            <a:spLocks noChangeArrowheads="1"/>
          </p:cNvSpPr>
          <p:nvPr/>
        </p:nvSpPr>
        <p:spPr bwMode="auto">
          <a:xfrm>
            <a:off x="653143" y="4514821"/>
            <a:ext cx="2942545" cy="400110"/>
          </a:xfrm>
          <a:prstGeom prst="rect">
            <a:avLst/>
          </a:prstGeom>
          <a:solidFill>
            <a:srgbClr val="AC7DD4"/>
          </a:solidFill>
          <a:ln w="9525">
            <a:solidFill>
              <a:schemeClr val="tx1"/>
            </a:solidFill>
            <a:miter lim="800000"/>
            <a:headEnd/>
            <a:tailEnd/>
          </a:ln>
        </p:spPr>
        <p:txBody>
          <a:bodyPr wrap="squar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2000" dirty="0">
                <a:sym typeface="Symbol" pitchFamily="2" charset="2"/>
              </a:rPr>
              <a:t>Attack on premise () …</a:t>
            </a:r>
            <a:endParaRPr lang="en-US" altLang="en-US" sz="2000" dirty="0"/>
          </a:p>
        </p:txBody>
      </p:sp>
      <p:sp>
        <p:nvSpPr>
          <p:cNvPr id="19" name="TextBox 18">
            <a:extLst>
              <a:ext uri="{FF2B5EF4-FFF2-40B4-BE49-F238E27FC236}">
                <a16:creationId xmlns:a16="http://schemas.microsoft.com/office/drawing/2014/main" id="{2DF62B8B-3E42-954F-B746-C0E18785F161}"/>
              </a:ext>
            </a:extLst>
          </p:cNvPr>
          <p:cNvSpPr txBox="1"/>
          <p:nvPr/>
        </p:nvSpPr>
        <p:spPr>
          <a:xfrm>
            <a:off x="10591800" y="6076740"/>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2" name="Date Placeholder 1">
            <a:extLst>
              <a:ext uri="{FF2B5EF4-FFF2-40B4-BE49-F238E27FC236}">
                <a16:creationId xmlns:a16="http://schemas.microsoft.com/office/drawing/2014/main" id="{D099DB54-4BC1-7E42-811A-15BC4DA65A31}"/>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4E3D4B0B-FA1E-3B4D-A321-08B697E922D0}"/>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926577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327683"/>
                                        </p:tgtEl>
                                        <p:attrNameLst>
                                          <p:attrName>fillcolor</p:attrName>
                                        </p:attrNameLst>
                                      </p:cBhvr>
                                      <p:to>
                                        <a:srgbClr val="FF0000"/>
                                      </p:to>
                                    </p:animClr>
                                    <p:set>
                                      <p:cBhvr>
                                        <p:cTn id="7" dur="500" fill="hold"/>
                                        <p:tgtEl>
                                          <p:spTgt spid="327683"/>
                                        </p:tgtEl>
                                        <p:attrNameLst>
                                          <p:attrName>fill.type</p:attrName>
                                        </p:attrNameLst>
                                      </p:cBhvr>
                                      <p:to>
                                        <p:strVal val="solid"/>
                                      </p:to>
                                    </p:set>
                                    <p:set>
                                      <p:cBhvr>
                                        <p:cTn id="8" dur="500" fill="hold"/>
                                        <p:tgtEl>
                                          <p:spTgt spid="327683"/>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327682"/>
                                        </p:tgtEl>
                                        <p:attrNameLst>
                                          <p:attrName>fillcolor</p:attrName>
                                        </p:attrNameLst>
                                      </p:cBhvr>
                                      <p:to>
                                        <a:srgbClr val="FF0000"/>
                                      </p:to>
                                    </p:animClr>
                                    <p:set>
                                      <p:cBhvr>
                                        <p:cTn id="11" dur="500" fill="hold"/>
                                        <p:tgtEl>
                                          <p:spTgt spid="327682"/>
                                        </p:tgtEl>
                                        <p:attrNameLst>
                                          <p:attrName>fill.type</p:attrName>
                                        </p:attrNameLst>
                                      </p:cBhvr>
                                      <p:to>
                                        <p:strVal val="solid"/>
                                      </p:to>
                                    </p:set>
                                    <p:set>
                                      <p:cBhvr>
                                        <p:cTn id="12" dur="500" fill="hold"/>
                                        <p:tgtEl>
                                          <p:spTgt spid="32768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a:extLst>
              <a:ext uri="{FF2B5EF4-FFF2-40B4-BE49-F238E27FC236}">
                <a16:creationId xmlns:a16="http://schemas.microsoft.com/office/drawing/2014/main" id="{B2A32DFF-F962-EA43-8B2C-FA0F1935443E}"/>
              </a:ext>
            </a:extLst>
          </p:cNvPr>
          <p:cNvSpPr txBox="1">
            <a:spLocks noChangeArrowheads="1"/>
          </p:cNvSpPr>
          <p:nvPr/>
        </p:nvSpPr>
        <p:spPr bwMode="auto">
          <a:xfrm>
            <a:off x="2505076" y="685801"/>
            <a:ext cx="22209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lower taxes</a:t>
            </a:r>
            <a:endParaRPr lang="en-US" altLang="en-US" sz="1600"/>
          </a:p>
        </p:txBody>
      </p:sp>
      <p:sp>
        <p:nvSpPr>
          <p:cNvPr id="329731" name="Text Box 3">
            <a:extLst>
              <a:ext uri="{FF2B5EF4-FFF2-40B4-BE49-F238E27FC236}">
                <a16:creationId xmlns:a16="http://schemas.microsoft.com/office/drawing/2014/main" id="{21803885-5C26-974D-BE9D-CFED3FED1443}"/>
              </a:ext>
            </a:extLst>
          </p:cNvPr>
          <p:cNvSpPr txBox="1">
            <a:spLocks noChangeArrowheads="1"/>
          </p:cNvSpPr>
          <p:nvPr/>
        </p:nvSpPr>
        <p:spPr bwMode="auto">
          <a:xfrm>
            <a:off x="16002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productivity</a:t>
            </a:r>
            <a:endParaRPr lang="en-US" altLang="en-US" sz="1600"/>
          </a:p>
        </p:txBody>
      </p:sp>
      <p:sp>
        <p:nvSpPr>
          <p:cNvPr id="30723" name="Text Box 4">
            <a:extLst>
              <a:ext uri="{FF2B5EF4-FFF2-40B4-BE49-F238E27FC236}">
                <a16:creationId xmlns:a16="http://schemas.microsoft.com/office/drawing/2014/main" id="{23E2C3A7-00D1-F547-AEE0-060F4A5B1C46}"/>
              </a:ext>
            </a:extLst>
          </p:cNvPr>
          <p:cNvSpPr txBox="1">
            <a:spLocks noChangeArrowheads="1"/>
          </p:cNvSpPr>
          <p:nvPr/>
        </p:nvSpPr>
        <p:spPr bwMode="auto">
          <a:xfrm>
            <a:off x="4343400" y="1908176"/>
            <a:ext cx="13716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productivity is good</a:t>
            </a:r>
            <a:endParaRPr lang="en-US" altLang="en-US" sz="1600"/>
          </a:p>
        </p:txBody>
      </p:sp>
      <p:cxnSp>
        <p:nvCxnSpPr>
          <p:cNvPr id="30724" name="AutoShape 5">
            <a:extLst>
              <a:ext uri="{FF2B5EF4-FFF2-40B4-BE49-F238E27FC236}">
                <a16:creationId xmlns:a16="http://schemas.microsoft.com/office/drawing/2014/main" id="{0F77ACAB-6F13-154D-85B5-8225F6E26A60}"/>
              </a:ext>
            </a:extLst>
          </p:cNvPr>
          <p:cNvCxnSpPr>
            <a:cxnSpLocks noChangeShapeType="1"/>
            <a:stCxn id="329731" idx="0"/>
            <a:endCxn id="329730" idx="2"/>
          </p:cNvCxnSpPr>
          <p:nvPr/>
        </p:nvCxnSpPr>
        <p:spPr bwMode="auto">
          <a:xfrm rot="16200000">
            <a:off x="2493963" y="785813"/>
            <a:ext cx="876300" cy="13684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25" name="AutoShape 6">
            <a:extLst>
              <a:ext uri="{FF2B5EF4-FFF2-40B4-BE49-F238E27FC236}">
                <a16:creationId xmlns:a16="http://schemas.microsoft.com/office/drawing/2014/main" id="{B10357CE-5FBA-2046-AAED-DB25DB5C6E7F}"/>
              </a:ext>
            </a:extLst>
          </p:cNvPr>
          <p:cNvCxnSpPr>
            <a:cxnSpLocks noChangeShapeType="1"/>
            <a:stCxn id="30723" idx="0"/>
            <a:endCxn id="329730" idx="2"/>
          </p:cNvCxnSpPr>
          <p:nvPr/>
        </p:nvCxnSpPr>
        <p:spPr bwMode="auto">
          <a:xfrm rot="5400000" flipH="1">
            <a:off x="3884613" y="763588"/>
            <a:ext cx="876300" cy="14128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726" name="Text Box 7">
            <a:extLst>
              <a:ext uri="{FF2B5EF4-FFF2-40B4-BE49-F238E27FC236}">
                <a16:creationId xmlns:a16="http://schemas.microsoft.com/office/drawing/2014/main" id="{1F00AB04-BC5C-0F4F-B982-042A85FFF11F}"/>
              </a:ext>
            </a:extLst>
          </p:cNvPr>
          <p:cNvSpPr txBox="1">
            <a:spLocks noChangeArrowheads="1"/>
          </p:cNvSpPr>
          <p:nvPr/>
        </p:nvSpPr>
        <p:spPr bwMode="auto">
          <a:xfrm>
            <a:off x="7254876" y="685801"/>
            <a:ext cx="25765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not lower taxes</a:t>
            </a:r>
            <a:endParaRPr lang="en-US" altLang="en-US" sz="1600"/>
          </a:p>
        </p:txBody>
      </p:sp>
      <p:sp>
        <p:nvSpPr>
          <p:cNvPr id="30727" name="Text Box 8">
            <a:extLst>
              <a:ext uri="{FF2B5EF4-FFF2-40B4-BE49-F238E27FC236}">
                <a16:creationId xmlns:a16="http://schemas.microsoft.com/office/drawing/2014/main" id="{1B5C4F92-3C2C-D846-85E2-6426261AE115}"/>
              </a:ext>
            </a:extLst>
          </p:cNvPr>
          <p:cNvSpPr txBox="1">
            <a:spLocks noChangeArrowheads="1"/>
          </p:cNvSpPr>
          <p:nvPr/>
        </p:nvSpPr>
        <p:spPr bwMode="auto">
          <a:xfrm>
            <a:off x="64770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inequality</a:t>
            </a:r>
            <a:endParaRPr lang="en-US" altLang="en-US" sz="1600"/>
          </a:p>
        </p:txBody>
      </p:sp>
      <p:sp>
        <p:nvSpPr>
          <p:cNvPr id="30728" name="Text Box 9">
            <a:extLst>
              <a:ext uri="{FF2B5EF4-FFF2-40B4-BE49-F238E27FC236}">
                <a16:creationId xmlns:a16="http://schemas.microsoft.com/office/drawing/2014/main" id="{3C6138E8-1C16-B74F-A41F-6B5E495B0F21}"/>
              </a:ext>
            </a:extLst>
          </p:cNvPr>
          <p:cNvSpPr txBox="1">
            <a:spLocks noChangeArrowheads="1"/>
          </p:cNvSpPr>
          <p:nvPr/>
        </p:nvSpPr>
        <p:spPr bwMode="auto">
          <a:xfrm>
            <a:off x="9448800" y="1908176"/>
            <a:ext cx="11430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is bad</a:t>
            </a:r>
            <a:endParaRPr lang="en-US" altLang="en-US" sz="1600"/>
          </a:p>
        </p:txBody>
      </p:sp>
      <p:cxnSp>
        <p:nvCxnSpPr>
          <p:cNvPr id="30729" name="AutoShape 10">
            <a:extLst>
              <a:ext uri="{FF2B5EF4-FFF2-40B4-BE49-F238E27FC236}">
                <a16:creationId xmlns:a16="http://schemas.microsoft.com/office/drawing/2014/main" id="{85C1FE83-BE78-134B-B8E5-C619584FB892}"/>
              </a:ext>
            </a:extLst>
          </p:cNvPr>
          <p:cNvCxnSpPr>
            <a:cxnSpLocks noChangeShapeType="1"/>
            <a:stCxn id="30727" idx="0"/>
            <a:endCxn id="30726" idx="2"/>
          </p:cNvCxnSpPr>
          <p:nvPr/>
        </p:nvCxnSpPr>
        <p:spPr bwMode="auto">
          <a:xfrm rot="16200000">
            <a:off x="7396163" y="760413"/>
            <a:ext cx="876300" cy="14192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0" name="AutoShape 11">
            <a:extLst>
              <a:ext uri="{FF2B5EF4-FFF2-40B4-BE49-F238E27FC236}">
                <a16:creationId xmlns:a16="http://schemas.microsoft.com/office/drawing/2014/main" id="{33BBF8AF-A6CD-AA43-BECB-41AE10EDC348}"/>
              </a:ext>
            </a:extLst>
          </p:cNvPr>
          <p:cNvCxnSpPr>
            <a:cxnSpLocks noChangeShapeType="1"/>
            <a:stCxn id="30728" idx="0"/>
            <a:endCxn id="30726" idx="2"/>
          </p:cNvCxnSpPr>
          <p:nvPr/>
        </p:nvCxnSpPr>
        <p:spPr bwMode="auto">
          <a:xfrm rot="5400000" flipH="1">
            <a:off x="8843963" y="731838"/>
            <a:ext cx="876300" cy="14763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731" name="AutoShape 12">
            <a:extLst>
              <a:ext uri="{FF2B5EF4-FFF2-40B4-BE49-F238E27FC236}">
                <a16:creationId xmlns:a16="http://schemas.microsoft.com/office/drawing/2014/main" id="{322BB5D1-FC05-F04A-BECA-6B2EE311B27A}"/>
              </a:ext>
            </a:extLst>
          </p:cNvPr>
          <p:cNvCxnSpPr>
            <a:cxnSpLocks noChangeShapeType="1"/>
            <a:stCxn id="30726" idx="1"/>
            <a:endCxn id="329730" idx="3"/>
          </p:cNvCxnSpPr>
          <p:nvPr/>
        </p:nvCxnSpPr>
        <p:spPr bwMode="auto">
          <a:xfrm flipH="1">
            <a:off x="4725989" y="858838"/>
            <a:ext cx="2528887" cy="0"/>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29741" name="Text Box 13">
            <a:extLst>
              <a:ext uri="{FF2B5EF4-FFF2-40B4-BE49-F238E27FC236}">
                <a16:creationId xmlns:a16="http://schemas.microsoft.com/office/drawing/2014/main" id="{087AC366-6769-7445-87EC-8CEA24CDCC9E}"/>
              </a:ext>
            </a:extLst>
          </p:cNvPr>
          <p:cNvSpPr txBox="1">
            <a:spLocks noChangeArrowheads="1"/>
          </p:cNvSpPr>
          <p:nvPr/>
        </p:nvSpPr>
        <p:spPr bwMode="auto">
          <a:xfrm>
            <a:off x="5105400" y="3508376"/>
            <a:ext cx="1600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do not increase productivity</a:t>
            </a:r>
            <a:endParaRPr lang="en-US" altLang="en-US" sz="1600"/>
          </a:p>
        </p:txBody>
      </p:sp>
      <p:sp>
        <p:nvSpPr>
          <p:cNvPr id="30733" name="Text Box 14">
            <a:extLst>
              <a:ext uri="{FF2B5EF4-FFF2-40B4-BE49-F238E27FC236}">
                <a16:creationId xmlns:a16="http://schemas.microsoft.com/office/drawing/2014/main" id="{61B7C2FB-D46A-D344-8BF5-9840F93EB31E}"/>
              </a:ext>
            </a:extLst>
          </p:cNvPr>
          <p:cNvSpPr txBox="1">
            <a:spLocks noChangeArrowheads="1"/>
          </p:cNvSpPr>
          <p:nvPr/>
        </p:nvSpPr>
        <p:spPr bwMode="auto">
          <a:xfrm>
            <a:off x="1600200" y="3524250"/>
            <a:ext cx="12954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says that …</a:t>
            </a:r>
            <a:endParaRPr lang="en-US" altLang="en-US" sz="1600"/>
          </a:p>
        </p:txBody>
      </p:sp>
      <p:cxnSp>
        <p:nvCxnSpPr>
          <p:cNvPr id="30734" name="AutoShape 15">
            <a:extLst>
              <a:ext uri="{FF2B5EF4-FFF2-40B4-BE49-F238E27FC236}">
                <a16:creationId xmlns:a16="http://schemas.microsoft.com/office/drawing/2014/main" id="{5CD4B06E-4A47-EA40-A854-322BD08EE53C}"/>
              </a:ext>
            </a:extLst>
          </p:cNvPr>
          <p:cNvCxnSpPr>
            <a:cxnSpLocks noChangeShapeType="1"/>
            <a:stCxn id="30733" idx="0"/>
            <a:endCxn id="329731" idx="2"/>
          </p:cNvCxnSpPr>
          <p:nvPr/>
        </p:nvCxnSpPr>
        <p:spPr bwMode="auto">
          <a:xfrm flipV="1">
            <a:off x="2247900" y="2743200"/>
            <a:ext cx="0" cy="7810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35" name="Text Box 16">
            <a:extLst>
              <a:ext uri="{FF2B5EF4-FFF2-40B4-BE49-F238E27FC236}">
                <a16:creationId xmlns:a16="http://schemas.microsoft.com/office/drawing/2014/main" id="{AF9D1479-2EC1-6442-AC99-A4A675E6BEF9}"/>
              </a:ext>
            </a:extLst>
          </p:cNvPr>
          <p:cNvSpPr txBox="1">
            <a:spLocks noChangeArrowheads="1"/>
          </p:cNvSpPr>
          <p:nvPr/>
        </p:nvSpPr>
        <p:spPr bwMode="auto">
          <a:xfrm>
            <a:off x="5181600" y="5105400"/>
            <a:ext cx="1447800" cy="107950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USA lowered taxes but productivity decreased</a:t>
            </a:r>
            <a:endParaRPr lang="en-US" altLang="en-US" sz="1600"/>
          </a:p>
        </p:txBody>
      </p:sp>
      <p:cxnSp>
        <p:nvCxnSpPr>
          <p:cNvPr id="30736" name="AutoShape 17">
            <a:extLst>
              <a:ext uri="{FF2B5EF4-FFF2-40B4-BE49-F238E27FC236}">
                <a16:creationId xmlns:a16="http://schemas.microsoft.com/office/drawing/2014/main" id="{33A72574-D9FD-4B42-B5D6-A7772D915B02}"/>
              </a:ext>
            </a:extLst>
          </p:cNvPr>
          <p:cNvCxnSpPr>
            <a:cxnSpLocks noChangeShapeType="1"/>
            <a:stCxn id="30735" idx="0"/>
            <a:endCxn id="329741" idx="2"/>
          </p:cNvCxnSpPr>
          <p:nvPr/>
        </p:nvCxnSpPr>
        <p:spPr bwMode="auto">
          <a:xfrm flipV="1">
            <a:off x="5905500" y="4343400"/>
            <a:ext cx="0" cy="7620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737" name="AutoShape 18">
            <a:extLst>
              <a:ext uri="{FF2B5EF4-FFF2-40B4-BE49-F238E27FC236}">
                <a16:creationId xmlns:a16="http://schemas.microsoft.com/office/drawing/2014/main" id="{16F2D3BC-BF0A-0547-AD7B-29F640B9AB19}"/>
              </a:ext>
            </a:extLst>
          </p:cNvPr>
          <p:cNvCxnSpPr>
            <a:cxnSpLocks noChangeShapeType="1"/>
            <a:stCxn id="329741" idx="0"/>
            <a:endCxn id="329731" idx="3"/>
          </p:cNvCxnSpPr>
          <p:nvPr/>
        </p:nvCxnSpPr>
        <p:spPr bwMode="auto">
          <a:xfrm flipH="1" flipV="1">
            <a:off x="2895600" y="2325689"/>
            <a:ext cx="3009900" cy="1182687"/>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0738" name="Freeform 19">
            <a:extLst>
              <a:ext uri="{FF2B5EF4-FFF2-40B4-BE49-F238E27FC236}">
                <a16:creationId xmlns:a16="http://schemas.microsoft.com/office/drawing/2014/main" id="{4C9A187E-32A7-7D4D-B3AB-4B3E69A92D76}"/>
              </a:ext>
            </a:extLst>
          </p:cNvPr>
          <p:cNvSpPr>
            <a:spLocks/>
          </p:cNvSpPr>
          <p:nvPr/>
        </p:nvSpPr>
        <p:spPr bwMode="auto">
          <a:xfrm>
            <a:off x="4725989" y="339725"/>
            <a:ext cx="5997575" cy="2808288"/>
          </a:xfrm>
          <a:custGeom>
            <a:avLst/>
            <a:gdLst>
              <a:gd name="T0" fmla="*/ 2147483647 w 3778"/>
              <a:gd name="T1" fmla="*/ 2147483647 h 1769"/>
              <a:gd name="T2" fmla="*/ 2147483647 w 3778"/>
              <a:gd name="T3" fmla="*/ 2147483647 h 1769"/>
              <a:gd name="T4" fmla="*/ 2147483647 w 3778"/>
              <a:gd name="T5" fmla="*/ 2147483647 h 1769"/>
              <a:gd name="T6" fmla="*/ 2147483647 w 3778"/>
              <a:gd name="T7" fmla="*/ 2147483647 h 1769"/>
              <a:gd name="T8" fmla="*/ 2147483647 w 3778"/>
              <a:gd name="T9" fmla="*/ 2147483647 h 1769"/>
              <a:gd name="T10" fmla="*/ 2147483647 w 3778"/>
              <a:gd name="T11" fmla="*/ 2147483647 h 1769"/>
              <a:gd name="T12" fmla="*/ 2147483647 w 3778"/>
              <a:gd name="T13" fmla="*/ 2147483647 h 1769"/>
              <a:gd name="T14" fmla="*/ 2147483647 w 3778"/>
              <a:gd name="T15" fmla="*/ 2147483647 h 1769"/>
              <a:gd name="T16" fmla="*/ 2147483647 w 3778"/>
              <a:gd name="T17" fmla="*/ 2147483647 h 1769"/>
              <a:gd name="T18" fmla="*/ 2147483647 w 3778"/>
              <a:gd name="T19" fmla="*/ 2147483647 h 1769"/>
              <a:gd name="T20" fmla="*/ 2147483647 w 3778"/>
              <a:gd name="T21" fmla="*/ 2147483647 h 1769"/>
              <a:gd name="T22" fmla="*/ 2147483647 w 3778"/>
              <a:gd name="T23" fmla="*/ 2147483647 h 1769"/>
              <a:gd name="T24" fmla="*/ 2147483647 w 3778"/>
              <a:gd name="T25" fmla="*/ 2147483647 h 1769"/>
              <a:gd name="T26" fmla="*/ 2147483647 w 3778"/>
              <a:gd name="T27" fmla="*/ 2147483647 h 1769"/>
              <a:gd name="T28" fmla="*/ 2147483647 w 3778"/>
              <a:gd name="T29" fmla="*/ 2147483647 h 1769"/>
              <a:gd name="T30" fmla="*/ 2147483647 w 3778"/>
              <a:gd name="T31" fmla="*/ 2147483647 h 1769"/>
              <a:gd name="T32" fmla="*/ 2147483647 w 3778"/>
              <a:gd name="T33" fmla="*/ 2147483647 h 1769"/>
              <a:gd name="T34" fmla="*/ 2147483647 w 3778"/>
              <a:gd name="T35" fmla="*/ 2147483647 h 1769"/>
              <a:gd name="T36" fmla="*/ 2147483647 w 3778"/>
              <a:gd name="T37" fmla="*/ 2147483647 h 1769"/>
              <a:gd name="T38" fmla="*/ 2147483647 w 3778"/>
              <a:gd name="T39" fmla="*/ 2147483647 h 1769"/>
              <a:gd name="T40" fmla="*/ 2147483647 w 3778"/>
              <a:gd name="T41" fmla="*/ 2147483647 h 1769"/>
              <a:gd name="T42" fmla="*/ 2147483647 w 3778"/>
              <a:gd name="T43" fmla="*/ 2147483647 h 1769"/>
              <a:gd name="T44" fmla="*/ 2147483647 w 3778"/>
              <a:gd name="T45" fmla="*/ 2147483647 h 1769"/>
              <a:gd name="T46" fmla="*/ 2147483647 w 3778"/>
              <a:gd name="T47" fmla="*/ 2147483647 h 1769"/>
              <a:gd name="T48" fmla="*/ 2147483647 w 3778"/>
              <a:gd name="T49" fmla="*/ 2147483647 h 1769"/>
              <a:gd name="T50" fmla="*/ 2147483647 w 3778"/>
              <a:gd name="T51" fmla="*/ 2147483647 h 1769"/>
              <a:gd name="T52" fmla="*/ 2147483647 w 3778"/>
              <a:gd name="T53" fmla="*/ 2147483647 h 1769"/>
              <a:gd name="T54" fmla="*/ 2147483647 w 3778"/>
              <a:gd name="T55" fmla="*/ 2147483647 h 1769"/>
              <a:gd name="T56" fmla="*/ 2147483647 w 3778"/>
              <a:gd name="T57" fmla="*/ 2147483647 h 1769"/>
              <a:gd name="T58" fmla="*/ 2147483647 w 3778"/>
              <a:gd name="T59" fmla="*/ 2147483647 h 1769"/>
              <a:gd name="T60" fmla="*/ 2147483647 w 3778"/>
              <a:gd name="T61" fmla="*/ 2147483647 h 1769"/>
              <a:gd name="T62" fmla="*/ 2147483647 w 3778"/>
              <a:gd name="T63" fmla="*/ 2147483647 h 1769"/>
              <a:gd name="T64" fmla="*/ 2147483647 w 3778"/>
              <a:gd name="T65" fmla="*/ 2147483647 h 1769"/>
              <a:gd name="T66" fmla="*/ 2147483647 w 3778"/>
              <a:gd name="T67" fmla="*/ 2147483647 h 1769"/>
              <a:gd name="T68" fmla="*/ 2147483647 w 3778"/>
              <a:gd name="T69" fmla="*/ 2147483647 h 1769"/>
              <a:gd name="T70" fmla="*/ 2147483647 w 3778"/>
              <a:gd name="T71" fmla="*/ 2147483647 h 1769"/>
              <a:gd name="T72" fmla="*/ 2147483647 w 3778"/>
              <a:gd name="T73" fmla="*/ 2147483647 h 1769"/>
              <a:gd name="T74" fmla="*/ 2147483647 w 3778"/>
              <a:gd name="T75" fmla="*/ 2147483647 h 1769"/>
              <a:gd name="T76" fmla="*/ 2147483647 w 3778"/>
              <a:gd name="T77" fmla="*/ 2147483647 h 1769"/>
              <a:gd name="T78" fmla="*/ 2147483647 w 3778"/>
              <a:gd name="T79" fmla="*/ 2147483647 h 1769"/>
              <a:gd name="T80" fmla="*/ 2147483647 w 3778"/>
              <a:gd name="T81" fmla="*/ 2147483647 h 1769"/>
              <a:gd name="T82" fmla="*/ 2147483647 w 3778"/>
              <a:gd name="T83" fmla="*/ 2147483647 h 17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78"/>
              <a:gd name="T127" fmla="*/ 0 h 1769"/>
              <a:gd name="T128" fmla="*/ 3778 w 3778"/>
              <a:gd name="T129" fmla="*/ 1769 h 17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78" h="1769">
                <a:moveTo>
                  <a:pt x="102" y="214"/>
                </a:moveTo>
                <a:cubicBezTo>
                  <a:pt x="533" y="208"/>
                  <a:pt x="506" y="221"/>
                  <a:pt x="774" y="170"/>
                </a:cubicBezTo>
                <a:cubicBezTo>
                  <a:pt x="838" y="138"/>
                  <a:pt x="904" y="120"/>
                  <a:pt x="974" y="111"/>
                </a:cubicBezTo>
                <a:cubicBezTo>
                  <a:pt x="1222" y="10"/>
                  <a:pt x="1612" y="91"/>
                  <a:pt x="1904" y="81"/>
                </a:cubicBezTo>
                <a:cubicBezTo>
                  <a:pt x="2077" y="54"/>
                  <a:pt x="2261" y="50"/>
                  <a:pt x="2436" y="44"/>
                </a:cubicBezTo>
                <a:cubicBezTo>
                  <a:pt x="2594" y="38"/>
                  <a:pt x="2909" y="30"/>
                  <a:pt x="2909" y="30"/>
                </a:cubicBezTo>
                <a:cubicBezTo>
                  <a:pt x="2993" y="0"/>
                  <a:pt x="3030" y="18"/>
                  <a:pt x="3145" y="22"/>
                </a:cubicBezTo>
                <a:cubicBezTo>
                  <a:pt x="3196" y="36"/>
                  <a:pt x="3248" y="47"/>
                  <a:pt x="3300" y="59"/>
                </a:cubicBezTo>
                <a:cubicBezTo>
                  <a:pt x="3314" y="68"/>
                  <a:pt x="3330" y="72"/>
                  <a:pt x="3344" y="81"/>
                </a:cubicBezTo>
                <a:cubicBezTo>
                  <a:pt x="3370" y="99"/>
                  <a:pt x="3381" y="133"/>
                  <a:pt x="3403" y="155"/>
                </a:cubicBezTo>
                <a:cubicBezTo>
                  <a:pt x="3416" y="191"/>
                  <a:pt x="3452" y="237"/>
                  <a:pt x="3485" y="259"/>
                </a:cubicBezTo>
                <a:cubicBezTo>
                  <a:pt x="3512" y="295"/>
                  <a:pt x="3547" y="319"/>
                  <a:pt x="3573" y="355"/>
                </a:cubicBezTo>
                <a:cubicBezTo>
                  <a:pt x="3586" y="390"/>
                  <a:pt x="3592" y="440"/>
                  <a:pt x="3610" y="473"/>
                </a:cubicBezTo>
                <a:cubicBezTo>
                  <a:pt x="3642" y="529"/>
                  <a:pt x="3672" y="556"/>
                  <a:pt x="3684" y="620"/>
                </a:cubicBezTo>
                <a:cubicBezTo>
                  <a:pt x="3687" y="704"/>
                  <a:pt x="3685" y="821"/>
                  <a:pt x="3713" y="908"/>
                </a:cubicBezTo>
                <a:cubicBezTo>
                  <a:pt x="3678" y="965"/>
                  <a:pt x="3698" y="1018"/>
                  <a:pt x="3713" y="1078"/>
                </a:cubicBezTo>
                <a:cubicBezTo>
                  <a:pt x="3704" y="1161"/>
                  <a:pt x="3712" y="1246"/>
                  <a:pt x="3728" y="1329"/>
                </a:cubicBezTo>
                <a:cubicBezTo>
                  <a:pt x="3722" y="1539"/>
                  <a:pt x="3778" y="1583"/>
                  <a:pt x="3625" y="1632"/>
                </a:cubicBezTo>
                <a:cubicBezTo>
                  <a:pt x="3585" y="1659"/>
                  <a:pt x="3539" y="1654"/>
                  <a:pt x="3492" y="1662"/>
                </a:cubicBezTo>
                <a:cubicBezTo>
                  <a:pt x="3486" y="1663"/>
                  <a:pt x="3429" y="1675"/>
                  <a:pt x="3411" y="1684"/>
                </a:cubicBezTo>
                <a:cubicBezTo>
                  <a:pt x="3391" y="1695"/>
                  <a:pt x="3335" y="1731"/>
                  <a:pt x="3315" y="1736"/>
                </a:cubicBezTo>
                <a:cubicBezTo>
                  <a:pt x="3291" y="1742"/>
                  <a:pt x="3266" y="1741"/>
                  <a:pt x="3241" y="1743"/>
                </a:cubicBezTo>
                <a:cubicBezTo>
                  <a:pt x="3158" y="1769"/>
                  <a:pt x="3075" y="1747"/>
                  <a:pt x="2982" y="1743"/>
                </a:cubicBezTo>
                <a:cubicBezTo>
                  <a:pt x="2808" y="1736"/>
                  <a:pt x="2632" y="1716"/>
                  <a:pt x="2458" y="1713"/>
                </a:cubicBezTo>
                <a:cubicBezTo>
                  <a:pt x="2160" y="1709"/>
                  <a:pt x="1863" y="1708"/>
                  <a:pt x="1565" y="1706"/>
                </a:cubicBezTo>
                <a:cubicBezTo>
                  <a:pt x="1427" y="1697"/>
                  <a:pt x="1289" y="1696"/>
                  <a:pt x="1151" y="1684"/>
                </a:cubicBezTo>
                <a:cubicBezTo>
                  <a:pt x="1088" y="1661"/>
                  <a:pt x="1022" y="1655"/>
                  <a:pt x="959" y="1632"/>
                </a:cubicBezTo>
                <a:cubicBezTo>
                  <a:pt x="909" y="1582"/>
                  <a:pt x="932" y="1600"/>
                  <a:pt x="893" y="1573"/>
                </a:cubicBezTo>
                <a:cubicBezTo>
                  <a:pt x="870" y="1539"/>
                  <a:pt x="852" y="1531"/>
                  <a:pt x="826" y="1492"/>
                </a:cubicBezTo>
                <a:cubicBezTo>
                  <a:pt x="821" y="1485"/>
                  <a:pt x="811" y="1470"/>
                  <a:pt x="811" y="1470"/>
                </a:cubicBezTo>
                <a:cubicBezTo>
                  <a:pt x="794" y="1416"/>
                  <a:pt x="817" y="1483"/>
                  <a:pt x="789" y="1425"/>
                </a:cubicBezTo>
                <a:cubicBezTo>
                  <a:pt x="773" y="1392"/>
                  <a:pt x="766" y="1351"/>
                  <a:pt x="760" y="1315"/>
                </a:cubicBezTo>
                <a:cubicBezTo>
                  <a:pt x="785" y="1234"/>
                  <a:pt x="769" y="1147"/>
                  <a:pt x="789" y="1064"/>
                </a:cubicBezTo>
                <a:cubicBezTo>
                  <a:pt x="784" y="930"/>
                  <a:pt x="795" y="804"/>
                  <a:pt x="715" y="694"/>
                </a:cubicBezTo>
                <a:cubicBezTo>
                  <a:pt x="702" y="652"/>
                  <a:pt x="665" y="650"/>
                  <a:pt x="634" y="628"/>
                </a:cubicBezTo>
                <a:cubicBezTo>
                  <a:pt x="584" y="592"/>
                  <a:pt x="639" y="616"/>
                  <a:pt x="590" y="598"/>
                </a:cubicBezTo>
                <a:cubicBezTo>
                  <a:pt x="480" y="517"/>
                  <a:pt x="369" y="529"/>
                  <a:pt x="228" y="524"/>
                </a:cubicBezTo>
                <a:cubicBezTo>
                  <a:pt x="184" y="510"/>
                  <a:pt x="170" y="500"/>
                  <a:pt x="132" y="473"/>
                </a:cubicBezTo>
                <a:cubicBezTo>
                  <a:pt x="118" y="463"/>
                  <a:pt x="88" y="443"/>
                  <a:pt x="88" y="443"/>
                </a:cubicBezTo>
                <a:cubicBezTo>
                  <a:pt x="72" y="419"/>
                  <a:pt x="52" y="408"/>
                  <a:pt x="36" y="384"/>
                </a:cubicBezTo>
                <a:cubicBezTo>
                  <a:pt x="27" y="345"/>
                  <a:pt x="0" y="250"/>
                  <a:pt x="43" y="236"/>
                </a:cubicBezTo>
                <a:cubicBezTo>
                  <a:pt x="60" y="231"/>
                  <a:pt x="102" y="232"/>
                  <a:pt x="102" y="214"/>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0" name="Text Box 4">
            <a:extLst>
              <a:ext uri="{FF2B5EF4-FFF2-40B4-BE49-F238E27FC236}">
                <a16:creationId xmlns:a16="http://schemas.microsoft.com/office/drawing/2014/main" id="{513C02A3-37D0-8E4F-B1DB-8BD2E10082C6}"/>
              </a:ext>
            </a:extLst>
          </p:cNvPr>
          <p:cNvSpPr txBox="1">
            <a:spLocks noChangeArrowheads="1"/>
          </p:cNvSpPr>
          <p:nvPr/>
        </p:nvSpPr>
        <p:spPr bwMode="auto">
          <a:xfrm>
            <a:off x="1774825" y="4779964"/>
            <a:ext cx="2160588" cy="1322387"/>
          </a:xfrm>
          <a:prstGeom prst="rect">
            <a:avLst/>
          </a:prstGeom>
          <a:solidFill>
            <a:srgbClr val="AC7DD4"/>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2000" dirty="0">
                <a:sym typeface="Symbol" pitchFamily="2" charset="2"/>
              </a:rPr>
              <a:t>… often becomes attack on intermediate conclusion</a:t>
            </a:r>
            <a:endParaRPr lang="en-US" altLang="en-US" sz="2000" dirty="0"/>
          </a:p>
        </p:txBody>
      </p:sp>
      <p:sp>
        <p:nvSpPr>
          <p:cNvPr id="21" name="TextBox 20">
            <a:extLst>
              <a:ext uri="{FF2B5EF4-FFF2-40B4-BE49-F238E27FC236}">
                <a16:creationId xmlns:a16="http://schemas.microsoft.com/office/drawing/2014/main" id="{28D05A1E-4B73-6345-9DF0-D9AF626FBBFF}"/>
              </a:ext>
            </a:extLst>
          </p:cNvPr>
          <p:cNvSpPr txBox="1"/>
          <p:nvPr/>
        </p:nvSpPr>
        <p:spPr>
          <a:xfrm>
            <a:off x="10591800" y="6076740"/>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2" name="Date Placeholder 1">
            <a:extLst>
              <a:ext uri="{FF2B5EF4-FFF2-40B4-BE49-F238E27FC236}">
                <a16:creationId xmlns:a16="http://schemas.microsoft.com/office/drawing/2014/main" id="{CDB4BB5C-753B-8D42-8335-586BDC1D7E69}"/>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AC2A9B99-0D6A-8C4E-953F-8C534BBB25A9}"/>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627632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329731"/>
                                        </p:tgtEl>
                                        <p:attrNameLst>
                                          <p:attrName>fillcolor</p:attrName>
                                        </p:attrNameLst>
                                      </p:cBhvr>
                                      <p:to>
                                        <a:schemeClr val="hlink"/>
                                      </p:to>
                                    </p:animClr>
                                    <p:set>
                                      <p:cBhvr>
                                        <p:cTn id="7" dur="500" fill="hold"/>
                                        <p:tgtEl>
                                          <p:spTgt spid="329731"/>
                                        </p:tgtEl>
                                        <p:attrNameLst>
                                          <p:attrName>fill.type</p:attrName>
                                        </p:attrNameLst>
                                      </p:cBhvr>
                                      <p:to>
                                        <p:strVal val="solid"/>
                                      </p:to>
                                    </p:set>
                                    <p:set>
                                      <p:cBhvr>
                                        <p:cTn id="8" dur="500" fill="hold"/>
                                        <p:tgtEl>
                                          <p:spTgt spid="329731"/>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329730"/>
                                        </p:tgtEl>
                                        <p:attrNameLst>
                                          <p:attrName>fillcolor</p:attrName>
                                        </p:attrNameLst>
                                      </p:cBhvr>
                                      <p:to>
                                        <a:schemeClr val="hlink"/>
                                      </p:to>
                                    </p:animClr>
                                    <p:set>
                                      <p:cBhvr>
                                        <p:cTn id="11" dur="500" fill="hold"/>
                                        <p:tgtEl>
                                          <p:spTgt spid="329730"/>
                                        </p:tgtEl>
                                        <p:attrNameLst>
                                          <p:attrName>fill.type</p:attrName>
                                        </p:attrNameLst>
                                      </p:cBhvr>
                                      <p:to>
                                        <p:strVal val="solid"/>
                                      </p:to>
                                    </p:set>
                                    <p:set>
                                      <p:cBhvr>
                                        <p:cTn id="12" dur="500" fill="hold"/>
                                        <p:tgtEl>
                                          <p:spTgt spid="329730"/>
                                        </p:tgtEl>
                                        <p:attrNameLst>
                                          <p:attrName>fill.on</p:attrName>
                                        </p:attrNameLst>
                                      </p:cBhvr>
                                      <p:to>
                                        <p:strVal val="tru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mph" presetSubtype="2" fill="hold" nodeType="clickEffect">
                                  <p:stCondLst>
                                    <p:cond delay="0"/>
                                  </p:stCondLst>
                                  <p:childTnLst>
                                    <p:animClr clrSpc="rgb" dir="cw">
                                      <p:cBhvr>
                                        <p:cTn id="16" dur="500" fill="hold"/>
                                        <p:tgtEl>
                                          <p:spTgt spid="329741"/>
                                        </p:tgtEl>
                                        <p:attrNameLst>
                                          <p:attrName>fillcolor</p:attrName>
                                        </p:attrNameLst>
                                      </p:cBhvr>
                                      <p:to>
                                        <a:srgbClr val="FF0000"/>
                                      </p:to>
                                    </p:animClr>
                                    <p:set>
                                      <p:cBhvr>
                                        <p:cTn id="17" dur="500" fill="hold"/>
                                        <p:tgtEl>
                                          <p:spTgt spid="329741"/>
                                        </p:tgtEl>
                                        <p:attrNameLst>
                                          <p:attrName>fill.type</p:attrName>
                                        </p:attrNameLst>
                                      </p:cBhvr>
                                      <p:to>
                                        <p:strVal val="solid"/>
                                      </p:to>
                                    </p:set>
                                    <p:set>
                                      <p:cBhvr>
                                        <p:cTn id="18" dur="500" fill="hold"/>
                                        <p:tgtEl>
                                          <p:spTgt spid="32974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329731"/>
                                        </p:tgtEl>
                                        <p:attrNameLst>
                                          <p:attrName>fillcolor</p:attrName>
                                        </p:attrNameLst>
                                      </p:cBhvr>
                                      <p:to>
                                        <a:schemeClr val="accent1"/>
                                      </p:to>
                                    </p:animClr>
                                    <p:set>
                                      <p:cBhvr>
                                        <p:cTn id="21" dur="500" fill="hold"/>
                                        <p:tgtEl>
                                          <p:spTgt spid="329731"/>
                                        </p:tgtEl>
                                        <p:attrNameLst>
                                          <p:attrName>fill.type</p:attrName>
                                        </p:attrNameLst>
                                      </p:cBhvr>
                                      <p:to>
                                        <p:strVal val="solid"/>
                                      </p:to>
                                    </p:set>
                                    <p:set>
                                      <p:cBhvr>
                                        <p:cTn id="22" dur="500" fill="hold"/>
                                        <p:tgtEl>
                                          <p:spTgt spid="329731"/>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329730"/>
                                        </p:tgtEl>
                                        <p:attrNameLst>
                                          <p:attrName>fillcolor</p:attrName>
                                        </p:attrNameLst>
                                      </p:cBhvr>
                                      <p:to>
                                        <a:schemeClr val="accent1"/>
                                      </p:to>
                                    </p:animClr>
                                    <p:set>
                                      <p:cBhvr>
                                        <p:cTn id="25" dur="500" fill="hold"/>
                                        <p:tgtEl>
                                          <p:spTgt spid="329730"/>
                                        </p:tgtEl>
                                        <p:attrNameLst>
                                          <p:attrName>fill.type</p:attrName>
                                        </p:attrNameLst>
                                      </p:cBhvr>
                                      <p:to>
                                        <p:strVal val="solid"/>
                                      </p:to>
                                    </p:set>
                                    <p:set>
                                      <p:cBhvr>
                                        <p:cTn id="26" dur="500" fill="hold"/>
                                        <p:tgtEl>
                                          <p:spTgt spid="329730"/>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mph" presetSubtype="2" fill="hold" nodeType="clickEffect">
                                  <p:stCondLst>
                                    <p:cond delay="0"/>
                                  </p:stCondLst>
                                  <p:childTnLst>
                                    <p:animClr clrSpc="rgb" dir="cw">
                                      <p:cBhvr>
                                        <p:cTn id="30" dur="500" fill="hold"/>
                                        <p:tgtEl>
                                          <p:spTgt spid="329731"/>
                                        </p:tgtEl>
                                        <p:attrNameLst>
                                          <p:attrName>fillcolor</p:attrName>
                                        </p:attrNameLst>
                                      </p:cBhvr>
                                      <p:to>
                                        <a:schemeClr val="bg1"/>
                                      </p:to>
                                    </p:animClr>
                                    <p:set>
                                      <p:cBhvr>
                                        <p:cTn id="31" dur="500" fill="hold"/>
                                        <p:tgtEl>
                                          <p:spTgt spid="329731"/>
                                        </p:tgtEl>
                                        <p:attrNameLst>
                                          <p:attrName>fill.type</p:attrName>
                                        </p:attrNameLst>
                                      </p:cBhvr>
                                      <p:to>
                                        <p:strVal val="solid"/>
                                      </p:to>
                                    </p:set>
                                    <p:set>
                                      <p:cBhvr>
                                        <p:cTn id="32" dur="500" fill="hold"/>
                                        <p:tgtEl>
                                          <p:spTgt spid="329731"/>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329741"/>
                                        </p:tgtEl>
                                        <p:attrNameLst>
                                          <p:attrName>fillcolor</p:attrName>
                                        </p:attrNameLst>
                                      </p:cBhvr>
                                      <p:to>
                                        <a:schemeClr val="bg1"/>
                                      </p:to>
                                    </p:animClr>
                                    <p:set>
                                      <p:cBhvr>
                                        <p:cTn id="35" dur="500" fill="hold"/>
                                        <p:tgtEl>
                                          <p:spTgt spid="329741"/>
                                        </p:tgtEl>
                                        <p:attrNameLst>
                                          <p:attrName>fill.type</p:attrName>
                                        </p:attrNameLst>
                                      </p:cBhvr>
                                      <p:to>
                                        <p:strVal val="solid"/>
                                      </p:to>
                                    </p:set>
                                    <p:set>
                                      <p:cBhvr>
                                        <p:cTn id="36" dur="500" fill="hold"/>
                                        <p:tgtEl>
                                          <p:spTgt spid="329741"/>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329730"/>
                                        </p:tgtEl>
                                        <p:attrNameLst>
                                          <p:attrName>fillcolor</p:attrName>
                                        </p:attrNameLst>
                                      </p:cBhvr>
                                      <p:to>
                                        <a:schemeClr val="bg1"/>
                                      </p:to>
                                    </p:animClr>
                                    <p:set>
                                      <p:cBhvr>
                                        <p:cTn id="39" dur="500" fill="hold"/>
                                        <p:tgtEl>
                                          <p:spTgt spid="329730"/>
                                        </p:tgtEl>
                                        <p:attrNameLst>
                                          <p:attrName>fill.type</p:attrName>
                                        </p:attrNameLst>
                                      </p:cBhvr>
                                      <p:to>
                                        <p:strVal val="solid"/>
                                      </p:to>
                                    </p:set>
                                    <p:set>
                                      <p:cBhvr>
                                        <p:cTn id="40" dur="500" fill="hold"/>
                                        <p:tgtEl>
                                          <p:spTgt spid="32973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a:extLst>
              <a:ext uri="{FF2B5EF4-FFF2-40B4-BE49-F238E27FC236}">
                <a16:creationId xmlns:a16="http://schemas.microsoft.com/office/drawing/2014/main" id="{3322B505-C1E5-6C42-81E0-400A47475BF7}"/>
              </a:ext>
            </a:extLst>
          </p:cNvPr>
          <p:cNvSpPr txBox="1">
            <a:spLocks noChangeArrowheads="1"/>
          </p:cNvSpPr>
          <p:nvPr/>
        </p:nvSpPr>
        <p:spPr bwMode="auto">
          <a:xfrm>
            <a:off x="2505076" y="685801"/>
            <a:ext cx="22209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lower taxes</a:t>
            </a:r>
            <a:endParaRPr lang="en-US" altLang="en-US" sz="1600"/>
          </a:p>
        </p:txBody>
      </p:sp>
      <p:sp>
        <p:nvSpPr>
          <p:cNvPr id="331779" name="Text Box 3">
            <a:extLst>
              <a:ext uri="{FF2B5EF4-FFF2-40B4-BE49-F238E27FC236}">
                <a16:creationId xmlns:a16="http://schemas.microsoft.com/office/drawing/2014/main" id="{1D922FF8-E4FA-2446-AD53-311FD5E4A709}"/>
              </a:ext>
            </a:extLst>
          </p:cNvPr>
          <p:cNvSpPr txBox="1">
            <a:spLocks noChangeArrowheads="1"/>
          </p:cNvSpPr>
          <p:nvPr/>
        </p:nvSpPr>
        <p:spPr bwMode="auto">
          <a:xfrm>
            <a:off x="16002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productivity</a:t>
            </a:r>
            <a:endParaRPr lang="en-US" altLang="en-US" sz="1600"/>
          </a:p>
        </p:txBody>
      </p:sp>
      <p:sp>
        <p:nvSpPr>
          <p:cNvPr id="32771" name="Text Box 4">
            <a:extLst>
              <a:ext uri="{FF2B5EF4-FFF2-40B4-BE49-F238E27FC236}">
                <a16:creationId xmlns:a16="http://schemas.microsoft.com/office/drawing/2014/main" id="{86FA4089-6A97-D049-BD43-EFA70F696DCB}"/>
              </a:ext>
            </a:extLst>
          </p:cNvPr>
          <p:cNvSpPr txBox="1">
            <a:spLocks noChangeArrowheads="1"/>
          </p:cNvSpPr>
          <p:nvPr/>
        </p:nvSpPr>
        <p:spPr bwMode="auto">
          <a:xfrm>
            <a:off x="4343400" y="1908176"/>
            <a:ext cx="13716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productivity is good</a:t>
            </a:r>
            <a:endParaRPr lang="en-US" altLang="en-US" sz="1600"/>
          </a:p>
        </p:txBody>
      </p:sp>
      <p:cxnSp>
        <p:nvCxnSpPr>
          <p:cNvPr id="32772" name="AutoShape 5">
            <a:extLst>
              <a:ext uri="{FF2B5EF4-FFF2-40B4-BE49-F238E27FC236}">
                <a16:creationId xmlns:a16="http://schemas.microsoft.com/office/drawing/2014/main" id="{89DB7D44-E0EB-A644-A444-26FEFEFA0B0B}"/>
              </a:ext>
            </a:extLst>
          </p:cNvPr>
          <p:cNvCxnSpPr>
            <a:cxnSpLocks noChangeShapeType="1"/>
            <a:stCxn id="331779" idx="0"/>
            <a:endCxn id="331778" idx="2"/>
          </p:cNvCxnSpPr>
          <p:nvPr/>
        </p:nvCxnSpPr>
        <p:spPr bwMode="auto">
          <a:xfrm rot="16200000">
            <a:off x="2493963" y="785813"/>
            <a:ext cx="876300" cy="13684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73" name="AutoShape 6">
            <a:extLst>
              <a:ext uri="{FF2B5EF4-FFF2-40B4-BE49-F238E27FC236}">
                <a16:creationId xmlns:a16="http://schemas.microsoft.com/office/drawing/2014/main" id="{E9367061-9C54-5144-AC82-7919EACAC0E6}"/>
              </a:ext>
            </a:extLst>
          </p:cNvPr>
          <p:cNvCxnSpPr>
            <a:cxnSpLocks noChangeShapeType="1"/>
            <a:stCxn id="32771" idx="0"/>
            <a:endCxn id="331778" idx="2"/>
          </p:cNvCxnSpPr>
          <p:nvPr/>
        </p:nvCxnSpPr>
        <p:spPr bwMode="auto">
          <a:xfrm rot="5400000" flipH="1">
            <a:off x="3884613" y="763588"/>
            <a:ext cx="876300" cy="14128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2774" name="Text Box 7">
            <a:extLst>
              <a:ext uri="{FF2B5EF4-FFF2-40B4-BE49-F238E27FC236}">
                <a16:creationId xmlns:a16="http://schemas.microsoft.com/office/drawing/2014/main" id="{956A480F-25AC-244E-9296-844ABF54CD21}"/>
              </a:ext>
            </a:extLst>
          </p:cNvPr>
          <p:cNvSpPr txBox="1">
            <a:spLocks noChangeArrowheads="1"/>
          </p:cNvSpPr>
          <p:nvPr/>
        </p:nvSpPr>
        <p:spPr bwMode="auto">
          <a:xfrm>
            <a:off x="7254876" y="685801"/>
            <a:ext cx="25765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not lower taxes</a:t>
            </a:r>
            <a:endParaRPr lang="en-US" altLang="en-US" sz="1600"/>
          </a:p>
        </p:txBody>
      </p:sp>
      <p:sp>
        <p:nvSpPr>
          <p:cNvPr id="32775" name="Text Box 8">
            <a:extLst>
              <a:ext uri="{FF2B5EF4-FFF2-40B4-BE49-F238E27FC236}">
                <a16:creationId xmlns:a16="http://schemas.microsoft.com/office/drawing/2014/main" id="{38880119-6DF5-3841-B3ED-47620FE38950}"/>
              </a:ext>
            </a:extLst>
          </p:cNvPr>
          <p:cNvSpPr txBox="1">
            <a:spLocks noChangeArrowheads="1"/>
          </p:cNvSpPr>
          <p:nvPr/>
        </p:nvSpPr>
        <p:spPr bwMode="auto">
          <a:xfrm>
            <a:off x="64770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inequality</a:t>
            </a:r>
            <a:endParaRPr lang="en-US" altLang="en-US" sz="1600"/>
          </a:p>
        </p:txBody>
      </p:sp>
      <p:sp>
        <p:nvSpPr>
          <p:cNvPr id="32776" name="Text Box 9">
            <a:extLst>
              <a:ext uri="{FF2B5EF4-FFF2-40B4-BE49-F238E27FC236}">
                <a16:creationId xmlns:a16="http://schemas.microsoft.com/office/drawing/2014/main" id="{11842BE6-4C95-2743-BB05-BCEEE531BB7D}"/>
              </a:ext>
            </a:extLst>
          </p:cNvPr>
          <p:cNvSpPr txBox="1">
            <a:spLocks noChangeArrowheads="1"/>
          </p:cNvSpPr>
          <p:nvPr/>
        </p:nvSpPr>
        <p:spPr bwMode="auto">
          <a:xfrm>
            <a:off x="9448800" y="1908176"/>
            <a:ext cx="11430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is bad</a:t>
            </a:r>
            <a:endParaRPr lang="en-US" altLang="en-US" sz="1600"/>
          </a:p>
        </p:txBody>
      </p:sp>
      <p:cxnSp>
        <p:nvCxnSpPr>
          <p:cNvPr id="32777" name="AutoShape 10">
            <a:extLst>
              <a:ext uri="{FF2B5EF4-FFF2-40B4-BE49-F238E27FC236}">
                <a16:creationId xmlns:a16="http://schemas.microsoft.com/office/drawing/2014/main" id="{6CB294FD-89B2-854F-B2DA-79ACDB619261}"/>
              </a:ext>
            </a:extLst>
          </p:cNvPr>
          <p:cNvCxnSpPr>
            <a:cxnSpLocks noChangeShapeType="1"/>
            <a:stCxn id="32775" idx="0"/>
            <a:endCxn id="32774" idx="2"/>
          </p:cNvCxnSpPr>
          <p:nvPr/>
        </p:nvCxnSpPr>
        <p:spPr bwMode="auto">
          <a:xfrm rot="16200000">
            <a:off x="7396163" y="760413"/>
            <a:ext cx="876300" cy="14192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78" name="AutoShape 11">
            <a:extLst>
              <a:ext uri="{FF2B5EF4-FFF2-40B4-BE49-F238E27FC236}">
                <a16:creationId xmlns:a16="http://schemas.microsoft.com/office/drawing/2014/main" id="{AD92037B-FFC5-6849-A237-B45C20CBC31F}"/>
              </a:ext>
            </a:extLst>
          </p:cNvPr>
          <p:cNvCxnSpPr>
            <a:cxnSpLocks noChangeShapeType="1"/>
            <a:stCxn id="32776" idx="0"/>
            <a:endCxn id="32774" idx="2"/>
          </p:cNvCxnSpPr>
          <p:nvPr/>
        </p:nvCxnSpPr>
        <p:spPr bwMode="auto">
          <a:xfrm rot="5400000" flipH="1">
            <a:off x="8843963" y="731838"/>
            <a:ext cx="876300" cy="14763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79" name="AutoShape 12">
            <a:extLst>
              <a:ext uri="{FF2B5EF4-FFF2-40B4-BE49-F238E27FC236}">
                <a16:creationId xmlns:a16="http://schemas.microsoft.com/office/drawing/2014/main" id="{B1FBAF66-42CE-DA48-A623-40586F7F0919}"/>
              </a:ext>
            </a:extLst>
          </p:cNvPr>
          <p:cNvCxnSpPr>
            <a:cxnSpLocks noChangeShapeType="1"/>
            <a:stCxn id="32774" idx="1"/>
            <a:endCxn id="331778" idx="3"/>
          </p:cNvCxnSpPr>
          <p:nvPr/>
        </p:nvCxnSpPr>
        <p:spPr bwMode="auto">
          <a:xfrm flipH="1">
            <a:off x="4725989" y="858838"/>
            <a:ext cx="2528887" cy="0"/>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2780" name="Text Box 13">
            <a:extLst>
              <a:ext uri="{FF2B5EF4-FFF2-40B4-BE49-F238E27FC236}">
                <a16:creationId xmlns:a16="http://schemas.microsoft.com/office/drawing/2014/main" id="{3B81F961-62A5-4E40-BE37-4A86CEDBC585}"/>
              </a:ext>
            </a:extLst>
          </p:cNvPr>
          <p:cNvSpPr txBox="1">
            <a:spLocks noChangeArrowheads="1"/>
          </p:cNvSpPr>
          <p:nvPr/>
        </p:nvSpPr>
        <p:spPr bwMode="auto">
          <a:xfrm>
            <a:off x="5105400" y="3508376"/>
            <a:ext cx="1600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do not increase productivity</a:t>
            </a:r>
            <a:endParaRPr lang="en-US" altLang="en-US" sz="1600"/>
          </a:p>
        </p:txBody>
      </p:sp>
      <p:sp>
        <p:nvSpPr>
          <p:cNvPr id="32781" name="Text Box 14">
            <a:extLst>
              <a:ext uri="{FF2B5EF4-FFF2-40B4-BE49-F238E27FC236}">
                <a16:creationId xmlns:a16="http://schemas.microsoft.com/office/drawing/2014/main" id="{B987E679-1F86-4E45-8791-07BA3725ED4B}"/>
              </a:ext>
            </a:extLst>
          </p:cNvPr>
          <p:cNvSpPr txBox="1">
            <a:spLocks noChangeArrowheads="1"/>
          </p:cNvSpPr>
          <p:nvPr/>
        </p:nvSpPr>
        <p:spPr bwMode="auto">
          <a:xfrm>
            <a:off x="1600200" y="3524250"/>
            <a:ext cx="12954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says that …</a:t>
            </a:r>
            <a:endParaRPr lang="en-US" altLang="en-US" sz="1600"/>
          </a:p>
        </p:txBody>
      </p:sp>
      <p:cxnSp>
        <p:nvCxnSpPr>
          <p:cNvPr id="32782" name="AutoShape 15">
            <a:extLst>
              <a:ext uri="{FF2B5EF4-FFF2-40B4-BE49-F238E27FC236}">
                <a16:creationId xmlns:a16="http://schemas.microsoft.com/office/drawing/2014/main" id="{2C5DC29A-E853-C142-A722-23C94A3900BB}"/>
              </a:ext>
            </a:extLst>
          </p:cNvPr>
          <p:cNvCxnSpPr>
            <a:cxnSpLocks noChangeShapeType="1"/>
            <a:stCxn id="32781" idx="0"/>
            <a:endCxn id="331779" idx="2"/>
          </p:cNvCxnSpPr>
          <p:nvPr/>
        </p:nvCxnSpPr>
        <p:spPr bwMode="auto">
          <a:xfrm flipV="1">
            <a:off x="2247900" y="2743200"/>
            <a:ext cx="0" cy="7810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2783" name="Text Box 16">
            <a:extLst>
              <a:ext uri="{FF2B5EF4-FFF2-40B4-BE49-F238E27FC236}">
                <a16:creationId xmlns:a16="http://schemas.microsoft.com/office/drawing/2014/main" id="{15B31072-847D-2A49-A274-43B86D4F1002}"/>
              </a:ext>
            </a:extLst>
          </p:cNvPr>
          <p:cNvSpPr txBox="1">
            <a:spLocks noChangeArrowheads="1"/>
          </p:cNvSpPr>
          <p:nvPr/>
        </p:nvSpPr>
        <p:spPr bwMode="auto">
          <a:xfrm>
            <a:off x="3657600" y="5108576"/>
            <a:ext cx="1219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has political ambitions</a:t>
            </a:r>
            <a:endParaRPr lang="en-US" altLang="en-US" sz="1600"/>
          </a:p>
        </p:txBody>
      </p:sp>
      <p:sp>
        <p:nvSpPr>
          <p:cNvPr id="32784" name="Text Box 17">
            <a:extLst>
              <a:ext uri="{FF2B5EF4-FFF2-40B4-BE49-F238E27FC236}">
                <a16:creationId xmlns:a16="http://schemas.microsoft.com/office/drawing/2014/main" id="{C155294C-06B6-514D-8654-21577C289EA6}"/>
              </a:ext>
            </a:extLst>
          </p:cNvPr>
          <p:cNvSpPr txBox="1">
            <a:spLocks noChangeArrowheads="1"/>
          </p:cNvSpPr>
          <p:nvPr/>
        </p:nvSpPr>
        <p:spPr bwMode="auto">
          <a:xfrm>
            <a:off x="1600200" y="5105401"/>
            <a:ext cx="1371600" cy="132397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People with political ambitions are not objective </a:t>
            </a:r>
            <a:endParaRPr lang="en-US" altLang="en-US" sz="1600"/>
          </a:p>
        </p:txBody>
      </p:sp>
      <p:sp>
        <p:nvSpPr>
          <p:cNvPr id="32785" name="Text Box 18">
            <a:extLst>
              <a:ext uri="{FF2B5EF4-FFF2-40B4-BE49-F238E27FC236}">
                <a16:creationId xmlns:a16="http://schemas.microsoft.com/office/drawing/2014/main" id="{BAE5170F-61FA-B34E-88F9-BF269CF108B9}"/>
              </a:ext>
            </a:extLst>
          </p:cNvPr>
          <p:cNvSpPr txBox="1">
            <a:spLocks noChangeArrowheads="1"/>
          </p:cNvSpPr>
          <p:nvPr/>
        </p:nvSpPr>
        <p:spPr bwMode="auto">
          <a:xfrm>
            <a:off x="3200400" y="3524250"/>
            <a:ext cx="14478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is not objective</a:t>
            </a:r>
            <a:endParaRPr lang="en-US" altLang="en-US" sz="1600"/>
          </a:p>
        </p:txBody>
      </p:sp>
      <p:cxnSp>
        <p:nvCxnSpPr>
          <p:cNvPr id="32786" name="AutoShape 19">
            <a:extLst>
              <a:ext uri="{FF2B5EF4-FFF2-40B4-BE49-F238E27FC236}">
                <a16:creationId xmlns:a16="http://schemas.microsoft.com/office/drawing/2014/main" id="{1ACEE191-9631-5645-9981-9E85C68441FD}"/>
              </a:ext>
            </a:extLst>
          </p:cNvPr>
          <p:cNvCxnSpPr>
            <a:cxnSpLocks noChangeShapeType="1"/>
            <a:stCxn id="32785" idx="0"/>
          </p:cNvCxnSpPr>
          <p:nvPr/>
        </p:nvCxnSpPr>
        <p:spPr bwMode="auto">
          <a:xfrm flipH="1" flipV="1">
            <a:off x="2209800" y="3048000"/>
            <a:ext cx="1714500" cy="476250"/>
          </a:xfrm>
          <a:prstGeom prst="straightConnector1">
            <a:avLst/>
          </a:prstGeom>
          <a:noFill/>
          <a:ln w="28575">
            <a:solidFill>
              <a:schemeClr val="hlink"/>
            </a:solidFill>
            <a:prstDash val="dash"/>
            <a:round/>
            <a:headEnd/>
            <a:tailEnd type="triangle" w="med" len="med"/>
          </a:ln>
          <a:extLst>
            <a:ext uri="{909E8E84-426E-40DD-AFC4-6F175D3DCCD1}">
              <a14:hiddenFill xmlns:a14="http://schemas.microsoft.com/office/drawing/2010/main">
                <a:noFill/>
              </a14:hiddenFill>
            </a:ext>
          </a:extLst>
        </p:spPr>
      </p:cxnSp>
      <p:cxnSp>
        <p:nvCxnSpPr>
          <p:cNvPr id="32787" name="AutoShape 20">
            <a:extLst>
              <a:ext uri="{FF2B5EF4-FFF2-40B4-BE49-F238E27FC236}">
                <a16:creationId xmlns:a16="http://schemas.microsoft.com/office/drawing/2014/main" id="{99DD3DFA-76DD-4649-85D9-7E55049D06D4}"/>
              </a:ext>
            </a:extLst>
          </p:cNvPr>
          <p:cNvCxnSpPr>
            <a:cxnSpLocks noChangeShapeType="1"/>
            <a:stCxn id="32784" idx="0"/>
            <a:endCxn id="32785" idx="2"/>
          </p:cNvCxnSpPr>
          <p:nvPr/>
        </p:nvCxnSpPr>
        <p:spPr bwMode="auto">
          <a:xfrm rot="16200000">
            <a:off x="2609850" y="3790950"/>
            <a:ext cx="990600" cy="16383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88" name="AutoShape 21">
            <a:extLst>
              <a:ext uri="{FF2B5EF4-FFF2-40B4-BE49-F238E27FC236}">
                <a16:creationId xmlns:a16="http://schemas.microsoft.com/office/drawing/2014/main" id="{4EB31907-5AC7-C649-A072-7E9EF29F23A7}"/>
              </a:ext>
            </a:extLst>
          </p:cNvPr>
          <p:cNvCxnSpPr>
            <a:cxnSpLocks noChangeShapeType="1"/>
            <a:stCxn id="32783" idx="0"/>
            <a:endCxn id="32785" idx="2"/>
          </p:cNvCxnSpPr>
          <p:nvPr/>
        </p:nvCxnSpPr>
        <p:spPr bwMode="auto">
          <a:xfrm rot="5400000" flipH="1">
            <a:off x="3598863" y="4440238"/>
            <a:ext cx="993775" cy="3429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2789" name="Text Box 22">
            <a:extLst>
              <a:ext uri="{FF2B5EF4-FFF2-40B4-BE49-F238E27FC236}">
                <a16:creationId xmlns:a16="http://schemas.microsoft.com/office/drawing/2014/main" id="{32A050AC-5003-1245-8EA1-0AF8F83AC419}"/>
              </a:ext>
            </a:extLst>
          </p:cNvPr>
          <p:cNvSpPr txBox="1">
            <a:spLocks noChangeArrowheads="1"/>
          </p:cNvSpPr>
          <p:nvPr/>
        </p:nvSpPr>
        <p:spPr bwMode="auto">
          <a:xfrm>
            <a:off x="5181600" y="5105400"/>
            <a:ext cx="1447800" cy="107950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USA lowered taxes but productivity decreased</a:t>
            </a:r>
            <a:endParaRPr lang="en-US" altLang="en-US" sz="1600"/>
          </a:p>
        </p:txBody>
      </p:sp>
      <p:cxnSp>
        <p:nvCxnSpPr>
          <p:cNvPr id="32790" name="AutoShape 23">
            <a:extLst>
              <a:ext uri="{FF2B5EF4-FFF2-40B4-BE49-F238E27FC236}">
                <a16:creationId xmlns:a16="http://schemas.microsoft.com/office/drawing/2014/main" id="{3ABD6035-A3FA-2241-A129-EFB3DDD89FB9}"/>
              </a:ext>
            </a:extLst>
          </p:cNvPr>
          <p:cNvCxnSpPr>
            <a:cxnSpLocks noChangeShapeType="1"/>
            <a:stCxn id="32789" idx="0"/>
            <a:endCxn id="32780" idx="2"/>
          </p:cNvCxnSpPr>
          <p:nvPr/>
        </p:nvCxnSpPr>
        <p:spPr bwMode="auto">
          <a:xfrm flipV="1">
            <a:off x="5905500" y="4343400"/>
            <a:ext cx="0" cy="7620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91" name="AutoShape 24">
            <a:extLst>
              <a:ext uri="{FF2B5EF4-FFF2-40B4-BE49-F238E27FC236}">
                <a16:creationId xmlns:a16="http://schemas.microsoft.com/office/drawing/2014/main" id="{A16B2E69-68A7-BE40-B466-24741F1BE26A}"/>
              </a:ext>
            </a:extLst>
          </p:cNvPr>
          <p:cNvCxnSpPr>
            <a:cxnSpLocks noChangeShapeType="1"/>
            <a:stCxn id="32780" idx="0"/>
            <a:endCxn id="331779" idx="3"/>
          </p:cNvCxnSpPr>
          <p:nvPr/>
        </p:nvCxnSpPr>
        <p:spPr bwMode="auto">
          <a:xfrm flipH="1" flipV="1">
            <a:off x="2895600" y="2325689"/>
            <a:ext cx="3009900" cy="1182687"/>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2792" name="Freeform 25">
            <a:extLst>
              <a:ext uri="{FF2B5EF4-FFF2-40B4-BE49-F238E27FC236}">
                <a16:creationId xmlns:a16="http://schemas.microsoft.com/office/drawing/2014/main" id="{4D514D1A-A106-984B-B080-FA06AEC25CEE}"/>
              </a:ext>
            </a:extLst>
          </p:cNvPr>
          <p:cNvSpPr>
            <a:spLocks/>
          </p:cNvSpPr>
          <p:nvPr/>
        </p:nvSpPr>
        <p:spPr bwMode="auto">
          <a:xfrm>
            <a:off x="4725989" y="339725"/>
            <a:ext cx="5997575" cy="2808288"/>
          </a:xfrm>
          <a:custGeom>
            <a:avLst/>
            <a:gdLst>
              <a:gd name="T0" fmla="*/ 2147483647 w 3778"/>
              <a:gd name="T1" fmla="*/ 2147483647 h 1769"/>
              <a:gd name="T2" fmla="*/ 2147483647 w 3778"/>
              <a:gd name="T3" fmla="*/ 2147483647 h 1769"/>
              <a:gd name="T4" fmla="*/ 2147483647 w 3778"/>
              <a:gd name="T5" fmla="*/ 2147483647 h 1769"/>
              <a:gd name="T6" fmla="*/ 2147483647 w 3778"/>
              <a:gd name="T7" fmla="*/ 2147483647 h 1769"/>
              <a:gd name="T8" fmla="*/ 2147483647 w 3778"/>
              <a:gd name="T9" fmla="*/ 2147483647 h 1769"/>
              <a:gd name="T10" fmla="*/ 2147483647 w 3778"/>
              <a:gd name="T11" fmla="*/ 2147483647 h 1769"/>
              <a:gd name="T12" fmla="*/ 2147483647 w 3778"/>
              <a:gd name="T13" fmla="*/ 2147483647 h 1769"/>
              <a:gd name="T14" fmla="*/ 2147483647 w 3778"/>
              <a:gd name="T15" fmla="*/ 2147483647 h 1769"/>
              <a:gd name="T16" fmla="*/ 2147483647 w 3778"/>
              <a:gd name="T17" fmla="*/ 2147483647 h 1769"/>
              <a:gd name="T18" fmla="*/ 2147483647 w 3778"/>
              <a:gd name="T19" fmla="*/ 2147483647 h 1769"/>
              <a:gd name="T20" fmla="*/ 2147483647 w 3778"/>
              <a:gd name="T21" fmla="*/ 2147483647 h 1769"/>
              <a:gd name="T22" fmla="*/ 2147483647 w 3778"/>
              <a:gd name="T23" fmla="*/ 2147483647 h 1769"/>
              <a:gd name="T24" fmla="*/ 2147483647 w 3778"/>
              <a:gd name="T25" fmla="*/ 2147483647 h 1769"/>
              <a:gd name="T26" fmla="*/ 2147483647 w 3778"/>
              <a:gd name="T27" fmla="*/ 2147483647 h 1769"/>
              <a:gd name="T28" fmla="*/ 2147483647 w 3778"/>
              <a:gd name="T29" fmla="*/ 2147483647 h 1769"/>
              <a:gd name="T30" fmla="*/ 2147483647 w 3778"/>
              <a:gd name="T31" fmla="*/ 2147483647 h 1769"/>
              <a:gd name="T32" fmla="*/ 2147483647 w 3778"/>
              <a:gd name="T33" fmla="*/ 2147483647 h 1769"/>
              <a:gd name="T34" fmla="*/ 2147483647 w 3778"/>
              <a:gd name="T35" fmla="*/ 2147483647 h 1769"/>
              <a:gd name="T36" fmla="*/ 2147483647 w 3778"/>
              <a:gd name="T37" fmla="*/ 2147483647 h 1769"/>
              <a:gd name="T38" fmla="*/ 2147483647 w 3778"/>
              <a:gd name="T39" fmla="*/ 2147483647 h 1769"/>
              <a:gd name="T40" fmla="*/ 2147483647 w 3778"/>
              <a:gd name="T41" fmla="*/ 2147483647 h 1769"/>
              <a:gd name="T42" fmla="*/ 2147483647 w 3778"/>
              <a:gd name="T43" fmla="*/ 2147483647 h 1769"/>
              <a:gd name="T44" fmla="*/ 2147483647 w 3778"/>
              <a:gd name="T45" fmla="*/ 2147483647 h 1769"/>
              <a:gd name="T46" fmla="*/ 2147483647 w 3778"/>
              <a:gd name="T47" fmla="*/ 2147483647 h 1769"/>
              <a:gd name="T48" fmla="*/ 2147483647 w 3778"/>
              <a:gd name="T49" fmla="*/ 2147483647 h 1769"/>
              <a:gd name="T50" fmla="*/ 2147483647 w 3778"/>
              <a:gd name="T51" fmla="*/ 2147483647 h 1769"/>
              <a:gd name="T52" fmla="*/ 2147483647 w 3778"/>
              <a:gd name="T53" fmla="*/ 2147483647 h 1769"/>
              <a:gd name="T54" fmla="*/ 2147483647 w 3778"/>
              <a:gd name="T55" fmla="*/ 2147483647 h 1769"/>
              <a:gd name="T56" fmla="*/ 2147483647 w 3778"/>
              <a:gd name="T57" fmla="*/ 2147483647 h 1769"/>
              <a:gd name="T58" fmla="*/ 2147483647 w 3778"/>
              <a:gd name="T59" fmla="*/ 2147483647 h 1769"/>
              <a:gd name="T60" fmla="*/ 2147483647 w 3778"/>
              <a:gd name="T61" fmla="*/ 2147483647 h 1769"/>
              <a:gd name="T62" fmla="*/ 2147483647 w 3778"/>
              <a:gd name="T63" fmla="*/ 2147483647 h 1769"/>
              <a:gd name="T64" fmla="*/ 2147483647 w 3778"/>
              <a:gd name="T65" fmla="*/ 2147483647 h 1769"/>
              <a:gd name="T66" fmla="*/ 2147483647 w 3778"/>
              <a:gd name="T67" fmla="*/ 2147483647 h 1769"/>
              <a:gd name="T68" fmla="*/ 2147483647 w 3778"/>
              <a:gd name="T69" fmla="*/ 2147483647 h 1769"/>
              <a:gd name="T70" fmla="*/ 2147483647 w 3778"/>
              <a:gd name="T71" fmla="*/ 2147483647 h 1769"/>
              <a:gd name="T72" fmla="*/ 2147483647 w 3778"/>
              <a:gd name="T73" fmla="*/ 2147483647 h 1769"/>
              <a:gd name="T74" fmla="*/ 2147483647 w 3778"/>
              <a:gd name="T75" fmla="*/ 2147483647 h 1769"/>
              <a:gd name="T76" fmla="*/ 2147483647 w 3778"/>
              <a:gd name="T77" fmla="*/ 2147483647 h 1769"/>
              <a:gd name="T78" fmla="*/ 2147483647 w 3778"/>
              <a:gd name="T79" fmla="*/ 2147483647 h 1769"/>
              <a:gd name="T80" fmla="*/ 2147483647 w 3778"/>
              <a:gd name="T81" fmla="*/ 2147483647 h 1769"/>
              <a:gd name="T82" fmla="*/ 2147483647 w 3778"/>
              <a:gd name="T83" fmla="*/ 2147483647 h 17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778"/>
              <a:gd name="T127" fmla="*/ 0 h 1769"/>
              <a:gd name="T128" fmla="*/ 3778 w 3778"/>
              <a:gd name="T129" fmla="*/ 1769 h 17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778" h="1769">
                <a:moveTo>
                  <a:pt x="102" y="214"/>
                </a:moveTo>
                <a:cubicBezTo>
                  <a:pt x="533" y="208"/>
                  <a:pt x="506" y="221"/>
                  <a:pt x="774" y="170"/>
                </a:cubicBezTo>
                <a:cubicBezTo>
                  <a:pt x="838" y="138"/>
                  <a:pt x="904" y="120"/>
                  <a:pt x="974" y="111"/>
                </a:cubicBezTo>
                <a:cubicBezTo>
                  <a:pt x="1222" y="10"/>
                  <a:pt x="1612" y="91"/>
                  <a:pt x="1904" y="81"/>
                </a:cubicBezTo>
                <a:cubicBezTo>
                  <a:pt x="2077" y="54"/>
                  <a:pt x="2261" y="50"/>
                  <a:pt x="2436" y="44"/>
                </a:cubicBezTo>
                <a:cubicBezTo>
                  <a:pt x="2594" y="38"/>
                  <a:pt x="2909" y="30"/>
                  <a:pt x="2909" y="30"/>
                </a:cubicBezTo>
                <a:cubicBezTo>
                  <a:pt x="2993" y="0"/>
                  <a:pt x="3030" y="18"/>
                  <a:pt x="3145" y="22"/>
                </a:cubicBezTo>
                <a:cubicBezTo>
                  <a:pt x="3196" y="36"/>
                  <a:pt x="3248" y="47"/>
                  <a:pt x="3300" y="59"/>
                </a:cubicBezTo>
                <a:cubicBezTo>
                  <a:pt x="3314" y="68"/>
                  <a:pt x="3330" y="72"/>
                  <a:pt x="3344" y="81"/>
                </a:cubicBezTo>
                <a:cubicBezTo>
                  <a:pt x="3370" y="99"/>
                  <a:pt x="3381" y="133"/>
                  <a:pt x="3403" y="155"/>
                </a:cubicBezTo>
                <a:cubicBezTo>
                  <a:pt x="3416" y="191"/>
                  <a:pt x="3452" y="237"/>
                  <a:pt x="3485" y="259"/>
                </a:cubicBezTo>
                <a:cubicBezTo>
                  <a:pt x="3512" y="295"/>
                  <a:pt x="3547" y="319"/>
                  <a:pt x="3573" y="355"/>
                </a:cubicBezTo>
                <a:cubicBezTo>
                  <a:pt x="3586" y="390"/>
                  <a:pt x="3592" y="440"/>
                  <a:pt x="3610" y="473"/>
                </a:cubicBezTo>
                <a:cubicBezTo>
                  <a:pt x="3642" y="529"/>
                  <a:pt x="3672" y="556"/>
                  <a:pt x="3684" y="620"/>
                </a:cubicBezTo>
                <a:cubicBezTo>
                  <a:pt x="3687" y="704"/>
                  <a:pt x="3685" y="821"/>
                  <a:pt x="3713" y="908"/>
                </a:cubicBezTo>
                <a:cubicBezTo>
                  <a:pt x="3678" y="965"/>
                  <a:pt x="3698" y="1018"/>
                  <a:pt x="3713" y="1078"/>
                </a:cubicBezTo>
                <a:cubicBezTo>
                  <a:pt x="3704" y="1161"/>
                  <a:pt x="3712" y="1246"/>
                  <a:pt x="3728" y="1329"/>
                </a:cubicBezTo>
                <a:cubicBezTo>
                  <a:pt x="3722" y="1539"/>
                  <a:pt x="3778" y="1583"/>
                  <a:pt x="3625" y="1632"/>
                </a:cubicBezTo>
                <a:cubicBezTo>
                  <a:pt x="3585" y="1659"/>
                  <a:pt x="3539" y="1654"/>
                  <a:pt x="3492" y="1662"/>
                </a:cubicBezTo>
                <a:cubicBezTo>
                  <a:pt x="3486" y="1663"/>
                  <a:pt x="3429" y="1675"/>
                  <a:pt x="3411" y="1684"/>
                </a:cubicBezTo>
                <a:cubicBezTo>
                  <a:pt x="3391" y="1695"/>
                  <a:pt x="3335" y="1731"/>
                  <a:pt x="3315" y="1736"/>
                </a:cubicBezTo>
                <a:cubicBezTo>
                  <a:pt x="3291" y="1742"/>
                  <a:pt x="3266" y="1741"/>
                  <a:pt x="3241" y="1743"/>
                </a:cubicBezTo>
                <a:cubicBezTo>
                  <a:pt x="3158" y="1769"/>
                  <a:pt x="3075" y="1747"/>
                  <a:pt x="2982" y="1743"/>
                </a:cubicBezTo>
                <a:cubicBezTo>
                  <a:pt x="2808" y="1736"/>
                  <a:pt x="2632" y="1716"/>
                  <a:pt x="2458" y="1713"/>
                </a:cubicBezTo>
                <a:cubicBezTo>
                  <a:pt x="2160" y="1709"/>
                  <a:pt x="1863" y="1708"/>
                  <a:pt x="1565" y="1706"/>
                </a:cubicBezTo>
                <a:cubicBezTo>
                  <a:pt x="1427" y="1697"/>
                  <a:pt x="1289" y="1696"/>
                  <a:pt x="1151" y="1684"/>
                </a:cubicBezTo>
                <a:cubicBezTo>
                  <a:pt x="1088" y="1661"/>
                  <a:pt x="1022" y="1655"/>
                  <a:pt x="959" y="1632"/>
                </a:cubicBezTo>
                <a:cubicBezTo>
                  <a:pt x="909" y="1582"/>
                  <a:pt x="932" y="1600"/>
                  <a:pt x="893" y="1573"/>
                </a:cubicBezTo>
                <a:cubicBezTo>
                  <a:pt x="870" y="1539"/>
                  <a:pt x="852" y="1531"/>
                  <a:pt x="826" y="1492"/>
                </a:cubicBezTo>
                <a:cubicBezTo>
                  <a:pt x="821" y="1485"/>
                  <a:pt x="811" y="1470"/>
                  <a:pt x="811" y="1470"/>
                </a:cubicBezTo>
                <a:cubicBezTo>
                  <a:pt x="794" y="1416"/>
                  <a:pt x="817" y="1483"/>
                  <a:pt x="789" y="1425"/>
                </a:cubicBezTo>
                <a:cubicBezTo>
                  <a:pt x="773" y="1392"/>
                  <a:pt x="766" y="1351"/>
                  <a:pt x="760" y="1315"/>
                </a:cubicBezTo>
                <a:cubicBezTo>
                  <a:pt x="785" y="1234"/>
                  <a:pt x="769" y="1147"/>
                  <a:pt x="789" y="1064"/>
                </a:cubicBezTo>
                <a:cubicBezTo>
                  <a:pt x="784" y="930"/>
                  <a:pt x="795" y="804"/>
                  <a:pt x="715" y="694"/>
                </a:cubicBezTo>
                <a:cubicBezTo>
                  <a:pt x="702" y="652"/>
                  <a:pt x="665" y="650"/>
                  <a:pt x="634" y="628"/>
                </a:cubicBezTo>
                <a:cubicBezTo>
                  <a:pt x="584" y="592"/>
                  <a:pt x="639" y="616"/>
                  <a:pt x="590" y="598"/>
                </a:cubicBezTo>
                <a:cubicBezTo>
                  <a:pt x="480" y="517"/>
                  <a:pt x="369" y="529"/>
                  <a:pt x="228" y="524"/>
                </a:cubicBezTo>
                <a:cubicBezTo>
                  <a:pt x="184" y="510"/>
                  <a:pt x="170" y="500"/>
                  <a:pt x="132" y="473"/>
                </a:cubicBezTo>
                <a:cubicBezTo>
                  <a:pt x="118" y="463"/>
                  <a:pt x="88" y="443"/>
                  <a:pt x="88" y="443"/>
                </a:cubicBezTo>
                <a:cubicBezTo>
                  <a:pt x="72" y="419"/>
                  <a:pt x="52" y="408"/>
                  <a:pt x="36" y="384"/>
                </a:cubicBezTo>
                <a:cubicBezTo>
                  <a:pt x="27" y="345"/>
                  <a:pt x="0" y="250"/>
                  <a:pt x="43" y="236"/>
                </a:cubicBezTo>
                <a:cubicBezTo>
                  <a:pt x="60" y="231"/>
                  <a:pt x="102" y="232"/>
                  <a:pt x="102" y="214"/>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2793" name="Freeform 26">
            <a:extLst>
              <a:ext uri="{FF2B5EF4-FFF2-40B4-BE49-F238E27FC236}">
                <a16:creationId xmlns:a16="http://schemas.microsoft.com/office/drawing/2014/main" id="{A20B0524-18BF-BE4A-89BF-36A9307B1BAB}"/>
              </a:ext>
            </a:extLst>
          </p:cNvPr>
          <p:cNvSpPr>
            <a:spLocks/>
          </p:cNvSpPr>
          <p:nvPr/>
        </p:nvSpPr>
        <p:spPr bwMode="auto">
          <a:xfrm>
            <a:off x="2884489" y="2227263"/>
            <a:ext cx="5081587" cy="4451350"/>
          </a:xfrm>
          <a:custGeom>
            <a:avLst/>
            <a:gdLst>
              <a:gd name="T0" fmla="*/ 2147483647 w 3201"/>
              <a:gd name="T1" fmla="*/ 2147483647 h 2804"/>
              <a:gd name="T2" fmla="*/ 2147483647 w 3201"/>
              <a:gd name="T3" fmla="*/ 2147483647 h 2804"/>
              <a:gd name="T4" fmla="*/ 2147483647 w 3201"/>
              <a:gd name="T5" fmla="*/ 2147483647 h 2804"/>
              <a:gd name="T6" fmla="*/ 2147483647 w 3201"/>
              <a:gd name="T7" fmla="*/ 2147483647 h 2804"/>
              <a:gd name="T8" fmla="*/ 2147483647 w 3201"/>
              <a:gd name="T9" fmla="*/ 2147483647 h 2804"/>
              <a:gd name="T10" fmla="*/ 2147483647 w 3201"/>
              <a:gd name="T11" fmla="*/ 2147483647 h 2804"/>
              <a:gd name="T12" fmla="*/ 2147483647 w 3201"/>
              <a:gd name="T13" fmla="*/ 2147483647 h 2804"/>
              <a:gd name="T14" fmla="*/ 2147483647 w 3201"/>
              <a:gd name="T15" fmla="*/ 2147483647 h 2804"/>
              <a:gd name="T16" fmla="*/ 2147483647 w 3201"/>
              <a:gd name="T17" fmla="*/ 2147483647 h 2804"/>
              <a:gd name="T18" fmla="*/ 2147483647 w 3201"/>
              <a:gd name="T19" fmla="*/ 2147483647 h 2804"/>
              <a:gd name="T20" fmla="*/ 2147483647 w 3201"/>
              <a:gd name="T21" fmla="*/ 2147483647 h 2804"/>
              <a:gd name="T22" fmla="*/ 2147483647 w 3201"/>
              <a:gd name="T23" fmla="*/ 2147483647 h 2804"/>
              <a:gd name="T24" fmla="*/ 2147483647 w 3201"/>
              <a:gd name="T25" fmla="*/ 2147483647 h 2804"/>
              <a:gd name="T26" fmla="*/ 2147483647 w 3201"/>
              <a:gd name="T27" fmla="*/ 2147483647 h 2804"/>
              <a:gd name="T28" fmla="*/ 2147483647 w 3201"/>
              <a:gd name="T29" fmla="*/ 2147483647 h 2804"/>
              <a:gd name="T30" fmla="*/ 2147483647 w 3201"/>
              <a:gd name="T31" fmla="*/ 2147483647 h 2804"/>
              <a:gd name="T32" fmla="*/ 2147483647 w 3201"/>
              <a:gd name="T33" fmla="*/ 2147483647 h 2804"/>
              <a:gd name="T34" fmla="*/ 2147483647 w 3201"/>
              <a:gd name="T35" fmla="*/ 2147483647 h 2804"/>
              <a:gd name="T36" fmla="*/ 2147483647 w 3201"/>
              <a:gd name="T37" fmla="*/ 2147483647 h 2804"/>
              <a:gd name="T38" fmla="*/ 2147483647 w 3201"/>
              <a:gd name="T39" fmla="*/ 2147483647 h 2804"/>
              <a:gd name="T40" fmla="*/ 2147483647 w 3201"/>
              <a:gd name="T41" fmla="*/ 2147483647 h 2804"/>
              <a:gd name="T42" fmla="*/ 2147483647 w 3201"/>
              <a:gd name="T43" fmla="*/ 2147483647 h 2804"/>
              <a:gd name="T44" fmla="*/ 2147483647 w 3201"/>
              <a:gd name="T45" fmla="*/ 2147483647 h 2804"/>
              <a:gd name="T46" fmla="*/ 2147483647 w 3201"/>
              <a:gd name="T47" fmla="*/ 2147483647 h 2804"/>
              <a:gd name="T48" fmla="*/ 2147483647 w 3201"/>
              <a:gd name="T49" fmla="*/ 2147483647 h 2804"/>
              <a:gd name="T50" fmla="*/ 2147483647 w 3201"/>
              <a:gd name="T51" fmla="*/ 2147483647 h 2804"/>
              <a:gd name="T52" fmla="*/ 2147483647 w 3201"/>
              <a:gd name="T53" fmla="*/ 2147483647 h 2804"/>
              <a:gd name="T54" fmla="*/ 2147483647 w 3201"/>
              <a:gd name="T55" fmla="*/ 2147483647 h 2804"/>
              <a:gd name="T56" fmla="*/ 2147483647 w 3201"/>
              <a:gd name="T57" fmla="*/ 2147483647 h 2804"/>
              <a:gd name="T58" fmla="*/ 2147483647 w 3201"/>
              <a:gd name="T59" fmla="*/ 2147483647 h 2804"/>
              <a:gd name="T60" fmla="*/ 2147483647 w 3201"/>
              <a:gd name="T61" fmla="*/ 2147483647 h 2804"/>
              <a:gd name="T62" fmla="*/ 2147483647 w 3201"/>
              <a:gd name="T63" fmla="*/ 2147483647 h 2804"/>
              <a:gd name="T64" fmla="*/ 2147483647 w 3201"/>
              <a:gd name="T65" fmla="*/ 2147483647 h 2804"/>
              <a:gd name="T66" fmla="*/ 2147483647 w 3201"/>
              <a:gd name="T67" fmla="*/ 2147483647 h 2804"/>
              <a:gd name="T68" fmla="*/ 2147483647 w 3201"/>
              <a:gd name="T69" fmla="*/ 0 h 28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201"/>
              <a:gd name="T106" fmla="*/ 0 h 2804"/>
              <a:gd name="T107" fmla="*/ 3201 w 3201"/>
              <a:gd name="T108" fmla="*/ 2804 h 280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201" h="2804">
                <a:moveTo>
                  <a:pt x="81" y="0"/>
                </a:moveTo>
                <a:cubicBezTo>
                  <a:pt x="69" y="56"/>
                  <a:pt x="71" y="30"/>
                  <a:pt x="29" y="59"/>
                </a:cubicBezTo>
                <a:cubicBezTo>
                  <a:pt x="17" y="97"/>
                  <a:pt x="0" y="94"/>
                  <a:pt x="37" y="118"/>
                </a:cubicBezTo>
                <a:cubicBezTo>
                  <a:pt x="42" y="125"/>
                  <a:pt x="44" y="134"/>
                  <a:pt x="51" y="140"/>
                </a:cubicBezTo>
                <a:cubicBezTo>
                  <a:pt x="57" y="145"/>
                  <a:pt x="67" y="142"/>
                  <a:pt x="73" y="148"/>
                </a:cubicBezTo>
                <a:cubicBezTo>
                  <a:pt x="78" y="153"/>
                  <a:pt x="85" y="187"/>
                  <a:pt x="88" y="192"/>
                </a:cubicBezTo>
                <a:cubicBezTo>
                  <a:pt x="94" y="201"/>
                  <a:pt x="103" y="207"/>
                  <a:pt x="110" y="214"/>
                </a:cubicBezTo>
                <a:cubicBezTo>
                  <a:pt x="125" y="255"/>
                  <a:pt x="189" y="301"/>
                  <a:pt x="229" y="318"/>
                </a:cubicBezTo>
                <a:cubicBezTo>
                  <a:pt x="239" y="322"/>
                  <a:pt x="249" y="326"/>
                  <a:pt x="258" y="332"/>
                </a:cubicBezTo>
                <a:cubicBezTo>
                  <a:pt x="273" y="341"/>
                  <a:pt x="302" y="362"/>
                  <a:pt x="302" y="362"/>
                </a:cubicBezTo>
                <a:cubicBezTo>
                  <a:pt x="371" y="463"/>
                  <a:pt x="592" y="448"/>
                  <a:pt x="679" y="451"/>
                </a:cubicBezTo>
                <a:cubicBezTo>
                  <a:pt x="696" y="456"/>
                  <a:pt x="714" y="458"/>
                  <a:pt x="731" y="465"/>
                </a:cubicBezTo>
                <a:cubicBezTo>
                  <a:pt x="759" y="477"/>
                  <a:pt x="777" y="503"/>
                  <a:pt x="805" y="517"/>
                </a:cubicBezTo>
                <a:cubicBezTo>
                  <a:pt x="822" y="553"/>
                  <a:pt x="839" y="554"/>
                  <a:pt x="864" y="583"/>
                </a:cubicBezTo>
                <a:cubicBezTo>
                  <a:pt x="872" y="592"/>
                  <a:pt x="876" y="606"/>
                  <a:pt x="886" y="613"/>
                </a:cubicBezTo>
                <a:cubicBezTo>
                  <a:pt x="900" y="623"/>
                  <a:pt x="920" y="622"/>
                  <a:pt x="937" y="628"/>
                </a:cubicBezTo>
                <a:cubicBezTo>
                  <a:pt x="1007" y="620"/>
                  <a:pt x="1075" y="613"/>
                  <a:pt x="1144" y="635"/>
                </a:cubicBezTo>
                <a:cubicBezTo>
                  <a:pt x="1149" y="655"/>
                  <a:pt x="1151" y="675"/>
                  <a:pt x="1159" y="694"/>
                </a:cubicBezTo>
                <a:cubicBezTo>
                  <a:pt x="1163" y="702"/>
                  <a:pt x="1170" y="708"/>
                  <a:pt x="1174" y="716"/>
                </a:cubicBezTo>
                <a:cubicBezTo>
                  <a:pt x="1180" y="728"/>
                  <a:pt x="1185" y="740"/>
                  <a:pt x="1189" y="753"/>
                </a:cubicBezTo>
                <a:cubicBezTo>
                  <a:pt x="1203" y="796"/>
                  <a:pt x="1214" y="832"/>
                  <a:pt x="1248" y="864"/>
                </a:cubicBezTo>
                <a:cubicBezTo>
                  <a:pt x="1253" y="952"/>
                  <a:pt x="1247" y="971"/>
                  <a:pt x="1270" y="1034"/>
                </a:cubicBezTo>
                <a:cubicBezTo>
                  <a:pt x="1278" y="1119"/>
                  <a:pt x="1266" y="1212"/>
                  <a:pt x="1292" y="1292"/>
                </a:cubicBezTo>
                <a:cubicBezTo>
                  <a:pt x="1298" y="1349"/>
                  <a:pt x="1299" y="1406"/>
                  <a:pt x="1307" y="1462"/>
                </a:cubicBezTo>
                <a:cubicBezTo>
                  <a:pt x="1314" y="1506"/>
                  <a:pt x="1338" y="1553"/>
                  <a:pt x="1351" y="1595"/>
                </a:cubicBezTo>
                <a:cubicBezTo>
                  <a:pt x="1367" y="1750"/>
                  <a:pt x="1369" y="1904"/>
                  <a:pt x="1344" y="2060"/>
                </a:cubicBezTo>
                <a:cubicBezTo>
                  <a:pt x="1350" y="2144"/>
                  <a:pt x="1357" y="2205"/>
                  <a:pt x="1403" y="2275"/>
                </a:cubicBezTo>
                <a:cubicBezTo>
                  <a:pt x="1426" y="2349"/>
                  <a:pt x="1401" y="2507"/>
                  <a:pt x="1373" y="2585"/>
                </a:cubicBezTo>
                <a:cubicBezTo>
                  <a:pt x="1376" y="2609"/>
                  <a:pt x="1379" y="2703"/>
                  <a:pt x="1395" y="2725"/>
                </a:cubicBezTo>
                <a:cubicBezTo>
                  <a:pt x="1451" y="2804"/>
                  <a:pt x="1586" y="2759"/>
                  <a:pt x="1683" y="2762"/>
                </a:cubicBezTo>
                <a:cubicBezTo>
                  <a:pt x="1838" y="2758"/>
                  <a:pt x="1988" y="2756"/>
                  <a:pt x="2141" y="2740"/>
                </a:cubicBezTo>
                <a:cubicBezTo>
                  <a:pt x="2263" y="2707"/>
                  <a:pt x="2392" y="2698"/>
                  <a:pt x="2518" y="2681"/>
                </a:cubicBezTo>
                <a:cubicBezTo>
                  <a:pt x="2574" y="2666"/>
                  <a:pt x="2597" y="2664"/>
                  <a:pt x="2665" y="2659"/>
                </a:cubicBezTo>
                <a:cubicBezTo>
                  <a:pt x="2748" y="2631"/>
                  <a:pt x="2828" y="2603"/>
                  <a:pt x="2909" y="2570"/>
                </a:cubicBezTo>
                <a:cubicBezTo>
                  <a:pt x="2916" y="2560"/>
                  <a:pt x="2922" y="2548"/>
                  <a:pt x="2931" y="2540"/>
                </a:cubicBezTo>
                <a:cubicBezTo>
                  <a:pt x="2937" y="2535"/>
                  <a:pt x="2947" y="2538"/>
                  <a:pt x="2953" y="2533"/>
                </a:cubicBezTo>
                <a:cubicBezTo>
                  <a:pt x="2994" y="2500"/>
                  <a:pt x="3009" y="2450"/>
                  <a:pt x="3064" y="2437"/>
                </a:cubicBezTo>
                <a:cubicBezTo>
                  <a:pt x="3084" y="2397"/>
                  <a:pt x="3097" y="2404"/>
                  <a:pt x="3123" y="2371"/>
                </a:cubicBezTo>
                <a:cubicBezTo>
                  <a:pt x="3136" y="2354"/>
                  <a:pt x="3148" y="2336"/>
                  <a:pt x="3160" y="2319"/>
                </a:cubicBezTo>
                <a:cubicBezTo>
                  <a:pt x="3165" y="2312"/>
                  <a:pt x="3175" y="2297"/>
                  <a:pt x="3175" y="2297"/>
                </a:cubicBezTo>
                <a:cubicBezTo>
                  <a:pt x="3201" y="2186"/>
                  <a:pt x="3175" y="2309"/>
                  <a:pt x="3175" y="2031"/>
                </a:cubicBezTo>
                <a:cubicBezTo>
                  <a:pt x="3175" y="1941"/>
                  <a:pt x="3185" y="1752"/>
                  <a:pt x="3190" y="1654"/>
                </a:cubicBezTo>
                <a:cubicBezTo>
                  <a:pt x="3187" y="1526"/>
                  <a:pt x="3186" y="1398"/>
                  <a:pt x="3182" y="1270"/>
                </a:cubicBezTo>
                <a:cubicBezTo>
                  <a:pt x="3181" y="1245"/>
                  <a:pt x="3176" y="1221"/>
                  <a:pt x="3175" y="1196"/>
                </a:cubicBezTo>
                <a:cubicBezTo>
                  <a:pt x="3168" y="1067"/>
                  <a:pt x="3184" y="937"/>
                  <a:pt x="3086" y="842"/>
                </a:cubicBezTo>
                <a:cubicBezTo>
                  <a:pt x="3075" y="800"/>
                  <a:pt x="3071" y="757"/>
                  <a:pt x="3057" y="716"/>
                </a:cubicBezTo>
                <a:cubicBezTo>
                  <a:pt x="3050" y="695"/>
                  <a:pt x="3035" y="678"/>
                  <a:pt x="3027" y="657"/>
                </a:cubicBezTo>
                <a:cubicBezTo>
                  <a:pt x="3019" y="605"/>
                  <a:pt x="3013" y="606"/>
                  <a:pt x="2983" y="569"/>
                </a:cubicBezTo>
                <a:cubicBezTo>
                  <a:pt x="2947" y="524"/>
                  <a:pt x="2944" y="502"/>
                  <a:pt x="2887" y="487"/>
                </a:cubicBezTo>
                <a:cubicBezTo>
                  <a:pt x="2862" y="471"/>
                  <a:pt x="2842" y="465"/>
                  <a:pt x="2813" y="458"/>
                </a:cubicBezTo>
                <a:cubicBezTo>
                  <a:pt x="2791" y="460"/>
                  <a:pt x="2768" y="460"/>
                  <a:pt x="2747" y="465"/>
                </a:cubicBezTo>
                <a:cubicBezTo>
                  <a:pt x="2731" y="469"/>
                  <a:pt x="2714" y="494"/>
                  <a:pt x="2702" y="502"/>
                </a:cubicBezTo>
                <a:cubicBezTo>
                  <a:pt x="2698" y="505"/>
                  <a:pt x="2662" y="516"/>
                  <a:pt x="2658" y="517"/>
                </a:cubicBezTo>
                <a:cubicBezTo>
                  <a:pt x="2424" y="515"/>
                  <a:pt x="2191" y="515"/>
                  <a:pt x="1957" y="510"/>
                </a:cubicBezTo>
                <a:cubicBezTo>
                  <a:pt x="1891" y="509"/>
                  <a:pt x="1831" y="482"/>
                  <a:pt x="1765" y="480"/>
                </a:cubicBezTo>
                <a:cubicBezTo>
                  <a:pt x="1654" y="476"/>
                  <a:pt x="1543" y="475"/>
                  <a:pt x="1432" y="473"/>
                </a:cubicBezTo>
                <a:cubicBezTo>
                  <a:pt x="1373" y="462"/>
                  <a:pt x="1326" y="439"/>
                  <a:pt x="1270" y="421"/>
                </a:cubicBezTo>
                <a:cubicBezTo>
                  <a:pt x="1253" y="396"/>
                  <a:pt x="1240" y="386"/>
                  <a:pt x="1211" y="377"/>
                </a:cubicBezTo>
                <a:cubicBezTo>
                  <a:pt x="1148" y="397"/>
                  <a:pt x="1248" y="369"/>
                  <a:pt x="1144" y="377"/>
                </a:cubicBezTo>
                <a:cubicBezTo>
                  <a:pt x="1129" y="378"/>
                  <a:pt x="1100" y="391"/>
                  <a:pt x="1100" y="391"/>
                </a:cubicBezTo>
                <a:cubicBezTo>
                  <a:pt x="1005" y="384"/>
                  <a:pt x="969" y="368"/>
                  <a:pt x="871" y="362"/>
                </a:cubicBezTo>
                <a:cubicBezTo>
                  <a:pt x="841" y="341"/>
                  <a:pt x="823" y="307"/>
                  <a:pt x="790" y="295"/>
                </a:cubicBezTo>
                <a:cubicBezTo>
                  <a:pt x="764" y="260"/>
                  <a:pt x="749" y="253"/>
                  <a:pt x="709" y="236"/>
                </a:cubicBezTo>
                <a:cubicBezTo>
                  <a:pt x="681" y="195"/>
                  <a:pt x="653" y="216"/>
                  <a:pt x="613" y="177"/>
                </a:cubicBezTo>
                <a:cubicBezTo>
                  <a:pt x="570" y="136"/>
                  <a:pt x="513" y="128"/>
                  <a:pt x="457" y="111"/>
                </a:cubicBezTo>
                <a:cubicBezTo>
                  <a:pt x="413" y="81"/>
                  <a:pt x="353" y="86"/>
                  <a:pt x="302" y="81"/>
                </a:cubicBezTo>
                <a:cubicBezTo>
                  <a:pt x="290" y="79"/>
                  <a:pt x="277" y="76"/>
                  <a:pt x="265" y="74"/>
                </a:cubicBezTo>
                <a:cubicBezTo>
                  <a:pt x="245" y="71"/>
                  <a:pt x="225" y="71"/>
                  <a:pt x="206" y="67"/>
                </a:cubicBezTo>
                <a:cubicBezTo>
                  <a:pt x="173" y="61"/>
                  <a:pt x="193" y="58"/>
                  <a:pt x="162" y="44"/>
                </a:cubicBezTo>
                <a:cubicBezTo>
                  <a:pt x="123" y="27"/>
                  <a:pt x="105" y="35"/>
                  <a:pt x="81" y="0"/>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7" name="Text Box 4">
            <a:extLst>
              <a:ext uri="{FF2B5EF4-FFF2-40B4-BE49-F238E27FC236}">
                <a16:creationId xmlns:a16="http://schemas.microsoft.com/office/drawing/2014/main" id="{CFB5DB9D-E044-4647-B66E-342341CFA363}"/>
              </a:ext>
            </a:extLst>
          </p:cNvPr>
          <p:cNvSpPr txBox="1">
            <a:spLocks noChangeArrowheads="1"/>
          </p:cNvSpPr>
          <p:nvPr/>
        </p:nvSpPr>
        <p:spPr bwMode="auto">
          <a:xfrm>
            <a:off x="7788275" y="4256089"/>
            <a:ext cx="1371600" cy="708025"/>
          </a:xfrm>
          <a:prstGeom prst="rect">
            <a:avLst/>
          </a:prstGeom>
          <a:solidFill>
            <a:srgbClr val="AC7DD4"/>
          </a:solidFill>
          <a:ln w="9525">
            <a:solidFill>
              <a:schemeClr val="tx1"/>
            </a:solidFill>
            <a:miter lim="800000"/>
            <a:headEnd/>
            <a:tailEnd/>
          </a:ln>
        </p:spPr>
        <p:txBody>
          <a:bodyPr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defRPr/>
            </a:pPr>
            <a:r>
              <a:rPr lang="en-US" sz="2000" dirty="0">
                <a:sym typeface="Symbol" charset="0"/>
              </a:rPr>
              <a:t>Attack on inference</a:t>
            </a:r>
            <a:endParaRPr lang="en-US" sz="2000" dirty="0"/>
          </a:p>
        </p:txBody>
      </p:sp>
      <p:sp>
        <p:nvSpPr>
          <p:cNvPr id="28" name="TextBox 27">
            <a:extLst>
              <a:ext uri="{FF2B5EF4-FFF2-40B4-BE49-F238E27FC236}">
                <a16:creationId xmlns:a16="http://schemas.microsoft.com/office/drawing/2014/main" id="{125DDE27-93B7-A04F-BCB1-29D6EECF20DF}"/>
              </a:ext>
            </a:extLst>
          </p:cNvPr>
          <p:cNvSpPr txBox="1"/>
          <p:nvPr/>
        </p:nvSpPr>
        <p:spPr>
          <a:xfrm>
            <a:off x="10591800" y="6076740"/>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2" name="Date Placeholder 1">
            <a:extLst>
              <a:ext uri="{FF2B5EF4-FFF2-40B4-BE49-F238E27FC236}">
                <a16:creationId xmlns:a16="http://schemas.microsoft.com/office/drawing/2014/main" id="{DEC6C7B4-5FB0-FC4C-BEF4-7C61DD3B46F8}"/>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CEEF38F4-F260-1E46-B84C-838CB29A647C}"/>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005680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331779"/>
                                        </p:tgtEl>
                                        <p:attrNameLst>
                                          <p:attrName>fillcolor</p:attrName>
                                        </p:attrNameLst>
                                      </p:cBhvr>
                                      <p:to>
                                        <a:schemeClr val="hlink"/>
                                      </p:to>
                                    </p:animClr>
                                    <p:set>
                                      <p:cBhvr>
                                        <p:cTn id="7" dur="500" fill="hold"/>
                                        <p:tgtEl>
                                          <p:spTgt spid="331779"/>
                                        </p:tgtEl>
                                        <p:attrNameLst>
                                          <p:attrName>fill.type</p:attrName>
                                        </p:attrNameLst>
                                      </p:cBhvr>
                                      <p:to>
                                        <p:strVal val="solid"/>
                                      </p:to>
                                    </p:set>
                                    <p:set>
                                      <p:cBhvr>
                                        <p:cTn id="8" dur="500" fill="hold"/>
                                        <p:tgtEl>
                                          <p:spTgt spid="33177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331778"/>
                                        </p:tgtEl>
                                        <p:attrNameLst>
                                          <p:attrName>fillcolor</p:attrName>
                                        </p:attrNameLst>
                                      </p:cBhvr>
                                      <p:to>
                                        <a:schemeClr val="hlink"/>
                                      </p:to>
                                    </p:animClr>
                                    <p:set>
                                      <p:cBhvr>
                                        <p:cTn id="11" dur="500" fill="hold"/>
                                        <p:tgtEl>
                                          <p:spTgt spid="331778"/>
                                        </p:tgtEl>
                                        <p:attrNameLst>
                                          <p:attrName>fill.type</p:attrName>
                                        </p:attrNameLst>
                                      </p:cBhvr>
                                      <p:to>
                                        <p:strVal val="solid"/>
                                      </p:to>
                                    </p:set>
                                    <p:set>
                                      <p:cBhvr>
                                        <p:cTn id="12" dur="500" fill="hold"/>
                                        <p:tgtEl>
                                          <p:spTgt spid="3317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2">
            <a:extLst>
              <a:ext uri="{FF2B5EF4-FFF2-40B4-BE49-F238E27FC236}">
                <a16:creationId xmlns:a16="http://schemas.microsoft.com/office/drawing/2014/main" id="{C59BC5D3-9811-514A-B421-2C0B173BE8C0}"/>
              </a:ext>
            </a:extLst>
          </p:cNvPr>
          <p:cNvSpPr txBox="1">
            <a:spLocks noChangeArrowheads="1"/>
          </p:cNvSpPr>
          <p:nvPr/>
        </p:nvSpPr>
        <p:spPr bwMode="auto">
          <a:xfrm>
            <a:off x="2505076" y="685801"/>
            <a:ext cx="2220913" cy="346075"/>
          </a:xfrm>
          <a:prstGeom prst="rect">
            <a:avLst/>
          </a:prstGeom>
          <a:solidFill>
            <a:schemeClr val="hlink"/>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lower taxes</a:t>
            </a:r>
            <a:endParaRPr lang="en-US" altLang="en-US" sz="1600"/>
          </a:p>
        </p:txBody>
      </p:sp>
      <p:sp>
        <p:nvSpPr>
          <p:cNvPr id="34818" name="Text Box 3">
            <a:extLst>
              <a:ext uri="{FF2B5EF4-FFF2-40B4-BE49-F238E27FC236}">
                <a16:creationId xmlns:a16="http://schemas.microsoft.com/office/drawing/2014/main" id="{8007051A-8265-3247-864D-891E1E4A595C}"/>
              </a:ext>
            </a:extLst>
          </p:cNvPr>
          <p:cNvSpPr txBox="1">
            <a:spLocks noChangeArrowheads="1"/>
          </p:cNvSpPr>
          <p:nvPr/>
        </p:nvSpPr>
        <p:spPr bwMode="auto">
          <a:xfrm>
            <a:off x="16002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productivity</a:t>
            </a:r>
            <a:endParaRPr lang="en-US" altLang="en-US" sz="1600"/>
          </a:p>
        </p:txBody>
      </p:sp>
      <p:sp>
        <p:nvSpPr>
          <p:cNvPr id="34819" name="Text Box 4">
            <a:extLst>
              <a:ext uri="{FF2B5EF4-FFF2-40B4-BE49-F238E27FC236}">
                <a16:creationId xmlns:a16="http://schemas.microsoft.com/office/drawing/2014/main" id="{A28DF10C-74A9-384D-A4AE-EF297C7F603B}"/>
              </a:ext>
            </a:extLst>
          </p:cNvPr>
          <p:cNvSpPr txBox="1">
            <a:spLocks noChangeArrowheads="1"/>
          </p:cNvSpPr>
          <p:nvPr/>
        </p:nvSpPr>
        <p:spPr bwMode="auto">
          <a:xfrm>
            <a:off x="4343400" y="1908176"/>
            <a:ext cx="13716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productivity is good</a:t>
            </a:r>
            <a:endParaRPr lang="en-US" altLang="en-US" sz="1600"/>
          </a:p>
        </p:txBody>
      </p:sp>
      <p:cxnSp>
        <p:nvCxnSpPr>
          <p:cNvPr id="34820" name="AutoShape 5">
            <a:extLst>
              <a:ext uri="{FF2B5EF4-FFF2-40B4-BE49-F238E27FC236}">
                <a16:creationId xmlns:a16="http://schemas.microsoft.com/office/drawing/2014/main" id="{F7E09682-7181-8442-843B-A1F515375EC3}"/>
              </a:ext>
            </a:extLst>
          </p:cNvPr>
          <p:cNvCxnSpPr>
            <a:cxnSpLocks noChangeShapeType="1"/>
            <a:stCxn id="34818" idx="0"/>
            <a:endCxn id="34817" idx="2"/>
          </p:cNvCxnSpPr>
          <p:nvPr/>
        </p:nvCxnSpPr>
        <p:spPr bwMode="auto">
          <a:xfrm rot="16200000">
            <a:off x="2493963" y="785813"/>
            <a:ext cx="876300" cy="13684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21" name="AutoShape 6">
            <a:extLst>
              <a:ext uri="{FF2B5EF4-FFF2-40B4-BE49-F238E27FC236}">
                <a16:creationId xmlns:a16="http://schemas.microsoft.com/office/drawing/2014/main" id="{BA2A5ADF-DD96-F642-B5A4-9669E2128B4E}"/>
              </a:ext>
            </a:extLst>
          </p:cNvPr>
          <p:cNvCxnSpPr>
            <a:cxnSpLocks noChangeShapeType="1"/>
            <a:stCxn id="34819" idx="0"/>
            <a:endCxn id="34817" idx="2"/>
          </p:cNvCxnSpPr>
          <p:nvPr/>
        </p:nvCxnSpPr>
        <p:spPr bwMode="auto">
          <a:xfrm rot="5400000" flipH="1">
            <a:off x="3884613" y="763588"/>
            <a:ext cx="876300" cy="14128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4822" name="Text Box 7">
            <a:extLst>
              <a:ext uri="{FF2B5EF4-FFF2-40B4-BE49-F238E27FC236}">
                <a16:creationId xmlns:a16="http://schemas.microsoft.com/office/drawing/2014/main" id="{F1095BB7-F55A-E445-9B6E-AFD99FFE3B87}"/>
              </a:ext>
            </a:extLst>
          </p:cNvPr>
          <p:cNvSpPr txBox="1">
            <a:spLocks noChangeArrowheads="1"/>
          </p:cNvSpPr>
          <p:nvPr/>
        </p:nvSpPr>
        <p:spPr bwMode="auto">
          <a:xfrm>
            <a:off x="7254876" y="685801"/>
            <a:ext cx="25765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not lower taxes</a:t>
            </a:r>
            <a:endParaRPr lang="en-US" altLang="en-US" sz="1600"/>
          </a:p>
        </p:txBody>
      </p:sp>
      <p:sp>
        <p:nvSpPr>
          <p:cNvPr id="34823" name="Text Box 8">
            <a:extLst>
              <a:ext uri="{FF2B5EF4-FFF2-40B4-BE49-F238E27FC236}">
                <a16:creationId xmlns:a16="http://schemas.microsoft.com/office/drawing/2014/main" id="{0F8204A4-B44C-5D44-A01A-278E0B459A75}"/>
              </a:ext>
            </a:extLst>
          </p:cNvPr>
          <p:cNvSpPr txBox="1">
            <a:spLocks noChangeArrowheads="1"/>
          </p:cNvSpPr>
          <p:nvPr/>
        </p:nvSpPr>
        <p:spPr bwMode="auto">
          <a:xfrm>
            <a:off x="64770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inequality</a:t>
            </a:r>
            <a:endParaRPr lang="en-US" altLang="en-US" sz="1600"/>
          </a:p>
        </p:txBody>
      </p:sp>
      <p:sp>
        <p:nvSpPr>
          <p:cNvPr id="34824" name="Text Box 9">
            <a:extLst>
              <a:ext uri="{FF2B5EF4-FFF2-40B4-BE49-F238E27FC236}">
                <a16:creationId xmlns:a16="http://schemas.microsoft.com/office/drawing/2014/main" id="{258273AF-C005-4A48-9379-4DF988CACD18}"/>
              </a:ext>
            </a:extLst>
          </p:cNvPr>
          <p:cNvSpPr txBox="1">
            <a:spLocks noChangeArrowheads="1"/>
          </p:cNvSpPr>
          <p:nvPr/>
        </p:nvSpPr>
        <p:spPr bwMode="auto">
          <a:xfrm>
            <a:off x="9448800" y="1908176"/>
            <a:ext cx="11430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is bad</a:t>
            </a:r>
            <a:endParaRPr lang="en-US" altLang="en-US" sz="1600"/>
          </a:p>
        </p:txBody>
      </p:sp>
      <p:cxnSp>
        <p:nvCxnSpPr>
          <p:cNvPr id="34825" name="AutoShape 10">
            <a:extLst>
              <a:ext uri="{FF2B5EF4-FFF2-40B4-BE49-F238E27FC236}">
                <a16:creationId xmlns:a16="http://schemas.microsoft.com/office/drawing/2014/main" id="{9801C7EB-6DAF-BC4A-A341-BEF32E859AE0}"/>
              </a:ext>
            </a:extLst>
          </p:cNvPr>
          <p:cNvCxnSpPr>
            <a:cxnSpLocks noChangeShapeType="1"/>
            <a:stCxn id="34823" idx="0"/>
            <a:endCxn id="34822" idx="2"/>
          </p:cNvCxnSpPr>
          <p:nvPr/>
        </p:nvCxnSpPr>
        <p:spPr bwMode="auto">
          <a:xfrm rot="16200000">
            <a:off x="7396163" y="760413"/>
            <a:ext cx="876300" cy="14192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26" name="AutoShape 11">
            <a:extLst>
              <a:ext uri="{FF2B5EF4-FFF2-40B4-BE49-F238E27FC236}">
                <a16:creationId xmlns:a16="http://schemas.microsoft.com/office/drawing/2014/main" id="{226C98A6-B85E-0947-87D9-90481EF234E2}"/>
              </a:ext>
            </a:extLst>
          </p:cNvPr>
          <p:cNvCxnSpPr>
            <a:cxnSpLocks noChangeShapeType="1"/>
            <a:stCxn id="34824" idx="0"/>
            <a:endCxn id="34822" idx="2"/>
          </p:cNvCxnSpPr>
          <p:nvPr/>
        </p:nvCxnSpPr>
        <p:spPr bwMode="auto">
          <a:xfrm rot="5400000" flipH="1">
            <a:off x="8843963" y="731838"/>
            <a:ext cx="876300" cy="14763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27" name="AutoShape 12">
            <a:extLst>
              <a:ext uri="{FF2B5EF4-FFF2-40B4-BE49-F238E27FC236}">
                <a16:creationId xmlns:a16="http://schemas.microsoft.com/office/drawing/2014/main" id="{8CFA762A-4EBF-BA4A-9204-85BFE10FB4A2}"/>
              </a:ext>
            </a:extLst>
          </p:cNvPr>
          <p:cNvCxnSpPr>
            <a:cxnSpLocks noChangeShapeType="1"/>
            <a:stCxn id="34822" idx="1"/>
            <a:endCxn id="34817" idx="3"/>
          </p:cNvCxnSpPr>
          <p:nvPr/>
        </p:nvCxnSpPr>
        <p:spPr bwMode="auto">
          <a:xfrm flipH="1">
            <a:off x="4725989" y="858838"/>
            <a:ext cx="2528887" cy="0"/>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4828" name="Text Box 13">
            <a:extLst>
              <a:ext uri="{FF2B5EF4-FFF2-40B4-BE49-F238E27FC236}">
                <a16:creationId xmlns:a16="http://schemas.microsoft.com/office/drawing/2014/main" id="{E220F8C8-5091-0849-904B-8347E17614BE}"/>
              </a:ext>
            </a:extLst>
          </p:cNvPr>
          <p:cNvSpPr txBox="1">
            <a:spLocks noChangeArrowheads="1"/>
          </p:cNvSpPr>
          <p:nvPr/>
        </p:nvSpPr>
        <p:spPr bwMode="auto">
          <a:xfrm>
            <a:off x="5105400" y="3508376"/>
            <a:ext cx="1600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do not increase productivity</a:t>
            </a:r>
            <a:endParaRPr lang="en-US" altLang="en-US" sz="1600"/>
          </a:p>
        </p:txBody>
      </p:sp>
      <p:sp>
        <p:nvSpPr>
          <p:cNvPr id="34829" name="Text Box 14">
            <a:extLst>
              <a:ext uri="{FF2B5EF4-FFF2-40B4-BE49-F238E27FC236}">
                <a16:creationId xmlns:a16="http://schemas.microsoft.com/office/drawing/2014/main" id="{FD625E29-90AE-6B4C-A1BE-8C6425A1ECE0}"/>
              </a:ext>
            </a:extLst>
          </p:cNvPr>
          <p:cNvSpPr txBox="1">
            <a:spLocks noChangeArrowheads="1"/>
          </p:cNvSpPr>
          <p:nvPr/>
        </p:nvSpPr>
        <p:spPr bwMode="auto">
          <a:xfrm>
            <a:off x="1600200" y="3524250"/>
            <a:ext cx="12954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says that …</a:t>
            </a:r>
            <a:endParaRPr lang="en-US" altLang="en-US" sz="1600"/>
          </a:p>
        </p:txBody>
      </p:sp>
      <p:cxnSp>
        <p:nvCxnSpPr>
          <p:cNvPr id="34830" name="AutoShape 15">
            <a:extLst>
              <a:ext uri="{FF2B5EF4-FFF2-40B4-BE49-F238E27FC236}">
                <a16:creationId xmlns:a16="http://schemas.microsoft.com/office/drawing/2014/main" id="{7885ABA0-0AF4-424A-BED8-8C0E6BFE81B9}"/>
              </a:ext>
            </a:extLst>
          </p:cNvPr>
          <p:cNvCxnSpPr>
            <a:cxnSpLocks noChangeShapeType="1"/>
            <a:stCxn id="34829" idx="0"/>
            <a:endCxn id="34818" idx="2"/>
          </p:cNvCxnSpPr>
          <p:nvPr/>
        </p:nvCxnSpPr>
        <p:spPr bwMode="auto">
          <a:xfrm flipV="1">
            <a:off x="2247900" y="2743200"/>
            <a:ext cx="0" cy="7810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31" name="Text Box 16">
            <a:extLst>
              <a:ext uri="{FF2B5EF4-FFF2-40B4-BE49-F238E27FC236}">
                <a16:creationId xmlns:a16="http://schemas.microsoft.com/office/drawing/2014/main" id="{FBDC9873-792E-9949-9244-56D630B3B50A}"/>
              </a:ext>
            </a:extLst>
          </p:cNvPr>
          <p:cNvSpPr txBox="1">
            <a:spLocks noChangeArrowheads="1"/>
          </p:cNvSpPr>
          <p:nvPr/>
        </p:nvSpPr>
        <p:spPr bwMode="auto">
          <a:xfrm>
            <a:off x="3657600" y="5108576"/>
            <a:ext cx="1219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has political ambitions</a:t>
            </a:r>
            <a:endParaRPr lang="en-US" altLang="en-US" sz="1600"/>
          </a:p>
        </p:txBody>
      </p:sp>
      <p:sp>
        <p:nvSpPr>
          <p:cNvPr id="34832" name="Text Box 17">
            <a:extLst>
              <a:ext uri="{FF2B5EF4-FFF2-40B4-BE49-F238E27FC236}">
                <a16:creationId xmlns:a16="http://schemas.microsoft.com/office/drawing/2014/main" id="{9A58C4B6-496D-8E44-98FB-3A27C4EAD3A2}"/>
              </a:ext>
            </a:extLst>
          </p:cNvPr>
          <p:cNvSpPr txBox="1">
            <a:spLocks noChangeArrowheads="1"/>
          </p:cNvSpPr>
          <p:nvPr/>
        </p:nvSpPr>
        <p:spPr bwMode="auto">
          <a:xfrm>
            <a:off x="1600200" y="5105401"/>
            <a:ext cx="1371600" cy="132397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People with political ambitions are not objective </a:t>
            </a:r>
            <a:endParaRPr lang="en-US" altLang="en-US" sz="1600"/>
          </a:p>
        </p:txBody>
      </p:sp>
      <p:sp>
        <p:nvSpPr>
          <p:cNvPr id="34833" name="Text Box 18">
            <a:extLst>
              <a:ext uri="{FF2B5EF4-FFF2-40B4-BE49-F238E27FC236}">
                <a16:creationId xmlns:a16="http://schemas.microsoft.com/office/drawing/2014/main" id="{EFC9C03B-789E-CE46-BB99-2D2FA8E2AC8A}"/>
              </a:ext>
            </a:extLst>
          </p:cNvPr>
          <p:cNvSpPr txBox="1">
            <a:spLocks noChangeArrowheads="1"/>
          </p:cNvSpPr>
          <p:nvPr/>
        </p:nvSpPr>
        <p:spPr bwMode="auto">
          <a:xfrm>
            <a:off x="3200400" y="3524250"/>
            <a:ext cx="14478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is not objective</a:t>
            </a:r>
            <a:endParaRPr lang="en-US" altLang="en-US" sz="1600"/>
          </a:p>
        </p:txBody>
      </p:sp>
      <p:cxnSp>
        <p:nvCxnSpPr>
          <p:cNvPr id="34834" name="AutoShape 19">
            <a:extLst>
              <a:ext uri="{FF2B5EF4-FFF2-40B4-BE49-F238E27FC236}">
                <a16:creationId xmlns:a16="http://schemas.microsoft.com/office/drawing/2014/main" id="{263C7C63-5B53-A547-89C5-244FDE42BDF3}"/>
              </a:ext>
            </a:extLst>
          </p:cNvPr>
          <p:cNvCxnSpPr>
            <a:cxnSpLocks noChangeShapeType="1"/>
            <a:stCxn id="34833" idx="0"/>
          </p:cNvCxnSpPr>
          <p:nvPr/>
        </p:nvCxnSpPr>
        <p:spPr bwMode="auto">
          <a:xfrm flipH="1" flipV="1">
            <a:off x="2209800" y="3048000"/>
            <a:ext cx="1714500" cy="476250"/>
          </a:xfrm>
          <a:prstGeom prst="straightConnector1">
            <a:avLst/>
          </a:prstGeom>
          <a:noFill/>
          <a:ln w="28575">
            <a:solidFill>
              <a:schemeClr val="hlink"/>
            </a:solidFill>
            <a:prstDash val="dash"/>
            <a:round/>
            <a:headEnd/>
            <a:tailEnd type="triangle" w="med" len="med"/>
          </a:ln>
          <a:extLst>
            <a:ext uri="{909E8E84-426E-40DD-AFC4-6F175D3DCCD1}">
              <a14:hiddenFill xmlns:a14="http://schemas.microsoft.com/office/drawing/2010/main">
                <a:noFill/>
              </a14:hiddenFill>
            </a:ext>
          </a:extLst>
        </p:spPr>
      </p:cxnSp>
      <p:cxnSp>
        <p:nvCxnSpPr>
          <p:cNvPr id="34835" name="AutoShape 20">
            <a:extLst>
              <a:ext uri="{FF2B5EF4-FFF2-40B4-BE49-F238E27FC236}">
                <a16:creationId xmlns:a16="http://schemas.microsoft.com/office/drawing/2014/main" id="{79151E77-49F9-B245-B1B7-BE40DE58D3CA}"/>
              </a:ext>
            </a:extLst>
          </p:cNvPr>
          <p:cNvCxnSpPr>
            <a:cxnSpLocks noChangeShapeType="1"/>
            <a:stCxn id="34832" idx="0"/>
            <a:endCxn id="34833" idx="2"/>
          </p:cNvCxnSpPr>
          <p:nvPr/>
        </p:nvCxnSpPr>
        <p:spPr bwMode="auto">
          <a:xfrm rot="16200000">
            <a:off x="2609850" y="3790950"/>
            <a:ext cx="990600" cy="16383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4836" name="AutoShape 21">
            <a:extLst>
              <a:ext uri="{FF2B5EF4-FFF2-40B4-BE49-F238E27FC236}">
                <a16:creationId xmlns:a16="http://schemas.microsoft.com/office/drawing/2014/main" id="{E2497E56-DCB4-3D48-BA61-50EA97224DE5}"/>
              </a:ext>
            </a:extLst>
          </p:cNvPr>
          <p:cNvCxnSpPr>
            <a:cxnSpLocks noChangeShapeType="1"/>
            <a:stCxn id="34831" idx="0"/>
            <a:endCxn id="34833" idx="2"/>
          </p:cNvCxnSpPr>
          <p:nvPr/>
        </p:nvCxnSpPr>
        <p:spPr bwMode="auto">
          <a:xfrm rot="5400000" flipH="1">
            <a:off x="3598863" y="4440238"/>
            <a:ext cx="993775" cy="3429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4837" name="Text Box 22">
            <a:extLst>
              <a:ext uri="{FF2B5EF4-FFF2-40B4-BE49-F238E27FC236}">
                <a16:creationId xmlns:a16="http://schemas.microsoft.com/office/drawing/2014/main" id="{2AF3E4D6-1735-D748-BDF8-FD43CC28DBB0}"/>
              </a:ext>
            </a:extLst>
          </p:cNvPr>
          <p:cNvSpPr txBox="1">
            <a:spLocks noChangeArrowheads="1"/>
          </p:cNvSpPr>
          <p:nvPr/>
        </p:nvSpPr>
        <p:spPr bwMode="auto">
          <a:xfrm>
            <a:off x="5181600" y="5105400"/>
            <a:ext cx="1447800" cy="107950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USA lowered taxes but productivity decreased</a:t>
            </a:r>
            <a:endParaRPr lang="en-US" altLang="en-US" sz="1600"/>
          </a:p>
        </p:txBody>
      </p:sp>
      <p:cxnSp>
        <p:nvCxnSpPr>
          <p:cNvPr id="34838" name="AutoShape 23">
            <a:extLst>
              <a:ext uri="{FF2B5EF4-FFF2-40B4-BE49-F238E27FC236}">
                <a16:creationId xmlns:a16="http://schemas.microsoft.com/office/drawing/2014/main" id="{240D5432-9A24-2E44-8D4B-FF977688DCA4}"/>
              </a:ext>
            </a:extLst>
          </p:cNvPr>
          <p:cNvCxnSpPr>
            <a:cxnSpLocks noChangeShapeType="1"/>
            <a:stCxn id="34837" idx="0"/>
            <a:endCxn id="34828" idx="2"/>
          </p:cNvCxnSpPr>
          <p:nvPr/>
        </p:nvCxnSpPr>
        <p:spPr bwMode="auto">
          <a:xfrm flipV="1">
            <a:off x="5905500" y="4343400"/>
            <a:ext cx="0" cy="7620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9" name="AutoShape 24">
            <a:extLst>
              <a:ext uri="{FF2B5EF4-FFF2-40B4-BE49-F238E27FC236}">
                <a16:creationId xmlns:a16="http://schemas.microsoft.com/office/drawing/2014/main" id="{C186D0C6-F6BE-CA44-9FAF-DDFA0789E821}"/>
              </a:ext>
            </a:extLst>
          </p:cNvPr>
          <p:cNvCxnSpPr>
            <a:cxnSpLocks noChangeShapeType="1"/>
            <a:stCxn id="34828" idx="0"/>
            <a:endCxn id="34818" idx="3"/>
          </p:cNvCxnSpPr>
          <p:nvPr/>
        </p:nvCxnSpPr>
        <p:spPr bwMode="auto">
          <a:xfrm flipH="1" flipV="1">
            <a:off x="2895600" y="2325689"/>
            <a:ext cx="3009900" cy="1182687"/>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4840" name="Freeform 25">
            <a:extLst>
              <a:ext uri="{FF2B5EF4-FFF2-40B4-BE49-F238E27FC236}">
                <a16:creationId xmlns:a16="http://schemas.microsoft.com/office/drawing/2014/main" id="{FB173410-283B-4B46-805B-43225C19A616}"/>
              </a:ext>
            </a:extLst>
          </p:cNvPr>
          <p:cNvSpPr>
            <a:spLocks/>
          </p:cNvSpPr>
          <p:nvPr/>
        </p:nvSpPr>
        <p:spPr bwMode="auto">
          <a:xfrm>
            <a:off x="1485901" y="2173288"/>
            <a:ext cx="5497513" cy="4564062"/>
          </a:xfrm>
          <a:custGeom>
            <a:avLst/>
            <a:gdLst>
              <a:gd name="T0" fmla="*/ 2147483647 w 3463"/>
              <a:gd name="T1" fmla="*/ 2147483647 h 2875"/>
              <a:gd name="T2" fmla="*/ 2147483647 w 3463"/>
              <a:gd name="T3" fmla="*/ 2147483647 h 2875"/>
              <a:gd name="T4" fmla="*/ 2147483647 w 3463"/>
              <a:gd name="T5" fmla="*/ 2147483647 h 2875"/>
              <a:gd name="T6" fmla="*/ 2147483647 w 3463"/>
              <a:gd name="T7" fmla="*/ 2147483647 h 2875"/>
              <a:gd name="T8" fmla="*/ 2147483647 w 3463"/>
              <a:gd name="T9" fmla="*/ 2147483647 h 2875"/>
              <a:gd name="T10" fmla="*/ 2147483647 w 3463"/>
              <a:gd name="T11" fmla="*/ 2147483647 h 2875"/>
              <a:gd name="T12" fmla="*/ 2147483647 w 3463"/>
              <a:gd name="T13" fmla="*/ 2147483647 h 2875"/>
              <a:gd name="T14" fmla="*/ 2147483647 w 3463"/>
              <a:gd name="T15" fmla="*/ 2147483647 h 2875"/>
              <a:gd name="T16" fmla="*/ 2147483647 w 3463"/>
              <a:gd name="T17" fmla="*/ 2147483647 h 2875"/>
              <a:gd name="T18" fmla="*/ 2147483647 w 3463"/>
              <a:gd name="T19" fmla="*/ 2147483647 h 2875"/>
              <a:gd name="T20" fmla="*/ 2147483647 w 3463"/>
              <a:gd name="T21" fmla="*/ 2147483647 h 2875"/>
              <a:gd name="T22" fmla="*/ 2147483647 w 3463"/>
              <a:gd name="T23" fmla="*/ 2147483647 h 2875"/>
              <a:gd name="T24" fmla="*/ 2147483647 w 3463"/>
              <a:gd name="T25" fmla="*/ 2147483647 h 2875"/>
              <a:gd name="T26" fmla="*/ 2147483647 w 3463"/>
              <a:gd name="T27" fmla="*/ 2147483647 h 2875"/>
              <a:gd name="T28" fmla="*/ 2147483647 w 3463"/>
              <a:gd name="T29" fmla="*/ 2147483647 h 2875"/>
              <a:gd name="T30" fmla="*/ 2147483647 w 3463"/>
              <a:gd name="T31" fmla="*/ 2147483647 h 2875"/>
              <a:gd name="T32" fmla="*/ 2147483647 w 3463"/>
              <a:gd name="T33" fmla="*/ 2147483647 h 2875"/>
              <a:gd name="T34" fmla="*/ 2147483647 w 3463"/>
              <a:gd name="T35" fmla="*/ 2147483647 h 2875"/>
              <a:gd name="T36" fmla="*/ 2147483647 w 3463"/>
              <a:gd name="T37" fmla="*/ 2147483647 h 2875"/>
              <a:gd name="T38" fmla="*/ 2147483647 w 3463"/>
              <a:gd name="T39" fmla="*/ 2147483647 h 2875"/>
              <a:gd name="T40" fmla="*/ 2147483647 w 3463"/>
              <a:gd name="T41" fmla="*/ 2147483647 h 2875"/>
              <a:gd name="T42" fmla="*/ 2147483647 w 3463"/>
              <a:gd name="T43" fmla="*/ 2147483647 h 2875"/>
              <a:gd name="T44" fmla="*/ 2147483647 w 3463"/>
              <a:gd name="T45" fmla="*/ 2147483647 h 2875"/>
              <a:gd name="T46" fmla="*/ 2147483647 w 3463"/>
              <a:gd name="T47" fmla="*/ 2147483647 h 2875"/>
              <a:gd name="T48" fmla="*/ 2147483647 w 3463"/>
              <a:gd name="T49" fmla="*/ 2147483647 h 2875"/>
              <a:gd name="T50" fmla="*/ 2147483647 w 3463"/>
              <a:gd name="T51" fmla="*/ 2147483647 h 2875"/>
              <a:gd name="T52" fmla="*/ 2147483647 w 3463"/>
              <a:gd name="T53" fmla="*/ 2147483647 h 2875"/>
              <a:gd name="T54" fmla="*/ 2147483647 w 3463"/>
              <a:gd name="T55" fmla="*/ 2147483647 h 2875"/>
              <a:gd name="T56" fmla="*/ 2147483647 w 3463"/>
              <a:gd name="T57" fmla="*/ 2147483647 h 2875"/>
              <a:gd name="T58" fmla="*/ 2147483647 w 3463"/>
              <a:gd name="T59" fmla="*/ 2147483647 h 2875"/>
              <a:gd name="T60" fmla="*/ 2147483647 w 3463"/>
              <a:gd name="T61" fmla="*/ 2147483647 h 2875"/>
              <a:gd name="T62" fmla="*/ 2147483647 w 3463"/>
              <a:gd name="T63" fmla="*/ 2147483647 h 2875"/>
              <a:gd name="T64" fmla="*/ 2147483647 w 3463"/>
              <a:gd name="T65" fmla="*/ 2147483647 h 2875"/>
              <a:gd name="T66" fmla="*/ 2147483647 w 3463"/>
              <a:gd name="T67" fmla="*/ 2147483647 h 2875"/>
              <a:gd name="T68" fmla="*/ 2147483647 w 3463"/>
              <a:gd name="T69" fmla="*/ 2147483647 h 2875"/>
              <a:gd name="T70" fmla="*/ 2147483647 w 3463"/>
              <a:gd name="T71" fmla="*/ 0 h 28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463"/>
              <a:gd name="T109" fmla="*/ 0 h 2875"/>
              <a:gd name="T110" fmla="*/ 3463 w 3463"/>
              <a:gd name="T111" fmla="*/ 2875 h 28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463" h="2875">
                <a:moveTo>
                  <a:pt x="1082" y="10"/>
                </a:moveTo>
                <a:cubicBezTo>
                  <a:pt x="1133" y="26"/>
                  <a:pt x="1173" y="58"/>
                  <a:pt x="1223" y="76"/>
                </a:cubicBezTo>
                <a:cubicBezTo>
                  <a:pt x="1265" y="195"/>
                  <a:pt x="1326" y="205"/>
                  <a:pt x="1440" y="217"/>
                </a:cubicBezTo>
                <a:cubicBezTo>
                  <a:pt x="1450" y="223"/>
                  <a:pt x="1458" y="232"/>
                  <a:pt x="1469" y="236"/>
                </a:cubicBezTo>
                <a:cubicBezTo>
                  <a:pt x="1484" y="242"/>
                  <a:pt x="1502" y="238"/>
                  <a:pt x="1516" y="246"/>
                </a:cubicBezTo>
                <a:cubicBezTo>
                  <a:pt x="1526" y="252"/>
                  <a:pt x="1527" y="266"/>
                  <a:pt x="1535" y="274"/>
                </a:cubicBezTo>
                <a:cubicBezTo>
                  <a:pt x="1554" y="293"/>
                  <a:pt x="1567" y="294"/>
                  <a:pt x="1591" y="302"/>
                </a:cubicBezTo>
                <a:cubicBezTo>
                  <a:pt x="1631" y="342"/>
                  <a:pt x="1655" y="326"/>
                  <a:pt x="1695" y="359"/>
                </a:cubicBezTo>
                <a:cubicBezTo>
                  <a:pt x="1750" y="404"/>
                  <a:pt x="1799" y="403"/>
                  <a:pt x="1856" y="435"/>
                </a:cubicBezTo>
                <a:cubicBezTo>
                  <a:pt x="1872" y="444"/>
                  <a:pt x="1920" y="476"/>
                  <a:pt x="1941" y="491"/>
                </a:cubicBezTo>
                <a:cubicBezTo>
                  <a:pt x="1992" y="526"/>
                  <a:pt x="2190" y="527"/>
                  <a:pt x="2224" y="529"/>
                </a:cubicBezTo>
                <a:cubicBezTo>
                  <a:pt x="2310" y="587"/>
                  <a:pt x="2395" y="593"/>
                  <a:pt x="2498" y="605"/>
                </a:cubicBezTo>
                <a:cubicBezTo>
                  <a:pt x="2582" y="655"/>
                  <a:pt x="2634" y="671"/>
                  <a:pt x="2734" y="680"/>
                </a:cubicBezTo>
                <a:cubicBezTo>
                  <a:pt x="2772" y="692"/>
                  <a:pt x="2800" y="703"/>
                  <a:pt x="2838" y="689"/>
                </a:cubicBezTo>
                <a:cubicBezTo>
                  <a:pt x="2852" y="644"/>
                  <a:pt x="2869" y="654"/>
                  <a:pt x="2913" y="642"/>
                </a:cubicBezTo>
                <a:cubicBezTo>
                  <a:pt x="2988" y="661"/>
                  <a:pt x="3056" y="689"/>
                  <a:pt x="3131" y="708"/>
                </a:cubicBezTo>
                <a:cubicBezTo>
                  <a:pt x="3175" y="719"/>
                  <a:pt x="3181" y="736"/>
                  <a:pt x="3234" y="746"/>
                </a:cubicBezTo>
                <a:cubicBezTo>
                  <a:pt x="3326" y="806"/>
                  <a:pt x="3164" y="702"/>
                  <a:pt x="3329" y="793"/>
                </a:cubicBezTo>
                <a:cubicBezTo>
                  <a:pt x="3366" y="813"/>
                  <a:pt x="3380" y="846"/>
                  <a:pt x="3414" y="869"/>
                </a:cubicBezTo>
                <a:cubicBezTo>
                  <a:pt x="3463" y="942"/>
                  <a:pt x="3452" y="1044"/>
                  <a:pt x="3423" y="1124"/>
                </a:cubicBezTo>
                <a:cubicBezTo>
                  <a:pt x="3406" y="1234"/>
                  <a:pt x="3376" y="1340"/>
                  <a:pt x="3338" y="1445"/>
                </a:cubicBezTo>
                <a:cubicBezTo>
                  <a:pt x="3331" y="1530"/>
                  <a:pt x="3323" y="1615"/>
                  <a:pt x="3310" y="1700"/>
                </a:cubicBezTo>
                <a:cubicBezTo>
                  <a:pt x="3313" y="1719"/>
                  <a:pt x="3319" y="1738"/>
                  <a:pt x="3319" y="1757"/>
                </a:cubicBezTo>
                <a:cubicBezTo>
                  <a:pt x="3319" y="1832"/>
                  <a:pt x="3295" y="1738"/>
                  <a:pt x="3319" y="1813"/>
                </a:cubicBezTo>
                <a:cubicBezTo>
                  <a:pt x="3305" y="1855"/>
                  <a:pt x="3323" y="1900"/>
                  <a:pt x="3329" y="1945"/>
                </a:cubicBezTo>
                <a:cubicBezTo>
                  <a:pt x="3326" y="1958"/>
                  <a:pt x="3323" y="1970"/>
                  <a:pt x="3319" y="1983"/>
                </a:cubicBezTo>
                <a:cubicBezTo>
                  <a:pt x="3313" y="2002"/>
                  <a:pt x="3301" y="2040"/>
                  <a:pt x="3301" y="2040"/>
                </a:cubicBezTo>
                <a:cubicBezTo>
                  <a:pt x="3319" y="2154"/>
                  <a:pt x="3314" y="2269"/>
                  <a:pt x="3282" y="2380"/>
                </a:cubicBezTo>
                <a:cubicBezTo>
                  <a:pt x="3274" y="2407"/>
                  <a:pt x="3265" y="2449"/>
                  <a:pt x="3253" y="2474"/>
                </a:cubicBezTo>
                <a:cubicBezTo>
                  <a:pt x="3243" y="2494"/>
                  <a:pt x="3216" y="2531"/>
                  <a:pt x="3216" y="2531"/>
                </a:cubicBezTo>
                <a:cubicBezTo>
                  <a:pt x="3202" y="2585"/>
                  <a:pt x="3177" y="2613"/>
                  <a:pt x="3131" y="2644"/>
                </a:cubicBezTo>
                <a:cubicBezTo>
                  <a:pt x="3100" y="2689"/>
                  <a:pt x="3056" y="2690"/>
                  <a:pt x="3017" y="2729"/>
                </a:cubicBezTo>
                <a:cubicBezTo>
                  <a:pt x="2982" y="2764"/>
                  <a:pt x="3001" y="2753"/>
                  <a:pt x="2961" y="2767"/>
                </a:cubicBezTo>
                <a:cubicBezTo>
                  <a:pt x="2922" y="2795"/>
                  <a:pt x="2903" y="2803"/>
                  <a:pt x="2857" y="2814"/>
                </a:cubicBezTo>
                <a:cubicBezTo>
                  <a:pt x="2764" y="2875"/>
                  <a:pt x="2719" y="2839"/>
                  <a:pt x="2574" y="2833"/>
                </a:cubicBezTo>
                <a:cubicBezTo>
                  <a:pt x="2471" y="2814"/>
                  <a:pt x="2372" y="2803"/>
                  <a:pt x="2271" y="2776"/>
                </a:cubicBezTo>
                <a:cubicBezTo>
                  <a:pt x="1849" y="2789"/>
                  <a:pt x="1439" y="2792"/>
                  <a:pt x="1015" y="2786"/>
                </a:cubicBezTo>
                <a:cubicBezTo>
                  <a:pt x="980" y="2774"/>
                  <a:pt x="947" y="2759"/>
                  <a:pt x="912" y="2748"/>
                </a:cubicBezTo>
                <a:cubicBezTo>
                  <a:pt x="755" y="2759"/>
                  <a:pt x="604" y="2790"/>
                  <a:pt x="449" y="2805"/>
                </a:cubicBezTo>
                <a:cubicBezTo>
                  <a:pt x="375" y="2778"/>
                  <a:pt x="282" y="2784"/>
                  <a:pt x="203" y="2776"/>
                </a:cubicBezTo>
                <a:cubicBezTo>
                  <a:pt x="155" y="2764"/>
                  <a:pt x="110" y="2748"/>
                  <a:pt x="62" y="2739"/>
                </a:cubicBezTo>
                <a:cubicBezTo>
                  <a:pt x="0" y="2677"/>
                  <a:pt x="41" y="2599"/>
                  <a:pt x="52" y="2521"/>
                </a:cubicBezTo>
                <a:cubicBezTo>
                  <a:pt x="49" y="2493"/>
                  <a:pt x="43" y="2464"/>
                  <a:pt x="43" y="2436"/>
                </a:cubicBezTo>
                <a:cubicBezTo>
                  <a:pt x="43" y="2426"/>
                  <a:pt x="52" y="2418"/>
                  <a:pt x="52" y="2408"/>
                </a:cubicBezTo>
                <a:cubicBezTo>
                  <a:pt x="52" y="2345"/>
                  <a:pt x="32" y="2281"/>
                  <a:pt x="24" y="2219"/>
                </a:cubicBezTo>
                <a:cubicBezTo>
                  <a:pt x="44" y="2114"/>
                  <a:pt x="46" y="2064"/>
                  <a:pt x="52" y="1936"/>
                </a:cubicBezTo>
                <a:cubicBezTo>
                  <a:pt x="32" y="1874"/>
                  <a:pt x="27" y="1808"/>
                  <a:pt x="5" y="1747"/>
                </a:cubicBezTo>
                <a:cubicBezTo>
                  <a:pt x="22" y="1722"/>
                  <a:pt x="25" y="1684"/>
                  <a:pt x="43" y="1662"/>
                </a:cubicBezTo>
                <a:cubicBezTo>
                  <a:pt x="60" y="1641"/>
                  <a:pt x="100" y="1605"/>
                  <a:pt x="100" y="1605"/>
                </a:cubicBezTo>
                <a:cubicBezTo>
                  <a:pt x="112" y="1568"/>
                  <a:pt x="119" y="1552"/>
                  <a:pt x="156" y="1539"/>
                </a:cubicBezTo>
                <a:cubicBezTo>
                  <a:pt x="272" y="1427"/>
                  <a:pt x="397" y="1376"/>
                  <a:pt x="553" y="1350"/>
                </a:cubicBezTo>
                <a:cubicBezTo>
                  <a:pt x="584" y="1345"/>
                  <a:pt x="616" y="1337"/>
                  <a:pt x="647" y="1332"/>
                </a:cubicBezTo>
                <a:cubicBezTo>
                  <a:pt x="688" y="1325"/>
                  <a:pt x="770" y="1313"/>
                  <a:pt x="770" y="1313"/>
                </a:cubicBezTo>
                <a:cubicBezTo>
                  <a:pt x="809" y="1299"/>
                  <a:pt x="856" y="1313"/>
                  <a:pt x="893" y="1294"/>
                </a:cubicBezTo>
                <a:cubicBezTo>
                  <a:pt x="913" y="1284"/>
                  <a:pt x="930" y="1237"/>
                  <a:pt x="930" y="1237"/>
                </a:cubicBezTo>
                <a:cubicBezTo>
                  <a:pt x="927" y="1228"/>
                  <a:pt x="917" y="1218"/>
                  <a:pt x="921" y="1209"/>
                </a:cubicBezTo>
                <a:cubicBezTo>
                  <a:pt x="925" y="1199"/>
                  <a:pt x="942" y="1199"/>
                  <a:pt x="949" y="1190"/>
                </a:cubicBezTo>
                <a:cubicBezTo>
                  <a:pt x="964" y="1171"/>
                  <a:pt x="970" y="1128"/>
                  <a:pt x="978" y="1105"/>
                </a:cubicBezTo>
                <a:cubicBezTo>
                  <a:pt x="938" y="992"/>
                  <a:pt x="1000" y="844"/>
                  <a:pt x="874" y="803"/>
                </a:cubicBezTo>
                <a:cubicBezTo>
                  <a:pt x="783" y="709"/>
                  <a:pt x="776" y="736"/>
                  <a:pt x="628" y="727"/>
                </a:cubicBezTo>
                <a:cubicBezTo>
                  <a:pt x="600" y="718"/>
                  <a:pt x="572" y="708"/>
                  <a:pt x="543" y="699"/>
                </a:cubicBezTo>
                <a:cubicBezTo>
                  <a:pt x="510" y="677"/>
                  <a:pt x="499" y="661"/>
                  <a:pt x="487" y="623"/>
                </a:cubicBezTo>
                <a:cubicBezTo>
                  <a:pt x="517" y="529"/>
                  <a:pt x="468" y="655"/>
                  <a:pt x="524" y="586"/>
                </a:cubicBezTo>
                <a:cubicBezTo>
                  <a:pt x="532" y="576"/>
                  <a:pt x="525" y="558"/>
                  <a:pt x="534" y="548"/>
                </a:cubicBezTo>
                <a:cubicBezTo>
                  <a:pt x="580" y="496"/>
                  <a:pt x="628" y="505"/>
                  <a:pt x="694" y="501"/>
                </a:cubicBezTo>
                <a:cubicBezTo>
                  <a:pt x="776" y="497"/>
                  <a:pt x="858" y="494"/>
                  <a:pt x="940" y="491"/>
                </a:cubicBezTo>
                <a:cubicBezTo>
                  <a:pt x="916" y="425"/>
                  <a:pt x="938" y="493"/>
                  <a:pt x="921" y="359"/>
                </a:cubicBezTo>
                <a:cubicBezTo>
                  <a:pt x="917" y="327"/>
                  <a:pt x="903" y="296"/>
                  <a:pt x="893" y="265"/>
                </a:cubicBezTo>
                <a:cubicBezTo>
                  <a:pt x="896" y="246"/>
                  <a:pt x="896" y="226"/>
                  <a:pt x="902" y="208"/>
                </a:cubicBezTo>
                <a:cubicBezTo>
                  <a:pt x="906" y="197"/>
                  <a:pt x="917" y="191"/>
                  <a:pt x="921" y="180"/>
                </a:cubicBezTo>
                <a:cubicBezTo>
                  <a:pt x="940" y="124"/>
                  <a:pt x="919" y="109"/>
                  <a:pt x="968" y="76"/>
                </a:cubicBezTo>
                <a:cubicBezTo>
                  <a:pt x="989" y="16"/>
                  <a:pt x="998" y="20"/>
                  <a:pt x="1053" y="0"/>
                </a:cubicBezTo>
                <a:cubicBezTo>
                  <a:pt x="1085" y="21"/>
                  <a:pt x="1082" y="31"/>
                  <a:pt x="1082" y="10"/>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6" name="TextBox 25">
            <a:extLst>
              <a:ext uri="{FF2B5EF4-FFF2-40B4-BE49-F238E27FC236}">
                <a16:creationId xmlns:a16="http://schemas.microsoft.com/office/drawing/2014/main" id="{2BCCB4BA-35F5-1A47-AC5D-4B67704E8EA7}"/>
              </a:ext>
            </a:extLst>
          </p:cNvPr>
          <p:cNvSpPr txBox="1"/>
          <p:nvPr/>
        </p:nvSpPr>
        <p:spPr>
          <a:xfrm>
            <a:off x="10591800" y="6076740"/>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2" name="Date Placeholder 1">
            <a:extLst>
              <a:ext uri="{FF2B5EF4-FFF2-40B4-BE49-F238E27FC236}">
                <a16:creationId xmlns:a16="http://schemas.microsoft.com/office/drawing/2014/main" id="{83ECB016-760E-B34D-8084-437E4530E733}"/>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D2D54087-0C2E-3247-A9D5-697501E0053F}"/>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41922993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a:extLst>
              <a:ext uri="{FF2B5EF4-FFF2-40B4-BE49-F238E27FC236}">
                <a16:creationId xmlns:a16="http://schemas.microsoft.com/office/drawing/2014/main" id="{E4BEA50A-112B-B24D-BD0D-60E748E38F1B}"/>
              </a:ext>
            </a:extLst>
          </p:cNvPr>
          <p:cNvSpPr txBox="1">
            <a:spLocks noChangeArrowheads="1"/>
          </p:cNvSpPr>
          <p:nvPr/>
        </p:nvSpPr>
        <p:spPr bwMode="auto">
          <a:xfrm>
            <a:off x="2505076" y="685801"/>
            <a:ext cx="2220913" cy="346075"/>
          </a:xfrm>
          <a:prstGeom prst="rect">
            <a:avLst/>
          </a:prstGeom>
          <a:solidFill>
            <a:schemeClr val="hlink"/>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lower taxes</a:t>
            </a:r>
            <a:endParaRPr lang="en-US" altLang="en-US" sz="1600"/>
          </a:p>
        </p:txBody>
      </p:sp>
      <p:sp>
        <p:nvSpPr>
          <p:cNvPr id="36866" name="Text Box 3">
            <a:extLst>
              <a:ext uri="{FF2B5EF4-FFF2-40B4-BE49-F238E27FC236}">
                <a16:creationId xmlns:a16="http://schemas.microsoft.com/office/drawing/2014/main" id="{B595B0A1-92BA-C148-804F-0D0BBA406C8C}"/>
              </a:ext>
            </a:extLst>
          </p:cNvPr>
          <p:cNvSpPr txBox="1">
            <a:spLocks noChangeArrowheads="1"/>
          </p:cNvSpPr>
          <p:nvPr/>
        </p:nvSpPr>
        <p:spPr bwMode="auto">
          <a:xfrm>
            <a:off x="16002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productivity</a:t>
            </a:r>
            <a:endParaRPr lang="en-US" altLang="en-US" sz="1600"/>
          </a:p>
        </p:txBody>
      </p:sp>
      <p:sp>
        <p:nvSpPr>
          <p:cNvPr id="36867" name="Text Box 4">
            <a:extLst>
              <a:ext uri="{FF2B5EF4-FFF2-40B4-BE49-F238E27FC236}">
                <a16:creationId xmlns:a16="http://schemas.microsoft.com/office/drawing/2014/main" id="{45F57F45-6DBB-7749-B682-1C3D70A55DD9}"/>
              </a:ext>
            </a:extLst>
          </p:cNvPr>
          <p:cNvSpPr txBox="1">
            <a:spLocks noChangeArrowheads="1"/>
          </p:cNvSpPr>
          <p:nvPr/>
        </p:nvSpPr>
        <p:spPr bwMode="auto">
          <a:xfrm>
            <a:off x="4343400" y="1908176"/>
            <a:ext cx="13716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productivity is good</a:t>
            </a:r>
            <a:endParaRPr lang="en-US" altLang="en-US" sz="1600"/>
          </a:p>
        </p:txBody>
      </p:sp>
      <p:cxnSp>
        <p:nvCxnSpPr>
          <p:cNvPr id="36868" name="AutoShape 5">
            <a:extLst>
              <a:ext uri="{FF2B5EF4-FFF2-40B4-BE49-F238E27FC236}">
                <a16:creationId xmlns:a16="http://schemas.microsoft.com/office/drawing/2014/main" id="{C1031B3B-2F62-C249-8F48-9F3EFC723355}"/>
              </a:ext>
            </a:extLst>
          </p:cNvPr>
          <p:cNvCxnSpPr>
            <a:cxnSpLocks noChangeShapeType="1"/>
            <a:stCxn id="36866" idx="0"/>
            <a:endCxn id="335874" idx="2"/>
          </p:cNvCxnSpPr>
          <p:nvPr/>
        </p:nvCxnSpPr>
        <p:spPr bwMode="auto">
          <a:xfrm rot="16200000">
            <a:off x="2493963" y="785813"/>
            <a:ext cx="876300" cy="13684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69" name="AutoShape 6">
            <a:extLst>
              <a:ext uri="{FF2B5EF4-FFF2-40B4-BE49-F238E27FC236}">
                <a16:creationId xmlns:a16="http://schemas.microsoft.com/office/drawing/2014/main" id="{7952964C-471E-964B-BBAC-48F877EE6C69}"/>
              </a:ext>
            </a:extLst>
          </p:cNvPr>
          <p:cNvCxnSpPr>
            <a:cxnSpLocks noChangeShapeType="1"/>
            <a:stCxn id="36867" idx="0"/>
            <a:endCxn id="335874" idx="2"/>
          </p:cNvCxnSpPr>
          <p:nvPr/>
        </p:nvCxnSpPr>
        <p:spPr bwMode="auto">
          <a:xfrm rot="5400000" flipH="1">
            <a:off x="3884613" y="763588"/>
            <a:ext cx="876300" cy="14128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5879" name="Text Box 7">
            <a:extLst>
              <a:ext uri="{FF2B5EF4-FFF2-40B4-BE49-F238E27FC236}">
                <a16:creationId xmlns:a16="http://schemas.microsoft.com/office/drawing/2014/main" id="{098B6AE3-0F4B-5347-8B76-20C70028D407}"/>
              </a:ext>
            </a:extLst>
          </p:cNvPr>
          <p:cNvSpPr txBox="1">
            <a:spLocks noChangeArrowheads="1"/>
          </p:cNvSpPr>
          <p:nvPr/>
        </p:nvSpPr>
        <p:spPr bwMode="auto">
          <a:xfrm>
            <a:off x="7254876" y="685801"/>
            <a:ext cx="25765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not lower taxes</a:t>
            </a:r>
            <a:endParaRPr lang="en-US" altLang="en-US" sz="1600"/>
          </a:p>
        </p:txBody>
      </p:sp>
      <p:sp>
        <p:nvSpPr>
          <p:cNvPr id="36871" name="Text Box 8">
            <a:extLst>
              <a:ext uri="{FF2B5EF4-FFF2-40B4-BE49-F238E27FC236}">
                <a16:creationId xmlns:a16="http://schemas.microsoft.com/office/drawing/2014/main" id="{782EA4B8-BE3F-7444-A73C-3C884EE78133}"/>
              </a:ext>
            </a:extLst>
          </p:cNvPr>
          <p:cNvSpPr txBox="1">
            <a:spLocks noChangeArrowheads="1"/>
          </p:cNvSpPr>
          <p:nvPr/>
        </p:nvSpPr>
        <p:spPr bwMode="auto">
          <a:xfrm>
            <a:off x="64770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inequality</a:t>
            </a:r>
            <a:endParaRPr lang="en-US" altLang="en-US" sz="1600"/>
          </a:p>
        </p:txBody>
      </p:sp>
      <p:sp>
        <p:nvSpPr>
          <p:cNvPr id="335881" name="Text Box 9">
            <a:extLst>
              <a:ext uri="{FF2B5EF4-FFF2-40B4-BE49-F238E27FC236}">
                <a16:creationId xmlns:a16="http://schemas.microsoft.com/office/drawing/2014/main" id="{25B0FE98-0CCE-EF42-8989-BAA9167B5899}"/>
              </a:ext>
            </a:extLst>
          </p:cNvPr>
          <p:cNvSpPr txBox="1">
            <a:spLocks noChangeArrowheads="1"/>
          </p:cNvSpPr>
          <p:nvPr/>
        </p:nvSpPr>
        <p:spPr bwMode="auto">
          <a:xfrm>
            <a:off x="9448800" y="1908176"/>
            <a:ext cx="11430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is bad</a:t>
            </a:r>
            <a:endParaRPr lang="en-US" altLang="en-US" sz="1600"/>
          </a:p>
        </p:txBody>
      </p:sp>
      <p:cxnSp>
        <p:nvCxnSpPr>
          <p:cNvPr id="36873" name="AutoShape 10">
            <a:extLst>
              <a:ext uri="{FF2B5EF4-FFF2-40B4-BE49-F238E27FC236}">
                <a16:creationId xmlns:a16="http://schemas.microsoft.com/office/drawing/2014/main" id="{B5B6EC87-A7E4-B343-BCE9-2C0F9C3360E5}"/>
              </a:ext>
            </a:extLst>
          </p:cNvPr>
          <p:cNvCxnSpPr>
            <a:cxnSpLocks noChangeShapeType="1"/>
            <a:stCxn id="36871" idx="0"/>
            <a:endCxn id="335879" idx="2"/>
          </p:cNvCxnSpPr>
          <p:nvPr/>
        </p:nvCxnSpPr>
        <p:spPr bwMode="auto">
          <a:xfrm rot="16200000">
            <a:off x="7396163" y="760413"/>
            <a:ext cx="876300" cy="14192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74" name="AutoShape 11">
            <a:extLst>
              <a:ext uri="{FF2B5EF4-FFF2-40B4-BE49-F238E27FC236}">
                <a16:creationId xmlns:a16="http://schemas.microsoft.com/office/drawing/2014/main" id="{E77798B0-7369-6A4B-A385-EE5CE8E318E6}"/>
              </a:ext>
            </a:extLst>
          </p:cNvPr>
          <p:cNvCxnSpPr>
            <a:cxnSpLocks noChangeShapeType="1"/>
            <a:stCxn id="335881" idx="0"/>
            <a:endCxn id="335879" idx="2"/>
          </p:cNvCxnSpPr>
          <p:nvPr/>
        </p:nvCxnSpPr>
        <p:spPr bwMode="auto">
          <a:xfrm rot="5400000" flipH="1">
            <a:off x="8843963" y="731838"/>
            <a:ext cx="876300" cy="14763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75" name="AutoShape 12">
            <a:extLst>
              <a:ext uri="{FF2B5EF4-FFF2-40B4-BE49-F238E27FC236}">
                <a16:creationId xmlns:a16="http://schemas.microsoft.com/office/drawing/2014/main" id="{E9CF150B-7AAA-A644-8EC2-3A11EF1C090C}"/>
              </a:ext>
            </a:extLst>
          </p:cNvPr>
          <p:cNvCxnSpPr>
            <a:cxnSpLocks noChangeShapeType="1"/>
            <a:stCxn id="335879" idx="1"/>
            <a:endCxn id="335874" idx="3"/>
          </p:cNvCxnSpPr>
          <p:nvPr/>
        </p:nvCxnSpPr>
        <p:spPr bwMode="auto">
          <a:xfrm flipH="1">
            <a:off x="4725989" y="858838"/>
            <a:ext cx="2528887" cy="0"/>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6876" name="Text Box 13">
            <a:extLst>
              <a:ext uri="{FF2B5EF4-FFF2-40B4-BE49-F238E27FC236}">
                <a16:creationId xmlns:a16="http://schemas.microsoft.com/office/drawing/2014/main" id="{0823CACD-8D5C-644C-9024-BF8E79A8B7AC}"/>
              </a:ext>
            </a:extLst>
          </p:cNvPr>
          <p:cNvSpPr txBox="1">
            <a:spLocks noChangeArrowheads="1"/>
          </p:cNvSpPr>
          <p:nvPr/>
        </p:nvSpPr>
        <p:spPr bwMode="auto">
          <a:xfrm>
            <a:off x="5105400" y="3508376"/>
            <a:ext cx="1600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do not increase productivity</a:t>
            </a:r>
            <a:endParaRPr lang="en-US" altLang="en-US" sz="1600"/>
          </a:p>
        </p:txBody>
      </p:sp>
      <p:sp>
        <p:nvSpPr>
          <p:cNvPr id="36877" name="Text Box 14">
            <a:extLst>
              <a:ext uri="{FF2B5EF4-FFF2-40B4-BE49-F238E27FC236}">
                <a16:creationId xmlns:a16="http://schemas.microsoft.com/office/drawing/2014/main" id="{E4EF899A-E484-9D40-9893-D32142F87638}"/>
              </a:ext>
            </a:extLst>
          </p:cNvPr>
          <p:cNvSpPr txBox="1">
            <a:spLocks noChangeArrowheads="1"/>
          </p:cNvSpPr>
          <p:nvPr/>
        </p:nvSpPr>
        <p:spPr bwMode="auto">
          <a:xfrm>
            <a:off x="1600200" y="3524250"/>
            <a:ext cx="12954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says that …</a:t>
            </a:r>
            <a:endParaRPr lang="en-US" altLang="en-US" sz="1600"/>
          </a:p>
        </p:txBody>
      </p:sp>
      <p:cxnSp>
        <p:nvCxnSpPr>
          <p:cNvPr id="36878" name="AutoShape 15">
            <a:extLst>
              <a:ext uri="{FF2B5EF4-FFF2-40B4-BE49-F238E27FC236}">
                <a16:creationId xmlns:a16="http://schemas.microsoft.com/office/drawing/2014/main" id="{5DCADA30-0781-444F-AA9D-C78F19506151}"/>
              </a:ext>
            </a:extLst>
          </p:cNvPr>
          <p:cNvCxnSpPr>
            <a:cxnSpLocks noChangeShapeType="1"/>
            <a:stCxn id="36877" idx="0"/>
            <a:endCxn id="36866" idx="2"/>
          </p:cNvCxnSpPr>
          <p:nvPr/>
        </p:nvCxnSpPr>
        <p:spPr bwMode="auto">
          <a:xfrm flipV="1">
            <a:off x="2247900" y="2743200"/>
            <a:ext cx="0" cy="7810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79" name="Text Box 16">
            <a:extLst>
              <a:ext uri="{FF2B5EF4-FFF2-40B4-BE49-F238E27FC236}">
                <a16:creationId xmlns:a16="http://schemas.microsoft.com/office/drawing/2014/main" id="{F80242AC-5E47-EE46-85E3-A789A75103BB}"/>
              </a:ext>
            </a:extLst>
          </p:cNvPr>
          <p:cNvSpPr txBox="1">
            <a:spLocks noChangeArrowheads="1"/>
          </p:cNvSpPr>
          <p:nvPr/>
        </p:nvSpPr>
        <p:spPr bwMode="auto">
          <a:xfrm>
            <a:off x="3657600" y="5108576"/>
            <a:ext cx="1219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has political ambitions</a:t>
            </a:r>
            <a:endParaRPr lang="en-US" altLang="en-US" sz="1600"/>
          </a:p>
        </p:txBody>
      </p:sp>
      <p:sp>
        <p:nvSpPr>
          <p:cNvPr id="36880" name="Text Box 17">
            <a:extLst>
              <a:ext uri="{FF2B5EF4-FFF2-40B4-BE49-F238E27FC236}">
                <a16:creationId xmlns:a16="http://schemas.microsoft.com/office/drawing/2014/main" id="{311F04C4-BF2E-B847-8C04-3885AABC6685}"/>
              </a:ext>
            </a:extLst>
          </p:cNvPr>
          <p:cNvSpPr txBox="1">
            <a:spLocks noChangeArrowheads="1"/>
          </p:cNvSpPr>
          <p:nvPr/>
        </p:nvSpPr>
        <p:spPr bwMode="auto">
          <a:xfrm>
            <a:off x="1600200" y="5105401"/>
            <a:ext cx="1371600" cy="132397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People with political ambitions are not objective </a:t>
            </a:r>
            <a:endParaRPr lang="en-US" altLang="en-US" sz="1600"/>
          </a:p>
        </p:txBody>
      </p:sp>
      <p:sp>
        <p:nvSpPr>
          <p:cNvPr id="36881" name="Text Box 18">
            <a:extLst>
              <a:ext uri="{FF2B5EF4-FFF2-40B4-BE49-F238E27FC236}">
                <a16:creationId xmlns:a16="http://schemas.microsoft.com/office/drawing/2014/main" id="{11B7BACE-B6F2-0941-B21C-C40AF9C220BA}"/>
              </a:ext>
            </a:extLst>
          </p:cNvPr>
          <p:cNvSpPr txBox="1">
            <a:spLocks noChangeArrowheads="1"/>
          </p:cNvSpPr>
          <p:nvPr/>
        </p:nvSpPr>
        <p:spPr bwMode="auto">
          <a:xfrm>
            <a:off x="3200400" y="3524250"/>
            <a:ext cx="14478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is not objective</a:t>
            </a:r>
            <a:endParaRPr lang="en-US" altLang="en-US" sz="1600"/>
          </a:p>
        </p:txBody>
      </p:sp>
      <p:cxnSp>
        <p:nvCxnSpPr>
          <p:cNvPr id="36882" name="AutoShape 19">
            <a:extLst>
              <a:ext uri="{FF2B5EF4-FFF2-40B4-BE49-F238E27FC236}">
                <a16:creationId xmlns:a16="http://schemas.microsoft.com/office/drawing/2014/main" id="{00CE41C8-3574-6947-ACCE-657C258BF01C}"/>
              </a:ext>
            </a:extLst>
          </p:cNvPr>
          <p:cNvCxnSpPr>
            <a:cxnSpLocks noChangeShapeType="1"/>
            <a:stCxn id="36881" idx="0"/>
          </p:cNvCxnSpPr>
          <p:nvPr/>
        </p:nvCxnSpPr>
        <p:spPr bwMode="auto">
          <a:xfrm flipH="1" flipV="1">
            <a:off x="2209800" y="3048000"/>
            <a:ext cx="1714500" cy="476250"/>
          </a:xfrm>
          <a:prstGeom prst="straightConnector1">
            <a:avLst/>
          </a:prstGeom>
          <a:noFill/>
          <a:ln w="28575">
            <a:solidFill>
              <a:schemeClr val="hlink"/>
            </a:solidFill>
            <a:prstDash val="dash"/>
            <a:round/>
            <a:headEnd/>
            <a:tailEnd type="triangle" w="med" len="med"/>
          </a:ln>
          <a:extLst>
            <a:ext uri="{909E8E84-426E-40DD-AFC4-6F175D3DCCD1}">
              <a14:hiddenFill xmlns:a14="http://schemas.microsoft.com/office/drawing/2010/main">
                <a:noFill/>
              </a14:hiddenFill>
            </a:ext>
          </a:extLst>
        </p:spPr>
      </p:cxnSp>
      <p:cxnSp>
        <p:nvCxnSpPr>
          <p:cNvPr id="36883" name="AutoShape 20">
            <a:extLst>
              <a:ext uri="{FF2B5EF4-FFF2-40B4-BE49-F238E27FC236}">
                <a16:creationId xmlns:a16="http://schemas.microsoft.com/office/drawing/2014/main" id="{5B60A61B-0AED-1041-885F-D6EC20D29FE7}"/>
              </a:ext>
            </a:extLst>
          </p:cNvPr>
          <p:cNvCxnSpPr>
            <a:cxnSpLocks noChangeShapeType="1"/>
            <a:stCxn id="36880" idx="0"/>
            <a:endCxn id="36881" idx="2"/>
          </p:cNvCxnSpPr>
          <p:nvPr/>
        </p:nvCxnSpPr>
        <p:spPr bwMode="auto">
          <a:xfrm rot="16200000">
            <a:off x="2609850" y="3790950"/>
            <a:ext cx="990600" cy="16383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4" name="AutoShape 21">
            <a:extLst>
              <a:ext uri="{FF2B5EF4-FFF2-40B4-BE49-F238E27FC236}">
                <a16:creationId xmlns:a16="http://schemas.microsoft.com/office/drawing/2014/main" id="{0D780A63-A41C-F34C-90E0-8CBA22BF796E}"/>
              </a:ext>
            </a:extLst>
          </p:cNvPr>
          <p:cNvCxnSpPr>
            <a:cxnSpLocks noChangeShapeType="1"/>
            <a:stCxn id="36879" idx="0"/>
            <a:endCxn id="36881" idx="2"/>
          </p:cNvCxnSpPr>
          <p:nvPr/>
        </p:nvCxnSpPr>
        <p:spPr bwMode="auto">
          <a:xfrm rot="5400000" flipH="1">
            <a:off x="3598863" y="4440238"/>
            <a:ext cx="993775" cy="3429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85" name="Text Box 22">
            <a:extLst>
              <a:ext uri="{FF2B5EF4-FFF2-40B4-BE49-F238E27FC236}">
                <a16:creationId xmlns:a16="http://schemas.microsoft.com/office/drawing/2014/main" id="{F43EEA3E-B8C9-B24B-A63A-ACF271F8E4FA}"/>
              </a:ext>
            </a:extLst>
          </p:cNvPr>
          <p:cNvSpPr txBox="1">
            <a:spLocks noChangeArrowheads="1"/>
          </p:cNvSpPr>
          <p:nvPr/>
        </p:nvSpPr>
        <p:spPr bwMode="auto">
          <a:xfrm>
            <a:off x="8001000" y="3505201"/>
            <a:ext cx="11430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is good</a:t>
            </a:r>
            <a:endParaRPr lang="en-US" altLang="en-US" sz="1600"/>
          </a:p>
        </p:txBody>
      </p:sp>
      <p:sp>
        <p:nvSpPr>
          <p:cNvPr id="36886" name="Text Box 23">
            <a:extLst>
              <a:ext uri="{FF2B5EF4-FFF2-40B4-BE49-F238E27FC236}">
                <a16:creationId xmlns:a16="http://schemas.microsoft.com/office/drawing/2014/main" id="{37C1F5A2-40FF-3D4B-8FC1-BFEBC2F45EA9}"/>
              </a:ext>
            </a:extLst>
          </p:cNvPr>
          <p:cNvSpPr txBox="1">
            <a:spLocks noChangeArrowheads="1"/>
          </p:cNvSpPr>
          <p:nvPr/>
        </p:nvSpPr>
        <p:spPr bwMode="auto">
          <a:xfrm>
            <a:off x="6858000" y="5105400"/>
            <a:ext cx="1295400" cy="107950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stimulates competition</a:t>
            </a:r>
            <a:endParaRPr lang="en-US" altLang="en-US" sz="1600"/>
          </a:p>
        </p:txBody>
      </p:sp>
      <p:sp>
        <p:nvSpPr>
          <p:cNvPr id="36887" name="Text Box 24">
            <a:extLst>
              <a:ext uri="{FF2B5EF4-FFF2-40B4-BE49-F238E27FC236}">
                <a16:creationId xmlns:a16="http://schemas.microsoft.com/office/drawing/2014/main" id="{F5BB08AA-69C3-3E44-B4FB-913315691281}"/>
              </a:ext>
            </a:extLst>
          </p:cNvPr>
          <p:cNvSpPr txBox="1">
            <a:spLocks noChangeArrowheads="1"/>
          </p:cNvSpPr>
          <p:nvPr/>
        </p:nvSpPr>
        <p:spPr bwMode="auto">
          <a:xfrm>
            <a:off x="9067800" y="5124450"/>
            <a:ext cx="12954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Competition is good</a:t>
            </a:r>
            <a:endParaRPr lang="en-US" altLang="en-US" sz="1600"/>
          </a:p>
        </p:txBody>
      </p:sp>
      <p:cxnSp>
        <p:nvCxnSpPr>
          <p:cNvPr id="36888" name="AutoShape 25">
            <a:extLst>
              <a:ext uri="{FF2B5EF4-FFF2-40B4-BE49-F238E27FC236}">
                <a16:creationId xmlns:a16="http://schemas.microsoft.com/office/drawing/2014/main" id="{B0CF6F7B-23B6-E74B-8C77-CCE1A97686A9}"/>
              </a:ext>
            </a:extLst>
          </p:cNvPr>
          <p:cNvCxnSpPr>
            <a:cxnSpLocks noChangeShapeType="1"/>
            <a:stCxn id="36886" idx="0"/>
            <a:endCxn id="36885" idx="2"/>
          </p:cNvCxnSpPr>
          <p:nvPr/>
        </p:nvCxnSpPr>
        <p:spPr bwMode="auto">
          <a:xfrm rot="16200000">
            <a:off x="7656513" y="4189413"/>
            <a:ext cx="765175" cy="10668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9" name="AutoShape 26">
            <a:extLst>
              <a:ext uri="{FF2B5EF4-FFF2-40B4-BE49-F238E27FC236}">
                <a16:creationId xmlns:a16="http://schemas.microsoft.com/office/drawing/2014/main" id="{B9B7E487-62A6-824F-91EB-119C44A3C51D}"/>
              </a:ext>
            </a:extLst>
          </p:cNvPr>
          <p:cNvCxnSpPr>
            <a:cxnSpLocks noChangeShapeType="1"/>
            <a:stCxn id="36887" idx="0"/>
            <a:endCxn id="36885" idx="2"/>
          </p:cNvCxnSpPr>
          <p:nvPr/>
        </p:nvCxnSpPr>
        <p:spPr bwMode="auto">
          <a:xfrm rot="5400000" flipH="1">
            <a:off x="8751888" y="4160838"/>
            <a:ext cx="784225" cy="11430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90" name="AutoShape 27">
            <a:extLst>
              <a:ext uri="{FF2B5EF4-FFF2-40B4-BE49-F238E27FC236}">
                <a16:creationId xmlns:a16="http://schemas.microsoft.com/office/drawing/2014/main" id="{4CFF5DF3-8AE1-F741-828A-FEEA6AF3CD6A}"/>
              </a:ext>
            </a:extLst>
          </p:cNvPr>
          <p:cNvCxnSpPr>
            <a:cxnSpLocks noChangeShapeType="1"/>
            <a:stCxn id="36885" idx="0"/>
            <a:endCxn id="335881" idx="1"/>
          </p:cNvCxnSpPr>
          <p:nvPr/>
        </p:nvCxnSpPr>
        <p:spPr bwMode="auto">
          <a:xfrm flipV="1">
            <a:off x="8572500" y="2325688"/>
            <a:ext cx="876300" cy="1179512"/>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6891" name="Text Box 28">
            <a:extLst>
              <a:ext uri="{FF2B5EF4-FFF2-40B4-BE49-F238E27FC236}">
                <a16:creationId xmlns:a16="http://schemas.microsoft.com/office/drawing/2014/main" id="{F5EDB9D1-CF6A-534A-8CDC-EE8DCB9ACC78}"/>
              </a:ext>
            </a:extLst>
          </p:cNvPr>
          <p:cNvSpPr txBox="1">
            <a:spLocks noChangeArrowheads="1"/>
          </p:cNvSpPr>
          <p:nvPr/>
        </p:nvSpPr>
        <p:spPr bwMode="auto">
          <a:xfrm>
            <a:off x="5181600" y="5105400"/>
            <a:ext cx="1447800" cy="107950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USA lowered taxes but productivity decreased</a:t>
            </a:r>
            <a:endParaRPr lang="en-US" altLang="en-US" sz="1600"/>
          </a:p>
        </p:txBody>
      </p:sp>
      <p:cxnSp>
        <p:nvCxnSpPr>
          <p:cNvPr id="36892" name="AutoShape 29">
            <a:extLst>
              <a:ext uri="{FF2B5EF4-FFF2-40B4-BE49-F238E27FC236}">
                <a16:creationId xmlns:a16="http://schemas.microsoft.com/office/drawing/2014/main" id="{B3C3FE46-55E5-2747-8D74-2BFB8859DBE1}"/>
              </a:ext>
            </a:extLst>
          </p:cNvPr>
          <p:cNvCxnSpPr>
            <a:cxnSpLocks noChangeShapeType="1"/>
            <a:stCxn id="36891" idx="0"/>
            <a:endCxn id="36876" idx="2"/>
          </p:cNvCxnSpPr>
          <p:nvPr/>
        </p:nvCxnSpPr>
        <p:spPr bwMode="auto">
          <a:xfrm flipV="1">
            <a:off x="5905500" y="4343400"/>
            <a:ext cx="0" cy="7620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3" name="AutoShape 30">
            <a:extLst>
              <a:ext uri="{FF2B5EF4-FFF2-40B4-BE49-F238E27FC236}">
                <a16:creationId xmlns:a16="http://schemas.microsoft.com/office/drawing/2014/main" id="{B35C7F71-A195-8D43-A2F5-3F0907D2B4E1}"/>
              </a:ext>
            </a:extLst>
          </p:cNvPr>
          <p:cNvCxnSpPr>
            <a:cxnSpLocks noChangeShapeType="1"/>
            <a:stCxn id="36876" idx="0"/>
            <a:endCxn id="36866" idx="3"/>
          </p:cNvCxnSpPr>
          <p:nvPr/>
        </p:nvCxnSpPr>
        <p:spPr bwMode="auto">
          <a:xfrm flipH="1" flipV="1">
            <a:off x="2895600" y="2325689"/>
            <a:ext cx="3009900" cy="1182687"/>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6894" name="Freeform 31">
            <a:extLst>
              <a:ext uri="{FF2B5EF4-FFF2-40B4-BE49-F238E27FC236}">
                <a16:creationId xmlns:a16="http://schemas.microsoft.com/office/drawing/2014/main" id="{5ED3D993-588E-E544-9DC8-BAD28346DF98}"/>
              </a:ext>
            </a:extLst>
          </p:cNvPr>
          <p:cNvSpPr>
            <a:spLocks/>
          </p:cNvSpPr>
          <p:nvPr/>
        </p:nvSpPr>
        <p:spPr bwMode="auto">
          <a:xfrm>
            <a:off x="1485901" y="2173288"/>
            <a:ext cx="5497513" cy="4564062"/>
          </a:xfrm>
          <a:custGeom>
            <a:avLst/>
            <a:gdLst>
              <a:gd name="T0" fmla="*/ 2147483647 w 3463"/>
              <a:gd name="T1" fmla="*/ 2147483647 h 2875"/>
              <a:gd name="T2" fmla="*/ 2147483647 w 3463"/>
              <a:gd name="T3" fmla="*/ 2147483647 h 2875"/>
              <a:gd name="T4" fmla="*/ 2147483647 w 3463"/>
              <a:gd name="T5" fmla="*/ 2147483647 h 2875"/>
              <a:gd name="T6" fmla="*/ 2147483647 w 3463"/>
              <a:gd name="T7" fmla="*/ 2147483647 h 2875"/>
              <a:gd name="T8" fmla="*/ 2147483647 w 3463"/>
              <a:gd name="T9" fmla="*/ 2147483647 h 2875"/>
              <a:gd name="T10" fmla="*/ 2147483647 w 3463"/>
              <a:gd name="T11" fmla="*/ 2147483647 h 2875"/>
              <a:gd name="T12" fmla="*/ 2147483647 w 3463"/>
              <a:gd name="T13" fmla="*/ 2147483647 h 2875"/>
              <a:gd name="T14" fmla="*/ 2147483647 w 3463"/>
              <a:gd name="T15" fmla="*/ 2147483647 h 2875"/>
              <a:gd name="T16" fmla="*/ 2147483647 w 3463"/>
              <a:gd name="T17" fmla="*/ 2147483647 h 2875"/>
              <a:gd name="T18" fmla="*/ 2147483647 w 3463"/>
              <a:gd name="T19" fmla="*/ 2147483647 h 2875"/>
              <a:gd name="T20" fmla="*/ 2147483647 w 3463"/>
              <a:gd name="T21" fmla="*/ 2147483647 h 2875"/>
              <a:gd name="T22" fmla="*/ 2147483647 w 3463"/>
              <a:gd name="T23" fmla="*/ 2147483647 h 2875"/>
              <a:gd name="T24" fmla="*/ 2147483647 w 3463"/>
              <a:gd name="T25" fmla="*/ 2147483647 h 2875"/>
              <a:gd name="T26" fmla="*/ 2147483647 w 3463"/>
              <a:gd name="T27" fmla="*/ 2147483647 h 2875"/>
              <a:gd name="T28" fmla="*/ 2147483647 w 3463"/>
              <a:gd name="T29" fmla="*/ 2147483647 h 2875"/>
              <a:gd name="T30" fmla="*/ 2147483647 w 3463"/>
              <a:gd name="T31" fmla="*/ 2147483647 h 2875"/>
              <a:gd name="T32" fmla="*/ 2147483647 w 3463"/>
              <a:gd name="T33" fmla="*/ 2147483647 h 2875"/>
              <a:gd name="T34" fmla="*/ 2147483647 w 3463"/>
              <a:gd name="T35" fmla="*/ 2147483647 h 2875"/>
              <a:gd name="T36" fmla="*/ 2147483647 w 3463"/>
              <a:gd name="T37" fmla="*/ 2147483647 h 2875"/>
              <a:gd name="T38" fmla="*/ 2147483647 w 3463"/>
              <a:gd name="T39" fmla="*/ 2147483647 h 2875"/>
              <a:gd name="T40" fmla="*/ 2147483647 w 3463"/>
              <a:gd name="T41" fmla="*/ 2147483647 h 2875"/>
              <a:gd name="T42" fmla="*/ 2147483647 w 3463"/>
              <a:gd name="T43" fmla="*/ 2147483647 h 2875"/>
              <a:gd name="T44" fmla="*/ 2147483647 w 3463"/>
              <a:gd name="T45" fmla="*/ 2147483647 h 2875"/>
              <a:gd name="T46" fmla="*/ 2147483647 w 3463"/>
              <a:gd name="T47" fmla="*/ 2147483647 h 2875"/>
              <a:gd name="T48" fmla="*/ 2147483647 w 3463"/>
              <a:gd name="T49" fmla="*/ 2147483647 h 2875"/>
              <a:gd name="T50" fmla="*/ 2147483647 w 3463"/>
              <a:gd name="T51" fmla="*/ 2147483647 h 2875"/>
              <a:gd name="T52" fmla="*/ 2147483647 w 3463"/>
              <a:gd name="T53" fmla="*/ 2147483647 h 2875"/>
              <a:gd name="T54" fmla="*/ 2147483647 w 3463"/>
              <a:gd name="T55" fmla="*/ 2147483647 h 2875"/>
              <a:gd name="T56" fmla="*/ 2147483647 w 3463"/>
              <a:gd name="T57" fmla="*/ 2147483647 h 2875"/>
              <a:gd name="T58" fmla="*/ 2147483647 w 3463"/>
              <a:gd name="T59" fmla="*/ 2147483647 h 2875"/>
              <a:gd name="T60" fmla="*/ 2147483647 w 3463"/>
              <a:gd name="T61" fmla="*/ 2147483647 h 2875"/>
              <a:gd name="T62" fmla="*/ 2147483647 w 3463"/>
              <a:gd name="T63" fmla="*/ 2147483647 h 2875"/>
              <a:gd name="T64" fmla="*/ 2147483647 w 3463"/>
              <a:gd name="T65" fmla="*/ 2147483647 h 2875"/>
              <a:gd name="T66" fmla="*/ 2147483647 w 3463"/>
              <a:gd name="T67" fmla="*/ 2147483647 h 2875"/>
              <a:gd name="T68" fmla="*/ 2147483647 w 3463"/>
              <a:gd name="T69" fmla="*/ 2147483647 h 2875"/>
              <a:gd name="T70" fmla="*/ 2147483647 w 3463"/>
              <a:gd name="T71" fmla="*/ 0 h 287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463"/>
              <a:gd name="T109" fmla="*/ 0 h 2875"/>
              <a:gd name="T110" fmla="*/ 3463 w 3463"/>
              <a:gd name="T111" fmla="*/ 2875 h 287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463" h="2875">
                <a:moveTo>
                  <a:pt x="1082" y="10"/>
                </a:moveTo>
                <a:cubicBezTo>
                  <a:pt x="1133" y="26"/>
                  <a:pt x="1173" y="58"/>
                  <a:pt x="1223" y="76"/>
                </a:cubicBezTo>
                <a:cubicBezTo>
                  <a:pt x="1265" y="195"/>
                  <a:pt x="1326" y="205"/>
                  <a:pt x="1440" y="217"/>
                </a:cubicBezTo>
                <a:cubicBezTo>
                  <a:pt x="1450" y="223"/>
                  <a:pt x="1458" y="232"/>
                  <a:pt x="1469" y="236"/>
                </a:cubicBezTo>
                <a:cubicBezTo>
                  <a:pt x="1484" y="242"/>
                  <a:pt x="1502" y="238"/>
                  <a:pt x="1516" y="246"/>
                </a:cubicBezTo>
                <a:cubicBezTo>
                  <a:pt x="1526" y="252"/>
                  <a:pt x="1527" y="266"/>
                  <a:pt x="1535" y="274"/>
                </a:cubicBezTo>
                <a:cubicBezTo>
                  <a:pt x="1554" y="293"/>
                  <a:pt x="1567" y="294"/>
                  <a:pt x="1591" y="302"/>
                </a:cubicBezTo>
                <a:cubicBezTo>
                  <a:pt x="1631" y="342"/>
                  <a:pt x="1655" y="326"/>
                  <a:pt x="1695" y="359"/>
                </a:cubicBezTo>
                <a:cubicBezTo>
                  <a:pt x="1750" y="404"/>
                  <a:pt x="1799" y="403"/>
                  <a:pt x="1856" y="435"/>
                </a:cubicBezTo>
                <a:cubicBezTo>
                  <a:pt x="1872" y="444"/>
                  <a:pt x="1920" y="476"/>
                  <a:pt x="1941" y="491"/>
                </a:cubicBezTo>
                <a:cubicBezTo>
                  <a:pt x="1992" y="526"/>
                  <a:pt x="2190" y="527"/>
                  <a:pt x="2224" y="529"/>
                </a:cubicBezTo>
                <a:cubicBezTo>
                  <a:pt x="2310" y="587"/>
                  <a:pt x="2395" y="593"/>
                  <a:pt x="2498" y="605"/>
                </a:cubicBezTo>
                <a:cubicBezTo>
                  <a:pt x="2582" y="655"/>
                  <a:pt x="2634" y="671"/>
                  <a:pt x="2734" y="680"/>
                </a:cubicBezTo>
                <a:cubicBezTo>
                  <a:pt x="2772" y="692"/>
                  <a:pt x="2800" y="703"/>
                  <a:pt x="2838" y="689"/>
                </a:cubicBezTo>
                <a:cubicBezTo>
                  <a:pt x="2852" y="644"/>
                  <a:pt x="2869" y="654"/>
                  <a:pt x="2913" y="642"/>
                </a:cubicBezTo>
                <a:cubicBezTo>
                  <a:pt x="2988" y="661"/>
                  <a:pt x="3056" y="689"/>
                  <a:pt x="3131" y="708"/>
                </a:cubicBezTo>
                <a:cubicBezTo>
                  <a:pt x="3175" y="719"/>
                  <a:pt x="3181" y="736"/>
                  <a:pt x="3234" y="746"/>
                </a:cubicBezTo>
                <a:cubicBezTo>
                  <a:pt x="3326" y="806"/>
                  <a:pt x="3164" y="702"/>
                  <a:pt x="3329" y="793"/>
                </a:cubicBezTo>
                <a:cubicBezTo>
                  <a:pt x="3366" y="813"/>
                  <a:pt x="3380" y="846"/>
                  <a:pt x="3414" y="869"/>
                </a:cubicBezTo>
                <a:cubicBezTo>
                  <a:pt x="3463" y="942"/>
                  <a:pt x="3452" y="1044"/>
                  <a:pt x="3423" y="1124"/>
                </a:cubicBezTo>
                <a:cubicBezTo>
                  <a:pt x="3406" y="1234"/>
                  <a:pt x="3376" y="1340"/>
                  <a:pt x="3338" y="1445"/>
                </a:cubicBezTo>
                <a:cubicBezTo>
                  <a:pt x="3331" y="1530"/>
                  <a:pt x="3323" y="1615"/>
                  <a:pt x="3310" y="1700"/>
                </a:cubicBezTo>
                <a:cubicBezTo>
                  <a:pt x="3313" y="1719"/>
                  <a:pt x="3319" y="1738"/>
                  <a:pt x="3319" y="1757"/>
                </a:cubicBezTo>
                <a:cubicBezTo>
                  <a:pt x="3319" y="1832"/>
                  <a:pt x="3295" y="1738"/>
                  <a:pt x="3319" y="1813"/>
                </a:cubicBezTo>
                <a:cubicBezTo>
                  <a:pt x="3305" y="1855"/>
                  <a:pt x="3323" y="1900"/>
                  <a:pt x="3329" y="1945"/>
                </a:cubicBezTo>
                <a:cubicBezTo>
                  <a:pt x="3326" y="1958"/>
                  <a:pt x="3323" y="1970"/>
                  <a:pt x="3319" y="1983"/>
                </a:cubicBezTo>
                <a:cubicBezTo>
                  <a:pt x="3313" y="2002"/>
                  <a:pt x="3301" y="2040"/>
                  <a:pt x="3301" y="2040"/>
                </a:cubicBezTo>
                <a:cubicBezTo>
                  <a:pt x="3319" y="2154"/>
                  <a:pt x="3314" y="2269"/>
                  <a:pt x="3282" y="2380"/>
                </a:cubicBezTo>
                <a:cubicBezTo>
                  <a:pt x="3274" y="2407"/>
                  <a:pt x="3265" y="2449"/>
                  <a:pt x="3253" y="2474"/>
                </a:cubicBezTo>
                <a:cubicBezTo>
                  <a:pt x="3243" y="2494"/>
                  <a:pt x="3216" y="2531"/>
                  <a:pt x="3216" y="2531"/>
                </a:cubicBezTo>
                <a:cubicBezTo>
                  <a:pt x="3202" y="2585"/>
                  <a:pt x="3177" y="2613"/>
                  <a:pt x="3131" y="2644"/>
                </a:cubicBezTo>
                <a:cubicBezTo>
                  <a:pt x="3100" y="2689"/>
                  <a:pt x="3056" y="2690"/>
                  <a:pt x="3017" y="2729"/>
                </a:cubicBezTo>
                <a:cubicBezTo>
                  <a:pt x="2982" y="2764"/>
                  <a:pt x="3001" y="2753"/>
                  <a:pt x="2961" y="2767"/>
                </a:cubicBezTo>
                <a:cubicBezTo>
                  <a:pt x="2922" y="2795"/>
                  <a:pt x="2903" y="2803"/>
                  <a:pt x="2857" y="2814"/>
                </a:cubicBezTo>
                <a:cubicBezTo>
                  <a:pt x="2764" y="2875"/>
                  <a:pt x="2719" y="2839"/>
                  <a:pt x="2574" y="2833"/>
                </a:cubicBezTo>
                <a:cubicBezTo>
                  <a:pt x="2471" y="2814"/>
                  <a:pt x="2372" y="2803"/>
                  <a:pt x="2271" y="2776"/>
                </a:cubicBezTo>
                <a:cubicBezTo>
                  <a:pt x="1849" y="2789"/>
                  <a:pt x="1439" y="2792"/>
                  <a:pt x="1015" y="2786"/>
                </a:cubicBezTo>
                <a:cubicBezTo>
                  <a:pt x="980" y="2774"/>
                  <a:pt x="947" y="2759"/>
                  <a:pt x="912" y="2748"/>
                </a:cubicBezTo>
                <a:cubicBezTo>
                  <a:pt x="755" y="2759"/>
                  <a:pt x="604" y="2790"/>
                  <a:pt x="449" y="2805"/>
                </a:cubicBezTo>
                <a:cubicBezTo>
                  <a:pt x="375" y="2778"/>
                  <a:pt x="282" y="2784"/>
                  <a:pt x="203" y="2776"/>
                </a:cubicBezTo>
                <a:cubicBezTo>
                  <a:pt x="155" y="2764"/>
                  <a:pt x="110" y="2748"/>
                  <a:pt x="62" y="2739"/>
                </a:cubicBezTo>
                <a:cubicBezTo>
                  <a:pt x="0" y="2677"/>
                  <a:pt x="41" y="2599"/>
                  <a:pt x="52" y="2521"/>
                </a:cubicBezTo>
                <a:cubicBezTo>
                  <a:pt x="49" y="2493"/>
                  <a:pt x="43" y="2464"/>
                  <a:pt x="43" y="2436"/>
                </a:cubicBezTo>
                <a:cubicBezTo>
                  <a:pt x="43" y="2426"/>
                  <a:pt x="52" y="2418"/>
                  <a:pt x="52" y="2408"/>
                </a:cubicBezTo>
                <a:cubicBezTo>
                  <a:pt x="52" y="2345"/>
                  <a:pt x="32" y="2281"/>
                  <a:pt x="24" y="2219"/>
                </a:cubicBezTo>
                <a:cubicBezTo>
                  <a:pt x="44" y="2114"/>
                  <a:pt x="46" y="2064"/>
                  <a:pt x="52" y="1936"/>
                </a:cubicBezTo>
                <a:cubicBezTo>
                  <a:pt x="32" y="1874"/>
                  <a:pt x="27" y="1808"/>
                  <a:pt x="5" y="1747"/>
                </a:cubicBezTo>
                <a:cubicBezTo>
                  <a:pt x="22" y="1722"/>
                  <a:pt x="25" y="1684"/>
                  <a:pt x="43" y="1662"/>
                </a:cubicBezTo>
                <a:cubicBezTo>
                  <a:pt x="60" y="1641"/>
                  <a:pt x="100" y="1605"/>
                  <a:pt x="100" y="1605"/>
                </a:cubicBezTo>
                <a:cubicBezTo>
                  <a:pt x="112" y="1568"/>
                  <a:pt x="119" y="1552"/>
                  <a:pt x="156" y="1539"/>
                </a:cubicBezTo>
                <a:cubicBezTo>
                  <a:pt x="272" y="1427"/>
                  <a:pt x="397" y="1376"/>
                  <a:pt x="553" y="1350"/>
                </a:cubicBezTo>
                <a:cubicBezTo>
                  <a:pt x="584" y="1345"/>
                  <a:pt x="616" y="1337"/>
                  <a:pt x="647" y="1332"/>
                </a:cubicBezTo>
                <a:cubicBezTo>
                  <a:pt x="688" y="1325"/>
                  <a:pt x="770" y="1313"/>
                  <a:pt x="770" y="1313"/>
                </a:cubicBezTo>
                <a:cubicBezTo>
                  <a:pt x="809" y="1299"/>
                  <a:pt x="856" y="1313"/>
                  <a:pt x="893" y="1294"/>
                </a:cubicBezTo>
                <a:cubicBezTo>
                  <a:pt x="913" y="1284"/>
                  <a:pt x="930" y="1237"/>
                  <a:pt x="930" y="1237"/>
                </a:cubicBezTo>
                <a:cubicBezTo>
                  <a:pt x="927" y="1228"/>
                  <a:pt x="917" y="1218"/>
                  <a:pt x="921" y="1209"/>
                </a:cubicBezTo>
                <a:cubicBezTo>
                  <a:pt x="925" y="1199"/>
                  <a:pt x="942" y="1199"/>
                  <a:pt x="949" y="1190"/>
                </a:cubicBezTo>
                <a:cubicBezTo>
                  <a:pt x="964" y="1171"/>
                  <a:pt x="970" y="1128"/>
                  <a:pt x="978" y="1105"/>
                </a:cubicBezTo>
                <a:cubicBezTo>
                  <a:pt x="938" y="992"/>
                  <a:pt x="1000" y="844"/>
                  <a:pt x="874" y="803"/>
                </a:cubicBezTo>
                <a:cubicBezTo>
                  <a:pt x="783" y="709"/>
                  <a:pt x="776" y="736"/>
                  <a:pt x="628" y="727"/>
                </a:cubicBezTo>
                <a:cubicBezTo>
                  <a:pt x="600" y="718"/>
                  <a:pt x="572" y="708"/>
                  <a:pt x="543" y="699"/>
                </a:cubicBezTo>
                <a:cubicBezTo>
                  <a:pt x="510" y="677"/>
                  <a:pt x="499" y="661"/>
                  <a:pt x="487" y="623"/>
                </a:cubicBezTo>
                <a:cubicBezTo>
                  <a:pt x="517" y="529"/>
                  <a:pt x="468" y="655"/>
                  <a:pt x="524" y="586"/>
                </a:cubicBezTo>
                <a:cubicBezTo>
                  <a:pt x="532" y="576"/>
                  <a:pt x="525" y="558"/>
                  <a:pt x="534" y="548"/>
                </a:cubicBezTo>
                <a:cubicBezTo>
                  <a:pt x="580" y="496"/>
                  <a:pt x="628" y="505"/>
                  <a:pt x="694" y="501"/>
                </a:cubicBezTo>
                <a:cubicBezTo>
                  <a:pt x="776" y="497"/>
                  <a:pt x="858" y="494"/>
                  <a:pt x="940" y="491"/>
                </a:cubicBezTo>
                <a:cubicBezTo>
                  <a:pt x="916" y="425"/>
                  <a:pt x="938" y="493"/>
                  <a:pt x="921" y="359"/>
                </a:cubicBezTo>
                <a:cubicBezTo>
                  <a:pt x="917" y="327"/>
                  <a:pt x="903" y="296"/>
                  <a:pt x="893" y="265"/>
                </a:cubicBezTo>
                <a:cubicBezTo>
                  <a:pt x="896" y="246"/>
                  <a:pt x="896" y="226"/>
                  <a:pt x="902" y="208"/>
                </a:cubicBezTo>
                <a:cubicBezTo>
                  <a:pt x="906" y="197"/>
                  <a:pt x="917" y="191"/>
                  <a:pt x="921" y="180"/>
                </a:cubicBezTo>
                <a:cubicBezTo>
                  <a:pt x="940" y="124"/>
                  <a:pt x="919" y="109"/>
                  <a:pt x="968" y="76"/>
                </a:cubicBezTo>
                <a:cubicBezTo>
                  <a:pt x="989" y="16"/>
                  <a:pt x="998" y="20"/>
                  <a:pt x="1053" y="0"/>
                </a:cubicBezTo>
                <a:cubicBezTo>
                  <a:pt x="1085" y="21"/>
                  <a:pt x="1082" y="31"/>
                  <a:pt x="1082" y="10"/>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32" name="Text Box 4">
            <a:extLst>
              <a:ext uri="{FF2B5EF4-FFF2-40B4-BE49-F238E27FC236}">
                <a16:creationId xmlns:a16="http://schemas.microsoft.com/office/drawing/2014/main" id="{0D117EA8-8169-2248-BBF5-8C3A3A940EAF}"/>
              </a:ext>
            </a:extLst>
          </p:cNvPr>
          <p:cNvSpPr txBox="1">
            <a:spLocks noChangeArrowheads="1"/>
          </p:cNvSpPr>
          <p:nvPr/>
        </p:nvSpPr>
        <p:spPr bwMode="auto">
          <a:xfrm>
            <a:off x="9220200" y="6029326"/>
            <a:ext cx="1371600" cy="708025"/>
          </a:xfrm>
          <a:prstGeom prst="rect">
            <a:avLst/>
          </a:prstGeom>
          <a:solidFill>
            <a:srgbClr val="AC7DD4"/>
          </a:solidFill>
          <a:ln w="9525">
            <a:solidFill>
              <a:schemeClr val="tx1"/>
            </a:solidFill>
            <a:miter lim="800000"/>
            <a:headEnd/>
            <a:tailEnd/>
          </a:ln>
        </p:spPr>
        <p:txBody>
          <a:bodyPr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defRPr/>
            </a:pPr>
            <a:r>
              <a:rPr lang="en-US" sz="2000" dirty="0">
                <a:sym typeface="Symbol" charset="0"/>
              </a:rPr>
              <a:t>Indirect </a:t>
            </a:r>
            <a:r>
              <a:rPr lang="en-US" sz="2000" dirty="0" err="1">
                <a:sym typeface="Symbol" charset="0"/>
              </a:rPr>
              <a:t>defence</a:t>
            </a:r>
            <a:endParaRPr lang="en-US" sz="2000" dirty="0"/>
          </a:p>
        </p:txBody>
      </p:sp>
      <p:sp>
        <p:nvSpPr>
          <p:cNvPr id="33" name="TextBox 32">
            <a:extLst>
              <a:ext uri="{FF2B5EF4-FFF2-40B4-BE49-F238E27FC236}">
                <a16:creationId xmlns:a16="http://schemas.microsoft.com/office/drawing/2014/main" id="{51B8796F-B747-1044-B675-B47E417A7C8C}"/>
              </a:ext>
            </a:extLst>
          </p:cNvPr>
          <p:cNvSpPr txBox="1"/>
          <p:nvPr/>
        </p:nvSpPr>
        <p:spPr>
          <a:xfrm>
            <a:off x="10591800" y="6076740"/>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2" name="Date Placeholder 1">
            <a:extLst>
              <a:ext uri="{FF2B5EF4-FFF2-40B4-BE49-F238E27FC236}">
                <a16:creationId xmlns:a16="http://schemas.microsoft.com/office/drawing/2014/main" id="{1EF24EA5-3DAC-C84D-892C-585802F85327}"/>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D783CAC1-4DA2-3244-B749-2650022C0D90}"/>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572430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500" fill="hold"/>
                                        <p:tgtEl>
                                          <p:spTgt spid="335879"/>
                                        </p:tgtEl>
                                        <p:attrNameLst>
                                          <p:attrName>fillcolor</p:attrName>
                                        </p:attrNameLst>
                                      </p:cBhvr>
                                      <p:to>
                                        <a:schemeClr val="hlink"/>
                                      </p:to>
                                    </p:animClr>
                                    <p:set>
                                      <p:cBhvr>
                                        <p:cTn id="7" dur="500" fill="hold"/>
                                        <p:tgtEl>
                                          <p:spTgt spid="335879"/>
                                        </p:tgtEl>
                                        <p:attrNameLst>
                                          <p:attrName>fill.type</p:attrName>
                                        </p:attrNameLst>
                                      </p:cBhvr>
                                      <p:to>
                                        <p:strVal val="solid"/>
                                      </p:to>
                                    </p:set>
                                    <p:set>
                                      <p:cBhvr>
                                        <p:cTn id="8" dur="500" fill="hold"/>
                                        <p:tgtEl>
                                          <p:spTgt spid="335879"/>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335881"/>
                                        </p:tgtEl>
                                        <p:attrNameLst>
                                          <p:attrName>fillcolor</p:attrName>
                                        </p:attrNameLst>
                                      </p:cBhvr>
                                      <p:to>
                                        <a:schemeClr val="hlink"/>
                                      </p:to>
                                    </p:animClr>
                                    <p:set>
                                      <p:cBhvr>
                                        <p:cTn id="11" dur="500" fill="hold"/>
                                        <p:tgtEl>
                                          <p:spTgt spid="335881"/>
                                        </p:tgtEl>
                                        <p:attrNameLst>
                                          <p:attrName>fill.type</p:attrName>
                                        </p:attrNameLst>
                                      </p:cBhvr>
                                      <p:to>
                                        <p:strVal val="solid"/>
                                      </p:to>
                                    </p:set>
                                    <p:set>
                                      <p:cBhvr>
                                        <p:cTn id="12" dur="500" fill="hold"/>
                                        <p:tgtEl>
                                          <p:spTgt spid="335881"/>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335874"/>
                                        </p:tgtEl>
                                        <p:attrNameLst>
                                          <p:attrName>fillcolor</p:attrName>
                                        </p:attrNameLst>
                                      </p:cBhvr>
                                      <p:to>
                                        <a:schemeClr val="accent1"/>
                                      </p:to>
                                    </p:animClr>
                                    <p:set>
                                      <p:cBhvr>
                                        <p:cTn id="15" dur="500" fill="hold"/>
                                        <p:tgtEl>
                                          <p:spTgt spid="335874"/>
                                        </p:tgtEl>
                                        <p:attrNameLst>
                                          <p:attrName>fill.type</p:attrName>
                                        </p:attrNameLst>
                                      </p:cBhvr>
                                      <p:to>
                                        <p:strVal val="solid"/>
                                      </p:to>
                                    </p:set>
                                    <p:set>
                                      <p:cBhvr>
                                        <p:cTn id="16" dur="500" fill="hold"/>
                                        <p:tgtEl>
                                          <p:spTgt spid="33587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a:extLst>
              <a:ext uri="{FF2B5EF4-FFF2-40B4-BE49-F238E27FC236}">
                <a16:creationId xmlns:a16="http://schemas.microsoft.com/office/drawing/2014/main" id="{1360E48A-C730-1542-B0D1-0E5696FE5103}"/>
              </a:ext>
            </a:extLst>
          </p:cNvPr>
          <p:cNvSpPr txBox="1">
            <a:spLocks noChangeArrowheads="1"/>
          </p:cNvSpPr>
          <p:nvPr/>
        </p:nvSpPr>
        <p:spPr bwMode="auto">
          <a:xfrm>
            <a:off x="2505076" y="685801"/>
            <a:ext cx="22209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lower taxes</a:t>
            </a:r>
            <a:endParaRPr lang="en-US" altLang="en-US" sz="1600"/>
          </a:p>
        </p:txBody>
      </p:sp>
      <p:sp>
        <p:nvSpPr>
          <p:cNvPr id="38914" name="Text Box 3">
            <a:extLst>
              <a:ext uri="{FF2B5EF4-FFF2-40B4-BE49-F238E27FC236}">
                <a16:creationId xmlns:a16="http://schemas.microsoft.com/office/drawing/2014/main" id="{C79C6804-B4B0-B541-AF30-EAAD7328DB5E}"/>
              </a:ext>
            </a:extLst>
          </p:cNvPr>
          <p:cNvSpPr txBox="1">
            <a:spLocks noChangeArrowheads="1"/>
          </p:cNvSpPr>
          <p:nvPr/>
        </p:nvSpPr>
        <p:spPr bwMode="auto">
          <a:xfrm>
            <a:off x="16002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productivity</a:t>
            </a:r>
            <a:endParaRPr lang="en-US" altLang="en-US" sz="1600"/>
          </a:p>
        </p:txBody>
      </p:sp>
      <p:sp>
        <p:nvSpPr>
          <p:cNvPr id="38915" name="Text Box 4">
            <a:extLst>
              <a:ext uri="{FF2B5EF4-FFF2-40B4-BE49-F238E27FC236}">
                <a16:creationId xmlns:a16="http://schemas.microsoft.com/office/drawing/2014/main" id="{DD25D700-A9CD-F748-A551-EA2B4FCE3D45}"/>
              </a:ext>
            </a:extLst>
          </p:cNvPr>
          <p:cNvSpPr txBox="1">
            <a:spLocks noChangeArrowheads="1"/>
          </p:cNvSpPr>
          <p:nvPr/>
        </p:nvSpPr>
        <p:spPr bwMode="auto">
          <a:xfrm>
            <a:off x="4343400" y="1908176"/>
            <a:ext cx="13716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productivity is good</a:t>
            </a:r>
            <a:endParaRPr lang="en-US" altLang="en-US" sz="1600"/>
          </a:p>
        </p:txBody>
      </p:sp>
      <p:cxnSp>
        <p:nvCxnSpPr>
          <p:cNvPr id="38916" name="AutoShape 5">
            <a:extLst>
              <a:ext uri="{FF2B5EF4-FFF2-40B4-BE49-F238E27FC236}">
                <a16:creationId xmlns:a16="http://schemas.microsoft.com/office/drawing/2014/main" id="{31AB288A-2CA6-B34E-87DC-C8AFDB058478}"/>
              </a:ext>
            </a:extLst>
          </p:cNvPr>
          <p:cNvCxnSpPr>
            <a:cxnSpLocks noChangeShapeType="1"/>
            <a:stCxn id="38914" idx="0"/>
            <a:endCxn id="38913" idx="2"/>
          </p:cNvCxnSpPr>
          <p:nvPr/>
        </p:nvCxnSpPr>
        <p:spPr bwMode="auto">
          <a:xfrm rot="16200000">
            <a:off x="2493963" y="785813"/>
            <a:ext cx="876300" cy="13684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17" name="AutoShape 6">
            <a:extLst>
              <a:ext uri="{FF2B5EF4-FFF2-40B4-BE49-F238E27FC236}">
                <a16:creationId xmlns:a16="http://schemas.microsoft.com/office/drawing/2014/main" id="{9FBFBDC2-AF8A-5340-878B-B3C5E1A69A7C}"/>
              </a:ext>
            </a:extLst>
          </p:cNvPr>
          <p:cNvCxnSpPr>
            <a:cxnSpLocks noChangeShapeType="1"/>
            <a:stCxn id="38915" idx="0"/>
            <a:endCxn id="38913" idx="2"/>
          </p:cNvCxnSpPr>
          <p:nvPr/>
        </p:nvCxnSpPr>
        <p:spPr bwMode="auto">
          <a:xfrm rot="5400000" flipH="1">
            <a:off x="3884613" y="763588"/>
            <a:ext cx="876300" cy="14128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18" name="Text Box 7">
            <a:extLst>
              <a:ext uri="{FF2B5EF4-FFF2-40B4-BE49-F238E27FC236}">
                <a16:creationId xmlns:a16="http://schemas.microsoft.com/office/drawing/2014/main" id="{749AC08C-18F9-014F-A515-57F6C3768F2C}"/>
              </a:ext>
            </a:extLst>
          </p:cNvPr>
          <p:cNvSpPr txBox="1">
            <a:spLocks noChangeArrowheads="1"/>
          </p:cNvSpPr>
          <p:nvPr/>
        </p:nvSpPr>
        <p:spPr bwMode="auto">
          <a:xfrm>
            <a:off x="7254876" y="685801"/>
            <a:ext cx="2576513" cy="346075"/>
          </a:xfrm>
          <a:prstGeom prst="rect">
            <a:avLst/>
          </a:prstGeom>
          <a:solidFill>
            <a:schemeClr val="accent1"/>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sz="1600">
                <a:sym typeface="Symbol" pitchFamily="2" charset="2"/>
              </a:rPr>
              <a:t>We should not lower taxes</a:t>
            </a:r>
            <a:endParaRPr lang="en-US" altLang="en-US" sz="1600"/>
          </a:p>
        </p:txBody>
      </p:sp>
      <p:sp>
        <p:nvSpPr>
          <p:cNvPr id="38919" name="Text Box 8">
            <a:extLst>
              <a:ext uri="{FF2B5EF4-FFF2-40B4-BE49-F238E27FC236}">
                <a16:creationId xmlns:a16="http://schemas.microsoft.com/office/drawing/2014/main" id="{F390B0C7-55BD-B145-B0AD-5DE23FCE4FC6}"/>
              </a:ext>
            </a:extLst>
          </p:cNvPr>
          <p:cNvSpPr txBox="1">
            <a:spLocks noChangeArrowheads="1"/>
          </p:cNvSpPr>
          <p:nvPr/>
        </p:nvSpPr>
        <p:spPr bwMode="auto">
          <a:xfrm>
            <a:off x="6477000" y="1908176"/>
            <a:ext cx="12954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increase inequality</a:t>
            </a:r>
            <a:endParaRPr lang="en-US" altLang="en-US" sz="1600"/>
          </a:p>
        </p:txBody>
      </p:sp>
      <p:sp>
        <p:nvSpPr>
          <p:cNvPr id="38920" name="Text Box 9">
            <a:extLst>
              <a:ext uri="{FF2B5EF4-FFF2-40B4-BE49-F238E27FC236}">
                <a16:creationId xmlns:a16="http://schemas.microsoft.com/office/drawing/2014/main" id="{89FCFA60-7644-284A-B658-018FBB0EF1B5}"/>
              </a:ext>
            </a:extLst>
          </p:cNvPr>
          <p:cNvSpPr txBox="1">
            <a:spLocks noChangeArrowheads="1"/>
          </p:cNvSpPr>
          <p:nvPr/>
        </p:nvSpPr>
        <p:spPr bwMode="auto">
          <a:xfrm>
            <a:off x="9448800" y="1908176"/>
            <a:ext cx="11430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is bad</a:t>
            </a:r>
            <a:endParaRPr lang="en-US" altLang="en-US" sz="1600"/>
          </a:p>
        </p:txBody>
      </p:sp>
      <p:cxnSp>
        <p:nvCxnSpPr>
          <p:cNvPr id="38921" name="AutoShape 10">
            <a:extLst>
              <a:ext uri="{FF2B5EF4-FFF2-40B4-BE49-F238E27FC236}">
                <a16:creationId xmlns:a16="http://schemas.microsoft.com/office/drawing/2014/main" id="{1B70AE1F-A481-0745-9E7D-E0F4650BF9CA}"/>
              </a:ext>
            </a:extLst>
          </p:cNvPr>
          <p:cNvCxnSpPr>
            <a:cxnSpLocks noChangeShapeType="1"/>
            <a:stCxn id="38919" idx="0"/>
            <a:endCxn id="38918" idx="2"/>
          </p:cNvCxnSpPr>
          <p:nvPr/>
        </p:nvCxnSpPr>
        <p:spPr bwMode="auto">
          <a:xfrm rot="16200000">
            <a:off x="7396163" y="760413"/>
            <a:ext cx="876300" cy="141922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22" name="AutoShape 11">
            <a:extLst>
              <a:ext uri="{FF2B5EF4-FFF2-40B4-BE49-F238E27FC236}">
                <a16:creationId xmlns:a16="http://schemas.microsoft.com/office/drawing/2014/main" id="{2C640A46-B3BD-A340-923B-21D670DAF2E2}"/>
              </a:ext>
            </a:extLst>
          </p:cNvPr>
          <p:cNvCxnSpPr>
            <a:cxnSpLocks noChangeShapeType="1"/>
            <a:stCxn id="38920" idx="0"/>
            <a:endCxn id="38918" idx="2"/>
          </p:cNvCxnSpPr>
          <p:nvPr/>
        </p:nvCxnSpPr>
        <p:spPr bwMode="auto">
          <a:xfrm rot="5400000" flipH="1">
            <a:off x="8843963" y="731838"/>
            <a:ext cx="876300" cy="1476375"/>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23" name="AutoShape 12">
            <a:extLst>
              <a:ext uri="{FF2B5EF4-FFF2-40B4-BE49-F238E27FC236}">
                <a16:creationId xmlns:a16="http://schemas.microsoft.com/office/drawing/2014/main" id="{A4C1DFD7-8020-C645-875F-71D0ED8AC32D}"/>
              </a:ext>
            </a:extLst>
          </p:cNvPr>
          <p:cNvCxnSpPr>
            <a:cxnSpLocks noChangeShapeType="1"/>
            <a:stCxn id="38918" idx="1"/>
            <a:endCxn id="38913" idx="3"/>
          </p:cNvCxnSpPr>
          <p:nvPr/>
        </p:nvCxnSpPr>
        <p:spPr bwMode="auto">
          <a:xfrm flipH="1">
            <a:off x="4725989" y="858838"/>
            <a:ext cx="2528887" cy="0"/>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8924" name="Text Box 13">
            <a:extLst>
              <a:ext uri="{FF2B5EF4-FFF2-40B4-BE49-F238E27FC236}">
                <a16:creationId xmlns:a16="http://schemas.microsoft.com/office/drawing/2014/main" id="{EAD6BE3E-50A7-934B-B059-5D99969D21A3}"/>
              </a:ext>
            </a:extLst>
          </p:cNvPr>
          <p:cNvSpPr txBox="1">
            <a:spLocks noChangeArrowheads="1"/>
          </p:cNvSpPr>
          <p:nvPr/>
        </p:nvSpPr>
        <p:spPr bwMode="auto">
          <a:xfrm>
            <a:off x="5105400" y="3508376"/>
            <a:ext cx="1600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Lower taxes do not increase productivity</a:t>
            </a:r>
            <a:endParaRPr lang="en-US" altLang="en-US" sz="1600"/>
          </a:p>
        </p:txBody>
      </p:sp>
      <p:sp>
        <p:nvSpPr>
          <p:cNvPr id="38925" name="Text Box 14">
            <a:extLst>
              <a:ext uri="{FF2B5EF4-FFF2-40B4-BE49-F238E27FC236}">
                <a16:creationId xmlns:a16="http://schemas.microsoft.com/office/drawing/2014/main" id="{C6A54B02-CF06-0948-96A1-99CEAE6F180E}"/>
              </a:ext>
            </a:extLst>
          </p:cNvPr>
          <p:cNvSpPr txBox="1">
            <a:spLocks noChangeArrowheads="1"/>
          </p:cNvSpPr>
          <p:nvPr/>
        </p:nvSpPr>
        <p:spPr bwMode="auto">
          <a:xfrm>
            <a:off x="1600200" y="3524250"/>
            <a:ext cx="12954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says that …</a:t>
            </a:r>
            <a:endParaRPr lang="en-US" altLang="en-US" sz="1600"/>
          </a:p>
        </p:txBody>
      </p:sp>
      <p:cxnSp>
        <p:nvCxnSpPr>
          <p:cNvPr id="38926" name="AutoShape 15">
            <a:extLst>
              <a:ext uri="{FF2B5EF4-FFF2-40B4-BE49-F238E27FC236}">
                <a16:creationId xmlns:a16="http://schemas.microsoft.com/office/drawing/2014/main" id="{C38AABCE-7476-BB4A-9F57-1C0822D41149}"/>
              </a:ext>
            </a:extLst>
          </p:cNvPr>
          <p:cNvCxnSpPr>
            <a:cxnSpLocks noChangeShapeType="1"/>
            <a:stCxn id="38925" idx="0"/>
            <a:endCxn id="38914" idx="2"/>
          </p:cNvCxnSpPr>
          <p:nvPr/>
        </p:nvCxnSpPr>
        <p:spPr bwMode="auto">
          <a:xfrm flipV="1">
            <a:off x="2247900" y="2743200"/>
            <a:ext cx="0" cy="78105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27" name="Text Box 16">
            <a:extLst>
              <a:ext uri="{FF2B5EF4-FFF2-40B4-BE49-F238E27FC236}">
                <a16:creationId xmlns:a16="http://schemas.microsoft.com/office/drawing/2014/main" id="{62A1CA02-D6E7-BD4F-B3A4-725469D2BEE6}"/>
              </a:ext>
            </a:extLst>
          </p:cNvPr>
          <p:cNvSpPr txBox="1">
            <a:spLocks noChangeArrowheads="1"/>
          </p:cNvSpPr>
          <p:nvPr/>
        </p:nvSpPr>
        <p:spPr bwMode="auto">
          <a:xfrm>
            <a:off x="3657600" y="5108576"/>
            <a:ext cx="12192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has political ambitions</a:t>
            </a:r>
            <a:endParaRPr lang="en-US" altLang="en-US" sz="1600"/>
          </a:p>
        </p:txBody>
      </p:sp>
      <p:sp>
        <p:nvSpPr>
          <p:cNvPr id="38928" name="Text Box 17">
            <a:extLst>
              <a:ext uri="{FF2B5EF4-FFF2-40B4-BE49-F238E27FC236}">
                <a16:creationId xmlns:a16="http://schemas.microsoft.com/office/drawing/2014/main" id="{0835D972-8F99-F74C-B5EE-CAE81260F0DD}"/>
              </a:ext>
            </a:extLst>
          </p:cNvPr>
          <p:cNvSpPr txBox="1">
            <a:spLocks noChangeArrowheads="1"/>
          </p:cNvSpPr>
          <p:nvPr/>
        </p:nvSpPr>
        <p:spPr bwMode="auto">
          <a:xfrm>
            <a:off x="1600200" y="5105401"/>
            <a:ext cx="1371600" cy="132397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People with political ambitions are not objective </a:t>
            </a:r>
            <a:endParaRPr lang="en-US" altLang="en-US" sz="1600"/>
          </a:p>
        </p:txBody>
      </p:sp>
      <p:sp>
        <p:nvSpPr>
          <p:cNvPr id="38929" name="Text Box 18">
            <a:extLst>
              <a:ext uri="{FF2B5EF4-FFF2-40B4-BE49-F238E27FC236}">
                <a16:creationId xmlns:a16="http://schemas.microsoft.com/office/drawing/2014/main" id="{C8CB10B3-0F05-E14B-AA9F-450811E18E6E}"/>
              </a:ext>
            </a:extLst>
          </p:cNvPr>
          <p:cNvSpPr txBox="1">
            <a:spLocks noChangeArrowheads="1"/>
          </p:cNvSpPr>
          <p:nvPr/>
        </p:nvSpPr>
        <p:spPr bwMode="auto">
          <a:xfrm>
            <a:off x="3200400" y="3524250"/>
            <a:ext cx="14478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Prof. P is not objective</a:t>
            </a:r>
            <a:endParaRPr lang="en-US" altLang="en-US" sz="1600"/>
          </a:p>
        </p:txBody>
      </p:sp>
      <p:cxnSp>
        <p:nvCxnSpPr>
          <p:cNvPr id="38930" name="AutoShape 19">
            <a:extLst>
              <a:ext uri="{FF2B5EF4-FFF2-40B4-BE49-F238E27FC236}">
                <a16:creationId xmlns:a16="http://schemas.microsoft.com/office/drawing/2014/main" id="{2D4327A0-9143-4B4E-899E-8CF8D02A2D1F}"/>
              </a:ext>
            </a:extLst>
          </p:cNvPr>
          <p:cNvCxnSpPr>
            <a:cxnSpLocks noChangeShapeType="1"/>
            <a:stCxn id="38929" idx="0"/>
          </p:cNvCxnSpPr>
          <p:nvPr/>
        </p:nvCxnSpPr>
        <p:spPr bwMode="auto">
          <a:xfrm flipH="1" flipV="1">
            <a:off x="2209800" y="3048000"/>
            <a:ext cx="1714500" cy="476250"/>
          </a:xfrm>
          <a:prstGeom prst="straightConnector1">
            <a:avLst/>
          </a:prstGeom>
          <a:noFill/>
          <a:ln w="28575">
            <a:solidFill>
              <a:schemeClr val="hlink"/>
            </a:solidFill>
            <a:prstDash val="dash"/>
            <a:round/>
            <a:headEnd/>
            <a:tailEnd type="triangle" w="med" len="med"/>
          </a:ln>
          <a:extLst>
            <a:ext uri="{909E8E84-426E-40DD-AFC4-6F175D3DCCD1}">
              <a14:hiddenFill xmlns:a14="http://schemas.microsoft.com/office/drawing/2010/main">
                <a:noFill/>
              </a14:hiddenFill>
            </a:ext>
          </a:extLst>
        </p:spPr>
      </p:cxnSp>
      <p:cxnSp>
        <p:nvCxnSpPr>
          <p:cNvPr id="38931" name="AutoShape 20">
            <a:extLst>
              <a:ext uri="{FF2B5EF4-FFF2-40B4-BE49-F238E27FC236}">
                <a16:creationId xmlns:a16="http://schemas.microsoft.com/office/drawing/2014/main" id="{ADBFB9C1-6EDF-934B-A3E3-AAC86ADB134E}"/>
              </a:ext>
            </a:extLst>
          </p:cNvPr>
          <p:cNvCxnSpPr>
            <a:cxnSpLocks noChangeShapeType="1"/>
            <a:stCxn id="38928" idx="0"/>
            <a:endCxn id="38929" idx="2"/>
          </p:cNvCxnSpPr>
          <p:nvPr/>
        </p:nvCxnSpPr>
        <p:spPr bwMode="auto">
          <a:xfrm rot="16200000">
            <a:off x="2609850" y="3790950"/>
            <a:ext cx="990600" cy="16383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32" name="AutoShape 21">
            <a:extLst>
              <a:ext uri="{FF2B5EF4-FFF2-40B4-BE49-F238E27FC236}">
                <a16:creationId xmlns:a16="http://schemas.microsoft.com/office/drawing/2014/main" id="{6F819830-9A40-5648-9F9A-D5EFEB3781EF}"/>
              </a:ext>
            </a:extLst>
          </p:cNvPr>
          <p:cNvCxnSpPr>
            <a:cxnSpLocks noChangeShapeType="1"/>
            <a:stCxn id="38927" idx="0"/>
            <a:endCxn id="38929" idx="2"/>
          </p:cNvCxnSpPr>
          <p:nvPr/>
        </p:nvCxnSpPr>
        <p:spPr bwMode="auto">
          <a:xfrm rot="5400000" flipH="1">
            <a:off x="3598863" y="4440238"/>
            <a:ext cx="993775" cy="3429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8933" name="Text Box 22">
            <a:extLst>
              <a:ext uri="{FF2B5EF4-FFF2-40B4-BE49-F238E27FC236}">
                <a16:creationId xmlns:a16="http://schemas.microsoft.com/office/drawing/2014/main" id="{9855DD1F-C9E2-AF4A-8915-3B3115A5DDB4}"/>
              </a:ext>
            </a:extLst>
          </p:cNvPr>
          <p:cNvSpPr txBox="1">
            <a:spLocks noChangeArrowheads="1"/>
          </p:cNvSpPr>
          <p:nvPr/>
        </p:nvSpPr>
        <p:spPr bwMode="auto">
          <a:xfrm>
            <a:off x="8001000" y="3505201"/>
            <a:ext cx="1143000" cy="835025"/>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is good</a:t>
            </a:r>
            <a:endParaRPr lang="en-US" altLang="en-US" sz="1600"/>
          </a:p>
        </p:txBody>
      </p:sp>
      <p:sp>
        <p:nvSpPr>
          <p:cNvPr id="38934" name="Text Box 23">
            <a:extLst>
              <a:ext uri="{FF2B5EF4-FFF2-40B4-BE49-F238E27FC236}">
                <a16:creationId xmlns:a16="http://schemas.microsoft.com/office/drawing/2014/main" id="{A9AA53FE-FF17-C142-85BC-9239037ACAA0}"/>
              </a:ext>
            </a:extLst>
          </p:cNvPr>
          <p:cNvSpPr txBox="1">
            <a:spLocks noChangeArrowheads="1"/>
          </p:cNvSpPr>
          <p:nvPr/>
        </p:nvSpPr>
        <p:spPr bwMode="auto">
          <a:xfrm>
            <a:off x="6858000" y="5105400"/>
            <a:ext cx="1371600" cy="107950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Increased inequality stimulates competition</a:t>
            </a:r>
            <a:endParaRPr lang="en-US" altLang="en-US" sz="1600"/>
          </a:p>
        </p:txBody>
      </p:sp>
      <p:sp>
        <p:nvSpPr>
          <p:cNvPr id="38935" name="Text Box 24">
            <a:extLst>
              <a:ext uri="{FF2B5EF4-FFF2-40B4-BE49-F238E27FC236}">
                <a16:creationId xmlns:a16="http://schemas.microsoft.com/office/drawing/2014/main" id="{7EB942F4-C01D-3A42-8958-DB1468C6114A}"/>
              </a:ext>
            </a:extLst>
          </p:cNvPr>
          <p:cNvSpPr txBox="1">
            <a:spLocks noChangeArrowheads="1"/>
          </p:cNvSpPr>
          <p:nvPr/>
        </p:nvSpPr>
        <p:spPr bwMode="auto">
          <a:xfrm>
            <a:off x="9067800" y="5124450"/>
            <a:ext cx="1295400" cy="59055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Competition is good</a:t>
            </a:r>
            <a:endParaRPr lang="en-US" altLang="en-US" sz="1600"/>
          </a:p>
        </p:txBody>
      </p:sp>
      <p:cxnSp>
        <p:nvCxnSpPr>
          <p:cNvPr id="38936" name="AutoShape 25">
            <a:extLst>
              <a:ext uri="{FF2B5EF4-FFF2-40B4-BE49-F238E27FC236}">
                <a16:creationId xmlns:a16="http://schemas.microsoft.com/office/drawing/2014/main" id="{4303D965-DEA2-C347-B389-D703699A6FBD}"/>
              </a:ext>
            </a:extLst>
          </p:cNvPr>
          <p:cNvCxnSpPr>
            <a:cxnSpLocks noChangeShapeType="1"/>
            <a:stCxn id="38934" idx="0"/>
            <a:endCxn id="38933" idx="2"/>
          </p:cNvCxnSpPr>
          <p:nvPr/>
        </p:nvCxnSpPr>
        <p:spPr bwMode="auto">
          <a:xfrm rot="16200000">
            <a:off x="7675563" y="4208463"/>
            <a:ext cx="765175" cy="10287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37" name="AutoShape 26">
            <a:extLst>
              <a:ext uri="{FF2B5EF4-FFF2-40B4-BE49-F238E27FC236}">
                <a16:creationId xmlns:a16="http://schemas.microsoft.com/office/drawing/2014/main" id="{39E3250B-7E88-EA4E-BF4B-E574474065B1}"/>
              </a:ext>
            </a:extLst>
          </p:cNvPr>
          <p:cNvCxnSpPr>
            <a:cxnSpLocks noChangeShapeType="1"/>
            <a:stCxn id="38935" idx="0"/>
            <a:endCxn id="38933" idx="2"/>
          </p:cNvCxnSpPr>
          <p:nvPr/>
        </p:nvCxnSpPr>
        <p:spPr bwMode="auto">
          <a:xfrm rot="5400000" flipH="1">
            <a:off x="8751888" y="4160838"/>
            <a:ext cx="784225" cy="114300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8938" name="AutoShape 27">
            <a:extLst>
              <a:ext uri="{FF2B5EF4-FFF2-40B4-BE49-F238E27FC236}">
                <a16:creationId xmlns:a16="http://schemas.microsoft.com/office/drawing/2014/main" id="{593F976C-69C7-AF4C-B565-6DC61FC6CA5E}"/>
              </a:ext>
            </a:extLst>
          </p:cNvPr>
          <p:cNvCxnSpPr>
            <a:cxnSpLocks noChangeShapeType="1"/>
            <a:stCxn id="38933" idx="0"/>
            <a:endCxn id="38920" idx="1"/>
          </p:cNvCxnSpPr>
          <p:nvPr/>
        </p:nvCxnSpPr>
        <p:spPr bwMode="auto">
          <a:xfrm flipV="1">
            <a:off x="8572500" y="2325688"/>
            <a:ext cx="876300" cy="1179512"/>
          </a:xfrm>
          <a:prstGeom prst="straightConnector1">
            <a:avLst/>
          </a:prstGeom>
          <a:noFill/>
          <a:ln w="28575">
            <a:solidFill>
              <a:schemeClr val="hlink"/>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38939" name="Text Box 28">
            <a:extLst>
              <a:ext uri="{FF2B5EF4-FFF2-40B4-BE49-F238E27FC236}">
                <a16:creationId xmlns:a16="http://schemas.microsoft.com/office/drawing/2014/main" id="{1FD5B359-A1A6-FF4A-B7AC-AE9A510F4F01}"/>
              </a:ext>
            </a:extLst>
          </p:cNvPr>
          <p:cNvSpPr txBox="1">
            <a:spLocks noChangeArrowheads="1"/>
          </p:cNvSpPr>
          <p:nvPr/>
        </p:nvSpPr>
        <p:spPr bwMode="auto">
          <a:xfrm>
            <a:off x="5181600" y="5105400"/>
            <a:ext cx="1447800" cy="1079500"/>
          </a:xfrm>
          <a:prstGeom prst="rect">
            <a:avLst/>
          </a:prstGeom>
          <a:solidFill>
            <a:schemeClr val="accent1"/>
          </a:solidFill>
          <a:ln w="9525">
            <a:solidFill>
              <a:schemeClr val="tx1"/>
            </a:solidFill>
            <a:miter lim="800000"/>
            <a:headEnd/>
            <a:tailEnd/>
          </a:ln>
        </p:spPr>
        <p:txBody>
          <a:bodyPr anchor="ct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a:sym typeface="Symbol" pitchFamily="2" charset="2"/>
              </a:rPr>
              <a:t>USA lowered taxes but productivity decreased</a:t>
            </a:r>
            <a:endParaRPr lang="en-US" altLang="en-US" sz="1600"/>
          </a:p>
        </p:txBody>
      </p:sp>
      <p:cxnSp>
        <p:nvCxnSpPr>
          <p:cNvPr id="38940" name="AutoShape 29">
            <a:extLst>
              <a:ext uri="{FF2B5EF4-FFF2-40B4-BE49-F238E27FC236}">
                <a16:creationId xmlns:a16="http://schemas.microsoft.com/office/drawing/2014/main" id="{E2B61D5C-DE26-9042-80C4-1059DBDB5C9F}"/>
              </a:ext>
            </a:extLst>
          </p:cNvPr>
          <p:cNvCxnSpPr>
            <a:cxnSpLocks noChangeShapeType="1"/>
            <a:stCxn id="38939" idx="0"/>
            <a:endCxn id="38924" idx="2"/>
          </p:cNvCxnSpPr>
          <p:nvPr/>
        </p:nvCxnSpPr>
        <p:spPr bwMode="auto">
          <a:xfrm flipV="1">
            <a:off x="5905500" y="4343400"/>
            <a:ext cx="0" cy="7620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941" name="AutoShape 30">
            <a:extLst>
              <a:ext uri="{FF2B5EF4-FFF2-40B4-BE49-F238E27FC236}">
                <a16:creationId xmlns:a16="http://schemas.microsoft.com/office/drawing/2014/main" id="{9D7A1841-33D0-284C-A3D1-810BC8C4B063}"/>
              </a:ext>
            </a:extLst>
          </p:cNvPr>
          <p:cNvCxnSpPr>
            <a:cxnSpLocks noChangeShapeType="1"/>
            <a:stCxn id="38924" idx="0"/>
            <a:endCxn id="38914" idx="3"/>
          </p:cNvCxnSpPr>
          <p:nvPr/>
        </p:nvCxnSpPr>
        <p:spPr bwMode="auto">
          <a:xfrm flipH="1" flipV="1">
            <a:off x="2895600" y="2325689"/>
            <a:ext cx="3009900" cy="1182687"/>
          </a:xfrm>
          <a:prstGeom prst="straightConnector1">
            <a:avLst/>
          </a:prstGeom>
          <a:noFill/>
          <a:ln w="28575">
            <a:solidFill>
              <a:schemeClr val="hlink"/>
            </a:solidFill>
            <a:prstDash val="dash"/>
            <a:round/>
            <a:headEnd type="triangle" w="med" len="med"/>
            <a:tailEnd/>
          </a:ln>
          <a:extLst>
            <a:ext uri="{909E8E84-426E-40DD-AFC4-6F175D3DCCD1}">
              <a14:hiddenFill xmlns:a14="http://schemas.microsoft.com/office/drawing/2010/main">
                <a:noFill/>
              </a14:hiddenFill>
            </a:ext>
          </a:extLst>
        </p:spPr>
      </p:cxnSp>
      <p:sp>
        <p:nvSpPr>
          <p:cNvPr id="342047" name="Freeform 31">
            <a:extLst>
              <a:ext uri="{FF2B5EF4-FFF2-40B4-BE49-F238E27FC236}">
                <a16:creationId xmlns:a16="http://schemas.microsoft.com/office/drawing/2014/main" id="{45B07F11-434C-3846-B9B8-63CE41E65C0D}"/>
              </a:ext>
            </a:extLst>
          </p:cNvPr>
          <p:cNvSpPr>
            <a:spLocks/>
          </p:cNvSpPr>
          <p:nvPr/>
        </p:nvSpPr>
        <p:spPr bwMode="auto">
          <a:xfrm>
            <a:off x="1493837" y="285750"/>
            <a:ext cx="4670426" cy="4152900"/>
          </a:xfrm>
          <a:custGeom>
            <a:avLst/>
            <a:gdLst>
              <a:gd name="T0" fmla="*/ 2147483647 w 2942"/>
              <a:gd name="T1" fmla="*/ 2147483647 h 2616"/>
              <a:gd name="T2" fmla="*/ 2147483647 w 2942"/>
              <a:gd name="T3" fmla="*/ 2147483647 h 2616"/>
              <a:gd name="T4" fmla="*/ 2147483647 w 2942"/>
              <a:gd name="T5" fmla="*/ 2147483647 h 2616"/>
              <a:gd name="T6" fmla="*/ 2147483647 w 2942"/>
              <a:gd name="T7" fmla="*/ 2147483647 h 2616"/>
              <a:gd name="T8" fmla="*/ 2147483647 w 2942"/>
              <a:gd name="T9" fmla="*/ 2147483647 h 2616"/>
              <a:gd name="T10" fmla="*/ 2147483647 w 2942"/>
              <a:gd name="T11" fmla="*/ 2147483647 h 2616"/>
              <a:gd name="T12" fmla="*/ 2147483647 w 2942"/>
              <a:gd name="T13" fmla="*/ 2147483647 h 2616"/>
              <a:gd name="T14" fmla="*/ 2147483647 w 2942"/>
              <a:gd name="T15" fmla="*/ 2147483647 h 2616"/>
              <a:gd name="T16" fmla="*/ 2147483647 w 2942"/>
              <a:gd name="T17" fmla="*/ 2147483647 h 2616"/>
              <a:gd name="T18" fmla="*/ 2147483647 w 2942"/>
              <a:gd name="T19" fmla="*/ 2147483647 h 2616"/>
              <a:gd name="T20" fmla="*/ 2147483647 w 2942"/>
              <a:gd name="T21" fmla="*/ 2147483647 h 2616"/>
              <a:gd name="T22" fmla="*/ 2147483647 w 2942"/>
              <a:gd name="T23" fmla="*/ 2147483647 h 2616"/>
              <a:gd name="T24" fmla="*/ 2147483647 w 2942"/>
              <a:gd name="T25" fmla="*/ 2147483647 h 2616"/>
              <a:gd name="T26" fmla="*/ 2147483647 w 2942"/>
              <a:gd name="T27" fmla="*/ 2147483647 h 2616"/>
              <a:gd name="T28" fmla="*/ 2147483647 w 2942"/>
              <a:gd name="T29" fmla="*/ 2147483647 h 2616"/>
              <a:gd name="T30" fmla="*/ 2147483647 w 2942"/>
              <a:gd name="T31" fmla="*/ 2147483647 h 2616"/>
              <a:gd name="T32" fmla="*/ 2147483647 w 2942"/>
              <a:gd name="T33" fmla="*/ 2147483647 h 2616"/>
              <a:gd name="T34" fmla="*/ 2147483647 w 2942"/>
              <a:gd name="T35" fmla="*/ 2147483647 h 2616"/>
              <a:gd name="T36" fmla="*/ 2147483647 w 2942"/>
              <a:gd name="T37" fmla="*/ 2147483647 h 2616"/>
              <a:gd name="T38" fmla="*/ 2147483647 w 2942"/>
              <a:gd name="T39" fmla="*/ 2147483647 h 2616"/>
              <a:gd name="T40" fmla="*/ 2147483647 w 2942"/>
              <a:gd name="T41" fmla="*/ 2147483647 h 2616"/>
              <a:gd name="T42" fmla="*/ 2147483647 w 2942"/>
              <a:gd name="T43" fmla="*/ 2147483647 h 2616"/>
              <a:gd name="T44" fmla="*/ 2147483647 w 2942"/>
              <a:gd name="T45" fmla="*/ 2147483647 h 2616"/>
              <a:gd name="T46" fmla="*/ 2147483647 w 2942"/>
              <a:gd name="T47" fmla="*/ 2147483647 h 2616"/>
              <a:gd name="T48" fmla="*/ 2147483647 w 2942"/>
              <a:gd name="T49" fmla="*/ 2147483647 h 2616"/>
              <a:gd name="T50" fmla="*/ 2147483647 w 2942"/>
              <a:gd name="T51" fmla="*/ 2147483647 h 2616"/>
              <a:gd name="T52" fmla="*/ 2147483647 w 2942"/>
              <a:gd name="T53" fmla="*/ 2147483647 h 2616"/>
              <a:gd name="T54" fmla="*/ 2147483647 w 2942"/>
              <a:gd name="T55" fmla="*/ 2147483647 h 2616"/>
              <a:gd name="T56" fmla="*/ 2147483647 w 2942"/>
              <a:gd name="T57" fmla="*/ 2147483647 h 2616"/>
              <a:gd name="T58" fmla="*/ 0 w 2942"/>
              <a:gd name="T59" fmla="*/ 2147483647 h 2616"/>
              <a:gd name="T60" fmla="*/ 2147483647 w 2942"/>
              <a:gd name="T61" fmla="*/ 2147483647 h 2616"/>
              <a:gd name="T62" fmla="*/ 2147483647 w 2942"/>
              <a:gd name="T63" fmla="*/ 2147483647 h 2616"/>
              <a:gd name="T64" fmla="*/ 2147483647 w 2942"/>
              <a:gd name="T65" fmla="*/ 2147483647 h 2616"/>
              <a:gd name="T66" fmla="*/ 2147483647 w 2942"/>
              <a:gd name="T67" fmla="*/ 2147483647 h 2616"/>
              <a:gd name="T68" fmla="*/ 2147483647 w 2942"/>
              <a:gd name="T69" fmla="*/ 2147483647 h 2616"/>
              <a:gd name="T70" fmla="*/ 2147483647 w 2942"/>
              <a:gd name="T71" fmla="*/ 2147483647 h 2616"/>
              <a:gd name="T72" fmla="*/ 2147483647 w 2942"/>
              <a:gd name="T73" fmla="*/ 2147483647 h 2616"/>
              <a:gd name="T74" fmla="*/ 2147483647 w 2942"/>
              <a:gd name="T75" fmla="*/ 2147483647 h 2616"/>
              <a:gd name="T76" fmla="*/ 2147483647 w 2942"/>
              <a:gd name="T77" fmla="*/ 2147483647 h 2616"/>
              <a:gd name="T78" fmla="*/ 2147483647 w 2942"/>
              <a:gd name="T79" fmla="*/ 2147483647 h 2616"/>
              <a:gd name="T80" fmla="*/ 2147483647 w 2942"/>
              <a:gd name="T81" fmla="*/ 2147483647 h 2616"/>
              <a:gd name="T82" fmla="*/ 2147483647 w 2942"/>
              <a:gd name="T83" fmla="*/ 2147483647 h 2616"/>
              <a:gd name="T84" fmla="*/ 2147483647 w 2942"/>
              <a:gd name="T85" fmla="*/ 2147483647 h 2616"/>
              <a:gd name="T86" fmla="*/ 2147483647 w 2942"/>
              <a:gd name="T87" fmla="*/ 2147483647 h 2616"/>
              <a:gd name="T88" fmla="*/ 2147483647 w 2942"/>
              <a:gd name="T89" fmla="*/ 2147483647 h 2616"/>
              <a:gd name="T90" fmla="*/ 2147483647 w 2942"/>
              <a:gd name="T91" fmla="*/ 2147483647 h 2616"/>
              <a:gd name="T92" fmla="*/ 2147483647 w 2942"/>
              <a:gd name="T93" fmla="*/ 2147483647 h 2616"/>
              <a:gd name="T94" fmla="*/ 2147483647 w 2942"/>
              <a:gd name="T95" fmla="*/ 2147483647 h 2616"/>
              <a:gd name="T96" fmla="*/ 2147483647 w 2942"/>
              <a:gd name="T97" fmla="*/ 2147483647 h 2616"/>
              <a:gd name="T98" fmla="*/ 2147483647 w 2942"/>
              <a:gd name="T99" fmla="*/ 2147483647 h 2616"/>
              <a:gd name="T100" fmla="*/ 2147483647 w 2942"/>
              <a:gd name="T101" fmla="*/ 2147483647 h 2616"/>
              <a:gd name="T102" fmla="*/ 2147483647 w 2942"/>
              <a:gd name="T103" fmla="*/ 2147483647 h 2616"/>
              <a:gd name="T104" fmla="*/ 2147483647 w 2942"/>
              <a:gd name="T105" fmla="*/ 2147483647 h 2616"/>
              <a:gd name="T106" fmla="*/ 2147483647 w 2942"/>
              <a:gd name="T107" fmla="*/ 2147483647 h 2616"/>
              <a:gd name="T108" fmla="*/ 2147483647 w 2942"/>
              <a:gd name="T109" fmla="*/ 2147483647 h 2616"/>
              <a:gd name="T110" fmla="*/ 2147483647 w 2942"/>
              <a:gd name="T111" fmla="*/ 2147483647 h 26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942"/>
              <a:gd name="T169" fmla="*/ 0 h 2616"/>
              <a:gd name="T170" fmla="*/ 2942 w 2942"/>
              <a:gd name="T171" fmla="*/ 2616 h 26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942" h="2616">
                <a:moveTo>
                  <a:pt x="1332" y="18"/>
                </a:moveTo>
                <a:cubicBezTo>
                  <a:pt x="1611" y="10"/>
                  <a:pt x="1883" y="0"/>
                  <a:pt x="2162" y="9"/>
                </a:cubicBezTo>
                <a:cubicBezTo>
                  <a:pt x="2171" y="11"/>
                  <a:pt x="2219" y="21"/>
                  <a:pt x="2229" y="28"/>
                </a:cubicBezTo>
                <a:cubicBezTo>
                  <a:pt x="2250" y="42"/>
                  <a:pt x="2281" y="89"/>
                  <a:pt x="2295" y="103"/>
                </a:cubicBezTo>
                <a:cubicBezTo>
                  <a:pt x="2343" y="151"/>
                  <a:pt x="2420" y="234"/>
                  <a:pt x="2484" y="254"/>
                </a:cubicBezTo>
                <a:cubicBezTo>
                  <a:pt x="2526" y="308"/>
                  <a:pt x="2552" y="350"/>
                  <a:pt x="2606" y="387"/>
                </a:cubicBezTo>
                <a:cubicBezTo>
                  <a:pt x="2639" y="451"/>
                  <a:pt x="2688" y="500"/>
                  <a:pt x="2729" y="557"/>
                </a:cubicBezTo>
                <a:cubicBezTo>
                  <a:pt x="2760" y="601"/>
                  <a:pt x="2739" y="611"/>
                  <a:pt x="2786" y="642"/>
                </a:cubicBezTo>
                <a:cubicBezTo>
                  <a:pt x="2811" y="679"/>
                  <a:pt x="2845" y="710"/>
                  <a:pt x="2871" y="745"/>
                </a:cubicBezTo>
                <a:cubicBezTo>
                  <a:pt x="2895" y="778"/>
                  <a:pt x="2914" y="815"/>
                  <a:pt x="2937" y="849"/>
                </a:cubicBezTo>
                <a:cubicBezTo>
                  <a:pt x="2934" y="1066"/>
                  <a:pt x="2933" y="1284"/>
                  <a:pt x="2927" y="1501"/>
                </a:cubicBezTo>
                <a:cubicBezTo>
                  <a:pt x="2926" y="1542"/>
                  <a:pt x="2942" y="1600"/>
                  <a:pt x="2908" y="1624"/>
                </a:cubicBezTo>
                <a:cubicBezTo>
                  <a:pt x="2892" y="1635"/>
                  <a:pt x="2852" y="1642"/>
                  <a:pt x="2852" y="1642"/>
                </a:cubicBezTo>
                <a:cubicBezTo>
                  <a:pt x="2812" y="1682"/>
                  <a:pt x="2763" y="1690"/>
                  <a:pt x="2710" y="1709"/>
                </a:cubicBezTo>
                <a:cubicBezTo>
                  <a:pt x="2669" y="1706"/>
                  <a:pt x="2628" y="1699"/>
                  <a:pt x="2587" y="1699"/>
                </a:cubicBezTo>
                <a:cubicBezTo>
                  <a:pt x="2461" y="1699"/>
                  <a:pt x="2540" y="1722"/>
                  <a:pt x="2474" y="1699"/>
                </a:cubicBezTo>
                <a:cubicBezTo>
                  <a:pt x="2175" y="1705"/>
                  <a:pt x="1366" y="1772"/>
                  <a:pt x="1171" y="1709"/>
                </a:cubicBezTo>
                <a:cubicBezTo>
                  <a:pt x="1099" y="1732"/>
                  <a:pt x="1074" y="1737"/>
                  <a:pt x="1029" y="1803"/>
                </a:cubicBezTo>
                <a:cubicBezTo>
                  <a:pt x="1000" y="1894"/>
                  <a:pt x="1045" y="1761"/>
                  <a:pt x="1001" y="1860"/>
                </a:cubicBezTo>
                <a:cubicBezTo>
                  <a:pt x="981" y="1904"/>
                  <a:pt x="969" y="1955"/>
                  <a:pt x="954" y="2001"/>
                </a:cubicBezTo>
                <a:cubicBezTo>
                  <a:pt x="951" y="2149"/>
                  <a:pt x="953" y="2297"/>
                  <a:pt x="944" y="2445"/>
                </a:cubicBezTo>
                <a:cubicBezTo>
                  <a:pt x="942" y="2476"/>
                  <a:pt x="889" y="2504"/>
                  <a:pt x="869" y="2521"/>
                </a:cubicBezTo>
                <a:cubicBezTo>
                  <a:pt x="774" y="2601"/>
                  <a:pt x="782" y="2604"/>
                  <a:pt x="661" y="2615"/>
                </a:cubicBezTo>
                <a:cubicBezTo>
                  <a:pt x="648" y="2612"/>
                  <a:pt x="636" y="2607"/>
                  <a:pt x="623" y="2606"/>
                </a:cubicBezTo>
                <a:cubicBezTo>
                  <a:pt x="475" y="2600"/>
                  <a:pt x="326" y="2616"/>
                  <a:pt x="180" y="2596"/>
                </a:cubicBezTo>
                <a:cubicBezTo>
                  <a:pt x="157" y="2593"/>
                  <a:pt x="155" y="2558"/>
                  <a:pt x="142" y="2539"/>
                </a:cubicBezTo>
                <a:cubicBezTo>
                  <a:pt x="131" y="2522"/>
                  <a:pt x="85" y="2521"/>
                  <a:pt x="85" y="2521"/>
                </a:cubicBezTo>
                <a:cubicBezTo>
                  <a:pt x="79" y="2511"/>
                  <a:pt x="74" y="2500"/>
                  <a:pt x="66" y="2492"/>
                </a:cubicBezTo>
                <a:cubicBezTo>
                  <a:pt x="58" y="2484"/>
                  <a:pt x="45" y="2482"/>
                  <a:pt x="38" y="2473"/>
                </a:cubicBezTo>
                <a:cubicBezTo>
                  <a:pt x="18" y="2448"/>
                  <a:pt x="7" y="2375"/>
                  <a:pt x="0" y="2341"/>
                </a:cubicBezTo>
                <a:cubicBezTo>
                  <a:pt x="3" y="2319"/>
                  <a:pt x="4" y="2296"/>
                  <a:pt x="10" y="2275"/>
                </a:cubicBezTo>
                <a:cubicBezTo>
                  <a:pt x="13" y="2264"/>
                  <a:pt x="23" y="2257"/>
                  <a:pt x="28" y="2247"/>
                </a:cubicBezTo>
                <a:cubicBezTo>
                  <a:pt x="33" y="2238"/>
                  <a:pt x="36" y="2228"/>
                  <a:pt x="38" y="2218"/>
                </a:cubicBezTo>
                <a:cubicBezTo>
                  <a:pt x="45" y="2187"/>
                  <a:pt x="57" y="2124"/>
                  <a:pt x="57" y="2124"/>
                </a:cubicBezTo>
                <a:cubicBezTo>
                  <a:pt x="51" y="1967"/>
                  <a:pt x="40" y="1841"/>
                  <a:pt x="28" y="1690"/>
                </a:cubicBezTo>
                <a:cubicBezTo>
                  <a:pt x="51" y="1623"/>
                  <a:pt x="28" y="1706"/>
                  <a:pt x="28" y="1614"/>
                </a:cubicBezTo>
                <a:cubicBezTo>
                  <a:pt x="28" y="1598"/>
                  <a:pt x="54" y="1526"/>
                  <a:pt x="57" y="1510"/>
                </a:cubicBezTo>
                <a:cubicBezTo>
                  <a:pt x="60" y="1475"/>
                  <a:pt x="69" y="1441"/>
                  <a:pt x="66" y="1406"/>
                </a:cubicBezTo>
                <a:cubicBezTo>
                  <a:pt x="65" y="1395"/>
                  <a:pt x="52" y="1388"/>
                  <a:pt x="47" y="1378"/>
                </a:cubicBezTo>
                <a:cubicBezTo>
                  <a:pt x="33" y="1347"/>
                  <a:pt x="27" y="1316"/>
                  <a:pt x="19" y="1284"/>
                </a:cubicBezTo>
                <a:cubicBezTo>
                  <a:pt x="34" y="1205"/>
                  <a:pt x="3" y="1103"/>
                  <a:pt x="47" y="1038"/>
                </a:cubicBezTo>
                <a:cubicBezTo>
                  <a:pt x="55" y="1027"/>
                  <a:pt x="67" y="1020"/>
                  <a:pt x="76" y="1010"/>
                </a:cubicBezTo>
                <a:cubicBezTo>
                  <a:pt x="83" y="1001"/>
                  <a:pt x="89" y="991"/>
                  <a:pt x="95" y="981"/>
                </a:cubicBezTo>
                <a:cubicBezTo>
                  <a:pt x="105" y="950"/>
                  <a:pt x="142" y="896"/>
                  <a:pt x="142" y="896"/>
                </a:cubicBezTo>
                <a:cubicBezTo>
                  <a:pt x="162" y="834"/>
                  <a:pt x="134" y="900"/>
                  <a:pt x="180" y="849"/>
                </a:cubicBezTo>
                <a:cubicBezTo>
                  <a:pt x="252" y="768"/>
                  <a:pt x="206" y="809"/>
                  <a:pt x="246" y="745"/>
                </a:cubicBezTo>
                <a:cubicBezTo>
                  <a:pt x="254" y="732"/>
                  <a:pt x="265" y="721"/>
                  <a:pt x="274" y="708"/>
                </a:cubicBezTo>
                <a:cubicBezTo>
                  <a:pt x="287" y="689"/>
                  <a:pt x="312" y="651"/>
                  <a:pt x="312" y="651"/>
                </a:cubicBezTo>
                <a:cubicBezTo>
                  <a:pt x="332" y="590"/>
                  <a:pt x="335" y="534"/>
                  <a:pt x="349" y="472"/>
                </a:cubicBezTo>
                <a:cubicBezTo>
                  <a:pt x="353" y="452"/>
                  <a:pt x="351" y="426"/>
                  <a:pt x="368" y="415"/>
                </a:cubicBezTo>
                <a:cubicBezTo>
                  <a:pt x="387" y="402"/>
                  <a:pt x="425" y="377"/>
                  <a:pt x="425" y="377"/>
                </a:cubicBezTo>
                <a:cubicBezTo>
                  <a:pt x="451" y="296"/>
                  <a:pt x="542" y="307"/>
                  <a:pt x="595" y="254"/>
                </a:cubicBezTo>
                <a:cubicBezTo>
                  <a:pt x="641" y="208"/>
                  <a:pt x="702" y="160"/>
                  <a:pt x="765" y="141"/>
                </a:cubicBezTo>
                <a:cubicBezTo>
                  <a:pt x="808" y="128"/>
                  <a:pt x="857" y="125"/>
                  <a:pt x="897" y="103"/>
                </a:cubicBezTo>
                <a:cubicBezTo>
                  <a:pt x="926" y="87"/>
                  <a:pt x="983" y="41"/>
                  <a:pt x="1020" y="37"/>
                </a:cubicBezTo>
                <a:cubicBezTo>
                  <a:pt x="1124" y="26"/>
                  <a:pt x="1332" y="18"/>
                  <a:pt x="1332" y="18"/>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2048" name="Freeform 32">
            <a:extLst>
              <a:ext uri="{FF2B5EF4-FFF2-40B4-BE49-F238E27FC236}">
                <a16:creationId xmlns:a16="http://schemas.microsoft.com/office/drawing/2014/main" id="{BC5CA792-8A6E-4848-86B2-0D8768541CFD}"/>
              </a:ext>
            </a:extLst>
          </p:cNvPr>
          <p:cNvSpPr>
            <a:spLocks/>
          </p:cNvSpPr>
          <p:nvPr/>
        </p:nvSpPr>
        <p:spPr bwMode="auto">
          <a:xfrm>
            <a:off x="6226176" y="255589"/>
            <a:ext cx="4422775" cy="2928937"/>
          </a:xfrm>
          <a:custGeom>
            <a:avLst/>
            <a:gdLst>
              <a:gd name="T0" fmla="*/ 2147483647 w 2786"/>
              <a:gd name="T1" fmla="*/ 2147483647 h 1845"/>
              <a:gd name="T2" fmla="*/ 2147483647 w 2786"/>
              <a:gd name="T3" fmla="*/ 0 h 1845"/>
              <a:gd name="T4" fmla="*/ 2147483647 w 2786"/>
              <a:gd name="T5" fmla="*/ 2147483647 h 1845"/>
              <a:gd name="T6" fmla="*/ 2147483647 w 2786"/>
              <a:gd name="T7" fmla="*/ 2147483647 h 1845"/>
              <a:gd name="T8" fmla="*/ 2147483647 w 2786"/>
              <a:gd name="T9" fmla="*/ 2147483647 h 1845"/>
              <a:gd name="T10" fmla="*/ 2147483647 w 2786"/>
              <a:gd name="T11" fmla="*/ 2147483647 h 1845"/>
              <a:gd name="T12" fmla="*/ 2147483647 w 2786"/>
              <a:gd name="T13" fmla="*/ 2147483647 h 1845"/>
              <a:gd name="T14" fmla="*/ 2147483647 w 2786"/>
              <a:gd name="T15" fmla="*/ 2147483647 h 1845"/>
              <a:gd name="T16" fmla="*/ 2147483647 w 2786"/>
              <a:gd name="T17" fmla="*/ 2147483647 h 1845"/>
              <a:gd name="T18" fmla="*/ 2147483647 w 2786"/>
              <a:gd name="T19" fmla="*/ 2147483647 h 1845"/>
              <a:gd name="T20" fmla="*/ 2147483647 w 2786"/>
              <a:gd name="T21" fmla="*/ 2147483647 h 1845"/>
              <a:gd name="T22" fmla="*/ 2147483647 w 2786"/>
              <a:gd name="T23" fmla="*/ 2147483647 h 1845"/>
              <a:gd name="T24" fmla="*/ 2147483647 w 2786"/>
              <a:gd name="T25" fmla="*/ 2147483647 h 1845"/>
              <a:gd name="T26" fmla="*/ 2147483647 w 2786"/>
              <a:gd name="T27" fmla="*/ 2147483647 h 1845"/>
              <a:gd name="T28" fmla="*/ 2147483647 w 2786"/>
              <a:gd name="T29" fmla="*/ 2147483647 h 1845"/>
              <a:gd name="T30" fmla="*/ 2147483647 w 2786"/>
              <a:gd name="T31" fmla="*/ 2147483647 h 1845"/>
              <a:gd name="T32" fmla="*/ 2147483647 w 2786"/>
              <a:gd name="T33" fmla="*/ 2147483647 h 1845"/>
              <a:gd name="T34" fmla="*/ 2147483647 w 2786"/>
              <a:gd name="T35" fmla="*/ 2147483647 h 1845"/>
              <a:gd name="T36" fmla="*/ 2147483647 w 2786"/>
              <a:gd name="T37" fmla="*/ 2147483647 h 1845"/>
              <a:gd name="T38" fmla="*/ 2147483647 w 2786"/>
              <a:gd name="T39" fmla="*/ 2147483647 h 1845"/>
              <a:gd name="T40" fmla="*/ 2147483647 w 2786"/>
              <a:gd name="T41" fmla="*/ 2147483647 h 1845"/>
              <a:gd name="T42" fmla="*/ 2147483647 w 2786"/>
              <a:gd name="T43" fmla="*/ 2147483647 h 1845"/>
              <a:gd name="T44" fmla="*/ 2147483647 w 2786"/>
              <a:gd name="T45" fmla="*/ 2147483647 h 1845"/>
              <a:gd name="T46" fmla="*/ 2147483647 w 2786"/>
              <a:gd name="T47" fmla="*/ 2147483647 h 1845"/>
              <a:gd name="T48" fmla="*/ 2147483647 w 2786"/>
              <a:gd name="T49" fmla="*/ 2147483647 h 1845"/>
              <a:gd name="T50" fmla="*/ 2147483647 w 2786"/>
              <a:gd name="T51" fmla="*/ 2147483647 h 1845"/>
              <a:gd name="T52" fmla="*/ 2147483647 w 2786"/>
              <a:gd name="T53" fmla="*/ 2147483647 h 1845"/>
              <a:gd name="T54" fmla="*/ 2147483647 w 2786"/>
              <a:gd name="T55" fmla="*/ 2147483647 h 1845"/>
              <a:gd name="T56" fmla="*/ 2147483647 w 2786"/>
              <a:gd name="T57" fmla="*/ 2147483647 h 1845"/>
              <a:gd name="T58" fmla="*/ 2147483647 w 2786"/>
              <a:gd name="T59" fmla="*/ 2147483647 h 1845"/>
              <a:gd name="T60" fmla="*/ 2147483647 w 2786"/>
              <a:gd name="T61" fmla="*/ 2147483647 h 1845"/>
              <a:gd name="T62" fmla="*/ 2147483647 w 2786"/>
              <a:gd name="T63" fmla="*/ 2147483647 h 1845"/>
              <a:gd name="T64" fmla="*/ 2147483647 w 2786"/>
              <a:gd name="T65" fmla="*/ 2147483647 h 1845"/>
              <a:gd name="T66" fmla="*/ 2147483647 w 2786"/>
              <a:gd name="T67" fmla="*/ 2147483647 h 1845"/>
              <a:gd name="T68" fmla="*/ 2147483647 w 2786"/>
              <a:gd name="T69" fmla="*/ 2147483647 h 1845"/>
              <a:gd name="T70" fmla="*/ 2147483647 w 2786"/>
              <a:gd name="T71" fmla="*/ 2147483647 h 1845"/>
              <a:gd name="T72" fmla="*/ 2147483647 w 2786"/>
              <a:gd name="T73" fmla="*/ 2147483647 h 1845"/>
              <a:gd name="T74" fmla="*/ 2147483647 w 2786"/>
              <a:gd name="T75" fmla="*/ 2147483647 h 18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86"/>
              <a:gd name="T115" fmla="*/ 0 h 1845"/>
              <a:gd name="T116" fmla="*/ 2786 w 2786"/>
              <a:gd name="T117" fmla="*/ 1845 h 18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86" h="1845">
                <a:moveTo>
                  <a:pt x="1400" y="9"/>
                </a:moveTo>
                <a:cubicBezTo>
                  <a:pt x="1548" y="15"/>
                  <a:pt x="1672" y="17"/>
                  <a:pt x="1816" y="0"/>
                </a:cubicBezTo>
                <a:cubicBezTo>
                  <a:pt x="1896" y="9"/>
                  <a:pt x="1972" y="28"/>
                  <a:pt x="2052" y="37"/>
                </a:cubicBezTo>
                <a:cubicBezTo>
                  <a:pt x="2105" y="56"/>
                  <a:pt x="2158" y="71"/>
                  <a:pt x="2213" y="85"/>
                </a:cubicBezTo>
                <a:cubicBezTo>
                  <a:pt x="2271" y="122"/>
                  <a:pt x="2334" y="153"/>
                  <a:pt x="2401" y="169"/>
                </a:cubicBezTo>
                <a:cubicBezTo>
                  <a:pt x="2486" y="254"/>
                  <a:pt x="2379" y="151"/>
                  <a:pt x="2458" y="217"/>
                </a:cubicBezTo>
                <a:cubicBezTo>
                  <a:pt x="2488" y="242"/>
                  <a:pt x="2501" y="270"/>
                  <a:pt x="2534" y="292"/>
                </a:cubicBezTo>
                <a:cubicBezTo>
                  <a:pt x="2578" y="360"/>
                  <a:pt x="2555" y="333"/>
                  <a:pt x="2600" y="377"/>
                </a:cubicBezTo>
                <a:cubicBezTo>
                  <a:pt x="2603" y="387"/>
                  <a:pt x="2604" y="397"/>
                  <a:pt x="2609" y="406"/>
                </a:cubicBezTo>
                <a:cubicBezTo>
                  <a:pt x="2620" y="426"/>
                  <a:pt x="2647" y="462"/>
                  <a:pt x="2647" y="462"/>
                </a:cubicBezTo>
                <a:cubicBezTo>
                  <a:pt x="2660" y="516"/>
                  <a:pt x="2677" y="570"/>
                  <a:pt x="2694" y="623"/>
                </a:cubicBezTo>
                <a:cubicBezTo>
                  <a:pt x="2698" y="720"/>
                  <a:pt x="2674" y="839"/>
                  <a:pt x="2732" y="925"/>
                </a:cubicBezTo>
                <a:cubicBezTo>
                  <a:pt x="2743" y="971"/>
                  <a:pt x="2753" y="1018"/>
                  <a:pt x="2779" y="1057"/>
                </a:cubicBezTo>
                <a:cubicBezTo>
                  <a:pt x="2763" y="1171"/>
                  <a:pt x="2786" y="1276"/>
                  <a:pt x="2751" y="1388"/>
                </a:cubicBezTo>
                <a:cubicBezTo>
                  <a:pt x="2775" y="1463"/>
                  <a:pt x="2751" y="1369"/>
                  <a:pt x="2751" y="1444"/>
                </a:cubicBezTo>
                <a:cubicBezTo>
                  <a:pt x="2751" y="1449"/>
                  <a:pt x="2768" y="1496"/>
                  <a:pt x="2770" y="1501"/>
                </a:cubicBezTo>
                <a:cubicBezTo>
                  <a:pt x="2773" y="1545"/>
                  <a:pt x="2781" y="1589"/>
                  <a:pt x="2779" y="1633"/>
                </a:cubicBezTo>
                <a:cubicBezTo>
                  <a:pt x="2778" y="1653"/>
                  <a:pt x="2766" y="1671"/>
                  <a:pt x="2760" y="1690"/>
                </a:cubicBezTo>
                <a:cubicBezTo>
                  <a:pt x="2743" y="1741"/>
                  <a:pt x="2744" y="1789"/>
                  <a:pt x="2694" y="1822"/>
                </a:cubicBezTo>
                <a:cubicBezTo>
                  <a:pt x="2684" y="1829"/>
                  <a:pt x="2622" y="1840"/>
                  <a:pt x="2619" y="1841"/>
                </a:cubicBezTo>
                <a:cubicBezTo>
                  <a:pt x="1522" y="1835"/>
                  <a:pt x="1373" y="1845"/>
                  <a:pt x="664" y="1813"/>
                </a:cubicBezTo>
                <a:cubicBezTo>
                  <a:pt x="617" y="1796"/>
                  <a:pt x="570" y="1786"/>
                  <a:pt x="522" y="1775"/>
                </a:cubicBezTo>
                <a:cubicBezTo>
                  <a:pt x="406" y="1715"/>
                  <a:pt x="285" y="1675"/>
                  <a:pt x="154" y="1661"/>
                </a:cubicBezTo>
                <a:cubicBezTo>
                  <a:pt x="67" y="1634"/>
                  <a:pt x="113" y="1665"/>
                  <a:pt x="88" y="1614"/>
                </a:cubicBezTo>
                <a:cubicBezTo>
                  <a:pt x="83" y="1604"/>
                  <a:pt x="75" y="1595"/>
                  <a:pt x="69" y="1586"/>
                </a:cubicBezTo>
                <a:cubicBezTo>
                  <a:pt x="94" y="1370"/>
                  <a:pt x="0" y="1126"/>
                  <a:pt x="126" y="934"/>
                </a:cubicBezTo>
                <a:cubicBezTo>
                  <a:pt x="149" y="867"/>
                  <a:pt x="134" y="894"/>
                  <a:pt x="164" y="849"/>
                </a:cubicBezTo>
                <a:cubicBezTo>
                  <a:pt x="183" y="769"/>
                  <a:pt x="208" y="701"/>
                  <a:pt x="267" y="642"/>
                </a:cubicBezTo>
                <a:cubicBezTo>
                  <a:pt x="280" y="604"/>
                  <a:pt x="300" y="588"/>
                  <a:pt x="333" y="566"/>
                </a:cubicBezTo>
                <a:cubicBezTo>
                  <a:pt x="353" y="511"/>
                  <a:pt x="405" y="473"/>
                  <a:pt x="437" y="424"/>
                </a:cubicBezTo>
                <a:cubicBezTo>
                  <a:pt x="451" y="373"/>
                  <a:pt x="477" y="338"/>
                  <a:pt x="513" y="302"/>
                </a:cubicBezTo>
                <a:cubicBezTo>
                  <a:pt x="532" y="241"/>
                  <a:pt x="504" y="300"/>
                  <a:pt x="560" y="264"/>
                </a:cubicBezTo>
                <a:cubicBezTo>
                  <a:pt x="581" y="251"/>
                  <a:pt x="587" y="221"/>
                  <a:pt x="607" y="207"/>
                </a:cubicBezTo>
                <a:cubicBezTo>
                  <a:pt x="615" y="201"/>
                  <a:pt x="627" y="202"/>
                  <a:pt x="636" y="198"/>
                </a:cubicBezTo>
                <a:cubicBezTo>
                  <a:pt x="697" y="170"/>
                  <a:pt x="741" y="139"/>
                  <a:pt x="806" y="122"/>
                </a:cubicBezTo>
                <a:cubicBezTo>
                  <a:pt x="830" y="84"/>
                  <a:pt x="844" y="94"/>
                  <a:pt x="881" y="75"/>
                </a:cubicBezTo>
                <a:cubicBezTo>
                  <a:pt x="1023" y="1"/>
                  <a:pt x="1258" y="40"/>
                  <a:pt x="1382" y="37"/>
                </a:cubicBezTo>
                <a:cubicBezTo>
                  <a:pt x="1417" y="26"/>
                  <a:pt x="1415" y="37"/>
                  <a:pt x="1400" y="9"/>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2049" name="Freeform 33">
            <a:extLst>
              <a:ext uri="{FF2B5EF4-FFF2-40B4-BE49-F238E27FC236}">
                <a16:creationId xmlns:a16="http://schemas.microsoft.com/office/drawing/2014/main" id="{70FC08D3-29A9-6948-82D7-E047C6410900}"/>
              </a:ext>
            </a:extLst>
          </p:cNvPr>
          <p:cNvSpPr>
            <a:spLocks/>
          </p:cNvSpPr>
          <p:nvPr/>
        </p:nvSpPr>
        <p:spPr bwMode="auto">
          <a:xfrm>
            <a:off x="1493838" y="3279776"/>
            <a:ext cx="3522663" cy="3636963"/>
          </a:xfrm>
          <a:custGeom>
            <a:avLst/>
            <a:gdLst>
              <a:gd name="T0" fmla="*/ 2147483647 w 2219"/>
              <a:gd name="T1" fmla="*/ 2147483647 h 2291"/>
              <a:gd name="T2" fmla="*/ 2147483647 w 2219"/>
              <a:gd name="T3" fmla="*/ 2147483647 h 2291"/>
              <a:gd name="T4" fmla="*/ 2147483647 w 2219"/>
              <a:gd name="T5" fmla="*/ 2147483647 h 2291"/>
              <a:gd name="T6" fmla="*/ 2147483647 w 2219"/>
              <a:gd name="T7" fmla="*/ 2147483647 h 2291"/>
              <a:gd name="T8" fmla="*/ 2147483647 w 2219"/>
              <a:gd name="T9" fmla="*/ 2147483647 h 2291"/>
              <a:gd name="T10" fmla="*/ 2147483647 w 2219"/>
              <a:gd name="T11" fmla="*/ 2147483647 h 2291"/>
              <a:gd name="T12" fmla="*/ 2147483647 w 2219"/>
              <a:gd name="T13" fmla="*/ 2147483647 h 2291"/>
              <a:gd name="T14" fmla="*/ 2147483647 w 2219"/>
              <a:gd name="T15" fmla="*/ 2147483647 h 2291"/>
              <a:gd name="T16" fmla="*/ 2147483647 w 2219"/>
              <a:gd name="T17" fmla="*/ 2147483647 h 2291"/>
              <a:gd name="T18" fmla="*/ 2147483647 w 2219"/>
              <a:gd name="T19" fmla="*/ 2147483647 h 2291"/>
              <a:gd name="T20" fmla="*/ 2147483647 w 2219"/>
              <a:gd name="T21" fmla="*/ 2147483647 h 2291"/>
              <a:gd name="T22" fmla="*/ 2147483647 w 2219"/>
              <a:gd name="T23" fmla="*/ 2147483647 h 2291"/>
              <a:gd name="T24" fmla="*/ 2147483647 w 2219"/>
              <a:gd name="T25" fmla="*/ 2147483647 h 2291"/>
              <a:gd name="T26" fmla="*/ 2147483647 w 2219"/>
              <a:gd name="T27" fmla="*/ 2147483647 h 2291"/>
              <a:gd name="T28" fmla="*/ 2147483647 w 2219"/>
              <a:gd name="T29" fmla="*/ 2147483647 h 2291"/>
              <a:gd name="T30" fmla="*/ 2147483647 w 2219"/>
              <a:gd name="T31" fmla="*/ 2147483647 h 2291"/>
              <a:gd name="T32" fmla="*/ 2147483647 w 2219"/>
              <a:gd name="T33" fmla="*/ 2147483647 h 2291"/>
              <a:gd name="T34" fmla="*/ 2147483647 w 2219"/>
              <a:gd name="T35" fmla="*/ 2147483647 h 2291"/>
              <a:gd name="T36" fmla="*/ 2147483647 w 2219"/>
              <a:gd name="T37" fmla="*/ 2147483647 h 2291"/>
              <a:gd name="T38" fmla="*/ 2147483647 w 2219"/>
              <a:gd name="T39" fmla="*/ 2147483647 h 2291"/>
              <a:gd name="T40" fmla="*/ 2147483647 w 2219"/>
              <a:gd name="T41" fmla="*/ 2147483647 h 2291"/>
              <a:gd name="T42" fmla="*/ 0 w 2219"/>
              <a:gd name="T43" fmla="*/ 2147483647 h 2291"/>
              <a:gd name="T44" fmla="*/ 2147483647 w 2219"/>
              <a:gd name="T45" fmla="*/ 2147483647 h 2291"/>
              <a:gd name="T46" fmla="*/ 2147483647 w 2219"/>
              <a:gd name="T47" fmla="*/ 2147483647 h 2291"/>
              <a:gd name="T48" fmla="*/ 2147483647 w 2219"/>
              <a:gd name="T49" fmla="*/ 2147483647 h 2291"/>
              <a:gd name="T50" fmla="*/ 2147483647 w 2219"/>
              <a:gd name="T51" fmla="*/ 2147483647 h 2291"/>
              <a:gd name="T52" fmla="*/ 2147483647 w 2219"/>
              <a:gd name="T53" fmla="*/ 2147483647 h 2291"/>
              <a:gd name="T54" fmla="*/ 2147483647 w 2219"/>
              <a:gd name="T55" fmla="*/ 2147483647 h 2291"/>
              <a:gd name="T56" fmla="*/ 2147483647 w 2219"/>
              <a:gd name="T57" fmla="*/ 2147483647 h 2291"/>
              <a:gd name="T58" fmla="*/ 2147483647 w 2219"/>
              <a:gd name="T59" fmla="*/ 2147483647 h 2291"/>
              <a:gd name="T60" fmla="*/ 2147483647 w 2219"/>
              <a:gd name="T61" fmla="*/ 2147483647 h 2291"/>
              <a:gd name="T62" fmla="*/ 2147483647 w 2219"/>
              <a:gd name="T63" fmla="*/ 2147483647 h 2291"/>
              <a:gd name="T64" fmla="*/ 2147483647 w 2219"/>
              <a:gd name="T65" fmla="*/ 2147483647 h 2291"/>
              <a:gd name="T66" fmla="*/ 2147483647 w 2219"/>
              <a:gd name="T67" fmla="*/ 2147483647 h 2291"/>
              <a:gd name="T68" fmla="*/ 2147483647 w 2219"/>
              <a:gd name="T69" fmla="*/ 2147483647 h 2291"/>
              <a:gd name="T70" fmla="*/ 2147483647 w 2219"/>
              <a:gd name="T71" fmla="*/ 2147483647 h 2291"/>
              <a:gd name="T72" fmla="*/ 2147483647 w 2219"/>
              <a:gd name="T73" fmla="*/ 2147483647 h 2291"/>
              <a:gd name="T74" fmla="*/ 2147483647 w 2219"/>
              <a:gd name="T75" fmla="*/ 2147483647 h 2291"/>
              <a:gd name="T76" fmla="*/ 2147483647 w 2219"/>
              <a:gd name="T77" fmla="*/ 2147483647 h 2291"/>
              <a:gd name="T78" fmla="*/ 2147483647 w 2219"/>
              <a:gd name="T79" fmla="*/ 2147483647 h 2291"/>
              <a:gd name="T80" fmla="*/ 2147483647 w 2219"/>
              <a:gd name="T81" fmla="*/ 2147483647 h 2291"/>
              <a:gd name="T82" fmla="*/ 2147483647 w 2219"/>
              <a:gd name="T83" fmla="*/ 2147483647 h 2291"/>
              <a:gd name="T84" fmla="*/ 2147483647 w 2219"/>
              <a:gd name="T85" fmla="*/ 2147483647 h 2291"/>
              <a:gd name="T86" fmla="*/ 2147483647 w 2219"/>
              <a:gd name="T87" fmla="*/ 2147483647 h 2291"/>
              <a:gd name="T88" fmla="*/ 2147483647 w 2219"/>
              <a:gd name="T89" fmla="*/ 2147483647 h 22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19"/>
              <a:gd name="T136" fmla="*/ 0 h 2291"/>
              <a:gd name="T137" fmla="*/ 2219 w 2219"/>
              <a:gd name="T138" fmla="*/ 2291 h 229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19" h="2291">
                <a:moveTo>
                  <a:pt x="1492" y="21"/>
                </a:moveTo>
                <a:cubicBezTo>
                  <a:pt x="1669" y="0"/>
                  <a:pt x="1844" y="1"/>
                  <a:pt x="2021" y="11"/>
                </a:cubicBezTo>
                <a:cubicBezTo>
                  <a:pt x="2057" y="38"/>
                  <a:pt x="2093" y="56"/>
                  <a:pt x="2125" y="87"/>
                </a:cubicBezTo>
                <a:cubicBezTo>
                  <a:pt x="2151" y="168"/>
                  <a:pt x="2143" y="252"/>
                  <a:pt x="2172" y="332"/>
                </a:cubicBezTo>
                <a:cubicBezTo>
                  <a:pt x="2176" y="485"/>
                  <a:pt x="2158" y="655"/>
                  <a:pt x="2210" y="805"/>
                </a:cubicBezTo>
                <a:cubicBezTo>
                  <a:pt x="2195" y="847"/>
                  <a:pt x="2214" y="902"/>
                  <a:pt x="2219" y="946"/>
                </a:cubicBezTo>
                <a:cubicBezTo>
                  <a:pt x="2195" y="1070"/>
                  <a:pt x="2219" y="926"/>
                  <a:pt x="2219" y="1192"/>
                </a:cubicBezTo>
                <a:cubicBezTo>
                  <a:pt x="2219" y="1343"/>
                  <a:pt x="2213" y="1448"/>
                  <a:pt x="2200" y="1588"/>
                </a:cubicBezTo>
                <a:cubicBezTo>
                  <a:pt x="2192" y="1671"/>
                  <a:pt x="2211" y="1801"/>
                  <a:pt x="2134" y="1853"/>
                </a:cubicBezTo>
                <a:cubicBezTo>
                  <a:pt x="2112" y="1850"/>
                  <a:pt x="2090" y="1842"/>
                  <a:pt x="2068" y="1843"/>
                </a:cubicBezTo>
                <a:cubicBezTo>
                  <a:pt x="2030" y="1845"/>
                  <a:pt x="1955" y="1862"/>
                  <a:pt x="1955" y="1862"/>
                </a:cubicBezTo>
                <a:cubicBezTo>
                  <a:pt x="1904" y="1895"/>
                  <a:pt x="1846" y="1921"/>
                  <a:pt x="1785" y="1928"/>
                </a:cubicBezTo>
                <a:cubicBezTo>
                  <a:pt x="1719" y="1936"/>
                  <a:pt x="1586" y="1947"/>
                  <a:pt x="1586" y="1947"/>
                </a:cubicBezTo>
                <a:cubicBezTo>
                  <a:pt x="1484" y="1981"/>
                  <a:pt x="1382" y="1985"/>
                  <a:pt x="1275" y="1994"/>
                </a:cubicBezTo>
                <a:cubicBezTo>
                  <a:pt x="1212" y="2007"/>
                  <a:pt x="1157" y="2040"/>
                  <a:pt x="1095" y="2060"/>
                </a:cubicBezTo>
                <a:cubicBezTo>
                  <a:pt x="1062" y="2070"/>
                  <a:pt x="1026" y="2067"/>
                  <a:pt x="992" y="2070"/>
                </a:cubicBezTo>
                <a:cubicBezTo>
                  <a:pt x="957" y="2081"/>
                  <a:pt x="923" y="2096"/>
                  <a:pt x="888" y="2108"/>
                </a:cubicBezTo>
                <a:cubicBezTo>
                  <a:pt x="764" y="2291"/>
                  <a:pt x="390" y="2135"/>
                  <a:pt x="170" y="2117"/>
                </a:cubicBezTo>
                <a:cubicBezTo>
                  <a:pt x="139" y="2107"/>
                  <a:pt x="85" y="2070"/>
                  <a:pt x="85" y="2070"/>
                </a:cubicBezTo>
                <a:cubicBezTo>
                  <a:pt x="42" y="2005"/>
                  <a:pt x="54" y="2035"/>
                  <a:pt x="38" y="1985"/>
                </a:cubicBezTo>
                <a:cubicBezTo>
                  <a:pt x="30" y="1875"/>
                  <a:pt x="19" y="1764"/>
                  <a:pt x="10" y="1654"/>
                </a:cubicBezTo>
                <a:cubicBezTo>
                  <a:pt x="23" y="1613"/>
                  <a:pt x="7" y="1576"/>
                  <a:pt x="0" y="1532"/>
                </a:cubicBezTo>
                <a:cubicBezTo>
                  <a:pt x="8" y="1418"/>
                  <a:pt x="16" y="1372"/>
                  <a:pt x="47" y="1277"/>
                </a:cubicBezTo>
                <a:cubicBezTo>
                  <a:pt x="17" y="1182"/>
                  <a:pt x="34" y="1146"/>
                  <a:pt x="66" y="1050"/>
                </a:cubicBezTo>
                <a:cubicBezTo>
                  <a:pt x="70" y="1037"/>
                  <a:pt x="86" y="1032"/>
                  <a:pt x="95" y="1022"/>
                </a:cubicBezTo>
                <a:cubicBezTo>
                  <a:pt x="102" y="1013"/>
                  <a:pt x="104" y="1001"/>
                  <a:pt x="113" y="993"/>
                </a:cubicBezTo>
                <a:cubicBezTo>
                  <a:pt x="130" y="978"/>
                  <a:pt x="170" y="956"/>
                  <a:pt x="170" y="956"/>
                </a:cubicBezTo>
                <a:cubicBezTo>
                  <a:pt x="185" y="899"/>
                  <a:pt x="196" y="917"/>
                  <a:pt x="227" y="871"/>
                </a:cubicBezTo>
                <a:cubicBezTo>
                  <a:pt x="230" y="861"/>
                  <a:pt x="229" y="849"/>
                  <a:pt x="236" y="842"/>
                </a:cubicBezTo>
                <a:cubicBezTo>
                  <a:pt x="243" y="835"/>
                  <a:pt x="256" y="837"/>
                  <a:pt x="265" y="833"/>
                </a:cubicBezTo>
                <a:cubicBezTo>
                  <a:pt x="341" y="796"/>
                  <a:pt x="248" y="829"/>
                  <a:pt x="321" y="805"/>
                </a:cubicBezTo>
                <a:cubicBezTo>
                  <a:pt x="388" y="759"/>
                  <a:pt x="421" y="773"/>
                  <a:pt x="519" y="767"/>
                </a:cubicBezTo>
                <a:cubicBezTo>
                  <a:pt x="529" y="761"/>
                  <a:pt x="537" y="749"/>
                  <a:pt x="548" y="748"/>
                </a:cubicBezTo>
                <a:cubicBezTo>
                  <a:pt x="605" y="742"/>
                  <a:pt x="681" y="776"/>
                  <a:pt x="737" y="786"/>
                </a:cubicBezTo>
                <a:cubicBezTo>
                  <a:pt x="762" y="783"/>
                  <a:pt x="787" y="781"/>
                  <a:pt x="812" y="776"/>
                </a:cubicBezTo>
                <a:cubicBezTo>
                  <a:pt x="822" y="774"/>
                  <a:pt x="831" y="769"/>
                  <a:pt x="841" y="767"/>
                </a:cubicBezTo>
                <a:cubicBezTo>
                  <a:pt x="881" y="759"/>
                  <a:pt x="963" y="748"/>
                  <a:pt x="963" y="748"/>
                </a:cubicBezTo>
                <a:cubicBezTo>
                  <a:pt x="973" y="742"/>
                  <a:pt x="986" y="739"/>
                  <a:pt x="992" y="729"/>
                </a:cubicBezTo>
                <a:cubicBezTo>
                  <a:pt x="1002" y="712"/>
                  <a:pt x="1010" y="672"/>
                  <a:pt x="1010" y="672"/>
                </a:cubicBezTo>
                <a:cubicBezTo>
                  <a:pt x="985" y="571"/>
                  <a:pt x="1020" y="730"/>
                  <a:pt x="1010" y="531"/>
                </a:cubicBezTo>
                <a:cubicBezTo>
                  <a:pt x="1009" y="505"/>
                  <a:pt x="992" y="455"/>
                  <a:pt x="992" y="455"/>
                </a:cubicBezTo>
                <a:cubicBezTo>
                  <a:pt x="1000" y="254"/>
                  <a:pt x="988" y="287"/>
                  <a:pt x="1020" y="172"/>
                </a:cubicBezTo>
                <a:cubicBezTo>
                  <a:pt x="1030" y="137"/>
                  <a:pt x="1022" y="93"/>
                  <a:pt x="1048" y="68"/>
                </a:cubicBezTo>
                <a:cubicBezTo>
                  <a:pt x="1055" y="61"/>
                  <a:pt x="1067" y="62"/>
                  <a:pt x="1077" y="59"/>
                </a:cubicBezTo>
                <a:cubicBezTo>
                  <a:pt x="1202" y="18"/>
                  <a:pt x="1612" y="78"/>
                  <a:pt x="1492" y="21"/>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2050" name="Freeform 34">
            <a:extLst>
              <a:ext uri="{FF2B5EF4-FFF2-40B4-BE49-F238E27FC236}">
                <a16:creationId xmlns:a16="http://schemas.microsoft.com/office/drawing/2014/main" id="{8B510BD8-923E-FC42-B40A-507ADA98B41D}"/>
              </a:ext>
            </a:extLst>
          </p:cNvPr>
          <p:cNvSpPr>
            <a:spLocks/>
          </p:cNvSpPr>
          <p:nvPr/>
        </p:nvSpPr>
        <p:spPr bwMode="auto">
          <a:xfrm>
            <a:off x="4986339" y="3252789"/>
            <a:ext cx="2054225" cy="3297237"/>
          </a:xfrm>
          <a:custGeom>
            <a:avLst/>
            <a:gdLst>
              <a:gd name="T0" fmla="*/ 2147483647 w 1294"/>
              <a:gd name="T1" fmla="*/ 0 h 2077"/>
              <a:gd name="T2" fmla="*/ 2147483647 w 1294"/>
              <a:gd name="T3" fmla="*/ 2147483647 h 2077"/>
              <a:gd name="T4" fmla="*/ 2147483647 w 1294"/>
              <a:gd name="T5" fmla="*/ 2147483647 h 2077"/>
              <a:gd name="T6" fmla="*/ 2147483647 w 1294"/>
              <a:gd name="T7" fmla="*/ 2147483647 h 2077"/>
              <a:gd name="T8" fmla="*/ 2147483647 w 1294"/>
              <a:gd name="T9" fmla="*/ 2147483647 h 2077"/>
              <a:gd name="T10" fmla="*/ 2147483647 w 1294"/>
              <a:gd name="T11" fmla="*/ 2147483647 h 2077"/>
              <a:gd name="T12" fmla="*/ 2147483647 w 1294"/>
              <a:gd name="T13" fmla="*/ 2147483647 h 2077"/>
              <a:gd name="T14" fmla="*/ 2147483647 w 1294"/>
              <a:gd name="T15" fmla="*/ 2147483647 h 2077"/>
              <a:gd name="T16" fmla="*/ 2147483647 w 1294"/>
              <a:gd name="T17" fmla="*/ 2147483647 h 2077"/>
              <a:gd name="T18" fmla="*/ 2147483647 w 1294"/>
              <a:gd name="T19" fmla="*/ 2147483647 h 2077"/>
              <a:gd name="T20" fmla="*/ 2147483647 w 1294"/>
              <a:gd name="T21" fmla="*/ 2147483647 h 2077"/>
              <a:gd name="T22" fmla="*/ 2147483647 w 1294"/>
              <a:gd name="T23" fmla="*/ 2147483647 h 2077"/>
              <a:gd name="T24" fmla="*/ 2147483647 w 1294"/>
              <a:gd name="T25" fmla="*/ 2147483647 h 2077"/>
              <a:gd name="T26" fmla="*/ 2147483647 w 1294"/>
              <a:gd name="T27" fmla="*/ 2147483647 h 2077"/>
              <a:gd name="T28" fmla="*/ 2147483647 w 1294"/>
              <a:gd name="T29" fmla="*/ 2147483647 h 2077"/>
              <a:gd name="T30" fmla="*/ 2147483647 w 1294"/>
              <a:gd name="T31" fmla="*/ 2147483647 h 2077"/>
              <a:gd name="T32" fmla="*/ 2147483647 w 1294"/>
              <a:gd name="T33" fmla="*/ 2147483647 h 2077"/>
              <a:gd name="T34" fmla="*/ 2147483647 w 1294"/>
              <a:gd name="T35" fmla="*/ 2147483647 h 2077"/>
              <a:gd name="T36" fmla="*/ 2147483647 w 1294"/>
              <a:gd name="T37" fmla="*/ 2147483647 h 2077"/>
              <a:gd name="T38" fmla="*/ 2147483647 w 1294"/>
              <a:gd name="T39" fmla="*/ 2147483647 h 2077"/>
              <a:gd name="T40" fmla="*/ 2147483647 w 1294"/>
              <a:gd name="T41" fmla="*/ 2147483647 h 2077"/>
              <a:gd name="T42" fmla="*/ 2147483647 w 1294"/>
              <a:gd name="T43" fmla="*/ 2147483647 h 2077"/>
              <a:gd name="T44" fmla="*/ 2147483647 w 1294"/>
              <a:gd name="T45" fmla="*/ 2147483647 h 2077"/>
              <a:gd name="T46" fmla="*/ 2147483647 w 1294"/>
              <a:gd name="T47" fmla="*/ 2147483647 h 2077"/>
              <a:gd name="T48" fmla="*/ 2147483647 w 1294"/>
              <a:gd name="T49" fmla="*/ 2147483647 h 2077"/>
              <a:gd name="T50" fmla="*/ 2147483647 w 1294"/>
              <a:gd name="T51" fmla="*/ 0 h 2077"/>
              <a:gd name="T52" fmla="*/ 2147483647 w 1294"/>
              <a:gd name="T53" fmla="*/ 0 h 207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4"/>
              <a:gd name="T82" fmla="*/ 0 h 2077"/>
              <a:gd name="T83" fmla="*/ 1294 w 1294"/>
              <a:gd name="T84" fmla="*/ 2077 h 207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4" h="2077">
                <a:moveTo>
                  <a:pt x="548" y="0"/>
                </a:moveTo>
                <a:cubicBezTo>
                  <a:pt x="728" y="11"/>
                  <a:pt x="906" y="42"/>
                  <a:pt x="1086" y="57"/>
                </a:cubicBezTo>
                <a:cubicBezTo>
                  <a:pt x="1130" y="122"/>
                  <a:pt x="1105" y="100"/>
                  <a:pt x="1152" y="132"/>
                </a:cubicBezTo>
                <a:cubicBezTo>
                  <a:pt x="1194" y="195"/>
                  <a:pt x="1252" y="240"/>
                  <a:pt x="1294" y="302"/>
                </a:cubicBezTo>
                <a:cubicBezTo>
                  <a:pt x="1277" y="352"/>
                  <a:pt x="1282" y="403"/>
                  <a:pt x="1266" y="453"/>
                </a:cubicBezTo>
                <a:cubicBezTo>
                  <a:pt x="1256" y="573"/>
                  <a:pt x="1240" y="681"/>
                  <a:pt x="1228" y="803"/>
                </a:cubicBezTo>
                <a:cubicBezTo>
                  <a:pt x="1225" y="837"/>
                  <a:pt x="1190" y="859"/>
                  <a:pt x="1171" y="888"/>
                </a:cubicBezTo>
                <a:cubicBezTo>
                  <a:pt x="1159" y="907"/>
                  <a:pt x="1114" y="925"/>
                  <a:pt x="1114" y="925"/>
                </a:cubicBezTo>
                <a:cubicBezTo>
                  <a:pt x="1031" y="1193"/>
                  <a:pt x="1096" y="1496"/>
                  <a:pt x="1114" y="1775"/>
                </a:cubicBezTo>
                <a:cubicBezTo>
                  <a:pt x="1101" y="1882"/>
                  <a:pt x="1086" y="1978"/>
                  <a:pt x="982" y="2030"/>
                </a:cubicBezTo>
                <a:cubicBezTo>
                  <a:pt x="973" y="2040"/>
                  <a:pt x="966" y="2052"/>
                  <a:pt x="954" y="2059"/>
                </a:cubicBezTo>
                <a:cubicBezTo>
                  <a:pt x="937" y="2069"/>
                  <a:pt x="897" y="2077"/>
                  <a:pt x="897" y="2077"/>
                </a:cubicBezTo>
                <a:cubicBezTo>
                  <a:pt x="755" y="2074"/>
                  <a:pt x="614" y="2074"/>
                  <a:pt x="472" y="2068"/>
                </a:cubicBezTo>
                <a:cubicBezTo>
                  <a:pt x="418" y="2066"/>
                  <a:pt x="359" y="2032"/>
                  <a:pt x="312" y="2011"/>
                </a:cubicBezTo>
                <a:cubicBezTo>
                  <a:pt x="294" y="2003"/>
                  <a:pt x="274" y="1998"/>
                  <a:pt x="255" y="1992"/>
                </a:cubicBezTo>
                <a:cubicBezTo>
                  <a:pt x="246" y="1989"/>
                  <a:pt x="227" y="1983"/>
                  <a:pt x="227" y="1983"/>
                </a:cubicBezTo>
                <a:cubicBezTo>
                  <a:pt x="191" y="1958"/>
                  <a:pt x="151" y="1951"/>
                  <a:pt x="114" y="1926"/>
                </a:cubicBezTo>
                <a:cubicBezTo>
                  <a:pt x="101" y="1889"/>
                  <a:pt x="89" y="1873"/>
                  <a:pt x="57" y="1851"/>
                </a:cubicBezTo>
                <a:cubicBezTo>
                  <a:pt x="51" y="1742"/>
                  <a:pt x="19" y="1590"/>
                  <a:pt x="57" y="1483"/>
                </a:cubicBezTo>
                <a:cubicBezTo>
                  <a:pt x="71" y="1319"/>
                  <a:pt x="77" y="1322"/>
                  <a:pt x="66" y="1114"/>
                </a:cubicBezTo>
                <a:cubicBezTo>
                  <a:pt x="61" y="1010"/>
                  <a:pt x="78" y="902"/>
                  <a:pt x="47" y="803"/>
                </a:cubicBezTo>
                <a:cubicBezTo>
                  <a:pt x="41" y="784"/>
                  <a:pt x="29" y="746"/>
                  <a:pt x="29" y="746"/>
                </a:cubicBezTo>
                <a:cubicBezTo>
                  <a:pt x="34" y="689"/>
                  <a:pt x="51" y="639"/>
                  <a:pt x="38" y="585"/>
                </a:cubicBezTo>
                <a:cubicBezTo>
                  <a:pt x="33" y="431"/>
                  <a:pt x="0" y="263"/>
                  <a:pt x="47" y="113"/>
                </a:cubicBezTo>
                <a:cubicBezTo>
                  <a:pt x="72" y="35"/>
                  <a:pt x="152" y="41"/>
                  <a:pt x="217" y="19"/>
                </a:cubicBezTo>
                <a:cubicBezTo>
                  <a:pt x="236" y="13"/>
                  <a:pt x="274" y="0"/>
                  <a:pt x="274" y="0"/>
                </a:cubicBezTo>
                <a:cubicBezTo>
                  <a:pt x="561" y="9"/>
                  <a:pt x="624" y="76"/>
                  <a:pt x="548" y="0"/>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2051" name="Freeform 35">
            <a:extLst>
              <a:ext uri="{FF2B5EF4-FFF2-40B4-BE49-F238E27FC236}">
                <a16:creationId xmlns:a16="http://schemas.microsoft.com/office/drawing/2014/main" id="{CFE1F2D7-A610-6041-BFF4-D5155E060795}"/>
              </a:ext>
            </a:extLst>
          </p:cNvPr>
          <p:cNvSpPr>
            <a:spLocks/>
          </p:cNvSpPr>
          <p:nvPr/>
        </p:nvSpPr>
        <p:spPr bwMode="auto">
          <a:xfrm>
            <a:off x="6619876" y="3313114"/>
            <a:ext cx="3979863" cy="3121025"/>
          </a:xfrm>
          <a:custGeom>
            <a:avLst/>
            <a:gdLst>
              <a:gd name="T0" fmla="*/ 2147483647 w 2507"/>
              <a:gd name="T1" fmla="*/ 0 h 1966"/>
              <a:gd name="T2" fmla="*/ 2147483647 w 2507"/>
              <a:gd name="T3" fmla="*/ 2147483647 h 1966"/>
              <a:gd name="T4" fmla="*/ 2147483647 w 2507"/>
              <a:gd name="T5" fmla="*/ 2147483647 h 1966"/>
              <a:gd name="T6" fmla="*/ 2147483647 w 2507"/>
              <a:gd name="T7" fmla="*/ 2147483647 h 1966"/>
              <a:gd name="T8" fmla="*/ 2147483647 w 2507"/>
              <a:gd name="T9" fmla="*/ 2147483647 h 1966"/>
              <a:gd name="T10" fmla="*/ 2147483647 w 2507"/>
              <a:gd name="T11" fmla="*/ 2147483647 h 1966"/>
              <a:gd name="T12" fmla="*/ 2147483647 w 2507"/>
              <a:gd name="T13" fmla="*/ 2147483647 h 1966"/>
              <a:gd name="T14" fmla="*/ 2147483647 w 2507"/>
              <a:gd name="T15" fmla="*/ 2147483647 h 1966"/>
              <a:gd name="T16" fmla="*/ 2147483647 w 2507"/>
              <a:gd name="T17" fmla="*/ 2147483647 h 1966"/>
              <a:gd name="T18" fmla="*/ 2147483647 w 2507"/>
              <a:gd name="T19" fmla="*/ 2147483647 h 1966"/>
              <a:gd name="T20" fmla="*/ 2147483647 w 2507"/>
              <a:gd name="T21" fmla="*/ 2147483647 h 1966"/>
              <a:gd name="T22" fmla="*/ 2147483647 w 2507"/>
              <a:gd name="T23" fmla="*/ 2147483647 h 1966"/>
              <a:gd name="T24" fmla="*/ 2147483647 w 2507"/>
              <a:gd name="T25" fmla="*/ 2147483647 h 1966"/>
              <a:gd name="T26" fmla="*/ 2147483647 w 2507"/>
              <a:gd name="T27" fmla="*/ 2147483647 h 1966"/>
              <a:gd name="T28" fmla="*/ 2147483647 w 2507"/>
              <a:gd name="T29" fmla="*/ 2147483647 h 1966"/>
              <a:gd name="T30" fmla="*/ 2147483647 w 2507"/>
              <a:gd name="T31" fmla="*/ 2147483647 h 1966"/>
              <a:gd name="T32" fmla="*/ 2147483647 w 2507"/>
              <a:gd name="T33" fmla="*/ 2147483647 h 1966"/>
              <a:gd name="T34" fmla="*/ 2147483647 w 2507"/>
              <a:gd name="T35" fmla="*/ 2147483647 h 1966"/>
              <a:gd name="T36" fmla="*/ 2147483647 w 2507"/>
              <a:gd name="T37" fmla="*/ 2147483647 h 1966"/>
              <a:gd name="T38" fmla="*/ 2147483647 w 2507"/>
              <a:gd name="T39" fmla="*/ 2147483647 h 1966"/>
              <a:gd name="T40" fmla="*/ 2147483647 w 2507"/>
              <a:gd name="T41" fmla="*/ 2147483647 h 1966"/>
              <a:gd name="T42" fmla="*/ 2147483647 w 2507"/>
              <a:gd name="T43" fmla="*/ 2147483647 h 1966"/>
              <a:gd name="T44" fmla="*/ 2147483647 w 2507"/>
              <a:gd name="T45" fmla="*/ 2147483647 h 1966"/>
              <a:gd name="T46" fmla="*/ 2147483647 w 2507"/>
              <a:gd name="T47" fmla="*/ 2147483647 h 1966"/>
              <a:gd name="T48" fmla="*/ 2147483647 w 2507"/>
              <a:gd name="T49" fmla="*/ 2147483647 h 1966"/>
              <a:gd name="T50" fmla="*/ 2147483647 w 2507"/>
              <a:gd name="T51" fmla="*/ 2147483647 h 1966"/>
              <a:gd name="T52" fmla="*/ 2147483647 w 2507"/>
              <a:gd name="T53" fmla="*/ 2147483647 h 1966"/>
              <a:gd name="T54" fmla="*/ 2147483647 w 2507"/>
              <a:gd name="T55" fmla="*/ 2147483647 h 1966"/>
              <a:gd name="T56" fmla="*/ 2147483647 w 2507"/>
              <a:gd name="T57" fmla="*/ 2147483647 h 1966"/>
              <a:gd name="T58" fmla="*/ 2147483647 w 2507"/>
              <a:gd name="T59" fmla="*/ 2147483647 h 1966"/>
              <a:gd name="T60" fmla="*/ 2147483647 w 2507"/>
              <a:gd name="T61" fmla="*/ 2147483647 h 1966"/>
              <a:gd name="T62" fmla="*/ 2147483647 w 2507"/>
              <a:gd name="T63" fmla="*/ 2147483647 h 1966"/>
              <a:gd name="T64" fmla="*/ 2147483647 w 2507"/>
              <a:gd name="T65" fmla="*/ 2147483647 h 1966"/>
              <a:gd name="T66" fmla="*/ 2147483647 w 2507"/>
              <a:gd name="T67" fmla="*/ 2147483647 h 1966"/>
              <a:gd name="T68" fmla="*/ 2147483647 w 2507"/>
              <a:gd name="T69" fmla="*/ 2147483647 h 1966"/>
              <a:gd name="T70" fmla="*/ 2147483647 w 2507"/>
              <a:gd name="T71" fmla="*/ 2147483647 h 1966"/>
              <a:gd name="T72" fmla="*/ 2147483647 w 2507"/>
              <a:gd name="T73" fmla="*/ 2147483647 h 1966"/>
              <a:gd name="T74" fmla="*/ 2147483647 w 2507"/>
              <a:gd name="T75" fmla="*/ 2147483647 h 1966"/>
              <a:gd name="T76" fmla="*/ 2147483647 w 2507"/>
              <a:gd name="T77" fmla="*/ 0 h 19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07"/>
              <a:gd name="T118" fmla="*/ 0 h 1966"/>
              <a:gd name="T119" fmla="*/ 2507 w 2507"/>
              <a:gd name="T120" fmla="*/ 1966 h 196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07" h="1966">
                <a:moveTo>
                  <a:pt x="1219" y="0"/>
                </a:moveTo>
                <a:cubicBezTo>
                  <a:pt x="1381" y="11"/>
                  <a:pt x="1537" y="22"/>
                  <a:pt x="1700" y="28"/>
                </a:cubicBezTo>
                <a:cubicBezTo>
                  <a:pt x="1745" y="50"/>
                  <a:pt x="1790" y="65"/>
                  <a:pt x="1832" y="94"/>
                </a:cubicBezTo>
                <a:cubicBezTo>
                  <a:pt x="1846" y="134"/>
                  <a:pt x="1867" y="144"/>
                  <a:pt x="1898" y="170"/>
                </a:cubicBezTo>
                <a:cubicBezTo>
                  <a:pt x="1991" y="246"/>
                  <a:pt x="1873" y="153"/>
                  <a:pt x="1946" y="226"/>
                </a:cubicBezTo>
                <a:cubicBezTo>
                  <a:pt x="1954" y="234"/>
                  <a:pt x="1965" y="238"/>
                  <a:pt x="1974" y="245"/>
                </a:cubicBezTo>
                <a:cubicBezTo>
                  <a:pt x="1984" y="254"/>
                  <a:pt x="1993" y="264"/>
                  <a:pt x="2002" y="274"/>
                </a:cubicBezTo>
                <a:cubicBezTo>
                  <a:pt x="2017" y="344"/>
                  <a:pt x="2061" y="373"/>
                  <a:pt x="2116" y="415"/>
                </a:cubicBezTo>
                <a:cubicBezTo>
                  <a:pt x="2168" y="519"/>
                  <a:pt x="2101" y="401"/>
                  <a:pt x="2163" y="472"/>
                </a:cubicBezTo>
                <a:cubicBezTo>
                  <a:pt x="2178" y="489"/>
                  <a:pt x="2182" y="517"/>
                  <a:pt x="2201" y="529"/>
                </a:cubicBezTo>
                <a:cubicBezTo>
                  <a:pt x="2210" y="535"/>
                  <a:pt x="2221" y="540"/>
                  <a:pt x="2229" y="547"/>
                </a:cubicBezTo>
                <a:cubicBezTo>
                  <a:pt x="2280" y="592"/>
                  <a:pt x="2315" y="643"/>
                  <a:pt x="2361" y="689"/>
                </a:cubicBezTo>
                <a:cubicBezTo>
                  <a:pt x="2382" y="747"/>
                  <a:pt x="2411" y="797"/>
                  <a:pt x="2456" y="840"/>
                </a:cubicBezTo>
                <a:cubicBezTo>
                  <a:pt x="2465" y="920"/>
                  <a:pt x="2489" y="988"/>
                  <a:pt x="2503" y="1067"/>
                </a:cubicBezTo>
                <a:cubicBezTo>
                  <a:pt x="2493" y="1167"/>
                  <a:pt x="2507" y="1285"/>
                  <a:pt x="2474" y="1378"/>
                </a:cubicBezTo>
                <a:cubicBezTo>
                  <a:pt x="2468" y="1448"/>
                  <a:pt x="2470" y="1494"/>
                  <a:pt x="2427" y="1548"/>
                </a:cubicBezTo>
                <a:cubicBezTo>
                  <a:pt x="2410" y="1569"/>
                  <a:pt x="2371" y="1605"/>
                  <a:pt x="2371" y="1605"/>
                </a:cubicBezTo>
                <a:cubicBezTo>
                  <a:pt x="2356" y="1648"/>
                  <a:pt x="2345" y="1639"/>
                  <a:pt x="2304" y="1652"/>
                </a:cubicBezTo>
                <a:cubicBezTo>
                  <a:pt x="2203" y="1731"/>
                  <a:pt x="2077" y="1745"/>
                  <a:pt x="1955" y="1775"/>
                </a:cubicBezTo>
                <a:cubicBezTo>
                  <a:pt x="1764" y="1966"/>
                  <a:pt x="1558" y="1874"/>
                  <a:pt x="1256" y="1879"/>
                </a:cubicBezTo>
                <a:cubicBezTo>
                  <a:pt x="1073" y="1887"/>
                  <a:pt x="891" y="1897"/>
                  <a:pt x="709" y="1907"/>
                </a:cubicBezTo>
                <a:cubicBezTo>
                  <a:pt x="524" y="1946"/>
                  <a:pt x="321" y="1952"/>
                  <a:pt x="142" y="1888"/>
                </a:cubicBezTo>
                <a:cubicBezTo>
                  <a:pt x="0" y="1678"/>
                  <a:pt x="168" y="1385"/>
                  <a:pt x="85" y="1152"/>
                </a:cubicBezTo>
                <a:cubicBezTo>
                  <a:pt x="97" y="1098"/>
                  <a:pt x="78" y="1056"/>
                  <a:pt x="133" y="1039"/>
                </a:cubicBezTo>
                <a:cubicBezTo>
                  <a:pt x="158" y="1001"/>
                  <a:pt x="173" y="965"/>
                  <a:pt x="199" y="925"/>
                </a:cubicBezTo>
                <a:cubicBezTo>
                  <a:pt x="219" y="895"/>
                  <a:pt x="252" y="869"/>
                  <a:pt x="274" y="840"/>
                </a:cubicBezTo>
                <a:cubicBezTo>
                  <a:pt x="332" y="765"/>
                  <a:pt x="287" y="801"/>
                  <a:pt x="340" y="765"/>
                </a:cubicBezTo>
                <a:cubicBezTo>
                  <a:pt x="346" y="755"/>
                  <a:pt x="352" y="745"/>
                  <a:pt x="359" y="736"/>
                </a:cubicBezTo>
                <a:cubicBezTo>
                  <a:pt x="368" y="726"/>
                  <a:pt x="380" y="719"/>
                  <a:pt x="388" y="708"/>
                </a:cubicBezTo>
                <a:cubicBezTo>
                  <a:pt x="394" y="700"/>
                  <a:pt x="392" y="689"/>
                  <a:pt x="397" y="680"/>
                </a:cubicBezTo>
                <a:cubicBezTo>
                  <a:pt x="408" y="660"/>
                  <a:pt x="435" y="623"/>
                  <a:pt x="435" y="623"/>
                </a:cubicBezTo>
                <a:cubicBezTo>
                  <a:pt x="463" y="540"/>
                  <a:pt x="461" y="450"/>
                  <a:pt x="492" y="368"/>
                </a:cubicBezTo>
                <a:cubicBezTo>
                  <a:pt x="499" y="348"/>
                  <a:pt x="510" y="329"/>
                  <a:pt x="520" y="311"/>
                </a:cubicBezTo>
                <a:cubicBezTo>
                  <a:pt x="531" y="291"/>
                  <a:pt x="558" y="255"/>
                  <a:pt x="558" y="255"/>
                </a:cubicBezTo>
                <a:cubicBezTo>
                  <a:pt x="584" y="173"/>
                  <a:pt x="702" y="127"/>
                  <a:pt x="765" y="75"/>
                </a:cubicBezTo>
                <a:cubicBezTo>
                  <a:pt x="775" y="66"/>
                  <a:pt x="785" y="57"/>
                  <a:pt x="794" y="47"/>
                </a:cubicBezTo>
                <a:cubicBezTo>
                  <a:pt x="801" y="38"/>
                  <a:pt x="802" y="20"/>
                  <a:pt x="813" y="19"/>
                </a:cubicBezTo>
                <a:cubicBezTo>
                  <a:pt x="957" y="7"/>
                  <a:pt x="1102" y="16"/>
                  <a:pt x="1247" y="9"/>
                </a:cubicBezTo>
                <a:cubicBezTo>
                  <a:pt x="1257" y="9"/>
                  <a:pt x="1228" y="3"/>
                  <a:pt x="1219" y="0"/>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TextBox 35">
            <a:extLst>
              <a:ext uri="{FF2B5EF4-FFF2-40B4-BE49-F238E27FC236}">
                <a16:creationId xmlns:a16="http://schemas.microsoft.com/office/drawing/2014/main" id="{1617CA36-FB5F-7B4D-951F-8190ED3EDCCA}"/>
              </a:ext>
            </a:extLst>
          </p:cNvPr>
          <p:cNvSpPr txBox="1"/>
          <p:nvPr/>
        </p:nvSpPr>
        <p:spPr>
          <a:xfrm>
            <a:off x="10591800" y="6076740"/>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2" name="TextBox 1">
            <a:extLst>
              <a:ext uri="{FF2B5EF4-FFF2-40B4-BE49-F238E27FC236}">
                <a16:creationId xmlns:a16="http://schemas.microsoft.com/office/drawing/2014/main" id="{FEC90FD3-61D5-2541-924E-4F868E2565F0}"/>
              </a:ext>
            </a:extLst>
          </p:cNvPr>
          <p:cNvSpPr txBox="1"/>
          <p:nvPr/>
        </p:nvSpPr>
        <p:spPr>
          <a:xfrm>
            <a:off x="979717" y="5388429"/>
            <a:ext cx="348172" cy="461665"/>
          </a:xfrm>
          <a:prstGeom prst="rect">
            <a:avLst/>
          </a:prstGeom>
          <a:noFill/>
        </p:spPr>
        <p:txBody>
          <a:bodyPr wrap="none" rtlCol="0">
            <a:spAutoFit/>
          </a:bodyPr>
          <a:lstStyle/>
          <a:p>
            <a:r>
              <a:rPr lang="en-US" sz="2400" dirty="0"/>
              <a:t>C</a:t>
            </a:r>
          </a:p>
        </p:txBody>
      </p:sp>
      <p:sp>
        <p:nvSpPr>
          <p:cNvPr id="38" name="TextBox 37">
            <a:extLst>
              <a:ext uri="{FF2B5EF4-FFF2-40B4-BE49-F238E27FC236}">
                <a16:creationId xmlns:a16="http://schemas.microsoft.com/office/drawing/2014/main" id="{9A091A99-FF43-954B-B826-5EAD27E3B32F}"/>
              </a:ext>
            </a:extLst>
          </p:cNvPr>
          <p:cNvSpPr txBox="1"/>
          <p:nvPr/>
        </p:nvSpPr>
        <p:spPr>
          <a:xfrm>
            <a:off x="1458693" y="887179"/>
            <a:ext cx="362600" cy="461665"/>
          </a:xfrm>
          <a:prstGeom prst="rect">
            <a:avLst/>
          </a:prstGeom>
          <a:noFill/>
        </p:spPr>
        <p:txBody>
          <a:bodyPr wrap="none" rtlCol="0">
            <a:spAutoFit/>
          </a:bodyPr>
          <a:lstStyle/>
          <a:p>
            <a:r>
              <a:rPr lang="en-US" sz="2400" dirty="0"/>
              <a:t>A</a:t>
            </a:r>
          </a:p>
        </p:txBody>
      </p:sp>
      <p:sp>
        <p:nvSpPr>
          <p:cNvPr id="39" name="TextBox 38">
            <a:extLst>
              <a:ext uri="{FF2B5EF4-FFF2-40B4-BE49-F238E27FC236}">
                <a16:creationId xmlns:a16="http://schemas.microsoft.com/office/drawing/2014/main" id="{E2E28CC9-105D-7A46-BCD4-6F3F1745D16F}"/>
              </a:ext>
            </a:extLst>
          </p:cNvPr>
          <p:cNvSpPr txBox="1"/>
          <p:nvPr/>
        </p:nvSpPr>
        <p:spPr>
          <a:xfrm>
            <a:off x="4920350" y="6259291"/>
            <a:ext cx="351378" cy="461665"/>
          </a:xfrm>
          <a:prstGeom prst="rect">
            <a:avLst/>
          </a:prstGeom>
          <a:noFill/>
        </p:spPr>
        <p:txBody>
          <a:bodyPr wrap="none" rtlCol="0">
            <a:spAutoFit/>
          </a:bodyPr>
          <a:lstStyle/>
          <a:p>
            <a:r>
              <a:rPr lang="en-US" sz="2400" dirty="0"/>
              <a:t>B</a:t>
            </a:r>
          </a:p>
        </p:txBody>
      </p:sp>
      <p:sp>
        <p:nvSpPr>
          <p:cNvPr id="40" name="TextBox 39">
            <a:extLst>
              <a:ext uri="{FF2B5EF4-FFF2-40B4-BE49-F238E27FC236}">
                <a16:creationId xmlns:a16="http://schemas.microsoft.com/office/drawing/2014/main" id="{ABA23F5F-07ED-E94C-9380-EAF488B1ADDB}"/>
              </a:ext>
            </a:extLst>
          </p:cNvPr>
          <p:cNvSpPr txBox="1"/>
          <p:nvPr/>
        </p:nvSpPr>
        <p:spPr>
          <a:xfrm>
            <a:off x="10482955" y="1355267"/>
            <a:ext cx="373820" cy="461665"/>
          </a:xfrm>
          <a:prstGeom prst="rect">
            <a:avLst/>
          </a:prstGeom>
          <a:noFill/>
        </p:spPr>
        <p:txBody>
          <a:bodyPr wrap="none" rtlCol="0">
            <a:spAutoFit/>
          </a:bodyPr>
          <a:lstStyle/>
          <a:p>
            <a:r>
              <a:rPr lang="en-US" sz="2400" dirty="0"/>
              <a:t>D</a:t>
            </a:r>
          </a:p>
        </p:txBody>
      </p:sp>
      <p:sp>
        <p:nvSpPr>
          <p:cNvPr id="41" name="TextBox 40">
            <a:extLst>
              <a:ext uri="{FF2B5EF4-FFF2-40B4-BE49-F238E27FC236}">
                <a16:creationId xmlns:a16="http://schemas.microsoft.com/office/drawing/2014/main" id="{50BA18F7-7155-1449-9722-111AD0CEA0DB}"/>
              </a:ext>
            </a:extLst>
          </p:cNvPr>
          <p:cNvSpPr txBox="1"/>
          <p:nvPr/>
        </p:nvSpPr>
        <p:spPr>
          <a:xfrm>
            <a:off x="10292450" y="3891640"/>
            <a:ext cx="335348" cy="461665"/>
          </a:xfrm>
          <a:prstGeom prst="rect">
            <a:avLst/>
          </a:prstGeom>
          <a:noFill/>
        </p:spPr>
        <p:txBody>
          <a:bodyPr wrap="none" rtlCol="0">
            <a:spAutoFit/>
          </a:bodyPr>
          <a:lstStyle/>
          <a:p>
            <a:r>
              <a:rPr lang="en-US" sz="2400" dirty="0"/>
              <a:t>E</a:t>
            </a:r>
          </a:p>
        </p:txBody>
      </p:sp>
      <p:sp>
        <p:nvSpPr>
          <p:cNvPr id="3" name="TextBox 2">
            <a:extLst>
              <a:ext uri="{FF2B5EF4-FFF2-40B4-BE49-F238E27FC236}">
                <a16:creationId xmlns:a16="http://schemas.microsoft.com/office/drawing/2014/main" id="{C977F0D6-FF2F-594C-BF70-F59801B49869}"/>
              </a:ext>
            </a:extLst>
          </p:cNvPr>
          <p:cNvSpPr txBox="1"/>
          <p:nvPr/>
        </p:nvSpPr>
        <p:spPr>
          <a:xfrm>
            <a:off x="112296" y="2165684"/>
            <a:ext cx="1371401" cy="1938992"/>
          </a:xfrm>
          <a:prstGeom prst="rect">
            <a:avLst/>
          </a:prstGeom>
          <a:noFill/>
        </p:spPr>
        <p:txBody>
          <a:bodyPr wrap="none" rtlCol="0">
            <a:spAutoFit/>
          </a:bodyPr>
          <a:lstStyle/>
          <a:p>
            <a:r>
              <a:rPr lang="en-US" sz="2000" dirty="0"/>
              <a:t>construct</a:t>
            </a:r>
          </a:p>
          <a:p>
            <a:r>
              <a:rPr lang="en-US" sz="2000" dirty="0"/>
              <a:t>abstract</a:t>
            </a:r>
          </a:p>
          <a:p>
            <a:r>
              <a:rPr lang="en-US" sz="2000" dirty="0"/>
              <a:t>arguments;</a:t>
            </a:r>
          </a:p>
          <a:p>
            <a:r>
              <a:rPr lang="en-US" sz="2000" dirty="0"/>
              <a:t>maintain</a:t>
            </a:r>
          </a:p>
          <a:p>
            <a:r>
              <a:rPr lang="en-US" sz="2000" dirty="0"/>
              <a:t>attack</a:t>
            </a:r>
          </a:p>
          <a:p>
            <a:r>
              <a:rPr lang="en-US" sz="2000" dirty="0"/>
              <a:t>relations</a:t>
            </a:r>
          </a:p>
        </p:txBody>
      </p:sp>
      <p:sp>
        <p:nvSpPr>
          <p:cNvPr id="4" name="Date Placeholder 3">
            <a:extLst>
              <a:ext uri="{FF2B5EF4-FFF2-40B4-BE49-F238E27FC236}">
                <a16:creationId xmlns:a16="http://schemas.microsoft.com/office/drawing/2014/main" id="{CAD13965-0294-EE44-9E09-26AEAF9EACAB}"/>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E9013620-3938-A84B-9AB2-6FC44072DCDE}"/>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723584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42047"/>
                                        </p:tgtEl>
                                        <p:attrNameLst>
                                          <p:attrName>style.visibility</p:attrName>
                                        </p:attrNameLst>
                                      </p:cBhvr>
                                      <p:to>
                                        <p:strVal val="visible"/>
                                      </p:to>
                                    </p:set>
                                    <p:anim calcmode="lin" valueType="num">
                                      <p:cBhvr additive="base">
                                        <p:cTn id="7" dur="500" fill="hold"/>
                                        <p:tgtEl>
                                          <p:spTgt spid="342047"/>
                                        </p:tgtEl>
                                        <p:attrNameLst>
                                          <p:attrName>ppt_x</p:attrName>
                                        </p:attrNameLst>
                                      </p:cBhvr>
                                      <p:tavLst>
                                        <p:tav tm="0">
                                          <p:val>
                                            <p:strVal val="0-#ppt_w/2"/>
                                          </p:val>
                                        </p:tav>
                                        <p:tav tm="100000">
                                          <p:val>
                                            <p:strVal val="#ppt_x"/>
                                          </p:val>
                                        </p:tav>
                                      </p:tavLst>
                                    </p:anim>
                                    <p:anim calcmode="lin" valueType="num">
                                      <p:cBhvr additive="base">
                                        <p:cTn id="8" dur="500" fill="hold"/>
                                        <p:tgtEl>
                                          <p:spTgt spid="34204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42048"/>
                                        </p:tgtEl>
                                        <p:attrNameLst>
                                          <p:attrName>style.visibility</p:attrName>
                                        </p:attrNameLst>
                                      </p:cBhvr>
                                      <p:to>
                                        <p:strVal val="visible"/>
                                      </p:to>
                                    </p:set>
                                    <p:anim calcmode="lin" valueType="num">
                                      <p:cBhvr additive="base">
                                        <p:cTn id="11" dur="500" fill="hold"/>
                                        <p:tgtEl>
                                          <p:spTgt spid="342048"/>
                                        </p:tgtEl>
                                        <p:attrNameLst>
                                          <p:attrName>ppt_x</p:attrName>
                                        </p:attrNameLst>
                                      </p:cBhvr>
                                      <p:tavLst>
                                        <p:tav tm="0">
                                          <p:val>
                                            <p:strVal val="1+#ppt_w/2"/>
                                          </p:val>
                                        </p:tav>
                                        <p:tav tm="100000">
                                          <p:val>
                                            <p:strVal val="#ppt_x"/>
                                          </p:val>
                                        </p:tav>
                                      </p:tavLst>
                                    </p:anim>
                                    <p:anim calcmode="lin" valueType="num">
                                      <p:cBhvr additive="base">
                                        <p:cTn id="12" dur="500" fill="hold"/>
                                        <p:tgtEl>
                                          <p:spTgt spid="34204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42049"/>
                                        </p:tgtEl>
                                        <p:attrNameLst>
                                          <p:attrName>style.visibility</p:attrName>
                                        </p:attrNameLst>
                                      </p:cBhvr>
                                      <p:to>
                                        <p:strVal val="visible"/>
                                      </p:to>
                                    </p:set>
                                    <p:anim calcmode="lin" valueType="num">
                                      <p:cBhvr additive="base">
                                        <p:cTn id="15" dur="500" fill="hold"/>
                                        <p:tgtEl>
                                          <p:spTgt spid="342049"/>
                                        </p:tgtEl>
                                        <p:attrNameLst>
                                          <p:attrName>ppt_x</p:attrName>
                                        </p:attrNameLst>
                                      </p:cBhvr>
                                      <p:tavLst>
                                        <p:tav tm="0">
                                          <p:val>
                                            <p:strVal val="0-#ppt_w/2"/>
                                          </p:val>
                                        </p:tav>
                                        <p:tav tm="100000">
                                          <p:val>
                                            <p:strVal val="#ppt_x"/>
                                          </p:val>
                                        </p:tav>
                                      </p:tavLst>
                                    </p:anim>
                                    <p:anim calcmode="lin" valueType="num">
                                      <p:cBhvr additive="base">
                                        <p:cTn id="16" dur="500" fill="hold"/>
                                        <p:tgtEl>
                                          <p:spTgt spid="342049"/>
                                        </p:tgtEl>
                                        <p:attrNameLst>
                                          <p:attrName>ppt_y</p:attrName>
                                        </p:attrNameLst>
                                      </p:cBhvr>
                                      <p:tavLst>
                                        <p:tav tm="0">
                                          <p:val>
                                            <p:strVal val="#ppt_y"/>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2050"/>
                                        </p:tgtEl>
                                        <p:attrNameLst>
                                          <p:attrName>style.visibility</p:attrName>
                                        </p:attrNameLst>
                                      </p:cBhvr>
                                      <p:to>
                                        <p:strVal val="visible"/>
                                      </p:to>
                                    </p:set>
                                    <p:anim calcmode="lin" valueType="num">
                                      <p:cBhvr additive="base">
                                        <p:cTn id="19" dur="500" fill="hold"/>
                                        <p:tgtEl>
                                          <p:spTgt spid="342050"/>
                                        </p:tgtEl>
                                        <p:attrNameLst>
                                          <p:attrName>ppt_x</p:attrName>
                                        </p:attrNameLst>
                                      </p:cBhvr>
                                      <p:tavLst>
                                        <p:tav tm="0">
                                          <p:val>
                                            <p:strVal val="#ppt_x"/>
                                          </p:val>
                                        </p:tav>
                                        <p:tav tm="100000">
                                          <p:val>
                                            <p:strVal val="#ppt_x"/>
                                          </p:val>
                                        </p:tav>
                                      </p:tavLst>
                                    </p:anim>
                                    <p:anim calcmode="lin" valueType="num">
                                      <p:cBhvr additive="base">
                                        <p:cTn id="20" dur="500" fill="hold"/>
                                        <p:tgtEl>
                                          <p:spTgt spid="342050"/>
                                        </p:tgtEl>
                                        <p:attrNameLst>
                                          <p:attrName>ppt_y</p:attrName>
                                        </p:attrNameLst>
                                      </p:cBhvr>
                                      <p:tavLst>
                                        <p:tav tm="0">
                                          <p:val>
                                            <p:strVal val="1+#ppt_h/2"/>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42051"/>
                                        </p:tgtEl>
                                        <p:attrNameLst>
                                          <p:attrName>style.visibility</p:attrName>
                                        </p:attrNameLst>
                                      </p:cBhvr>
                                      <p:to>
                                        <p:strVal val="visible"/>
                                      </p:to>
                                    </p:set>
                                    <p:anim calcmode="lin" valueType="num">
                                      <p:cBhvr additive="base">
                                        <p:cTn id="23" dur="500" fill="hold"/>
                                        <p:tgtEl>
                                          <p:spTgt spid="342051"/>
                                        </p:tgtEl>
                                        <p:attrNameLst>
                                          <p:attrName>ppt_x</p:attrName>
                                        </p:attrNameLst>
                                      </p:cBhvr>
                                      <p:tavLst>
                                        <p:tav tm="0">
                                          <p:val>
                                            <p:strVal val="1+#ppt_w/2"/>
                                          </p:val>
                                        </p:tav>
                                        <p:tav tm="100000">
                                          <p:val>
                                            <p:strVal val="#ppt_x"/>
                                          </p:val>
                                        </p:tav>
                                      </p:tavLst>
                                    </p:anim>
                                    <p:anim calcmode="lin" valueType="num">
                                      <p:cBhvr additive="base">
                                        <p:cTn id="24" dur="500" fill="hold"/>
                                        <p:tgtEl>
                                          <p:spTgt spid="3420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Oval 2">
            <a:extLst>
              <a:ext uri="{FF2B5EF4-FFF2-40B4-BE49-F238E27FC236}">
                <a16:creationId xmlns:a16="http://schemas.microsoft.com/office/drawing/2014/main" id="{A0C60130-E7F4-9C42-A2EE-A7B774BEFFE7}"/>
              </a:ext>
            </a:extLst>
          </p:cNvPr>
          <p:cNvSpPr>
            <a:spLocks noChangeArrowheads="1"/>
          </p:cNvSpPr>
          <p:nvPr/>
        </p:nvSpPr>
        <p:spPr bwMode="auto">
          <a:xfrm>
            <a:off x="4313238" y="2636838"/>
            <a:ext cx="639762"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A</a:t>
            </a:r>
            <a:endParaRPr lang="nl-NL" altLang="en-US" b="1"/>
          </a:p>
        </p:txBody>
      </p:sp>
      <p:sp>
        <p:nvSpPr>
          <p:cNvPr id="40962" name="Oval 3">
            <a:extLst>
              <a:ext uri="{FF2B5EF4-FFF2-40B4-BE49-F238E27FC236}">
                <a16:creationId xmlns:a16="http://schemas.microsoft.com/office/drawing/2014/main" id="{B6D8C8F2-3B59-DA4A-A9FC-793AD1C1A1B1}"/>
              </a:ext>
            </a:extLst>
          </p:cNvPr>
          <p:cNvSpPr>
            <a:spLocks noChangeArrowheads="1"/>
          </p:cNvSpPr>
          <p:nvPr/>
        </p:nvSpPr>
        <p:spPr bwMode="auto">
          <a:xfrm>
            <a:off x="7086601" y="2636838"/>
            <a:ext cx="639763"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B</a:t>
            </a:r>
            <a:endParaRPr lang="nl-NL" altLang="en-US" b="1"/>
          </a:p>
        </p:txBody>
      </p:sp>
      <p:sp>
        <p:nvSpPr>
          <p:cNvPr id="40963" name="Oval 4">
            <a:extLst>
              <a:ext uri="{FF2B5EF4-FFF2-40B4-BE49-F238E27FC236}">
                <a16:creationId xmlns:a16="http://schemas.microsoft.com/office/drawing/2014/main" id="{46AF2D28-A416-E34D-8261-CB482981AF01}"/>
              </a:ext>
            </a:extLst>
          </p:cNvPr>
          <p:cNvSpPr>
            <a:spLocks noChangeArrowheads="1"/>
          </p:cNvSpPr>
          <p:nvPr/>
        </p:nvSpPr>
        <p:spPr bwMode="auto">
          <a:xfrm>
            <a:off x="3200401" y="4572001"/>
            <a:ext cx="639763" cy="6397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C</a:t>
            </a:r>
            <a:endParaRPr lang="nl-NL" altLang="en-US" b="1"/>
          </a:p>
        </p:txBody>
      </p:sp>
      <p:sp>
        <p:nvSpPr>
          <p:cNvPr id="40964" name="Oval 5">
            <a:extLst>
              <a:ext uri="{FF2B5EF4-FFF2-40B4-BE49-F238E27FC236}">
                <a16:creationId xmlns:a16="http://schemas.microsoft.com/office/drawing/2014/main" id="{F3E1287C-EF73-E145-9513-7E81710F0E68}"/>
              </a:ext>
            </a:extLst>
          </p:cNvPr>
          <p:cNvSpPr>
            <a:spLocks noChangeArrowheads="1"/>
          </p:cNvSpPr>
          <p:nvPr/>
        </p:nvSpPr>
        <p:spPr bwMode="auto">
          <a:xfrm>
            <a:off x="5410201" y="4541838"/>
            <a:ext cx="639763"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D</a:t>
            </a:r>
            <a:endParaRPr lang="nl-NL" altLang="en-US" b="1"/>
          </a:p>
        </p:txBody>
      </p:sp>
      <p:sp>
        <p:nvSpPr>
          <p:cNvPr id="40965" name="Oval 6">
            <a:extLst>
              <a:ext uri="{FF2B5EF4-FFF2-40B4-BE49-F238E27FC236}">
                <a16:creationId xmlns:a16="http://schemas.microsoft.com/office/drawing/2014/main" id="{96EA101A-FB6A-8847-B7F5-9DFDBFB95ED5}"/>
              </a:ext>
            </a:extLst>
          </p:cNvPr>
          <p:cNvSpPr>
            <a:spLocks noChangeArrowheads="1"/>
          </p:cNvSpPr>
          <p:nvPr/>
        </p:nvSpPr>
        <p:spPr bwMode="auto">
          <a:xfrm>
            <a:off x="7086601" y="4495801"/>
            <a:ext cx="639763" cy="6397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E</a:t>
            </a:r>
            <a:endParaRPr lang="nl-NL" altLang="en-US" b="1"/>
          </a:p>
        </p:txBody>
      </p:sp>
      <p:cxnSp>
        <p:nvCxnSpPr>
          <p:cNvPr id="40966" name="AutoShape 7">
            <a:extLst>
              <a:ext uri="{FF2B5EF4-FFF2-40B4-BE49-F238E27FC236}">
                <a16:creationId xmlns:a16="http://schemas.microsoft.com/office/drawing/2014/main" id="{A2DFAE35-9CF6-8B40-A65F-FF16F688FA4C}"/>
              </a:ext>
            </a:extLst>
          </p:cNvPr>
          <p:cNvCxnSpPr>
            <a:cxnSpLocks noChangeShapeType="1"/>
            <a:stCxn id="40962" idx="2"/>
            <a:endCxn id="40961" idx="6"/>
          </p:cNvCxnSpPr>
          <p:nvPr/>
        </p:nvCxnSpPr>
        <p:spPr bwMode="auto">
          <a:xfrm flipH="1">
            <a:off x="4953000" y="2957513"/>
            <a:ext cx="2133600" cy="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0967" name="AutoShape 8">
            <a:extLst>
              <a:ext uri="{FF2B5EF4-FFF2-40B4-BE49-F238E27FC236}">
                <a16:creationId xmlns:a16="http://schemas.microsoft.com/office/drawing/2014/main" id="{076B675E-703E-A04A-875D-58E12A05F6DA}"/>
              </a:ext>
            </a:extLst>
          </p:cNvPr>
          <p:cNvCxnSpPr>
            <a:cxnSpLocks noChangeShapeType="1"/>
            <a:stCxn id="40963" idx="0"/>
            <a:endCxn id="40961" idx="4"/>
          </p:cNvCxnSpPr>
          <p:nvPr/>
        </p:nvCxnSpPr>
        <p:spPr bwMode="auto">
          <a:xfrm flipV="1">
            <a:off x="3521075" y="3276600"/>
            <a:ext cx="1112838" cy="12954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68" name="AutoShape 9">
            <a:extLst>
              <a:ext uri="{FF2B5EF4-FFF2-40B4-BE49-F238E27FC236}">
                <a16:creationId xmlns:a16="http://schemas.microsoft.com/office/drawing/2014/main" id="{F308F5AC-1562-CC4A-AB79-64FDF8CB6ED5}"/>
              </a:ext>
            </a:extLst>
          </p:cNvPr>
          <p:cNvCxnSpPr>
            <a:cxnSpLocks noChangeShapeType="1"/>
            <a:stCxn id="40964" idx="0"/>
            <a:endCxn id="40961" idx="4"/>
          </p:cNvCxnSpPr>
          <p:nvPr/>
        </p:nvCxnSpPr>
        <p:spPr bwMode="auto">
          <a:xfrm flipH="1" flipV="1">
            <a:off x="4633913" y="3276600"/>
            <a:ext cx="1096962" cy="1265238"/>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0969" name="AutoShape 10">
            <a:extLst>
              <a:ext uri="{FF2B5EF4-FFF2-40B4-BE49-F238E27FC236}">
                <a16:creationId xmlns:a16="http://schemas.microsoft.com/office/drawing/2014/main" id="{2C60E421-92A7-AD4D-A386-EE5C98BDC345}"/>
              </a:ext>
            </a:extLst>
          </p:cNvPr>
          <p:cNvCxnSpPr>
            <a:cxnSpLocks noChangeShapeType="1"/>
            <a:stCxn id="40965" idx="0"/>
            <a:endCxn id="40962" idx="4"/>
          </p:cNvCxnSpPr>
          <p:nvPr/>
        </p:nvCxnSpPr>
        <p:spPr bwMode="auto">
          <a:xfrm flipV="1">
            <a:off x="7407275" y="3276600"/>
            <a:ext cx="0" cy="121920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pic>
        <p:nvPicPr>
          <p:cNvPr id="40970" name="Picture 11" descr="dung">
            <a:extLst>
              <a:ext uri="{FF2B5EF4-FFF2-40B4-BE49-F238E27FC236}">
                <a16:creationId xmlns:a16="http://schemas.microsoft.com/office/drawing/2014/main" id="{C6C89F4B-AFCA-3644-8346-80DE4BCE6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674688"/>
            <a:ext cx="1096962"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1" name="Text Box 14">
            <a:extLst>
              <a:ext uri="{FF2B5EF4-FFF2-40B4-BE49-F238E27FC236}">
                <a16:creationId xmlns:a16="http://schemas.microsoft.com/office/drawing/2014/main" id="{407C3A80-2070-0B46-AC0B-A87758FCD07F}"/>
              </a:ext>
            </a:extLst>
          </p:cNvPr>
          <p:cNvSpPr txBox="1">
            <a:spLocks noChangeArrowheads="1"/>
          </p:cNvSpPr>
          <p:nvPr/>
        </p:nvSpPr>
        <p:spPr bwMode="auto">
          <a:xfrm>
            <a:off x="3082926" y="5943600"/>
            <a:ext cx="74326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algn="l" eaLnBrk="1" hangingPunct="1"/>
            <a:r>
              <a:rPr lang="en-US" altLang="en-US" sz="1600" dirty="0"/>
              <a:t>P.M. Dung, On the acceptability of arguments and its fundamental role in nonmonotonic reasoning, logic programming, and </a:t>
            </a:r>
            <a:r>
              <a:rPr lang="en-US" altLang="en-US" sz="1600" i="1" dirty="0"/>
              <a:t>n</a:t>
            </a:r>
            <a:r>
              <a:rPr lang="en-US" altLang="en-US" sz="1600" dirty="0"/>
              <a:t>–person games. </a:t>
            </a:r>
          </a:p>
          <a:p>
            <a:pPr algn="l" eaLnBrk="1" hangingPunct="1"/>
            <a:r>
              <a:rPr lang="en-US" altLang="en-US" sz="1600" i="1" dirty="0"/>
              <a:t>Artificial Intelligence</a:t>
            </a:r>
            <a:r>
              <a:rPr lang="en-US" altLang="en-US" sz="1600" dirty="0"/>
              <a:t>, 77:321–357, 1995.</a:t>
            </a:r>
          </a:p>
        </p:txBody>
      </p:sp>
      <p:sp>
        <p:nvSpPr>
          <p:cNvPr id="13" name="TextBox 12">
            <a:extLst>
              <a:ext uri="{FF2B5EF4-FFF2-40B4-BE49-F238E27FC236}">
                <a16:creationId xmlns:a16="http://schemas.microsoft.com/office/drawing/2014/main" id="{F6ABE9BC-77F2-2845-9287-2C20ED74A0EA}"/>
              </a:ext>
            </a:extLst>
          </p:cNvPr>
          <p:cNvSpPr txBox="1"/>
          <p:nvPr/>
        </p:nvSpPr>
        <p:spPr>
          <a:xfrm>
            <a:off x="10591800" y="6076740"/>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2" name="TextBox 1">
            <a:extLst>
              <a:ext uri="{FF2B5EF4-FFF2-40B4-BE49-F238E27FC236}">
                <a16:creationId xmlns:a16="http://schemas.microsoft.com/office/drawing/2014/main" id="{7375F489-6CA0-3C48-88D2-B75627F16F15}"/>
              </a:ext>
            </a:extLst>
          </p:cNvPr>
          <p:cNvSpPr txBox="1"/>
          <p:nvPr/>
        </p:nvSpPr>
        <p:spPr>
          <a:xfrm>
            <a:off x="6787661" y="140677"/>
            <a:ext cx="5279843" cy="1938992"/>
          </a:xfrm>
          <a:prstGeom prst="rect">
            <a:avLst/>
          </a:prstGeom>
          <a:noFill/>
        </p:spPr>
        <p:txBody>
          <a:bodyPr wrap="none" rtlCol="0">
            <a:spAutoFit/>
          </a:bodyPr>
          <a:lstStyle/>
          <a:p>
            <a:r>
              <a:rPr lang="en-US" sz="2400" dirty="0"/>
              <a:t>Removes the representation of </a:t>
            </a:r>
          </a:p>
          <a:p>
            <a:r>
              <a:rPr lang="en-US" sz="2400" dirty="0"/>
              <a:t>logical inconsistency.</a:t>
            </a:r>
          </a:p>
          <a:p>
            <a:r>
              <a:rPr lang="en-US" sz="2400" dirty="0"/>
              <a:t>Reasons over a graph of nodes and arcs.</a:t>
            </a:r>
          </a:p>
          <a:p>
            <a:r>
              <a:rPr lang="en-US" sz="2400" dirty="0"/>
              <a:t>Produces ‘extensions’ – those nodes that</a:t>
            </a:r>
          </a:p>
          <a:p>
            <a:r>
              <a:rPr lang="en-US" sz="2400" dirty="0"/>
              <a:t>are ‘coherent’ (can hold together).</a:t>
            </a:r>
          </a:p>
        </p:txBody>
      </p:sp>
      <p:sp>
        <p:nvSpPr>
          <p:cNvPr id="3" name="Date Placeholder 2">
            <a:extLst>
              <a:ext uri="{FF2B5EF4-FFF2-40B4-BE49-F238E27FC236}">
                <a16:creationId xmlns:a16="http://schemas.microsoft.com/office/drawing/2014/main" id="{62AC8122-C751-1541-9CC3-D8D4C644D975}"/>
              </a:ext>
            </a:extLst>
          </p:cNvPr>
          <p:cNvSpPr>
            <a:spLocks noGrp="1"/>
          </p:cNvSpPr>
          <p:nvPr>
            <p:ph type="dt" sz="half" idx="10"/>
          </p:nvPr>
        </p:nvSpPr>
        <p:spPr/>
        <p:txBody>
          <a:bodyPr/>
          <a:lstStyle/>
          <a:p>
            <a:r>
              <a:rPr lang="en-US"/>
              <a:t>Spring 2021 CSCM23</a:t>
            </a:r>
          </a:p>
        </p:txBody>
      </p:sp>
      <p:sp>
        <p:nvSpPr>
          <p:cNvPr id="4" name="Footer Placeholder 3">
            <a:extLst>
              <a:ext uri="{FF2B5EF4-FFF2-40B4-BE49-F238E27FC236}">
                <a16:creationId xmlns:a16="http://schemas.microsoft.com/office/drawing/2014/main" id="{015FDFE0-845F-454E-8A78-156221FC7673}"/>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09586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69AC-9063-9449-B977-F173FC46C4CC}"/>
              </a:ext>
            </a:extLst>
          </p:cNvPr>
          <p:cNvSpPr>
            <a:spLocks noGrp="1"/>
          </p:cNvSpPr>
          <p:nvPr>
            <p:ph type="title"/>
          </p:nvPr>
        </p:nvSpPr>
        <p:spPr/>
        <p:txBody>
          <a:bodyPr/>
          <a:lstStyle/>
          <a:p>
            <a:r>
              <a:rPr lang="en-US" dirty="0"/>
              <a:t>Argument NLP</a:t>
            </a:r>
          </a:p>
        </p:txBody>
      </p:sp>
      <p:sp>
        <p:nvSpPr>
          <p:cNvPr id="4" name="Date Placeholder 3">
            <a:extLst>
              <a:ext uri="{FF2B5EF4-FFF2-40B4-BE49-F238E27FC236}">
                <a16:creationId xmlns:a16="http://schemas.microsoft.com/office/drawing/2014/main" id="{1CE596FB-09CA-724E-A589-89203CAA530F}"/>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329DD7F3-2769-BA4F-979C-28EEE9E47BA1}"/>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8149001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Oval 2">
            <a:extLst>
              <a:ext uri="{FF2B5EF4-FFF2-40B4-BE49-F238E27FC236}">
                <a16:creationId xmlns:a16="http://schemas.microsoft.com/office/drawing/2014/main" id="{85884301-F4D6-5941-87C8-A5AFEB72BFA3}"/>
              </a:ext>
            </a:extLst>
          </p:cNvPr>
          <p:cNvSpPr>
            <a:spLocks noChangeArrowheads="1"/>
          </p:cNvSpPr>
          <p:nvPr/>
        </p:nvSpPr>
        <p:spPr bwMode="auto">
          <a:xfrm>
            <a:off x="4313238" y="2636838"/>
            <a:ext cx="639762"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A</a:t>
            </a:r>
            <a:endParaRPr lang="nl-NL" altLang="en-US" b="1"/>
          </a:p>
        </p:txBody>
      </p:sp>
      <p:sp>
        <p:nvSpPr>
          <p:cNvPr id="344067" name="Oval 3">
            <a:extLst>
              <a:ext uri="{FF2B5EF4-FFF2-40B4-BE49-F238E27FC236}">
                <a16:creationId xmlns:a16="http://schemas.microsoft.com/office/drawing/2014/main" id="{6FF71762-10BD-6542-AD33-E318C575D2FC}"/>
              </a:ext>
            </a:extLst>
          </p:cNvPr>
          <p:cNvSpPr>
            <a:spLocks noChangeArrowheads="1"/>
          </p:cNvSpPr>
          <p:nvPr/>
        </p:nvSpPr>
        <p:spPr bwMode="auto">
          <a:xfrm>
            <a:off x="7086601" y="2636838"/>
            <a:ext cx="639763"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B</a:t>
            </a:r>
            <a:endParaRPr lang="nl-NL" altLang="en-US" b="1"/>
          </a:p>
        </p:txBody>
      </p:sp>
      <p:sp>
        <p:nvSpPr>
          <p:cNvPr id="344068" name="Oval 4">
            <a:extLst>
              <a:ext uri="{FF2B5EF4-FFF2-40B4-BE49-F238E27FC236}">
                <a16:creationId xmlns:a16="http://schemas.microsoft.com/office/drawing/2014/main" id="{05DA7DE6-8AAC-DD43-ABCD-C6DDD588FE8A}"/>
              </a:ext>
            </a:extLst>
          </p:cNvPr>
          <p:cNvSpPr>
            <a:spLocks noChangeArrowheads="1"/>
          </p:cNvSpPr>
          <p:nvPr/>
        </p:nvSpPr>
        <p:spPr bwMode="auto">
          <a:xfrm>
            <a:off x="3200401" y="4572001"/>
            <a:ext cx="639763" cy="6397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C</a:t>
            </a:r>
            <a:endParaRPr lang="nl-NL" altLang="en-US" b="1"/>
          </a:p>
        </p:txBody>
      </p:sp>
      <p:sp>
        <p:nvSpPr>
          <p:cNvPr id="344069" name="Oval 5">
            <a:extLst>
              <a:ext uri="{FF2B5EF4-FFF2-40B4-BE49-F238E27FC236}">
                <a16:creationId xmlns:a16="http://schemas.microsoft.com/office/drawing/2014/main" id="{A8A33580-ED7C-6B40-A98F-EF6BEFCC0248}"/>
              </a:ext>
            </a:extLst>
          </p:cNvPr>
          <p:cNvSpPr>
            <a:spLocks noChangeArrowheads="1"/>
          </p:cNvSpPr>
          <p:nvPr/>
        </p:nvSpPr>
        <p:spPr bwMode="auto">
          <a:xfrm>
            <a:off x="5410201" y="4541838"/>
            <a:ext cx="639763"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D</a:t>
            </a:r>
            <a:endParaRPr lang="nl-NL" altLang="en-US" b="1"/>
          </a:p>
        </p:txBody>
      </p:sp>
      <p:sp>
        <p:nvSpPr>
          <p:cNvPr id="344070" name="Oval 6">
            <a:extLst>
              <a:ext uri="{FF2B5EF4-FFF2-40B4-BE49-F238E27FC236}">
                <a16:creationId xmlns:a16="http://schemas.microsoft.com/office/drawing/2014/main" id="{6E2BFC55-CEC5-804C-A3C2-EE0FAE95C65C}"/>
              </a:ext>
            </a:extLst>
          </p:cNvPr>
          <p:cNvSpPr>
            <a:spLocks noChangeArrowheads="1"/>
          </p:cNvSpPr>
          <p:nvPr/>
        </p:nvSpPr>
        <p:spPr bwMode="auto">
          <a:xfrm>
            <a:off x="7086601" y="4495801"/>
            <a:ext cx="639763" cy="6397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E</a:t>
            </a:r>
            <a:endParaRPr lang="nl-NL" altLang="en-US" b="1"/>
          </a:p>
        </p:txBody>
      </p:sp>
      <p:cxnSp>
        <p:nvCxnSpPr>
          <p:cNvPr id="43014" name="AutoShape 7">
            <a:extLst>
              <a:ext uri="{FF2B5EF4-FFF2-40B4-BE49-F238E27FC236}">
                <a16:creationId xmlns:a16="http://schemas.microsoft.com/office/drawing/2014/main" id="{6AED5C42-AA17-3544-8611-59A30A4988D8}"/>
              </a:ext>
            </a:extLst>
          </p:cNvPr>
          <p:cNvCxnSpPr>
            <a:cxnSpLocks noChangeShapeType="1"/>
            <a:stCxn id="344067" idx="2"/>
            <a:endCxn id="344066" idx="6"/>
          </p:cNvCxnSpPr>
          <p:nvPr/>
        </p:nvCxnSpPr>
        <p:spPr bwMode="auto">
          <a:xfrm flipH="1">
            <a:off x="4953000" y="2957513"/>
            <a:ext cx="2133600" cy="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3015" name="AutoShape 8">
            <a:extLst>
              <a:ext uri="{FF2B5EF4-FFF2-40B4-BE49-F238E27FC236}">
                <a16:creationId xmlns:a16="http://schemas.microsoft.com/office/drawing/2014/main" id="{C609652E-315F-C749-8DBE-52941F554646}"/>
              </a:ext>
            </a:extLst>
          </p:cNvPr>
          <p:cNvCxnSpPr>
            <a:cxnSpLocks noChangeShapeType="1"/>
            <a:stCxn id="344068" idx="0"/>
            <a:endCxn id="344066" idx="4"/>
          </p:cNvCxnSpPr>
          <p:nvPr/>
        </p:nvCxnSpPr>
        <p:spPr bwMode="auto">
          <a:xfrm flipV="1">
            <a:off x="3521075" y="3276600"/>
            <a:ext cx="1112838" cy="12954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6" name="AutoShape 9">
            <a:extLst>
              <a:ext uri="{FF2B5EF4-FFF2-40B4-BE49-F238E27FC236}">
                <a16:creationId xmlns:a16="http://schemas.microsoft.com/office/drawing/2014/main" id="{B00D17AA-73C3-B74E-A695-04FBA96BB3BF}"/>
              </a:ext>
            </a:extLst>
          </p:cNvPr>
          <p:cNvCxnSpPr>
            <a:cxnSpLocks noChangeShapeType="1"/>
            <a:stCxn id="344069" idx="0"/>
            <a:endCxn id="344066" idx="4"/>
          </p:cNvCxnSpPr>
          <p:nvPr/>
        </p:nvCxnSpPr>
        <p:spPr bwMode="auto">
          <a:xfrm flipH="1" flipV="1">
            <a:off x="4633913" y="3276600"/>
            <a:ext cx="1096962" cy="1265238"/>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3017" name="AutoShape 10">
            <a:extLst>
              <a:ext uri="{FF2B5EF4-FFF2-40B4-BE49-F238E27FC236}">
                <a16:creationId xmlns:a16="http://schemas.microsoft.com/office/drawing/2014/main" id="{F9DB1A06-4558-CA47-991B-56403FD80FB3}"/>
              </a:ext>
            </a:extLst>
          </p:cNvPr>
          <p:cNvCxnSpPr>
            <a:cxnSpLocks noChangeShapeType="1"/>
            <a:stCxn id="344070" idx="0"/>
            <a:endCxn id="344067" idx="4"/>
          </p:cNvCxnSpPr>
          <p:nvPr/>
        </p:nvCxnSpPr>
        <p:spPr bwMode="auto">
          <a:xfrm flipV="1">
            <a:off x="7407275" y="3276600"/>
            <a:ext cx="0" cy="121920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1996" name="Rectangle 12">
            <a:extLst>
              <a:ext uri="{FF2B5EF4-FFF2-40B4-BE49-F238E27FC236}">
                <a16:creationId xmlns:a16="http://schemas.microsoft.com/office/drawing/2014/main" id="{04750120-38CA-3746-AF14-29A6C44EC03E}"/>
              </a:ext>
            </a:extLst>
          </p:cNvPr>
          <p:cNvSpPr>
            <a:spLocks noChangeArrowheads="1"/>
          </p:cNvSpPr>
          <p:nvPr/>
        </p:nvSpPr>
        <p:spPr bwMode="auto">
          <a:xfrm>
            <a:off x="3409951" y="379413"/>
            <a:ext cx="6970713" cy="646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1. An argument is </a:t>
            </a:r>
            <a:r>
              <a:rPr lang="en-US" altLang="en-US" sz="1800" i="1">
                <a:solidFill>
                  <a:srgbClr val="00BE8C"/>
                </a:solidFill>
              </a:rPr>
              <a:t>In</a:t>
            </a:r>
            <a:r>
              <a:rPr lang="en-US" altLang="en-US" sz="1800"/>
              <a:t> iff all arguments that attack it are </a:t>
            </a:r>
            <a:r>
              <a:rPr lang="en-US" altLang="en-US" sz="1800" i="1">
                <a:solidFill>
                  <a:schemeClr val="hlink"/>
                </a:solidFill>
              </a:rPr>
              <a:t>Out</a:t>
            </a:r>
            <a:r>
              <a:rPr lang="en-US" altLang="en-US" sz="1800"/>
              <a:t>.</a:t>
            </a:r>
          </a:p>
          <a:p>
            <a:pPr lvl="1" algn="l" eaLnBrk="1" hangingPunct="1">
              <a:lnSpc>
                <a:spcPct val="90000"/>
              </a:lnSpc>
              <a:spcBef>
                <a:spcPct val="20000"/>
              </a:spcBef>
              <a:buClr>
                <a:schemeClr val="hlink"/>
              </a:buClr>
              <a:buSzPct val="55000"/>
              <a:buFont typeface="Wingdings" pitchFamily="2" charset="2"/>
              <a:buNone/>
            </a:pPr>
            <a:r>
              <a:rPr lang="en-US" altLang="en-US" sz="1800"/>
              <a:t>2. An argument is </a:t>
            </a:r>
            <a:r>
              <a:rPr lang="en-US" altLang="en-US" sz="1800" i="1">
                <a:solidFill>
                  <a:srgbClr val="FF0000"/>
                </a:solidFill>
              </a:rPr>
              <a:t>Out</a:t>
            </a:r>
            <a:r>
              <a:rPr lang="en-US" altLang="en-US" sz="1800"/>
              <a:t> iff some argument that attacks it is </a:t>
            </a:r>
            <a:r>
              <a:rPr lang="en-US" altLang="en-US" sz="1800" i="1">
                <a:solidFill>
                  <a:schemeClr val="accent1"/>
                </a:solidFill>
              </a:rPr>
              <a:t>In</a:t>
            </a:r>
            <a:r>
              <a:rPr lang="en-US" altLang="en-US" sz="1800"/>
              <a:t>.</a:t>
            </a:r>
          </a:p>
        </p:txBody>
      </p:sp>
      <p:sp>
        <p:nvSpPr>
          <p:cNvPr id="13" name="Rectangle 14">
            <a:extLst>
              <a:ext uri="{FF2B5EF4-FFF2-40B4-BE49-F238E27FC236}">
                <a16:creationId xmlns:a16="http://schemas.microsoft.com/office/drawing/2014/main" id="{809C23F2-2BB8-684A-B273-5CA4B2A0421D}"/>
              </a:ext>
            </a:extLst>
          </p:cNvPr>
          <p:cNvSpPr>
            <a:spLocks noChangeArrowheads="1"/>
          </p:cNvSpPr>
          <p:nvPr/>
        </p:nvSpPr>
        <p:spPr bwMode="auto">
          <a:xfrm>
            <a:off x="3414714" y="1227139"/>
            <a:ext cx="5195887" cy="9540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Grounded semantics </a:t>
            </a:r>
            <a:r>
              <a:rPr lang="en-US" altLang="en-US" sz="1800" i="1">
                <a:solidFill>
                  <a:schemeClr val="tx2"/>
                </a:solidFill>
              </a:rPr>
              <a:t>minimises</a:t>
            </a:r>
            <a:r>
              <a:rPr lang="en-US" altLang="en-US" sz="1800"/>
              <a:t> </a:t>
            </a:r>
            <a:r>
              <a:rPr lang="en-US" altLang="en-US" sz="1800" i="1">
                <a:solidFill>
                  <a:srgbClr val="00BE8C"/>
                </a:solidFill>
              </a:rPr>
              <a:t>In </a:t>
            </a:r>
            <a:r>
              <a:rPr lang="en-US" altLang="en-US" sz="1800"/>
              <a:t>labelling </a:t>
            </a:r>
          </a:p>
          <a:p>
            <a:pPr lvl="1" algn="l" eaLnBrk="1" hangingPunct="1">
              <a:lnSpc>
                <a:spcPct val="90000"/>
              </a:lnSpc>
              <a:spcBef>
                <a:spcPct val="20000"/>
              </a:spcBef>
              <a:buClr>
                <a:schemeClr val="hlink"/>
              </a:buClr>
              <a:buSzPct val="55000"/>
              <a:buFont typeface="Wingdings" pitchFamily="2" charset="2"/>
              <a:buNone/>
            </a:pPr>
            <a:r>
              <a:rPr lang="en-US" altLang="en-US" sz="1800"/>
              <a:t>Preferred semantics </a:t>
            </a:r>
            <a:r>
              <a:rPr lang="en-US" altLang="en-US" sz="1800" i="1">
                <a:solidFill>
                  <a:schemeClr val="tx2"/>
                </a:solidFill>
              </a:rPr>
              <a:t>maximises</a:t>
            </a:r>
            <a:r>
              <a:rPr lang="en-US" altLang="en-US" sz="1800"/>
              <a:t> </a:t>
            </a:r>
            <a:r>
              <a:rPr lang="en-US" altLang="en-US" sz="1800" i="1">
                <a:solidFill>
                  <a:srgbClr val="00BE8C"/>
                </a:solidFill>
              </a:rPr>
              <a:t>In </a:t>
            </a:r>
            <a:r>
              <a:rPr lang="en-US" altLang="en-US" sz="1800"/>
              <a:t>labelling</a:t>
            </a:r>
          </a:p>
          <a:p>
            <a:pPr lvl="1" algn="l" eaLnBrk="1" hangingPunct="1">
              <a:lnSpc>
                <a:spcPct val="90000"/>
              </a:lnSpc>
              <a:spcBef>
                <a:spcPct val="20000"/>
              </a:spcBef>
              <a:buClr>
                <a:schemeClr val="hlink"/>
              </a:buClr>
              <a:buSzPct val="55000"/>
            </a:pPr>
            <a:r>
              <a:rPr lang="en-US" altLang="en-US" sz="1800"/>
              <a:t>Stable semantics labels </a:t>
            </a:r>
            <a:r>
              <a:rPr lang="en-US" altLang="en-US" sz="1800" i="1">
                <a:solidFill>
                  <a:schemeClr val="tx2"/>
                </a:solidFill>
              </a:rPr>
              <a:t>all</a:t>
            </a:r>
            <a:r>
              <a:rPr lang="en-US" altLang="en-US" sz="1800"/>
              <a:t> nodes</a:t>
            </a:r>
          </a:p>
        </p:txBody>
      </p:sp>
      <p:sp>
        <p:nvSpPr>
          <p:cNvPr id="14" name="TextBox 13">
            <a:extLst>
              <a:ext uri="{FF2B5EF4-FFF2-40B4-BE49-F238E27FC236}">
                <a16:creationId xmlns:a16="http://schemas.microsoft.com/office/drawing/2014/main" id="{33DF72E9-1892-814D-AB9F-82C3C83E0ACC}"/>
              </a:ext>
            </a:extLst>
          </p:cNvPr>
          <p:cNvSpPr txBox="1"/>
          <p:nvPr/>
        </p:nvSpPr>
        <p:spPr>
          <a:xfrm>
            <a:off x="10591800" y="6076740"/>
            <a:ext cx="1068562" cy="369332"/>
          </a:xfrm>
          <a:prstGeom prst="rect">
            <a:avLst/>
          </a:prstGeom>
          <a:noFill/>
        </p:spPr>
        <p:txBody>
          <a:bodyPr wrap="none" rtlCol="0">
            <a:spAutoFit/>
          </a:bodyPr>
          <a:lstStyle/>
          <a:p>
            <a:r>
              <a:rPr lang="en-US" dirty="0"/>
              <a:t>(</a:t>
            </a:r>
            <a:r>
              <a:rPr lang="en-US" dirty="0" err="1"/>
              <a:t>Prakken</a:t>
            </a:r>
            <a:r>
              <a:rPr lang="en-US" dirty="0"/>
              <a:t>)</a:t>
            </a:r>
          </a:p>
        </p:txBody>
      </p:sp>
      <p:sp>
        <p:nvSpPr>
          <p:cNvPr id="2" name="Date Placeholder 1">
            <a:extLst>
              <a:ext uri="{FF2B5EF4-FFF2-40B4-BE49-F238E27FC236}">
                <a16:creationId xmlns:a16="http://schemas.microsoft.com/office/drawing/2014/main" id="{92C898A7-9876-2F4B-BDA0-8DACB1B3CBF3}"/>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FB44FD62-26F0-494D-8BEF-1CB63BDDCE50}"/>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62486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 calcmode="lin" valueType="num">
                                      <p:cBhvr additive="base">
                                        <p:cTn id="7" dur="500" fill="hold"/>
                                        <p:tgtEl>
                                          <p:spTgt spid="41996"/>
                                        </p:tgtEl>
                                        <p:attrNameLst>
                                          <p:attrName>ppt_x</p:attrName>
                                        </p:attrNameLst>
                                      </p:cBhvr>
                                      <p:tavLst>
                                        <p:tav tm="0">
                                          <p:val>
                                            <p:strVal val="#ppt_x"/>
                                          </p:val>
                                        </p:tav>
                                        <p:tav tm="100000">
                                          <p:val>
                                            <p:strVal val="#ppt_x"/>
                                          </p:val>
                                        </p:tav>
                                      </p:tavLst>
                                    </p:anim>
                                    <p:anim calcmode="lin" valueType="num">
                                      <p:cBhvr additive="base">
                                        <p:cTn id="8" dur="500" fill="hold"/>
                                        <p:tgtEl>
                                          <p:spTgt spid="419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mph" presetSubtype="2" fill="hold" nodeType="clickEffect">
                                  <p:stCondLst>
                                    <p:cond delay="0"/>
                                  </p:stCondLst>
                                  <p:childTnLst>
                                    <p:animClr clrSpc="rgb" dir="cw">
                                      <p:cBhvr>
                                        <p:cTn id="12" dur="500" fill="hold"/>
                                        <p:tgtEl>
                                          <p:spTgt spid="344068"/>
                                        </p:tgtEl>
                                        <p:attrNameLst>
                                          <p:attrName>fillcolor</p:attrName>
                                        </p:attrNameLst>
                                      </p:cBhvr>
                                      <p:to>
                                        <a:schemeClr val="accent1"/>
                                      </p:to>
                                    </p:animClr>
                                    <p:set>
                                      <p:cBhvr>
                                        <p:cTn id="13" dur="500" fill="hold"/>
                                        <p:tgtEl>
                                          <p:spTgt spid="344068"/>
                                        </p:tgtEl>
                                        <p:attrNameLst>
                                          <p:attrName>fill.type</p:attrName>
                                        </p:attrNameLst>
                                      </p:cBhvr>
                                      <p:to>
                                        <p:strVal val="solid"/>
                                      </p:to>
                                    </p:set>
                                    <p:set>
                                      <p:cBhvr>
                                        <p:cTn id="14" dur="500" fill="hold"/>
                                        <p:tgtEl>
                                          <p:spTgt spid="344068"/>
                                        </p:tgtEl>
                                        <p:attrNameLst>
                                          <p:attrName>fill.on</p:attrName>
                                        </p:attrNameLst>
                                      </p:cBhvr>
                                      <p:to>
                                        <p:strVal val="tru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mph" presetSubtype="2" fill="hold" nodeType="clickEffect">
                                  <p:stCondLst>
                                    <p:cond delay="0"/>
                                  </p:stCondLst>
                                  <p:childTnLst>
                                    <p:animClr clrSpc="rgb" dir="cw">
                                      <p:cBhvr>
                                        <p:cTn id="18" dur="500" fill="hold"/>
                                        <p:tgtEl>
                                          <p:spTgt spid="344066"/>
                                        </p:tgtEl>
                                        <p:attrNameLst>
                                          <p:attrName>fillcolor</p:attrName>
                                        </p:attrNameLst>
                                      </p:cBhvr>
                                      <p:to>
                                        <a:schemeClr val="hlink"/>
                                      </p:to>
                                    </p:animClr>
                                    <p:set>
                                      <p:cBhvr>
                                        <p:cTn id="19" dur="500" fill="hold"/>
                                        <p:tgtEl>
                                          <p:spTgt spid="344066"/>
                                        </p:tgtEl>
                                        <p:attrNameLst>
                                          <p:attrName>fill.type</p:attrName>
                                        </p:attrNameLst>
                                      </p:cBhvr>
                                      <p:to>
                                        <p:strVal val="solid"/>
                                      </p:to>
                                    </p:set>
                                    <p:set>
                                      <p:cBhvr>
                                        <p:cTn id="20" dur="500" fill="hold"/>
                                        <p:tgtEl>
                                          <p:spTgt spid="344066"/>
                                        </p:tgtEl>
                                        <p:attrNameLst>
                                          <p:attrName>fill.on</p:attrName>
                                        </p:attrNameLst>
                                      </p:cBhvr>
                                      <p:to>
                                        <p:strVal val="tru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mph" presetSubtype="2" fill="hold" nodeType="clickEffect">
                                  <p:stCondLst>
                                    <p:cond delay="0"/>
                                  </p:stCondLst>
                                  <p:childTnLst>
                                    <p:animClr clrSpc="rgb" dir="cw">
                                      <p:cBhvr>
                                        <p:cTn id="24" dur="500" fill="hold"/>
                                        <p:tgtEl>
                                          <p:spTgt spid="344069"/>
                                        </p:tgtEl>
                                        <p:attrNameLst>
                                          <p:attrName>fillcolor</p:attrName>
                                        </p:attrNameLst>
                                      </p:cBhvr>
                                      <p:to>
                                        <a:schemeClr val="accent1"/>
                                      </p:to>
                                    </p:animClr>
                                    <p:set>
                                      <p:cBhvr>
                                        <p:cTn id="25" dur="500" fill="hold"/>
                                        <p:tgtEl>
                                          <p:spTgt spid="344069"/>
                                        </p:tgtEl>
                                        <p:attrNameLst>
                                          <p:attrName>fill.type</p:attrName>
                                        </p:attrNameLst>
                                      </p:cBhvr>
                                      <p:to>
                                        <p:strVal val="solid"/>
                                      </p:to>
                                    </p:set>
                                    <p:set>
                                      <p:cBhvr>
                                        <p:cTn id="26" dur="500" fill="hold"/>
                                        <p:tgtEl>
                                          <p:spTgt spid="344069"/>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accel="50000" decel="5000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2" fill="hold" nodeType="clickEffect">
                                  <p:stCondLst>
                                    <p:cond delay="0"/>
                                  </p:stCondLst>
                                  <p:childTnLst>
                                    <p:animClr clrSpc="rgb" dir="cw">
                                      <p:cBhvr>
                                        <p:cTn id="36" dur="500" fill="hold"/>
                                        <p:tgtEl>
                                          <p:spTgt spid="344070"/>
                                        </p:tgtEl>
                                        <p:attrNameLst>
                                          <p:attrName>fillcolor</p:attrName>
                                        </p:attrNameLst>
                                      </p:cBhvr>
                                      <p:to>
                                        <a:schemeClr val="accent1"/>
                                      </p:to>
                                    </p:animClr>
                                    <p:set>
                                      <p:cBhvr>
                                        <p:cTn id="37" dur="500" fill="hold"/>
                                        <p:tgtEl>
                                          <p:spTgt spid="344070"/>
                                        </p:tgtEl>
                                        <p:attrNameLst>
                                          <p:attrName>fill.type</p:attrName>
                                        </p:attrNameLst>
                                      </p:cBhvr>
                                      <p:to>
                                        <p:strVal val="solid"/>
                                      </p:to>
                                    </p:set>
                                    <p:set>
                                      <p:cBhvr>
                                        <p:cTn id="38" dur="500" fill="hold"/>
                                        <p:tgtEl>
                                          <p:spTgt spid="344070"/>
                                        </p:tgtEl>
                                        <p:attrNameLst>
                                          <p:attrName>fill.on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mph" presetSubtype="2" fill="hold" nodeType="clickEffect">
                                  <p:stCondLst>
                                    <p:cond delay="0"/>
                                  </p:stCondLst>
                                  <p:childTnLst>
                                    <p:animClr clrSpc="rgb" dir="cw">
                                      <p:cBhvr>
                                        <p:cTn id="42" dur="500" fill="hold"/>
                                        <p:tgtEl>
                                          <p:spTgt spid="344067"/>
                                        </p:tgtEl>
                                        <p:attrNameLst>
                                          <p:attrName>fillcolor</p:attrName>
                                        </p:attrNameLst>
                                      </p:cBhvr>
                                      <p:to>
                                        <a:schemeClr val="hlink"/>
                                      </p:to>
                                    </p:animClr>
                                    <p:set>
                                      <p:cBhvr>
                                        <p:cTn id="43" dur="500" fill="hold"/>
                                        <p:tgtEl>
                                          <p:spTgt spid="344067"/>
                                        </p:tgtEl>
                                        <p:attrNameLst>
                                          <p:attrName>fill.type</p:attrName>
                                        </p:attrNameLst>
                                      </p:cBhvr>
                                      <p:to>
                                        <p:strVal val="solid"/>
                                      </p:to>
                                    </p:set>
                                    <p:set>
                                      <p:cBhvr>
                                        <p:cTn id="44" dur="500" fill="hold"/>
                                        <p:tgtEl>
                                          <p:spTgt spid="344067"/>
                                        </p:tgtEl>
                                        <p:attrNameLst>
                                          <p:attrName>fill.on</p:attrName>
                                        </p:attrNameLst>
                                      </p:cBhvr>
                                      <p:to>
                                        <p:strVal val="tru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mph" presetSubtype="2" fill="hold" nodeType="clickEffect">
                                  <p:stCondLst>
                                    <p:cond delay="0"/>
                                  </p:stCondLst>
                                  <p:childTnLst>
                                    <p:animClr clrSpc="rgb" dir="cw">
                                      <p:cBhvr>
                                        <p:cTn id="48" dur="500" fill="hold"/>
                                        <p:tgtEl>
                                          <p:spTgt spid="344067"/>
                                        </p:tgtEl>
                                        <p:attrNameLst>
                                          <p:attrName>fillcolor</p:attrName>
                                        </p:attrNameLst>
                                      </p:cBhvr>
                                      <p:to>
                                        <a:srgbClr val="00E4A8"/>
                                      </p:to>
                                    </p:animClr>
                                    <p:set>
                                      <p:cBhvr>
                                        <p:cTn id="49" dur="500" fill="hold"/>
                                        <p:tgtEl>
                                          <p:spTgt spid="344067"/>
                                        </p:tgtEl>
                                        <p:attrNameLst>
                                          <p:attrName>fill.type</p:attrName>
                                        </p:attrNameLst>
                                      </p:cBhvr>
                                      <p:to>
                                        <p:strVal val="solid"/>
                                      </p:to>
                                    </p:set>
                                    <p:set>
                                      <p:cBhvr>
                                        <p:cTn id="50" dur="500" fill="hold"/>
                                        <p:tgtEl>
                                          <p:spTgt spid="344067"/>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344070"/>
                                        </p:tgtEl>
                                        <p:attrNameLst>
                                          <p:attrName>fillcolor</p:attrName>
                                        </p:attrNameLst>
                                      </p:cBhvr>
                                      <p:to>
                                        <a:srgbClr val="FF0000"/>
                                      </p:to>
                                    </p:animClr>
                                    <p:set>
                                      <p:cBhvr>
                                        <p:cTn id="53" dur="500" fill="hold"/>
                                        <p:tgtEl>
                                          <p:spTgt spid="344070"/>
                                        </p:tgtEl>
                                        <p:attrNameLst>
                                          <p:attrName>fill.type</p:attrName>
                                        </p:attrNameLst>
                                      </p:cBhvr>
                                      <p:to>
                                        <p:strVal val="solid"/>
                                      </p:to>
                                    </p:set>
                                    <p:set>
                                      <p:cBhvr>
                                        <p:cTn id="54" dur="500" fill="hold"/>
                                        <p:tgtEl>
                                          <p:spTgt spid="34407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nimBg="1"/>
      <p:bldP spid="1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Oval 2">
            <a:extLst>
              <a:ext uri="{FF2B5EF4-FFF2-40B4-BE49-F238E27FC236}">
                <a16:creationId xmlns:a16="http://schemas.microsoft.com/office/drawing/2014/main" id="{85884301-F4D6-5941-87C8-A5AFEB72BFA3}"/>
              </a:ext>
            </a:extLst>
          </p:cNvPr>
          <p:cNvSpPr>
            <a:spLocks noChangeArrowheads="1"/>
          </p:cNvSpPr>
          <p:nvPr/>
        </p:nvSpPr>
        <p:spPr bwMode="auto">
          <a:xfrm>
            <a:off x="4313238" y="2636838"/>
            <a:ext cx="639762"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A</a:t>
            </a:r>
            <a:endParaRPr lang="nl-NL" altLang="en-US" b="1"/>
          </a:p>
        </p:txBody>
      </p:sp>
      <p:sp>
        <p:nvSpPr>
          <p:cNvPr id="344067" name="Oval 3">
            <a:extLst>
              <a:ext uri="{FF2B5EF4-FFF2-40B4-BE49-F238E27FC236}">
                <a16:creationId xmlns:a16="http://schemas.microsoft.com/office/drawing/2014/main" id="{6FF71762-10BD-6542-AD33-E318C575D2FC}"/>
              </a:ext>
            </a:extLst>
          </p:cNvPr>
          <p:cNvSpPr>
            <a:spLocks noChangeArrowheads="1"/>
          </p:cNvSpPr>
          <p:nvPr/>
        </p:nvSpPr>
        <p:spPr bwMode="auto">
          <a:xfrm>
            <a:off x="7086601" y="2636838"/>
            <a:ext cx="639763"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B</a:t>
            </a:r>
            <a:endParaRPr lang="nl-NL" altLang="en-US" b="1"/>
          </a:p>
        </p:txBody>
      </p:sp>
      <p:sp>
        <p:nvSpPr>
          <p:cNvPr id="344068" name="Oval 4">
            <a:extLst>
              <a:ext uri="{FF2B5EF4-FFF2-40B4-BE49-F238E27FC236}">
                <a16:creationId xmlns:a16="http://schemas.microsoft.com/office/drawing/2014/main" id="{05DA7DE6-8AAC-DD43-ABCD-C6DDD588FE8A}"/>
              </a:ext>
            </a:extLst>
          </p:cNvPr>
          <p:cNvSpPr>
            <a:spLocks noChangeArrowheads="1"/>
          </p:cNvSpPr>
          <p:nvPr/>
        </p:nvSpPr>
        <p:spPr bwMode="auto">
          <a:xfrm>
            <a:off x="3200401" y="4572001"/>
            <a:ext cx="639763" cy="639763"/>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C</a:t>
            </a:r>
            <a:endParaRPr lang="nl-NL" altLang="en-US" b="1" dirty="0"/>
          </a:p>
        </p:txBody>
      </p:sp>
      <p:sp>
        <p:nvSpPr>
          <p:cNvPr id="344069" name="Oval 5">
            <a:extLst>
              <a:ext uri="{FF2B5EF4-FFF2-40B4-BE49-F238E27FC236}">
                <a16:creationId xmlns:a16="http://schemas.microsoft.com/office/drawing/2014/main" id="{A8A33580-ED7C-6B40-A98F-EF6BEFCC0248}"/>
              </a:ext>
            </a:extLst>
          </p:cNvPr>
          <p:cNvSpPr>
            <a:spLocks noChangeArrowheads="1"/>
          </p:cNvSpPr>
          <p:nvPr/>
        </p:nvSpPr>
        <p:spPr bwMode="auto">
          <a:xfrm>
            <a:off x="5410201" y="4541838"/>
            <a:ext cx="639763"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D</a:t>
            </a:r>
            <a:endParaRPr lang="nl-NL" altLang="en-US" b="1"/>
          </a:p>
        </p:txBody>
      </p:sp>
      <p:sp>
        <p:nvSpPr>
          <p:cNvPr id="344070" name="Oval 6">
            <a:extLst>
              <a:ext uri="{FF2B5EF4-FFF2-40B4-BE49-F238E27FC236}">
                <a16:creationId xmlns:a16="http://schemas.microsoft.com/office/drawing/2014/main" id="{6E2BFC55-CEC5-804C-A3C2-EE0FAE95C65C}"/>
              </a:ext>
            </a:extLst>
          </p:cNvPr>
          <p:cNvSpPr>
            <a:spLocks noChangeArrowheads="1"/>
          </p:cNvSpPr>
          <p:nvPr/>
        </p:nvSpPr>
        <p:spPr bwMode="auto">
          <a:xfrm>
            <a:off x="7086601" y="4495801"/>
            <a:ext cx="639763" cy="6397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E</a:t>
            </a:r>
            <a:endParaRPr lang="nl-NL" altLang="en-US" b="1"/>
          </a:p>
        </p:txBody>
      </p:sp>
      <p:cxnSp>
        <p:nvCxnSpPr>
          <p:cNvPr id="43014" name="AutoShape 7">
            <a:extLst>
              <a:ext uri="{FF2B5EF4-FFF2-40B4-BE49-F238E27FC236}">
                <a16:creationId xmlns:a16="http://schemas.microsoft.com/office/drawing/2014/main" id="{6AED5C42-AA17-3544-8611-59A30A4988D8}"/>
              </a:ext>
            </a:extLst>
          </p:cNvPr>
          <p:cNvCxnSpPr>
            <a:cxnSpLocks noChangeShapeType="1"/>
            <a:stCxn id="344067" idx="2"/>
            <a:endCxn id="344066" idx="6"/>
          </p:cNvCxnSpPr>
          <p:nvPr/>
        </p:nvCxnSpPr>
        <p:spPr bwMode="auto">
          <a:xfrm flipH="1">
            <a:off x="4953000" y="2957513"/>
            <a:ext cx="2133600" cy="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3015" name="AutoShape 8">
            <a:extLst>
              <a:ext uri="{FF2B5EF4-FFF2-40B4-BE49-F238E27FC236}">
                <a16:creationId xmlns:a16="http://schemas.microsoft.com/office/drawing/2014/main" id="{C609652E-315F-C749-8DBE-52941F554646}"/>
              </a:ext>
            </a:extLst>
          </p:cNvPr>
          <p:cNvCxnSpPr>
            <a:cxnSpLocks noChangeShapeType="1"/>
            <a:stCxn id="344068" idx="0"/>
            <a:endCxn id="344066" idx="4"/>
          </p:cNvCxnSpPr>
          <p:nvPr/>
        </p:nvCxnSpPr>
        <p:spPr bwMode="auto">
          <a:xfrm flipV="1">
            <a:off x="3521075" y="3276600"/>
            <a:ext cx="1112838" cy="12954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6" name="AutoShape 9">
            <a:extLst>
              <a:ext uri="{FF2B5EF4-FFF2-40B4-BE49-F238E27FC236}">
                <a16:creationId xmlns:a16="http://schemas.microsoft.com/office/drawing/2014/main" id="{B00D17AA-73C3-B74E-A695-04FBA96BB3BF}"/>
              </a:ext>
            </a:extLst>
          </p:cNvPr>
          <p:cNvCxnSpPr>
            <a:cxnSpLocks noChangeShapeType="1"/>
            <a:stCxn id="344069" idx="0"/>
            <a:endCxn id="344066" idx="4"/>
          </p:cNvCxnSpPr>
          <p:nvPr/>
        </p:nvCxnSpPr>
        <p:spPr bwMode="auto">
          <a:xfrm flipH="1" flipV="1">
            <a:off x="4633913" y="3276600"/>
            <a:ext cx="1096962" cy="1265238"/>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3017" name="AutoShape 10">
            <a:extLst>
              <a:ext uri="{FF2B5EF4-FFF2-40B4-BE49-F238E27FC236}">
                <a16:creationId xmlns:a16="http://schemas.microsoft.com/office/drawing/2014/main" id="{F9DB1A06-4558-CA47-991B-56403FD80FB3}"/>
              </a:ext>
            </a:extLst>
          </p:cNvPr>
          <p:cNvCxnSpPr>
            <a:cxnSpLocks noChangeShapeType="1"/>
            <a:stCxn id="344070" idx="0"/>
            <a:endCxn id="344067" idx="4"/>
          </p:cNvCxnSpPr>
          <p:nvPr/>
        </p:nvCxnSpPr>
        <p:spPr bwMode="auto">
          <a:xfrm flipV="1">
            <a:off x="7407275" y="3276600"/>
            <a:ext cx="0" cy="121920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1996" name="Rectangle 12">
            <a:extLst>
              <a:ext uri="{FF2B5EF4-FFF2-40B4-BE49-F238E27FC236}">
                <a16:creationId xmlns:a16="http://schemas.microsoft.com/office/drawing/2014/main" id="{04750120-38CA-3746-AF14-29A6C44EC03E}"/>
              </a:ext>
            </a:extLst>
          </p:cNvPr>
          <p:cNvSpPr>
            <a:spLocks noChangeArrowheads="1"/>
          </p:cNvSpPr>
          <p:nvPr/>
        </p:nvSpPr>
        <p:spPr bwMode="auto">
          <a:xfrm>
            <a:off x="3409951" y="379413"/>
            <a:ext cx="6970713" cy="646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1. An argument is </a:t>
            </a:r>
            <a:r>
              <a:rPr lang="en-US" altLang="en-US" sz="1800" i="1">
                <a:solidFill>
                  <a:srgbClr val="00BE8C"/>
                </a:solidFill>
              </a:rPr>
              <a:t>In</a:t>
            </a:r>
            <a:r>
              <a:rPr lang="en-US" altLang="en-US" sz="1800"/>
              <a:t> iff all arguments that attack it are </a:t>
            </a:r>
            <a:r>
              <a:rPr lang="en-US" altLang="en-US" sz="1800" i="1">
                <a:solidFill>
                  <a:schemeClr val="hlink"/>
                </a:solidFill>
              </a:rPr>
              <a:t>Out</a:t>
            </a:r>
            <a:r>
              <a:rPr lang="en-US" altLang="en-US" sz="1800"/>
              <a:t>.</a:t>
            </a:r>
          </a:p>
          <a:p>
            <a:pPr lvl="1" algn="l" eaLnBrk="1" hangingPunct="1">
              <a:lnSpc>
                <a:spcPct val="90000"/>
              </a:lnSpc>
              <a:spcBef>
                <a:spcPct val="20000"/>
              </a:spcBef>
              <a:buClr>
                <a:schemeClr val="hlink"/>
              </a:buClr>
              <a:buSzPct val="55000"/>
              <a:buFont typeface="Wingdings" pitchFamily="2" charset="2"/>
              <a:buNone/>
            </a:pPr>
            <a:r>
              <a:rPr lang="en-US" altLang="en-US" sz="1800"/>
              <a:t>2. An argument is </a:t>
            </a:r>
            <a:r>
              <a:rPr lang="en-US" altLang="en-US" sz="1800" i="1">
                <a:solidFill>
                  <a:srgbClr val="FF0000"/>
                </a:solidFill>
              </a:rPr>
              <a:t>Out</a:t>
            </a:r>
            <a:r>
              <a:rPr lang="en-US" altLang="en-US" sz="1800"/>
              <a:t> iff some argument that attacks it is </a:t>
            </a:r>
            <a:r>
              <a:rPr lang="en-US" altLang="en-US" sz="1800" i="1">
                <a:solidFill>
                  <a:schemeClr val="accent1"/>
                </a:solidFill>
              </a:rPr>
              <a:t>In</a:t>
            </a:r>
            <a:r>
              <a:rPr lang="en-US" altLang="en-US" sz="1800"/>
              <a:t>.</a:t>
            </a:r>
          </a:p>
        </p:txBody>
      </p:sp>
      <p:sp>
        <p:nvSpPr>
          <p:cNvPr id="13" name="Rectangle 14">
            <a:extLst>
              <a:ext uri="{FF2B5EF4-FFF2-40B4-BE49-F238E27FC236}">
                <a16:creationId xmlns:a16="http://schemas.microsoft.com/office/drawing/2014/main" id="{809C23F2-2BB8-684A-B273-5CA4B2A0421D}"/>
              </a:ext>
            </a:extLst>
          </p:cNvPr>
          <p:cNvSpPr>
            <a:spLocks noChangeArrowheads="1"/>
          </p:cNvSpPr>
          <p:nvPr/>
        </p:nvSpPr>
        <p:spPr bwMode="auto">
          <a:xfrm>
            <a:off x="3414714" y="1227139"/>
            <a:ext cx="5195887" cy="9540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Grounded semantics </a:t>
            </a:r>
            <a:r>
              <a:rPr lang="en-US" altLang="en-US" sz="1800" i="1">
                <a:solidFill>
                  <a:schemeClr val="tx2"/>
                </a:solidFill>
              </a:rPr>
              <a:t>minimises</a:t>
            </a:r>
            <a:r>
              <a:rPr lang="en-US" altLang="en-US" sz="1800"/>
              <a:t> </a:t>
            </a:r>
            <a:r>
              <a:rPr lang="en-US" altLang="en-US" sz="1800" i="1">
                <a:solidFill>
                  <a:srgbClr val="00BE8C"/>
                </a:solidFill>
              </a:rPr>
              <a:t>In </a:t>
            </a:r>
            <a:r>
              <a:rPr lang="en-US" altLang="en-US" sz="1800"/>
              <a:t>labelling </a:t>
            </a:r>
          </a:p>
          <a:p>
            <a:pPr lvl="1" algn="l" eaLnBrk="1" hangingPunct="1">
              <a:lnSpc>
                <a:spcPct val="90000"/>
              </a:lnSpc>
              <a:spcBef>
                <a:spcPct val="20000"/>
              </a:spcBef>
              <a:buClr>
                <a:schemeClr val="hlink"/>
              </a:buClr>
              <a:buSzPct val="55000"/>
              <a:buFont typeface="Wingdings" pitchFamily="2" charset="2"/>
              <a:buNone/>
            </a:pPr>
            <a:r>
              <a:rPr lang="en-US" altLang="en-US" sz="1800"/>
              <a:t>Preferred semantics </a:t>
            </a:r>
            <a:r>
              <a:rPr lang="en-US" altLang="en-US" sz="1800" i="1">
                <a:solidFill>
                  <a:schemeClr val="tx2"/>
                </a:solidFill>
              </a:rPr>
              <a:t>maximises</a:t>
            </a:r>
            <a:r>
              <a:rPr lang="en-US" altLang="en-US" sz="1800"/>
              <a:t> </a:t>
            </a:r>
            <a:r>
              <a:rPr lang="en-US" altLang="en-US" sz="1800" i="1">
                <a:solidFill>
                  <a:srgbClr val="00BE8C"/>
                </a:solidFill>
              </a:rPr>
              <a:t>In </a:t>
            </a:r>
            <a:r>
              <a:rPr lang="en-US" altLang="en-US" sz="1800"/>
              <a:t>labelling</a:t>
            </a:r>
          </a:p>
          <a:p>
            <a:pPr lvl="1" algn="l" eaLnBrk="1" hangingPunct="1">
              <a:lnSpc>
                <a:spcPct val="90000"/>
              </a:lnSpc>
              <a:spcBef>
                <a:spcPct val="20000"/>
              </a:spcBef>
              <a:buClr>
                <a:schemeClr val="hlink"/>
              </a:buClr>
              <a:buSzPct val="55000"/>
            </a:pPr>
            <a:r>
              <a:rPr lang="en-US" altLang="en-US" sz="1800"/>
              <a:t>Stable semantics labels </a:t>
            </a:r>
            <a:r>
              <a:rPr lang="en-US" altLang="en-US" sz="1800" i="1">
                <a:solidFill>
                  <a:schemeClr val="tx2"/>
                </a:solidFill>
              </a:rPr>
              <a:t>all</a:t>
            </a:r>
            <a:r>
              <a:rPr lang="en-US" altLang="en-US" sz="1800"/>
              <a:t> nodes</a:t>
            </a:r>
          </a:p>
        </p:txBody>
      </p:sp>
      <p:sp>
        <p:nvSpPr>
          <p:cNvPr id="3" name="TextBox 2">
            <a:extLst>
              <a:ext uri="{FF2B5EF4-FFF2-40B4-BE49-F238E27FC236}">
                <a16:creationId xmlns:a16="http://schemas.microsoft.com/office/drawing/2014/main" id="{37CB6C52-0528-E049-8252-C3AAA690984C}"/>
              </a:ext>
            </a:extLst>
          </p:cNvPr>
          <p:cNvSpPr txBox="1"/>
          <p:nvPr/>
        </p:nvSpPr>
        <p:spPr>
          <a:xfrm>
            <a:off x="914400" y="3996173"/>
            <a:ext cx="2440605" cy="830997"/>
          </a:xfrm>
          <a:prstGeom prst="rect">
            <a:avLst/>
          </a:prstGeom>
          <a:noFill/>
        </p:spPr>
        <p:txBody>
          <a:bodyPr wrap="none" rtlCol="0">
            <a:spAutoFit/>
          </a:bodyPr>
          <a:lstStyle/>
          <a:p>
            <a:r>
              <a:rPr lang="en-US" sz="2400" dirty="0"/>
              <a:t>Nothing attacks C.</a:t>
            </a:r>
          </a:p>
          <a:p>
            <a:r>
              <a:rPr lang="en-US" sz="2400" dirty="0"/>
              <a:t>C is in.</a:t>
            </a:r>
          </a:p>
        </p:txBody>
      </p:sp>
      <p:sp>
        <p:nvSpPr>
          <p:cNvPr id="2" name="Date Placeholder 1">
            <a:extLst>
              <a:ext uri="{FF2B5EF4-FFF2-40B4-BE49-F238E27FC236}">
                <a16:creationId xmlns:a16="http://schemas.microsoft.com/office/drawing/2014/main" id="{B59334A5-416B-A849-B540-5727C20B92E9}"/>
              </a:ext>
            </a:extLst>
          </p:cNvPr>
          <p:cNvSpPr>
            <a:spLocks noGrp="1"/>
          </p:cNvSpPr>
          <p:nvPr>
            <p:ph type="dt" sz="half" idx="10"/>
          </p:nvPr>
        </p:nvSpPr>
        <p:spPr/>
        <p:txBody>
          <a:bodyPr/>
          <a:lstStyle/>
          <a:p>
            <a:r>
              <a:rPr lang="en-US"/>
              <a:t>Spring 2021 CSCM23</a:t>
            </a:r>
          </a:p>
        </p:txBody>
      </p:sp>
      <p:sp>
        <p:nvSpPr>
          <p:cNvPr id="4" name="Footer Placeholder 3">
            <a:extLst>
              <a:ext uri="{FF2B5EF4-FFF2-40B4-BE49-F238E27FC236}">
                <a16:creationId xmlns:a16="http://schemas.microsoft.com/office/drawing/2014/main" id="{FF7E2667-1DDA-9944-98B2-F69781424510}"/>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554139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 calcmode="lin" valueType="num">
                                      <p:cBhvr additive="base">
                                        <p:cTn id="7" dur="500" fill="hold"/>
                                        <p:tgtEl>
                                          <p:spTgt spid="41996"/>
                                        </p:tgtEl>
                                        <p:attrNameLst>
                                          <p:attrName>ppt_x</p:attrName>
                                        </p:attrNameLst>
                                      </p:cBhvr>
                                      <p:tavLst>
                                        <p:tav tm="0">
                                          <p:val>
                                            <p:strVal val="#ppt_x"/>
                                          </p:val>
                                        </p:tav>
                                        <p:tav tm="100000">
                                          <p:val>
                                            <p:strVal val="#ppt_x"/>
                                          </p:val>
                                        </p:tav>
                                      </p:tavLst>
                                    </p:anim>
                                    <p:anim calcmode="lin" valueType="num">
                                      <p:cBhvr additive="base">
                                        <p:cTn id="8" dur="500" fill="hold"/>
                                        <p:tgtEl>
                                          <p:spTgt spid="419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mph" presetSubtype="2" fill="hold" nodeType="clickEffect">
                                  <p:stCondLst>
                                    <p:cond delay="0"/>
                                  </p:stCondLst>
                                  <p:childTnLst>
                                    <p:animClr clrSpc="rgb" dir="cw">
                                      <p:cBhvr>
                                        <p:cTn id="12" dur="500" fill="hold"/>
                                        <p:tgtEl>
                                          <p:spTgt spid="344068"/>
                                        </p:tgtEl>
                                        <p:attrNameLst>
                                          <p:attrName>fillcolor</p:attrName>
                                        </p:attrNameLst>
                                      </p:cBhvr>
                                      <p:to>
                                        <a:schemeClr val="accent1"/>
                                      </p:to>
                                    </p:animClr>
                                    <p:set>
                                      <p:cBhvr>
                                        <p:cTn id="13" dur="500" fill="hold"/>
                                        <p:tgtEl>
                                          <p:spTgt spid="344068"/>
                                        </p:tgtEl>
                                        <p:attrNameLst>
                                          <p:attrName>fill.type</p:attrName>
                                        </p:attrNameLst>
                                      </p:cBhvr>
                                      <p:to>
                                        <p:strVal val="solid"/>
                                      </p:to>
                                    </p:set>
                                    <p:set>
                                      <p:cBhvr>
                                        <p:cTn id="14" dur="500" fill="hold"/>
                                        <p:tgtEl>
                                          <p:spTgt spid="344068"/>
                                        </p:tgtEl>
                                        <p:attrNameLst>
                                          <p:attrName>fill.on</p:attrName>
                                        </p:attrNameLst>
                                      </p:cBhvr>
                                      <p:to>
                                        <p:strVal val="tru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mph" presetSubtype="2" fill="hold" nodeType="clickEffect">
                                  <p:stCondLst>
                                    <p:cond delay="0"/>
                                  </p:stCondLst>
                                  <p:childTnLst>
                                    <p:animClr clrSpc="rgb" dir="cw">
                                      <p:cBhvr>
                                        <p:cTn id="18" dur="500" fill="hold"/>
                                        <p:tgtEl>
                                          <p:spTgt spid="344066"/>
                                        </p:tgtEl>
                                        <p:attrNameLst>
                                          <p:attrName>fillcolor</p:attrName>
                                        </p:attrNameLst>
                                      </p:cBhvr>
                                      <p:to>
                                        <a:schemeClr val="hlink"/>
                                      </p:to>
                                    </p:animClr>
                                    <p:set>
                                      <p:cBhvr>
                                        <p:cTn id="19" dur="500" fill="hold"/>
                                        <p:tgtEl>
                                          <p:spTgt spid="344066"/>
                                        </p:tgtEl>
                                        <p:attrNameLst>
                                          <p:attrName>fill.type</p:attrName>
                                        </p:attrNameLst>
                                      </p:cBhvr>
                                      <p:to>
                                        <p:strVal val="solid"/>
                                      </p:to>
                                    </p:set>
                                    <p:set>
                                      <p:cBhvr>
                                        <p:cTn id="20" dur="500" fill="hold"/>
                                        <p:tgtEl>
                                          <p:spTgt spid="344066"/>
                                        </p:tgtEl>
                                        <p:attrNameLst>
                                          <p:attrName>fill.on</p:attrName>
                                        </p:attrNameLst>
                                      </p:cBhvr>
                                      <p:to>
                                        <p:strVal val="tru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mph" presetSubtype="2" fill="hold" nodeType="clickEffect">
                                  <p:stCondLst>
                                    <p:cond delay="0"/>
                                  </p:stCondLst>
                                  <p:childTnLst>
                                    <p:animClr clrSpc="rgb" dir="cw">
                                      <p:cBhvr>
                                        <p:cTn id="24" dur="500" fill="hold"/>
                                        <p:tgtEl>
                                          <p:spTgt spid="344069"/>
                                        </p:tgtEl>
                                        <p:attrNameLst>
                                          <p:attrName>fillcolor</p:attrName>
                                        </p:attrNameLst>
                                      </p:cBhvr>
                                      <p:to>
                                        <a:schemeClr val="accent1"/>
                                      </p:to>
                                    </p:animClr>
                                    <p:set>
                                      <p:cBhvr>
                                        <p:cTn id="25" dur="500" fill="hold"/>
                                        <p:tgtEl>
                                          <p:spTgt spid="344069"/>
                                        </p:tgtEl>
                                        <p:attrNameLst>
                                          <p:attrName>fill.type</p:attrName>
                                        </p:attrNameLst>
                                      </p:cBhvr>
                                      <p:to>
                                        <p:strVal val="solid"/>
                                      </p:to>
                                    </p:set>
                                    <p:set>
                                      <p:cBhvr>
                                        <p:cTn id="26" dur="500" fill="hold"/>
                                        <p:tgtEl>
                                          <p:spTgt spid="344069"/>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accel="50000" decel="5000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2" fill="hold" nodeType="clickEffect">
                                  <p:stCondLst>
                                    <p:cond delay="0"/>
                                  </p:stCondLst>
                                  <p:childTnLst>
                                    <p:animClr clrSpc="rgb" dir="cw">
                                      <p:cBhvr>
                                        <p:cTn id="36" dur="500" fill="hold"/>
                                        <p:tgtEl>
                                          <p:spTgt spid="344070"/>
                                        </p:tgtEl>
                                        <p:attrNameLst>
                                          <p:attrName>fillcolor</p:attrName>
                                        </p:attrNameLst>
                                      </p:cBhvr>
                                      <p:to>
                                        <a:schemeClr val="accent1"/>
                                      </p:to>
                                    </p:animClr>
                                    <p:set>
                                      <p:cBhvr>
                                        <p:cTn id="37" dur="500" fill="hold"/>
                                        <p:tgtEl>
                                          <p:spTgt spid="344070"/>
                                        </p:tgtEl>
                                        <p:attrNameLst>
                                          <p:attrName>fill.type</p:attrName>
                                        </p:attrNameLst>
                                      </p:cBhvr>
                                      <p:to>
                                        <p:strVal val="solid"/>
                                      </p:to>
                                    </p:set>
                                    <p:set>
                                      <p:cBhvr>
                                        <p:cTn id="38" dur="500" fill="hold"/>
                                        <p:tgtEl>
                                          <p:spTgt spid="344070"/>
                                        </p:tgtEl>
                                        <p:attrNameLst>
                                          <p:attrName>fill.on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mph" presetSubtype="2" fill="hold" nodeType="clickEffect">
                                  <p:stCondLst>
                                    <p:cond delay="0"/>
                                  </p:stCondLst>
                                  <p:childTnLst>
                                    <p:animClr clrSpc="rgb" dir="cw">
                                      <p:cBhvr>
                                        <p:cTn id="42" dur="500" fill="hold"/>
                                        <p:tgtEl>
                                          <p:spTgt spid="344067"/>
                                        </p:tgtEl>
                                        <p:attrNameLst>
                                          <p:attrName>fillcolor</p:attrName>
                                        </p:attrNameLst>
                                      </p:cBhvr>
                                      <p:to>
                                        <a:schemeClr val="hlink"/>
                                      </p:to>
                                    </p:animClr>
                                    <p:set>
                                      <p:cBhvr>
                                        <p:cTn id="43" dur="500" fill="hold"/>
                                        <p:tgtEl>
                                          <p:spTgt spid="344067"/>
                                        </p:tgtEl>
                                        <p:attrNameLst>
                                          <p:attrName>fill.type</p:attrName>
                                        </p:attrNameLst>
                                      </p:cBhvr>
                                      <p:to>
                                        <p:strVal val="solid"/>
                                      </p:to>
                                    </p:set>
                                    <p:set>
                                      <p:cBhvr>
                                        <p:cTn id="44" dur="500" fill="hold"/>
                                        <p:tgtEl>
                                          <p:spTgt spid="344067"/>
                                        </p:tgtEl>
                                        <p:attrNameLst>
                                          <p:attrName>fill.on</p:attrName>
                                        </p:attrNameLst>
                                      </p:cBhvr>
                                      <p:to>
                                        <p:strVal val="tru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mph" presetSubtype="2" fill="hold" nodeType="clickEffect">
                                  <p:stCondLst>
                                    <p:cond delay="0"/>
                                  </p:stCondLst>
                                  <p:childTnLst>
                                    <p:animClr clrSpc="rgb" dir="cw">
                                      <p:cBhvr>
                                        <p:cTn id="48" dur="500" fill="hold"/>
                                        <p:tgtEl>
                                          <p:spTgt spid="344067"/>
                                        </p:tgtEl>
                                        <p:attrNameLst>
                                          <p:attrName>fillcolor</p:attrName>
                                        </p:attrNameLst>
                                      </p:cBhvr>
                                      <p:to>
                                        <a:srgbClr val="00E4A8"/>
                                      </p:to>
                                    </p:animClr>
                                    <p:set>
                                      <p:cBhvr>
                                        <p:cTn id="49" dur="500" fill="hold"/>
                                        <p:tgtEl>
                                          <p:spTgt spid="344067"/>
                                        </p:tgtEl>
                                        <p:attrNameLst>
                                          <p:attrName>fill.type</p:attrName>
                                        </p:attrNameLst>
                                      </p:cBhvr>
                                      <p:to>
                                        <p:strVal val="solid"/>
                                      </p:to>
                                    </p:set>
                                    <p:set>
                                      <p:cBhvr>
                                        <p:cTn id="50" dur="500" fill="hold"/>
                                        <p:tgtEl>
                                          <p:spTgt spid="344067"/>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344070"/>
                                        </p:tgtEl>
                                        <p:attrNameLst>
                                          <p:attrName>fillcolor</p:attrName>
                                        </p:attrNameLst>
                                      </p:cBhvr>
                                      <p:to>
                                        <a:srgbClr val="FF0000"/>
                                      </p:to>
                                    </p:animClr>
                                    <p:set>
                                      <p:cBhvr>
                                        <p:cTn id="53" dur="500" fill="hold"/>
                                        <p:tgtEl>
                                          <p:spTgt spid="344070"/>
                                        </p:tgtEl>
                                        <p:attrNameLst>
                                          <p:attrName>fill.type</p:attrName>
                                        </p:attrNameLst>
                                      </p:cBhvr>
                                      <p:to>
                                        <p:strVal val="solid"/>
                                      </p:to>
                                    </p:set>
                                    <p:set>
                                      <p:cBhvr>
                                        <p:cTn id="54" dur="500" fill="hold"/>
                                        <p:tgtEl>
                                          <p:spTgt spid="34407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nimBg="1"/>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Oval 2">
            <a:extLst>
              <a:ext uri="{FF2B5EF4-FFF2-40B4-BE49-F238E27FC236}">
                <a16:creationId xmlns:a16="http://schemas.microsoft.com/office/drawing/2014/main" id="{85884301-F4D6-5941-87C8-A5AFEB72BFA3}"/>
              </a:ext>
            </a:extLst>
          </p:cNvPr>
          <p:cNvSpPr>
            <a:spLocks noChangeArrowheads="1"/>
          </p:cNvSpPr>
          <p:nvPr/>
        </p:nvSpPr>
        <p:spPr bwMode="auto">
          <a:xfrm>
            <a:off x="4313238" y="2636838"/>
            <a:ext cx="639762" cy="639762"/>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A</a:t>
            </a:r>
            <a:endParaRPr lang="nl-NL" altLang="en-US" b="1" dirty="0"/>
          </a:p>
        </p:txBody>
      </p:sp>
      <p:sp>
        <p:nvSpPr>
          <p:cNvPr id="344067" name="Oval 3">
            <a:extLst>
              <a:ext uri="{FF2B5EF4-FFF2-40B4-BE49-F238E27FC236}">
                <a16:creationId xmlns:a16="http://schemas.microsoft.com/office/drawing/2014/main" id="{6FF71762-10BD-6542-AD33-E318C575D2FC}"/>
              </a:ext>
            </a:extLst>
          </p:cNvPr>
          <p:cNvSpPr>
            <a:spLocks noChangeArrowheads="1"/>
          </p:cNvSpPr>
          <p:nvPr/>
        </p:nvSpPr>
        <p:spPr bwMode="auto">
          <a:xfrm>
            <a:off x="7086601" y="2636838"/>
            <a:ext cx="639763"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B</a:t>
            </a:r>
            <a:endParaRPr lang="nl-NL" altLang="en-US" b="1"/>
          </a:p>
        </p:txBody>
      </p:sp>
      <p:sp>
        <p:nvSpPr>
          <p:cNvPr id="344068" name="Oval 4">
            <a:extLst>
              <a:ext uri="{FF2B5EF4-FFF2-40B4-BE49-F238E27FC236}">
                <a16:creationId xmlns:a16="http://schemas.microsoft.com/office/drawing/2014/main" id="{05DA7DE6-8AAC-DD43-ABCD-C6DDD588FE8A}"/>
              </a:ext>
            </a:extLst>
          </p:cNvPr>
          <p:cNvSpPr>
            <a:spLocks noChangeArrowheads="1"/>
          </p:cNvSpPr>
          <p:nvPr/>
        </p:nvSpPr>
        <p:spPr bwMode="auto">
          <a:xfrm>
            <a:off x="3200401" y="4572001"/>
            <a:ext cx="639763" cy="639763"/>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C</a:t>
            </a:r>
            <a:endParaRPr lang="nl-NL" altLang="en-US" b="1" dirty="0"/>
          </a:p>
        </p:txBody>
      </p:sp>
      <p:sp>
        <p:nvSpPr>
          <p:cNvPr id="344069" name="Oval 5">
            <a:extLst>
              <a:ext uri="{FF2B5EF4-FFF2-40B4-BE49-F238E27FC236}">
                <a16:creationId xmlns:a16="http://schemas.microsoft.com/office/drawing/2014/main" id="{A8A33580-ED7C-6B40-A98F-EF6BEFCC0248}"/>
              </a:ext>
            </a:extLst>
          </p:cNvPr>
          <p:cNvSpPr>
            <a:spLocks noChangeArrowheads="1"/>
          </p:cNvSpPr>
          <p:nvPr/>
        </p:nvSpPr>
        <p:spPr bwMode="auto">
          <a:xfrm>
            <a:off x="5410201" y="4541838"/>
            <a:ext cx="639763"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D</a:t>
            </a:r>
            <a:endParaRPr lang="nl-NL" altLang="en-US" b="1"/>
          </a:p>
        </p:txBody>
      </p:sp>
      <p:sp>
        <p:nvSpPr>
          <p:cNvPr id="344070" name="Oval 6">
            <a:extLst>
              <a:ext uri="{FF2B5EF4-FFF2-40B4-BE49-F238E27FC236}">
                <a16:creationId xmlns:a16="http://schemas.microsoft.com/office/drawing/2014/main" id="{6E2BFC55-CEC5-804C-A3C2-EE0FAE95C65C}"/>
              </a:ext>
            </a:extLst>
          </p:cNvPr>
          <p:cNvSpPr>
            <a:spLocks noChangeArrowheads="1"/>
          </p:cNvSpPr>
          <p:nvPr/>
        </p:nvSpPr>
        <p:spPr bwMode="auto">
          <a:xfrm>
            <a:off x="7086601" y="4495801"/>
            <a:ext cx="639763" cy="6397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E</a:t>
            </a:r>
            <a:endParaRPr lang="nl-NL" altLang="en-US" b="1"/>
          </a:p>
        </p:txBody>
      </p:sp>
      <p:cxnSp>
        <p:nvCxnSpPr>
          <p:cNvPr id="43014" name="AutoShape 7">
            <a:extLst>
              <a:ext uri="{FF2B5EF4-FFF2-40B4-BE49-F238E27FC236}">
                <a16:creationId xmlns:a16="http://schemas.microsoft.com/office/drawing/2014/main" id="{6AED5C42-AA17-3544-8611-59A30A4988D8}"/>
              </a:ext>
            </a:extLst>
          </p:cNvPr>
          <p:cNvCxnSpPr>
            <a:cxnSpLocks noChangeShapeType="1"/>
            <a:stCxn id="344067" idx="2"/>
            <a:endCxn id="344066" idx="6"/>
          </p:cNvCxnSpPr>
          <p:nvPr/>
        </p:nvCxnSpPr>
        <p:spPr bwMode="auto">
          <a:xfrm flipH="1">
            <a:off x="4953000" y="2957513"/>
            <a:ext cx="2133600" cy="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3015" name="AutoShape 8">
            <a:extLst>
              <a:ext uri="{FF2B5EF4-FFF2-40B4-BE49-F238E27FC236}">
                <a16:creationId xmlns:a16="http://schemas.microsoft.com/office/drawing/2014/main" id="{C609652E-315F-C749-8DBE-52941F554646}"/>
              </a:ext>
            </a:extLst>
          </p:cNvPr>
          <p:cNvCxnSpPr>
            <a:cxnSpLocks noChangeShapeType="1"/>
            <a:stCxn id="344068" idx="0"/>
            <a:endCxn id="344066" idx="4"/>
          </p:cNvCxnSpPr>
          <p:nvPr/>
        </p:nvCxnSpPr>
        <p:spPr bwMode="auto">
          <a:xfrm flipV="1">
            <a:off x="3521075" y="3276600"/>
            <a:ext cx="1112838" cy="12954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6" name="AutoShape 9">
            <a:extLst>
              <a:ext uri="{FF2B5EF4-FFF2-40B4-BE49-F238E27FC236}">
                <a16:creationId xmlns:a16="http://schemas.microsoft.com/office/drawing/2014/main" id="{B00D17AA-73C3-B74E-A695-04FBA96BB3BF}"/>
              </a:ext>
            </a:extLst>
          </p:cNvPr>
          <p:cNvCxnSpPr>
            <a:cxnSpLocks noChangeShapeType="1"/>
            <a:stCxn id="344069" idx="0"/>
            <a:endCxn id="344066" idx="4"/>
          </p:cNvCxnSpPr>
          <p:nvPr/>
        </p:nvCxnSpPr>
        <p:spPr bwMode="auto">
          <a:xfrm flipH="1" flipV="1">
            <a:off x="4633913" y="3276600"/>
            <a:ext cx="1096962" cy="1265238"/>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3017" name="AutoShape 10">
            <a:extLst>
              <a:ext uri="{FF2B5EF4-FFF2-40B4-BE49-F238E27FC236}">
                <a16:creationId xmlns:a16="http://schemas.microsoft.com/office/drawing/2014/main" id="{F9DB1A06-4558-CA47-991B-56403FD80FB3}"/>
              </a:ext>
            </a:extLst>
          </p:cNvPr>
          <p:cNvCxnSpPr>
            <a:cxnSpLocks noChangeShapeType="1"/>
            <a:stCxn id="344070" idx="0"/>
            <a:endCxn id="344067" idx="4"/>
          </p:cNvCxnSpPr>
          <p:nvPr/>
        </p:nvCxnSpPr>
        <p:spPr bwMode="auto">
          <a:xfrm flipV="1">
            <a:off x="7407275" y="3276600"/>
            <a:ext cx="0" cy="121920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1996" name="Rectangle 12">
            <a:extLst>
              <a:ext uri="{FF2B5EF4-FFF2-40B4-BE49-F238E27FC236}">
                <a16:creationId xmlns:a16="http://schemas.microsoft.com/office/drawing/2014/main" id="{04750120-38CA-3746-AF14-29A6C44EC03E}"/>
              </a:ext>
            </a:extLst>
          </p:cNvPr>
          <p:cNvSpPr>
            <a:spLocks noChangeArrowheads="1"/>
          </p:cNvSpPr>
          <p:nvPr/>
        </p:nvSpPr>
        <p:spPr bwMode="auto">
          <a:xfrm>
            <a:off x="3409951" y="379413"/>
            <a:ext cx="6970713" cy="646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1. An argument is </a:t>
            </a:r>
            <a:r>
              <a:rPr lang="en-US" altLang="en-US" sz="1800" i="1">
                <a:solidFill>
                  <a:srgbClr val="00BE8C"/>
                </a:solidFill>
              </a:rPr>
              <a:t>In</a:t>
            </a:r>
            <a:r>
              <a:rPr lang="en-US" altLang="en-US" sz="1800"/>
              <a:t> iff all arguments that attack it are </a:t>
            </a:r>
            <a:r>
              <a:rPr lang="en-US" altLang="en-US" sz="1800" i="1">
                <a:solidFill>
                  <a:schemeClr val="hlink"/>
                </a:solidFill>
              </a:rPr>
              <a:t>Out</a:t>
            </a:r>
            <a:r>
              <a:rPr lang="en-US" altLang="en-US" sz="1800"/>
              <a:t>.</a:t>
            </a:r>
          </a:p>
          <a:p>
            <a:pPr lvl="1" algn="l" eaLnBrk="1" hangingPunct="1">
              <a:lnSpc>
                <a:spcPct val="90000"/>
              </a:lnSpc>
              <a:spcBef>
                <a:spcPct val="20000"/>
              </a:spcBef>
              <a:buClr>
                <a:schemeClr val="hlink"/>
              </a:buClr>
              <a:buSzPct val="55000"/>
              <a:buFont typeface="Wingdings" pitchFamily="2" charset="2"/>
              <a:buNone/>
            </a:pPr>
            <a:r>
              <a:rPr lang="en-US" altLang="en-US" sz="1800"/>
              <a:t>2. An argument is </a:t>
            </a:r>
            <a:r>
              <a:rPr lang="en-US" altLang="en-US" sz="1800" i="1">
                <a:solidFill>
                  <a:srgbClr val="FF0000"/>
                </a:solidFill>
              </a:rPr>
              <a:t>Out</a:t>
            </a:r>
            <a:r>
              <a:rPr lang="en-US" altLang="en-US" sz="1800"/>
              <a:t> iff some argument that attacks it is </a:t>
            </a:r>
            <a:r>
              <a:rPr lang="en-US" altLang="en-US" sz="1800" i="1">
                <a:solidFill>
                  <a:schemeClr val="accent1"/>
                </a:solidFill>
              </a:rPr>
              <a:t>In</a:t>
            </a:r>
            <a:r>
              <a:rPr lang="en-US" altLang="en-US" sz="1800"/>
              <a:t>.</a:t>
            </a:r>
          </a:p>
        </p:txBody>
      </p:sp>
      <p:sp>
        <p:nvSpPr>
          <p:cNvPr id="13" name="Rectangle 14">
            <a:extLst>
              <a:ext uri="{FF2B5EF4-FFF2-40B4-BE49-F238E27FC236}">
                <a16:creationId xmlns:a16="http://schemas.microsoft.com/office/drawing/2014/main" id="{809C23F2-2BB8-684A-B273-5CA4B2A0421D}"/>
              </a:ext>
            </a:extLst>
          </p:cNvPr>
          <p:cNvSpPr>
            <a:spLocks noChangeArrowheads="1"/>
          </p:cNvSpPr>
          <p:nvPr/>
        </p:nvSpPr>
        <p:spPr bwMode="auto">
          <a:xfrm>
            <a:off x="3414714" y="1227139"/>
            <a:ext cx="5195887" cy="9540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Grounded semantics </a:t>
            </a:r>
            <a:r>
              <a:rPr lang="en-US" altLang="en-US" sz="1800" i="1">
                <a:solidFill>
                  <a:schemeClr val="tx2"/>
                </a:solidFill>
              </a:rPr>
              <a:t>minimises</a:t>
            </a:r>
            <a:r>
              <a:rPr lang="en-US" altLang="en-US" sz="1800"/>
              <a:t> </a:t>
            </a:r>
            <a:r>
              <a:rPr lang="en-US" altLang="en-US" sz="1800" i="1">
                <a:solidFill>
                  <a:srgbClr val="00BE8C"/>
                </a:solidFill>
              </a:rPr>
              <a:t>In </a:t>
            </a:r>
            <a:r>
              <a:rPr lang="en-US" altLang="en-US" sz="1800"/>
              <a:t>labelling </a:t>
            </a:r>
          </a:p>
          <a:p>
            <a:pPr lvl="1" algn="l" eaLnBrk="1" hangingPunct="1">
              <a:lnSpc>
                <a:spcPct val="90000"/>
              </a:lnSpc>
              <a:spcBef>
                <a:spcPct val="20000"/>
              </a:spcBef>
              <a:buClr>
                <a:schemeClr val="hlink"/>
              </a:buClr>
              <a:buSzPct val="55000"/>
              <a:buFont typeface="Wingdings" pitchFamily="2" charset="2"/>
              <a:buNone/>
            </a:pPr>
            <a:r>
              <a:rPr lang="en-US" altLang="en-US" sz="1800"/>
              <a:t>Preferred semantics </a:t>
            </a:r>
            <a:r>
              <a:rPr lang="en-US" altLang="en-US" sz="1800" i="1">
                <a:solidFill>
                  <a:schemeClr val="tx2"/>
                </a:solidFill>
              </a:rPr>
              <a:t>maximises</a:t>
            </a:r>
            <a:r>
              <a:rPr lang="en-US" altLang="en-US" sz="1800"/>
              <a:t> </a:t>
            </a:r>
            <a:r>
              <a:rPr lang="en-US" altLang="en-US" sz="1800" i="1">
                <a:solidFill>
                  <a:srgbClr val="00BE8C"/>
                </a:solidFill>
              </a:rPr>
              <a:t>In </a:t>
            </a:r>
            <a:r>
              <a:rPr lang="en-US" altLang="en-US" sz="1800"/>
              <a:t>labelling</a:t>
            </a:r>
          </a:p>
          <a:p>
            <a:pPr lvl="1" algn="l" eaLnBrk="1" hangingPunct="1">
              <a:lnSpc>
                <a:spcPct val="90000"/>
              </a:lnSpc>
              <a:spcBef>
                <a:spcPct val="20000"/>
              </a:spcBef>
              <a:buClr>
                <a:schemeClr val="hlink"/>
              </a:buClr>
              <a:buSzPct val="55000"/>
            </a:pPr>
            <a:r>
              <a:rPr lang="en-US" altLang="en-US" sz="1800"/>
              <a:t>Stable semantics labels </a:t>
            </a:r>
            <a:r>
              <a:rPr lang="en-US" altLang="en-US" sz="1800" i="1">
                <a:solidFill>
                  <a:schemeClr val="tx2"/>
                </a:solidFill>
              </a:rPr>
              <a:t>all</a:t>
            </a:r>
            <a:r>
              <a:rPr lang="en-US" altLang="en-US" sz="1800"/>
              <a:t> nodes</a:t>
            </a:r>
          </a:p>
        </p:txBody>
      </p:sp>
      <p:sp>
        <p:nvSpPr>
          <p:cNvPr id="2" name="Date Placeholder 1">
            <a:extLst>
              <a:ext uri="{FF2B5EF4-FFF2-40B4-BE49-F238E27FC236}">
                <a16:creationId xmlns:a16="http://schemas.microsoft.com/office/drawing/2014/main" id="{052F3964-C2F0-0D47-8AB7-3DD7DACB8827}"/>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475F640C-E71B-DE43-BD1B-F8949E9EA326}"/>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290622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 calcmode="lin" valueType="num">
                                      <p:cBhvr additive="base">
                                        <p:cTn id="7" dur="500" fill="hold"/>
                                        <p:tgtEl>
                                          <p:spTgt spid="41996"/>
                                        </p:tgtEl>
                                        <p:attrNameLst>
                                          <p:attrName>ppt_x</p:attrName>
                                        </p:attrNameLst>
                                      </p:cBhvr>
                                      <p:tavLst>
                                        <p:tav tm="0">
                                          <p:val>
                                            <p:strVal val="#ppt_x"/>
                                          </p:val>
                                        </p:tav>
                                        <p:tav tm="100000">
                                          <p:val>
                                            <p:strVal val="#ppt_x"/>
                                          </p:val>
                                        </p:tav>
                                      </p:tavLst>
                                    </p:anim>
                                    <p:anim calcmode="lin" valueType="num">
                                      <p:cBhvr additive="base">
                                        <p:cTn id="8" dur="500" fill="hold"/>
                                        <p:tgtEl>
                                          <p:spTgt spid="419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mph" presetSubtype="2" fill="hold" nodeType="clickEffect">
                                  <p:stCondLst>
                                    <p:cond delay="0"/>
                                  </p:stCondLst>
                                  <p:childTnLst>
                                    <p:animClr clrSpc="rgb" dir="cw">
                                      <p:cBhvr>
                                        <p:cTn id="12" dur="500" fill="hold"/>
                                        <p:tgtEl>
                                          <p:spTgt spid="344068"/>
                                        </p:tgtEl>
                                        <p:attrNameLst>
                                          <p:attrName>fillcolor</p:attrName>
                                        </p:attrNameLst>
                                      </p:cBhvr>
                                      <p:to>
                                        <a:schemeClr val="accent1"/>
                                      </p:to>
                                    </p:animClr>
                                    <p:set>
                                      <p:cBhvr>
                                        <p:cTn id="13" dur="500" fill="hold"/>
                                        <p:tgtEl>
                                          <p:spTgt spid="344068"/>
                                        </p:tgtEl>
                                        <p:attrNameLst>
                                          <p:attrName>fill.type</p:attrName>
                                        </p:attrNameLst>
                                      </p:cBhvr>
                                      <p:to>
                                        <p:strVal val="solid"/>
                                      </p:to>
                                    </p:set>
                                    <p:set>
                                      <p:cBhvr>
                                        <p:cTn id="14" dur="500" fill="hold"/>
                                        <p:tgtEl>
                                          <p:spTgt spid="344068"/>
                                        </p:tgtEl>
                                        <p:attrNameLst>
                                          <p:attrName>fill.on</p:attrName>
                                        </p:attrNameLst>
                                      </p:cBhvr>
                                      <p:to>
                                        <p:strVal val="tru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mph" presetSubtype="2" fill="hold" nodeType="clickEffect">
                                  <p:stCondLst>
                                    <p:cond delay="0"/>
                                  </p:stCondLst>
                                  <p:childTnLst>
                                    <p:animClr clrSpc="rgb" dir="cw">
                                      <p:cBhvr>
                                        <p:cTn id="18" dur="500" fill="hold"/>
                                        <p:tgtEl>
                                          <p:spTgt spid="344066"/>
                                        </p:tgtEl>
                                        <p:attrNameLst>
                                          <p:attrName>fillcolor</p:attrName>
                                        </p:attrNameLst>
                                      </p:cBhvr>
                                      <p:to>
                                        <a:schemeClr val="hlink"/>
                                      </p:to>
                                    </p:animClr>
                                    <p:set>
                                      <p:cBhvr>
                                        <p:cTn id="19" dur="500" fill="hold"/>
                                        <p:tgtEl>
                                          <p:spTgt spid="344066"/>
                                        </p:tgtEl>
                                        <p:attrNameLst>
                                          <p:attrName>fill.type</p:attrName>
                                        </p:attrNameLst>
                                      </p:cBhvr>
                                      <p:to>
                                        <p:strVal val="solid"/>
                                      </p:to>
                                    </p:set>
                                    <p:set>
                                      <p:cBhvr>
                                        <p:cTn id="20" dur="500" fill="hold"/>
                                        <p:tgtEl>
                                          <p:spTgt spid="344066"/>
                                        </p:tgtEl>
                                        <p:attrNameLst>
                                          <p:attrName>fill.on</p:attrName>
                                        </p:attrNameLst>
                                      </p:cBhvr>
                                      <p:to>
                                        <p:strVal val="tru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mph" presetSubtype="2" fill="hold" nodeType="clickEffect">
                                  <p:stCondLst>
                                    <p:cond delay="0"/>
                                  </p:stCondLst>
                                  <p:childTnLst>
                                    <p:animClr clrSpc="rgb" dir="cw">
                                      <p:cBhvr>
                                        <p:cTn id="24" dur="500" fill="hold"/>
                                        <p:tgtEl>
                                          <p:spTgt spid="344069"/>
                                        </p:tgtEl>
                                        <p:attrNameLst>
                                          <p:attrName>fillcolor</p:attrName>
                                        </p:attrNameLst>
                                      </p:cBhvr>
                                      <p:to>
                                        <a:schemeClr val="accent1"/>
                                      </p:to>
                                    </p:animClr>
                                    <p:set>
                                      <p:cBhvr>
                                        <p:cTn id="25" dur="500" fill="hold"/>
                                        <p:tgtEl>
                                          <p:spTgt spid="344069"/>
                                        </p:tgtEl>
                                        <p:attrNameLst>
                                          <p:attrName>fill.type</p:attrName>
                                        </p:attrNameLst>
                                      </p:cBhvr>
                                      <p:to>
                                        <p:strVal val="solid"/>
                                      </p:to>
                                    </p:set>
                                    <p:set>
                                      <p:cBhvr>
                                        <p:cTn id="26" dur="500" fill="hold"/>
                                        <p:tgtEl>
                                          <p:spTgt spid="344069"/>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accel="50000" decel="5000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2" fill="hold" nodeType="clickEffect">
                                  <p:stCondLst>
                                    <p:cond delay="0"/>
                                  </p:stCondLst>
                                  <p:childTnLst>
                                    <p:animClr clrSpc="rgb" dir="cw">
                                      <p:cBhvr>
                                        <p:cTn id="36" dur="500" fill="hold"/>
                                        <p:tgtEl>
                                          <p:spTgt spid="344070"/>
                                        </p:tgtEl>
                                        <p:attrNameLst>
                                          <p:attrName>fillcolor</p:attrName>
                                        </p:attrNameLst>
                                      </p:cBhvr>
                                      <p:to>
                                        <a:schemeClr val="accent1"/>
                                      </p:to>
                                    </p:animClr>
                                    <p:set>
                                      <p:cBhvr>
                                        <p:cTn id="37" dur="500" fill="hold"/>
                                        <p:tgtEl>
                                          <p:spTgt spid="344070"/>
                                        </p:tgtEl>
                                        <p:attrNameLst>
                                          <p:attrName>fill.type</p:attrName>
                                        </p:attrNameLst>
                                      </p:cBhvr>
                                      <p:to>
                                        <p:strVal val="solid"/>
                                      </p:to>
                                    </p:set>
                                    <p:set>
                                      <p:cBhvr>
                                        <p:cTn id="38" dur="500" fill="hold"/>
                                        <p:tgtEl>
                                          <p:spTgt spid="344070"/>
                                        </p:tgtEl>
                                        <p:attrNameLst>
                                          <p:attrName>fill.on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mph" presetSubtype="2" fill="hold" nodeType="clickEffect">
                                  <p:stCondLst>
                                    <p:cond delay="0"/>
                                  </p:stCondLst>
                                  <p:childTnLst>
                                    <p:animClr clrSpc="rgb" dir="cw">
                                      <p:cBhvr>
                                        <p:cTn id="42" dur="500" fill="hold"/>
                                        <p:tgtEl>
                                          <p:spTgt spid="344067"/>
                                        </p:tgtEl>
                                        <p:attrNameLst>
                                          <p:attrName>fillcolor</p:attrName>
                                        </p:attrNameLst>
                                      </p:cBhvr>
                                      <p:to>
                                        <a:schemeClr val="hlink"/>
                                      </p:to>
                                    </p:animClr>
                                    <p:set>
                                      <p:cBhvr>
                                        <p:cTn id="43" dur="500" fill="hold"/>
                                        <p:tgtEl>
                                          <p:spTgt spid="344067"/>
                                        </p:tgtEl>
                                        <p:attrNameLst>
                                          <p:attrName>fill.type</p:attrName>
                                        </p:attrNameLst>
                                      </p:cBhvr>
                                      <p:to>
                                        <p:strVal val="solid"/>
                                      </p:to>
                                    </p:set>
                                    <p:set>
                                      <p:cBhvr>
                                        <p:cTn id="44" dur="500" fill="hold"/>
                                        <p:tgtEl>
                                          <p:spTgt spid="344067"/>
                                        </p:tgtEl>
                                        <p:attrNameLst>
                                          <p:attrName>fill.on</p:attrName>
                                        </p:attrNameLst>
                                      </p:cBhvr>
                                      <p:to>
                                        <p:strVal val="tru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mph" presetSubtype="2" fill="hold" nodeType="clickEffect">
                                  <p:stCondLst>
                                    <p:cond delay="0"/>
                                  </p:stCondLst>
                                  <p:childTnLst>
                                    <p:animClr clrSpc="rgb" dir="cw">
                                      <p:cBhvr>
                                        <p:cTn id="48" dur="500" fill="hold"/>
                                        <p:tgtEl>
                                          <p:spTgt spid="344067"/>
                                        </p:tgtEl>
                                        <p:attrNameLst>
                                          <p:attrName>fillcolor</p:attrName>
                                        </p:attrNameLst>
                                      </p:cBhvr>
                                      <p:to>
                                        <a:srgbClr val="00E4A8"/>
                                      </p:to>
                                    </p:animClr>
                                    <p:set>
                                      <p:cBhvr>
                                        <p:cTn id="49" dur="500" fill="hold"/>
                                        <p:tgtEl>
                                          <p:spTgt spid="344067"/>
                                        </p:tgtEl>
                                        <p:attrNameLst>
                                          <p:attrName>fill.type</p:attrName>
                                        </p:attrNameLst>
                                      </p:cBhvr>
                                      <p:to>
                                        <p:strVal val="solid"/>
                                      </p:to>
                                    </p:set>
                                    <p:set>
                                      <p:cBhvr>
                                        <p:cTn id="50" dur="500" fill="hold"/>
                                        <p:tgtEl>
                                          <p:spTgt spid="344067"/>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344070"/>
                                        </p:tgtEl>
                                        <p:attrNameLst>
                                          <p:attrName>fillcolor</p:attrName>
                                        </p:attrNameLst>
                                      </p:cBhvr>
                                      <p:to>
                                        <a:srgbClr val="FF0000"/>
                                      </p:to>
                                    </p:animClr>
                                    <p:set>
                                      <p:cBhvr>
                                        <p:cTn id="53" dur="500" fill="hold"/>
                                        <p:tgtEl>
                                          <p:spTgt spid="344070"/>
                                        </p:tgtEl>
                                        <p:attrNameLst>
                                          <p:attrName>fill.type</p:attrName>
                                        </p:attrNameLst>
                                      </p:cBhvr>
                                      <p:to>
                                        <p:strVal val="solid"/>
                                      </p:to>
                                    </p:set>
                                    <p:set>
                                      <p:cBhvr>
                                        <p:cTn id="54" dur="500" fill="hold"/>
                                        <p:tgtEl>
                                          <p:spTgt spid="34407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nimBg="1"/>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Oval 2">
            <a:extLst>
              <a:ext uri="{FF2B5EF4-FFF2-40B4-BE49-F238E27FC236}">
                <a16:creationId xmlns:a16="http://schemas.microsoft.com/office/drawing/2014/main" id="{85884301-F4D6-5941-87C8-A5AFEB72BFA3}"/>
              </a:ext>
            </a:extLst>
          </p:cNvPr>
          <p:cNvSpPr>
            <a:spLocks noChangeArrowheads="1"/>
          </p:cNvSpPr>
          <p:nvPr/>
        </p:nvSpPr>
        <p:spPr bwMode="auto">
          <a:xfrm>
            <a:off x="4313238" y="2636838"/>
            <a:ext cx="639762" cy="639762"/>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A</a:t>
            </a:r>
            <a:endParaRPr lang="nl-NL" altLang="en-US" b="1" dirty="0"/>
          </a:p>
        </p:txBody>
      </p:sp>
      <p:sp>
        <p:nvSpPr>
          <p:cNvPr id="344067" name="Oval 3">
            <a:extLst>
              <a:ext uri="{FF2B5EF4-FFF2-40B4-BE49-F238E27FC236}">
                <a16:creationId xmlns:a16="http://schemas.microsoft.com/office/drawing/2014/main" id="{6FF71762-10BD-6542-AD33-E318C575D2FC}"/>
              </a:ext>
            </a:extLst>
          </p:cNvPr>
          <p:cNvSpPr>
            <a:spLocks noChangeArrowheads="1"/>
          </p:cNvSpPr>
          <p:nvPr/>
        </p:nvSpPr>
        <p:spPr bwMode="auto">
          <a:xfrm>
            <a:off x="7086601" y="2636838"/>
            <a:ext cx="639763" cy="6397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B</a:t>
            </a:r>
            <a:endParaRPr lang="nl-NL" altLang="en-US" b="1"/>
          </a:p>
        </p:txBody>
      </p:sp>
      <p:sp>
        <p:nvSpPr>
          <p:cNvPr id="344068" name="Oval 4">
            <a:extLst>
              <a:ext uri="{FF2B5EF4-FFF2-40B4-BE49-F238E27FC236}">
                <a16:creationId xmlns:a16="http://schemas.microsoft.com/office/drawing/2014/main" id="{05DA7DE6-8AAC-DD43-ABCD-C6DDD588FE8A}"/>
              </a:ext>
            </a:extLst>
          </p:cNvPr>
          <p:cNvSpPr>
            <a:spLocks noChangeArrowheads="1"/>
          </p:cNvSpPr>
          <p:nvPr/>
        </p:nvSpPr>
        <p:spPr bwMode="auto">
          <a:xfrm>
            <a:off x="3200401" y="4572001"/>
            <a:ext cx="639763" cy="639763"/>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C</a:t>
            </a:r>
            <a:endParaRPr lang="nl-NL" altLang="en-US" b="1" dirty="0"/>
          </a:p>
        </p:txBody>
      </p:sp>
      <p:sp>
        <p:nvSpPr>
          <p:cNvPr id="344069" name="Oval 5">
            <a:extLst>
              <a:ext uri="{FF2B5EF4-FFF2-40B4-BE49-F238E27FC236}">
                <a16:creationId xmlns:a16="http://schemas.microsoft.com/office/drawing/2014/main" id="{A8A33580-ED7C-6B40-A98F-EF6BEFCC0248}"/>
              </a:ext>
            </a:extLst>
          </p:cNvPr>
          <p:cNvSpPr>
            <a:spLocks noChangeArrowheads="1"/>
          </p:cNvSpPr>
          <p:nvPr/>
        </p:nvSpPr>
        <p:spPr bwMode="auto">
          <a:xfrm>
            <a:off x="5410201" y="4541838"/>
            <a:ext cx="639763" cy="639762"/>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D</a:t>
            </a:r>
            <a:endParaRPr lang="nl-NL" altLang="en-US" b="1" dirty="0"/>
          </a:p>
        </p:txBody>
      </p:sp>
      <p:sp>
        <p:nvSpPr>
          <p:cNvPr id="344070" name="Oval 6">
            <a:extLst>
              <a:ext uri="{FF2B5EF4-FFF2-40B4-BE49-F238E27FC236}">
                <a16:creationId xmlns:a16="http://schemas.microsoft.com/office/drawing/2014/main" id="{6E2BFC55-CEC5-804C-A3C2-EE0FAE95C65C}"/>
              </a:ext>
            </a:extLst>
          </p:cNvPr>
          <p:cNvSpPr>
            <a:spLocks noChangeArrowheads="1"/>
          </p:cNvSpPr>
          <p:nvPr/>
        </p:nvSpPr>
        <p:spPr bwMode="auto">
          <a:xfrm>
            <a:off x="7086601" y="4495801"/>
            <a:ext cx="639763" cy="6397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a:t>E</a:t>
            </a:r>
            <a:endParaRPr lang="nl-NL" altLang="en-US" b="1"/>
          </a:p>
        </p:txBody>
      </p:sp>
      <p:cxnSp>
        <p:nvCxnSpPr>
          <p:cNvPr id="43014" name="AutoShape 7">
            <a:extLst>
              <a:ext uri="{FF2B5EF4-FFF2-40B4-BE49-F238E27FC236}">
                <a16:creationId xmlns:a16="http://schemas.microsoft.com/office/drawing/2014/main" id="{6AED5C42-AA17-3544-8611-59A30A4988D8}"/>
              </a:ext>
            </a:extLst>
          </p:cNvPr>
          <p:cNvCxnSpPr>
            <a:cxnSpLocks noChangeShapeType="1"/>
            <a:stCxn id="344067" idx="2"/>
            <a:endCxn id="344066" idx="6"/>
          </p:cNvCxnSpPr>
          <p:nvPr/>
        </p:nvCxnSpPr>
        <p:spPr bwMode="auto">
          <a:xfrm flipH="1">
            <a:off x="4953000" y="2957513"/>
            <a:ext cx="2133600" cy="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3015" name="AutoShape 8">
            <a:extLst>
              <a:ext uri="{FF2B5EF4-FFF2-40B4-BE49-F238E27FC236}">
                <a16:creationId xmlns:a16="http://schemas.microsoft.com/office/drawing/2014/main" id="{C609652E-315F-C749-8DBE-52941F554646}"/>
              </a:ext>
            </a:extLst>
          </p:cNvPr>
          <p:cNvCxnSpPr>
            <a:cxnSpLocks noChangeShapeType="1"/>
            <a:stCxn id="344068" idx="0"/>
            <a:endCxn id="344066" idx="4"/>
          </p:cNvCxnSpPr>
          <p:nvPr/>
        </p:nvCxnSpPr>
        <p:spPr bwMode="auto">
          <a:xfrm flipV="1">
            <a:off x="3521075" y="3276600"/>
            <a:ext cx="1112838" cy="12954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6" name="AutoShape 9">
            <a:extLst>
              <a:ext uri="{FF2B5EF4-FFF2-40B4-BE49-F238E27FC236}">
                <a16:creationId xmlns:a16="http://schemas.microsoft.com/office/drawing/2014/main" id="{B00D17AA-73C3-B74E-A695-04FBA96BB3BF}"/>
              </a:ext>
            </a:extLst>
          </p:cNvPr>
          <p:cNvCxnSpPr>
            <a:cxnSpLocks noChangeShapeType="1"/>
            <a:stCxn id="344069" idx="0"/>
            <a:endCxn id="344066" idx="4"/>
          </p:cNvCxnSpPr>
          <p:nvPr/>
        </p:nvCxnSpPr>
        <p:spPr bwMode="auto">
          <a:xfrm flipH="1" flipV="1">
            <a:off x="4633913" y="3276600"/>
            <a:ext cx="1096962" cy="1265238"/>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3017" name="AutoShape 10">
            <a:extLst>
              <a:ext uri="{FF2B5EF4-FFF2-40B4-BE49-F238E27FC236}">
                <a16:creationId xmlns:a16="http://schemas.microsoft.com/office/drawing/2014/main" id="{F9DB1A06-4558-CA47-991B-56403FD80FB3}"/>
              </a:ext>
            </a:extLst>
          </p:cNvPr>
          <p:cNvCxnSpPr>
            <a:cxnSpLocks noChangeShapeType="1"/>
            <a:stCxn id="344070" idx="0"/>
            <a:endCxn id="344067" idx="4"/>
          </p:cNvCxnSpPr>
          <p:nvPr/>
        </p:nvCxnSpPr>
        <p:spPr bwMode="auto">
          <a:xfrm flipV="1">
            <a:off x="7407275" y="3276600"/>
            <a:ext cx="0" cy="121920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1996" name="Rectangle 12">
            <a:extLst>
              <a:ext uri="{FF2B5EF4-FFF2-40B4-BE49-F238E27FC236}">
                <a16:creationId xmlns:a16="http://schemas.microsoft.com/office/drawing/2014/main" id="{04750120-38CA-3746-AF14-29A6C44EC03E}"/>
              </a:ext>
            </a:extLst>
          </p:cNvPr>
          <p:cNvSpPr>
            <a:spLocks noChangeArrowheads="1"/>
          </p:cNvSpPr>
          <p:nvPr/>
        </p:nvSpPr>
        <p:spPr bwMode="auto">
          <a:xfrm>
            <a:off x="3409951" y="379413"/>
            <a:ext cx="6970713" cy="646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1. An argument is </a:t>
            </a:r>
            <a:r>
              <a:rPr lang="en-US" altLang="en-US" sz="1800" i="1">
                <a:solidFill>
                  <a:srgbClr val="00BE8C"/>
                </a:solidFill>
              </a:rPr>
              <a:t>In</a:t>
            </a:r>
            <a:r>
              <a:rPr lang="en-US" altLang="en-US" sz="1800"/>
              <a:t> iff all arguments that attack it are </a:t>
            </a:r>
            <a:r>
              <a:rPr lang="en-US" altLang="en-US" sz="1800" i="1">
                <a:solidFill>
                  <a:schemeClr val="hlink"/>
                </a:solidFill>
              </a:rPr>
              <a:t>Out</a:t>
            </a:r>
            <a:r>
              <a:rPr lang="en-US" altLang="en-US" sz="1800"/>
              <a:t>.</a:t>
            </a:r>
          </a:p>
          <a:p>
            <a:pPr lvl="1" algn="l" eaLnBrk="1" hangingPunct="1">
              <a:lnSpc>
                <a:spcPct val="90000"/>
              </a:lnSpc>
              <a:spcBef>
                <a:spcPct val="20000"/>
              </a:spcBef>
              <a:buClr>
                <a:schemeClr val="hlink"/>
              </a:buClr>
              <a:buSzPct val="55000"/>
              <a:buFont typeface="Wingdings" pitchFamily="2" charset="2"/>
              <a:buNone/>
            </a:pPr>
            <a:r>
              <a:rPr lang="en-US" altLang="en-US" sz="1800"/>
              <a:t>2. An argument is </a:t>
            </a:r>
            <a:r>
              <a:rPr lang="en-US" altLang="en-US" sz="1800" i="1">
                <a:solidFill>
                  <a:srgbClr val="FF0000"/>
                </a:solidFill>
              </a:rPr>
              <a:t>Out</a:t>
            </a:r>
            <a:r>
              <a:rPr lang="en-US" altLang="en-US" sz="1800"/>
              <a:t> iff some argument that attacks it is </a:t>
            </a:r>
            <a:r>
              <a:rPr lang="en-US" altLang="en-US" sz="1800" i="1">
                <a:solidFill>
                  <a:schemeClr val="accent1"/>
                </a:solidFill>
              </a:rPr>
              <a:t>In</a:t>
            </a:r>
            <a:r>
              <a:rPr lang="en-US" altLang="en-US" sz="1800"/>
              <a:t>.</a:t>
            </a:r>
          </a:p>
        </p:txBody>
      </p:sp>
      <p:sp>
        <p:nvSpPr>
          <p:cNvPr id="13" name="Rectangle 14">
            <a:extLst>
              <a:ext uri="{FF2B5EF4-FFF2-40B4-BE49-F238E27FC236}">
                <a16:creationId xmlns:a16="http://schemas.microsoft.com/office/drawing/2014/main" id="{809C23F2-2BB8-684A-B273-5CA4B2A0421D}"/>
              </a:ext>
            </a:extLst>
          </p:cNvPr>
          <p:cNvSpPr>
            <a:spLocks noChangeArrowheads="1"/>
          </p:cNvSpPr>
          <p:nvPr/>
        </p:nvSpPr>
        <p:spPr bwMode="auto">
          <a:xfrm>
            <a:off x="3414714" y="1227139"/>
            <a:ext cx="5195887" cy="9540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Grounded semantics </a:t>
            </a:r>
            <a:r>
              <a:rPr lang="en-US" altLang="en-US" sz="1800" i="1">
                <a:solidFill>
                  <a:schemeClr val="tx2"/>
                </a:solidFill>
              </a:rPr>
              <a:t>minimises</a:t>
            </a:r>
            <a:r>
              <a:rPr lang="en-US" altLang="en-US" sz="1800"/>
              <a:t> </a:t>
            </a:r>
            <a:r>
              <a:rPr lang="en-US" altLang="en-US" sz="1800" i="1">
                <a:solidFill>
                  <a:srgbClr val="00BE8C"/>
                </a:solidFill>
              </a:rPr>
              <a:t>In </a:t>
            </a:r>
            <a:r>
              <a:rPr lang="en-US" altLang="en-US" sz="1800"/>
              <a:t>labelling </a:t>
            </a:r>
          </a:p>
          <a:p>
            <a:pPr lvl="1" algn="l" eaLnBrk="1" hangingPunct="1">
              <a:lnSpc>
                <a:spcPct val="90000"/>
              </a:lnSpc>
              <a:spcBef>
                <a:spcPct val="20000"/>
              </a:spcBef>
              <a:buClr>
                <a:schemeClr val="hlink"/>
              </a:buClr>
              <a:buSzPct val="55000"/>
              <a:buFont typeface="Wingdings" pitchFamily="2" charset="2"/>
              <a:buNone/>
            </a:pPr>
            <a:r>
              <a:rPr lang="en-US" altLang="en-US" sz="1800"/>
              <a:t>Preferred semantics </a:t>
            </a:r>
            <a:r>
              <a:rPr lang="en-US" altLang="en-US" sz="1800" i="1">
                <a:solidFill>
                  <a:schemeClr val="tx2"/>
                </a:solidFill>
              </a:rPr>
              <a:t>maximises</a:t>
            </a:r>
            <a:r>
              <a:rPr lang="en-US" altLang="en-US" sz="1800"/>
              <a:t> </a:t>
            </a:r>
            <a:r>
              <a:rPr lang="en-US" altLang="en-US" sz="1800" i="1">
                <a:solidFill>
                  <a:srgbClr val="00BE8C"/>
                </a:solidFill>
              </a:rPr>
              <a:t>In </a:t>
            </a:r>
            <a:r>
              <a:rPr lang="en-US" altLang="en-US" sz="1800"/>
              <a:t>labelling</a:t>
            </a:r>
          </a:p>
          <a:p>
            <a:pPr lvl="1" algn="l" eaLnBrk="1" hangingPunct="1">
              <a:lnSpc>
                <a:spcPct val="90000"/>
              </a:lnSpc>
              <a:spcBef>
                <a:spcPct val="20000"/>
              </a:spcBef>
              <a:buClr>
                <a:schemeClr val="hlink"/>
              </a:buClr>
              <a:buSzPct val="55000"/>
            </a:pPr>
            <a:r>
              <a:rPr lang="en-US" altLang="en-US" sz="1800"/>
              <a:t>Stable semantics labels </a:t>
            </a:r>
            <a:r>
              <a:rPr lang="en-US" altLang="en-US" sz="1800" i="1">
                <a:solidFill>
                  <a:schemeClr val="tx2"/>
                </a:solidFill>
              </a:rPr>
              <a:t>all</a:t>
            </a:r>
            <a:r>
              <a:rPr lang="en-US" altLang="en-US" sz="1800"/>
              <a:t> nodes</a:t>
            </a:r>
          </a:p>
        </p:txBody>
      </p:sp>
      <p:sp>
        <p:nvSpPr>
          <p:cNvPr id="2" name="TextBox 1">
            <a:extLst>
              <a:ext uri="{FF2B5EF4-FFF2-40B4-BE49-F238E27FC236}">
                <a16:creationId xmlns:a16="http://schemas.microsoft.com/office/drawing/2014/main" id="{E61613C5-A309-0147-94A7-0ED6A84E95C0}"/>
              </a:ext>
            </a:extLst>
          </p:cNvPr>
          <p:cNvSpPr txBox="1"/>
          <p:nvPr/>
        </p:nvSpPr>
        <p:spPr>
          <a:xfrm>
            <a:off x="9214338" y="3276600"/>
            <a:ext cx="2417008" cy="461665"/>
          </a:xfrm>
          <a:prstGeom prst="rect">
            <a:avLst/>
          </a:prstGeom>
          <a:noFill/>
        </p:spPr>
        <p:txBody>
          <a:bodyPr wrap="none" rtlCol="0">
            <a:spAutoFit/>
          </a:bodyPr>
          <a:lstStyle/>
          <a:p>
            <a:r>
              <a:rPr lang="en-US" sz="2400" dirty="0"/>
              <a:t>Two choices here.</a:t>
            </a:r>
          </a:p>
        </p:txBody>
      </p:sp>
      <p:sp>
        <p:nvSpPr>
          <p:cNvPr id="3" name="Date Placeholder 2">
            <a:extLst>
              <a:ext uri="{FF2B5EF4-FFF2-40B4-BE49-F238E27FC236}">
                <a16:creationId xmlns:a16="http://schemas.microsoft.com/office/drawing/2014/main" id="{BE18D527-B945-BB41-9C37-67D1F415163E}"/>
              </a:ext>
            </a:extLst>
          </p:cNvPr>
          <p:cNvSpPr>
            <a:spLocks noGrp="1"/>
          </p:cNvSpPr>
          <p:nvPr>
            <p:ph type="dt" sz="half" idx="10"/>
          </p:nvPr>
        </p:nvSpPr>
        <p:spPr/>
        <p:txBody>
          <a:bodyPr/>
          <a:lstStyle/>
          <a:p>
            <a:r>
              <a:rPr lang="en-US"/>
              <a:t>Spring 2021 CSCM23</a:t>
            </a:r>
          </a:p>
        </p:txBody>
      </p:sp>
      <p:sp>
        <p:nvSpPr>
          <p:cNvPr id="4" name="Footer Placeholder 3">
            <a:extLst>
              <a:ext uri="{FF2B5EF4-FFF2-40B4-BE49-F238E27FC236}">
                <a16:creationId xmlns:a16="http://schemas.microsoft.com/office/drawing/2014/main" id="{808642F2-DB1A-B943-9CF3-8312FB3C8612}"/>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84371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 calcmode="lin" valueType="num">
                                      <p:cBhvr additive="base">
                                        <p:cTn id="7" dur="500" fill="hold"/>
                                        <p:tgtEl>
                                          <p:spTgt spid="41996"/>
                                        </p:tgtEl>
                                        <p:attrNameLst>
                                          <p:attrName>ppt_x</p:attrName>
                                        </p:attrNameLst>
                                      </p:cBhvr>
                                      <p:tavLst>
                                        <p:tav tm="0">
                                          <p:val>
                                            <p:strVal val="#ppt_x"/>
                                          </p:val>
                                        </p:tav>
                                        <p:tav tm="100000">
                                          <p:val>
                                            <p:strVal val="#ppt_x"/>
                                          </p:val>
                                        </p:tav>
                                      </p:tavLst>
                                    </p:anim>
                                    <p:anim calcmode="lin" valueType="num">
                                      <p:cBhvr additive="base">
                                        <p:cTn id="8" dur="500" fill="hold"/>
                                        <p:tgtEl>
                                          <p:spTgt spid="419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mph" presetSubtype="2" fill="hold" nodeType="clickEffect">
                                  <p:stCondLst>
                                    <p:cond delay="0"/>
                                  </p:stCondLst>
                                  <p:childTnLst>
                                    <p:animClr clrSpc="rgb" dir="cw">
                                      <p:cBhvr>
                                        <p:cTn id="12" dur="500" fill="hold"/>
                                        <p:tgtEl>
                                          <p:spTgt spid="344068"/>
                                        </p:tgtEl>
                                        <p:attrNameLst>
                                          <p:attrName>fillcolor</p:attrName>
                                        </p:attrNameLst>
                                      </p:cBhvr>
                                      <p:to>
                                        <a:schemeClr val="accent1"/>
                                      </p:to>
                                    </p:animClr>
                                    <p:set>
                                      <p:cBhvr>
                                        <p:cTn id="13" dur="500" fill="hold"/>
                                        <p:tgtEl>
                                          <p:spTgt spid="344068"/>
                                        </p:tgtEl>
                                        <p:attrNameLst>
                                          <p:attrName>fill.type</p:attrName>
                                        </p:attrNameLst>
                                      </p:cBhvr>
                                      <p:to>
                                        <p:strVal val="solid"/>
                                      </p:to>
                                    </p:set>
                                    <p:set>
                                      <p:cBhvr>
                                        <p:cTn id="14" dur="500" fill="hold"/>
                                        <p:tgtEl>
                                          <p:spTgt spid="344068"/>
                                        </p:tgtEl>
                                        <p:attrNameLst>
                                          <p:attrName>fill.on</p:attrName>
                                        </p:attrNameLst>
                                      </p:cBhvr>
                                      <p:to>
                                        <p:strVal val="tru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mph" presetSubtype="2" fill="hold" nodeType="clickEffect">
                                  <p:stCondLst>
                                    <p:cond delay="0"/>
                                  </p:stCondLst>
                                  <p:childTnLst>
                                    <p:animClr clrSpc="rgb" dir="cw">
                                      <p:cBhvr>
                                        <p:cTn id="18" dur="500" fill="hold"/>
                                        <p:tgtEl>
                                          <p:spTgt spid="344066"/>
                                        </p:tgtEl>
                                        <p:attrNameLst>
                                          <p:attrName>fillcolor</p:attrName>
                                        </p:attrNameLst>
                                      </p:cBhvr>
                                      <p:to>
                                        <a:schemeClr val="hlink"/>
                                      </p:to>
                                    </p:animClr>
                                    <p:set>
                                      <p:cBhvr>
                                        <p:cTn id="19" dur="500" fill="hold"/>
                                        <p:tgtEl>
                                          <p:spTgt spid="344066"/>
                                        </p:tgtEl>
                                        <p:attrNameLst>
                                          <p:attrName>fill.type</p:attrName>
                                        </p:attrNameLst>
                                      </p:cBhvr>
                                      <p:to>
                                        <p:strVal val="solid"/>
                                      </p:to>
                                    </p:set>
                                    <p:set>
                                      <p:cBhvr>
                                        <p:cTn id="20" dur="500" fill="hold"/>
                                        <p:tgtEl>
                                          <p:spTgt spid="344066"/>
                                        </p:tgtEl>
                                        <p:attrNameLst>
                                          <p:attrName>fill.on</p:attrName>
                                        </p:attrNameLst>
                                      </p:cBhvr>
                                      <p:to>
                                        <p:strVal val="tru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mph" presetSubtype="2" fill="hold" nodeType="clickEffect">
                                  <p:stCondLst>
                                    <p:cond delay="0"/>
                                  </p:stCondLst>
                                  <p:childTnLst>
                                    <p:animClr clrSpc="rgb" dir="cw">
                                      <p:cBhvr>
                                        <p:cTn id="24" dur="500" fill="hold"/>
                                        <p:tgtEl>
                                          <p:spTgt spid="344069"/>
                                        </p:tgtEl>
                                        <p:attrNameLst>
                                          <p:attrName>fillcolor</p:attrName>
                                        </p:attrNameLst>
                                      </p:cBhvr>
                                      <p:to>
                                        <a:schemeClr val="accent1"/>
                                      </p:to>
                                    </p:animClr>
                                    <p:set>
                                      <p:cBhvr>
                                        <p:cTn id="25" dur="500" fill="hold"/>
                                        <p:tgtEl>
                                          <p:spTgt spid="344069"/>
                                        </p:tgtEl>
                                        <p:attrNameLst>
                                          <p:attrName>fill.type</p:attrName>
                                        </p:attrNameLst>
                                      </p:cBhvr>
                                      <p:to>
                                        <p:strVal val="solid"/>
                                      </p:to>
                                    </p:set>
                                    <p:set>
                                      <p:cBhvr>
                                        <p:cTn id="26" dur="500" fill="hold"/>
                                        <p:tgtEl>
                                          <p:spTgt spid="344069"/>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accel="50000" decel="5000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2" fill="hold" nodeType="clickEffect">
                                  <p:stCondLst>
                                    <p:cond delay="0"/>
                                  </p:stCondLst>
                                  <p:childTnLst>
                                    <p:animClr clrSpc="rgb" dir="cw">
                                      <p:cBhvr>
                                        <p:cTn id="36" dur="500" fill="hold"/>
                                        <p:tgtEl>
                                          <p:spTgt spid="344070"/>
                                        </p:tgtEl>
                                        <p:attrNameLst>
                                          <p:attrName>fillcolor</p:attrName>
                                        </p:attrNameLst>
                                      </p:cBhvr>
                                      <p:to>
                                        <a:schemeClr val="accent1"/>
                                      </p:to>
                                    </p:animClr>
                                    <p:set>
                                      <p:cBhvr>
                                        <p:cTn id="37" dur="500" fill="hold"/>
                                        <p:tgtEl>
                                          <p:spTgt spid="344070"/>
                                        </p:tgtEl>
                                        <p:attrNameLst>
                                          <p:attrName>fill.type</p:attrName>
                                        </p:attrNameLst>
                                      </p:cBhvr>
                                      <p:to>
                                        <p:strVal val="solid"/>
                                      </p:to>
                                    </p:set>
                                    <p:set>
                                      <p:cBhvr>
                                        <p:cTn id="38" dur="500" fill="hold"/>
                                        <p:tgtEl>
                                          <p:spTgt spid="344070"/>
                                        </p:tgtEl>
                                        <p:attrNameLst>
                                          <p:attrName>fill.on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mph" presetSubtype="2" fill="hold" nodeType="clickEffect">
                                  <p:stCondLst>
                                    <p:cond delay="0"/>
                                  </p:stCondLst>
                                  <p:childTnLst>
                                    <p:animClr clrSpc="rgb" dir="cw">
                                      <p:cBhvr>
                                        <p:cTn id="42" dur="500" fill="hold"/>
                                        <p:tgtEl>
                                          <p:spTgt spid="344067"/>
                                        </p:tgtEl>
                                        <p:attrNameLst>
                                          <p:attrName>fillcolor</p:attrName>
                                        </p:attrNameLst>
                                      </p:cBhvr>
                                      <p:to>
                                        <a:schemeClr val="hlink"/>
                                      </p:to>
                                    </p:animClr>
                                    <p:set>
                                      <p:cBhvr>
                                        <p:cTn id="43" dur="500" fill="hold"/>
                                        <p:tgtEl>
                                          <p:spTgt spid="344067"/>
                                        </p:tgtEl>
                                        <p:attrNameLst>
                                          <p:attrName>fill.type</p:attrName>
                                        </p:attrNameLst>
                                      </p:cBhvr>
                                      <p:to>
                                        <p:strVal val="solid"/>
                                      </p:to>
                                    </p:set>
                                    <p:set>
                                      <p:cBhvr>
                                        <p:cTn id="44" dur="500" fill="hold"/>
                                        <p:tgtEl>
                                          <p:spTgt spid="344067"/>
                                        </p:tgtEl>
                                        <p:attrNameLst>
                                          <p:attrName>fill.on</p:attrName>
                                        </p:attrNameLst>
                                      </p:cBhvr>
                                      <p:to>
                                        <p:strVal val="tru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mph" presetSubtype="2" fill="hold" nodeType="clickEffect">
                                  <p:stCondLst>
                                    <p:cond delay="0"/>
                                  </p:stCondLst>
                                  <p:childTnLst>
                                    <p:animClr clrSpc="rgb" dir="cw">
                                      <p:cBhvr>
                                        <p:cTn id="48" dur="500" fill="hold"/>
                                        <p:tgtEl>
                                          <p:spTgt spid="344067"/>
                                        </p:tgtEl>
                                        <p:attrNameLst>
                                          <p:attrName>fillcolor</p:attrName>
                                        </p:attrNameLst>
                                      </p:cBhvr>
                                      <p:to>
                                        <a:srgbClr val="00E4A8"/>
                                      </p:to>
                                    </p:animClr>
                                    <p:set>
                                      <p:cBhvr>
                                        <p:cTn id="49" dur="500" fill="hold"/>
                                        <p:tgtEl>
                                          <p:spTgt spid="344067"/>
                                        </p:tgtEl>
                                        <p:attrNameLst>
                                          <p:attrName>fill.type</p:attrName>
                                        </p:attrNameLst>
                                      </p:cBhvr>
                                      <p:to>
                                        <p:strVal val="solid"/>
                                      </p:to>
                                    </p:set>
                                    <p:set>
                                      <p:cBhvr>
                                        <p:cTn id="50" dur="500" fill="hold"/>
                                        <p:tgtEl>
                                          <p:spTgt spid="344067"/>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344070"/>
                                        </p:tgtEl>
                                        <p:attrNameLst>
                                          <p:attrName>fillcolor</p:attrName>
                                        </p:attrNameLst>
                                      </p:cBhvr>
                                      <p:to>
                                        <a:srgbClr val="FF0000"/>
                                      </p:to>
                                    </p:animClr>
                                    <p:set>
                                      <p:cBhvr>
                                        <p:cTn id="53" dur="500" fill="hold"/>
                                        <p:tgtEl>
                                          <p:spTgt spid="344070"/>
                                        </p:tgtEl>
                                        <p:attrNameLst>
                                          <p:attrName>fill.type</p:attrName>
                                        </p:attrNameLst>
                                      </p:cBhvr>
                                      <p:to>
                                        <p:strVal val="solid"/>
                                      </p:to>
                                    </p:set>
                                    <p:set>
                                      <p:cBhvr>
                                        <p:cTn id="54" dur="500" fill="hold"/>
                                        <p:tgtEl>
                                          <p:spTgt spid="34407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nimBg="1"/>
      <p:bldP spid="1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Oval 2">
            <a:extLst>
              <a:ext uri="{FF2B5EF4-FFF2-40B4-BE49-F238E27FC236}">
                <a16:creationId xmlns:a16="http://schemas.microsoft.com/office/drawing/2014/main" id="{85884301-F4D6-5941-87C8-A5AFEB72BFA3}"/>
              </a:ext>
            </a:extLst>
          </p:cNvPr>
          <p:cNvSpPr>
            <a:spLocks noChangeArrowheads="1"/>
          </p:cNvSpPr>
          <p:nvPr/>
        </p:nvSpPr>
        <p:spPr bwMode="auto">
          <a:xfrm>
            <a:off x="4313238" y="2636838"/>
            <a:ext cx="639762" cy="639762"/>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A</a:t>
            </a:r>
            <a:endParaRPr lang="nl-NL" altLang="en-US" b="1" dirty="0"/>
          </a:p>
        </p:txBody>
      </p:sp>
      <p:sp>
        <p:nvSpPr>
          <p:cNvPr id="344067" name="Oval 3">
            <a:extLst>
              <a:ext uri="{FF2B5EF4-FFF2-40B4-BE49-F238E27FC236}">
                <a16:creationId xmlns:a16="http://schemas.microsoft.com/office/drawing/2014/main" id="{6FF71762-10BD-6542-AD33-E318C575D2FC}"/>
              </a:ext>
            </a:extLst>
          </p:cNvPr>
          <p:cNvSpPr>
            <a:spLocks noChangeArrowheads="1"/>
          </p:cNvSpPr>
          <p:nvPr/>
        </p:nvSpPr>
        <p:spPr bwMode="auto">
          <a:xfrm>
            <a:off x="7086601" y="2636838"/>
            <a:ext cx="639763" cy="639762"/>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B</a:t>
            </a:r>
            <a:endParaRPr lang="nl-NL" altLang="en-US" b="1" dirty="0"/>
          </a:p>
        </p:txBody>
      </p:sp>
      <p:sp>
        <p:nvSpPr>
          <p:cNvPr id="344068" name="Oval 4">
            <a:extLst>
              <a:ext uri="{FF2B5EF4-FFF2-40B4-BE49-F238E27FC236}">
                <a16:creationId xmlns:a16="http://schemas.microsoft.com/office/drawing/2014/main" id="{05DA7DE6-8AAC-DD43-ABCD-C6DDD588FE8A}"/>
              </a:ext>
            </a:extLst>
          </p:cNvPr>
          <p:cNvSpPr>
            <a:spLocks noChangeArrowheads="1"/>
          </p:cNvSpPr>
          <p:nvPr/>
        </p:nvSpPr>
        <p:spPr bwMode="auto">
          <a:xfrm>
            <a:off x="3200401" y="4572001"/>
            <a:ext cx="639763" cy="639763"/>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C</a:t>
            </a:r>
            <a:endParaRPr lang="nl-NL" altLang="en-US" b="1" dirty="0"/>
          </a:p>
        </p:txBody>
      </p:sp>
      <p:sp>
        <p:nvSpPr>
          <p:cNvPr id="344069" name="Oval 5">
            <a:extLst>
              <a:ext uri="{FF2B5EF4-FFF2-40B4-BE49-F238E27FC236}">
                <a16:creationId xmlns:a16="http://schemas.microsoft.com/office/drawing/2014/main" id="{A8A33580-ED7C-6B40-A98F-EF6BEFCC0248}"/>
              </a:ext>
            </a:extLst>
          </p:cNvPr>
          <p:cNvSpPr>
            <a:spLocks noChangeArrowheads="1"/>
          </p:cNvSpPr>
          <p:nvPr/>
        </p:nvSpPr>
        <p:spPr bwMode="auto">
          <a:xfrm>
            <a:off x="5410201" y="4541838"/>
            <a:ext cx="639763" cy="639762"/>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D</a:t>
            </a:r>
            <a:endParaRPr lang="nl-NL" altLang="en-US" b="1" dirty="0"/>
          </a:p>
        </p:txBody>
      </p:sp>
      <p:sp>
        <p:nvSpPr>
          <p:cNvPr id="344070" name="Oval 6">
            <a:extLst>
              <a:ext uri="{FF2B5EF4-FFF2-40B4-BE49-F238E27FC236}">
                <a16:creationId xmlns:a16="http://schemas.microsoft.com/office/drawing/2014/main" id="{6E2BFC55-CEC5-804C-A3C2-EE0FAE95C65C}"/>
              </a:ext>
            </a:extLst>
          </p:cNvPr>
          <p:cNvSpPr>
            <a:spLocks noChangeArrowheads="1"/>
          </p:cNvSpPr>
          <p:nvPr/>
        </p:nvSpPr>
        <p:spPr bwMode="auto">
          <a:xfrm>
            <a:off x="7086601" y="4495801"/>
            <a:ext cx="639763" cy="639763"/>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E</a:t>
            </a:r>
            <a:endParaRPr lang="nl-NL" altLang="en-US" b="1" dirty="0"/>
          </a:p>
        </p:txBody>
      </p:sp>
      <p:cxnSp>
        <p:nvCxnSpPr>
          <p:cNvPr id="43014" name="AutoShape 7">
            <a:extLst>
              <a:ext uri="{FF2B5EF4-FFF2-40B4-BE49-F238E27FC236}">
                <a16:creationId xmlns:a16="http://schemas.microsoft.com/office/drawing/2014/main" id="{6AED5C42-AA17-3544-8611-59A30A4988D8}"/>
              </a:ext>
            </a:extLst>
          </p:cNvPr>
          <p:cNvCxnSpPr>
            <a:cxnSpLocks noChangeShapeType="1"/>
            <a:stCxn id="344067" idx="2"/>
            <a:endCxn id="344066" idx="6"/>
          </p:cNvCxnSpPr>
          <p:nvPr/>
        </p:nvCxnSpPr>
        <p:spPr bwMode="auto">
          <a:xfrm flipH="1">
            <a:off x="4953000" y="2957513"/>
            <a:ext cx="2133600" cy="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3015" name="AutoShape 8">
            <a:extLst>
              <a:ext uri="{FF2B5EF4-FFF2-40B4-BE49-F238E27FC236}">
                <a16:creationId xmlns:a16="http://schemas.microsoft.com/office/drawing/2014/main" id="{C609652E-315F-C749-8DBE-52941F554646}"/>
              </a:ext>
            </a:extLst>
          </p:cNvPr>
          <p:cNvCxnSpPr>
            <a:cxnSpLocks noChangeShapeType="1"/>
            <a:stCxn id="344068" idx="0"/>
            <a:endCxn id="344066" idx="4"/>
          </p:cNvCxnSpPr>
          <p:nvPr/>
        </p:nvCxnSpPr>
        <p:spPr bwMode="auto">
          <a:xfrm flipV="1">
            <a:off x="3521075" y="3276600"/>
            <a:ext cx="1112838" cy="12954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6" name="AutoShape 9">
            <a:extLst>
              <a:ext uri="{FF2B5EF4-FFF2-40B4-BE49-F238E27FC236}">
                <a16:creationId xmlns:a16="http://schemas.microsoft.com/office/drawing/2014/main" id="{B00D17AA-73C3-B74E-A695-04FBA96BB3BF}"/>
              </a:ext>
            </a:extLst>
          </p:cNvPr>
          <p:cNvCxnSpPr>
            <a:cxnSpLocks noChangeShapeType="1"/>
            <a:stCxn id="344069" idx="0"/>
            <a:endCxn id="344066" idx="4"/>
          </p:cNvCxnSpPr>
          <p:nvPr/>
        </p:nvCxnSpPr>
        <p:spPr bwMode="auto">
          <a:xfrm flipH="1" flipV="1">
            <a:off x="4633913" y="3276600"/>
            <a:ext cx="1096962" cy="1265238"/>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3017" name="AutoShape 10">
            <a:extLst>
              <a:ext uri="{FF2B5EF4-FFF2-40B4-BE49-F238E27FC236}">
                <a16:creationId xmlns:a16="http://schemas.microsoft.com/office/drawing/2014/main" id="{F9DB1A06-4558-CA47-991B-56403FD80FB3}"/>
              </a:ext>
            </a:extLst>
          </p:cNvPr>
          <p:cNvCxnSpPr>
            <a:cxnSpLocks noChangeShapeType="1"/>
            <a:stCxn id="344070" idx="0"/>
            <a:endCxn id="344067" idx="4"/>
          </p:cNvCxnSpPr>
          <p:nvPr/>
        </p:nvCxnSpPr>
        <p:spPr bwMode="auto">
          <a:xfrm flipV="1">
            <a:off x="7407275" y="3276600"/>
            <a:ext cx="0" cy="121920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1996" name="Rectangle 12">
            <a:extLst>
              <a:ext uri="{FF2B5EF4-FFF2-40B4-BE49-F238E27FC236}">
                <a16:creationId xmlns:a16="http://schemas.microsoft.com/office/drawing/2014/main" id="{04750120-38CA-3746-AF14-29A6C44EC03E}"/>
              </a:ext>
            </a:extLst>
          </p:cNvPr>
          <p:cNvSpPr>
            <a:spLocks noChangeArrowheads="1"/>
          </p:cNvSpPr>
          <p:nvPr/>
        </p:nvSpPr>
        <p:spPr bwMode="auto">
          <a:xfrm>
            <a:off x="3409951" y="379413"/>
            <a:ext cx="6970713" cy="646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1. An argument is </a:t>
            </a:r>
            <a:r>
              <a:rPr lang="en-US" altLang="en-US" sz="1800" i="1">
                <a:solidFill>
                  <a:srgbClr val="00BE8C"/>
                </a:solidFill>
              </a:rPr>
              <a:t>In</a:t>
            </a:r>
            <a:r>
              <a:rPr lang="en-US" altLang="en-US" sz="1800"/>
              <a:t> iff all arguments that attack it are </a:t>
            </a:r>
            <a:r>
              <a:rPr lang="en-US" altLang="en-US" sz="1800" i="1">
                <a:solidFill>
                  <a:schemeClr val="hlink"/>
                </a:solidFill>
              </a:rPr>
              <a:t>Out</a:t>
            </a:r>
            <a:r>
              <a:rPr lang="en-US" altLang="en-US" sz="1800"/>
              <a:t>.</a:t>
            </a:r>
          </a:p>
          <a:p>
            <a:pPr lvl="1" algn="l" eaLnBrk="1" hangingPunct="1">
              <a:lnSpc>
                <a:spcPct val="90000"/>
              </a:lnSpc>
              <a:spcBef>
                <a:spcPct val="20000"/>
              </a:spcBef>
              <a:buClr>
                <a:schemeClr val="hlink"/>
              </a:buClr>
              <a:buSzPct val="55000"/>
              <a:buFont typeface="Wingdings" pitchFamily="2" charset="2"/>
              <a:buNone/>
            </a:pPr>
            <a:r>
              <a:rPr lang="en-US" altLang="en-US" sz="1800"/>
              <a:t>2. An argument is </a:t>
            </a:r>
            <a:r>
              <a:rPr lang="en-US" altLang="en-US" sz="1800" i="1">
                <a:solidFill>
                  <a:srgbClr val="FF0000"/>
                </a:solidFill>
              </a:rPr>
              <a:t>Out</a:t>
            </a:r>
            <a:r>
              <a:rPr lang="en-US" altLang="en-US" sz="1800"/>
              <a:t> iff some argument that attacks it is </a:t>
            </a:r>
            <a:r>
              <a:rPr lang="en-US" altLang="en-US" sz="1800" i="1">
                <a:solidFill>
                  <a:schemeClr val="accent1"/>
                </a:solidFill>
              </a:rPr>
              <a:t>In</a:t>
            </a:r>
            <a:r>
              <a:rPr lang="en-US" altLang="en-US" sz="1800"/>
              <a:t>.</a:t>
            </a:r>
          </a:p>
        </p:txBody>
      </p:sp>
      <p:sp>
        <p:nvSpPr>
          <p:cNvPr id="13" name="Rectangle 14">
            <a:extLst>
              <a:ext uri="{FF2B5EF4-FFF2-40B4-BE49-F238E27FC236}">
                <a16:creationId xmlns:a16="http://schemas.microsoft.com/office/drawing/2014/main" id="{809C23F2-2BB8-684A-B273-5CA4B2A0421D}"/>
              </a:ext>
            </a:extLst>
          </p:cNvPr>
          <p:cNvSpPr>
            <a:spLocks noChangeArrowheads="1"/>
          </p:cNvSpPr>
          <p:nvPr/>
        </p:nvSpPr>
        <p:spPr bwMode="auto">
          <a:xfrm>
            <a:off x="3414714" y="1227139"/>
            <a:ext cx="5195887" cy="9540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Grounded semantics </a:t>
            </a:r>
            <a:r>
              <a:rPr lang="en-US" altLang="en-US" sz="1800" i="1">
                <a:solidFill>
                  <a:schemeClr val="tx2"/>
                </a:solidFill>
              </a:rPr>
              <a:t>minimises</a:t>
            </a:r>
            <a:r>
              <a:rPr lang="en-US" altLang="en-US" sz="1800"/>
              <a:t> </a:t>
            </a:r>
            <a:r>
              <a:rPr lang="en-US" altLang="en-US" sz="1800" i="1">
                <a:solidFill>
                  <a:srgbClr val="00BE8C"/>
                </a:solidFill>
              </a:rPr>
              <a:t>In </a:t>
            </a:r>
            <a:r>
              <a:rPr lang="en-US" altLang="en-US" sz="1800"/>
              <a:t>labelling </a:t>
            </a:r>
          </a:p>
          <a:p>
            <a:pPr lvl="1" algn="l" eaLnBrk="1" hangingPunct="1">
              <a:lnSpc>
                <a:spcPct val="90000"/>
              </a:lnSpc>
              <a:spcBef>
                <a:spcPct val="20000"/>
              </a:spcBef>
              <a:buClr>
                <a:schemeClr val="hlink"/>
              </a:buClr>
              <a:buSzPct val="55000"/>
              <a:buFont typeface="Wingdings" pitchFamily="2" charset="2"/>
              <a:buNone/>
            </a:pPr>
            <a:r>
              <a:rPr lang="en-US" altLang="en-US" sz="1800"/>
              <a:t>Preferred semantics </a:t>
            </a:r>
            <a:r>
              <a:rPr lang="en-US" altLang="en-US" sz="1800" i="1">
                <a:solidFill>
                  <a:schemeClr val="tx2"/>
                </a:solidFill>
              </a:rPr>
              <a:t>maximises</a:t>
            </a:r>
            <a:r>
              <a:rPr lang="en-US" altLang="en-US" sz="1800"/>
              <a:t> </a:t>
            </a:r>
            <a:r>
              <a:rPr lang="en-US" altLang="en-US" sz="1800" i="1">
                <a:solidFill>
                  <a:srgbClr val="00BE8C"/>
                </a:solidFill>
              </a:rPr>
              <a:t>In </a:t>
            </a:r>
            <a:r>
              <a:rPr lang="en-US" altLang="en-US" sz="1800"/>
              <a:t>labelling</a:t>
            </a:r>
          </a:p>
          <a:p>
            <a:pPr lvl="1" algn="l" eaLnBrk="1" hangingPunct="1">
              <a:lnSpc>
                <a:spcPct val="90000"/>
              </a:lnSpc>
              <a:spcBef>
                <a:spcPct val="20000"/>
              </a:spcBef>
              <a:buClr>
                <a:schemeClr val="hlink"/>
              </a:buClr>
              <a:buSzPct val="55000"/>
            </a:pPr>
            <a:r>
              <a:rPr lang="en-US" altLang="en-US" sz="1800"/>
              <a:t>Stable semantics labels </a:t>
            </a:r>
            <a:r>
              <a:rPr lang="en-US" altLang="en-US" sz="1800" i="1">
                <a:solidFill>
                  <a:schemeClr val="tx2"/>
                </a:solidFill>
              </a:rPr>
              <a:t>all</a:t>
            </a:r>
            <a:r>
              <a:rPr lang="en-US" altLang="en-US" sz="1800"/>
              <a:t> nodes</a:t>
            </a:r>
          </a:p>
        </p:txBody>
      </p:sp>
      <p:sp>
        <p:nvSpPr>
          <p:cNvPr id="2" name="TextBox 1">
            <a:extLst>
              <a:ext uri="{FF2B5EF4-FFF2-40B4-BE49-F238E27FC236}">
                <a16:creationId xmlns:a16="http://schemas.microsoft.com/office/drawing/2014/main" id="{F9E23759-800A-0942-9F8A-F93B6C426164}"/>
              </a:ext>
            </a:extLst>
          </p:cNvPr>
          <p:cNvSpPr txBox="1"/>
          <p:nvPr/>
        </p:nvSpPr>
        <p:spPr>
          <a:xfrm>
            <a:off x="8159260" y="3557955"/>
            <a:ext cx="3791487" cy="461665"/>
          </a:xfrm>
          <a:prstGeom prst="rect">
            <a:avLst/>
          </a:prstGeom>
          <a:noFill/>
        </p:spPr>
        <p:txBody>
          <a:bodyPr wrap="none" rtlCol="0">
            <a:spAutoFit/>
          </a:bodyPr>
          <a:lstStyle/>
          <a:p>
            <a:r>
              <a:rPr lang="en-US" sz="2400" dirty="0"/>
              <a:t>Preferred extension: {C, D, B}</a:t>
            </a:r>
          </a:p>
        </p:txBody>
      </p:sp>
      <p:sp>
        <p:nvSpPr>
          <p:cNvPr id="3" name="Date Placeholder 2">
            <a:extLst>
              <a:ext uri="{FF2B5EF4-FFF2-40B4-BE49-F238E27FC236}">
                <a16:creationId xmlns:a16="http://schemas.microsoft.com/office/drawing/2014/main" id="{7F87CC62-0714-974C-8984-91C19ED1BC7D}"/>
              </a:ext>
            </a:extLst>
          </p:cNvPr>
          <p:cNvSpPr>
            <a:spLocks noGrp="1"/>
          </p:cNvSpPr>
          <p:nvPr>
            <p:ph type="dt" sz="half" idx="10"/>
          </p:nvPr>
        </p:nvSpPr>
        <p:spPr/>
        <p:txBody>
          <a:bodyPr/>
          <a:lstStyle/>
          <a:p>
            <a:r>
              <a:rPr lang="en-US"/>
              <a:t>Spring 2021 CSCM23</a:t>
            </a:r>
          </a:p>
        </p:txBody>
      </p:sp>
      <p:sp>
        <p:nvSpPr>
          <p:cNvPr id="4" name="Footer Placeholder 3">
            <a:extLst>
              <a:ext uri="{FF2B5EF4-FFF2-40B4-BE49-F238E27FC236}">
                <a16:creationId xmlns:a16="http://schemas.microsoft.com/office/drawing/2014/main" id="{B954F3CD-D74A-0640-AC50-B7E9A9EDFCAC}"/>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7249471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 calcmode="lin" valueType="num">
                                      <p:cBhvr additive="base">
                                        <p:cTn id="7" dur="500" fill="hold"/>
                                        <p:tgtEl>
                                          <p:spTgt spid="41996"/>
                                        </p:tgtEl>
                                        <p:attrNameLst>
                                          <p:attrName>ppt_x</p:attrName>
                                        </p:attrNameLst>
                                      </p:cBhvr>
                                      <p:tavLst>
                                        <p:tav tm="0">
                                          <p:val>
                                            <p:strVal val="#ppt_x"/>
                                          </p:val>
                                        </p:tav>
                                        <p:tav tm="100000">
                                          <p:val>
                                            <p:strVal val="#ppt_x"/>
                                          </p:val>
                                        </p:tav>
                                      </p:tavLst>
                                    </p:anim>
                                    <p:anim calcmode="lin" valueType="num">
                                      <p:cBhvr additive="base">
                                        <p:cTn id="8" dur="500" fill="hold"/>
                                        <p:tgtEl>
                                          <p:spTgt spid="419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mph" presetSubtype="2" fill="hold" nodeType="clickEffect">
                                  <p:stCondLst>
                                    <p:cond delay="0"/>
                                  </p:stCondLst>
                                  <p:childTnLst>
                                    <p:animClr clrSpc="rgb" dir="cw">
                                      <p:cBhvr>
                                        <p:cTn id="12" dur="500" fill="hold"/>
                                        <p:tgtEl>
                                          <p:spTgt spid="344068"/>
                                        </p:tgtEl>
                                        <p:attrNameLst>
                                          <p:attrName>fillcolor</p:attrName>
                                        </p:attrNameLst>
                                      </p:cBhvr>
                                      <p:to>
                                        <a:schemeClr val="accent1"/>
                                      </p:to>
                                    </p:animClr>
                                    <p:set>
                                      <p:cBhvr>
                                        <p:cTn id="13" dur="500" fill="hold"/>
                                        <p:tgtEl>
                                          <p:spTgt spid="344068"/>
                                        </p:tgtEl>
                                        <p:attrNameLst>
                                          <p:attrName>fill.type</p:attrName>
                                        </p:attrNameLst>
                                      </p:cBhvr>
                                      <p:to>
                                        <p:strVal val="solid"/>
                                      </p:to>
                                    </p:set>
                                    <p:set>
                                      <p:cBhvr>
                                        <p:cTn id="14" dur="500" fill="hold"/>
                                        <p:tgtEl>
                                          <p:spTgt spid="344068"/>
                                        </p:tgtEl>
                                        <p:attrNameLst>
                                          <p:attrName>fill.on</p:attrName>
                                        </p:attrNameLst>
                                      </p:cBhvr>
                                      <p:to>
                                        <p:strVal val="tru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mph" presetSubtype="2" fill="hold" nodeType="clickEffect">
                                  <p:stCondLst>
                                    <p:cond delay="0"/>
                                  </p:stCondLst>
                                  <p:childTnLst>
                                    <p:animClr clrSpc="rgb" dir="cw">
                                      <p:cBhvr>
                                        <p:cTn id="18" dur="500" fill="hold"/>
                                        <p:tgtEl>
                                          <p:spTgt spid="344066"/>
                                        </p:tgtEl>
                                        <p:attrNameLst>
                                          <p:attrName>fillcolor</p:attrName>
                                        </p:attrNameLst>
                                      </p:cBhvr>
                                      <p:to>
                                        <a:schemeClr val="hlink"/>
                                      </p:to>
                                    </p:animClr>
                                    <p:set>
                                      <p:cBhvr>
                                        <p:cTn id="19" dur="500" fill="hold"/>
                                        <p:tgtEl>
                                          <p:spTgt spid="344066"/>
                                        </p:tgtEl>
                                        <p:attrNameLst>
                                          <p:attrName>fill.type</p:attrName>
                                        </p:attrNameLst>
                                      </p:cBhvr>
                                      <p:to>
                                        <p:strVal val="solid"/>
                                      </p:to>
                                    </p:set>
                                    <p:set>
                                      <p:cBhvr>
                                        <p:cTn id="20" dur="500" fill="hold"/>
                                        <p:tgtEl>
                                          <p:spTgt spid="344066"/>
                                        </p:tgtEl>
                                        <p:attrNameLst>
                                          <p:attrName>fill.on</p:attrName>
                                        </p:attrNameLst>
                                      </p:cBhvr>
                                      <p:to>
                                        <p:strVal val="tru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mph" presetSubtype="2" fill="hold" nodeType="clickEffect">
                                  <p:stCondLst>
                                    <p:cond delay="0"/>
                                  </p:stCondLst>
                                  <p:childTnLst>
                                    <p:animClr clrSpc="rgb" dir="cw">
                                      <p:cBhvr>
                                        <p:cTn id="24" dur="500" fill="hold"/>
                                        <p:tgtEl>
                                          <p:spTgt spid="344069"/>
                                        </p:tgtEl>
                                        <p:attrNameLst>
                                          <p:attrName>fillcolor</p:attrName>
                                        </p:attrNameLst>
                                      </p:cBhvr>
                                      <p:to>
                                        <a:schemeClr val="accent1"/>
                                      </p:to>
                                    </p:animClr>
                                    <p:set>
                                      <p:cBhvr>
                                        <p:cTn id="25" dur="500" fill="hold"/>
                                        <p:tgtEl>
                                          <p:spTgt spid="344069"/>
                                        </p:tgtEl>
                                        <p:attrNameLst>
                                          <p:attrName>fill.type</p:attrName>
                                        </p:attrNameLst>
                                      </p:cBhvr>
                                      <p:to>
                                        <p:strVal val="solid"/>
                                      </p:to>
                                    </p:set>
                                    <p:set>
                                      <p:cBhvr>
                                        <p:cTn id="26" dur="500" fill="hold"/>
                                        <p:tgtEl>
                                          <p:spTgt spid="344069"/>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accel="50000" decel="5000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2" fill="hold" nodeType="clickEffect">
                                  <p:stCondLst>
                                    <p:cond delay="0"/>
                                  </p:stCondLst>
                                  <p:childTnLst>
                                    <p:animClr clrSpc="rgb" dir="cw">
                                      <p:cBhvr>
                                        <p:cTn id="36" dur="500" fill="hold"/>
                                        <p:tgtEl>
                                          <p:spTgt spid="344070"/>
                                        </p:tgtEl>
                                        <p:attrNameLst>
                                          <p:attrName>fillcolor</p:attrName>
                                        </p:attrNameLst>
                                      </p:cBhvr>
                                      <p:to>
                                        <a:schemeClr val="accent1"/>
                                      </p:to>
                                    </p:animClr>
                                    <p:set>
                                      <p:cBhvr>
                                        <p:cTn id="37" dur="500" fill="hold"/>
                                        <p:tgtEl>
                                          <p:spTgt spid="344070"/>
                                        </p:tgtEl>
                                        <p:attrNameLst>
                                          <p:attrName>fill.type</p:attrName>
                                        </p:attrNameLst>
                                      </p:cBhvr>
                                      <p:to>
                                        <p:strVal val="solid"/>
                                      </p:to>
                                    </p:set>
                                    <p:set>
                                      <p:cBhvr>
                                        <p:cTn id="38" dur="500" fill="hold"/>
                                        <p:tgtEl>
                                          <p:spTgt spid="344070"/>
                                        </p:tgtEl>
                                        <p:attrNameLst>
                                          <p:attrName>fill.on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mph" presetSubtype="2" fill="hold" nodeType="clickEffect">
                                  <p:stCondLst>
                                    <p:cond delay="0"/>
                                  </p:stCondLst>
                                  <p:childTnLst>
                                    <p:animClr clrSpc="rgb" dir="cw">
                                      <p:cBhvr>
                                        <p:cTn id="42" dur="500" fill="hold"/>
                                        <p:tgtEl>
                                          <p:spTgt spid="344067"/>
                                        </p:tgtEl>
                                        <p:attrNameLst>
                                          <p:attrName>fillcolor</p:attrName>
                                        </p:attrNameLst>
                                      </p:cBhvr>
                                      <p:to>
                                        <a:schemeClr val="hlink"/>
                                      </p:to>
                                    </p:animClr>
                                    <p:set>
                                      <p:cBhvr>
                                        <p:cTn id="43" dur="500" fill="hold"/>
                                        <p:tgtEl>
                                          <p:spTgt spid="344067"/>
                                        </p:tgtEl>
                                        <p:attrNameLst>
                                          <p:attrName>fill.type</p:attrName>
                                        </p:attrNameLst>
                                      </p:cBhvr>
                                      <p:to>
                                        <p:strVal val="solid"/>
                                      </p:to>
                                    </p:set>
                                    <p:set>
                                      <p:cBhvr>
                                        <p:cTn id="44" dur="500" fill="hold"/>
                                        <p:tgtEl>
                                          <p:spTgt spid="344067"/>
                                        </p:tgtEl>
                                        <p:attrNameLst>
                                          <p:attrName>fill.on</p:attrName>
                                        </p:attrNameLst>
                                      </p:cBhvr>
                                      <p:to>
                                        <p:strVal val="tru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mph" presetSubtype="2" fill="hold" nodeType="clickEffect">
                                  <p:stCondLst>
                                    <p:cond delay="0"/>
                                  </p:stCondLst>
                                  <p:childTnLst>
                                    <p:animClr clrSpc="rgb" dir="cw">
                                      <p:cBhvr>
                                        <p:cTn id="48" dur="500" fill="hold"/>
                                        <p:tgtEl>
                                          <p:spTgt spid="344067"/>
                                        </p:tgtEl>
                                        <p:attrNameLst>
                                          <p:attrName>fillcolor</p:attrName>
                                        </p:attrNameLst>
                                      </p:cBhvr>
                                      <p:to>
                                        <a:srgbClr val="00E4A8"/>
                                      </p:to>
                                    </p:animClr>
                                    <p:set>
                                      <p:cBhvr>
                                        <p:cTn id="49" dur="500" fill="hold"/>
                                        <p:tgtEl>
                                          <p:spTgt spid="344067"/>
                                        </p:tgtEl>
                                        <p:attrNameLst>
                                          <p:attrName>fill.type</p:attrName>
                                        </p:attrNameLst>
                                      </p:cBhvr>
                                      <p:to>
                                        <p:strVal val="solid"/>
                                      </p:to>
                                    </p:set>
                                    <p:set>
                                      <p:cBhvr>
                                        <p:cTn id="50" dur="500" fill="hold"/>
                                        <p:tgtEl>
                                          <p:spTgt spid="344067"/>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344070"/>
                                        </p:tgtEl>
                                        <p:attrNameLst>
                                          <p:attrName>fillcolor</p:attrName>
                                        </p:attrNameLst>
                                      </p:cBhvr>
                                      <p:to>
                                        <a:srgbClr val="FF0000"/>
                                      </p:to>
                                    </p:animClr>
                                    <p:set>
                                      <p:cBhvr>
                                        <p:cTn id="53" dur="500" fill="hold"/>
                                        <p:tgtEl>
                                          <p:spTgt spid="344070"/>
                                        </p:tgtEl>
                                        <p:attrNameLst>
                                          <p:attrName>fill.type</p:attrName>
                                        </p:attrNameLst>
                                      </p:cBhvr>
                                      <p:to>
                                        <p:strVal val="solid"/>
                                      </p:to>
                                    </p:set>
                                    <p:set>
                                      <p:cBhvr>
                                        <p:cTn id="54" dur="500" fill="hold"/>
                                        <p:tgtEl>
                                          <p:spTgt spid="34407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nimBg="1"/>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Oval 2">
            <a:extLst>
              <a:ext uri="{FF2B5EF4-FFF2-40B4-BE49-F238E27FC236}">
                <a16:creationId xmlns:a16="http://schemas.microsoft.com/office/drawing/2014/main" id="{85884301-F4D6-5941-87C8-A5AFEB72BFA3}"/>
              </a:ext>
            </a:extLst>
          </p:cNvPr>
          <p:cNvSpPr>
            <a:spLocks noChangeArrowheads="1"/>
          </p:cNvSpPr>
          <p:nvPr/>
        </p:nvSpPr>
        <p:spPr bwMode="auto">
          <a:xfrm>
            <a:off x="4313238" y="2636838"/>
            <a:ext cx="639762" cy="639762"/>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A</a:t>
            </a:r>
            <a:endParaRPr lang="nl-NL" altLang="en-US" b="1" dirty="0"/>
          </a:p>
        </p:txBody>
      </p:sp>
      <p:sp>
        <p:nvSpPr>
          <p:cNvPr id="344067" name="Oval 3">
            <a:extLst>
              <a:ext uri="{FF2B5EF4-FFF2-40B4-BE49-F238E27FC236}">
                <a16:creationId xmlns:a16="http://schemas.microsoft.com/office/drawing/2014/main" id="{6FF71762-10BD-6542-AD33-E318C575D2FC}"/>
              </a:ext>
            </a:extLst>
          </p:cNvPr>
          <p:cNvSpPr>
            <a:spLocks noChangeArrowheads="1"/>
          </p:cNvSpPr>
          <p:nvPr/>
        </p:nvSpPr>
        <p:spPr bwMode="auto">
          <a:xfrm>
            <a:off x="7086601" y="2636838"/>
            <a:ext cx="639763" cy="639762"/>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B</a:t>
            </a:r>
            <a:endParaRPr lang="nl-NL" altLang="en-US" b="1" dirty="0"/>
          </a:p>
        </p:txBody>
      </p:sp>
      <p:sp>
        <p:nvSpPr>
          <p:cNvPr id="344068" name="Oval 4">
            <a:extLst>
              <a:ext uri="{FF2B5EF4-FFF2-40B4-BE49-F238E27FC236}">
                <a16:creationId xmlns:a16="http://schemas.microsoft.com/office/drawing/2014/main" id="{05DA7DE6-8AAC-DD43-ABCD-C6DDD588FE8A}"/>
              </a:ext>
            </a:extLst>
          </p:cNvPr>
          <p:cNvSpPr>
            <a:spLocks noChangeArrowheads="1"/>
          </p:cNvSpPr>
          <p:nvPr/>
        </p:nvSpPr>
        <p:spPr bwMode="auto">
          <a:xfrm>
            <a:off x="3200401" y="4572001"/>
            <a:ext cx="639763" cy="639763"/>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C</a:t>
            </a:r>
            <a:endParaRPr lang="nl-NL" altLang="en-US" b="1" dirty="0"/>
          </a:p>
        </p:txBody>
      </p:sp>
      <p:sp>
        <p:nvSpPr>
          <p:cNvPr id="344069" name="Oval 5">
            <a:extLst>
              <a:ext uri="{FF2B5EF4-FFF2-40B4-BE49-F238E27FC236}">
                <a16:creationId xmlns:a16="http://schemas.microsoft.com/office/drawing/2014/main" id="{A8A33580-ED7C-6B40-A98F-EF6BEFCC0248}"/>
              </a:ext>
            </a:extLst>
          </p:cNvPr>
          <p:cNvSpPr>
            <a:spLocks noChangeArrowheads="1"/>
          </p:cNvSpPr>
          <p:nvPr/>
        </p:nvSpPr>
        <p:spPr bwMode="auto">
          <a:xfrm>
            <a:off x="5410201" y="4541838"/>
            <a:ext cx="639763" cy="639762"/>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D</a:t>
            </a:r>
            <a:endParaRPr lang="nl-NL" altLang="en-US" b="1" dirty="0"/>
          </a:p>
        </p:txBody>
      </p:sp>
      <p:sp>
        <p:nvSpPr>
          <p:cNvPr id="344070" name="Oval 6">
            <a:extLst>
              <a:ext uri="{FF2B5EF4-FFF2-40B4-BE49-F238E27FC236}">
                <a16:creationId xmlns:a16="http://schemas.microsoft.com/office/drawing/2014/main" id="{6E2BFC55-CEC5-804C-A3C2-EE0FAE95C65C}"/>
              </a:ext>
            </a:extLst>
          </p:cNvPr>
          <p:cNvSpPr>
            <a:spLocks noChangeArrowheads="1"/>
          </p:cNvSpPr>
          <p:nvPr/>
        </p:nvSpPr>
        <p:spPr bwMode="auto">
          <a:xfrm>
            <a:off x="7086601" y="4495801"/>
            <a:ext cx="639763" cy="639763"/>
          </a:xfrm>
          <a:prstGeom prst="ellipse">
            <a:avLst/>
          </a:prstGeom>
          <a:solidFill>
            <a:schemeClr val="accent6">
              <a:lumMod val="60000"/>
              <a:lumOff val="40000"/>
            </a:schemeClr>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ea typeface="ＭＳ Ｐゴシック" panose="020B0600070205080204" pitchFamily="34" charset="-128"/>
              </a:defRPr>
            </a:lvl1pPr>
            <a:lvl2pPr marL="742950" indent="-285750"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1" hangingPunct="1"/>
            <a:r>
              <a:rPr lang="en-US" altLang="en-US" b="1" dirty="0"/>
              <a:t>E</a:t>
            </a:r>
            <a:endParaRPr lang="nl-NL" altLang="en-US" b="1" dirty="0"/>
          </a:p>
        </p:txBody>
      </p:sp>
      <p:cxnSp>
        <p:nvCxnSpPr>
          <p:cNvPr id="43014" name="AutoShape 7">
            <a:extLst>
              <a:ext uri="{FF2B5EF4-FFF2-40B4-BE49-F238E27FC236}">
                <a16:creationId xmlns:a16="http://schemas.microsoft.com/office/drawing/2014/main" id="{6AED5C42-AA17-3544-8611-59A30A4988D8}"/>
              </a:ext>
            </a:extLst>
          </p:cNvPr>
          <p:cNvCxnSpPr>
            <a:cxnSpLocks noChangeShapeType="1"/>
            <a:stCxn id="344067" idx="2"/>
            <a:endCxn id="344066" idx="6"/>
          </p:cNvCxnSpPr>
          <p:nvPr/>
        </p:nvCxnSpPr>
        <p:spPr bwMode="auto">
          <a:xfrm flipH="1">
            <a:off x="4953000" y="2957513"/>
            <a:ext cx="2133600" cy="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43015" name="AutoShape 8">
            <a:extLst>
              <a:ext uri="{FF2B5EF4-FFF2-40B4-BE49-F238E27FC236}">
                <a16:creationId xmlns:a16="http://schemas.microsoft.com/office/drawing/2014/main" id="{C609652E-315F-C749-8DBE-52941F554646}"/>
              </a:ext>
            </a:extLst>
          </p:cNvPr>
          <p:cNvCxnSpPr>
            <a:cxnSpLocks noChangeShapeType="1"/>
            <a:stCxn id="344068" idx="0"/>
            <a:endCxn id="344066" idx="4"/>
          </p:cNvCxnSpPr>
          <p:nvPr/>
        </p:nvCxnSpPr>
        <p:spPr bwMode="auto">
          <a:xfrm flipV="1">
            <a:off x="3521075" y="3276600"/>
            <a:ext cx="1112838" cy="129540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3016" name="AutoShape 9">
            <a:extLst>
              <a:ext uri="{FF2B5EF4-FFF2-40B4-BE49-F238E27FC236}">
                <a16:creationId xmlns:a16="http://schemas.microsoft.com/office/drawing/2014/main" id="{B00D17AA-73C3-B74E-A695-04FBA96BB3BF}"/>
              </a:ext>
            </a:extLst>
          </p:cNvPr>
          <p:cNvCxnSpPr>
            <a:cxnSpLocks noChangeShapeType="1"/>
            <a:stCxn id="344069" idx="0"/>
            <a:endCxn id="344066" idx="4"/>
          </p:cNvCxnSpPr>
          <p:nvPr/>
        </p:nvCxnSpPr>
        <p:spPr bwMode="auto">
          <a:xfrm flipH="1" flipV="1">
            <a:off x="4633913" y="3276600"/>
            <a:ext cx="1096962" cy="1265238"/>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3017" name="AutoShape 10">
            <a:extLst>
              <a:ext uri="{FF2B5EF4-FFF2-40B4-BE49-F238E27FC236}">
                <a16:creationId xmlns:a16="http://schemas.microsoft.com/office/drawing/2014/main" id="{F9DB1A06-4558-CA47-991B-56403FD80FB3}"/>
              </a:ext>
            </a:extLst>
          </p:cNvPr>
          <p:cNvCxnSpPr>
            <a:cxnSpLocks noChangeShapeType="1"/>
            <a:stCxn id="344070" idx="0"/>
            <a:endCxn id="344067" idx="4"/>
          </p:cNvCxnSpPr>
          <p:nvPr/>
        </p:nvCxnSpPr>
        <p:spPr bwMode="auto">
          <a:xfrm flipV="1">
            <a:off x="7407275" y="3276600"/>
            <a:ext cx="0" cy="1219200"/>
          </a:xfrm>
          <a:prstGeom prst="straightConnector1">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41996" name="Rectangle 12">
            <a:extLst>
              <a:ext uri="{FF2B5EF4-FFF2-40B4-BE49-F238E27FC236}">
                <a16:creationId xmlns:a16="http://schemas.microsoft.com/office/drawing/2014/main" id="{04750120-38CA-3746-AF14-29A6C44EC03E}"/>
              </a:ext>
            </a:extLst>
          </p:cNvPr>
          <p:cNvSpPr>
            <a:spLocks noChangeArrowheads="1"/>
          </p:cNvSpPr>
          <p:nvPr/>
        </p:nvSpPr>
        <p:spPr bwMode="auto">
          <a:xfrm>
            <a:off x="3409951" y="379413"/>
            <a:ext cx="6970713" cy="6461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1. An argument is </a:t>
            </a:r>
            <a:r>
              <a:rPr lang="en-US" altLang="en-US" sz="1800" i="1">
                <a:solidFill>
                  <a:srgbClr val="00BE8C"/>
                </a:solidFill>
              </a:rPr>
              <a:t>In</a:t>
            </a:r>
            <a:r>
              <a:rPr lang="en-US" altLang="en-US" sz="1800"/>
              <a:t> iff all arguments that attack it are </a:t>
            </a:r>
            <a:r>
              <a:rPr lang="en-US" altLang="en-US" sz="1800" i="1">
                <a:solidFill>
                  <a:schemeClr val="hlink"/>
                </a:solidFill>
              </a:rPr>
              <a:t>Out</a:t>
            </a:r>
            <a:r>
              <a:rPr lang="en-US" altLang="en-US" sz="1800"/>
              <a:t>.</a:t>
            </a:r>
          </a:p>
          <a:p>
            <a:pPr lvl="1" algn="l" eaLnBrk="1" hangingPunct="1">
              <a:lnSpc>
                <a:spcPct val="90000"/>
              </a:lnSpc>
              <a:spcBef>
                <a:spcPct val="20000"/>
              </a:spcBef>
              <a:buClr>
                <a:schemeClr val="hlink"/>
              </a:buClr>
              <a:buSzPct val="55000"/>
              <a:buFont typeface="Wingdings" pitchFamily="2" charset="2"/>
              <a:buNone/>
            </a:pPr>
            <a:r>
              <a:rPr lang="en-US" altLang="en-US" sz="1800"/>
              <a:t>2. An argument is </a:t>
            </a:r>
            <a:r>
              <a:rPr lang="en-US" altLang="en-US" sz="1800" i="1">
                <a:solidFill>
                  <a:srgbClr val="FF0000"/>
                </a:solidFill>
              </a:rPr>
              <a:t>Out</a:t>
            </a:r>
            <a:r>
              <a:rPr lang="en-US" altLang="en-US" sz="1800"/>
              <a:t> iff some argument that attacks it is </a:t>
            </a:r>
            <a:r>
              <a:rPr lang="en-US" altLang="en-US" sz="1800" i="1">
                <a:solidFill>
                  <a:schemeClr val="accent1"/>
                </a:solidFill>
              </a:rPr>
              <a:t>In</a:t>
            </a:r>
            <a:r>
              <a:rPr lang="en-US" altLang="en-US" sz="1800"/>
              <a:t>.</a:t>
            </a:r>
          </a:p>
        </p:txBody>
      </p:sp>
      <p:sp>
        <p:nvSpPr>
          <p:cNvPr id="13" name="Rectangle 14">
            <a:extLst>
              <a:ext uri="{FF2B5EF4-FFF2-40B4-BE49-F238E27FC236}">
                <a16:creationId xmlns:a16="http://schemas.microsoft.com/office/drawing/2014/main" id="{809C23F2-2BB8-684A-B273-5CA4B2A0421D}"/>
              </a:ext>
            </a:extLst>
          </p:cNvPr>
          <p:cNvSpPr>
            <a:spLocks noChangeArrowheads="1"/>
          </p:cNvSpPr>
          <p:nvPr/>
        </p:nvSpPr>
        <p:spPr bwMode="auto">
          <a:xfrm>
            <a:off x="3414714" y="1227139"/>
            <a:ext cx="5195887" cy="9540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sz="2400">
                <a:solidFill>
                  <a:schemeClr val="tx1"/>
                </a:solidFill>
                <a:latin typeface="Tahoma" panose="020B0604030504040204" pitchFamily="34" charset="0"/>
                <a:ea typeface="ＭＳ Ｐゴシック" panose="020B0600070205080204" pitchFamily="34" charset="-128"/>
              </a:defRPr>
            </a:lvl1pPr>
            <a:lvl2pPr eaLnBrk="0" hangingPunct="0">
              <a:defRPr sz="2400">
                <a:solidFill>
                  <a:schemeClr val="tx1"/>
                </a:solidFill>
                <a:latin typeface="Tahoma" panose="020B0604030504040204" pitchFamily="34" charset="0"/>
                <a:ea typeface="ＭＳ Ｐゴシック" panose="020B0600070205080204" pitchFamily="34" charset="-128"/>
              </a:defRPr>
            </a:lvl2pPr>
            <a:lvl3pPr marL="1143000" indent="-228600" eaLnBrk="0" hangingPunct="0">
              <a:defRPr sz="2400">
                <a:solidFill>
                  <a:schemeClr val="tx1"/>
                </a:solidFill>
                <a:latin typeface="Tahoma" panose="020B0604030504040204" pitchFamily="34" charset="0"/>
                <a:ea typeface="ＭＳ Ｐゴシック" panose="020B0600070205080204" pitchFamily="34" charset="-128"/>
              </a:defRPr>
            </a:lvl3pPr>
            <a:lvl4pPr marL="1600200" indent="-228600" eaLnBrk="0" hangingPunct="0">
              <a:defRPr sz="2400">
                <a:solidFill>
                  <a:schemeClr val="tx1"/>
                </a:solidFill>
                <a:latin typeface="Tahoma" panose="020B0604030504040204" pitchFamily="34" charset="0"/>
                <a:ea typeface="ＭＳ Ｐゴシック" panose="020B0600070205080204" pitchFamily="34" charset="-128"/>
              </a:defRPr>
            </a:lvl4pPr>
            <a:lvl5pPr marL="2057400" indent="-228600" eaLnBrk="0" hangingPunct="0">
              <a:defRPr sz="24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lvl="1" algn="l" eaLnBrk="1" hangingPunct="1">
              <a:lnSpc>
                <a:spcPct val="90000"/>
              </a:lnSpc>
              <a:spcBef>
                <a:spcPct val="20000"/>
              </a:spcBef>
              <a:buClr>
                <a:schemeClr val="hlink"/>
              </a:buClr>
              <a:buSzPct val="55000"/>
              <a:buFont typeface="Wingdings" pitchFamily="2" charset="2"/>
              <a:buNone/>
            </a:pPr>
            <a:r>
              <a:rPr lang="en-US" altLang="en-US" sz="1800"/>
              <a:t>Grounded semantics </a:t>
            </a:r>
            <a:r>
              <a:rPr lang="en-US" altLang="en-US" sz="1800" i="1">
                <a:solidFill>
                  <a:schemeClr val="tx2"/>
                </a:solidFill>
              </a:rPr>
              <a:t>minimises</a:t>
            </a:r>
            <a:r>
              <a:rPr lang="en-US" altLang="en-US" sz="1800"/>
              <a:t> </a:t>
            </a:r>
            <a:r>
              <a:rPr lang="en-US" altLang="en-US" sz="1800" i="1">
                <a:solidFill>
                  <a:srgbClr val="00BE8C"/>
                </a:solidFill>
              </a:rPr>
              <a:t>In </a:t>
            </a:r>
            <a:r>
              <a:rPr lang="en-US" altLang="en-US" sz="1800"/>
              <a:t>labelling </a:t>
            </a:r>
          </a:p>
          <a:p>
            <a:pPr lvl="1" algn="l" eaLnBrk="1" hangingPunct="1">
              <a:lnSpc>
                <a:spcPct val="90000"/>
              </a:lnSpc>
              <a:spcBef>
                <a:spcPct val="20000"/>
              </a:spcBef>
              <a:buClr>
                <a:schemeClr val="hlink"/>
              </a:buClr>
              <a:buSzPct val="55000"/>
              <a:buFont typeface="Wingdings" pitchFamily="2" charset="2"/>
              <a:buNone/>
            </a:pPr>
            <a:r>
              <a:rPr lang="en-US" altLang="en-US" sz="1800"/>
              <a:t>Preferred semantics </a:t>
            </a:r>
            <a:r>
              <a:rPr lang="en-US" altLang="en-US" sz="1800" i="1">
                <a:solidFill>
                  <a:schemeClr val="tx2"/>
                </a:solidFill>
              </a:rPr>
              <a:t>maximises</a:t>
            </a:r>
            <a:r>
              <a:rPr lang="en-US" altLang="en-US" sz="1800"/>
              <a:t> </a:t>
            </a:r>
            <a:r>
              <a:rPr lang="en-US" altLang="en-US" sz="1800" i="1">
                <a:solidFill>
                  <a:srgbClr val="00BE8C"/>
                </a:solidFill>
              </a:rPr>
              <a:t>In </a:t>
            </a:r>
            <a:r>
              <a:rPr lang="en-US" altLang="en-US" sz="1800"/>
              <a:t>labelling</a:t>
            </a:r>
          </a:p>
          <a:p>
            <a:pPr lvl="1" algn="l" eaLnBrk="1" hangingPunct="1">
              <a:lnSpc>
                <a:spcPct val="90000"/>
              </a:lnSpc>
              <a:spcBef>
                <a:spcPct val="20000"/>
              </a:spcBef>
              <a:buClr>
                <a:schemeClr val="hlink"/>
              </a:buClr>
              <a:buSzPct val="55000"/>
            </a:pPr>
            <a:r>
              <a:rPr lang="en-US" altLang="en-US" sz="1800"/>
              <a:t>Stable semantics labels </a:t>
            </a:r>
            <a:r>
              <a:rPr lang="en-US" altLang="en-US" sz="1800" i="1">
                <a:solidFill>
                  <a:schemeClr val="tx2"/>
                </a:solidFill>
              </a:rPr>
              <a:t>all</a:t>
            </a:r>
            <a:r>
              <a:rPr lang="en-US" altLang="en-US" sz="1800"/>
              <a:t> nodes</a:t>
            </a:r>
          </a:p>
        </p:txBody>
      </p:sp>
      <p:sp>
        <p:nvSpPr>
          <p:cNvPr id="14" name="TextBox 13">
            <a:extLst>
              <a:ext uri="{FF2B5EF4-FFF2-40B4-BE49-F238E27FC236}">
                <a16:creationId xmlns:a16="http://schemas.microsoft.com/office/drawing/2014/main" id="{C847F743-C569-0040-A0D2-B0E543FC69FB}"/>
              </a:ext>
            </a:extLst>
          </p:cNvPr>
          <p:cNvSpPr txBox="1"/>
          <p:nvPr/>
        </p:nvSpPr>
        <p:spPr>
          <a:xfrm>
            <a:off x="8159260" y="3557955"/>
            <a:ext cx="3775457" cy="461665"/>
          </a:xfrm>
          <a:prstGeom prst="rect">
            <a:avLst/>
          </a:prstGeom>
          <a:noFill/>
        </p:spPr>
        <p:txBody>
          <a:bodyPr wrap="none" rtlCol="0">
            <a:spAutoFit/>
          </a:bodyPr>
          <a:lstStyle/>
          <a:p>
            <a:r>
              <a:rPr lang="en-US" sz="2400" dirty="0"/>
              <a:t>Preferred extension: {C, D, E}</a:t>
            </a:r>
          </a:p>
        </p:txBody>
      </p:sp>
      <p:sp>
        <p:nvSpPr>
          <p:cNvPr id="2" name="Date Placeholder 1">
            <a:extLst>
              <a:ext uri="{FF2B5EF4-FFF2-40B4-BE49-F238E27FC236}">
                <a16:creationId xmlns:a16="http://schemas.microsoft.com/office/drawing/2014/main" id="{E25E7608-C5AE-A940-A542-6281BFC1DE9D}"/>
              </a:ext>
            </a:extLst>
          </p:cNvPr>
          <p:cNvSpPr>
            <a:spLocks noGrp="1"/>
          </p:cNvSpPr>
          <p:nvPr>
            <p:ph type="dt" sz="half" idx="10"/>
          </p:nvPr>
        </p:nvSpPr>
        <p:spPr/>
        <p:txBody>
          <a:bodyPr/>
          <a:lstStyle/>
          <a:p>
            <a:r>
              <a:rPr lang="en-US"/>
              <a:t>Spring 2021 CSCM23</a:t>
            </a:r>
          </a:p>
        </p:txBody>
      </p:sp>
      <p:sp>
        <p:nvSpPr>
          <p:cNvPr id="3" name="Footer Placeholder 2">
            <a:extLst>
              <a:ext uri="{FF2B5EF4-FFF2-40B4-BE49-F238E27FC236}">
                <a16:creationId xmlns:a16="http://schemas.microsoft.com/office/drawing/2014/main" id="{74874D9A-FC29-0D40-AC7C-549BDBEA9CC3}"/>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1243694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996"/>
                                        </p:tgtEl>
                                        <p:attrNameLst>
                                          <p:attrName>style.visibility</p:attrName>
                                        </p:attrNameLst>
                                      </p:cBhvr>
                                      <p:to>
                                        <p:strVal val="visible"/>
                                      </p:to>
                                    </p:set>
                                    <p:anim calcmode="lin" valueType="num">
                                      <p:cBhvr additive="base">
                                        <p:cTn id="7" dur="500" fill="hold"/>
                                        <p:tgtEl>
                                          <p:spTgt spid="41996"/>
                                        </p:tgtEl>
                                        <p:attrNameLst>
                                          <p:attrName>ppt_x</p:attrName>
                                        </p:attrNameLst>
                                      </p:cBhvr>
                                      <p:tavLst>
                                        <p:tav tm="0">
                                          <p:val>
                                            <p:strVal val="#ppt_x"/>
                                          </p:val>
                                        </p:tav>
                                        <p:tav tm="100000">
                                          <p:val>
                                            <p:strVal val="#ppt_x"/>
                                          </p:val>
                                        </p:tav>
                                      </p:tavLst>
                                    </p:anim>
                                    <p:anim calcmode="lin" valueType="num">
                                      <p:cBhvr additive="base">
                                        <p:cTn id="8" dur="500" fill="hold"/>
                                        <p:tgtEl>
                                          <p:spTgt spid="4199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mph" presetSubtype="2" fill="hold" nodeType="clickEffect">
                                  <p:stCondLst>
                                    <p:cond delay="0"/>
                                  </p:stCondLst>
                                  <p:childTnLst>
                                    <p:animClr clrSpc="rgb" dir="cw">
                                      <p:cBhvr>
                                        <p:cTn id="12" dur="500" fill="hold"/>
                                        <p:tgtEl>
                                          <p:spTgt spid="344068"/>
                                        </p:tgtEl>
                                        <p:attrNameLst>
                                          <p:attrName>fillcolor</p:attrName>
                                        </p:attrNameLst>
                                      </p:cBhvr>
                                      <p:to>
                                        <a:schemeClr val="accent1"/>
                                      </p:to>
                                    </p:animClr>
                                    <p:set>
                                      <p:cBhvr>
                                        <p:cTn id="13" dur="500" fill="hold"/>
                                        <p:tgtEl>
                                          <p:spTgt spid="344068"/>
                                        </p:tgtEl>
                                        <p:attrNameLst>
                                          <p:attrName>fill.type</p:attrName>
                                        </p:attrNameLst>
                                      </p:cBhvr>
                                      <p:to>
                                        <p:strVal val="solid"/>
                                      </p:to>
                                    </p:set>
                                    <p:set>
                                      <p:cBhvr>
                                        <p:cTn id="14" dur="500" fill="hold"/>
                                        <p:tgtEl>
                                          <p:spTgt spid="344068"/>
                                        </p:tgtEl>
                                        <p:attrNameLst>
                                          <p:attrName>fill.on</p:attrName>
                                        </p:attrNameLst>
                                      </p:cBhvr>
                                      <p:to>
                                        <p:strVal val="tru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mph" presetSubtype="2" fill="hold" nodeType="clickEffect">
                                  <p:stCondLst>
                                    <p:cond delay="0"/>
                                  </p:stCondLst>
                                  <p:childTnLst>
                                    <p:animClr clrSpc="rgb" dir="cw">
                                      <p:cBhvr>
                                        <p:cTn id="18" dur="500" fill="hold"/>
                                        <p:tgtEl>
                                          <p:spTgt spid="344066"/>
                                        </p:tgtEl>
                                        <p:attrNameLst>
                                          <p:attrName>fillcolor</p:attrName>
                                        </p:attrNameLst>
                                      </p:cBhvr>
                                      <p:to>
                                        <a:schemeClr val="hlink"/>
                                      </p:to>
                                    </p:animClr>
                                    <p:set>
                                      <p:cBhvr>
                                        <p:cTn id="19" dur="500" fill="hold"/>
                                        <p:tgtEl>
                                          <p:spTgt spid="344066"/>
                                        </p:tgtEl>
                                        <p:attrNameLst>
                                          <p:attrName>fill.type</p:attrName>
                                        </p:attrNameLst>
                                      </p:cBhvr>
                                      <p:to>
                                        <p:strVal val="solid"/>
                                      </p:to>
                                    </p:set>
                                    <p:set>
                                      <p:cBhvr>
                                        <p:cTn id="20" dur="500" fill="hold"/>
                                        <p:tgtEl>
                                          <p:spTgt spid="344066"/>
                                        </p:tgtEl>
                                        <p:attrNameLst>
                                          <p:attrName>fill.on</p:attrName>
                                        </p:attrNameLst>
                                      </p:cBhvr>
                                      <p:to>
                                        <p:strVal val="tru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mph" presetSubtype="2" fill="hold" nodeType="clickEffect">
                                  <p:stCondLst>
                                    <p:cond delay="0"/>
                                  </p:stCondLst>
                                  <p:childTnLst>
                                    <p:animClr clrSpc="rgb" dir="cw">
                                      <p:cBhvr>
                                        <p:cTn id="24" dur="500" fill="hold"/>
                                        <p:tgtEl>
                                          <p:spTgt spid="344069"/>
                                        </p:tgtEl>
                                        <p:attrNameLst>
                                          <p:attrName>fillcolor</p:attrName>
                                        </p:attrNameLst>
                                      </p:cBhvr>
                                      <p:to>
                                        <a:schemeClr val="accent1"/>
                                      </p:to>
                                    </p:animClr>
                                    <p:set>
                                      <p:cBhvr>
                                        <p:cTn id="25" dur="500" fill="hold"/>
                                        <p:tgtEl>
                                          <p:spTgt spid="344069"/>
                                        </p:tgtEl>
                                        <p:attrNameLst>
                                          <p:attrName>fill.type</p:attrName>
                                        </p:attrNameLst>
                                      </p:cBhvr>
                                      <p:to>
                                        <p:strVal val="solid"/>
                                      </p:to>
                                    </p:set>
                                    <p:set>
                                      <p:cBhvr>
                                        <p:cTn id="26" dur="500" fill="hold"/>
                                        <p:tgtEl>
                                          <p:spTgt spid="344069"/>
                                        </p:tgtEl>
                                        <p:attrNameLst>
                                          <p:attrName>fill.on</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accel="50000" decel="5000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mph" presetSubtype="2" fill="hold" nodeType="clickEffect">
                                  <p:stCondLst>
                                    <p:cond delay="0"/>
                                  </p:stCondLst>
                                  <p:childTnLst>
                                    <p:animClr clrSpc="rgb" dir="cw">
                                      <p:cBhvr>
                                        <p:cTn id="36" dur="500" fill="hold"/>
                                        <p:tgtEl>
                                          <p:spTgt spid="344070"/>
                                        </p:tgtEl>
                                        <p:attrNameLst>
                                          <p:attrName>fillcolor</p:attrName>
                                        </p:attrNameLst>
                                      </p:cBhvr>
                                      <p:to>
                                        <a:schemeClr val="accent1"/>
                                      </p:to>
                                    </p:animClr>
                                    <p:set>
                                      <p:cBhvr>
                                        <p:cTn id="37" dur="500" fill="hold"/>
                                        <p:tgtEl>
                                          <p:spTgt spid="344070"/>
                                        </p:tgtEl>
                                        <p:attrNameLst>
                                          <p:attrName>fill.type</p:attrName>
                                        </p:attrNameLst>
                                      </p:cBhvr>
                                      <p:to>
                                        <p:strVal val="solid"/>
                                      </p:to>
                                    </p:set>
                                    <p:set>
                                      <p:cBhvr>
                                        <p:cTn id="38" dur="500" fill="hold"/>
                                        <p:tgtEl>
                                          <p:spTgt spid="344070"/>
                                        </p:tgtEl>
                                        <p:attrNameLst>
                                          <p:attrName>fill.on</p:attrName>
                                        </p:attrNameLst>
                                      </p:cBhvr>
                                      <p:to>
                                        <p:strVal val="tru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mph" presetSubtype="2" fill="hold" nodeType="clickEffect">
                                  <p:stCondLst>
                                    <p:cond delay="0"/>
                                  </p:stCondLst>
                                  <p:childTnLst>
                                    <p:animClr clrSpc="rgb" dir="cw">
                                      <p:cBhvr>
                                        <p:cTn id="42" dur="500" fill="hold"/>
                                        <p:tgtEl>
                                          <p:spTgt spid="344067"/>
                                        </p:tgtEl>
                                        <p:attrNameLst>
                                          <p:attrName>fillcolor</p:attrName>
                                        </p:attrNameLst>
                                      </p:cBhvr>
                                      <p:to>
                                        <a:schemeClr val="hlink"/>
                                      </p:to>
                                    </p:animClr>
                                    <p:set>
                                      <p:cBhvr>
                                        <p:cTn id="43" dur="500" fill="hold"/>
                                        <p:tgtEl>
                                          <p:spTgt spid="344067"/>
                                        </p:tgtEl>
                                        <p:attrNameLst>
                                          <p:attrName>fill.type</p:attrName>
                                        </p:attrNameLst>
                                      </p:cBhvr>
                                      <p:to>
                                        <p:strVal val="solid"/>
                                      </p:to>
                                    </p:set>
                                    <p:set>
                                      <p:cBhvr>
                                        <p:cTn id="44" dur="500" fill="hold"/>
                                        <p:tgtEl>
                                          <p:spTgt spid="344067"/>
                                        </p:tgtEl>
                                        <p:attrNameLst>
                                          <p:attrName>fill.on</p:attrName>
                                        </p:attrNameLst>
                                      </p:cBhvr>
                                      <p:to>
                                        <p:strVal val="tru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mph" presetSubtype="2" fill="hold" nodeType="clickEffect">
                                  <p:stCondLst>
                                    <p:cond delay="0"/>
                                  </p:stCondLst>
                                  <p:childTnLst>
                                    <p:animClr clrSpc="rgb" dir="cw">
                                      <p:cBhvr>
                                        <p:cTn id="48" dur="500" fill="hold"/>
                                        <p:tgtEl>
                                          <p:spTgt spid="344067"/>
                                        </p:tgtEl>
                                        <p:attrNameLst>
                                          <p:attrName>fillcolor</p:attrName>
                                        </p:attrNameLst>
                                      </p:cBhvr>
                                      <p:to>
                                        <a:srgbClr val="00E4A8"/>
                                      </p:to>
                                    </p:animClr>
                                    <p:set>
                                      <p:cBhvr>
                                        <p:cTn id="49" dur="500" fill="hold"/>
                                        <p:tgtEl>
                                          <p:spTgt spid="344067"/>
                                        </p:tgtEl>
                                        <p:attrNameLst>
                                          <p:attrName>fill.type</p:attrName>
                                        </p:attrNameLst>
                                      </p:cBhvr>
                                      <p:to>
                                        <p:strVal val="solid"/>
                                      </p:to>
                                    </p:set>
                                    <p:set>
                                      <p:cBhvr>
                                        <p:cTn id="50" dur="500" fill="hold"/>
                                        <p:tgtEl>
                                          <p:spTgt spid="344067"/>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344070"/>
                                        </p:tgtEl>
                                        <p:attrNameLst>
                                          <p:attrName>fillcolor</p:attrName>
                                        </p:attrNameLst>
                                      </p:cBhvr>
                                      <p:to>
                                        <a:srgbClr val="FF0000"/>
                                      </p:to>
                                    </p:animClr>
                                    <p:set>
                                      <p:cBhvr>
                                        <p:cTn id="53" dur="500" fill="hold"/>
                                        <p:tgtEl>
                                          <p:spTgt spid="344070"/>
                                        </p:tgtEl>
                                        <p:attrNameLst>
                                          <p:attrName>fill.type</p:attrName>
                                        </p:attrNameLst>
                                      </p:cBhvr>
                                      <p:to>
                                        <p:strVal val="solid"/>
                                      </p:to>
                                    </p:set>
                                    <p:set>
                                      <p:cBhvr>
                                        <p:cTn id="54" dur="500" fill="hold"/>
                                        <p:tgtEl>
                                          <p:spTgt spid="34407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nimBg="1"/>
      <p:bldP spid="1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5" name="Picture 4" descr="Kwakman">
            <a:extLst>
              <a:ext uri="{FF2B5EF4-FFF2-40B4-BE49-F238E27FC236}">
                <a16:creationId xmlns:a16="http://schemas.microsoft.com/office/drawing/2014/main" id="{A219A8E1-CEC1-0344-B4B4-EDC1F850C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0"/>
            <a:ext cx="88296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FB0799F-39B0-ED49-92C2-AF49B9BDD596}"/>
              </a:ext>
            </a:extLst>
          </p:cNvPr>
          <p:cNvSpPr txBox="1"/>
          <p:nvPr/>
        </p:nvSpPr>
        <p:spPr>
          <a:xfrm>
            <a:off x="9376758" y="5392186"/>
            <a:ext cx="2637899" cy="1323439"/>
          </a:xfrm>
          <a:prstGeom prst="rect">
            <a:avLst/>
          </a:prstGeom>
          <a:solidFill>
            <a:schemeClr val="accent6">
              <a:lumMod val="40000"/>
              <a:lumOff val="60000"/>
            </a:schemeClr>
          </a:solidFill>
        </p:spPr>
        <p:txBody>
          <a:bodyPr wrap="square">
            <a:spAutoFit/>
          </a:bodyPr>
          <a:lstStyle/>
          <a:p>
            <a:pPr algn="l">
              <a:defRPr/>
            </a:pPr>
            <a:r>
              <a:rPr lang="nl-NL" sz="1600" dirty="0">
                <a:ea typeface="MS PGothic" pitchFamily="34" charset="-128"/>
              </a:rPr>
              <a:t>H. Prakken, </a:t>
            </a:r>
            <a:r>
              <a:rPr lang="en-US" sz="1600" dirty="0" err="1">
                <a:ea typeface="MS PGothic" pitchFamily="34" charset="-128"/>
              </a:rPr>
              <a:t>Formalising</a:t>
            </a:r>
            <a:r>
              <a:rPr lang="en-US" sz="1600" dirty="0">
                <a:ea typeface="MS PGothic" pitchFamily="34" charset="-128"/>
              </a:rPr>
              <a:t> a legal opinion on a legislative proposal in the ASPIC+ framework. </a:t>
            </a:r>
          </a:p>
          <a:p>
            <a:pPr algn="l">
              <a:defRPr/>
            </a:pPr>
            <a:r>
              <a:rPr lang="en-US" sz="1600" i="1" dirty="0">
                <a:ea typeface="MS PGothic" pitchFamily="34" charset="-128"/>
              </a:rPr>
              <a:t>Proc. JURIX 2012</a:t>
            </a:r>
            <a:endParaRPr lang="nl-NL" sz="1600" i="1" dirty="0">
              <a:ea typeface="MS PGothic" pitchFamily="34" charset="-128"/>
            </a:endParaRPr>
          </a:p>
        </p:txBody>
      </p:sp>
      <p:sp>
        <p:nvSpPr>
          <p:cNvPr id="3" name="Date Placeholder 2">
            <a:extLst>
              <a:ext uri="{FF2B5EF4-FFF2-40B4-BE49-F238E27FC236}">
                <a16:creationId xmlns:a16="http://schemas.microsoft.com/office/drawing/2014/main" id="{5D5E22E2-FAEB-9A46-9ADD-E6080A4BEB4C}"/>
              </a:ext>
            </a:extLst>
          </p:cNvPr>
          <p:cNvSpPr>
            <a:spLocks noGrp="1"/>
          </p:cNvSpPr>
          <p:nvPr>
            <p:ph type="dt" sz="half" idx="10"/>
          </p:nvPr>
        </p:nvSpPr>
        <p:spPr/>
        <p:txBody>
          <a:bodyPr/>
          <a:lstStyle/>
          <a:p>
            <a:r>
              <a:rPr lang="en-US"/>
              <a:t>Spring 2021 CSCM23</a:t>
            </a:r>
          </a:p>
        </p:txBody>
      </p:sp>
      <p:sp>
        <p:nvSpPr>
          <p:cNvPr id="4" name="Footer Placeholder 3">
            <a:extLst>
              <a:ext uri="{FF2B5EF4-FFF2-40B4-BE49-F238E27FC236}">
                <a16:creationId xmlns:a16="http://schemas.microsoft.com/office/drawing/2014/main" id="{DEE0D00D-F08B-CC40-8A7E-8D54D3BF1DD3}"/>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1957812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D60D-A275-F148-929A-6A868C488BB2}"/>
              </a:ext>
            </a:extLst>
          </p:cNvPr>
          <p:cNvSpPr>
            <a:spLocks noGrp="1"/>
          </p:cNvSpPr>
          <p:nvPr>
            <p:ph type="title"/>
          </p:nvPr>
        </p:nvSpPr>
        <p:spPr/>
        <p:txBody>
          <a:bodyPr/>
          <a:lstStyle/>
          <a:p>
            <a:r>
              <a:rPr lang="en-US" dirty="0"/>
              <a:t>Argument schemes</a:t>
            </a:r>
          </a:p>
        </p:txBody>
      </p:sp>
      <p:sp>
        <p:nvSpPr>
          <p:cNvPr id="3" name="Content Placeholder 2">
            <a:extLst>
              <a:ext uri="{FF2B5EF4-FFF2-40B4-BE49-F238E27FC236}">
                <a16:creationId xmlns:a16="http://schemas.microsoft.com/office/drawing/2014/main" id="{232FAD05-ADD0-C44A-B40B-E84645419DC4}"/>
              </a:ext>
            </a:extLst>
          </p:cNvPr>
          <p:cNvSpPr>
            <a:spLocks noGrp="1"/>
          </p:cNvSpPr>
          <p:nvPr>
            <p:ph idx="1"/>
          </p:nvPr>
        </p:nvSpPr>
        <p:spPr/>
        <p:txBody>
          <a:bodyPr>
            <a:normAutofit lnSpcReduction="10000"/>
          </a:bodyPr>
          <a:lstStyle/>
          <a:p>
            <a:r>
              <a:rPr lang="en-US" dirty="0"/>
              <a:t>Argument schemes are defeasible inference rules</a:t>
            </a:r>
          </a:p>
          <a:p>
            <a:r>
              <a:rPr lang="en-US" dirty="0"/>
              <a:t>Defeasible Modus Ponens is an argumentation scheme</a:t>
            </a:r>
          </a:p>
          <a:p>
            <a:pPr lvl="1"/>
            <a:r>
              <a:rPr lang="en-US" dirty="0"/>
              <a:t>P</a:t>
            </a:r>
          </a:p>
          <a:p>
            <a:pPr lvl="1"/>
            <a:r>
              <a:rPr lang="en-US" dirty="0"/>
              <a:t>P =&gt; Q</a:t>
            </a:r>
          </a:p>
          <a:p>
            <a:pPr lvl="1"/>
            <a:r>
              <a:rPr lang="en-US" dirty="0"/>
              <a:t>Therefore, Q</a:t>
            </a:r>
          </a:p>
          <a:p>
            <a:r>
              <a:rPr lang="en-US" dirty="0"/>
              <a:t>Critical questions are pointers to counterarguments</a:t>
            </a:r>
          </a:p>
          <a:p>
            <a:pPr lvl="1"/>
            <a:r>
              <a:rPr lang="en-US" dirty="0"/>
              <a:t>Some point to undermining attacks</a:t>
            </a:r>
          </a:p>
          <a:p>
            <a:pPr lvl="1"/>
            <a:r>
              <a:rPr lang="en-US" dirty="0"/>
              <a:t>Some point to rebutting attacks</a:t>
            </a:r>
          </a:p>
          <a:p>
            <a:pPr lvl="1"/>
            <a:r>
              <a:rPr lang="en-US" dirty="0"/>
              <a:t>Some point to undercutting attacks</a:t>
            </a:r>
          </a:p>
          <a:p>
            <a:r>
              <a:rPr lang="en-US" dirty="0"/>
              <a:t>If the answer to a critical question is positive, then the argument is attacked; if there is no counter to the positive answer, then the argument is defeated.</a:t>
            </a:r>
          </a:p>
          <a:p>
            <a:endParaRPr lang="en-US" dirty="0"/>
          </a:p>
          <a:p>
            <a:endParaRPr lang="en-US" dirty="0"/>
          </a:p>
        </p:txBody>
      </p:sp>
      <p:sp>
        <p:nvSpPr>
          <p:cNvPr id="4" name="Date Placeholder 3">
            <a:extLst>
              <a:ext uri="{FF2B5EF4-FFF2-40B4-BE49-F238E27FC236}">
                <a16:creationId xmlns:a16="http://schemas.microsoft.com/office/drawing/2014/main" id="{3EC3FA5A-AB1C-0A48-A61F-2A000F537BA3}"/>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5E180E59-77A0-584E-8811-F858A9E60B44}"/>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877571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D60D-A275-F148-929A-6A868C488BB2}"/>
              </a:ext>
            </a:extLst>
          </p:cNvPr>
          <p:cNvSpPr>
            <a:spLocks noGrp="1"/>
          </p:cNvSpPr>
          <p:nvPr>
            <p:ph type="title"/>
          </p:nvPr>
        </p:nvSpPr>
        <p:spPr/>
        <p:txBody>
          <a:bodyPr/>
          <a:lstStyle/>
          <a:p>
            <a:r>
              <a:rPr lang="en-US" dirty="0"/>
              <a:t>Argument schemes – abstraction</a:t>
            </a:r>
          </a:p>
        </p:txBody>
      </p:sp>
      <p:sp>
        <p:nvSpPr>
          <p:cNvPr id="3" name="Content Placeholder 2">
            <a:extLst>
              <a:ext uri="{FF2B5EF4-FFF2-40B4-BE49-F238E27FC236}">
                <a16:creationId xmlns:a16="http://schemas.microsoft.com/office/drawing/2014/main" id="{232FAD05-ADD0-C44A-B40B-E84645419DC4}"/>
              </a:ext>
            </a:extLst>
          </p:cNvPr>
          <p:cNvSpPr>
            <a:spLocks noGrp="1"/>
          </p:cNvSpPr>
          <p:nvPr>
            <p:ph idx="1"/>
          </p:nvPr>
        </p:nvSpPr>
        <p:spPr/>
        <p:txBody>
          <a:bodyPr/>
          <a:lstStyle/>
          <a:p>
            <a:r>
              <a:rPr lang="en-US" dirty="0"/>
              <a:t>Recall that we can abstract over arguments to have abstract nodes.</a:t>
            </a:r>
          </a:p>
          <a:p>
            <a:r>
              <a:rPr lang="en-US" dirty="0"/>
              <a:t>So too with argument schemes. </a:t>
            </a:r>
          </a:p>
        </p:txBody>
      </p:sp>
      <p:sp>
        <p:nvSpPr>
          <p:cNvPr id="4" name="Date Placeholder 3">
            <a:extLst>
              <a:ext uri="{FF2B5EF4-FFF2-40B4-BE49-F238E27FC236}">
                <a16:creationId xmlns:a16="http://schemas.microsoft.com/office/drawing/2014/main" id="{3EC3FA5A-AB1C-0A48-A61F-2A000F537BA3}"/>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5E180E59-77A0-584E-8811-F858A9E60B44}"/>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8610657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D60D-A275-F148-929A-6A868C488BB2}"/>
              </a:ext>
            </a:extLst>
          </p:cNvPr>
          <p:cNvSpPr>
            <a:spLocks noGrp="1"/>
          </p:cNvSpPr>
          <p:nvPr>
            <p:ph type="title"/>
          </p:nvPr>
        </p:nvSpPr>
        <p:spPr/>
        <p:txBody>
          <a:bodyPr/>
          <a:lstStyle/>
          <a:p>
            <a:r>
              <a:rPr lang="en-US" dirty="0"/>
              <a:t>Argument schemes – application of legislation</a:t>
            </a:r>
          </a:p>
        </p:txBody>
      </p:sp>
      <p:sp>
        <p:nvSpPr>
          <p:cNvPr id="3" name="Content Placeholder 2">
            <a:extLst>
              <a:ext uri="{FF2B5EF4-FFF2-40B4-BE49-F238E27FC236}">
                <a16:creationId xmlns:a16="http://schemas.microsoft.com/office/drawing/2014/main" id="{232FAD05-ADD0-C44A-B40B-E84645419DC4}"/>
              </a:ext>
            </a:extLst>
          </p:cNvPr>
          <p:cNvSpPr>
            <a:spLocks noGrp="1"/>
          </p:cNvSpPr>
          <p:nvPr>
            <p:ph idx="1"/>
          </p:nvPr>
        </p:nvSpPr>
        <p:spPr/>
        <p:txBody>
          <a:bodyPr>
            <a:normAutofit lnSpcReduction="10000"/>
          </a:bodyPr>
          <a:lstStyle/>
          <a:p>
            <a:r>
              <a:rPr lang="en-US" dirty="0"/>
              <a:t>Premise: There is a rule R1 with conditions A, B, C, …, that presumptively implies conclusion Z.</a:t>
            </a:r>
          </a:p>
          <a:p>
            <a:r>
              <a:rPr lang="en-US" dirty="0"/>
              <a:t>Premise: In the current case, the conditions of A, B, C,… are fulfilled.</a:t>
            </a:r>
          </a:p>
          <a:p>
            <a:r>
              <a:rPr lang="en-US" dirty="0"/>
              <a:t>Conclusion: Z presumptively can be drawn.</a:t>
            </a:r>
          </a:p>
          <a:p>
            <a:endParaRPr lang="en-US" dirty="0"/>
          </a:p>
          <a:p>
            <a:r>
              <a:rPr lang="en-US" dirty="0"/>
              <a:t>Does some exception to R1 apply?</a:t>
            </a:r>
          </a:p>
          <a:p>
            <a:r>
              <a:rPr lang="en-US" dirty="0"/>
              <a:t>Is some assumption to R1 not met?</a:t>
            </a:r>
          </a:p>
          <a:p>
            <a:r>
              <a:rPr lang="en-US" dirty="0"/>
              <a:t>Is R1 a valid legal rule?</a:t>
            </a:r>
          </a:p>
          <a:p>
            <a:r>
              <a:rPr lang="en-US" dirty="0"/>
              <a:t>Does some rule excluding R1 apply in this case?</a:t>
            </a:r>
          </a:p>
          <a:p>
            <a:r>
              <a:rPr lang="en-US" dirty="0"/>
              <a:t>Does some conflicting rule of higher priority that R1 apply in this instance?</a:t>
            </a:r>
          </a:p>
          <a:p>
            <a:endParaRPr lang="en-US" dirty="0"/>
          </a:p>
        </p:txBody>
      </p:sp>
      <p:sp>
        <p:nvSpPr>
          <p:cNvPr id="4" name="Date Placeholder 3">
            <a:extLst>
              <a:ext uri="{FF2B5EF4-FFF2-40B4-BE49-F238E27FC236}">
                <a16:creationId xmlns:a16="http://schemas.microsoft.com/office/drawing/2014/main" id="{3EC3FA5A-AB1C-0A48-A61F-2A000F537BA3}"/>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5E180E59-77A0-584E-8811-F858A9E60B44}"/>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124272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Outline</a:t>
            </a:r>
            <a:endParaRPr lang="en-GB" sz="4000" dirty="0"/>
          </a:p>
        </p:txBody>
      </p:sp>
      <p:sp>
        <p:nvSpPr>
          <p:cNvPr id="4" name="Content Placeholder 3"/>
          <p:cNvSpPr>
            <a:spLocks noGrp="1"/>
          </p:cNvSpPr>
          <p:nvPr>
            <p:ph idx="1"/>
          </p:nvPr>
        </p:nvSpPr>
        <p:spPr/>
        <p:txBody>
          <a:bodyPr>
            <a:noAutofit/>
          </a:bodyPr>
          <a:lstStyle/>
          <a:p>
            <a:r>
              <a:rPr lang="en-US" sz="2800" dirty="0"/>
              <a:t>Problem.</a:t>
            </a:r>
          </a:p>
          <a:p>
            <a:r>
              <a:rPr lang="en-US" sz="2800" dirty="0"/>
              <a:t>Pragmatic goal – extract argument elements.</a:t>
            </a:r>
          </a:p>
          <a:p>
            <a:r>
              <a:rPr lang="en-US" sz="2800" dirty="0"/>
              <a:t>Approach:</a:t>
            </a:r>
          </a:p>
          <a:p>
            <a:pPr lvl="1"/>
            <a:r>
              <a:rPr lang="en-US" dirty="0"/>
              <a:t>flexible, interactive, incremental, modular, semi-automatic information extraction </a:t>
            </a:r>
            <a:r>
              <a:rPr lang="en-US" i="1" dirty="0"/>
              <a:t>using</a:t>
            </a:r>
          </a:p>
          <a:p>
            <a:pPr lvl="1"/>
            <a:r>
              <a:rPr lang="en-US" dirty="0"/>
              <a:t>semantic annotations </a:t>
            </a:r>
            <a:r>
              <a:rPr lang="en-US" i="1" dirty="0"/>
              <a:t>that are relative to</a:t>
            </a:r>
          </a:p>
          <a:p>
            <a:pPr lvl="1"/>
            <a:r>
              <a:rPr lang="en-US" dirty="0"/>
              <a:t>argumentation schemes </a:t>
            </a:r>
            <a:r>
              <a:rPr lang="en-US" i="1" dirty="0"/>
              <a:t>and that support</a:t>
            </a:r>
          </a:p>
          <a:p>
            <a:pPr lvl="1"/>
            <a:r>
              <a:rPr lang="en-US" dirty="0"/>
              <a:t>semantic queries.</a:t>
            </a:r>
          </a:p>
          <a:p>
            <a:r>
              <a:rPr lang="en-US" sz="2800" dirty="0"/>
              <a:t>Examples</a:t>
            </a:r>
          </a:p>
        </p:txBody>
      </p:sp>
      <p:sp>
        <p:nvSpPr>
          <p:cNvPr id="6" name="Footer Placeholder 5"/>
          <p:cNvSpPr>
            <a:spLocks noGrp="1"/>
          </p:cNvSpPr>
          <p:nvPr>
            <p:ph type="ftr" sz="quarter" idx="11"/>
          </p:nvPr>
        </p:nvSpPr>
        <p:spPr/>
        <p:txBody>
          <a:bodyPr/>
          <a:lstStyle/>
          <a:p>
            <a:r>
              <a:rPr lang="en-US"/>
              <a:t>Copyright (c) 2021 Adam Wyner</a:t>
            </a:r>
            <a:endParaRPr lang="en-GB" dirty="0"/>
          </a:p>
        </p:txBody>
      </p:sp>
      <p:sp>
        <p:nvSpPr>
          <p:cNvPr id="3" name="Date Placeholder 2">
            <a:extLst>
              <a:ext uri="{FF2B5EF4-FFF2-40B4-BE49-F238E27FC236}">
                <a16:creationId xmlns:a16="http://schemas.microsoft.com/office/drawing/2014/main" id="{0978774E-D02B-9E41-B2B9-B5111A3FE712}"/>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6547509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D60D-A275-F148-929A-6A868C488BB2}"/>
              </a:ext>
            </a:extLst>
          </p:cNvPr>
          <p:cNvSpPr>
            <a:spLocks noGrp="1"/>
          </p:cNvSpPr>
          <p:nvPr>
            <p:ph type="title"/>
          </p:nvPr>
        </p:nvSpPr>
        <p:spPr/>
        <p:txBody>
          <a:bodyPr/>
          <a:lstStyle/>
          <a:p>
            <a:r>
              <a:rPr lang="en-US" dirty="0"/>
              <a:t>Argument schemes – expert opinion</a:t>
            </a:r>
          </a:p>
        </p:txBody>
      </p:sp>
      <p:sp>
        <p:nvSpPr>
          <p:cNvPr id="3" name="Content Placeholder 2">
            <a:extLst>
              <a:ext uri="{FF2B5EF4-FFF2-40B4-BE49-F238E27FC236}">
                <a16:creationId xmlns:a16="http://schemas.microsoft.com/office/drawing/2014/main" id="{232FAD05-ADD0-C44A-B40B-E84645419DC4}"/>
              </a:ext>
            </a:extLst>
          </p:cNvPr>
          <p:cNvSpPr>
            <a:spLocks noGrp="1"/>
          </p:cNvSpPr>
          <p:nvPr>
            <p:ph idx="1"/>
          </p:nvPr>
        </p:nvSpPr>
        <p:spPr/>
        <p:txBody>
          <a:bodyPr>
            <a:normAutofit fontScale="92500" lnSpcReduction="10000"/>
          </a:bodyPr>
          <a:lstStyle/>
          <a:p>
            <a:r>
              <a:rPr lang="en-US" dirty="0"/>
              <a:t>Premise 1: E is an expert in domain D.</a:t>
            </a:r>
          </a:p>
          <a:p>
            <a:r>
              <a:rPr lang="en-US" dirty="0"/>
              <a:t>Premise 2 : E asserts that A is known to be true.</a:t>
            </a:r>
          </a:p>
          <a:p>
            <a:r>
              <a:rPr lang="en-US" dirty="0"/>
              <a:t>Premise 3 : A is within D.</a:t>
            </a:r>
          </a:p>
          <a:p>
            <a:r>
              <a:rPr lang="en-US" dirty="0"/>
              <a:t>Premise 4: 1 and 2 and 3 presumptively imply A.</a:t>
            </a:r>
          </a:p>
          <a:p>
            <a:r>
              <a:rPr lang="en-US" dirty="0"/>
              <a:t>Conclusion: A may presumptively be taken to be true.</a:t>
            </a:r>
          </a:p>
          <a:p>
            <a:endParaRPr lang="en-US" dirty="0"/>
          </a:p>
          <a:p>
            <a:r>
              <a:rPr lang="en-US" dirty="0"/>
              <a:t>How credible is E as an expert source?</a:t>
            </a:r>
          </a:p>
          <a:p>
            <a:r>
              <a:rPr lang="en-US" dirty="0"/>
              <a:t>Is E an expert in domain D?</a:t>
            </a:r>
          </a:p>
          <a:p>
            <a:r>
              <a:rPr lang="en-US" dirty="0"/>
              <a:t>Is E reliable as a source?</a:t>
            </a:r>
          </a:p>
          <a:p>
            <a:r>
              <a:rPr lang="en-US" dirty="0"/>
              <a:t>Is A consistent with what other experts assert?</a:t>
            </a:r>
          </a:p>
          <a:p>
            <a:r>
              <a:rPr lang="en-US" dirty="0"/>
              <a:t>Is E’s assertion based on evidence?</a:t>
            </a:r>
          </a:p>
        </p:txBody>
      </p:sp>
      <p:sp>
        <p:nvSpPr>
          <p:cNvPr id="4" name="Date Placeholder 3">
            <a:extLst>
              <a:ext uri="{FF2B5EF4-FFF2-40B4-BE49-F238E27FC236}">
                <a16:creationId xmlns:a16="http://schemas.microsoft.com/office/drawing/2014/main" id="{3EC3FA5A-AB1C-0A48-A61F-2A000F537BA3}"/>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5E180E59-77A0-584E-8811-F858A9E60B44}"/>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373805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D60D-A275-F148-929A-6A868C488BB2}"/>
              </a:ext>
            </a:extLst>
          </p:cNvPr>
          <p:cNvSpPr>
            <a:spLocks noGrp="1"/>
          </p:cNvSpPr>
          <p:nvPr>
            <p:ph type="title"/>
          </p:nvPr>
        </p:nvSpPr>
        <p:spPr/>
        <p:txBody>
          <a:bodyPr/>
          <a:lstStyle/>
          <a:p>
            <a:r>
              <a:rPr lang="en-US" dirty="0"/>
              <a:t>Other legal argument schemes</a:t>
            </a:r>
          </a:p>
        </p:txBody>
      </p:sp>
      <p:sp>
        <p:nvSpPr>
          <p:cNvPr id="3" name="Content Placeholder 2">
            <a:extLst>
              <a:ext uri="{FF2B5EF4-FFF2-40B4-BE49-F238E27FC236}">
                <a16:creationId xmlns:a16="http://schemas.microsoft.com/office/drawing/2014/main" id="{232FAD05-ADD0-C44A-B40B-E84645419DC4}"/>
              </a:ext>
            </a:extLst>
          </p:cNvPr>
          <p:cNvSpPr>
            <a:spLocks noGrp="1"/>
          </p:cNvSpPr>
          <p:nvPr>
            <p:ph idx="1"/>
          </p:nvPr>
        </p:nvSpPr>
        <p:spPr/>
        <p:txBody>
          <a:bodyPr>
            <a:normAutofit/>
          </a:bodyPr>
          <a:lstStyle/>
          <a:p>
            <a:pPr>
              <a:lnSpc>
                <a:spcPct val="120000"/>
              </a:lnSpc>
              <a:defRPr/>
            </a:pPr>
            <a:r>
              <a:rPr lang="en-US" dirty="0"/>
              <a:t>Concepts (ontologies)</a:t>
            </a:r>
          </a:p>
          <a:p>
            <a:pPr>
              <a:lnSpc>
                <a:spcPct val="120000"/>
              </a:lnSpc>
              <a:defRPr/>
            </a:pPr>
            <a:r>
              <a:rPr lang="en-US" dirty="0"/>
              <a:t>Reasoning from precedent cases</a:t>
            </a:r>
          </a:p>
          <a:p>
            <a:pPr>
              <a:lnSpc>
                <a:spcPct val="120000"/>
              </a:lnSpc>
              <a:defRPr/>
            </a:pPr>
            <a:r>
              <a:rPr lang="en-US" dirty="0"/>
              <a:t>Evidence and testimony</a:t>
            </a:r>
          </a:p>
          <a:p>
            <a:pPr>
              <a:lnSpc>
                <a:spcPct val="120000"/>
              </a:lnSpc>
              <a:defRPr/>
            </a:pPr>
            <a:r>
              <a:rPr lang="en-US" dirty="0"/>
              <a:t>Legal principles (example)</a:t>
            </a:r>
          </a:p>
          <a:p>
            <a:pPr>
              <a:lnSpc>
                <a:spcPct val="120000"/>
              </a:lnSpc>
              <a:defRPr/>
            </a:pPr>
            <a:r>
              <a:rPr lang="en-US" dirty="0"/>
              <a:t>Ethical principles</a:t>
            </a:r>
          </a:p>
          <a:p>
            <a:pPr>
              <a:lnSpc>
                <a:spcPct val="120000"/>
              </a:lnSpc>
              <a:defRPr/>
            </a:pPr>
            <a:r>
              <a:rPr lang="en-US" dirty="0"/>
              <a:t>Policy (relative to the purpose and values)</a:t>
            </a:r>
          </a:p>
          <a:p>
            <a:pPr marL="0" indent="0">
              <a:lnSpc>
                <a:spcPct val="120000"/>
              </a:lnSpc>
              <a:buNone/>
              <a:defRPr/>
            </a:pPr>
            <a:r>
              <a:rPr lang="en-US" sz="1600" dirty="0">
                <a:solidFill>
                  <a:srgbClr val="000000"/>
                </a:solidFill>
              </a:rPr>
              <a:t>(Walton and Gordon)</a:t>
            </a:r>
          </a:p>
          <a:p>
            <a:pPr marL="0" indent="0">
              <a:lnSpc>
                <a:spcPct val="120000"/>
              </a:lnSpc>
              <a:buNone/>
              <a:defRPr/>
            </a:pPr>
            <a:endParaRPr lang="en-US" dirty="0"/>
          </a:p>
        </p:txBody>
      </p:sp>
      <p:sp>
        <p:nvSpPr>
          <p:cNvPr id="4" name="Date Placeholder 3">
            <a:extLst>
              <a:ext uri="{FF2B5EF4-FFF2-40B4-BE49-F238E27FC236}">
                <a16:creationId xmlns:a16="http://schemas.microsoft.com/office/drawing/2014/main" id="{3EC3FA5A-AB1C-0A48-A61F-2A000F537BA3}"/>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5E180E59-77A0-584E-8811-F858A9E60B44}"/>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8914937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16A9-F5D0-D149-9183-B54C2D3D96BA}"/>
              </a:ext>
            </a:extLst>
          </p:cNvPr>
          <p:cNvSpPr>
            <a:spLocks noGrp="1"/>
          </p:cNvSpPr>
          <p:nvPr>
            <p:ph type="title"/>
          </p:nvPr>
        </p:nvSpPr>
        <p:spPr/>
        <p:txBody>
          <a:bodyPr/>
          <a:lstStyle/>
          <a:p>
            <a:r>
              <a:rPr lang="en-US" dirty="0"/>
              <a:t>Rule preferences</a:t>
            </a:r>
          </a:p>
        </p:txBody>
      </p:sp>
      <p:sp>
        <p:nvSpPr>
          <p:cNvPr id="3" name="Content Placeholder 2">
            <a:extLst>
              <a:ext uri="{FF2B5EF4-FFF2-40B4-BE49-F238E27FC236}">
                <a16:creationId xmlns:a16="http://schemas.microsoft.com/office/drawing/2014/main" id="{93D90047-36B3-1641-A5BC-1FD13BC3931A}"/>
              </a:ext>
            </a:extLst>
          </p:cNvPr>
          <p:cNvSpPr>
            <a:spLocks noGrp="1"/>
          </p:cNvSpPr>
          <p:nvPr>
            <p:ph idx="1"/>
          </p:nvPr>
        </p:nvSpPr>
        <p:spPr/>
        <p:txBody>
          <a:bodyPr>
            <a:noAutofit/>
          </a:bodyPr>
          <a:lstStyle/>
          <a:p>
            <a:pPr>
              <a:lnSpc>
                <a:spcPct val="110000"/>
              </a:lnSpc>
            </a:pPr>
            <a:r>
              <a:rPr lang="en-US" dirty="0">
                <a:solidFill>
                  <a:srgbClr val="000000"/>
                </a:solidFill>
              </a:rPr>
              <a:t>Abstract R1 &gt; R2</a:t>
            </a:r>
          </a:p>
          <a:p>
            <a:pPr>
              <a:lnSpc>
                <a:spcPct val="110000"/>
              </a:lnSpc>
            </a:pPr>
            <a:r>
              <a:rPr lang="en-US" dirty="0">
                <a:solidFill>
                  <a:srgbClr val="000000"/>
                </a:solidFill>
              </a:rPr>
              <a:t>Legal preference rules – reasons to accept one rule over another. Have an interpretive </a:t>
            </a:r>
            <a:r>
              <a:rPr lang="en-US" dirty="0" err="1">
                <a:solidFill>
                  <a:srgbClr val="000000"/>
                </a:solidFill>
              </a:rPr>
              <a:t>flavour</a:t>
            </a:r>
            <a:endParaRPr lang="en-US" dirty="0">
              <a:solidFill>
                <a:srgbClr val="000000"/>
              </a:solidFill>
            </a:endParaRPr>
          </a:p>
          <a:p>
            <a:pPr lvl="1">
              <a:lnSpc>
                <a:spcPct val="110000"/>
              </a:lnSpc>
            </a:pPr>
            <a:r>
              <a:rPr lang="en-US" dirty="0">
                <a:solidFill>
                  <a:srgbClr val="000000"/>
                </a:solidFill>
              </a:rPr>
              <a:t>Lex </a:t>
            </a:r>
            <a:r>
              <a:rPr lang="en-US" dirty="0" err="1">
                <a:solidFill>
                  <a:srgbClr val="000000"/>
                </a:solidFill>
              </a:rPr>
              <a:t>Specialis</a:t>
            </a:r>
            <a:r>
              <a:rPr lang="en-US" dirty="0">
                <a:solidFill>
                  <a:srgbClr val="000000"/>
                </a:solidFill>
              </a:rPr>
              <a:t> – a legal rule that a more specific rule trumps a more general rule.</a:t>
            </a:r>
          </a:p>
          <a:p>
            <a:pPr lvl="1">
              <a:lnSpc>
                <a:spcPct val="110000"/>
              </a:lnSpc>
            </a:pPr>
            <a:r>
              <a:rPr lang="en-US" dirty="0">
                <a:solidFill>
                  <a:srgbClr val="000000"/>
                </a:solidFill>
              </a:rPr>
              <a:t>Lex </a:t>
            </a:r>
            <a:r>
              <a:rPr lang="en-US" dirty="0" err="1">
                <a:solidFill>
                  <a:srgbClr val="000000"/>
                </a:solidFill>
              </a:rPr>
              <a:t>Superiori</a:t>
            </a:r>
            <a:r>
              <a:rPr lang="en-US" dirty="0">
                <a:solidFill>
                  <a:srgbClr val="000000"/>
                </a:solidFill>
              </a:rPr>
              <a:t> – a legal rule backed by a higher authority trumps a rule backed by a lower authority (e.g. Federal law trumps state law).</a:t>
            </a:r>
          </a:p>
          <a:p>
            <a:pPr lvl="1">
              <a:lnSpc>
                <a:spcPct val="110000"/>
              </a:lnSpc>
            </a:pPr>
            <a:r>
              <a:rPr lang="en-US" dirty="0">
                <a:solidFill>
                  <a:srgbClr val="000000"/>
                </a:solidFill>
              </a:rPr>
              <a:t>Lex Posteriori – a later rule trumps an earlier rule.</a:t>
            </a:r>
          </a:p>
        </p:txBody>
      </p:sp>
      <p:sp>
        <p:nvSpPr>
          <p:cNvPr id="4" name="Date Placeholder 3">
            <a:extLst>
              <a:ext uri="{FF2B5EF4-FFF2-40B4-BE49-F238E27FC236}">
                <a16:creationId xmlns:a16="http://schemas.microsoft.com/office/drawing/2014/main" id="{21519CE5-6A0D-124B-9383-AAB4FB0B8A96}"/>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2BEDD55C-77AD-5D4E-8CFD-CEFC6E8FDB4C}"/>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40536959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16A9-F5D0-D149-9183-B54C2D3D96BA}"/>
              </a:ext>
            </a:extLst>
          </p:cNvPr>
          <p:cNvSpPr>
            <a:spLocks noGrp="1"/>
          </p:cNvSpPr>
          <p:nvPr>
            <p:ph type="title"/>
          </p:nvPr>
        </p:nvSpPr>
        <p:spPr/>
        <p:txBody>
          <a:bodyPr/>
          <a:lstStyle/>
          <a:p>
            <a:r>
              <a:rPr lang="en-US" dirty="0"/>
              <a:t>Legal proof standards – in law</a:t>
            </a:r>
          </a:p>
        </p:txBody>
      </p:sp>
      <p:sp>
        <p:nvSpPr>
          <p:cNvPr id="3" name="Content Placeholder 2">
            <a:extLst>
              <a:ext uri="{FF2B5EF4-FFF2-40B4-BE49-F238E27FC236}">
                <a16:creationId xmlns:a16="http://schemas.microsoft.com/office/drawing/2014/main" id="{93D90047-36B3-1641-A5BC-1FD13BC3931A}"/>
              </a:ext>
            </a:extLst>
          </p:cNvPr>
          <p:cNvSpPr>
            <a:spLocks noGrp="1"/>
          </p:cNvSpPr>
          <p:nvPr>
            <p:ph idx="1"/>
          </p:nvPr>
        </p:nvSpPr>
        <p:spPr/>
        <p:txBody>
          <a:bodyPr>
            <a:noAutofit/>
          </a:bodyPr>
          <a:lstStyle/>
          <a:p>
            <a:pPr>
              <a:lnSpc>
                <a:spcPct val="110000"/>
              </a:lnSpc>
            </a:pPr>
            <a:r>
              <a:rPr lang="en-US" i="1" dirty="0"/>
              <a:t>Scintilla of Evidence</a:t>
            </a:r>
            <a:r>
              <a:rPr lang="en-US" dirty="0"/>
              <a:t>: a mere scintilla of evidence to justify a suspicion is not sufficient to support a finding upon which legal rights and obligations are based.</a:t>
            </a:r>
          </a:p>
          <a:p>
            <a:pPr>
              <a:lnSpc>
                <a:spcPct val="110000"/>
              </a:lnSpc>
            </a:pPr>
            <a:r>
              <a:rPr lang="en-US" i="1" dirty="0"/>
              <a:t>Preponderance of Evidence</a:t>
            </a:r>
            <a:r>
              <a:rPr lang="en-US" dirty="0"/>
              <a:t>: the existence of contested fact is more probably, given the evidence, than not.</a:t>
            </a:r>
          </a:p>
          <a:p>
            <a:pPr>
              <a:lnSpc>
                <a:spcPct val="110000"/>
              </a:lnSpc>
            </a:pPr>
            <a:r>
              <a:rPr lang="en-US" i="1" dirty="0"/>
              <a:t>Beyond Reasonable Doubt</a:t>
            </a:r>
            <a:r>
              <a:rPr lang="en-US" dirty="0"/>
              <a:t>: a proof so convincing that a reasonable person would not hesitate to act; a proof that leaves you firmly convinced….</a:t>
            </a:r>
          </a:p>
        </p:txBody>
      </p:sp>
      <p:sp>
        <p:nvSpPr>
          <p:cNvPr id="4" name="Date Placeholder 3">
            <a:extLst>
              <a:ext uri="{FF2B5EF4-FFF2-40B4-BE49-F238E27FC236}">
                <a16:creationId xmlns:a16="http://schemas.microsoft.com/office/drawing/2014/main" id="{21519CE5-6A0D-124B-9383-AAB4FB0B8A96}"/>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2BEDD55C-77AD-5D4E-8CFD-CEFC6E8FDB4C}"/>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7021816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16A9-F5D0-D149-9183-B54C2D3D96BA}"/>
              </a:ext>
            </a:extLst>
          </p:cNvPr>
          <p:cNvSpPr>
            <a:spLocks noGrp="1"/>
          </p:cNvSpPr>
          <p:nvPr>
            <p:ph type="title"/>
          </p:nvPr>
        </p:nvSpPr>
        <p:spPr/>
        <p:txBody>
          <a:bodyPr/>
          <a:lstStyle/>
          <a:p>
            <a:r>
              <a:rPr lang="en-US" dirty="0"/>
              <a:t>Legal Proof Standards – strength of an argument in </a:t>
            </a:r>
            <a:r>
              <a:rPr lang="en-US" dirty="0" err="1"/>
              <a:t>Carneades</a:t>
            </a:r>
            <a:endParaRPr lang="en-US" dirty="0"/>
          </a:p>
        </p:txBody>
      </p:sp>
      <p:sp>
        <p:nvSpPr>
          <p:cNvPr id="3" name="Content Placeholder 2">
            <a:extLst>
              <a:ext uri="{FF2B5EF4-FFF2-40B4-BE49-F238E27FC236}">
                <a16:creationId xmlns:a16="http://schemas.microsoft.com/office/drawing/2014/main" id="{93D90047-36B3-1641-A5BC-1FD13BC3931A}"/>
              </a:ext>
            </a:extLst>
          </p:cNvPr>
          <p:cNvSpPr>
            <a:spLocks noGrp="1"/>
          </p:cNvSpPr>
          <p:nvPr>
            <p:ph idx="1"/>
          </p:nvPr>
        </p:nvSpPr>
        <p:spPr/>
        <p:txBody>
          <a:bodyPr>
            <a:noAutofit/>
          </a:bodyPr>
          <a:lstStyle/>
          <a:p>
            <a:pPr>
              <a:lnSpc>
                <a:spcPct val="110000"/>
              </a:lnSpc>
            </a:pPr>
            <a:r>
              <a:rPr lang="en-US" i="1" dirty="0"/>
              <a:t>Scintilla of Evidence</a:t>
            </a:r>
            <a:r>
              <a:rPr lang="en-US" dirty="0"/>
              <a:t>: supported by at least one defensible pro argument.</a:t>
            </a:r>
          </a:p>
          <a:p>
            <a:pPr>
              <a:lnSpc>
                <a:spcPct val="110000"/>
              </a:lnSpc>
            </a:pPr>
            <a:r>
              <a:rPr lang="en-US" i="1" dirty="0"/>
              <a:t>Preponderance of Evidence</a:t>
            </a:r>
            <a:r>
              <a:rPr lang="en-US" dirty="0"/>
              <a:t>: strongest defensible pro argument outweighs the strongest defensible con argument, if there is one.</a:t>
            </a:r>
          </a:p>
          <a:p>
            <a:pPr>
              <a:lnSpc>
                <a:spcPct val="110000"/>
              </a:lnSpc>
            </a:pPr>
            <a:r>
              <a:rPr lang="en-US" i="1" dirty="0"/>
              <a:t>Dialectical Validity</a:t>
            </a:r>
            <a:r>
              <a:rPr lang="en-US" dirty="0"/>
              <a:t>: supported by at least one defensible pro argument and none of the con arguments are defensible.</a:t>
            </a:r>
          </a:p>
          <a:p>
            <a:pPr>
              <a:lnSpc>
                <a:spcPct val="110000"/>
              </a:lnSpc>
            </a:pPr>
            <a:r>
              <a:rPr lang="en-US" i="1" dirty="0"/>
              <a:t>Beyond Reasonable Doubt</a:t>
            </a:r>
            <a:r>
              <a:rPr lang="en-US" dirty="0"/>
              <a:t>: supported by at least one defensible pro argument, all of its pro arguments are defensible and none of the con arguments are defensible.</a:t>
            </a:r>
          </a:p>
          <a:p>
            <a:pPr marL="0" indent="0">
              <a:lnSpc>
                <a:spcPct val="110000"/>
              </a:lnSpc>
              <a:buNone/>
            </a:pPr>
            <a:r>
              <a:rPr lang="en-US" sz="1600" dirty="0">
                <a:solidFill>
                  <a:srgbClr val="000000"/>
                </a:solidFill>
              </a:rPr>
              <a:t>(Walton and Gordon)</a:t>
            </a:r>
          </a:p>
        </p:txBody>
      </p:sp>
      <p:sp>
        <p:nvSpPr>
          <p:cNvPr id="4" name="Date Placeholder 3">
            <a:extLst>
              <a:ext uri="{FF2B5EF4-FFF2-40B4-BE49-F238E27FC236}">
                <a16:creationId xmlns:a16="http://schemas.microsoft.com/office/drawing/2014/main" id="{21519CE5-6A0D-124B-9383-AAB4FB0B8A96}"/>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2BEDD55C-77AD-5D4E-8CFD-CEFC6E8FDB4C}"/>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0035653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F74E7AC-4122-9649-AAC7-3FAD39BD8565}"/>
              </a:ext>
            </a:extLst>
          </p:cNvPr>
          <p:cNvSpPr>
            <a:spLocks noGrp="1"/>
          </p:cNvSpPr>
          <p:nvPr>
            <p:ph type="title"/>
          </p:nvPr>
        </p:nvSpPr>
        <p:spPr>
          <a:xfrm>
            <a:off x="838200" y="365125"/>
            <a:ext cx="10515600" cy="1325563"/>
          </a:xfrm>
        </p:spPr>
        <p:txBody>
          <a:bodyPr/>
          <a:lstStyle/>
          <a:p>
            <a:r>
              <a:rPr lang="en-US" dirty="0"/>
              <a:t>About Argumentation, there is much more to say</a:t>
            </a:r>
          </a:p>
        </p:txBody>
      </p:sp>
      <p:sp>
        <p:nvSpPr>
          <p:cNvPr id="14" name="Content Placeholder 13">
            <a:extLst>
              <a:ext uri="{FF2B5EF4-FFF2-40B4-BE49-F238E27FC236}">
                <a16:creationId xmlns:a16="http://schemas.microsoft.com/office/drawing/2014/main" id="{83D2F2D8-02D5-9B4F-9CF7-73EA2823F9F1}"/>
              </a:ext>
            </a:extLst>
          </p:cNvPr>
          <p:cNvSpPr>
            <a:spLocks noGrp="1"/>
          </p:cNvSpPr>
          <p:nvPr>
            <p:ph idx="1"/>
          </p:nvPr>
        </p:nvSpPr>
        <p:spPr/>
        <p:txBody>
          <a:bodyPr/>
          <a:lstStyle/>
          <a:p>
            <a:r>
              <a:rPr lang="en-US" dirty="0" err="1"/>
              <a:t>Formalisations</a:t>
            </a:r>
            <a:endParaRPr lang="en-US" dirty="0"/>
          </a:p>
          <a:p>
            <a:r>
              <a:rPr lang="en-US" dirty="0"/>
              <a:t>Probabilistic reasoning</a:t>
            </a:r>
          </a:p>
          <a:p>
            <a:r>
              <a:rPr lang="en-US" dirty="0"/>
              <a:t>Value-based reasoning</a:t>
            </a:r>
          </a:p>
          <a:p>
            <a:r>
              <a:rPr lang="en-US" dirty="0"/>
              <a:t>Evidential reasoning</a:t>
            </a:r>
          </a:p>
          <a:p>
            <a:r>
              <a:rPr lang="en-US" dirty="0"/>
              <a:t>Bridging between ‘human’ concepts of law and legal argument</a:t>
            </a:r>
          </a:p>
        </p:txBody>
      </p:sp>
      <p:sp>
        <p:nvSpPr>
          <p:cNvPr id="4" name="Date Placeholder 3">
            <a:extLst>
              <a:ext uri="{FF2B5EF4-FFF2-40B4-BE49-F238E27FC236}">
                <a16:creationId xmlns:a16="http://schemas.microsoft.com/office/drawing/2014/main" id="{115209AF-6DEB-DC4A-8D9F-C8C1E91B8698}"/>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2088C6F1-2B7A-2644-BA92-5229D0233493}"/>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146458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EA4D-0177-A645-A34D-5EB89004D041}"/>
              </a:ext>
            </a:extLst>
          </p:cNvPr>
          <p:cNvSpPr>
            <a:spLocks noGrp="1"/>
          </p:cNvSpPr>
          <p:nvPr>
            <p:ph type="title"/>
          </p:nvPr>
        </p:nvSpPr>
        <p:spPr/>
        <p:txBody>
          <a:bodyPr/>
          <a:lstStyle/>
          <a:p>
            <a:r>
              <a:rPr lang="en-US" dirty="0"/>
              <a:t>Basic </a:t>
            </a:r>
            <a:r>
              <a:rPr lang="en-US" dirty="0" err="1"/>
              <a:t>Formalisations</a:t>
            </a:r>
            <a:r>
              <a:rPr lang="en-US" dirty="0"/>
              <a:t> of </a:t>
            </a:r>
            <a:r>
              <a:rPr lang="en-US" dirty="0" err="1"/>
              <a:t>Dungian</a:t>
            </a:r>
            <a:r>
              <a:rPr lang="en-US" dirty="0"/>
              <a:t> Argumentation Framework</a:t>
            </a:r>
          </a:p>
        </p:txBody>
      </p:sp>
      <p:sp>
        <p:nvSpPr>
          <p:cNvPr id="4" name="Date Placeholder 3">
            <a:extLst>
              <a:ext uri="{FF2B5EF4-FFF2-40B4-BE49-F238E27FC236}">
                <a16:creationId xmlns:a16="http://schemas.microsoft.com/office/drawing/2014/main" id="{DA70F25F-4E6A-1D46-9EBB-AB1676AE8579}"/>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96497A18-9682-3D48-A671-E9EC500660CC}"/>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17872309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0E1A97-C385-D846-8204-C2B3D1184785}"/>
              </a:ext>
            </a:extLst>
          </p:cNvPr>
          <p:cNvSpPr>
            <a:spLocks noGrp="1"/>
          </p:cNvSpPr>
          <p:nvPr>
            <p:ph type="title"/>
          </p:nvPr>
        </p:nvSpPr>
        <p:spPr/>
        <p:txBody>
          <a:bodyPr/>
          <a:lstStyle/>
          <a:p>
            <a:r>
              <a:rPr lang="en-US" dirty="0"/>
              <a:t>Abstract Argumentation Frameworks</a:t>
            </a:r>
          </a:p>
        </p:txBody>
      </p:sp>
      <p:sp>
        <p:nvSpPr>
          <p:cNvPr id="7" name="Content Placeholder 6">
            <a:extLst>
              <a:ext uri="{FF2B5EF4-FFF2-40B4-BE49-F238E27FC236}">
                <a16:creationId xmlns:a16="http://schemas.microsoft.com/office/drawing/2014/main" id="{08BD0DB0-6B4F-124A-88E8-17AAA94AACC0}"/>
              </a:ext>
            </a:extLst>
          </p:cNvPr>
          <p:cNvSpPr>
            <a:spLocks noGrp="1"/>
          </p:cNvSpPr>
          <p:nvPr>
            <p:ph idx="1"/>
          </p:nvPr>
        </p:nvSpPr>
        <p:spPr/>
        <p:txBody>
          <a:bodyPr/>
          <a:lstStyle/>
          <a:p>
            <a:r>
              <a:rPr lang="en-US" dirty="0"/>
              <a:t>Abstract argumentation frameworks, also called argumentation frameworks are defined formally as a pair:</a:t>
            </a:r>
          </a:p>
          <a:p>
            <a:pPr lvl="1"/>
            <a:r>
              <a:rPr lang="en-US" dirty="0"/>
              <a:t>A set of abstract elements called arguments, denoted A</a:t>
            </a:r>
          </a:p>
          <a:p>
            <a:pPr lvl="1"/>
            <a:r>
              <a:rPr lang="en-US" dirty="0"/>
              <a:t>A binary relation on A, called attack relation, denoted R</a:t>
            </a:r>
          </a:p>
          <a:p>
            <a:r>
              <a:rPr lang="en-US" dirty="0"/>
              <a:t>For instance, the  argumentation system S = &lt;A, R&gt; with A = {a, b, c, d} and R= {(a, b),(b, c),(d, c)} contains four arguments (a, b, c and d) and three attacks (a attacks </a:t>
            </a:r>
            <a:r>
              <a:rPr lang="en-US" dirty="0" err="1"/>
              <a:t>b,b</a:t>
            </a:r>
            <a:r>
              <a:rPr lang="en-US" dirty="0"/>
              <a:t> attacks c, and d attacks c).</a:t>
            </a:r>
          </a:p>
        </p:txBody>
      </p:sp>
      <p:sp>
        <p:nvSpPr>
          <p:cNvPr id="4" name="Date Placeholder 3">
            <a:extLst>
              <a:ext uri="{FF2B5EF4-FFF2-40B4-BE49-F238E27FC236}">
                <a16:creationId xmlns:a16="http://schemas.microsoft.com/office/drawing/2014/main" id="{9366434A-8C0B-F149-8199-673091344AFB}"/>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E4355231-08FB-8D41-8C7E-D8F64DE3C5B4}"/>
              </a:ext>
            </a:extLst>
          </p:cNvPr>
          <p:cNvSpPr>
            <a:spLocks noGrp="1"/>
          </p:cNvSpPr>
          <p:nvPr>
            <p:ph type="ftr" sz="quarter" idx="11"/>
          </p:nvPr>
        </p:nvSpPr>
        <p:spPr/>
        <p:txBody>
          <a:bodyPr/>
          <a:lstStyle/>
          <a:p>
            <a:r>
              <a:rPr lang="en-US"/>
              <a:t>Copyright (c) 2021 Adam Wyner</a:t>
            </a:r>
          </a:p>
        </p:txBody>
      </p:sp>
      <p:pic>
        <p:nvPicPr>
          <p:cNvPr id="9" name="Picture 8" descr="A close up of a logo&#10;&#10;Description automatically generated">
            <a:extLst>
              <a:ext uri="{FF2B5EF4-FFF2-40B4-BE49-F238E27FC236}">
                <a16:creationId xmlns:a16="http://schemas.microsoft.com/office/drawing/2014/main" id="{5E1B8125-2863-934A-8607-635B7CE63026}"/>
              </a:ext>
            </a:extLst>
          </p:cNvPr>
          <p:cNvPicPr>
            <a:picLocks noChangeAspect="1"/>
          </p:cNvPicPr>
          <p:nvPr/>
        </p:nvPicPr>
        <p:blipFill>
          <a:blip r:embed="rId2"/>
          <a:stretch>
            <a:fillRect/>
          </a:stretch>
        </p:blipFill>
        <p:spPr>
          <a:xfrm>
            <a:off x="2076567" y="4339205"/>
            <a:ext cx="8068581" cy="2017145"/>
          </a:xfrm>
          <a:prstGeom prst="rect">
            <a:avLst/>
          </a:prstGeom>
        </p:spPr>
      </p:pic>
    </p:spTree>
    <p:extLst>
      <p:ext uri="{BB962C8B-B14F-4D97-AF65-F5344CB8AC3E}">
        <p14:creationId xmlns:p14="http://schemas.microsoft.com/office/powerpoint/2010/main" val="22576792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892-1BAD-5246-B47A-D9367C78977D}"/>
              </a:ext>
            </a:extLst>
          </p:cNvPr>
          <p:cNvSpPr>
            <a:spLocks noGrp="1"/>
          </p:cNvSpPr>
          <p:nvPr>
            <p:ph type="title"/>
          </p:nvPr>
        </p:nvSpPr>
        <p:spPr/>
        <p:txBody>
          <a:bodyPr/>
          <a:lstStyle/>
          <a:p>
            <a:r>
              <a:rPr lang="en-US" dirty="0"/>
              <a:t>Dung (1995) Basic Notions</a:t>
            </a:r>
          </a:p>
        </p:txBody>
      </p:sp>
      <p:sp>
        <p:nvSpPr>
          <p:cNvPr id="3" name="Content Placeholder 2">
            <a:extLst>
              <a:ext uri="{FF2B5EF4-FFF2-40B4-BE49-F238E27FC236}">
                <a16:creationId xmlns:a16="http://schemas.microsoft.com/office/drawing/2014/main" id="{6571081F-B524-654E-9329-E14079A1F3EE}"/>
              </a:ext>
            </a:extLst>
          </p:cNvPr>
          <p:cNvSpPr>
            <a:spLocks noGrp="1"/>
          </p:cNvSpPr>
          <p:nvPr>
            <p:ph idx="1"/>
          </p:nvPr>
        </p:nvSpPr>
        <p:spPr>
          <a:xfrm>
            <a:off x="838200" y="1833059"/>
            <a:ext cx="10515600" cy="4351338"/>
          </a:xfrm>
        </p:spPr>
        <p:txBody>
          <a:bodyPr>
            <a:normAutofit lnSpcReduction="10000"/>
          </a:bodyPr>
          <a:lstStyle/>
          <a:p>
            <a:r>
              <a:rPr lang="en-US" dirty="0"/>
              <a:t>Dung (1995) defines some notions:</a:t>
            </a:r>
          </a:p>
          <a:p>
            <a:endParaRPr lang="en-US" dirty="0"/>
          </a:p>
          <a:p>
            <a:pPr lvl="1"/>
            <a:r>
              <a:rPr lang="en-US" dirty="0"/>
              <a:t>an argument a ∈ A is acceptable with respect to E ⊆ A if and only if E defends a, that is ∀b ∈ A such that (b, a) ∈ R, ∃c ∈ E such that (c, b) ∈ R,</a:t>
            </a:r>
          </a:p>
          <a:p>
            <a:pPr lvl="1"/>
            <a:r>
              <a:rPr lang="en-US" dirty="0"/>
              <a:t>a  set  of  arguments E is conflict-free if there is no attack between  its arguments, formally: ∀a, b ∈ E, (a, b) ∉ R,</a:t>
            </a:r>
          </a:p>
          <a:p>
            <a:pPr lvl="1"/>
            <a:r>
              <a:rPr lang="en-US" dirty="0"/>
              <a:t>a set of arguments E is admissible if and only if it is conflict-free and all its arguments are acceptable with respect to E.</a:t>
            </a:r>
          </a:p>
          <a:p>
            <a:endParaRPr lang="en-US" dirty="0"/>
          </a:p>
          <a:p>
            <a:r>
              <a:rPr lang="en-US" dirty="0"/>
              <a:t>Phan Minh Dung (1995). “On the acceptability of arguments and its fundamental </a:t>
            </a:r>
            <a:r>
              <a:rPr lang="en-US" dirty="0" err="1"/>
              <a:t>rolein</a:t>
            </a:r>
            <a:r>
              <a:rPr lang="en-US" dirty="0"/>
              <a:t> nonmonotonic reasoning, logic programming, and n–person game”. Artificial Intelligence. 77(2): 321–357</a:t>
            </a:r>
          </a:p>
          <a:p>
            <a:endParaRPr lang="en-US"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79CED325-F64B-A946-B293-25B37BF5DA71}"/>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922089FB-BE65-2B43-A90B-858F915106AB}"/>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16756357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B98C-B876-4146-936F-00714C4ED141}"/>
              </a:ext>
            </a:extLst>
          </p:cNvPr>
          <p:cNvSpPr>
            <a:spLocks noGrp="1"/>
          </p:cNvSpPr>
          <p:nvPr>
            <p:ph type="title"/>
          </p:nvPr>
        </p:nvSpPr>
        <p:spPr/>
        <p:txBody>
          <a:bodyPr/>
          <a:lstStyle/>
          <a:p>
            <a:r>
              <a:rPr lang="en-US" dirty="0"/>
              <a:t>Various Semantics of Acceptance - Extensions</a:t>
            </a:r>
          </a:p>
        </p:txBody>
      </p:sp>
      <p:sp>
        <p:nvSpPr>
          <p:cNvPr id="3" name="Content Placeholder 2">
            <a:extLst>
              <a:ext uri="{FF2B5EF4-FFF2-40B4-BE49-F238E27FC236}">
                <a16:creationId xmlns:a16="http://schemas.microsoft.com/office/drawing/2014/main" id="{A756F696-4872-FE44-9D1E-9009E8D37D23}"/>
              </a:ext>
            </a:extLst>
          </p:cNvPr>
          <p:cNvSpPr>
            <a:spLocks noGrp="1"/>
          </p:cNvSpPr>
          <p:nvPr>
            <p:ph idx="1"/>
          </p:nvPr>
        </p:nvSpPr>
        <p:spPr/>
        <p:txBody>
          <a:bodyPr>
            <a:normAutofit/>
          </a:bodyPr>
          <a:lstStyle/>
          <a:p>
            <a:r>
              <a:rPr lang="en-US" dirty="0"/>
              <a:t>To decide if several arguments can be accepted together, Dung defines several semantics of acceptance that allow, given an argumentation system, sets of  arguments (called extensions).  For instance, given S = &lt;A, R&gt;</a:t>
            </a:r>
          </a:p>
          <a:p>
            <a:pPr lvl="1"/>
            <a:r>
              <a:rPr lang="en-US" dirty="0"/>
              <a:t>E is a complete extension of S only if it is an admissible set and every acceptable argument with respect to E belongs to E,</a:t>
            </a:r>
          </a:p>
          <a:p>
            <a:pPr lvl="1"/>
            <a:r>
              <a:rPr lang="en-US" dirty="0"/>
              <a:t>E is a preferred extension of S only if it is a maximal element (with respect to the set-theoretical inclusion) among the admissible sets with respect to S,</a:t>
            </a:r>
          </a:p>
          <a:p>
            <a:pPr lvl="1"/>
            <a:r>
              <a:rPr lang="en-US" dirty="0"/>
              <a:t>E is a stable extension of S only if it is a conflict-free set that  attacks every argument that does not belong in E,</a:t>
            </a:r>
          </a:p>
          <a:p>
            <a:pPr lvl="1"/>
            <a:r>
              <a:rPr lang="en-US" dirty="0"/>
              <a:t>E is the (unique) grounded extension of S only if it is the smallest element(with respect to set inclusion) among the complete extensions of S.</a:t>
            </a:r>
          </a:p>
        </p:txBody>
      </p:sp>
      <p:sp>
        <p:nvSpPr>
          <p:cNvPr id="4" name="Date Placeholder 3">
            <a:extLst>
              <a:ext uri="{FF2B5EF4-FFF2-40B4-BE49-F238E27FC236}">
                <a16:creationId xmlns:a16="http://schemas.microsoft.com/office/drawing/2014/main" id="{86E35426-1B19-894A-8B3A-48C18394A76D}"/>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31A81F0A-36FC-FB46-8CE7-6B1F26F61DF8}"/>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48630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Corpora - Where Arguments Appear</a:t>
            </a:r>
            <a:endParaRPr lang="en-GB" sz="4000" dirty="0"/>
          </a:p>
        </p:txBody>
      </p:sp>
      <p:sp>
        <p:nvSpPr>
          <p:cNvPr id="5" name="Footer Placeholder 4"/>
          <p:cNvSpPr>
            <a:spLocks noGrp="1"/>
          </p:cNvSpPr>
          <p:nvPr>
            <p:ph type="ftr" sz="quarter" idx="11"/>
          </p:nvPr>
        </p:nvSpPr>
        <p:spPr/>
        <p:txBody>
          <a:bodyPr/>
          <a:lstStyle/>
          <a:p>
            <a:r>
              <a:rPr lang="pl-PL"/>
              <a:t>Copyright (c) 2021 Adam Wyner</a:t>
            </a:r>
            <a:endParaRPr lang="en-GB" dirty="0"/>
          </a:p>
        </p:txBody>
      </p:sp>
      <p:sp>
        <p:nvSpPr>
          <p:cNvPr id="3" name="Content Placeholder 2"/>
          <p:cNvSpPr>
            <a:spLocks noGrp="1"/>
          </p:cNvSpPr>
          <p:nvPr>
            <p:ph idx="1"/>
          </p:nvPr>
        </p:nvSpPr>
        <p:spPr/>
        <p:txBody>
          <a:bodyPr>
            <a:normAutofit/>
          </a:bodyPr>
          <a:lstStyle/>
          <a:p>
            <a:r>
              <a:rPr lang="en-US" sz="2800" dirty="0"/>
              <a:t>Consumer websites.</a:t>
            </a:r>
          </a:p>
          <a:p>
            <a:r>
              <a:rPr lang="en-US" sz="2800" dirty="0"/>
              <a:t>Law:  policy (policy-making, voting, legislation), Supreme Court transcripts, case based reasoning, regulations.</a:t>
            </a:r>
          </a:p>
          <a:p>
            <a:r>
              <a:rPr lang="en-US" sz="2800" dirty="0"/>
              <a:t>BBC's </a:t>
            </a:r>
            <a:r>
              <a:rPr lang="en-US" sz="2800" i="1" dirty="0"/>
              <a:t>Have Your Say</a:t>
            </a:r>
            <a:r>
              <a:rPr lang="en-US" sz="2800" dirty="0"/>
              <a:t> and </a:t>
            </a:r>
            <a:r>
              <a:rPr lang="en-US" sz="2800" i="1" dirty="0"/>
              <a:t>Moral Maze</a:t>
            </a:r>
            <a:r>
              <a:rPr lang="en-US" sz="2800" dirty="0"/>
              <a:t>.</a:t>
            </a:r>
            <a:endParaRPr lang="en-US" sz="2800" i="1" dirty="0"/>
          </a:p>
          <a:p>
            <a:r>
              <a:rPr lang="en-US" sz="2800" dirty="0"/>
              <a:t>Medical diagnosis.</a:t>
            </a:r>
          </a:p>
          <a:p>
            <a:r>
              <a:rPr lang="en-US" sz="2800" dirty="0"/>
              <a:t>Making plans.</a:t>
            </a:r>
          </a:p>
          <a:p>
            <a:r>
              <a:rPr lang="en-US" sz="2800" dirty="0" err="1"/>
              <a:t>Debatepedia</a:t>
            </a:r>
            <a:r>
              <a:rPr lang="en-US" sz="2800" dirty="0"/>
              <a:t>, Wikipedia, meeting annotations</a:t>
            </a:r>
          </a:p>
          <a:p>
            <a:r>
              <a:rPr lang="en-US" sz="2800" dirty="0"/>
              <a:t>Social media:  web-forums, Twitter, Facebook, ....</a:t>
            </a:r>
          </a:p>
        </p:txBody>
      </p:sp>
      <p:sp>
        <p:nvSpPr>
          <p:cNvPr id="4" name="Date Placeholder 3">
            <a:extLst>
              <a:ext uri="{FF2B5EF4-FFF2-40B4-BE49-F238E27FC236}">
                <a16:creationId xmlns:a16="http://schemas.microsoft.com/office/drawing/2014/main" id="{D5894914-31E0-464F-ACA0-6867C01A5F8A}"/>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2857370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2484-5D19-BE44-87AE-7BB88C62298F}"/>
              </a:ext>
            </a:extLst>
          </p:cNvPr>
          <p:cNvSpPr>
            <a:spLocks noGrp="1"/>
          </p:cNvSpPr>
          <p:nvPr>
            <p:ph type="title"/>
          </p:nvPr>
        </p:nvSpPr>
        <p:spPr/>
        <p:txBody>
          <a:bodyPr/>
          <a:lstStyle/>
          <a:p>
            <a:r>
              <a:rPr lang="en-US" dirty="0"/>
              <a:t>Powerset of Arguments</a:t>
            </a:r>
          </a:p>
        </p:txBody>
      </p:sp>
      <p:sp>
        <p:nvSpPr>
          <p:cNvPr id="3" name="Content Placeholder 2">
            <a:extLst>
              <a:ext uri="{FF2B5EF4-FFF2-40B4-BE49-F238E27FC236}">
                <a16:creationId xmlns:a16="http://schemas.microsoft.com/office/drawing/2014/main" id="{94C2F6D4-32F0-FE4C-A64A-0876CDD7255B}"/>
              </a:ext>
            </a:extLst>
          </p:cNvPr>
          <p:cNvSpPr>
            <a:spLocks noGrp="1"/>
          </p:cNvSpPr>
          <p:nvPr>
            <p:ph idx="1"/>
          </p:nvPr>
        </p:nvSpPr>
        <p:spPr/>
        <p:txBody>
          <a:bodyPr/>
          <a:lstStyle/>
          <a:p>
            <a:pPr marL="0" indent="0">
              <a:buNone/>
            </a:pPr>
            <a:r>
              <a:rPr lang="en-US" dirty="0"/>
              <a:t>It is also useful to consider the powerset of the arguments -</a:t>
            </a:r>
          </a:p>
          <a:p>
            <a:pPr marL="0" indent="0" algn="ctr">
              <a:buNone/>
            </a:pPr>
            <a:endParaRPr lang="en-US" dirty="0"/>
          </a:p>
          <a:p>
            <a:pPr marL="0" indent="0" algn="ctr">
              <a:buNone/>
            </a:pPr>
            <a:r>
              <a:rPr lang="en-US" dirty="0"/>
              <a:t>{a} {b} {c} {d}</a:t>
            </a:r>
          </a:p>
          <a:p>
            <a:pPr marL="0" indent="0" algn="ctr">
              <a:buNone/>
            </a:pPr>
            <a:endParaRPr lang="en-US" dirty="0"/>
          </a:p>
          <a:p>
            <a:pPr marL="0" indent="0" algn="ctr">
              <a:buNone/>
            </a:pPr>
            <a:r>
              <a:rPr lang="en-US" dirty="0"/>
              <a:t>{a, b} {a, c} {a, d} {b, c} {b, d} {c, d}</a:t>
            </a:r>
          </a:p>
          <a:p>
            <a:pPr marL="0" indent="0" algn="ctr">
              <a:buNone/>
            </a:pPr>
            <a:r>
              <a:rPr lang="en-US" dirty="0"/>
              <a:t> </a:t>
            </a:r>
          </a:p>
          <a:p>
            <a:pPr marL="0" indent="0" algn="ctr">
              <a:buNone/>
            </a:pPr>
            <a:r>
              <a:rPr lang="en-US" dirty="0"/>
              <a:t>{a, b, c} {a, b, d} {a, c, d} {b, c, d}</a:t>
            </a:r>
            <a:br>
              <a:rPr lang="en-US" dirty="0"/>
            </a:br>
            <a:endParaRPr lang="en-US" dirty="0"/>
          </a:p>
          <a:p>
            <a:pPr marL="0" indent="0" algn="ctr">
              <a:buNone/>
            </a:pPr>
            <a:r>
              <a:rPr lang="en-US" dirty="0"/>
              <a:t>{a, b, c, d}</a:t>
            </a:r>
          </a:p>
        </p:txBody>
      </p:sp>
      <p:sp>
        <p:nvSpPr>
          <p:cNvPr id="4" name="Date Placeholder 3">
            <a:extLst>
              <a:ext uri="{FF2B5EF4-FFF2-40B4-BE49-F238E27FC236}">
                <a16:creationId xmlns:a16="http://schemas.microsoft.com/office/drawing/2014/main" id="{440DB616-C9C3-B147-8531-63ABF9242FC6}"/>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E5B0898E-7C1B-C44F-AA93-0DC63C4BC774}"/>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19327793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54C0-AA89-E649-BB9B-D92B10D78682}"/>
              </a:ext>
            </a:extLst>
          </p:cNvPr>
          <p:cNvSpPr>
            <a:spLocks noGrp="1"/>
          </p:cNvSpPr>
          <p:nvPr>
            <p:ph type="title"/>
          </p:nvPr>
        </p:nvSpPr>
        <p:spPr/>
        <p:txBody>
          <a:bodyPr/>
          <a:lstStyle/>
          <a:p>
            <a:r>
              <a:rPr lang="en-US" dirty="0"/>
              <a:t>Inclusions between Extensions</a:t>
            </a:r>
          </a:p>
        </p:txBody>
      </p:sp>
      <p:sp>
        <p:nvSpPr>
          <p:cNvPr id="3" name="Content Placeholder 2">
            <a:extLst>
              <a:ext uri="{FF2B5EF4-FFF2-40B4-BE49-F238E27FC236}">
                <a16:creationId xmlns:a16="http://schemas.microsoft.com/office/drawing/2014/main" id="{1F8FF915-C812-3741-867B-0600BBE6A7B0}"/>
              </a:ext>
            </a:extLst>
          </p:cNvPr>
          <p:cNvSpPr>
            <a:spLocks noGrp="1"/>
          </p:cNvSpPr>
          <p:nvPr>
            <p:ph idx="1"/>
          </p:nvPr>
        </p:nvSpPr>
        <p:spPr/>
        <p:txBody>
          <a:bodyPr/>
          <a:lstStyle/>
          <a:p>
            <a:r>
              <a:rPr lang="en-US" dirty="0"/>
              <a:t>There exists some inclusions between the sets of extensions built with these semantics:</a:t>
            </a:r>
          </a:p>
          <a:p>
            <a:endParaRPr lang="en-US" dirty="0"/>
          </a:p>
          <a:p>
            <a:pPr lvl="1"/>
            <a:r>
              <a:rPr lang="en-US" dirty="0"/>
              <a:t>Every stable extension is preferred</a:t>
            </a:r>
          </a:p>
          <a:p>
            <a:pPr lvl="1"/>
            <a:r>
              <a:rPr lang="en-US" dirty="0"/>
              <a:t>Every preferred extension is complete</a:t>
            </a:r>
          </a:p>
          <a:p>
            <a:pPr lvl="1"/>
            <a:r>
              <a:rPr lang="en-US" dirty="0"/>
              <a:t>The grounded extension is complete</a:t>
            </a:r>
          </a:p>
          <a:p>
            <a:pPr lvl="1"/>
            <a:r>
              <a:rPr lang="en-US" dirty="0"/>
              <a:t>Some other semantics have been defined</a:t>
            </a:r>
          </a:p>
        </p:txBody>
      </p:sp>
      <p:sp>
        <p:nvSpPr>
          <p:cNvPr id="4" name="Date Placeholder 3">
            <a:extLst>
              <a:ext uri="{FF2B5EF4-FFF2-40B4-BE49-F238E27FC236}">
                <a16:creationId xmlns:a16="http://schemas.microsoft.com/office/drawing/2014/main" id="{61E43850-E15A-8443-BDBA-C9E904189C21}"/>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049CF30C-9C0A-B84B-BEBA-6A6F52415F13}"/>
              </a:ext>
            </a:extLst>
          </p:cNvPr>
          <p:cNvSpPr>
            <a:spLocks noGrp="1"/>
          </p:cNvSpPr>
          <p:nvPr>
            <p:ph type="ftr" sz="quarter" idx="11"/>
          </p:nvPr>
        </p:nvSpPr>
        <p:spPr/>
        <p:txBody>
          <a:bodyPr/>
          <a:lstStyle/>
          <a:p>
            <a:r>
              <a:rPr lang="en-US"/>
              <a:t>Copyright (c) 2021 Adam Wyner</a:t>
            </a:r>
          </a:p>
        </p:txBody>
      </p:sp>
    </p:spTree>
    <p:extLst>
      <p:ext uri="{BB962C8B-B14F-4D97-AF65-F5344CB8AC3E}">
        <p14:creationId xmlns:p14="http://schemas.microsoft.com/office/powerpoint/2010/main" val="2082757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D75E-DBFE-5842-AB57-39049A239681}"/>
              </a:ext>
            </a:extLst>
          </p:cNvPr>
          <p:cNvSpPr>
            <a:spLocks noGrp="1"/>
          </p:cNvSpPr>
          <p:nvPr>
            <p:ph type="title"/>
          </p:nvPr>
        </p:nvSpPr>
        <p:spPr/>
        <p:txBody>
          <a:bodyPr/>
          <a:lstStyle/>
          <a:p>
            <a:r>
              <a:rPr lang="en-US" dirty="0"/>
              <a:t>Dialogue Types</a:t>
            </a:r>
          </a:p>
        </p:txBody>
      </p:sp>
      <p:sp>
        <p:nvSpPr>
          <p:cNvPr id="4" name="Date Placeholder 3">
            <a:extLst>
              <a:ext uri="{FF2B5EF4-FFF2-40B4-BE49-F238E27FC236}">
                <a16:creationId xmlns:a16="http://schemas.microsoft.com/office/drawing/2014/main" id="{CC31D6AD-8461-9340-A3CC-535C0C0DA5EB}"/>
              </a:ext>
            </a:extLst>
          </p:cNvPr>
          <p:cNvSpPr>
            <a:spLocks noGrp="1"/>
          </p:cNvSpPr>
          <p:nvPr>
            <p:ph type="dt" sz="half" idx="10"/>
          </p:nvPr>
        </p:nvSpPr>
        <p:spPr/>
        <p:txBody>
          <a:bodyPr/>
          <a:lstStyle/>
          <a:p>
            <a:r>
              <a:rPr lang="en-US"/>
              <a:t>Spring 2021 CSCM23</a:t>
            </a:r>
          </a:p>
        </p:txBody>
      </p:sp>
      <p:sp>
        <p:nvSpPr>
          <p:cNvPr id="5" name="Footer Placeholder 4">
            <a:extLst>
              <a:ext uri="{FF2B5EF4-FFF2-40B4-BE49-F238E27FC236}">
                <a16:creationId xmlns:a16="http://schemas.microsoft.com/office/drawing/2014/main" id="{797266EB-F33B-E849-8127-F03BD6BB66AE}"/>
              </a:ext>
            </a:extLst>
          </p:cNvPr>
          <p:cNvSpPr>
            <a:spLocks noGrp="1"/>
          </p:cNvSpPr>
          <p:nvPr>
            <p:ph type="ftr" sz="quarter" idx="11"/>
          </p:nvPr>
        </p:nvSpPr>
        <p:spPr/>
        <p:txBody>
          <a:bodyPr/>
          <a:lstStyle/>
          <a:p>
            <a:r>
              <a:rPr lang="en-US"/>
              <a:t>Copyright (c) 2021 Adam Wyner</a:t>
            </a:r>
          </a:p>
        </p:txBody>
      </p:sp>
      <p:graphicFrame>
        <p:nvGraphicFramePr>
          <p:cNvPr id="10" name="Table 9">
            <a:extLst>
              <a:ext uri="{FF2B5EF4-FFF2-40B4-BE49-F238E27FC236}">
                <a16:creationId xmlns:a16="http://schemas.microsoft.com/office/drawing/2014/main" id="{659F6294-906A-D940-BF96-5654339CB99F}"/>
              </a:ext>
            </a:extLst>
          </p:cNvPr>
          <p:cNvGraphicFramePr>
            <a:graphicFrameLocks noGrp="1"/>
          </p:cNvGraphicFramePr>
          <p:nvPr/>
        </p:nvGraphicFramePr>
        <p:xfrm>
          <a:off x="838200" y="2359025"/>
          <a:ext cx="10515601" cy="2141664"/>
        </p:xfrm>
        <a:graphic>
          <a:graphicData uri="http://schemas.openxmlformats.org/drawingml/2006/table">
            <a:tbl>
              <a:tblPr>
                <a:tableStyleId>{5C22544A-7EE6-4342-B048-85BDC9FD1C3A}</a:tableStyleId>
              </a:tblPr>
              <a:tblGrid>
                <a:gridCol w="1701814">
                  <a:extLst>
                    <a:ext uri="{9D8B030D-6E8A-4147-A177-3AD203B41FA5}">
                      <a16:colId xmlns:a16="http://schemas.microsoft.com/office/drawing/2014/main" val="2393845433"/>
                    </a:ext>
                  </a:extLst>
                </a:gridCol>
                <a:gridCol w="2371616">
                  <a:extLst>
                    <a:ext uri="{9D8B030D-6E8A-4147-A177-3AD203B41FA5}">
                      <a16:colId xmlns:a16="http://schemas.microsoft.com/office/drawing/2014/main" val="966995654"/>
                    </a:ext>
                  </a:extLst>
                </a:gridCol>
                <a:gridCol w="3130533">
                  <a:extLst>
                    <a:ext uri="{9D8B030D-6E8A-4147-A177-3AD203B41FA5}">
                      <a16:colId xmlns:a16="http://schemas.microsoft.com/office/drawing/2014/main" val="2907443933"/>
                    </a:ext>
                  </a:extLst>
                </a:gridCol>
                <a:gridCol w="3311638">
                  <a:extLst>
                    <a:ext uri="{9D8B030D-6E8A-4147-A177-3AD203B41FA5}">
                      <a16:colId xmlns:a16="http://schemas.microsoft.com/office/drawing/2014/main" val="1220390767"/>
                    </a:ext>
                  </a:extLst>
                </a:gridCol>
              </a:tblGrid>
              <a:tr h="241606">
                <a:tc>
                  <a:txBody>
                    <a:bodyPr/>
                    <a:lstStyle/>
                    <a:p>
                      <a:pPr algn="l" fontAlgn="b"/>
                      <a:r>
                        <a:rPr lang="en-US" sz="1400" u="none" strike="noStrike">
                          <a:effectLst/>
                        </a:rPr>
                        <a:t>Type of Dialogue</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Initial Situation</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Participant's Goal</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Goal of Dialogue</a:t>
                      </a:r>
                      <a:endParaRPr lang="en-US" sz="1400" b="1" i="0" u="none" strike="noStrike">
                        <a:solidFill>
                          <a:srgbClr val="000000"/>
                        </a:solidFill>
                        <a:effectLst/>
                        <a:latin typeface="Calibri" panose="020F0502020204030204" pitchFamily="34" charset="0"/>
                      </a:endParaRPr>
                    </a:p>
                  </a:txBody>
                  <a:tcPr marL="8629" marR="8629" marT="8629" marB="0" anchor="b"/>
                </a:tc>
                <a:extLst>
                  <a:ext uri="{0D108BD9-81ED-4DB2-BD59-A6C34878D82A}">
                    <a16:rowId xmlns:a16="http://schemas.microsoft.com/office/drawing/2014/main" val="2283824780"/>
                  </a:ext>
                </a:extLst>
              </a:tr>
              <a:tr h="241606">
                <a:tc>
                  <a:txBody>
                    <a:bodyPr/>
                    <a:lstStyle/>
                    <a:p>
                      <a:pPr algn="l" fontAlgn="b"/>
                      <a:r>
                        <a:rPr lang="en-US" sz="1400" u="none" strike="noStrike">
                          <a:effectLst/>
                        </a:rPr>
                        <a:t>Persuasion</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Conflict of opinions</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Persuade other party</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Resolve or clarify issue</a:t>
                      </a:r>
                      <a:endParaRPr lang="en-US" sz="1400" b="1" i="0" u="none" strike="noStrike">
                        <a:solidFill>
                          <a:srgbClr val="000000"/>
                        </a:solidFill>
                        <a:effectLst/>
                        <a:latin typeface="Calibri" panose="020F0502020204030204" pitchFamily="34" charset="0"/>
                      </a:endParaRPr>
                    </a:p>
                  </a:txBody>
                  <a:tcPr marL="8629" marR="8629" marT="8629" marB="0" anchor="b"/>
                </a:tc>
                <a:extLst>
                  <a:ext uri="{0D108BD9-81ED-4DB2-BD59-A6C34878D82A}">
                    <a16:rowId xmlns:a16="http://schemas.microsoft.com/office/drawing/2014/main" val="3713780770"/>
                  </a:ext>
                </a:extLst>
              </a:tr>
              <a:tr h="241606">
                <a:tc>
                  <a:txBody>
                    <a:bodyPr/>
                    <a:lstStyle/>
                    <a:p>
                      <a:pPr algn="l" fontAlgn="b"/>
                      <a:r>
                        <a:rPr lang="en-US" sz="1400" u="none" strike="noStrike">
                          <a:effectLst/>
                        </a:rPr>
                        <a:t>Inquiry</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Need to have proof</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Find an verify evidence</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(Dis)Prove hypothesis</a:t>
                      </a:r>
                      <a:endParaRPr lang="en-US" sz="1400" b="1" i="0" u="none" strike="noStrike">
                        <a:solidFill>
                          <a:srgbClr val="000000"/>
                        </a:solidFill>
                        <a:effectLst/>
                        <a:latin typeface="Calibri" panose="020F0502020204030204" pitchFamily="34" charset="0"/>
                      </a:endParaRPr>
                    </a:p>
                  </a:txBody>
                  <a:tcPr marL="8629" marR="8629" marT="8629" marB="0" anchor="b"/>
                </a:tc>
                <a:extLst>
                  <a:ext uri="{0D108BD9-81ED-4DB2-BD59-A6C34878D82A}">
                    <a16:rowId xmlns:a16="http://schemas.microsoft.com/office/drawing/2014/main" val="4141648392"/>
                  </a:ext>
                </a:extLst>
              </a:tr>
              <a:tr h="450422">
                <a:tc>
                  <a:txBody>
                    <a:bodyPr/>
                    <a:lstStyle/>
                    <a:p>
                      <a:pPr algn="l" fontAlgn="b"/>
                      <a:r>
                        <a:rPr lang="en-US" sz="1400" u="none" strike="noStrike">
                          <a:effectLst/>
                        </a:rPr>
                        <a:t>Discovery</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Need to find an explanation of facts</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Find and defend a suitable hypothesis</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Choose the best hypothesis for testing</a:t>
                      </a:r>
                      <a:endParaRPr lang="en-US" sz="1400" b="1" i="0" u="none" strike="noStrike">
                        <a:solidFill>
                          <a:srgbClr val="000000"/>
                        </a:solidFill>
                        <a:effectLst/>
                        <a:latin typeface="Calibri" panose="020F0502020204030204" pitchFamily="34" charset="0"/>
                      </a:endParaRPr>
                    </a:p>
                  </a:txBody>
                  <a:tcPr marL="8629" marR="8629" marT="8629" marB="0" anchor="b"/>
                </a:tc>
                <a:extLst>
                  <a:ext uri="{0D108BD9-81ED-4DB2-BD59-A6C34878D82A}">
                    <a16:rowId xmlns:a16="http://schemas.microsoft.com/office/drawing/2014/main" val="1939495380"/>
                  </a:ext>
                </a:extLst>
              </a:tr>
              <a:tr h="241606">
                <a:tc>
                  <a:txBody>
                    <a:bodyPr/>
                    <a:lstStyle/>
                    <a:p>
                      <a:pPr algn="l" fontAlgn="b"/>
                      <a:r>
                        <a:rPr lang="en-US" sz="1400" u="none" strike="noStrike">
                          <a:effectLst/>
                        </a:rPr>
                        <a:t>Negotiation</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Conflict of interests</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Get what you most want</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Reasonable settlement both can live with</a:t>
                      </a:r>
                      <a:endParaRPr lang="en-US" sz="1400" b="1" i="0" u="none" strike="noStrike">
                        <a:solidFill>
                          <a:srgbClr val="000000"/>
                        </a:solidFill>
                        <a:effectLst/>
                        <a:latin typeface="Calibri" panose="020F0502020204030204" pitchFamily="34" charset="0"/>
                      </a:endParaRPr>
                    </a:p>
                  </a:txBody>
                  <a:tcPr marL="8629" marR="8629" marT="8629" marB="0" anchor="b"/>
                </a:tc>
                <a:extLst>
                  <a:ext uri="{0D108BD9-81ED-4DB2-BD59-A6C34878D82A}">
                    <a16:rowId xmlns:a16="http://schemas.microsoft.com/office/drawing/2014/main" val="2087708276"/>
                  </a:ext>
                </a:extLst>
              </a:tr>
              <a:tr h="241606">
                <a:tc>
                  <a:txBody>
                    <a:bodyPr/>
                    <a:lstStyle/>
                    <a:p>
                      <a:pPr algn="l" fontAlgn="b"/>
                      <a:r>
                        <a:rPr lang="en-US" sz="1400" u="none" strike="noStrike">
                          <a:effectLst/>
                        </a:rPr>
                        <a:t>Information-seeking</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Need information</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Acquire or give information</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Exchange information</a:t>
                      </a:r>
                      <a:endParaRPr lang="en-US" sz="1400" b="1" i="0" u="none" strike="noStrike">
                        <a:solidFill>
                          <a:srgbClr val="000000"/>
                        </a:solidFill>
                        <a:effectLst/>
                        <a:latin typeface="Calibri" panose="020F0502020204030204" pitchFamily="34" charset="0"/>
                      </a:endParaRPr>
                    </a:p>
                  </a:txBody>
                  <a:tcPr marL="8629" marR="8629" marT="8629" marB="0" anchor="b"/>
                </a:tc>
                <a:extLst>
                  <a:ext uri="{0D108BD9-81ED-4DB2-BD59-A6C34878D82A}">
                    <a16:rowId xmlns:a16="http://schemas.microsoft.com/office/drawing/2014/main" val="3388011657"/>
                  </a:ext>
                </a:extLst>
              </a:tr>
              <a:tr h="241606">
                <a:tc>
                  <a:txBody>
                    <a:bodyPr/>
                    <a:lstStyle/>
                    <a:p>
                      <a:pPr algn="l" fontAlgn="b"/>
                      <a:r>
                        <a:rPr lang="en-US" sz="1400" u="none" strike="noStrike">
                          <a:effectLst/>
                        </a:rPr>
                        <a:t>Deliberation</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Dilemma or practical choice</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Co-ordinate goals and actions</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Decide best available course of action</a:t>
                      </a:r>
                      <a:endParaRPr lang="en-US" sz="1400" b="1" i="0" u="none" strike="noStrike">
                        <a:solidFill>
                          <a:srgbClr val="000000"/>
                        </a:solidFill>
                        <a:effectLst/>
                        <a:latin typeface="Calibri" panose="020F0502020204030204" pitchFamily="34" charset="0"/>
                      </a:endParaRPr>
                    </a:p>
                  </a:txBody>
                  <a:tcPr marL="8629" marR="8629" marT="8629" marB="0" anchor="b"/>
                </a:tc>
                <a:extLst>
                  <a:ext uri="{0D108BD9-81ED-4DB2-BD59-A6C34878D82A}">
                    <a16:rowId xmlns:a16="http://schemas.microsoft.com/office/drawing/2014/main" val="1048991923"/>
                  </a:ext>
                </a:extLst>
              </a:tr>
              <a:tr h="241606">
                <a:tc>
                  <a:txBody>
                    <a:bodyPr/>
                    <a:lstStyle/>
                    <a:p>
                      <a:pPr algn="l" fontAlgn="b"/>
                      <a:r>
                        <a:rPr lang="en-US" sz="1400" u="none" strike="noStrike">
                          <a:effectLst/>
                        </a:rPr>
                        <a:t>Eristic</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Personal conflict</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a:effectLst/>
                        </a:rPr>
                        <a:t>Verbally hit out at opponent</a:t>
                      </a:r>
                      <a:endParaRPr lang="en-US" sz="1400" b="1" i="0" u="none" strike="noStrike">
                        <a:solidFill>
                          <a:srgbClr val="000000"/>
                        </a:solidFill>
                        <a:effectLst/>
                        <a:latin typeface="Calibri" panose="020F0502020204030204" pitchFamily="34" charset="0"/>
                      </a:endParaRPr>
                    </a:p>
                  </a:txBody>
                  <a:tcPr marL="8629" marR="8629" marT="8629" marB="0" anchor="b"/>
                </a:tc>
                <a:tc>
                  <a:txBody>
                    <a:bodyPr/>
                    <a:lstStyle/>
                    <a:p>
                      <a:pPr algn="l" fontAlgn="b"/>
                      <a:r>
                        <a:rPr lang="en-US" sz="1400" u="none" strike="noStrike" dirty="0">
                          <a:effectLst/>
                        </a:rPr>
                        <a:t>Reveal deeper basis of conflict</a:t>
                      </a:r>
                      <a:endParaRPr lang="en-US" sz="1400" b="1" i="0" u="none" strike="noStrike" dirty="0">
                        <a:solidFill>
                          <a:srgbClr val="000000"/>
                        </a:solidFill>
                        <a:effectLst/>
                        <a:latin typeface="Calibri" panose="020F0502020204030204" pitchFamily="34" charset="0"/>
                      </a:endParaRPr>
                    </a:p>
                  </a:txBody>
                  <a:tcPr marL="8629" marR="8629" marT="8629" marB="0" anchor="b"/>
                </a:tc>
                <a:extLst>
                  <a:ext uri="{0D108BD9-81ED-4DB2-BD59-A6C34878D82A}">
                    <a16:rowId xmlns:a16="http://schemas.microsoft.com/office/drawing/2014/main" val="2207088898"/>
                  </a:ext>
                </a:extLst>
              </a:tr>
            </a:tbl>
          </a:graphicData>
        </a:graphic>
      </p:graphicFrame>
    </p:spTree>
    <p:extLst>
      <p:ext uri="{BB962C8B-B14F-4D97-AF65-F5344CB8AC3E}">
        <p14:creationId xmlns:p14="http://schemas.microsoft.com/office/powerpoint/2010/main" val="14661790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928A-FEE9-FE4E-A5F1-32CB169B944F}"/>
              </a:ext>
            </a:extLst>
          </p:cNvPr>
          <p:cNvSpPr>
            <a:spLocks noGrp="1"/>
          </p:cNvSpPr>
          <p:nvPr>
            <p:ph type="title"/>
          </p:nvPr>
        </p:nvSpPr>
        <p:spPr/>
        <p:txBody>
          <a:bodyPr/>
          <a:lstStyle/>
          <a:p>
            <a:r>
              <a:rPr lang="en-US" dirty="0"/>
              <a:t>References</a:t>
            </a:r>
            <a:endParaRPr lang="en-US" dirty="0">
              <a:effectLst/>
            </a:endParaRPr>
          </a:p>
        </p:txBody>
      </p:sp>
      <p:sp>
        <p:nvSpPr>
          <p:cNvPr id="3" name="Content Placeholder 2">
            <a:extLst>
              <a:ext uri="{FF2B5EF4-FFF2-40B4-BE49-F238E27FC236}">
                <a16:creationId xmlns:a16="http://schemas.microsoft.com/office/drawing/2014/main" id="{ACEBEF9B-989C-D044-8425-8FE446F1004D}"/>
              </a:ext>
            </a:extLst>
          </p:cNvPr>
          <p:cNvSpPr>
            <a:spLocks noGrp="1"/>
          </p:cNvSpPr>
          <p:nvPr>
            <p:ph idx="1"/>
          </p:nvPr>
        </p:nvSpPr>
        <p:spPr/>
        <p:txBody>
          <a:bodyPr>
            <a:normAutofit fontScale="92500" lnSpcReduction="10000"/>
          </a:bodyPr>
          <a:lstStyle/>
          <a:p>
            <a:pPr marL="0" indent="0">
              <a:buNone/>
            </a:pPr>
            <a:r>
              <a:rPr lang="en-US" altLang="en-US" dirty="0"/>
              <a:t>P.M. Dung, “On the acceptability of arguments and its fundamental role in nonmonotonic reasoning, logic programming, and </a:t>
            </a:r>
            <a:r>
              <a:rPr lang="en-US" altLang="en-US" i="1" dirty="0"/>
              <a:t>n</a:t>
            </a:r>
            <a:r>
              <a:rPr lang="en-US" altLang="en-US" dirty="0"/>
              <a:t>–person games”. </a:t>
            </a:r>
            <a:r>
              <a:rPr lang="en-US" altLang="en-US" i="1" dirty="0"/>
              <a:t>Artificial Intelligence</a:t>
            </a:r>
            <a:r>
              <a:rPr lang="en-US" altLang="en-US" dirty="0"/>
              <a:t>, </a:t>
            </a:r>
            <a:r>
              <a:rPr lang="en-US" altLang="en-US" b="1" dirty="0"/>
              <a:t>77</a:t>
            </a:r>
            <a:r>
              <a:rPr lang="en-US" altLang="en-US" dirty="0"/>
              <a:t>:321–357, 1995</a:t>
            </a:r>
          </a:p>
          <a:p>
            <a:pPr lvl="1"/>
            <a:r>
              <a:rPr lang="en-US" dirty="0">
                <a:hlinkClick r:id="rId2"/>
              </a:rPr>
              <a:t>https://www.sciencedirect.com/science/article/pii/000437029400041X</a:t>
            </a:r>
            <a:endParaRPr lang="en-US" altLang="en-US" dirty="0"/>
          </a:p>
          <a:p>
            <a:pPr marL="0" indent="0">
              <a:buNone/>
            </a:pPr>
            <a:r>
              <a:rPr lang="en-US" altLang="en-US" dirty="0"/>
              <a:t>Pietro </a:t>
            </a:r>
            <a:r>
              <a:rPr lang="en-US" altLang="en-US" dirty="0" err="1"/>
              <a:t>Baroni</a:t>
            </a:r>
            <a:r>
              <a:rPr lang="en-US" altLang="en-US" dirty="0"/>
              <a:t>, Martin </a:t>
            </a:r>
            <a:r>
              <a:rPr lang="en-US" altLang="en-US" dirty="0" err="1"/>
              <a:t>Caminada</a:t>
            </a:r>
            <a:r>
              <a:rPr lang="en-US" altLang="en-US" dirty="0"/>
              <a:t>, Massimiliano </a:t>
            </a:r>
            <a:r>
              <a:rPr lang="en-US" altLang="en-US" dirty="0" err="1"/>
              <a:t>Giacomin</a:t>
            </a:r>
            <a:r>
              <a:rPr lang="en-US" altLang="en-US" dirty="0"/>
              <a:t>, “An introduction to argumentation semantics”. </a:t>
            </a:r>
            <a:r>
              <a:rPr lang="en-US" altLang="en-US" i="1" dirty="0"/>
              <a:t>Knowledge Eng. Review</a:t>
            </a:r>
            <a:r>
              <a:rPr lang="en-US" altLang="en-US" dirty="0"/>
              <a:t> </a:t>
            </a:r>
            <a:r>
              <a:rPr lang="en-US" altLang="en-US" b="1" dirty="0"/>
              <a:t>26</a:t>
            </a:r>
            <a:r>
              <a:rPr lang="en-US" altLang="en-US" dirty="0"/>
              <a:t>(4): </a:t>
            </a:r>
            <a:r>
              <a:rPr lang="en-US" altLang="en-US"/>
              <a:t>365-410, 2011</a:t>
            </a:r>
            <a:endParaRPr lang="en-US" altLang="en-US" dirty="0"/>
          </a:p>
          <a:p>
            <a:pPr lvl="1"/>
            <a:r>
              <a:rPr lang="en-US" dirty="0">
                <a:hlinkClick r:id="rId3"/>
              </a:rPr>
              <a:t>https://users.cs.cf.ac.uk/CaminadaM/publications/KER-BaroniCaminadaGiacomin.pdf</a:t>
            </a:r>
            <a:endParaRPr lang="en-US" dirty="0"/>
          </a:p>
          <a:p>
            <a:pPr marL="0" indent="0">
              <a:buNone/>
            </a:pPr>
            <a:r>
              <a:rPr lang="en-US" dirty="0" err="1"/>
              <a:t>Youtube</a:t>
            </a:r>
            <a:r>
              <a:rPr lang="en-US" dirty="0"/>
              <a:t> Tutorial about Online </a:t>
            </a:r>
            <a:r>
              <a:rPr lang="en-US" dirty="0" err="1"/>
              <a:t>Visualisation</a:t>
            </a:r>
            <a:r>
              <a:rPr lang="en-US" dirty="0"/>
              <a:t> of Argument</a:t>
            </a:r>
          </a:p>
          <a:p>
            <a:pPr lvl="1"/>
            <a:r>
              <a:rPr lang="en-US" dirty="0">
                <a:hlinkClick r:id="rId4"/>
              </a:rPr>
              <a:t>https://www.youtube.com/watch?v=L5pNo58IFJ0</a:t>
            </a:r>
            <a:endParaRPr lang="en-US" dirty="0"/>
          </a:p>
          <a:p>
            <a:pPr lvl="1"/>
            <a:r>
              <a:rPr lang="en-US" dirty="0">
                <a:hlinkClick r:id="rId5"/>
              </a:rPr>
              <a:t>http://www.arg-tech.org/index.php/ova/</a:t>
            </a:r>
            <a:endParaRPr lang="en-US" dirty="0"/>
          </a:p>
          <a:p>
            <a:pPr marL="0" indent="0">
              <a:buNone/>
            </a:pPr>
            <a:r>
              <a:rPr lang="en-US" dirty="0"/>
              <a:t>Debatepedia – sample debate</a:t>
            </a:r>
          </a:p>
          <a:p>
            <a:pPr lvl="1"/>
            <a:r>
              <a:rPr lang="en-US" dirty="0">
                <a:hlinkClick r:id="rId6"/>
              </a:rPr>
              <a:t>http://www.debatepedia.org/en/index.php/Debate:_Ban_on_sale_of_violent_video_games_to_minors</a:t>
            </a:r>
            <a:endParaRPr lang="en-US" dirty="0"/>
          </a:p>
        </p:txBody>
      </p:sp>
      <p:sp>
        <p:nvSpPr>
          <p:cNvPr id="4" name="Footer Placeholder 3">
            <a:extLst>
              <a:ext uri="{FF2B5EF4-FFF2-40B4-BE49-F238E27FC236}">
                <a16:creationId xmlns:a16="http://schemas.microsoft.com/office/drawing/2014/main" id="{546C4BA2-DE57-834E-B09B-FADB021BA5F7}"/>
              </a:ext>
            </a:extLst>
          </p:cNvPr>
          <p:cNvSpPr>
            <a:spLocks noGrp="1"/>
          </p:cNvSpPr>
          <p:nvPr>
            <p:ph type="ftr" sz="quarter" idx="11"/>
          </p:nvPr>
        </p:nvSpPr>
        <p:spPr/>
        <p:txBody>
          <a:bodyPr/>
          <a:lstStyle/>
          <a:p>
            <a:pPr>
              <a:defRPr/>
            </a:pPr>
            <a:r>
              <a:rPr lang="en-US"/>
              <a:t>Copyright (c) 2021 Adam Wyner</a:t>
            </a:r>
          </a:p>
        </p:txBody>
      </p:sp>
      <p:sp>
        <p:nvSpPr>
          <p:cNvPr id="6" name="Date Placeholder 5">
            <a:extLst>
              <a:ext uri="{FF2B5EF4-FFF2-40B4-BE49-F238E27FC236}">
                <a16:creationId xmlns:a16="http://schemas.microsoft.com/office/drawing/2014/main" id="{D24E54EF-9DF1-6140-BC92-DFFB7E16B760}"/>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393834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a:bodyPr>
          <a:lstStyle/>
          <a:p>
            <a:r>
              <a:rPr lang="en-GB" sz="4000" dirty="0">
                <a:cs typeface="Arial" pitchFamily="34" charset="0"/>
              </a:rPr>
              <a:t>Argument Fragment for a Camera</a:t>
            </a:r>
            <a:endParaRPr lang="en-GB" sz="4000" dirty="0"/>
          </a:p>
        </p:txBody>
      </p:sp>
      <p:pic>
        <p:nvPicPr>
          <p:cNvPr id="7" name="Content Placeholder 6" descr="Screen shot 2012-04-17 at 18.05.12.png"/>
          <p:cNvPicPr>
            <a:picLocks noGrp="1" noChangeAspect="1"/>
          </p:cNvPicPr>
          <p:nvPr>
            <p:ph idx="1"/>
          </p:nvPr>
        </p:nvPicPr>
        <p:blipFill>
          <a:blip r:embed="rId2"/>
          <a:srcRect t="-11822" b="-11822"/>
          <a:stretch>
            <a:fillRect/>
          </a:stretch>
        </p:blipFill>
        <p:spPr>
          <a:xfrm>
            <a:off x="1981200" y="1282701"/>
            <a:ext cx="8229600" cy="4525963"/>
          </a:xfrm>
        </p:spPr>
      </p:pic>
      <p:sp>
        <p:nvSpPr>
          <p:cNvPr id="5" name="Footer Placeholder 4"/>
          <p:cNvSpPr>
            <a:spLocks noGrp="1"/>
          </p:cNvSpPr>
          <p:nvPr>
            <p:ph type="ftr" sz="quarter" idx="11"/>
          </p:nvPr>
        </p:nvSpPr>
        <p:spPr/>
        <p:txBody>
          <a:bodyPr/>
          <a:lstStyle/>
          <a:p>
            <a:r>
              <a:rPr lang="pl-PL"/>
              <a:t>Copyright (c) 2021 Adam Wyner</a:t>
            </a:r>
            <a:endParaRPr lang="en-GB" dirty="0"/>
          </a:p>
        </p:txBody>
      </p:sp>
      <p:sp>
        <p:nvSpPr>
          <p:cNvPr id="3" name="Date Placeholder 2">
            <a:extLst>
              <a:ext uri="{FF2B5EF4-FFF2-40B4-BE49-F238E27FC236}">
                <a16:creationId xmlns:a16="http://schemas.microsoft.com/office/drawing/2014/main" id="{6CD16564-D84D-A64F-94DB-4939F5160341}"/>
              </a:ext>
            </a:extLst>
          </p:cNvPr>
          <p:cNvSpPr>
            <a:spLocks noGrp="1"/>
          </p:cNvSpPr>
          <p:nvPr>
            <p:ph type="dt" sz="half" idx="10"/>
          </p:nvPr>
        </p:nvSpPr>
        <p:spPr/>
        <p:txBody>
          <a:bodyPr/>
          <a:lstStyle/>
          <a:p>
            <a:r>
              <a:rPr lang="en-US"/>
              <a:t>Spring 2021 CSCM23</a:t>
            </a:r>
          </a:p>
        </p:txBody>
      </p:sp>
    </p:spTree>
    <p:extLst>
      <p:ext uri="{BB962C8B-B14F-4D97-AF65-F5344CB8AC3E}">
        <p14:creationId xmlns:p14="http://schemas.microsoft.com/office/powerpoint/2010/main" val="1183115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39927</TotalTime>
  <Words>6528</Words>
  <Application>Microsoft Macintosh PowerPoint</Application>
  <PresentationFormat>Widescreen</PresentationFormat>
  <Paragraphs>916</Paragraphs>
  <Slides>83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Calibri</vt:lpstr>
      <vt:lpstr>Calibri Light</vt:lpstr>
      <vt:lpstr>Helvetica</vt:lpstr>
      <vt:lpstr>Tahoma</vt:lpstr>
      <vt:lpstr>Times New Roman</vt:lpstr>
      <vt:lpstr>Wingdings</vt:lpstr>
      <vt:lpstr>Office Theme</vt:lpstr>
      <vt:lpstr>Argumentation 1  CSCM23 Trust, Understanding, and Negotiation</vt:lpstr>
      <vt:lpstr>Plan</vt:lpstr>
      <vt:lpstr>What is an argument?</vt:lpstr>
      <vt:lpstr>‘Classic’ Logics</vt:lpstr>
      <vt:lpstr>Problems with Rules in Legal and Commonsense Reasoning</vt:lpstr>
      <vt:lpstr>Argument NLP</vt:lpstr>
      <vt:lpstr>Outline</vt:lpstr>
      <vt:lpstr>Corpora - Where Arguments Appear</vt:lpstr>
      <vt:lpstr>Argument Fragment for a Camera</vt:lpstr>
      <vt:lpstr>Pro and Con</vt:lpstr>
      <vt:lpstr>Comments on Comments</vt:lpstr>
      <vt:lpstr>LIBER Response to Copyright Consultation</vt:lpstr>
      <vt:lpstr>Debatepedia</vt:lpstr>
      <vt:lpstr>A Problem with the Analysis of the Data</vt:lpstr>
      <vt:lpstr>Current Practice and Proposal</vt:lpstr>
      <vt:lpstr>Argument modelling in DebateGraph</vt:lpstr>
      <vt:lpstr>Arguments in debategraph.org</vt:lpstr>
      <vt:lpstr>Organise with Argumentation Schemes</vt:lpstr>
      <vt:lpstr>Means:  A Language Of Schemes</vt:lpstr>
      <vt:lpstr>Locating the Problem and Engineering a Solution</vt:lpstr>
      <vt:lpstr>Decomposition for Argument Identification and Extraction</vt:lpstr>
      <vt:lpstr>Information Extraction Pipeline</vt:lpstr>
      <vt:lpstr>Annotate – Query – Extract</vt:lpstr>
      <vt:lpstr>Annotating Text</vt:lpstr>
      <vt:lpstr>Find Argument Passages</vt:lpstr>
      <vt:lpstr>Benefits</vt:lpstr>
      <vt:lpstr>Methodology</vt:lpstr>
      <vt:lpstr>Consumer Argumentation Scheme</vt:lpstr>
      <vt:lpstr>Analyst’s Goal: Instantiate</vt:lpstr>
      <vt:lpstr>Annotating Text</vt:lpstr>
      <vt:lpstr>Find Argument Passages</vt:lpstr>
      <vt:lpstr>Rhetorical Terminology</vt:lpstr>
      <vt:lpstr>Find What Is Being Discussed</vt:lpstr>
      <vt:lpstr>Domain Terminology</vt:lpstr>
      <vt:lpstr>Find Attacks Between Arguments</vt:lpstr>
      <vt:lpstr>Sentiment Terminology</vt:lpstr>
      <vt:lpstr>Domain properties,  positive sentiment,  premises</vt:lpstr>
      <vt:lpstr>Query For Patterns</vt:lpstr>
      <vt:lpstr>An Argument To Buy The Camera</vt:lpstr>
      <vt:lpstr>An Argument NOT To Buy The Camera</vt:lpstr>
      <vt:lpstr>Contrary Propositions</vt:lpstr>
      <vt:lpstr>Input to Argument Evaluators</vt:lpstr>
      <vt:lpstr>Additions</vt:lpstr>
      <vt:lpstr>Argument Exploration</vt:lpstr>
      <vt:lpstr>Different From</vt:lpstr>
      <vt:lpstr>Relates to....</vt:lpstr>
      <vt:lpstr>Solution: Computational Models of Argument</vt:lpstr>
      <vt:lpstr>Argumentation Frameworks – Abstract</vt:lpstr>
      <vt:lpstr>Argument Frameworks – Instantiated</vt:lpstr>
      <vt:lpstr>Attacks: Rebuttal, Undermining, and Undercutting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Argument schemes</vt:lpstr>
      <vt:lpstr>Argument schemes – abstraction</vt:lpstr>
      <vt:lpstr>Argument schemes – application of legislation</vt:lpstr>
      <vt:lpstr>Argument schemes – expert opinion</vt:lpstr>
      <vt:lpstr>Other legal argument schemes</vt:lpstr>
      <vt:lpstr>Rule preferences</vt:lpstr>
      <vt:lpstr>Legal proof standards – in law</vt:lpstr>
      <vt:lpstr>Legal Proof Standards – strength of an argument in Carneades</vt:lpstr>
      <vt:lpstr>About Argumentation, there is much more to say</vt:lpstr>
      <vt:lpstr>Basic Formalisations of Dungian Argumentation Framework</vt:lpstr>
      <vt:lpstr>Abstract Argumentation Frameworks</vt:lpstr>
      <vt:lpstr>Dung (1995) Basic Notions</vt:lpstr>
      <vt:lpstr>Various Semantics of Acceptance - Extensions</vt:lpstr>
      <vt:lpstr>Powerset of Arguments</vt:lpstr>
      <vt:lpstr>Inclusions between Extensions</vt:lpstr>
      <vt:lpstr>Dialogue Types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Wyner, Adam Zachary</dc:creator>
  <cp:lastModifiedBy>Wyner A.Z.</cp:lastModifiedBy>
  <cp:revision>782</cp:revision>
  <dcterms:created xsi:type="dcterms:W3CDTF">2018-06-15T17:19:48Z</dcterms:created>
  <dcterms:modified xsi:type="dcterms:W3CDTF">2021-02-13T18:15:31Z</dcterms:modified>
</cp:coreProperties>
</file>