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8" r:id="rId3"/>
    <p:sldId id="259" r:id="rId4"/>
    <p:sldId id="261" r:id="rId5"/>
    <p:sldId id="315" r:id="rId6"/>
    <p:sldId id="316" r:id="rId7"/>
    <p:sldId id="317" r:id="rId8"/>
    <p:sldId id="321" r:id="rId9"/>
    <p:sldId id="318" r:id="rId10"/>
    <p:sldId id="323" r:id="rId11"/>
    <p:sldId id="319" r:id="rId12"/>
    <p:sldId id="330" r:id="rId13"/>
    <p:sldId id="320" r:id="rId14"/>
    <p:sldId id="322" r:id="rId15"/>
    <p:sldId id="324" r:id="rId16"/>
    <p:sldId id="325" r:id="rId17"/>
    <p:sldId id="345" r:id="rId18"/>
    <p:sldId id="346" r:id="rId19"/>
    <p:sldId id="347" r:id="rId20"/>
    <p:sldId id="326" r:id="rId21"/>
    <p:sldId id="348" r:id="rId22"/>
    <p:sldId id="327" r:id="rId23"/>
    <p:sldId id="328" r:id="rId24"/>
    <p:sldId id="339" r:id="rId25"/>
    <p:sldId id="329" r:id="rId26"/>
    <p:sldId id="340" r:id="rId27"/>
    <p:sldId id="331" r:id="rId28"/>
    <p:sldId id="332" r:id="rId29"/>
    <p:sldId id="333" r:id="rId30"/>
    <p:sldId id="334" r:id="rId31"/>
    <p:sldId id="368" r:id="rId32"/>
    <p:sldId id="335" r:id="rId33"/>
    <p:sldId id="336" r:id="rId34"/>
    <p:sldId id="337" r:id="rId35"/>
    <p:sldId id="338" r:id="rId36"/>
    <p:sldId id="341" r:id="rId37"/>
    <p:sldId id="342" r:id="rId38"/>
    <p:sldId id="343" r:id="rId39"/>
    <p:sldId id="344" r:id="rId40"/>
    <p:sldId id="349" r:id="rId41"/>
    <p:sldId id="350" r:id="rId42"/>
    <p:sldId id="351" r:id="rId43"/>
    <p:sldId id="353" r:id="rId44"/>
    <p:sldId id="352" r:id="rId45"/>
    <p:sldId id="354" r:id="rId46"/>
    <p:sldId id="355" r:id="rId47"/>
    <p:sldId id="356" r:id="rId48"/>
    <p:sldId id="357" r:id="rId49"/>
    <p:sldId id="358" r:id="rId50"/>
    <p:sldId id="359" r:id="rId51"/>
    <p:sldId id="361" r:id="rId52"/>
    <p:sldId id="362" r:id="rId53"/>
    <p:sldId id="366" r:id="rId54"/>
    <p:sldId id="363" r:id="rId55"/>
    <p:sldId id="364" r:id="rId56"/>
    <p:sldId id="365" r:id="rId57"/>
    <p:sldId id="367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2CB6"/>
    <a:srgbClr val="C69DE7"/>
    <a:srgbClr val="E6D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F1807-9F29-42DD-A01C-3524C9F3B070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AE9D2-8C3F-481C-8D48-C9551D53D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3560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6E2DF-B3C6-4775-BE30-5B93EBAB07E3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0D553-830E-4B6D-A687-E33E58E13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232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472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4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111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470471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4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77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Intro to 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D8DAE-F082-4D55-90B0-27FEEFA3DEF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132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203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203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68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5546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5546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74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07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6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2246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29514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09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20433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29006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1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30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215" y="5872795"/>
            <a:ext cx="4514850" cy="857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49" y="6000750"/>
            <a:ext cx="4514850" cy="8572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53453" y="6483983"/>
            <a:ext cx="517358" cy="246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429375"/>
            <a:ext cx="48768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18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i="1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GB" dirty="0" smtClean="0"/>
              <a:t>Intro to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351850"/>
            <a:ext cx="54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i="1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fld id="{599F4794-F94A-439C-91FA-8CEB6DEA199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40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methods.net/management/function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1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4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498764" y="3615637"/>
            <a:ext cx="5594465" cy="1817283"/>
          </a:xfrm>
          <a:prstGeom prst="roundRect">
            <a:avLst/>
          </a:prstGeom>
          <a:solidFill>
            <a:srgbClr val="E6D4F4"/>
          </a:solidFill>
          <a:ln>
            <a:solidFill>
              <a:srgbClr val="782C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498764" y="1690688"/>
            <a:ext cx="5594465" cy="181728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321" y="672902"/>
            <a:ext cx="3610479" cy="53061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What the computer is doing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10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154535" y="1822195"/>
            <a:ext cx="360387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g</a:t>
            </a:r>
            <a:r>
              <a:rPr lang="en-GB" dirty="0" err="1" smtClean="0">
                <a:latin typeface="Consolas" panose="020B0609020204030204" pitchFamily="49" charset="0"/>
              </a:rPr>
              <a:t>enerate_the_cohort_table</a:t>
            </a:r>
            <a:r>
              <a:rPr lang="en-GB" dirty="0" smtClean="0">
                <a:latin typeface="Consolas" panose="020B0609020204030204" pitchFamily="49" charset="0"/>
              </a:rPr>
              <a:t>()</a:t>
            </a:r>
          </a:p>
          <a:p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err="1" smtClean="0">
                <a:latin typeface="Consolas" panose="020B0609020204030204" pitchFamily="49" charset="0"/>
              </a:rPr>
              <a:t>plot_survival</a:t>
            </a:r>
            <a:r>
              <a:rPr lang="en-GB" dirty="0" smtClean="0">
                <a:latin typeface="Consolas" panose="020B0609020204030204" pitchFamily="49" charset="0"/>
              </a:rPr>
              <a:t>()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 smtClean="0">
                <a:latin typeface="Consolas" panose="020B0609020204030204" pitchFamily="49" charset="0"/>
              </a:rPr>
              <a:t>data.frame</a:t>
            </a:r>
            <a:r>
              <a:rPr lang="en-GB" dirty="0" smtClean="0">
                <a:latin typeface="Consolas" panose="020B0609020204030204" pitchFamily="49" charset="0"/>
              </a:rPr>
              <a:t>()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dirty="0" smtClean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 smtClean="0">
                <a:latin typeface="Consolas" panose="020B0609020204030204" pitchFamily="49" charset="0"/>
              </a:rPr>
              <a:t>cohort_table</a:t>
            </a:r>
            <a:endParaRPr lang="en-GB" dirty="0" smtClean="0">
              <a:latin typeface="Consolas" panose="020B0609020204030204" pitchFamily="49" charset="0"/>
            </a:endParaRPr>
          </a:p>
          <a:p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err="1" smtClean="0">
                <a:latin typeface="Consolas" panose="020B0609020204030204" pitchFamily="49" charset="0"/>
              </a:rPr>
              <a:t>blood_test_results</a:t>
            </a:r>
            <a:endParaRPr lang="en-GB" dirty="0" smtClean="0">
              <a:latin typeface="Consolas" panose="020B0609020204030204" pitchFamily="49" charset="0"/>
            </a:endParaRPr>
          </a:p>
          <a:p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err="1" smtClean="0">
                <a:latin typeface="Consolas" panose="020B0609020204030204" pitchFamily="49" charset="0"/>
              </a:rPr>
              <a:t>list_of_infected_patients</a:t>
            </a:r>
            <a:endParaRPr lang="en-GB" dirty="0" smtClean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89522" y="5790277"/>
            <a:ext cx="4513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75000"/>
                  </a:schemeClr>
                </a:solidFill>
              </a:rPr>
              <a:t>http://</a:t>
            </a:r>
            <a:r>
              <a:rPr lang="en-GB" sz="1200" dirty="0" smtClean="0">
                <a:solidFill>
                  <a:schemeClr val="bg1">
                    <a:lumMod val="75000"/>
                  </a:schemeClr>
                </a:solidFill>
              </a:rPr>
              <a:t>faculty.washington.edu/gmobus/Academics/TCES202</a:t>
            </a:r>
            <a:endParaRPr lang="en-GB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758407" y="1449086"/>
            <a:ext cx="3393905" cy="59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341790" y="1784165"/>
            <a:ext cx="4810522" cy="76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56471" y="3444141"/>
            <a:ext cx="5137652" cy="48213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55127" y="4483232"/>
            <a:ext cx="4438996" cy="41563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52901" y="4707675"/>
            <a:ext cx="3541222" cy="37869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981216" y="1255222"/>
            <a:ext cx="5171096" cy="1822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8698" y="2047603"/>
            <a:ext cx="1221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operations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code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functions</a:t>
            </a:r>
          </a:p>
          <a:p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628698" y="4007758"/>
            <a:ext cx="10999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variables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constants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data</a:t>
            </a:r>
          </a:p>
          <a:p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5286896" y="1784165"/>
            <a:ext cx="471512" cy="4852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73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Using R like a calculator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11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02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R is an </a:t>
            </a:r>
            <a:r>
              <a:rPr lang="en-GB" b="1" dirty="0" smtClean="0"/>
              <a:t>interpreted language </a:t>
            </a:r>
            <a:r>
              <a:rPr lang="en-GB" dirty="0" smtClean="0"/>
              <a:t>so you can get it to execute code immediately.</a:t>
            </a:r>
          </a:p>
          <a:p>
            <a:pPr marL="0" indent="0">
              <a:buNone/>
            </a:pPr>
            <a:r>
              <a:rPr lang="en-GB" dirty="0" smtClean="0"/>
              <a:t>		</a:t>
            </a:r>
            <a:r>
              <a:rPr lang="en-GB" i="1" dirty="0" smtClean="0"/>
              <a:t>We </a:t>
            </a:r>
            <a:r>
              <a:rPr lang="en-GB" i="1" dirty="0"/>
              <a:t>can work in R just like </a:t>
            </a:r>
            <a:r>
              <a:rPr lang="en-GB" i="1" dirty="0" smtClean="0"/>
              <a:t>having </a:t>
            </a:r>
            <a:r>
              <a:rPr lang="en-GB" i="1" dirty="0"/>
              <a:t>a calculator</a:t>
            </a:r>
            <a:r>
              <a:rPr lang="en-GB" i="1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In the </a:t>
            </a:r>
            <a:r>
              <a:rPr lang="en-GB" b="1" dirty="0" smtClean="0"/>
              <a:t>console</a:t>
            </a:r>
            <a:r>
              <a:rPr lang="en-GB" dirty="0" smtClean="0"/>
              <a:t>, type in a number, ‘+’ and another number and press enter.</a:t>
            </a:r>
            <a:endParaRPr lang="en-GB" dirty="0"/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</a:rPr>
              <a:t>3 + 4 [enter]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</a:rPr>
              <a:t>[1] 7</a:t>
            </a:r>
          </a:p>
          <a:p>
            <a:pPr marL="0" indent="0">
              <a:buNone/>
            </a:pPr>
            <a:r>
              <a:rPr lang="en-GB" dirty="0" smtClean="0"/>
              <a:t>Try others such as ‘*’, ‘-’, ‘/’, </a:t>
            </a:r>
            <a:r>
              <a:rPr lang="en-GB" dirty="0" smtClean="0"/>
              <a:t>‘%%’, </a:t>
            </a:r>
            <a:r>
              <a:rPr lang="en-GB" dirty="0" smtClean="0"/>
              <a:t>‘**’, ‘^’.</a:t>
            </a:r>
          </a:p>
          <a:p>
            <a:pPr marL="0" indent="0">
              <a:buNone/>
            </a:pPr>
            <a:r>
              <a:rPr lang="en-GB" dirty="0" smtClean="0"/>
              <a:t>Try combinations</a:t>
            </a:r>
            <a:r>
              <a:rPr lang="en-GB" dirty="0" smtClean="0">
                <a:latin typeface="Consolas" panose="020B0609020204030204" pitchFamily="49" charset="0"/>
              </a:rPr>
              <a:t> 3 + 4 * 7 </a:t>
            </a:r>
            <a:r>
              <a:rPr lang="en-GB" dirty="0" smtClean="0"/>
              <a:t>(use brackets to counter precedence rules).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2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Using R like a calculator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12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0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There are some special values in R: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>
                <a:latin typeface="Consolas" panose="020B0609020204030204" pitchFamily="49" charset="0"/>
              </a:rPr>
              <a:t>NA</a:t>
            </a:r>
            <a:r>
              <a:rPr lang="en-GB" dirty="0" smtClean="0"/>
              <a:t>		No data (length 1)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>
                <a:latin typeface="Consolas" panose="020B0609020204030204" pitchFamily="49" charset="0"/>
              </a:rPr>
              <a:t>Inf</a:t>
            </a:r>
            <a:r>
              <a:rPr lang="en-GB" dirty="0" smtClean="0"/>
              <a:t>		Infinity (e.g. 1/0)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>
                <a:latin typeface="Consolas" panose="020B0609020204030204" pitchFamily="49" charset="0"/>
              </a:rPr>
              <a:t>-</a:t>
            </a:r>
            <a:r>
              <a:rPr lang="en-GB" dirty="0" err="1" smtClean="0">
                <a:latin typeface="Consolas" panose="020B0609020204030204" pitchFamily="49" charset="0"/>
              </a:rPr>
              <a:t>Inf</a:t>
            </a:r>
            <a:r>
              <a:rPr lang="en-GB" dirty="0" smtClean="0"/>
              <a:t>		Minus infinity (e.g. -1/0)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>
                <a:latin typeface="Consolas" panose="020B0609020204030204" pitchFamily="49" charset="0"/>
              </a:rPr>
              <a:t>NaN</a:t>
            </a:r>
            <a:r>
              <a:rPr lang="en-GB" dirty="0" smtClean="0"/>
              <a:t>		Not a number (e.g. 0/0)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>
                <a:latin typeface="Consolas" panose="020B0609020204030204" pitchFamily="49" charset="0"/>
              </a:rPr>
              <a:t>NULL</a:t>
            </a:r>
            <a:r>
              <a:rPr lang="en-GB" dirty="0" smtClean="0"/>
              <a:t>		An empty value (length 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6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Using R like a calculator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13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02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But once the interpreter has displayed the result, it forgets it.</a:t>
            </a:r>
          </a:p>
          <a:p>
            <a:pPr marL="0" indent="0">
              <a:buNone/>
            </a:pPr>
            <a:r>
              <a:rPr lang="en-GB" dirty="0" smtClean="0"/>
              <a:t>So we need to save it to memory which simply means giving it a name.</a:t>
            </a:r>
          </a:p>
          <a:p>
            <a:pPr marL="0" indent="0">
              <a:buNone/>
            </a:pPr>
            <a:r>
              <a:rPr lang="en-GB" dirty="0" smtClean="0"/>
              <a:t>We do this with: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>
                <a:latin typeface="Consolas" panose="020B0609020204030204" pitchFamily="49" charset="0"/>
              </a:rPr>
              <a:t>answer &lt;- 3 + 4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And we can get the interpreter to show us the value of answer with: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>
                <a:latin typeface="Consolas" panose="020B0609020204030204" pitchFamily="49" charset="0"/>
              </a:rPr>
              <a:t>answer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</a:rPr>
              <a:t>print(answer)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6233" y="2676698"/>
            <a:ext cx="418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noun – a thing e.g. patients, </a:t>
            </a:r>
            <a:r>
              <a:rPr lang="en-GB" b="1" dirty="0" err="1" smtClean="0">
                <a:solidFill>
                  <a:srgbClr val="FF0000"/>
                </a:solidFill>
              </a:rPr>
              <a:t>survival_data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7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Using R like a calculator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14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0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And now, we can use our saved answer in further operations: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>
                <a:latin typeface="Consolas" panose="020B0609020204030204" pitchFamily="49" charset="0"/>
              </a:rPr>
              <a:t>answer &lt;- answer + 7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</a:rPr>
              <a:t>answer</a:t>
            </a:r>
            <a:endParaRPr lang="en-GB" dirty="0" smtClean="0"/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</a:rPr>
              <a:t>Or create a new variable: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</a:rPr>
              <a:t>result &lt;- answer ** 2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54577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Simple data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15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0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There are several simple types of data (ways to interpret the ones and zeroes):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</a:rPr>
              <a:t>strings &lt;- "This is a piece of text.\n"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</a:rPr>
              <a:t>	integers &lt;- 170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</a:rPr>
              <a:t>numbers &lt;- 3.1415926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 smtClean="0">
                <a:latin typeface="Consolas" panose="020B0609020204030204" pitchFamily="49" charset="0"/>
              </a:rPr>
              <a:t>logicals</a:t>
            </a:r>
            <a:r>
              <a:rPr lang="en-GB" dirty="0" smtClean="0">
                <a:latin typeface="Consolas" panose="020B0609020204030204" pitchFamily="49" charset="0"/>
              </a:rPr>
              <a:t> &lt;- TRUE | FALSE</a:t>
            </a:r>
          </a:p>
        </p:txBody>
      </p:sp>
    </p:spTree>
    <p:extLst>
      <p:ext uri="{BB962C8B-B14F-4D97-AF65-F5344CB8AC3E}">
        <p14:creationId xmlns:p14="http://schemas.microsoft.com/office/powerpoint/2010/main" val="38137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Simple data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16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0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What happens if you try to mix different kinds of data?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</a:rPr>
              <a:t>	result &lt;- 170L + 0.5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</a:rPr>
              <a:t>result &lt;- 170 + "a"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</a:rPr>
              <a:t>	result &lt;- 170 + TRUE</a:t>
            </a:r>
          </a:p>
        </p:txBody>
      </p:sp>
    </p:spTree>
    <p:extLst>
      <p:ext uri="{BB962C8B-B14F-4D97-AF65-F5344CB8AC3E}">
        <p14:creationId xmlns:p14="http://schemas.microsoft.com/office/powerpoint/2010/main" val="40798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Simple data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17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0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Changing the data type.</a:t>
            </a:r>
          </a:p>
          <a:p>
            <a:pPr marL="0" indent="0">
              <a:buNone/>
            </a:pPr>
            <a:r>
              <a:rPr lang="en-GB" dirty="0" smtClean="0"/>
              <a:t>Sometimes we need to convert data from one format into another:</a:t>
            </a:r>
          </a:p>
          <a:p>
            <a:pPr marL="0" indent="0">
              <a:buNone/>
            </a:pPr>
            <a:r>
              <a:rPr lang="en-GB" dirty="0" smtClean="0"/>
              <a:t>From a character to a number: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</a:rPr>
              <a:t>	number &lt;- </a:t>
            </a:r>
            <a:r>
              <a:rPr lang="en-GB" dirty="0" err="1" smtClean="0">
                <a:latin typeface="Consolas" panose="020B0609020204030204" pitchFamily="49" charset="0"/>
              </a:rPr>
              <a:t>as.numeric</a:t>
            </a:r>
            <a:r>
              <a:rPr lang="en-GB" dirty="0" smtClean="0">
                <a:latin typeface="Consolas" panose="020B0609020204030204" pitchFamily="49" charset="0"/>
              </a:rPr>
              <a:t>("120")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number &lt;- </a:t>
            </a:r>
            <a:r>
              <a:rPr lang="en-GB" dirty="0" err="1">
                <a:latin typeface="Consolas" panose="020B0609020204030204" pitchFamily="49" charset="0"/>
              </a:rPr>
              <a:t>as.numeric</a:t>
            </a:r>
            <a:r>
              <a:rPr lang="en-GB" dirty="0" smtClean="0">
                <a:latin typeface="Consolas" panose="020B0609020204030204" pitchFamily="49" charset="0"/>
              </a:rPr>
              <a:t>("-0.07891")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68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Simple data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18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0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Changing the data type.</a:t>
            </a:r>
          </a:p>
          <a:p>
            <a:pPr marL="0" indent="0">
              <a:buNone/>
            </a:pPr>
            <a:r>
              <a:rPr lang="en-GB" dirty="0" smtClean="0"/>
              <a:t>Sometimes we need to convert data from one format into another:</a:t>
            </a:r>
          </a:p>
          <a:p>
            <a:pPr marL="0" indent="0">
              <a:buNone/>
            </a:pPr>
            <a:r>
              <a:rPr lang="en-GB" dirty="0" smtClean="0"/>
              <a:t>From a character to an integer: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</a:rPr>
              <a:t>	integer &lt;- </a:t>
            </a:r>
            <a:r>
              <a:rPr lang="en-GB" dirty="0" err="1" smtClean="0">
                <a:latin typeface="Consolas" panose="020B0609020204030204" pitchFamily="49" charset="0"/>
              </a:rPr>
              <a:t>as.integer</a:t>
            </a:r>
            <a:r>
              <a:rPr lang="en-GB" dirty="0" smtClean="0">
                <a:latin typeface="Consolas" panose="020B0609020204030204" pitchFamily="49" charset="0"/>
              </a:rPr>
              <a:t>("-90")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</a:rPr>
              <a:t>integer </a:t>
            </a:r>
            <a:r>
              <a:rPr lang="en-GB" dirty="0">
                <a:latin typeface="Consolas" panose="020B0609020204030204" pitchFamily="49" charset="0"/>
              </a:rPr>
              <a:t>&lt;- </a:t>
            </a:r>
            <a:r>
              <a:rPr lang="en-GB" dirty="0" err="1" smtClean="0">
                <a:latin typeface="Consolas" panose="020B0609020204030204" pitchFamily="49" charset="0"/>
              </a:rPr>
              <a:t>as.integer</a:t>
            </a:r>
            <a:r>
              <a:rPr lang="en-GB" dirty="0" smtClean="0">
                <a:latin typeface="Consolas" panose="020B0609020204030204" pitchFamily="49" charset="0"/>
              </a:rPr>
              <a:t>(11.6165)</a:t>
            </a:r>
          </a:p>
          <a:p>
            <a:pPr marL="0" indent="0">
              <a:buNone/>
            </a:pPr>
            <a:r>
              <a:rPr lang="en-GB" dirty="0" smtClean="0"/>
              <a:t>Note: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</a:rPr>
              <a:t>rounded &lt;- round(11.6165, 2)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Simple data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19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0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Changing the data type.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</a:rPr>
              <a:t>	string &lt;- </a:t>
            </a:r>
            <a:r>
              <a:rPr lang="en-GB" dirty="0" err="1" smtClean="0">
                <a:latin typeface="Consolas" panose="020B0609020204030204" pitchFamily="49" charset="0"/>
              </a:rPr>
              <a:t>as.character</a:t>
            </a:r>
            <a:r>
              <a:rPr lang="en-GB" dirty="0" smtClean="0">
                <a:latin typeface="Consolas" panose="020B0609020204030204" pitchFamily="49" charset="0"/>
              </a:rPr>
              <a:t>(77.37782)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</a:rPr>
              <a:t>string &lt;- </a:t>
            </a:r>
            <a:r>
              <a:rPr lang="en-GB" dirty="0" err="1" smtClean="0">
                <a:latin typeface="Consolas" panose="020B0609020204030204" pitchFamily="49" charset="0"/>
              </a:rPr>
              <a:t>as.character</a:t>
            </a:r>
            <a:r>
              <a:rPr lang="en-GB" dirty="0" smtClean="0">
                <a:latin typeface="Consolas" panose="020B0609020204030204" pitchFamily="49" charset="0"/>
              </a:rPr>
              <a:t>(</a:t>
            </a:r>
            <a:r>
              <a:rPr lang="en-GB" dirty="0" err="1" smtClean="0">
                <a:latin typeface="Consolas" panose="020B0609020204030204" pitchFamily="49" charset="0"/>
              </a:rPr>
              <a:t>sqrt</a:t>
            </a:r>
            <a:r>
              <a:rPr lang="en-GB" dirty="0" smtClean="0">
                <a:latin typeface="Consolas" panose="020B0609020204030204" pitchFamily="49" charset="0"/>
              </a:rPr>
              <a:t>(99))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</a:rPr>
              <a:t>date </a:t>
            </a:r>
            <a:r>
              <a:rPr lang="en-GB" dirty="0">
                <a:latin typeface="Consolas" panose="020B0609020204030204" pitchFamily="49" charset="0"/>
              </a:rPr>
              <a:t>&lt;- </a:t>
            </a:r>
            <a:r>
              <a:rPr lang="en-GB" dirty="0" err="1" smtClean="0">
                <a:latin typeface="Consolas" panose="020B0609020204030204" pitchFamily="49" charset="0"/>
              </a:rPr>
              <a:t>as.Date</a:t>
            </a:r>
            <a:r>
              <a:rPr lang="en-GB" dirty="0" smtClean="0">
                <a:latin typeface="Consolas" panose="020B0609020204030204" pitchFamily="49" charset="0"/>
              </a:rPr>
              <a:t>("2021-01-18")</a:t>
            </a:r>
          </a:p>
          <a:p>
            <a:pPr marL="0" indent="0">
              <a:buNone/>
            </a:pPr>
            <a:endParaRPr lang="en-GB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93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programming in 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From the beginning to functions.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8DAE-F082-4D55-90B0-27FEEFA3DEFF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35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Simple code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20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0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Functions: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</a:rPr>
              <a:t>print(result)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</a:rPr>
              <a:t>cat("The result is", result)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</a:rPr>
              <a:t>cat("The result is", result, ".\n", </a:t>
            </a:r>
            <a:r>
              <a:rPr lang="en-GB" dirty="0" err="1" smtClean="0">
                <a:latin typeface="Consolas" panose="020B0609020204030204" pitchFamily="49" charset="0"/>
              </a:rPr>
              <a:t>sep</a:t>
            </a:r>
            <a:r>
              <a:rPr lang="en-GB" dirty="0" smtClean="0">
                <a:latin typeface="Consolas" panose="020B0609020204030204" pitchFamily="49" charset="0"/>
              </a:rPr>
              <a:t>=" ")</a:t>
            </a:r>
          </a:p>
          <a:p>
            <a:pPr marL="0" indent="0">
              <a:buNone/>
            </a:pPr>
            <a:r>
              <a:rPr lang="en-GB" dirty="0"/>
              <a:t>Checking the data </a:t>
            </a:r>
            <a:r>
              <a:rPr lang="en-GB" dirty="0" smtClean="0"/>
              <a:t>type</a:t>
            </a:r>
            <a:r>
              <a:rPr lang="en-GB" dirty="0"/>
              <a:t>: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</a:rPr>
              <a:t>	class(result)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 smtClean="0">
                <a:latin typeface="Consolas" panose="020B0609020204030204" pitchFamily="49" charset="0"/>
              </a:rPr>
              <a:t>str</a:t>
            </a:r>
            <a:r>
              <a:rPr lang="en-GB" dirty="0" smtClean="0"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14939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Simple code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21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90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000" dirty="0" smtClean="0"/>
              <a:t>Other functions </a:t>
            </a:r>
            <a:r>
              <a:rPr lang="en-GB" dirty="0" smtClean="0"/>
              <a:t>(</a:t>
            </a:r>
            <a:r>
              <a:rPr lang="en-GB" dirty="0"/>
              <a:t>see e.g. </a:t>
            </a:r>
            <a:r>
              <a:rPr lang="en-GB" sz="2000" dirty="0">
                <a:hlinkClick r:id="rId2"/>
              </a:rPr>
              <a:t>https://</a:t>
            </a:r>
            <a:r>
              <a:rPr lang="en-GB" sz="2000" dirty="0" smtClean="0">
                <a:hlinkClick r:id="rId2"/>
              </a:rPr>
              <a:t>www.statmethods.net/management/functions.html</a:t>
            </a:r>
            <a:r>
              <a:rPr lang="en-GB" dirty="0" smtClean="0"/>
              <a:t>):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 smtClean="0">
                <a:latin typeface="Consolas" panose="020B0609020204030204" pitchFamily="49" charset="0"/>
              </a:rPr>
              <a:t>sqrt</a:t>
            </a:r>
            <a:r>
              <a:rPr lang="en-GB" dirty="0" smtClean="0">
                <a:latin typeface="Consolas" panose="020B0609020204030204" pitchFamily="49" charset="0"/>
              </a:rPr>
              <a:t>(100)			# Square root.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</a:rPr>
              <a:t>log(100)			# natural log (also log10()).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 smtClean="0">
                <a:latin typeface="Consolas" panose="020B0609020204030204" pitchFamily="49" charset="0"/>
              </a:rPr>
              <a:t>substr</a:t>
            </a:r>
            <a:r>
              <a:rPr lang="en-GB" dirty="0" smtClean="0">
                <a:latin typeface="Consolas" panose="020B0609020204030204" pitchFamily="49" charset="0"/>
              </a:rPr>
              <a:t>("contents", 4, 7)	# Substring.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 smtClean="0">
                <a:latin typeface="Consolas" panose="020B0609020204030204" pitchFamily="49" charset="0"/>
              </a:rPr>
              <a:t>toupper</a:t>
            </a:r>
            <a:r>
              <a:rPr lang="en-GB" dirty="0" smtClean="0">
                <a:latin typeface="Consolas" panose="020B0609020204030204" pitchFamily="49" charset="0"/>
              </a:rPr>
              <a:t>("contents")		# Convert to UPPERCASE.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 smtClean="0">
                <a:latin typeface="Consolas" panose="020B0609020204030204" pitchFamily="49" charset="0"/>
              </a:rPr>
              <a:t>runif</a:t>
            </a:r>
            <a:r>
              <a:rPr lang="en-GB" dirty="0" smtClean="0">
                <a:latin typeface="Consolas" panose="020B0609020204030204" pitchFamily="49" charset="0"/>
              </a:rPr>
              <a:t>(1)			# Generate a random number.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 smtClean="0">
                <a:latin typeface="Consolas" panose="020B0609020204030204" pitchFamily="49" charset="0"/>
              </a:rPr>
              <a:t>seq</a:t>
            </a:r>
            <a:r>
              <a:rPr lang="en-GB" dirty="0" smtClean="0">
                <a:latin typeface="Consolas" panose="020B0609020204030204" pitchFamily="49" charset="0"/>
              </a:rPr>
              <a:t>(1, 10, 3)		# Sequence 1, 4, 7, 10</a:t>
            </a:r>
          </a:p>
        </p:txBody>
      </p:sp>
    </p:spTree>
    <p:extLst>
      <p:ext uri="{BB962C8B-B14F-4D97-AF65-F5344CB8AC3E}">
        <p14:creationId xmlns:p14="http://schemas.microsoft.com/office/powerpoint/2010/main" val="398578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Letting the code make decisions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22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0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The code will sometimes need to perform certain operations depending on the value of the data, i.e. </a:t>
            </a:r>
            <a:r>
              <a:rPr lang="en-GB" b="1" dirty="0" smtClean="0"/>
              <a:t>if</a:t>
            </a:r>
            <a:r>
              <a:rPr lang="en-GB" dirty="0" smtClean="0"/>
              <a:t> the data is within a specified range of values: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</a:rPr>
              <a:t>if (</a:t>
            </a:r>
            <a:r>
              <a:rPr lang="en-GB" i="1" dirty="0" smtClean="0">
                <a:latin typeface="Consolas" panose="020B0609020204030204" pitchFamily="49" charset="0"/>
              </a:rPr>
              <a:t>condition</a:t>
            </a:r>
            <a:r>
              <a:rPr lang="en-GB" dirty="0" smtClean="0">
                <a:latin typeface="Consolas" panose="020B0609020204030204" pitchFamily="49" charset="0"/>
              </a:rPr>
              <a:t>) </a:t>
            </a:r>
            <a:r>
              <a:rPr lang="en-GB" dirty="0" err="1" smtClean="0">
                <a:latin typeface="Consolas" panose="020B0609020204030204" pitchFamily="49" charset="0"/>
              </a:rPr>
              <a:t>a_function</a:t>
            </a:r>
            <a:r>
              <a:rPr lang="en-GB" dirty="0" smtClean="0">
                <a:latin typeface="Consolas" panose="020B0609020204030204" pitchFamily="49" charset="0"/>
              </a:rPr>
              <a:t>()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/>
              <a:t>e.g.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</a:rPr>
              <a:t>if (result &gt; 0) print(result)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What happens if result is 10 and if result is -10?</a:t>
            </a:r>
          </a:p>
        </p:txBody>
      </p:sp>
    </p:spTree>
    <p:extLst>
      <p:ext uri="{BB962C8B-B14F-4D97-AF65-F5344CB8AC3E}">
        <p14:creationId xmlns:p14="http://schemas.microsoft.com/office/powerpoint/2010/main" val="369722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Letting the code make decisions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23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0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Other conditions: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&gt; 	greater than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&gt;=	greater than or equals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==	equals (NB This is not "=").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&lt;=	less than or equals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&lt;	less than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!=	is not equal to </a:t>
            </a:r>
          </a:p>
        </p:txBody>
      </p:sp>
    </p:spTree>
    <p:extLst>
      <p:ext uri="{BB962C8B-B14F-4D97-AF65-F5344CB8AC3E}">
        <p14:creationId xmlns:p14="http://schemas.microsoft.com/office/powerpoint/2010/main" val="105249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Letting the code make decisions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24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02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Try out some conditions</a:t>
            </a:r>
            <a:r>
              <a:rPr lang="en-GB" dirty="0"/>
              <a:t>, if x &lt;- 3; y &lt;- 9</a:t>
            </a:r>
            <a:r>
              <a:rPr lang="en-GB" dirty="0" smtClean="0"/>
              <a:t>, what is:</a:t>
            </a:r>
          </a:p>
          <a:p>
            <a:pPr marL="0" indent="0">
              <a:buNone/>
            </a:pPr>
            <a:r>
              <a:rPr lang="en-GB" dirty="0" smtClean="0"/>
              <a:t>	x &gt; y	?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y &gt; x	?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x &gt;= 3	?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x == y	?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x &lt;= 3 ?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x+y</a:t>
            </a:r>
            <a:r>
              <a:rPr lang="en-GB" dirty="0" smtClean="0"/>
              <a:t> &lt;</a:t>
            </a:r>
            <a:r>
              <a:rPr lang="en-GB" dirty="0"/>
              <a:t> </a:t>
            </a:r>
            <a:r>
              <a:rPr lang="en-GB" dirty="0" smtClean="0"/>
              <a:t>10 ?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x != y^2 ? </a:t>
            </a:r>
          </a:p>
        </p:txBody>
      </p:sp>
    </p:spTree>
    <p:extLst>
      <p:ext uri="{BB962C8B-B14F-4D97-AF65-F5344CB8AC3E}">
        <p14:creationId xmlns:p14="http://schemas.microsoft.com/office/powerpoint/2010/main" val="24260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Letting the code make decisions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25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0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Logical combinations: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| 	or		a | b is TRUE if TRUE OR b is TRUE or both are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&amp;	and		a &amp; b is TRUE if a is TRUE AND b is TRUE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!	not		!a is TRUE if a is FALSE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||	or		same as |, but only refers to the first element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&amp;&amp;	and		same as &amp;, but only refers to the first element</a:t>
            </a:r>
          </a:p>
          <a:p>
            <a:pPr marL="0" indent="0">
              <a:buNone/>
            </a:pPr>
            <a:r>
              <a:rPr lang="en-GB" dirty="0"/>
              <a:t>	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834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Letting the code make decisions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26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0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So how would we write: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x is 3 and y is 9?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x is not equal to 3 and y is less than 9?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x is less than 3 or greater than 11?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y and y are greater than 10?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x is greater than or equal to 3 and less than or equal to 11?</a:t>
            </a: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9376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Letting the code make decisions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27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175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Special characters need special functions to check for equality: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is.na()		is the value an NA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is.nan</a:t>
            </a:r>
            <a:r>
              <a:rPr lang="en-GB" dirty="0" smtClean="0"/>
              <a:t>()	is the value an </a:t>
            </a:r>
            <a:r>
              <a:rPr lang="en-GB" dirty="0" err="1" smtClean="0"/>
              <a:t>NaN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is.infinite</a:t>
            </a:r>
            <a:r>
              <a:rPr lang="en-GB" dirty="0" smtClean="0"/>
              <a:t>()	is the value +/-</a:t>
            </a:r>
            <a:r>
              <a:rPr lang="en-GB" dirty="0" err="1" smtClean="0"/>
              <a:t>Inf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NA always results in NA, so if result is NA, result == NA isn’t TRUE but NA. This will be important later for statistics and you may need to ignore NAs in the calculation of means by removing them using:</a:t>
            </a:r>
          </a:p>
          <a:p>
            <a:pPr marL="0" indent="0">
              <a:buNone/>
            </a:pPr>
            <a:r>
              <a:rPr lang="en-GB" dirty="0" smtClean="0"/>
              <a:t>	mean(x, na.rm=TRUE)</a:t>
            </a:r>
          </a:p>
          <a:p>
            <a:pPr marL="0" indent="0">
              <a:buNone/>
            </a:pPr>
            <a:r>
              <a:rPr lang="en-GB" dirty="0"/>
              <a:t>	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0042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Using R in Scripts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28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17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Now is a good time to create a working project if you haven’t already done so and open an R script file.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Create a new project in a working directory e.g. ~/HDS/</a:t>
            </a:r>
            <a:r>
              <a:rPr lang="en-GB" dirty="0" err="1" smtClean="0"/>
              <a:t>R_Projects</a:t>
            </a:r>
            <a:endParaRPr lang="en-GB" dirty="0" smtClean="0"/>
          </a:p>
          <a:p>
            <a:r>
              <a:rPr lang="en-GB" dirty="0" smtClean="0"/>
              <a:t>Give the project a name (the directory name) e.g. Learning</a:t>
            </a:r>
          </a:p>
          <a:p>
            <a:r>
              <a:rPr lang="en-GB" dirty="0" smtClean="0"/>
              <a:t>Check “create a git repository” and “open in a new session”</a:t>
            </a:r>
          </a:p>
          <a:p>
            <a:r>
              <a:rPr lang="en-GB" dirty="0" smtClean="0"/>
              <a:t>Add a new R script (File &gt; New file &gt; R script) e.g. </a:t>
            </a:r>
            <a:r>
              <a:rPr lang="en-GB" dirty="0" err="1" smtClean="0"/>
              <a:t>learning.R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8447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Letting the code make decisions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29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17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Assign a value to a variable e.g. name.</a:t>
            </a:r>
          </a:p>
          <a:p>
            <a:pPr marL="0" indent="0">
              <a:buNone/>
            </a:pPr>
            <a:r>
              <a:rPr lang="en-GB" dirty="0" smtClean="0"/>
              <a:t>Write some code to display a confirmation message if name equals that value.</a:t>
            </a:r>
          </a:p>
          <a:p>
            <a:pPr marL="0" indent="0">
              <a:buNone/>
            </a:pPr>
            <a:r>
              <a:rPr lang="en-GB" dirty="0" smtClean="0"/>
              <a:t>Modify the code to confirm if the name is one of two values.</a:t>
            </a:r>
          </a:p>
          <a:p>
            <a:pPr marL="0" indent="0">
              <a:buNone/>
            </a:pPr>
            <a:r>
              <a:rPr lang="en-GB" dirty="0" smtClean="0"/>
              <a:t>Modify the code to confirm if another variable, which is numeric, say, number is greater than 0 (as well as the above conditions).</a:t>
            </a:r>
          </a:p>
          <a:p>
            <a:pPr marL="0" indent="0">
              <a:buNone/>
            </a:pPr>
            <a:r>
              <a:rPr lang="en-GB" dirty="0" smtClean="0"/>
              <a:t>Run the code using the “Source” button (top right of the Script panel).</a:t>
            </a:r>
          </a:p>
          <a:p>
            <a:pPr marL="0" indent="0">
              <a:buNone/>
            </a:pPr>
            <a:r>
              <a:rPr lang="en-GB" dirty="0"/>
              <a:t>	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8046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we are going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the computer is doing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Using it like a calculator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Simple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Simple code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Letting the code make decisions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Computers are really good at doing things over and over again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Complex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Custom Functions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5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Letting the code make decisions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30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17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If you want to do more than one thing if the condition is met, use curly braces { and } to contain the code: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i</a:t>
            </a:r>
            <a:r>
              <a:rPr lang="en-GB" sz="2400" dirty="0" smtClean="0">
                <a:latin typeface="Consolas" panose="020B0609020204030204" pitchFamily="49" charset="0"/>
              </a:rPr>
              <a:t>f ((name=="Pete") | (name=="Tac")) {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 smtClean="0">
                <a:latin typeface="Consolas" panose="020B0609020204030204" pitchFamily="49" charset="0"/>
              </a:rPr>
              <a:t>print("Hi!")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 smtClean="0">
                <a:latin typeface="Consolas" panose="020B0609020204030204" pitchFamily="49" charset="0"/>
              </a:rPr>
              <a:t>name &lt;- paste("[", name, "]")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</a:rPr>
              <a:t>} </a:t>
            </a:r>
            <a:r>
              <a:rPr lang="en-GB" dirty="0"/>
              <a:t>	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585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Letting the code make decisions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31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17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If you want to do something when the condition isn’t TRUE as well, you can use </a:t>
            </a:r>
            <a:r>
              <a:rPr lang="en-GB" sz="2400" dirty="0" smtClean="0">
                <a:latin typeface="Consolas" panose="020B0609020204030204" pitchFamily="49" charset="0"/>
              </a:rPr>
              <a:t>else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i</a:t>
            </a:r>
            <a:r>
              <a:rPr lang="en-GB" sz="2400" dirty="0" smtClean="0">
                <a:latin typeface="Consolas" panose="020B0609020204030204" pitchFamily="49" charset="0"/>
              </a:rPr>
              <a:t>f (</a:t>
            </a:r>
            <a:r>
              <a:rPr lang="en-GB" sz="2400" i="1" dirty="0" smtClean="0">
                <a:latin typeface="Consolas" panose="020B0609020204030204" pitchFamily="49" charset="0"/>
              </a:rPr>
              <a:t>condition</a:t>
            </a:r>
            <a:r>
              <a:rPr lang="en-GB" sz="2400" dirty="0" smtClean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 err="1" smtClean="0">
                <a:latin typeface="Consolas" panose="020B0609020204030204" pitchFamily="49" charset="0"/>
              </a:rPr>
              <a:t>do_something</a:t>
            </a:r>
            <a:r>
              <a:rPr lang="en-GB" sz="24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 err="1" smtClean="0">
                <a:latin typeface="Consolas" panose="020B0609020204030204" pitchFamily="49" charset="0"/>
              </a:rPr>
              <a:t>do_something_else</a:t>
            </a:r>
            <a:r>
              <a:rPr lang="en-GB" sz="24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}</a:t>
            </a:r>
            <a:endParaRPr lang="en-GB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	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451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Letting the code make decisions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32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17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Modify your code to display a confirmation message for either name and a warning message otherwise.</a:t>
            </a:r>
          </a:p>
          <a:p>
            <a:pPr marL="0" indent="0">
              <a:buNone/>
            </a:pPr>
            <a:r>
              <a:rPr lang="en-GB" dirty="0"/>
              <a:t>Modify your code to display a confirmation message </a:t>
            </a:r>
            <a:r>
              <a:rPr lang="en-GB" dirty="0" smtClean="0"/>
              <a:t>if the numeric value is greater than zero, a message if it is equal to zero and a different message if less than zero.</a:t>
            </a:r>
          </a:p>
        </p:txBody>
      </p:sp>
    </p:spTree>
    <p:extLst>
      <p:ext uri="{BB962C8B-B14F-4D97-AF65-F5344CB8AC3E}">
        <p14:creationId xmlns:p14="http://schemas.microsoft.com/office/powerpoint/2010/main" val="32650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Letting the code make decisions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33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559619"/>
            <a:ext cx="10515600" cy="4317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 couple of useful extras:</a:t>
            </a:r>
          </a:p>
          <a:p>
            <a:pPr marL="0" indent="0">
              <a:buNone/>
            </a:pPr>
            <a:r>
              <a:rPr lang="en-GB" dirty="0" smtClean="0"/>
              <a:t>cat() can be used to display more complex messages, for example,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</a:rPr>
              <a:t>cat(“Hello”, name, “\n”)</a:t>
            </a:r>
          </a:p>
          <a:p>
            <a:pPr marL="0" indent="0">
              <a:buNone/>
            </a:pPr>
            <a:r>
              <a:rPr lang="en-GB" dirty="0" smtClean="0"/>
              <a:t>will display, “Hello Pete” and then a newline (that’s the “\n”).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You can disable a line of code using the comment symbol “#”.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</a:rPr>
              <a:t># print(“Hello, Pete”)</a:t>
            </a:r>
          </a:p>
          <a:p>
            <a:pPr marL="0" indent="0">
              <a:buNone/>
            </a:pPr>
            <a:r>
              <a:rPr lang="en-GB" dirty="0" smtClean="0"/>
              <a:t>won‘t do anything.</a:t>
            </a:r>
          </a:p>
          <a:p>
            <a:pPr marL="0" indent="0">
              <a:buNone/>
            </a:pPr>
            <a:r>
              <a:rPr lang="en-GB" dirty="0" smtClean="0"/>
              <a:t>Also note the difference in output between print() and cat().</a:t>
            </a:r>
          </a:p>
        </p:txBody>
      </p:sp>
    </p:spTree>
    <p:extLst>
      <p:ext uri="{BB962C8B-B14F-4D97-AF65-F5344CB8AC3E}">
        <p14:creationId xmlns:p14="http://schemas.microsoft.com/office/powerpoint/2010/main" val="227413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Letting the code make decisions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34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17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Back to the questions …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Modify your code to display a confirmation message for either name and a warning message otherwise.</a:t>
            </a:r>
          </a:p>
          <a:p>
            <a:pPr marL="0" indent="0">
              <a:buNone/>
            </a:pPr>
            <a:r>
              <a:rPr lang="en-GB" dirty="0"/>
              <a:t>Modify your code to display a confirmation message </a:t>
            </a:r>
            <a:r>
              <a:rPr lang="en-GB" dirty="0" smtClean="0"/>
              <a:t>if the numeric value is greater than zero, a message if it is equal to zero and a different message if less than zero.</a:t>
            </a:r>
          </a:p>
        </p:txBody>
      </p:sp>
    </p:spTree>
    <p:extLst>
      <p:ext uri="{BB962C8B-B14F-4D97-AF65-F5344CB8AC3E}">
        <p14:creationId xmlns:p14="http://schemas.microsoft.com/office/powerpoint/2010/main" val="18903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Doing </a:t>
            </a:r>
            <a:r>
              <a:rPr lang="en-GB" dirty="0"/>
              <a:t>things over and over again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35</a:t>
            </a:fld>
            <a:endParaRPr lang="en-GB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17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Repeating yourself – going round in loops.</a:t>
            </a:r>
          </a:p>
          <a:p>
            <a:pPr marL="0" indent="0">
              <a:buNone/>
            </a:pPr>
            <a:r>
              <a:rPr lang="en-GB" dirty="0" smtClean="0"/>
              <a:t>There are several types: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for-loops	-	if you know how many times you want to loop</a:t>
            </a:r>
          </a:p>
          <a:p>
            <a:pPr marL="0" indent="0">
              <a:buNone/>
            </a:pPr>
            <a:r>
              <a:rPr lang="en-GB" dirty="0" smtClean="0"/>
              <a:t>	while-loops	-	if you want to keep going until something</a:t>
            </a:r>
            <a:br>
              <a:rPr lang="en-GB" dirty="0" smtClean="0"/>
            </a:br>
            <a:r>
              <a:rPr lang="en-GB" dirty="0" smtClean="0"/>
              <a:t>				happens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repeat-loops-	if you don’t want to check at the start</a:t>
            </a:r>
          </a:p>
          <a:p>
            <a:pPr marL="0" indent="0">
              <a:buNone/>
            </a:pPr>
            <a:r>
              <a:rPr lang="en-GB" dirty="0"/>
              <a:t>	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86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Doing </a:t>
            </a:r>
            <a:r>
              <a:rPr lang="en-GB" dirty="0"/>
              <a:t>things over and over again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36</a:t>
            </a:fld>
            <a:endParaRPr lang="en-GB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584557"/>
            <a:ext cx="10515600" cy="4317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For-loops:</a:t>
            </a:r>
          </a:p>
          <a:p>
            <a:pPr marL="0" indent="0">
              <a:buNone/>
            </a:pPr>
            <a:r>
              <a:rPr lang="en-GB" dirty="0" smtClean="0"/>
              <a:t>		for (&lt;condition defining a loop variable&gt;)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err="1" smtClean="0"/>
              <a:t>do_something</a:t>
            </a:r>
            <a:r>
              <a:rPr lang="en-GB" dirty="0" smtClean="0"/>
              <a:t>()</a:t>
            </a:r>
          </a:p>
          <a:p>
            <a:pPr marL="0" indent="0">
              <a:buNone/>
            </a:pPr>
            <a:r>
              <a:rPr lang="en-GB" dirty="0" smtClean="0"/>
              <a:t>		}</a:t>
            </a:r>
          </a:p>
          <a:p>
            <a:pPr marL="0" indent="0">
              <a:buNone/>
            </a:pPr>
            <a:r>
              <a:rPr lang="en-GB" dirty="0" smtClean="0"/>
              <a:t>e.g.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</a:rPr>
              <a:t>			for (i in 1:10) {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 smtClean="0">
                <a:latin typeface="Consolas" panose="020B0609020204030204" pitchFamily="49" charset="0"/>
              </a:rPr>
              <a:t>			cat(i, "\n")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</a:rPr>
              <a:t>			}</a:t>
            </a:r>
            <a:r>
              <a:rPr lang="en-GB" dirty="0"/>
              <a:t>	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4129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Doing </a:t>
            </a:r>
            <a:r>
              <a:rPr lang="en-GB" dirty="0"/>
              <a:t>things over and over again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37</a:t>
            </a:fld>
            <a:endParaRPr lang="en-GB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459866"/>
            <a:ext cx="10515600" cy="43175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While-loops:</a:t>
            </a:r>
          </a:p>
          <a:p>
            <a:pPr marL="0" indent="0">
              <a:buNone/>
            </a:pPr>
            <a:r>
              <a:rPr lang="en-GB" dirty="0" smtClean="0"/>
              <a:t>		while (&lt;condition&gt;)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err="1" smtClean="0"/>
              <a:t>do_something</a:t>
            </a:r>
            <a:r>
              <a:rPr lang="en-GB" dirty="0" smtClean="0"/>
              <a:t>()</a:t>
            </a:r>
          </a:p>
          <a:p>
            <a:pPr marL="0" indent="0">
              <a:buNone/>
            </a:pPr>
            <a:r>
              <a:rPr lang="en-GB" dirty="0" smtClean="0"/>
              <a:t>		}</a:t>
            </a:r>
          </a:p>
          <a:p>
            <a:pPr marL="0" indent="0">
              <a:buNone/>
            </a:pPr>
            <a:r>
              <a:rPr lang="en-GB" dirty="0" smtClean="0"/>
              <a:t>e.g.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</a:rPr>
              <a:t>			i &lt;- 1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 smtClean="0">
                <a:latin typeface="Consolas" panose="020B0609020204030204" pitchFamily="49" charset="0"/>
              </a:rPr>
              <a:t>		while (i &lt; 10) {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 smtClean="0">
                <a:latin typeface="Consolas" panose="020B0609020204030204" pitchFamily="49" charset="0"/>
              </a:rPr>
              <a:t>			cat(i, "\n")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 smtClean="0">
                <a:latin typeface="Consolas" panose="020B0609020204030204" pitchFamily="49" charset="0"/>
              </a:rPr>
              <a:t>			i &lt;- i + 1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</a:rPr>
              <a:t>			}</a:t>
            </a:r>
            <a:r>
              <a:rPr lang="en-GB" dirty="0"/>
              <a:t>	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385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Doing </a:t>
            </a:r>
            <a:r>
              <a:rPr lang="en-GB" dirty="0"/>
              <a:t>things over and over again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38</a:t>
            </a:fld>
            <a:endParaRPr lang="en-GB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459866"/>
            <a:ext cx="10515600" cy="43175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3600" dirty="0" smtClean="0"/>
              <a:t>Repeat-loops:</a:t>
            </a:r>
          </a:p>
          <a:p>
            <a:pPr marL="0" indent="0">
              <a:buNone/>
            </a:pPr>
            <a:r>
              <a:rPr lang="en-GB" dirty="0" smtClean="0"/>
              <a:t>			repeat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</a:t>
            </a:r>
            <a:r>
              <a:rPr lang="en-GB" dirty="0" err="1" smtClean="0"/>
              <a:t>do_something</a:t>
            </a:r>
            <a:r>
              <a:rPr lang="en-GB" dirty="0" smtClean="0"/>
              <a:t>()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if (&lt;condition&gt;) break</a:t>
            </a:r>
          </a:p>
          <a:p>
            <a:pPr marL="0" indent="0">
              <a:buNone/>
            </a:pPr>
            <a:r>
              <a:rPr lang="en-GB" dirty="0" smtClean="0"/>
              <a:t>			}</a:t>
            </a:r>
          </a:p>
          <a:p>
            <a:pPr marL="0" indent="0">
              <a:buNone/>
            </a:pPr>
            <a:r>
              <a:rPr lang="en-GB" dirty="0" smtClean="0"/>
              <a:t>e.g.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</a:rPr>
              <a:t>			i &lt;- 1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 smtClean="0">
                <a:latin typeface="Consolas" panose="020B0609020204030204" pitchFamily="49" charset="0"/>
              </a:rPr>
              <a:t>		repeat {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 smtClean="0">
                <a:latin typeface="Consolas" panose="020B0609020204030204" pitchFamily="49" charset="0"/>
              </a:rPr>
              <a:t>			cat(i, "\n")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 smtClean="0">
                <a:latin typeface="Consolas" panose="020B0609020204030204" pitchFamily="49" charset="0"/>
              </a:rPr>
              <a:t>			i &lt;- i + 1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 smtClean="0">
                <a:latin typeface="Consolas" panose="020B0609020204030204" pitchFamily="49" charset="0"/>
              </a:rPr>
              <a:t>			if (i &gt; 10) break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</a:rPr>
              <a:t>			}</a:t>
            </a:r>
            <a:r>
              <a:rPr lang="en-GB" dirty="0"/>
              <a:t>	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1927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Doing </a:t>
            </a:r>
            <a:r>
              <a:rPr lang="en-GB" dirty="0"/>
              <a:t>things over and over again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39</a:t>
            </a:fld>
            <a:endParaRPr lang="en-GB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459866"/>
            <a:ext cx="10515600" cy="4317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Exercise:</a:t>
            </a:r>
          </a:p>
          <a:p>
            <a:pPr marL="0" indent="0">
              <a:buNone/>
            </a:pPr>
            <a:r>
              <a:rPr lang="en-GB" dirty="0" smtClean="0"/>
              <a:t>Choose different loop structures to do the following:</a:t>
            </a:r>
          </a:p>
          <a:p>
            <a:pPr marL="514350" indent="-514350">
              <a:buAutoNum type="arabicParenBoth"/>
            </a:pPr>
            <a:r>
              <a:rPr lang="en-GB" dirty="0" smtClean="0"/>
              <a:t>Display the 12 times table.</a:t>
            </a:r>
          </a:p>
          <a:p>
            <a:pPr lvl="1"/>
            <a:r>
              <a:rPr lang="en-GB" dirty="0" smtClean="0"/>
              <a:t>Bonus: how would you display all the times tables from 2 – 12?</a:t>
            </a:r>
          </a:p>
          <a:p>
            <a:pPr marL="514350" indent="-514350">
              <a:buAutoNum type="arabicParenBoth"/>
            </a:pPr>
            <a:r>
              <a:rPr lang="en-GB" dirty="0"/>
              <a:t>Display random numbers until you get a value &lt; 0.1 or have 10 random numbers whichever happens first.</a:t>
            </a:r>
          </a:p>
          <a:p>
            <a:pPr lvl="1"/>
            <a:r>
              <a:rPr lang="en-GB" dirty="0"/>
              <a:t>A random number can be calculated with:   </a:t>
            </a:r>
            <a:r>
              <a:rPr lang="en-GB" dirty="0" err="1">
                <a:latin typeface="Consolas" panose="020B0609020204030204" pitchFamily="49" charset="0"/>
              </a:rPr>
              <a:t>runif</a:t>
            </a:r>
            <a:r>
              <a:rPr lang="en-GB" dirty="0">
                <a:latin typeface="Consolas" panose="020B0609020204030204" pitchFamily="49" charset="0"/>
              </a:rPr>
              <a:t>(1)</a:t>
            </a:r>
          </a:p>
          <a:p>
            <a:pPr marL="514350" indent="-514350">
              <a:buAutoNum type="arabicParenBoth"/>
            </a:pPr>
            <a:r>
              <a:rPr lang="en-GB" dirty="0" smtClean="0"/>
              <a:t>Display dice rolls (2 dice) until you get a pair that adds to 7.</a:t>
            </a:r>
          </a:p>
          <a:p>
            <a:pPr lvl="1"/>
            <a:r>
              <a:rPr lang="en-GB" dirty="0" smtClean="0"/>
              <a:t>Dice roll can be </a:t>
            </a:r>
            <a:r>
              <a:rPr lang="en-GB" dirty="0"/>
              <a:t>calculated with:  </a:t>
            </a:r>
            <a:r>
              <a:rPr lang="en-GB" dirty="0" smtClean="0"/>
              <a:t> </a:t>
            </a:r>
            <a:r>
              <a:rPr lang="en-GB" dirty="0" err="1" smtClean="0">
                <a:latin typeface="Consolas" panose="020B0609020204030204" pitchFamily="49" charset="0"/>
              </a:rPr>
              <a:t>as.integer</a:t>
            </a:r>
            <a:r>
              <a:rPr lang="en-GB" dirty="0" smtClean="0">
                <a:latin typeface="Consolas" panose="020B0609020204030204" pitchFamily="49" charset="0"/>
              </a:rPr>
              <a:t>(</a:t>
            </a:r>
            <a:r>
              <a:rPr lang="en-GB" dirty="0" err="1" smtClean="0">
                <a:latin typeface="Consolas" panose="020B0609020204030204" pitchFamily="49" charset="0"/>
              </a:rPr>
              <a:t>runif</a:t>
            </a:r>
            <a:r>
              <a:rPr lang="en-GB" dirty="0" smtClean="0">
                <a:latin typeface="Consolas" panose="020B0609020204030204" pitchFamily="49" charset="0"/>
              </a:rPr>
              <a:t>(1</a:t>
            </a:r>
            <a:r>
              <a:rPr lang="en-GB" dirty="0">
                <a:latin typeface="Consolas" panose="020B0609020204030204" pitchFamily="49" charset="0"/>
              </a:rPr>
              <a:t>)*6 + 1</a:t>
            </a:r>
            <a:r>
              <a:rPr lang="en-GB" dirty="0" smtClean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952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What the computer is doing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4</a:t>
            </a:fld>
            <a:endParaRPr lang="en-GB"/>
          </a:p>
        </p:txBody>
      </p:sp>
      <p:pic>
        <p:nvPicPr>
          <p:cNvPr id="17" name="Picture 16"/>
          <p:cNvPicPr/>
          <p:nvPr/>
        </p:nvPicPr>
        <p:blipFill>
          <a:blip r:embed="rId2"/>
          <a:stretch/>
        </p:blipFill>
        <p:spPr>
          <a:xfrm>
            <a:off x="4000489" y="2582735"/>
            <a:ext cx="3541680" cy="2230560"/>
          </a:xfrm>
          <a:prstGeom prst="rect">
            <a:avLst/>
          </a:prstGeom>
          <a:ln>
            <a:noFill/>
          </a:ln>
        </p:spPr>
      </p:pic>
      <p:pic>
        <p:nvPicPr>
          <p:cNvPr id="18" name="Picture 17"/>
          <p:cNvPicPr/>
          <p:nvPr/>
        </p:nvPicPr>
        <p:blipFill>
          <a:blip r:embed="rId3"/>
          <a:stretch/>
        </p:blipFill>
        <p:spPr>
          <a:xfrm>
            <a:off x="8041898" y="3861455"/>
            <a:ext cx="3428280" cy="1903680"/>
          </a:xfrm>
          <a:prstGeom prst="rect">
            <a:avLst/>
          </a:prstGeom>
          <a:ln>
            <a:noFill/>
          </a:ln>
        </p:spPr>
      </p:pic>
      <p:pic>
        <p:nvPicPr>
          <p:cNvPr id="19" name="Picture 18"/>
          <p:cNvPicPr/>
          <p:nvPr/>
        </p:nvPicPr>
        <p:blipFill>
          <a:blip r:embed="rId4"/>
          <a:stretch/>
        </p:blipFill>
        <p:spPr>
          <a:xfrm>
            <a:off x="838200" y="1690688"/>
            <a:ext cx="2662560" cy="2662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46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7. Complex data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40</a:t>
            </a:fld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459866"/>
            <a:ext cx="10515600" cy="4317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Generally we use more complex data structures.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Vectors and Lists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i="1" dirty="0" smtClean="0">
                <a:solidFill>
                  <a:schemeClr val="bg1">
                    <a:lumMod val="50000"/>
                  </a:schemeClr>
                </a:solidFill>
              </a:rPr>
              <a:t>Matrices and Arrays</a:t>
            </a:r>
            <a:endParaRPr lang="en-GB" dirty="0" smtClean="0"/>
          </a:p>
          <a:p>
            <a:pPr lvl="2"/>
            <a:r>
              <a:rPr lang="en-GB" i="1" dirty="0" smtClean="0">
                <a:solidFill>
                  <a:schemeClr val="bg1">
                    <a:lumMod val="50000"/>
                  </a:schemeClr>
                </a:solidFill>
              </a:rPr>
              <a:t>Naming</a:t>
            </a:r>
          </a:p>
          <a:p>
            <a:pPr lvl="2"/>
            <a:r>
              <a:rPr lang="en-GB" dirty="0" smtClean="0"/>
              <a:t>Accessing components</a:t>
            </a:r>
          </a:p>
          <a:p>
            <a:pPr lvl="2"/>
            <a:r>
              <a:rPr lang="en-GB" dirty="0" smtClean="0"/>
              <a:t>Applying functions to components</a:t>
            </a:r>
          </a:p>
          <a:p>
            <a:pPr lvl="2"/>
            <a:r>
              <a:rPr lang="en-GB" dirty="0" smtClean="0"/>
              <a:t>Converting between types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Factors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Data frames</a:t>
            </a:r>
          </a:p>
          <a:p>
            <a:pPr marL="0" indent="0">
              <a:buNone/>
            </a:pPr>
            <a:endParaRPr lang="en-GB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3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7. Complex data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41</a:t>
            </a:fld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459866"/>
            <a:ext cx="10515600" cy="4317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Vectors</a:t>
            </a:r>
          </a:p>
          <a:p>
            <a:pPr marL="0" indent="0">
              <a:buNone/>
            </a:pPr>
            <a:r>
              <a:rPr lang="en-GB" dirty="0" smtClean="0"/>
              <a:t>A list of elements of the same type e.g. 	1  2  2  3  1  4</a:t>
            </a:r>
          </a:p>
          <a:p>
            <a:pPr marL="0" indent="0">
              <a:buNone/>
            </a:pPr>
            <a:r>
              <a:rPr lang="en-GB" dirty="0" smtClean="0"/>
              <a:t>Create with combine function, c() e.g.		</a:t>
            </a:r>
            <a:r>
              <a:rPr lang="en-GB" dirty="0"/>
              <a:t>v</a:t>
            </a:r>
            <a:r>
              <a:rPr lang="en-GB" dirty="0" smtClean="0"/>
              <a:t> &lt;- c(1, 2, 2, 3, 1, 4)</a:t>
            </a:r>
          </a:p>
          <a:p>
            <a:pPr marL="0" indent="0">
              <a:buNone/>
            </a:pPr>
            <a:r>
              <a:rPr lang="en-GB" dirty="0" smtClean="0"/>
              <a:t>There are special functions: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</a:t>
            </a:r>
            <a:r>
              <a:rPr lang="en-GB" dirty="0" smtClean="0"/>
              <a:t>um(v)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length(v)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mean(v)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v ^ 2	</a:t>
            </a:r>
          </a:p>
          <a:p>
            <a:pPr marL="0" indent="0">
              <a:buNone/>
            </a:pPr>
            <a:endParaRPr lang="en-GB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71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7. Complex data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42</a:t>
            </a:fld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459866"/>
            <a:ext cx="10515600" cy="4317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Vectors</a:t>
            </a:r>
            <a:r>
              <a:rPr lang="en-GB" dirty="0" smtClean="0"/>
              <a:t>							</a:t>
            </a:r>
            <a:r>
              <a:rPr lang="en-GB" dirty="0" smtClean="0">
                <a:solidFill>
                  <a:srgbClr val="FF0000"/>
                </a:solidFill>
              </a:rPr>
              <a:t>v </a:t>
            </a:r>
            <a:r>
              <a:rPr lang="en-GB" dirty="0">
                <a:solidFill>
                  <a:srgbClr val="FF0000"/>
                </a:solidFill>
              </a:rPr>
              <a:t>&lt;- c(1, 2, 2, 3, 1, 4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GB" dirty="0" smtClean="0"/>
              <a:t>Refer to items by index		</a:t>
            </a:r>
            <a:r>
              <a:rPr lang="en-GB" sz="2400" dirty="0" smtClean="0">
                <a:latin typeface="Consolas" panose="020B0609020204030204" pitchFamily="49" charset="0"/>
              </a:rPr>
              <a:t>print(v[4])</a:t>
            </a: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GB" dirty="0" smtClean="0"/>
              <a:t>Set items the same way		</a:t>
            </a:r>
            <a:r>
              <a:rPr lang="en-GB" sz="2400" dirty="0" smtClean="0">
                <a:latin typeface="Consolas" panose="020B0609020204030204" pitchFamily="49" charset="0"/>
              </a:rPr>
              <a:t>v[5] &lt;- 10</a:t>
            </a:r>
            <a:r>
              <a:rPr lang="en-GB" dirty="0" smtClean="0"/>
              <a:t>		</a:t>
            </a:r>
            <a:r>
              <a:rPr lang="en-GB" dirty="0" smtClean="0">
                <a:solidFill>
                  <a:srgbClr val="FF0000"/>
                </a:solidFill>
              </a:rPr>
              <a:t>1, 2, 2, 3, 10, 4</a:t>
            </a:r>
          </a:p>
          <a:p>
            <a:pPr marL="0" indent="0">
              <a:buNone/>
            </a:pPr>
            <a:r>
              <a:rPr lang="en-GB" dirty="0" smtClean="0"/>
              <a:t>And add items</a:t>
            </a:r>
            <a:r>
              <a:rPr lang="en-GB" dirty="0"/>
              <a:t>		</a:t>
            </a:r>
            <a:r>
              <a:rPr lang="en-GB" dirty="0" smtClean="0"/>
              <a:t>	</a:t>
            </a:r>
            <a:r>
              <a:rPr lang="en-GB" sz="2400" dirty="0" smtClean="0">
                <a:latin typeface="Consolas" panose="020B0609020204030204" pitchFamily="49" charset="0"/>
              </a:rPr>
              <a:t>v[7] </a:t>
            </a:r>
            <a:r>
              <a:rPr lang="en-GB" sz="2400" dirty="0">
                <a:latin typeface="Consolas" panose="020B0609020204030204" pitchFamily="49" charset="0"/>
              </a:rPr>
              <a:t>&lt;- </a:t>
            </a:r>
            <a:r>
              <a:rPr lang="en-GB" sz="2400" dirty="0" smtClean="0">
                <a:latin typeface="Consolas" panose="020B0609020204030204" pitchFamily="49" charset="0"/>
              </a:rPr>
              <a:t>-1</a:t>
            </a:r>
            <a:r>
              <a:rPr lang="en-GB" dirty="0"/>
              <a:t>		</a:t>
            </a:r>
            <a:r>
              <a:rPr lang="en-GB" dirty="0">
                <a:solidFill>
                  <a:srgbClr val="FF0000"/>
                </a:solidFill>
              </a:rPr>
              <a:t>1, 2, 2, 3, 10, </a:t>
            </a:r>
            <a:r>
              <a:rPr lang="en-GB" dirty="0" smtClean="0">
                <a:solidFill>
                  <a:srgbClr val="FF0000"/>
                </a:solidFill>
              </a:rPr>
              <a:t>4, -1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smtClean="0"/>
              <a:t>NA’s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</a:rPr>
              <a:t>mean(c(1, 2, 3, NA, 4, 5))				NA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mean(c(1, 2, 3, NA, 4, 5</a:t>
            </a:r>
            <a:r>
              <a:rPr lang="en-GB" sz="2400" dirty="0" smtClean="0">
                <a:latin typeface="Consolas" panose="020B0609020204030204" pitchFamily="49" charset="0"/>
              </a:rPr>
              <a:t>), na.rm=TRUE)		3</a:t>
            </a: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7. Complex data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43</a:t>
            </a:fld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459866"/>
            <a:ext cx="10515600" cy="4317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Vectors</a:t>
            </a:r>
            <a:r>
              <a:rPr lang="en-GB" dirty="0" smtClean="0"/>
              <a:t>							</a:t>
            </a:r>
            <a:r>
              <a:rPr lang="en-GB" dirty="0" smtClean="0">
                <a:solidFill>
                  <a:srgbClr val="FF0000"/>
                </a:solidFill>
              </a:rPr>
              <a:t>v </a:t>
            </a:r>
            <a:r>
              <a:rPr lang="en-GB" dirty="0">
                <a:solidFill>
                  <a:srgbClr val="FF0000"/>
                </a:solidFill>
              </a:rPr>
              <a:t>&lt;- c(1, 2, 2, 3, 1, 4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GB" dirty="0" smtClean="0"/>
              <a:t>Get a subset				</a:t>
            </a:r>
            <a:r>
              <a:rPr lang="en-GB" sz="2400" dirty="0" smtClean="0">
                <a:latin typeface="Consolas" panose="020B0609020204030204" pitchFamily="49" charset="0"/>
              </a:rPr>
              <a:t>v[c(1,2,3,5)]</a:t>
            </a:r>
            <a:r>
              <a:rPr lang="en-GB" dirty="0" smtClean="0"/>
              <a:t>	</a:t>
            </a:r>
            <a:r>
              <a:rPr lang="en-GB" dirty="0">
                <a:solidFill>
                  <a:srgbClr val="FF0000"/>
                </a:solidFill>
              </a:rPr>
              <a:t>c(1, 2, </a:t>
            </a:r>
            <a:r>
              <a:rPr lang="en-GB" dirty="0" smtClean="0">
                <a:solidFill>
                  <a:srgbClr val="FF0000"/>
                </a:solidFill>
              </a:rPr>
              <a:t>2, 1)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smtClean="0"/>
              <a:t>Use the which() function		</a:t>
            </a:r>
            <a:r>
              <a:rPr lang="en-GB" sz="2400" dirty="0" smtClean="0">
                <a:latin typeface="Consolas" panose="020B0609020204030204" pitchFamily="49" charset="0"/>
              </a:rPr>
              <a:t>v[which(v&lt;3)]</a:t>
            </a:r>
            <a:r>
              <a:rPr lang="en-GB" dirty="0" smtClean="0">
                <a:solidFill>
                  <a:srgbClr val="FF0000"/>
                </a:solidFill>
              </a:rPr>
              <a:t>	</a:t>
            </a:r>
            <a:r>
              <a:rPr lang="en-GB" dirty="0">
                <a:solidFill>
                  <a:srgbClr val="FF0000"/>
                </a:solidFill>
              </a:rPr>
              <a:t>c(1, 2, 2, 1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GB" dirty="0" smtClean="0"/>
              <a:t>Leave out an item			</a:t>
            </a:r>
            <a:r>
              <a:rPr lang="en-GB" sz="2400" dirty="0" smtClean="0">
                <a:latin typeface="Consolas" panose="020B0609020204030204" pitchFamily="49" charset="0"/>
              </a:rPr>
              <a:t>v[-4]</a:t>
            </a: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		</a:t>
            </a:r>
            <a:r>
              <a:rPr lang="en-GB" dirty="0">
                <a:solidFill>
                  <a:srgbClr val="FF0000"/>
                </a:solidFill>
              </a:rPr>
              <a:t>c(1, 2, </a:t>
            </a:r>
            <a:r>
              <a:rPr lang="en-GB" dirty="0" smtClean="0">
                <a:solidFill>
                  <a:srgbClr val="FF0000"/>
                </a:solidFill>
              </a:rPr>
              <a:t>2, </a:t>
            </a:r>
            <a:r>
              <a:rPr lang="en-GB" dirty="0">
                <a:solidFill>
                  <a:srgbClr val="FF0000"/>
                </a:solidFill>
              </a:rPr>
              <a:t>1, 4)</a:t>
            </a:r>
          </a:p>
          <a:p>
            <a:pPr marL="0" indent="0">
              <a:buNone/>
            </a:pPr>
            <a:r>
              <a:rPr lang="en-GB" dirty="0" smtClean="0"/>
              <a:t>Add vectors				</a:t>
            </a:r>
            <a:r>
              <a:rPr lang="en-GB" sz="2400" dirty="0" smtClean="0">
                <a:latin typeface="Consolas" panose="020B0609020204030204" pitchFamily="49" charset="0"/>
              </a:rPr>
              <a:t>v &lt;- v + v</a:t>
            </a:r>
            <a:r>
              <a:rPr lang="en-GB" dirty="0" smtClean="0"/>
              <a:t>		</a:t>
            </a:r>
            <a:r>
              <a:rPr lang="en-GB" dirty="0" smtClean="0">
                <a:solidFill>
                  <a:srgbClr val="FF0000"/>
                </a:solidFill>
              </a:rPr>
              <a:t>c(2, 4, 4, 6, 2, 8)</a:t>
            </a:r>
            <a:r>
              <a:rPr lang="en-GB" dirty="0" smtClean="0"/>
              <a:t>	</a:t>
            </a:r>
          </a:p>
          <a:p>
            <a:pPr marL="0" indent="0">
              <a:buNone/>
            </a:pPr>
            <a:r>
              <a:rPr lang="en-GB" dirty="0" smtClean="0"/>
              <a:t>Append </a:t>
            </a:r>
            <a:r>
              <a:rPr lang="en-GB" dirty="0"/>
              <a:t>vectors			</a:t>
            </a:r>
            <a:r>
              <a:rPr lang="en-GB" sz="2400" dirty="0" smtClean="0">
                <a:latin typeface="Consolas" panose="020B0609020204030204" pitchFamily="49" charset="0"/>
              </a:rPr>
              <a:t>v </a:t>
            </a:r>
            <a:r>
              <a:rPr lang="en-GB" sz="2400" dirty="0">
                <a:latin typeface="Consolas" panose="020B0609020204030204" pitchFamily="49" charset="0"/>
              </a:rPr>
              <a:t>&lt;- </a:t>
            </a:r>
            <a:r>
              <a:rPr lang="en-GB" sz="2400" dirty="0" smtClean="0">
                <a:latin typeface="Consolas" panose="020B0609020204030204" pitchFamily="49" charset="0"/>
              </a:rPr>
              <a:t>c(v, v)</a:t>
            </a:r>
            <a:r>
              <a:rPr lang="en-GB" dirty="0"/>
              <a:t>	</a:t>
            </a:r>
            <a:r>
              <a:rPr lang="en-GB" sz="1800" dirty="0" smtClean="0">
                <a:solidFill>
                  <a:srgbClr val="FF0000"/>
                </a:solidFill>
              </a:rPr>
              <a:t>c(2</a:t>
            </a:r>
            <a:r>
              <a:rPr lang="en-GB" sz="1800" dirty="0">
                <a:solidFill>
                  <a:srgbClr val="FF0000"/>
                </a:solidFill>
              </a:rPr>
              <a:t>, 4, 4, 6, 2, </a:t>
            </a:r>
            <a:r>
              <a:rPr lang="en-GB" sz="1800" dirty="0" smtClean="0">
                <a:solidFill>
                  <a:srgbClr val="FF0000"/>
                </a:solidFill>
              </a:rPr>
              <a:t>8, 2</a:t>
            </a:r>
            <a:r>
              <a:rPr lang="en-GB" sz="1800" dirty="0">
                <a:solidFill>
                  <a:srgbClr val="FF0000"/>
                </a:solidFill>
              </a:rPr>
              <a:t>, 4, 4, 6, 2, 8</a:t>
            </a:r>
            <a:r>
              <a:rPr lang="en-GB" sz="18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GB" dirty="0" smtClean="0"/>
              <a:t>Apply a </a:t>
            </a:r>
            <a:r>
              <a:rPr lang="en-GB" dirty="0" err="1" smtClean="0"/>
              <a:t>func</a:t>
            </a:r>
            <a:r>
              <a:rPr lang="en-GB" dirty="0" smtClean="0"/>
              <a:t> to the elements	</a:t>
            </a:r>
            <a:r>
              <a:rPr lang="en-GB" sz="2400" dirty="0" err="1" smtClean="0">
                <a:latin typeface="Consolas" panose="020B0609020204030204" pitchFamily="49" charset="0"/>
              </a:rPr>
              <a:t>sapply</a:t>
            </a:r>
            <a:r>
              <a:rPr lang="en-GB" sz="2400" dirty="0" smtClean="0">
                <a:latin typeface="Consolas" panose="020B0609020204030204" pitchFamily="49" charset="0"/>
              </a:rPr>
              <a:t>(v, sqrt)</a:t>
            </a: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c(1.414, 2.000, …	</a:t>
            </a:r>
            <a:r>
              <a:rPr lang="en-GB" dirty="0" smtClean="0"/>
              <a:t>	</a:t>
            </a:r>
            <a:endParaRPr lang="en-GB" dirty="0"/>
          </a:p>
          <a:p>
            <a:pPr marL="0" indent="0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3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7. Complex data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44</a:t>
            </a:fld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459866"/>
            <a:ext cx="10515600" cy="4317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Lists</a:t>
            </a:r>
          </a:p>
          <a:p>
            <a:pPr marL="0" indent="0">
              <a:buNone/>
            </a:pPr>
            <a:r>
              <a:rPr lang="en-GB" dirty="0"/>
              <a:t>E</a:t>
            </a:r>
            <a:r>
              <a:rPr lang="en-GB" dirty="0" smtClean="0"/>
              <a:t>lements of different types e.g. 	</a:t>
            </a:r>
            <a:r>
              <a:rPr lang="en-GB" sz="2400" dirty="0" smtClean="0">
                <a:latin typeface="Consolas" panose="020B0609020204030204" pitchFamily="49" charset="0"/>
              </a:rPr>
              <a:t>1  0.1 "hello" c(2,  3)</a:t>
            </a:r>
          </a:p>
          <a:p>
            <a:pPr marL="0" indent="0">
              <a:buNone/>
            </a:pPr>
            <a:r>
              <a:rPr lang="en-GB" dirty="0" smtClean="0"/>
              <a:t>Create with constructor, list() e.g.	</a:t>
            </a:r>
            <a:r>
              <a:rPr lang="en-GB" sz="2400" dirty="0" smtClean="0">
                <a:latin typeface="Consolas" panose="020B0609020204030204" pitchFamily="49" charset="0"/>
              </a:rPr>
              <a:t>ls&lt;-list(1,0.1,"hi",c(2,3))</a:t>
            </a:r>
          </a:p>
          <a:p>
            <a:pPr marL="0" indent="0">
              <a:buNone/>
            </a:pPr>
            <a:r>
              <a:rPr lang="en-GB" sz="2400" i="1" dirty="0" smtClean="0"/>
              <a:t>(c() will coerce everything to string)</a:t>
            </a:r>
          </a:p>
          <a:p>
            <a:pPr marL="0" indent="0">
              <a:buNone/>
            </a:pPr>
            <a:r>
              <a:rPr lang="en-GB" dirty="0" smtClean="0"/>
              <a:t>Access by index:				</a:t>
            </a:r>
            <a:r>
              <a:rPr lang="en-GB" sz="2400" dirty="0" smtClean="0">
                <a:latin typeface="Consolas" panose="020B0609020204030204" pitchFamily="49" charset="0"/>
              </a:rPr>
              <a:t>ls[2]		list(0.1)</a:t>
            </a:r>
          </a:p>
          <a:p>
            <a:pPr marL="0" indent="0">
              <a:buNone/>
            </a:pPr>
            <a:r>
              <a:rPr lang="en-GB" dirty="0" smtClean="0"/>
              <a:t>	Check with				</a:t>
            </a:r>
            <a:r>
              <a:rPr lang="en-GB" sz="2400" dirty="0" smtClean="0">
                <a:latin typeface="Consolas" panose="020B0609020204030204" pitchFamily="49" charset="0"/>
              </a:rPr>
              <a:t>ls[2]+0.1	&lt;</a:t>
            </a:r>
            <a:r>
              <a:rPr lang="en-GB" sz="2400" i="1" dirty="0" smtClean="0">
                <a:latin typeface="Consolas" panose="020B0609020204030204" pitchFamily="49" charset="0"/>
              </a:rPr>
              <a:t>error&gt;</a:t>
            </a:r>
            <a:endParaRPr lang="en-GB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/>
              <a:t>Get the actual value:			</a:t>
            </a:r>
            <a:r>
              <a:rPr lang="en-GB" sz="2400" dirty="0" smtClean="0">
                <a:latin typeface="Consolas" panose="020B0609020204030204" pitchFamily="49" charset="0"/>
              </a:rPr>
              <a:t>ls[[2]]	0.1</a:t>
            </a:r>
          </a:p>
          <a:p>
            <a:pPr marL="0" indent="0">
              <a:buNone/>
            </a:pP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0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7. Complex data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45</a:t>
            </a:fld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459866"/>
            <a:ext cx="10515600" cy="4317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Converting between complex types</a:t>
            </a:r>
          </a:p>
          <a:p>
            <a:pPr marL="0" indent="0">
              <a:buNone/>
            </a:pPr>
            <a:r>
              <a:rPr lang="en-GB" dirty="0" err="1" smtClean="0"/>
              <a:t>as.vector</a:t>
            </a:r>
            <a:r>
              <a:rPr lang="en-GB" dirty="0" smtClean="0"/>
              <a:t>(), </a:t>
            </a:r>
            <a:r>
              <a:rPr lang="en-GB" dirty="0" err="1" smtClean="0"/>
              <a:t>as.list</a:t>
            </a:r>
            <a:r>
              <a:rPr lang="en-GB" dirty="0" smtClean="0"/>
              <a:t>(), </a:t>
            </a:r>
            <a:r>
              <a:rPr lang="en-GB" dirty="0" err="1" smtClean="0"/>
              <a:t>as.matrix</a:t>
            </a:r>
            <a:r>
              <a:rPr lang="en-GB" dirty="0" smtClean="0"/>
              <a:t>(), </a:t>
            </a:r>
            <a:r>
              <a:rPr lang="en-GB" dirty="0" err="1" smtClean="0"/>
              <a:t>as.data.frame</a:t>
            </a:r>
            <a:r>
              <a:rPr lang="en-GB" dirty="0" smtClean="0"/>
              <a:t>()</a:t>
            </a:r>
          </a:p>
          <a:p>
            <a:pPr marL="0" indent="0">
              <a:buNone/>
            </a:pPr>
            <a:r>
              <a:rPr lang="en-GB" dirty="0" smtClean="0"/>
              <a:t>But to go from a list to a vector, use </a:t>
            </a:r>
            <a:r>
              <a:rPr lang="en-GB" dirty="0" err="1" smtClean="0"/>
              <a:t>unlist</a:t>
            </a:r>
            <a:r>
              <a:rPr lang="en-GB" dirty="0" smtClean="0"/>
              <a:t>()</a:t>
            </a:r>
          </a:p>
          <a:p>
            <a:pPr marL="0" indent="0">
              <a:buNone/>
            </a:pPr>
            <a:r>
              <a:rPr lang="en-GB" b="1" dirty="0" smtClean="0"/>
              <a:t>Exercise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dirty="0" smtClean="0"/>
              <a:t>Create a list from 		c(1</a:t>
            </a:r>
            <a:r>
              <a:rPr lang="en-GB" dirty="0"/>
              <a:t>, 2, 3, 4, 5), "six", </a:t>
            </a:r>
            <a:r>
              <a:rPr lang="en-GB" dirty="0" smtClean="0"/>
              <a:t>0.1</a:t>
            </a:r>
          </a:p>
          <a:p>
            <a:pPr marL="0" indent="0">
              <a:buNone/>
            </a:pPr>
            <a:r>
              <a:rPr lang="en-GB" dirty="0" smtClean="0"/>
              <a:t>(try with c() and with list() and what do you get?)</a:t>
            </a:r>
          </a:p>
          <a:p>
            <a:pPr marL="0" indent="0">
              <a:buNone/>
            </a:pPr>
            <a:r>
              <a:rPr lang="en-GB" dirty="0" smtClean="0"/>
              <a:t>Convert to a vector with </a:t>
            </a:r>
            <a:r>
              <a:rPr lang="en-GB" dirty="0" err="1" smtClean="0"/>
              <a:t>as.vector</a:t>
            </a:r>
            <a:r>
              <a:rPr lang="en-GB" dirty="0" smtClean="0"/>
              <a:t>() and </a:t>
            </a:r>
            <a:r>
              <a:rPr lang="en-GB" dirty="0" err="1" smtClean="0"/>
              <a:t>unlist</a:t>
            </a:r>
            <a:r>
              <a:rPr lang="en-GB" dirty="0" smtClean="0"/>
              <a:t>() and what do you get?</a:t>
            </a:r>
          </a:p>
          <a:p>
            <a:pPr marL="0" indent="0">
              <a:buNone/>
            </a:pP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7. Complex data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46</a:t>
            </a:fld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459866"/>
            <a:ext cx="10515600" cy="43175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Factors</a:t>
            </a:r>
          </a:p>
          <a:p>
            <a:pPr marL="0" indent="0">
              <a:buNone/>
            </a:pPr>
            <a:r>
              <a:rPr lang="en-GB" dirty="0" smtClean="0"/>
              <a:t>Categorical values shown as strings but stored as indices e.g.</a:t>
            </a:r>
          </a:p>
          <a:p>
            <a:pPr marL="0" indent="0">
              <a:buNone/>
            </a:pPr>
            <a:r>
              <a:rPr lang="en-GB" dirty="0" smtClean="0"/>
              <a:t>“smoker”, “non-smoker”, “smoker”, “unknown”, “non-smoker” etc.</a:t>
            </a:r>
          </a:p>
          <a:p>
            <a:pPr marL="0" indent="0">
              <a:buNone/>
            </a:pPr>
            <a:r>
              <a:rPr lang="en-GB" dirty="0" smtClean="0"/>
              <a:t>(levels may be “smoker”=1, “non-smoker”=2 and “unknown”=3)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</a:rPr>
              <a:t>Stored as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</a:rPr>
              <a:t>1, 2, 1, 3, 2 …</a:t>
            </a:r>
          </a:p>
          <a:p>
            <a:pPr marL="0" indent="0">
              <a:buNone/>
            </a:pPr>
            <a:r>
              <a:rPr lang="en-GB" sz="2000" dirty="0" smtClean="0">
                <a:latin typeface="Consolas" panose="020B0609020204030204" pitchFamily="49" charset="0"/>
              </a:rPr>
              <a:t>smoking &lt;- c("smoker", "non-smoker", </a:t>
            </a:r>
            <a:r>
              <a:rPr lang="en-GB" sz="2000" dirty="0">
                <a:latin typeface="Consolas" panose="020B0609020204030204" pitchFamily="49" charset="0"/>
              </a:rPr>
              <a:t>"</a:t>
            </a:r>
            <a:r>
              <a:rPr lang="en-GB" sz="2000" dirty="0" smtClean="0">
                <a:latin typeface="Consolas" panose="020B0609020204030204" pitchFamily="49" charset="0"/>
              </a:rPr>
              <a:t>smoker</a:t>
            </a:r>
            <a:r>
              <a:rPr lang="en-GB" sz="2000" dirty="0">
                <a:latin typeface="Consolas" panose="020B0609020204030204" pitchFamily="49" charset="0"/>
              </a:rPr>
              <a:t>"</a:t>
            </a:r>
            <a:r>
              <a:rPr lang="en-GB" sz="2000" dirty="0" smtClean="0">
                <a:latin typeface="Consolas" panose="020B0609020204030204" pitchFamily="49" charset="0"/>
              </a:rPr>
              <a:t>, </a:t>
            </a:r>
            <a:r>
              <a:rPr lang="en-GB" sz="2000" dirty="0">
                <a:latin typeface="Consolas" panose="020B0609020204030204" pitchFamily="49" charset="0"/>
              </a:rPr>
              <a:t>"</a:t>
            </a:r>
            <a:r>
              <a:rPr lang="en-GB" sz="2000" dirty="0" smtClean="0">
                <a:latin typeface="Consolas" panose="020B0609020204030204" pitchFamily="49" charset="0"/>
              </a:rPr>
              <a:t>unknown</a:t>
            </a:r>
            <a:r>
              <a:rPr lang="en-GB" sz="2000" dirty="0">
                <a:latin typeface="Consolas" panose="020B0609020204030204" pitchFamily="49" charset="0"/>
              </a:rPr>
              <a:t>"</a:t>
            </a:r>
            <a:r>
              <a:rPr lang="en-GB" sz="2000" dirty="0" smtClean="0">
                <a:latin typeface="Consolas" panose="020B0609020204030204" pitchFamily="49" charset="0"/>
              </a:rPr>
              <a:t>, </a:t>
            </a:r>
            <a:r>
              <a:rPr lang="en-GB" sz="2000" dirty="0">
                <a:latin typeface="Consolas" panose="020B0609020204030204" pitchFamily="49" charset="0"/>
              </a:rPr>
              <a:t>"</a:t>
            </a:r>
            <a:r>
              <a:rPr lang="en-GB" sz="2000" dirty="0" smtClean="0">
                <a:latin typeface="Consolas" panose="020B0609020204030204" pitchFamily="49" charset="0"/>
              </a:rPr>
              <a:t>non-smoker")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[1] "smoker"     "non-smoker" "smoker"     "unknown"    "non-smoker"</a:t>
            </a:r>
            <a:endParaRPr lang="en-GB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nsolas" panose="020B0609020204030204" pitchFamily="49" charset="0"/>
              </a:rPr>
              <a:t>smoking &lt;- </a:t>
            </a:r>
            <a:r>
              <a:rPr lang="en-GB" sz="2000" dirty="0" err="1" smtClean="0">
                <a:latin typeface="Consolas" panose="020B0609020204030204" pitchFamily="49" charset="0"/>
              </a:rPr>
              <a:t>as.factor</a:t>
            </a:r>
            <a:r>
              <a:rPr lang="en-GB" sz="2000" dirty="0" smtClean="0">
                <a:latin typeface="Consolas" panose="020B0609020204030204" pitchFamily="49" charset="0"/>
              </a:rPr>
              <a:t>(smoking)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[1] smoker     non-smoker smoker     unknown    non-smoker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Levels: non-smoker smoker unknown</a:t>
            </a:r>
          </a:p>
          <a:p>
            <a:pPr marL="0" indent="0">
              <a:buNone/>
            </a:pPr>
            <a:endParaRPr lang="en-GB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08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7. Complex data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47</a:t>
            </a:fld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459866"/>
            <a:ext cx="10515600" cy="43175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Data Frames</a:t>
            </a:r>
          </a:p>
          <a:p>
            <a:pPr marL="0" indent="0">
              <a:buNone/>
            </a:pPr>
            <a:r>
              <a:rPr lang="en-GB" sz="2400" dirty="0" err="1">
                <a:latin typeface="Consolas" panose="020B0609020204030204" pitchFamily="49" charset="0"/>
              </a:rPr>
              <a:t>df</a:t>
            </a:r>
            <a:r>
              <a:rPr lang="en-GB" sz="2400" dirty="0">
                <a:latin typeface="Consolas" panose="020B0609020204030204" pitchFamily="49" charset="0"/>
              </a:rPr>
              <a:t> &lt;- </a:t>
            </a:r>
            <a:r>
              <a:rPr lang="en-GB" sz="2400" dirty="0" err="1">
                <a:latin typeface="Consolas" panose="020B0609020204030204" pitchFamily="49" charset="0"/>
              </a:rPr>
              <a:t>data.frame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    name=c('Olive', '</a:t>
            </a:r>
            <a:r>
              <a:rPr lang="en-GB" sz="2400" dirty="0" err="1">
                <a:latin typeface="Consolas" panose="020B0609020204030204" pitchFamily="49" charset="0"/>
              </a:rPr>
              <a:t>Pinochio</a:t>
            </a:r>
            <a:r>
              <a:rPr lang="en-GB" sz="2400" dirty="0">
                <a:latin typeface="Consolas" panose="020B0609020204030204" pitchFamily="49" charset="0"/>
              </a:rPr>
              <a:t>', 'Queenie', 'Raphael'),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    gender=c('female', 'male', 'female', 'male'), 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    height=c(1.7, 1.01, 1.3, 1.6),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    weight=c(60, 30, 50, 40),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stringsAsFactors</a:t>
            </a:r>
            <a:r>
              <a:rPr lang="en-GB" sz="2400" dirty="0">
                <a:latin typeface="Consolas" panose="020B0609020204030204" pitchFamily="49" charset="0"/>
              </a:rPr>
              <a:t>=FALSE</a:t>
            </a:r>
            <a:r>
              <a:rPr lang="en-GB" sz="24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 err="1" smtClean="0">
                <a:latin typeface="Consolas" panose="020B0609020204030204" pitchFamily="49" charset="0"/>
              </a:rPr>
              <a:t>df</a:t>
            </a:r>
            <a:endParaRPr lang="en-GB" sz="2400" dirty="0" smtClean="0">
              <a:latin typeface="Consolas" panose="020B0609020204030204" pitchFamily="49" charset="0"/>
            </a:endParaRPr>
          </a:p>
          <a:p>
            <a:pPr marL="0" indent="0" algn="r">
              <a:buNone/>
            </a:pPr>
            <a:r>
              <a:rPr lang="en-GB" sz="2400" dirty="0">
                <a:latin typeface="Consolas" panose="020B0609020204030204" pitchFamily="49" charset="0"/>
              </a:rPr>
              <a:t> name gender height weight</a:t>
            </a:r>
          </a:p>
          <a:p>
            <a:pPr marL="0" indent="0" algn="r">
              <a:buNone/>
            </a:pPr>
            <a:r>
              <a:rPr lang="en-GB" sz="2400" dirty="0">
                <a:latin typeface="Consolas" panose="020B0609020204030204" pitchFamily="49" charset="0"/>
              </a:rPr>
              <a:t>1    Olive female   1.70     60</a:t>
            </a:r>
          </a:p>
          <a:p>
            <a:pPr marL="0" indent="0" algn="r">
              <a:buNone/>
            </a:pPr>
            <a:r>
              <a:rPr lang="en-GB" sz="2400" dirty="0">
                <a:latin typeface="Consolas" panose="020B0609020204030204" pitchFamily="49" charset="0"/>
              </a:rPr>
              <a:t>2 </a:t>
            </a:r>
            <a:r>
              <a:rPr lang="en-GB" sz="2400" dirty="0" err="1">
                <a:latin typeface="Consolas" panose="020B0609020204030204" pitchFamily="49" charset="0"/>
              </a:rPr>
              <a:t>Pinochio</a:t>
            </a:r>
            <a:r>
              <a:rPr lang="en-GB" sz="2400" dirty="0">
                <a:latin typeface="Consolas" panose="020B0609020204030204" pitchFamily="49" charset="0"/>
              </a:rPr>
              <a:t>   male   1.01     30</a:t>
            </a:r>
          </a:p>
          <a:p>
            <a:pPr marL="0" indent="0" algn="r">
              <a:buNone/>
            </a:pPr>
            <a:r>
              <a:rPr lang="en-GB" sz="2400" dirty="0">
                <a:latin typeface="Consolas" panose="020B0609020204030204" pitchFamily="49" charset="0"/>
              </a:rPr>
              <a:t>3  Queenie female   1.30     50</a:t>
            </a:r>
          </a:p>
          <a:p>
            <a:pPr marL="0" indent="0" algn="r">
              <a:buNone/>
            </a:pPr>
            <a:r>
              <a:rPr lang="en-GB" sz="2400" dirty="0">
                <a:latin typeface="Consolas" panose="020B0609020204030204" pitchFamily="49" charset="0"/>
              </a:rPr>
              <a:t>4  Raphael   male   1.60     40</a:t>
            </a:r>
          </a:p>
          <a:p>
            <a:pPr marL="0" indent="0">
              <a:buNone/>
            </a:pPr>
            <a:endParaRPr lang="en-GB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32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7. Complex data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48</a:t>
            </a:fld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459866"/>
            <a:ext cx="10515600" cy="431759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3200" b="1" dirty="0" smtClean="0"/>
              <a:t>Data Frames</a:t>
            </a:r>
          </a:p>
          <a:p>
            <a:pPr marL="0" indent="0">
              <a:buNone/>
            </a:pPr>
            <a:r>
              <a:rPr lang="en-GB" sz="3200" dirty="0" smtClean="0"/>
              <a:t>Access a column by name with $, </a:t>
            </a:r>
            <a:r>
              <a:rPr lang="en-GB" sz="3200" dirty="0" err="1" smtClean="0"/>
              <a:t>df$height</a:t>
            </a:r>
            <a:r>
              <a:rPr lang="en-GB" sz="3200" dirty="0">
                <a:latin typeface="Consolas" panose="020B0609020204030204" pitchFamily="49" charset="0"/>
              </a:rPr>
              <a:t>	</a:t>
            </a:r>
            <a:r>
              <a:rPr lang="en-GB" sz="3200" dirty="0" smtClean="0">
                <a:latin typeface="Consolas" panose="020B0609020204030204" pitchFamily="49" charset="0"/>
              </a:rPr>
              <a:t>	[</a:t>
            </a:r>
            <a:r>
              <a:rPr lang="en-GB" sz="3200" dirty="0">
                <a:latin typeface="Consolas" panose="020B0609020204030204" pitchFamily="49" charset="0"/>
              </a:rPr>
              <a:t>1] 1.70 1.01 1.30 </a:t>
            </a:r>
            <a:r>
              <a:rPr lang="en-GB" sz="3200" dirty="0" smtClean="0">
                <a:latin typeface="Consolas" panose="020B0609020204030204" pitchFamily="49" charset="0"/>
              </a:rPr>
              <a:t>1.60</a:t>
            </a:r>
          </a:p>
          <a:p>
            <a:pPr marL="0" indent="0">
              <a:buNone/>
            </a:pPr>
            <a:r>
              <a:rPr lang="en-GB" sz="3200" dirty="0" smtClean="0"/>
              <a:t>Or </a:t>
            </a:r>
            <a:r>
              <a:rPr lang="en-GB" sz="3200" dirty="0" err="1" smtClean="0"/>
              <a:t>df</a:t>
            </a:r>
            <a:r>
              <a:rPr lang="en-GB" sz="3200" dirty="0" smtClean="0"/>
              <a:t>[, 'height'] </a:t>
            </a:r>
            <a:r>
              <a:rPr lang="en-GB" sz="3200" dirty="0" smtClean="0">
                <a:latin typeface="Consolas" panose="020B0609020204030204" pitchFamily="49" charset="0"/>
              </a:rPr>
              <a:t>					[</a:t>
            </a:r>
            <a:r>
              <a:rPr lang="en-GB" sz="3200" dirty="0">
                <a:latin typeface="Consolas" panose="020B0609020204030204" pitchFamily="49" charset="0"/>
              </a:rPr>
              <a:t>1] 1.70 1.01 1.30 1.60</a:t>
            </a:r>
            <a:endParaRPr lang="en-GB" sz="3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3200" dirty="0" smtClean="0"/>
              <a:t>Or index, </a:t>
            </a:r>
            <a:r>
              <a:rPr lang="en-GB" sz="3200" dirty="0" err="1" smtClean="0"/>
              <a:t>df</a:t>
            </a:r>
            <a:r>
              <a:rPr lang="en-GB" sz="3200" dirty="0" smtClean="0"/>
              <a:t>[3, ]</a:t>
            </a:r>
            <a:r>
              <a:rPr lang="en-GB" sz="3200" dirty="0" smtClean="0">
                <a:latin typeface="Consolas" panose="020B0609020204030204" pitchFamily="49" charset="0"/>
              </a:rPr>
              <a:t>					[</a:t>
            </a:r>
            <a:r>
              <a:rPr lang="en-GB" sz="3200" dirty="0">
                <a:latin typeface="Consolas" panose="020B0609020204030204" pitchFamily="49" charset="0"/>
              </a:rPr>
              <a:t>1] 1.70 1.01 1.30 </a:t>
            </a:r>
            <a:r>
              <a:rPr lang="en-GB" sz="3200" dirty="0" smtClean="0">
                <a:latin typeface="Consolas" panose="020B0609020204030204" pitchFamily="49" charset="0"/>
              </a:rPr>
              <a:t>1.60</a:t>
            </a:r>
          </a:p>
          <a:p>
            <a:pPr marL="0" indent="0">
              <a:buNone/>
            </a:pPr>
            <a:r>
              <a:rPr lang="en-GB" sz="3200" dirty="0" smtClean="0"/>
              <a:t>And rows with </a:t>
            </a:r>
            <a:r>
              <a:rPr lang="en-GB" sz="3200" dirty="0" err="1" smtClean="0"/>
              <a:t>df</a:t>
            </a:r>
            <a:r>
              <a:rPr lang="en-GB" sz="3200" dirty="0" smtClean="0"/>
              <a:t>[, 2]</a:t>
            </a:r>
            <a:r>
              <a:rPr lang="it-IT" sz="3200" dirty="0"/>
              <a:t> </a:t>
            </a:r>
            <a:r>
              <a:rPr lang="it-IT" sz="3200" dirty="0" smtClean="0">
                <a:latin typeface="Consolas" panose="020B0609020204030204" pitchFamily="49" charset="0"/>
              </a:rPr>
              <a:t>				2 </a:t>
            </a:r>
            <a:r>
              <a:rPr lang="it-IT" sz="3200" dirty="0">
                <a:latin typeface="Consolas" panose="020B0609020204030204" pitchFamily="49" charset="0"/>
              </a:rPr>
              <a:t>Pinochio </a:t>
            </a:r>
            <a:r>
              <a:rPr lang="it-IT" sz="3200" dirty="0" smtClean="0">
                <a:latin typeface="Consolas" panose="020B0609020204030204" pitchFamily="49" charset="0"/>
              </a:rPr>
              <a:t>male 1.01 30</a:t>
            </a:r>
          </a:p>
          <a:p>
            <a:pPr marL="0" indent="0">
              <a:buNone/>
            </a:pPr>
            <a:r>
              <a:rPr lang="it-IT" sz="3200" dirty="0" smtClean="0"/>
              <a:t>Apply a function, mean(df[ , 3])	</a:t>
            </a:r>
            <a:r>
              <a:rPr lang="it-IT" sz="3200" dirty="0" smtClean="0">
                <a:latin typeface="Consolas" panose="020B0609020204030204" pitchFamily="49" charset="0"/>
              </a:rPr>
              <a:t>		1.4025</a:t>
            </a:r>
          </a:p>
          <a:p>
            <a:pPr marL="0" indent="0">
              <a:buNone/>
            </a:pPr>
            <a:r>
              <a:rPr lang="it-IT" sz="3200" dirty="0" smtClean="0"/>
              <a:t>And to multiple columns,</a:t>
            </a:r>
          </a:p>
          <a:p>
            <a:pPr marL="0" indent="0">
              <a:buNone/>
            </a:pPr>
            <a:r>
              <a:rPr lang="it-IT" sz="3200" dirty="0"/>
              <a:t>	</a:t>
            </a:r>
            <a:r>
              <a:rPr lang="it-IT" sz="3200" dirty="0" smtClean="0"/>
              <a:t>sapply(df[, 3:4], mean)	</a:t>
            </a:r>
            <a:r>
              <a:rPr lang="it-IT" sz="3200" dirty="0" smtClean="0">
                <a:latin typeface="Consolas" panose="020B0609020204030204" pitchFamily="49" charset="0"/>
              </a:rPr>
              <a:t>		height: 1.4025, weight: 45</a:t>
            </a:r>
          </a:p>
          <a:p>
            <a:pPr marL="0" indent="0">
              <a:buNone/>
            </a:pPr>
            <a:endParaRPr lang="en-GB" sz="2400" dirty="0" smtClean="0">
              <a:latin typeface="Consolas" panose="020B0609020204030204" pitchFamily="49" charset="0"/>
            </a:endParaRPr>
          </a:p>
          <a:p>
            <a:pPr marL="0" indent="0" algn="r">
              <a:buNone/>
            </a:pPr>
            <a:r>
              <a:rPr lang="en-GB" sz="2000" dirty="0">
                <a:latin typeface="Consolas" panose="020B0609020204030204" pitchFamily="49" charset="0"/>
              </a:rPr>
              <a:t> name gender height weight</a:t>
            </a:r>
          </a:p>
          <a:p>
            <a:pPr marL="0" indent="0" algn="r">
              <a:buNone/>
            </a:pPr>
            <a:r>
              <a:rPr lang="en-GB" sz="2000" dirty="0">
                <a:latin typeface="Consolas" panose="020B0609020204030204" pitchFamily="49" charset="0"/>
              </a:rPr>
              <a:t>1    Olive female   1.70     60</a:t>
            </a:r>
          </a:p>
          <a:p>
            <a:pPr marL="0" indent="0" algn="r">
              <a:buNone/>
            </a:pPr>
            <a:r>
              <a:rPr lang="en-GB" sz="2000" dirty="0">
                <a:latin typeface="Consolas" panose="020B0609020204030204" pitchFamily="49" charset="0"/>
              </a:rPr>
              <a:t>2 </a:t>
            </a:r>
            <a:r>
              <a:rPr lang="en-GB" sz="2000" dirty="0" err="1">
                <a:latin typeface="Consolas" panose="020B0609020204030204" pitchFamily="49" charset="0"/>
              </a:rPr>
              <a:t>Pinochio</a:t>
            </a:r>
            <a:r>
              <a:rPr lang="en-GB" sz="2000" dirty="0">
                <a:latin typeface="Consolas" panose="020B0609020204030204" pitchFamily="49" charset="0"/>
              </a:rPr>
              <a:t>   male   1.01     30</a:t>
            </a:r>
          </a:p>
          <a:p>
            <a:pPr marL="0" indent="0" algn="r">
              <a:buNone/>
            </a:pPr>
            <a:r>
              <a:rPr lang="en-GB" sz="2000" dirty="0">
                <a:latin typeface="Consolas" panose="020B0609020204030204" pitchFamily="49" charset="0"/>
              </a:rPr>
              <a:t>3  Queenie female   1.30     50</a:t>
            </a:r>
          </a:p>
          <a:p>
            <a:pPr marL="0" indent="0" algn="r">
              <a:buNone/>
            </a:pPr>
            <a:r>
              <a:rPr lang="en-GB" sz="2000" dirty="0">
                <a:latin typeface="Consolas" panose="020B0609020204030204" pitchFamily="49" charset="0"/>
              </a:rPr>
              <a:t>4  Raphael   male   1.60     40</a:t>
            </a:r>
          </a:p>
          <a:p>
            <a:pPr marL="0" indent="0">
              <a:buNone/>
            </a:pPr>
            <a:endParaRPr lang="en-GB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19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7. Complex data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49</a:t>
            </a:fld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459866"/>
            <a:ext cx="10515600" cy="48245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200" b="1" dirty="0" smtClean="0"/>
              <a:t>Data Frames</a:t>
            </a:r>
          </a:p>
          <a:p>
            <a:pPr marL="0" indent="0">
              <a:buNone/>
            </a:pPr>
            <a:r>
              <a:rPr lang="en-GB" sz="3200" dirty="0" smtClean="0"/>
              <a:t>Add a row, </a:t>
            </a:r>
            <a:r>
              <a:rPr lang="en-GB" sz="3200" dirty="0" err="1" smtClean="0"/>
              <a:t>rbind</a:t>
            </a:r>
            <a:r>
              <a:rPr lang="en-GB" sz="3200" dirty="0" smtClean="0"/>
              <a:t>()		</a:t>
            </a:r>
            <a:r>
              <a:rPr lang="en-GB" sz="2400" dirty="0" err="1" smtClean="0">
                <a:latin typeface="Consolas" panose="020B0609020204030204" pitchFamily="49" charset="0"/>
              </a:rPr>
              <a:t>newRow</a:t>
            </a:r>
            <a:r>
              <a:rPr lang="en-GB" sz="2400" dirty="0" smtClean="0">
                <a:latin typeface="Consolas" panose="020B0609020204030204" pitchFamily="49" charset="0"/>
              </a:rPr>
              <a:t> &lt;- </a:t>
            </a:r>
            <a:r>
              <a:rPr lang="en-GB" sz="2400" dirty="0" err="1" smtClean="0">
                <a:latin typeface="Consolas" panose="020B0609020204030204" pitchFamily="49" charset="0"/>
              </a:rPr>
              <a:t>data.frame</a:t>
            </a:r>
            <a:r>
              <a:rPr lang="en-GB" sz="2400" dirty="0" smtClean="0">
                <a:latin typeface="Consolas" panose="020B0609020204030204" pitchFamily="49" charset="0"/>
              </a:rPr>
              <a:t>(name="</a:t>
            </a:r>
            <a:r>
              <a:rPr lang="en-GB" sz="2400" dirty="0" err="1" smtClean="0">
                <a:latin typeface="Consolas" panose="020B0609020204030204" pitchFamily="49" charset="0"/>
              </a:rPr>
              <a:t>Seren</a:t>
            </a:r>
            <a:r>
              <a:rPr lang="en-GB" sz="2400" dirty="0" smtClean="0">
                <a:latin typeface="Consolas" panose="020B0609020204030204" pitchFamily="49" charset="0"/>
              </a:rPr>
              <a:t>", …)</a:t>
            </a:r>
          </a:p>
          <a:p>
            <a:pPr marL="0" indent="0">
              <a:buNone/>
            </a:pPr>
            <a:r>
              <a:rPr lang="en-GB" sz="3200" dirty="0"/>
              <a:t>	</a:t>
            </a:r>
            <a:r>
              <a:rPr lang="en-GB" sz="3200" dirty="0" smtClean="0"/>
              <a:t>			</a:t>
            </a:r>
            <a:r>
              <a:rPr lang="en-GB" sz="2400" dirty="0" err="1" smtClean="0">
                <a:latin typeface="Consolas" panose="020B0609020204030204" pitchFamily="49" charset="0"/>
              </a:rPr>
              <a:t>rbind</a:t>
            </a:r>
            <a:r>
              <a:rPr lang="en-GB" sz="2400" dirty="0" smtClean="0">
                <a:latin typeface="Consolas" panose="020B0609020204030204" pitchFamily="49" charset="0"/>
              </a:rPr>
              <a:t>(</a:t>
            </a:r>
            <a:r>
              <a:rPr lang="en-GB" sz="2400" dirty="0" err="1" smtClean="0">
                <a:latin typeface="Consolas" panose="020B0609020204030204" pitchFamily="49" charset="0"/>
              </a:rPr>
              <a:t>df</a:t>
            </a:r>
            <a:r>
              <a:rPr lang="en-GB" sz="2400" dirty="0" smtClean="0">
                <a:latin typeface="Consolas" panose="020B0609020204030204" pitchFamily="49" charset="0"/>
              </a:rPr>
              <a:t>, </a:t>
            </a:r>
            <a:r>
              <a:rPr lang="en-GB" sz="2400" dirty="0" err="1" smtClean="0">
                <a:latin typeface="Consolas" panose="020B0609020204030204" pitchFamily="49" charset="0"/>
              </a:rPr>
              <a:t>newRow</a:t>
            </a:r>
            <a:r>
              <a:rPr lang="en-GB" sz="24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3200" dirty="0" smtClean="0"/>
              <a:t>Add a column, </a:t>
            </a:r>
            <a:r>
              <a:rPr lang="en-GB" sz="3200" dirty="0" err="1" smtClean="0"/>
              <a:t>cbind</a:t>
            </a:r>
            <a:r>
              <a:rPr lang="en-GB" sz="3200" dirty="0" smtClean="0"/>
              <a:t>()</a:t>
            </a:r>
            <a:r>
              <a:rPr lang="en-GB" sz="2400" dirty="0" smtClean="0">
                <a:latin typeface="Consolas" panose="020B0609020204030204" pitchFamily="49" charset="0"/>
              </a:rPr>
              <a:t>	</a:t>
            </a:r>
            <a:r>
              <a:rPr lang="en-GB" sz="2400" dirty="0" err="1" smtClean="0">
                <a:latin typeface="Consolas" panose="020B0609020204030204" pitchFamily="49" charset="0"/>
              </a:rPr>
              <a:t>newCol</a:t>
            </a:r>
            <a:r>
              <a:rPr lang="en-GB" sz="2400" dirty="0" smtClean="0">
                <a:latin typeface="Consolas" panose="020B0609020204030204" pitchFamily="49" charset="0"/>
              </a:rPr>
              <a:t> &lt;- </a:t>
            </a:r>
            <a:r>
              <a:rPr lang="en-GB" sz="2400" dirty="0" err="1" smtClean="0">
                <a:latin typeface="Consolas" panose="020B0609020204030204" pitchFamily="49" charset="0"/>
              </a:rPr>
              <a:t>data.frame</a:t>
            </a:r>
            <a:r>
              <a:rPr lang="en-GB" sz="2400" dirty="0" smtClean="0">
                <a:latin typeface="Consolas" panose="020B0609020204030204" pitchFamily="49" charset="0"/>
              </a:rPr>
              <a:t>(age=c(60, 6, 40, 19, 32))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 smtClean="0">
                <a:latin typeface="Consolas" panose="020B0609020204030204" pitchFamily="49" charset="0"/>
              </a:rPr>
              <a:t>			</a:t>
            </a:r>
            <a:r>
              <a:rPr lang="en-GB" sz="2400" dirty="0" err="1" smtClean="0">
                <a:latin typeface="Consolas" panose="020B0609020204030204" pitchFamily="49" charset="0"/>
              </a:rPr>
              <a:t>cbind</a:t>
            </a:r>
            <a:r>
              <a:rPr lang="en-GB" sz="2400" dirty="0" smtClean="0">
                <a:latin typeface="Consolas" panose="020B0609020204030204" pitchFamily="49" charset="0"/>
              </a:rPr>
              <a:t>(</a:t>
            </a:r>
            <a:r>
              <a:rPr lang="en-GB" sz="2400" dirty="0" err="1" smtClean="0">
                <a:latin typeface="Consolas" panose="020B0609020204030204" pitchFamily="49" charset="0"/>
              </a:rPr>
              <a:t>df</a:t>
            </a:r>
            <a:r>
              <a:rPr lang="en-GB" sz="2400" dirty="0" smtClean="0">
                <a:latin typeface="Consolas" panose="020B0609020204030204" pitchFamily="49" charset="0"/>
              </a:rPr>
              <a:t>, </a:t>
            </a:r>
            <a:r>
              <a:rPr lang="en-GB" sz="2400" dirty="0" err="1" smtClean="0">
                <a:latin typeface="Consolas" panose="020B0609020204030204" pitchFamily="49" charset="0"/>
              </a:rPr>
              <a:t>newCol</a:t>
            </a:r>
            <a:r>
              <a:rPr lang="en-GB" sz="24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3200" dirty="0" smtClean="0"/>
              <a:t>We’ll see more complex ways to combine data frames later.</a:t>
            </a:r>
            <a:endParaRPr lang="it-IT" sz="3200" dirty="0" smtClean="0"/>
          </a:p>
          <a:p>
            <a:pPr marL="0" indent="0">
              <a:buNone/>
            </a:pPr>
            <a:endParaRPr lang="en-GB" sz="2400" dirty="0" smtClean="0">
              <a:latin typeface="Consolas" panose="020B0609020204030204" pitchFamily="49" charset="0"/>
            </a:endParaRPr>
          </a:p>
          <a:p>
            <a:pPr marL="0" indent="0" algn="r">
              <a:buNone/>
            </a:pPr>
            <a:r>
              <a:rPr lang="en-GB" sz="2000" dirty="0">
                <a:latin typeface="Consolas" panose="020B0609020204030204" pitchFamily="49" charset="0"/>
              </a:rPr>
              <a:t> name gender height weight</a:t>
            </a:r>
          </a:p>
          <a:p>
            <a:pPr marL="0" indent="0" algn="r">
              <a:buNone/>
            </a:pPr>
            <a:r>
              <a:rPr lang="en-GB" sz="2000" dirty="0">
                <a:latin typeface="Consolas" panose="020B0609020204030204" pitchFamily="49" charset="0"/>
              </a:rPr>
              <a:t>1    Olive female   1.70     60</a:t>
            </a:r>
          </a:p>
          <a:p>
            <a:pPr marL="0" indent="0" algn="r">
              <a:buNone/>
            </a:pPr>
            <a:r>
              <a:rPr lang="en-GB" sz="2000" dirty="0">
                <a:latin typeface="Consolas" panose="020B0609020204030204" pitchFamily="49" charset="0"/>
              </a:rPr>
              <a:t>2 </a:t>
            </a:r>
            <a:r>
              <a:rPr lang="en-GB" sz="2000" dirty="0" err="1">
                <a:latin typeface="Consolas" panose="020B0609020204030204" pitchFamily="49" charset="0"/>
              </a:rPr>
              <a:t>Pinochio</a:t>
            </a:r>
            <a:r>
              <a:rPr lang="en-GB" sz="2000" dirty="0">
                <a:latin typeface="Consolas" panose="020B0609020204030204" pitchFamily="49" charset="0"/>
              </a:rPr>
              <a:t>   male   1.01     30</a:t>
            </a:r>
          </a:p>
          <a:p>
            <a:pPr marL="0" indent="0" algn="r">
              <a:buNone/>
            </a:pPr>
            <a:r>
              <a:rPr lang="en-GB" sz="2000" dirty="0">
                <a:latin typeface="Consolas" panose="020B0609020204030204" pitchFamily="49" charset="0"/>
              </a:rPr>
              <a:t>3  Queenie female   1.30     50</a:t>
            </a:r>
          </a:p>
          <a:p>
            <a:pPr marL="0" indent="0" algn="r">
              <a:buNone/>
            </a:pPr>
            <a:r>
              <a:rPr lang="en-GB" sz="2000" dirty="0">
                <a:latin typeface="Consolas" panose="020B0609020204030204" pitchFamily="49" charset="0"/>
              </a:rPr>
              <a:t>4  Raphael   male   1.60     40</a:t>
            </a:r>
          </a:p>
          <a:p>
            <a:pPr marL="0" indent="0">
              <a:buNone/>
            </a:pPr>
            <a:endParaRPr lang="en-GB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1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What the computer is doing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5</a:t>
            </a:fld>
            <a:endParaRPr lang="en-GB"/>
          </a:p>
        </p:txBody>
      </p:sp>
      <p:pic>
        <p:nvPicPr>
          <p:cNvPr id="8" name="Picture 7"/>
          <p:cNvPicPr/>
          <p:nvPr/>
        </p:nvPicPr>
        <p:blipFill>
          <a:blip r:embed="rId2"/>
          <a:stretch/>
        </p:blipFill>
        <p:spPr>
          <a:xfrm>
            <a:off x="3191700" y="1690688"/>
            <a:ext cx="5808600" cy="3693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777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8. Custom functions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50</a:t>
            </a:fld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459866"/>
            <a:ext cx="10515600" cy="4824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Create your own named chunk of code.</a:t>
            </a:r>
          </a:p>
          <a:p>
            <a:pPr lvl="1"/>
            <a:r>
              <a:rPr lang="en-GB" dirty="0" smtClean="0"/>
              <a:t>Your code reads better</a:t>
            </a:r>
          </a:p>
          <a:p>
            <a:pPr lvl="2"/>
            <a:r>
              <a:rPr lang="en-GB" dirty="0" smtClean="0"/>
              <a:t>You set the names of the functions</a:t>
            </a:r>
          </a:p>
          <a:p>
            <a:pPr lvl="2"/>
            <a:r>
              <a:rPr lang="en-GB" dirty="0" smtClean="0"/>
              <a:t>You summarise what the code does</a:t>
            </a:r>
          </a:p>
          <a:p>
            <a:pPr lvl="1"/>
            <a:r>
              <a:rPr lang="en-GB" dirty="0" smtClean="0"/>
              <a:t>You can use the function in many places just by naming it</a:t>
            </a:r>
          </a:p>
          <a:p>
            <a:pPr lvl="1"/>
            <a:r>
              <a:rPr lang="en-GB" dirty="0" smtClean="0"/>
              <a:t>You only have to change one bit of code if you need to change it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sz="2000" dirty="0" smtClean="0">
                <a:latin typeface="Consolas" panose="020B0609020204030204" pitchFamily="49" charset="0"/>
              </a:rPr>
              <a:t>					repeat {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	</a:t>
            </a:r>
            <a:r>
              <a:rPr lang="en-GB" sz="2000" dirty="0" smtClean="0">
                <a:latin typeface="Consolas" panose="020B0609020204030204" pitchFamily="49" charset="0"/>
              </a:rPr>
              <a:t>					n &lt;- </a:t>
            </a:r>
            <a:r>
              <a:rPr lang="en-GB" sz="2000" dirty="0" err="1" smtClean="0">
                <a:latin typeface="Consolas" panose="020B0609020204030204" pitchFamily="49" charset="0"/>
              </a:rPr>
              <a:t>get_number_from_user</a:t>
            </a:r>
            <a:r>
              <a:rPr lang="en-GB" sz="2000" dirty="0" smtClean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	</a:t>
            </a:r>
            <a:r>
              <a:rPr lang="en-GB" sz="2000" dirty="0" smtClean="0">
                <a:latin typeface="Consolas" panose="020B0609020204030204" pitchFamily="49" charset="0"/>
              </a:rPr>
              <a:t>					if (</a:t>
            </a:r>
            <a:r>
              <a:rPr lang="en-GB" sz="2000" dirty="0" err="1" smtClean="0">
                <a:latin typeface="Consolas" panose="020B0609020204030204" pitchFamily="49" charset="0"/>
              </a:rPr>
              <a:t>is_valid_number</a:t>
            </a:r>
            <a:r>
              <a:rPr lang="en-GB" sz="2000" dirty="0" smtClean="0">
                <a:latin typeface="Consolas" panose="020B0609020204030204" pitchFamily="49" charset="0"/>
              </a:rPr>
              <a:t>(n)) break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	</a:t>
            </a:r>
            <a:r>
              <a:rPr lang="en-GB" sz="2000" dirty="0" smtClean="0">
                <a:latin typeface="Consolas" panose="020B0609020204030204" pitchFamily="49" charset="0"/>
              </a:rPr>
              <a:t>					if (</a:t>
            </a:r>
            <a:r>
              <a:rPr lang="en-GB" sz="2000" dirty="0" err="1" smtClean="0">
                <a:latin typeface="Consolas" panose="020B0609020204030204" pitchFamily="49" charset="0"/>
              </a:rPr>
              <a:t>is_user_quits</a:t>
            </a:r>
            <a:r>
              <a:rPr lang="en-GB" sz="2000" dirty="0" smtClean="0">
                <a:latin typeface="Consolas" panose="020B0609020204030204" pitchFamily="49" charset="0"/>
              </a:rPr>
              <a:t>(n)) break</a:t>
            </a:r>
          </a:p>
          <a:p>
            <a:pPr marL="457200" lvl="1" indent="0">
              <a:buNone/>
            </a:pPr>
            <a:r>
              <a:rPr lang="en-GB" sz="2000" dirty="0" smtClean="0">
                <a:latin typeface="Consolas" panose="020B0609020204030204" pitchFamily="49" charset="0"/>
              </a:rPr>
              <a:t>					}</a:t>
            </a:r>
          </a:p>
          <a:p>
            <a:pPr marL="0" indent="0">
              <a:buNone/>
            </a:pPr>
            <a:endParaRPr lang="en-GB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2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8. Custom functions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51</a:t>
            </a:fld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459866"/>
            <a:ext cx="10515600" cy="4824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Think of the function as a black box.</a:t>
            </a:r>
          </a:p>
          <a:p>
            <a:pPr marL="0" indent="0">
              <a:buNone/>
            </a:pPr>
            <a:r>
              <a:rPr lang="en-GB" dirty="0" smtClean="0"/>
              <a:t>Definition: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does_something</a:t>
            </a:r>
            <a:r>
              <a:rPr lang="en-GB" dirty="0" smtClean="0"/>
              <a:t> &lt;- function(x, y)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a &lt;- </a:t>
            </a:r>
            <a:r>
              <a:rPr lang="en-GB" dirty="0" err="1" smtClean="0"/>
              <a:t>first_thing</a:t>
            </a:r>
            <a:r>
              <a:rPr lang="en-GB" dirty="0" smtClean="0"/>
              <a:t>(x)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b &lt;- </a:t>
            </a:r>
            <a:r>
              <a:rPr lang="en-GB" dirty="0" err="1" smtClean="0"/>
              <a:t>second_thing</a:t>
            </a:r>
            <a:r>
              <a:rPr lang="en-GB" dirty="0" smtClean="0"/>
              <a:t>(y)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return (a + b)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 smtClean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2152" y="2605822"/>
            <a:ext cx="2635135" cy="22827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does_something</a:t>
            </a:r>
            <a:endParaRPr lang="en-GB" dirty="0"/>
          </a:p>
        </p:txBody>
      </p:sp>
      <p:sp>
        <p:nvSpPr>
          <p:cNvPr id="4" name="Right Arrow 3"/>
          <p:cNvSpPr/>
          <p:nvPr/>
        </p:nvSpPr>
        <p:spPr>
          <a:xfrm>
            <a:off x="6562026" y="2485774"/>
            <a:ext cx="1288472" cy="84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in</a:t>
            </a:r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>
            <a:off x="10528941" y="4232964"/>
            <a:ext cx="1288472" cy="84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out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457588" y="1867158"/>
            <a:ext cx="127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parameters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3599" y="272123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function name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5505" y="5124009"/>
            <a:ext cx="135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return value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347009" y="2236490"/>
            <a:ext cx="197581" cy="7300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619266" y="2228294"/>
            <a:ext cx="415998" cy="5488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760796" y="4778235"/>
            <a:ext cx="1666985" cy="5409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8" idx="1"/>
          </p:cNvCxnSpPr>
          <p:nvPr/>
        </p:nvCxnSpPr>
        <p:spPr>
          <a:xfrm flipV="1">
            <a:off x="6779209" y="4653090"/>
            <a:ext cx="3749732" cy="6555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4868744" y="3512310"/>
            <a:ext cx="166255" cy="93102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18704" y="3977822"/>
            <a:ext cx="3092334" cy="138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30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8. Custom functions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52</a:t>
            </a:fld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459866"/>
            <a:ext cx="10515600" cy="4824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Think of the function as a black box.</a:t>
            </a:r>
          </a:p>
          <a:p>
            <a:pPr marL="0" indent="0">
              <a:buNone/>
            </a:pPr>
            <a:r>
              <a:rPr lang="en-GB" dirty="0" smtClean="0"/>
              <a:t>Usage: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x &lt;- </a:t>
            </a:r>
            <a:r>
              <a:rPr lang="en-GB" dirty="0" err="1" smtClean="0"/>
              <a:t>does_something</a:t>
            </a:r>
            <a:r>
              <a:rPr lang="en-GB" dirty="0"/>
              <a:t>("adjust", 4)</a:t>
            </a:r>
          </a:p>
          <a:p>
            <a:pPr marL="0" indent="0">
              <a:buNone/>
            </a:pPr>
            <a:endParaRPr lang="en-GB" dirty="0" smtClean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2152" y="2605822"/>
            <a:ext cx="2635135" cy="22827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does_something</a:t>
            </a:r>
            <a:endParaRPr lang="en-GB" dirty="0"/>
          </a:p>
        </p:txBody>
      </p:sp>
      <p:sp>
        <p:nvSpPr>
          <p:cNvPr id="4" name="Right Arrow 3"/>
          <p:cNvSpPr/>
          <p:nvPr/>
        </p:nvSpPr>
        <p:spPr>
          <a:xfrm>
            <a:off x="6562026" y="2485774"/>
            <a:ext cx="1288472" cy="84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in</a:t>
            </a:r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>
            <a:off x="10528941" y="4232964"/>
            <a:ext cx="1288472" cy="84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out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457588" y="1867158"/>
            <a:ext cx="127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parameters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3269" y="272123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function name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9148" y="4788131"/>
            <a:ext cx="135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return value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03886" y="2228294"/>
            <a:ext cx="653702" cy="7588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619266" y="2228294"/>
            <a:ext cx="415998" cy="5488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371600" y="3443086"/>
            <a:ext cx="4085990" cy="14454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1"/>
          </p:cNvCxnSpPr>
          <p:nvPr/>
        </p:nvCxnSpPr>
        <p:spPr>
          <a:xfrm flipV="1">
            <a:off x="6776932" y="4653090"/>
            <a:ext cx="3752009" cy="235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360562" y="3443086"/>
            <a:ext cx="4489936" cy="5943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2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3017453" y="4057591"/>
            <a:ext cx="718717" cy="38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/>
          <p:cNvSpPr/>
          <p:nvPr/>
        </p:nvSpPr>
        <p:spPr>
          <a:xfrm>
            <a:off x="3039107" y="3053001"/>
            <a:ext cx="1067380" cy="38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8. Custom functions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53</a:t>
            </a:fld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459866"/>
            <a:ext cx="10515600" cy="4824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For example, the square root function, sqrt() might be:</a:t>
            </a:r>
          </a:p>
          <a:p>
            <a:pPr marL="0" indent="0">
              <a:buNone/>
            </a:pPr>
            <a:r>
              <a:rPr lang="en-GB" dirty="0" smtClean="0"/>
              <a:t>Usage, x &lt;- sqrt(4):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                x &lt;- sqrt(4)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                   x &lt;-    2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print(x)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[1] 2</a:t>
            </a:r>
            <a:endParaRPr lang="en-GB" dirty="0"/>
          </a:p>
          <a:p>
            <a:pPr marL="0" indent="0">
              <a:buNone/>
            </a:pPr>
            <a:endParaRPr lang="en-GB" dirty="0" smtClean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2152" y="2605822"/>
            <a:ext cx="2635135" cy="22827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sqrt</a:t>
            </a:r>
            <a:endParaRPr lang="en-GB" dirty="0"/>
          </a:p>
        </p:txBody>
      </p:sp>
      <p:sp>
        <p:nvSpPr>
          <p:cNvPr id="4" name="Right Arrow 3"/>
          <p:cNvSpPr/>
          <p:nvPr/>
        </p:nvSpPr>
        <p:spPr>
          <a:xfrm>
            <a:off x="6562026" y="2485774"/>
            <a:ext cx="1288472" cy="84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in</a:t>
            </a:r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>
            <a:off x="10528941" y="4232964"/>
            <a:ext cx="1288472" cy="84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out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457588" y="1867158"/>
            <a:ext cx="118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parameter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11" y="2502727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function name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9148" y="4788131"/>
            <a:ext cx="135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return value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20695" y="2228294"/>
            <a:ext cx="1536894" cy="7588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619266" y="2228294"/>
            <a:ext cx="415998" cy="5488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757824" y="4303745"/>
            <a:ext cx="1699766" cy="584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1"/>
          </p:cNvCxnSpPr>
          <p:nvPr/>
        </p:nvCxnSpPr>
        <p:spPr>
          <a:xfrm flipV="1">
            <a:off x="6776932" y="4653090"/>
            <a:ext cx="3752009" cy="235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06487" y="3253474"/>
            <a:ext cx="3744011" cy="7839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01727" y="2770699"/>
            <a:ext cx="674761" cy="2823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376488" y="3433156"/>
            <a:ext cx="123170" cy="6042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2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8. Custom functions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54</a:t>
            </a:fld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459866"/>
            <a:ext cx="10515600" cy="4824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How do you decide what to put into a function?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If you are repeating a section of code a lot – it probably needs to be in a function – look for cutting and pasting.</a:t>
            </a:r>
          </a:p>
          <a:p>
            <a:pPr marL="0" indent="0">
              <a:buNone/>
            </a:pPr>
            <a:r>
              <a:rPr lang="en-GB" dirty="0" smtClean="0"/>
              <a:t>Group a single action into a function.</a:t>
            </a:r>
          </a:p>
          <a:p>
            <a:pPr marL="0" indent="0">
              <a:buNone/>
            </a:pPr>
            <a:r>
              <a:rPr lang="en-GB" dirty="0" smtClean="0"/>
              <a:t>They can be hierarchical – functions in functions etc.</a:t>
            </a:r>
          </a:p>
          <a:p>
            <a:pPr marL="0" indent="0">
              <a:buNone/>
            </a:pPr>
            <a:endParaRPr lang="en-GB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8. Custom functions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55</a:t>
            </a:fld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459866"/>
            <a:ext cx="10515600" cy="4824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How do you decide what to put into a function – top down design: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 smtClean="0">
                <a:latin typeface="Consolas" panose="020B0609020204030204" pitchFamily="49" charset="0"/>
              </a:rPr>
              <a:t>my_project</a:t>
            </a:r>
            <a:r>
              <a:rPr lang="en-GB" sz="2400" dirty="0" smtClean="0">
                <a:latin typeface="Consolas" panose="020B0609020204030204" pitchFamily="49" charset="0"/>
              </a:rPr>
              <a:t>(){				</a:t>
            </a:r>
            <a:r>
              <a:rPr lang="en-GB" sz="2400" dirty="0" err="1" smtClean="0">
                <a:latin typeface="Consolas" panose="020B0609020204030204" pitchFamily="49" charset="0"/>
              </a:rPr>
              <a:t>read_data</a:t>
            </a:r>
            <a:r>
              <a:rPr lang="en-GB" sz="2400" dirty="0" smtClean="0"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 err="1" smtClean="0">
                <a:latin typeface="Consolas" panose="020B0609020204030204" pitchFamily="49" charset="0"/>
              </a:rPr>
              <a:t>read_data</a:t>
            </a:r>
            <a:r>
              <a:rPr lang="en-GB" sz="2400" dirty="0" smtClean="0">
                <a:latin typeface="Consolas" panose="020B0609020204030204" pitchFamily="49" charset="0"/>
              </a:rPr>
              <a:t>()				</a:t>
            </a:r>
            <a:r>
              <a:rPr lang="en-GB" sz="2400" dirty="0" err="1" smtClean="0">
                <a:latin typeface="Consolas" panose="020B0609020204030204" pitchFamily="49" charset="0"/>
              </a:rPr>
              <a:t>get_diagnosis_data</a:t>
            </a:r>
            <a:r>
              <a:rPr lang="en-GB" sz="24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 err="1" smtClean="0">
                <a:latin typeface="Consolas" panose="020B0609020204030204" pitchFamily="49" charset="0"/>
              </a:rPr>
              <a:t>clean_data</a:t>
            </a:r>
            <a:r>
              <a:rPr lang="en-GB" sz="2400" dirty="0" smtClean="0">
                <a:latin typeface="Consolas" panose="020B0609020204030204" pitchFamily="49" charset="0"/>
              </a:rPr>
              <a:t>()				</a:t>
            </a:r>
            <a:r>
              <a:rPr lang="en-GB" sz="2400" dirty="0" err="1" smtClean="0">
                <a:latin typeface="Consolas" panose="020B0609020204030204" pitchFamily="49" charset="0"/>
              </a:rPr>
              <a:t>get_drugs_data</a:t>
            </a:r>
            <a:r>
              <a:rPr lang="en-GB" sz="24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 err="1" smtClean="0">
                <a:latin typeface="Consolas" panose="020B0609020204030204" pitchFamily="49" charset="0"/>
              </a:rPr>
              <a:t>process_data</a:t>
            </a:r>
            <a:r>
              <a:rPr lang="en-GB" sz="2400" dirty="0" smtClean="0">
                <a:latin typeface="Consolas" panose="020B0609020204030204" pitchFamily="49" charset="0"/>
              </a:rPr>
              <a:t>()			}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 err="1" smtClean="0">
                <a:latin typeface="Consolas" panose="020B0609020204030204" pitchFamily="49" charset="0"/>
              </a:rPr>
              <a:t>analyse_data</a:t>
            </a:r>
            <a:r>
              <a:rPr lang="en-GB" sz="2400" dirty="0" smtClean="0">
                <a:latin typeface="Consolas" panose="020B0609020204030204" pitchFamily="49" charset="0"/>
              </a:rPr>
              <a:t>()			</a:t>
            </a:r>
            <a:r>
              <a:rPr lang="en-GB" sz="2400" dirty="0" err="1" smtClean="0">
                <a:latin typeface="Consolas" panose="020B0609020204030204" pitchFamily="49" charset="0"/>
              </a:rPr>
              <a:t>clean_data</a:t>
            </a:r>
            <a:r>
              <a:rPr lang="en-GB" sz="2400" dirty="0" smtClean="0"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 err="1" smtClean="0">
                <a:latin typeface="Consolas" panose="020B0609020204030204" pitchFamily="49" charset="0"/>
              </a:rPr>
              <a:t>plot_data</a:t>
            </a:r>
            <a:r>
              <a:rPr lang="en-GB" sz="2400" dirty="0" smtClean="0">
                <a:latin typeface="Consolas" panose="020B0609020204030204" pitchFamily="49" charset="0"/>
              </a:rPr>
              <a:t>()				</a:t>
            </a:r>
            <a:r>
              <a:rPr lang="en-GB" sz="2400" dirty="0" err="1" smtClean="0">
                <a:latin typeface="Consolas" panose="020B0609020204030204" pitchFamily="49" charset="0"/>
              </a:rPr>
              <a:t>remove_missing_cases</a:t>
            </a:r>
            <a:r>
              <a:rPr lang="en-GB" sz="24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</a:rPr>
              <a:t>}							…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699975" y="3452018"/>
            <a:ext cx="1288472" cy="84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70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157258" y="3516284"/>
            <a:ext cx="4048298" cy="20615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8296102" y="4235340"/>
            <a:ext cx="1654233" cy="3532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ounded Rectangle 2"/>
          <p:cNvSpPr/>
          <p:nvPr/>
        </p:nvSpPr>
        <p:spPr>
          <a:xfrm>
            <a:off x="5370022" y="2518756"/>
            <a:ext cx="3150523" cy="84789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8. Custom functions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56</a:t>
            </a:fld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459866"/>
            <a:ext cx="10515600" cy="482455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sz="5900" dirty="0" smtClean="0"/>
              <a:t>How do you decide what to put into a function – bottom up design: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</a:rPr>
              <a:t>m </a:t>
            </a:r>
            <a:r>
              <a:rPr lang="en-GB" sz="2400" dirty="0">
                <a:latin typeface="Consolas" panose="020B0609020204030204" pitchFamily="49" charset="0"/>
              </a:rPr>
              <a:t>&lt;- </a:t>
            </a:r>
            <a:r>
              <a:rPr lang="en-GB" sz="2400" dirty="0" smtClean="0">
                <a:latin typeface="Consolas" panose="020B0609020204030204" pitchFamily="49" charset="0"/>
              </a:rPr>
              <a:t>23; a </a:t>
            </a:r>
            <a:r>
              <a:rPr lang="en-GB" sz="2400" dirty="0">
                <a:latin typeface="Consolas" panose="020B0609020204030204" pitchFamily="49" charset="0"/>
              </a:rPr>
              <a:t>&lt;- </a:t>
            </a:r>
            <a:r>
              <a:rPr lang="en-GB" sz="2400" dirty="0" smtClean="0">
                <a:latin typeface="Consolas" panose="020B0609020204030204" pitchFamily="49" charset="0"/>
              </a:rPr>
              <a:t>6; s </a:t>
            </a:r>
            <a:r>
              <a:rPr lang="en-GB" sz="2400" dirty="0">
                <a:latin typeface="Consolas" panose="020B0609020204030204" pitchFamily="49" charset="0"/>
              </a:rPr>
              <a:t>&lt;- </a:t>
            </a:r>
            <a:r>
              <a:rPr lang="en-GB" sz="2400" dirty="0" err="1">
                <a:latin typeface="Consolas" panose="020B0609020204030204" pitchFamily="49" charset="0"/>
              </a:rPr>
              <a:t>runif</a:t>
            </a:r>
            <a:r>
              <a:rPr lang="en-GB" sz="2400" dirty="0">
                <a:latin typeface="Consolas" panose="020B0609020204030204" pitchFamily="49" charset="0"/>
              </a:rPr>
              <a:t>(1) * </a:t>
            </a:r>
            <a:r>
              <a:rPr lang="en-GB" sz="2400" dirty="0" smtClean="0">
                <a:latin typeface="Consolas" panose="020B0609020204030204" pitchFamily="49" charset="0"/>
              </a:rPr>
              <a:t>100; c </a:t>
            </a:r>
            <a:r>
              <a:rPr lang="en-GB" sz="2400" dirty="0">
                <a:latin typeface="Consolas" panose="020B0609020204030204" pitchFamily="49" charset="0"/>
              </a:rPr>
              <a:t>&lt;- 7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</a:rPr>
              <a:t>bad </a:t>
            </a:r>
            <a:r>
              <a:rPr lang="en-GB" sz="2400" dirty="0">
                <a:latin typeface="Consolas" panose="020B0609020204030204" pitchFamily="49" charset="0"/>
              </a:rPr>
              <a:t>&lt;- vector()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</a:rPr>
              <a:t>for </a:t>
            </a:r>
            <a:r>
              <a:rPr lang="en-GB" sz="2400" dirty="0">
                <a:latin typeface="Consolas" panose="020B0609020204030204" pitchFamily="49" charset="0"/>
              </a:rPr>
              <a:t>(i in 1:n) {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latin typeface="Consolas" panose="020B0609020204030204" pitchFamily="49" charset="0"/>
              </a:rPr>
              <a:t>s </a:t>
            </a:r>
            <a:r>
              <a:rPr lang="en-GB" sz="2400" dirty="0">
                <a:latin typeface="Consolas" panose="020B0609020204030204" pitchFamily="49" charset="0"/>
              </a:rPr>
              <a:t>&lt;- (a * (seed + c)) %% modulus		</a:t>
            </a:r>
            <a:r>
              <a:rPr lang="en-GB" sz="2400" dirty="0" err="1">
                <a:latin typeface="Consolas" panose="020B0609020204030204" pitchFamily="49" charset="0"/>
              </a:rPr>
              <a:t>lcg</a:t>
            </a:r>
            <a:r>
              <a:rPr lang="en-GB" sz="2400" dirty="0">
                <a:latin typeface="Consolas" panose="020B0609020204030204" pitchFamily="49" charset="0"/>
              </a:rPr>
              <a:t> &lt;- function(modulus, a, c, seed) {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</a:rPr>
              <a:t>    l </a:t>
            </a:r>
            <a:r>
              <a:rPr lang="en-GB" sz="2400" dirty="0">
                <a:latin typeface="Consolas" panose="020B0609020204030204" pitchFamily="49" charset="0"/>
              </a:rPr>
              <a:t>&lt;- </a:t>
            </a:r>
            <a:r>
              <a:rPr lang="en-GB" sz="2400" dirty="0" err="1">
                <a:latin typeface="Consolas" panose="020B0609020204030204" pitchFamily="49" charset="0"/>
              </a:rPr>
              <a:t>rbind</a:t>
            </a:r>
            <a:r>
              <a:rPr lang="en-GB" sz="2400" dirty="0">
                <a:latin typeface="Consolas" panose="020B0609020204030204" pitchFamily="49" charset="0"/>
              </a:rPr>
              <a:t>(l, s</a:t>
            </a:r>
            <a:r>
              <a:rPr lang="en-GB" sz="2400" dirty="0" smtClean="0">
                <a:latin typeface="Consolas" panose="020B0609020204030204" pitchFamily="49" charset="0"/>
              </a:rPr>
              <a:t>)				</a:t>
            </a:r>
            <a:r>
              <a:rPr lang="en-GB" sz="2400" dirty="0">
                <a:latin typeface="Consolas" panose="020B0609020204030204" pitchFamily="49" charset="0"/>
              </a:rPr>
              <a:t>  </a:t>
            </a:r>
            <a:r>
              <a:rPr lang="en-GB" sz="2400" dirty="0" smtClean="0">
                <a:latin typeface="Consolas" panose="020B0609020204030204" pitchFamily="49" charset="0"/>
              </a:rPr>
              <a:t>  return</a:t>
            </a:r>
            <a:r>
              <a:rPr lang="en-GB" sz="2400" dirty="0">
                <a:latin typeface="Consolas" panose="020B0609020204030204" pitchFamily="49" charset="0"/>
              </a:rPr>
              <a:t>((a * (seed + c)) %% modulus)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</a:rPr>
              <a:t>}					}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</a:rPr>
              <a:t>m </a:t>
            </a:r>
            <a:r>
              <a:rPr lang="en-GB" sz="2400" dirty="0">
                <a:latin typeface="Consolas" panose="020B0609020204030204" pitchFamily="49" charset="0"/>
              </a:rPr>
              <a:t>&lt;- </a:t>
            </a:r>
            <a:r>
              <a:rPr lang="en-GB" sz="2400" dirty="0" smtClean="0">
                <a:latin typeface="Consolas" panose="020B0609020204030204" pitchFamily="49" charset="0"/>
              </a:rPr>
              <a:t>86436; a </a:t>
            </a:r>
            <a:r>
              <a:rPr lang="en-GB" sz="2400" dirty="0">
                <a:latin typeface="Consolas" panose="020B0609020204030204" pitchFamily="49" charset="0"/>
              </a:rPr>
              <a:t>&lt;- </a:t>
            </a:r>
            <a:r>
              <a:rPr lang="en-GB" sz="2400" dirty="0" smtClean="0">
                <a:latin typeface="Consolas" panose="020B0609020204030204" pitchFamily="49" charset="0"/>
              </a:rPr>
              <a:t>1093; s </a:t>
            </a:r>
            <a:r>
              <a:rPr lang="en-GB" sz="2400" dirty="0">
                <a:latin typeface="Consolas" panose="020B0609020204030204" pitchFamily="49" charset="0"/>
              </a:rPr>
              <a:t>&lt;- </a:t>
            </a:r>
            <a:r>
              <a:rPr lang="en-GB" sz="2400" dirty="0" err="1">
                <a:latin typeface="Consolas" panose="020B0609020204030204" pitchFamily="49" charset="0"/>
              </a:rPr>
              <a:t>runif</a:t>
            </a:r>
            <a:r>
              <a:rPr lang="en-GB" sz="2400" dirty="0">
                <a:latin typeface="Consolas" panose="020B0609020204030204" pitchFamily="49" charset="0"/>
              </a:rPr>
              <a:t>(1) * </a:t>
            </a:r>
            <a:r>
              <a:rPr lang="en-GB" sz="2400" dirty="0" smtClean="0">
                <a:latin typeface="Consolas" panose="020B0609020204030204" pitchFamily="49" charset="0"/>
              </a:rPr>
              <a:t>100; c </a:t>
            </a:r>
            <a:r>
              <a:rPr lang="en-GB" sz="2400" dirty="0">
                <a:latin typeface="Consolas" panose="020B0609020204030204" pitchFamily="49" charset="0"/>
              </a:rPr>
              <a:t>&lt;- 18257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good </a:t>
            </a:r>
            <a:r>
              <a:rPr lang="en-GB" sz="2400" dirty="0" smtClean="0">
                <a:latin typeface="Consolas" panose="020B0609020204030204" pitchFamily="49" charset="0"/>
              </a:rPr>
              <a:t>&lt;- </a:t>
            </a:r>
            <a:r>
              <a:rPr lang="en-GB" sz="2400" dirty="0">
                <a:latin typeface="Consolas" panose="020B0609020204030204" pitchFamily="49" charset="0"/>
              </a:rPr>
              <a:t>vector()						</a:t>
            </a:r>
            <a:r>
              <a:rPr lang="en-GB" sz="2400" dirty="0" err="1">
                <a:latin typeface="Consolas" panose="020B0609020204030204" pitchFamily="49" charset="0"/>
              </a:rPr>
              <a:t>lcg_vector</a:t>
            </a:r>
            <a:r>
              <a:rPr lang="en-GB" sz="2400" dirty="0">
                <a:latin typeface="Consolas" panose="020B0609020204030204" pitchFamily="49" charset="0"/>
              </a:rPr>
              <a:t> &lt;- function(modulus, a, c, seed, n) {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</a:rPr>
              <a:t>for </a:t>
            </a:r>
            <a:r>
              <a:rPr lang="en-GB" sz="2400" dirty="0">
                <a:latin typeface="Consolas" panose="020B0609020204030204" pitchFamily="49" charset="0"/>
              </a:rPr>
              <a:t>(i in 1:n) {						 </a:t>
            </a:r>
            <a:r>
              <a:rPr lang="en-GB" sz="2400" dirty="0" smtClean="0">
                <a:latin typeface="Consolas" panose="020B0609020204030204" pitchFamily="49" charset="0"/>
              </a:rPr>
              <a:t>   l </a:t>
            </a:r>
            <a:r>
              <a:rPr lang="en-GB" sz="2400" dirty="0">
                <a:latin typeface="Consolas" panose="020B0609020204030204" pitchFamily="49" charset="0"/>
              </a:rPr>
              <a:t>&lt;- vector()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latin typeface="Consolas" panose="020B0609020204030204" pitchFamily="49" charset="0"/>
              </a:rPr>
              <a:t>s </a:t>
            </a:r>
            <a:r>
              <a:rPr lang="en-GB" sz="2400" dirty="0">
                <a:latin typeface="Consolas" panose="020B0609020204030204" pitchFamily="49" charset="0"/>
              </a:rPr>
              <a:t>&lt;- (a * (seed + c)) %% modulus				</a:t>
            </a:r>
            <a:r>
              <a:rPr lang="en-GB" sz="2400" dirty="0" smtClean="0">
                <a:latin typeface="Consolas" panose="020B0609020204030204" pitchFamily="49" charset="0"/>
              </a:rPr>
              <a:t>    for </a:t>
            </a:r>
            <a:r>
              <a:rPr lang="en-GB" sz="2400" dirty="0">
                <a:latin typeface="Consolas" panose="020B0609020204030204" pitchFamily="49" charset="0"/>
              </a:rPr>
              <a:t>(i in 1:n) {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latin typeface="Consolas" panose="020B0609020204030204" pitchFamily="49" charset="0"/>
              </a:rPr>
              <a:t>l </a:t>
            </a:r>
            <a:r>
              <a:rPr lang="en-GB" sz="2400" dirty="0">
                <a:latin typeface="Consolas" panose="020B0609020204030204" pitchFamily="49" charset="0"/>
              </a:rPr>
              <a:t>&lt;- </a:t>
            </a:r>
            <a:r>
              <a:rPr lang="en-GB" sz="2400" dirty="0" err="1">
                <a:latin typeface="Consolas" panose="020B0609020204030204" pitchFamily="49" charset="0"/>
              </a:rPr>
              <a:t>rbind</a:t>
            </a:r>
            <a:r>
              <a:rPr lang="en-GB" sz="2400" dirty="0">
                <a:latin typeface="Consolas" panose="020B0609020204030204" pitchFamily="49" charset="0"/>
              </a:rPr>
              <a:t>(l, s)						 </a:t>
            </a:r>
            <a:r>
              <a:rPr lang="en-GB" sz="2400" dirty="0" smtClean="0">
                <a:latin typeface="Consolas" panose="020B0609020204030204" pitchFamily="49" charset="0"/>
              </a:rPr>
              <a:t>       s </a:t>
            </a:r>
            <a:r>
              <a:rPr lang="en-GB" sz="2400" dirty="0">
                <a:latin typeface="Consolas" panose="020B0609020204030204" pitchFamily="49" charset="0"/>
              </a:rPr>
              <a:t>&lt;- </a:t>
            </a:r>
            <a:r>
              <a:rPr lang="en-GB" sz="2400" dirty="0" err="1">
                <a:latin typeface="Consolas" panose="020B0609020204030204" pitchFamily="49" charset="0"/>
              </a:rPr>
              <a:t>lcg</a:t>
            </a:r>
            <a:r>
              <a:rPr lang="en-GB" sz="2400" dirty="0">
                <a:latin typeface="Consolas" panose="020B0609020204030204" pitchFamily="49" charset="0"/>
              </a:rPr>
              <a:t>(modulus, a, c, s)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}							</a:t>
            </a:r>
            <a:r>
              <a:rPr lang="en-GB" sz="2400" dirty="0" smtClean="0">
                <a:latin typeface="Consolas" panose="020B0609020204030204" pitchFamily="49" charset="0"/>
              </a:rPr>
              <a:t>        l </a:t>
            </a:r>
            <a:r>
              <a:rPr lang="en-GB" sz="2400" dirty="0">
                <a:latin typeface="Consolas" panose="020B0609020204030204" pitchFamily="49" charset="0"/>
              </a:rPr>
              <a:t>&lt;- </a:t>
            </a:r>
            <a:r>
              <a:rPr lang="en-GB" sz="2400" dirty="0" err="1">
                <a:latin typeface="Consolas" panose="020B0609020204030204" pitchFamily="49" charset="0"/>
              </a:rPr>
              <a:t>rbind</a:t>
            </a:r>
            <a:r>
              <a:rPr lang="en-GB" sz="2400" dirty="0">
                <a:latin typeface="Consolas" panose="020B0609020204030204" pitchFamily="49" charset="0"/>
              </a:rPr>
              <a:t>(l, s)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</a:rPr>
              <a:t>par(</a:t>
            </a:r>
            <a:r>
              <a:rPr lang="en-GB" sz="2400" dirty="0" err="1" smtClean="0">
                <a:latin typeface="Consolas" panose="020B0609020204030204" pitchFamily="49" charset="0"/>
              </a:rPr>
              <a:t>mfrow</a:t>
            </a:r>
            <a:r>
              <a:rPr lang="en-GB" sz="2400" dirty="0" smtClean="0">
                <a:latin typeface="Consolas" panose="020B0609020204030204" pitchFamily="49" charset="0"/>
              </a:rPr>
              <a:t>=c(2,2))						    }</a:t>
            </a: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err="1">
                <a:latin typeface="Consolas" panose="020B0609020204030204" pitchFamily="49" charset="0"/>
              </a:rPr>
              <a:t>hist</a:t>
            </a:r>
            <a:r>
              <a:rPr lang="en-GB" sz="2400" dirty="0">
                <a:latin typeface="Consolas" panose="020B0609020204030204" pitchFamily="49" charset="0"/>
              </a:rPr>
              <a:t>(bad, breaks=100</a:t>
            </a:r>
            <a:r>
              <a:rPr lang="en-GB" sz="2400" dirty="0" smtClean="0">
                <a:latin typeface="Consolas" panose="020B0609020204030204" pitchFamily="49" charset="0"/>
              </a:rPr>
              <a:t>)						    return(l)</a:t>
            </a: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plot(bad[1:length(bad)-1], bad[2:length(bad)], </a:t>
            </a:r>
            <a:r>
              <a:rPr lang="en-GB" sz="2400" dirty="0" err="1">
                <a:latin typeface="Consolas" panose="020B0609020204030204" pitchFamily="49" charset="0"/>
              </a:rPr>
              <a:t>pch</a:t>
            </a:r>
            <a:r>
              <a:rPr lang="en-GB" sz="2400" dirty="0">
                <a:latin typeface="Consolas" panose="020B0609020204030204" pitchFamily="49" charset="0"/>
              </a:rPr>
              <a:t>='.', </a:t>
            </a:r>
            <a:r>
              <a:rPr lang="en-GB" sz="2400" dirty="0" err="1">
                <a:latin typeface="Consolas" panose="020B0609020204030204" pitchFamily="49" charset="0"/>
              </a:rPr>
              <a:t>cex</a:t>
            </a:r>
            <a:r>
              <a:rPr lang="en-GB" sz="2400" dirty="0">
                <a:latin typeface="Consolas" panose="020B0609020204030204" pitchFamily="49" charset="0"/>
              </a:rPr>
              <a:t>=1, col='red</a:t>
            </a:r>
            <a:r>
              <a:rPr lang="en-GB" sz="2400" dirty="0" smtClean="0">
                <a:latin typeface="Consolas" panose="020B0609020204030204" pitchFamily="49" charset="0"/>
              </a:rPr>
              <a:t>')	}</a:t>
            </a: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/>
              <a:t>…</a:t>
            </a:r>
          </a:p>
          <a:p>
            <a:pPr marL="0" indent="0">
              <a:buNone/>
            </a:pPr>
            <a:endParaRPr lang="en-GB" dirty="0" smtClean="0"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890356" y="2743205"/>
            <a:ext cx="1479666" cy="1995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633556" y="3366655"/>
            <a:ext cx="523702" cy="80841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773978" y="2942710"/>
            <a:ext cx="1596044" cy="12385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4123113" y="2153001"/>
            <a:ext cx="116378" cy="1088968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80807" y="2697485"/>
            <a:ext cx="2776451" cy="14775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4123113" y="3690855"/>
            <a:ext cx="116378" cy="1088968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380807" y="4175073"/>
            <a:ext cx="2776451" cy="6026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37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4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What the computer is doing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1068600" y="1690688"/>
            <a:ext cx="6170400" cy="3600720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549496" y="2151611"/>
            <a:ext cx="411042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0 0 1 0 0 1 1 0 0 1 0 1 1 </a:t>
            </a:r>
            <a:r>
              <a:rPr lang="en-GB" dirty="0">
                <a:latin typeface="Consolas" panose="020B0609020204030204" pitchFamily="49" charset="0"/>
              </a:rPr>
              <a:t>1</a:t>
            </a:r>
            <a:r>
              <a:rPr lang="en-GB" dirty="0" smtClean="0">
                <a:latin typeface="Consolas" panose="020B0609020204030204" pitchFamily="49" charset="0"/>
              </a:rPr>
              <a:t> 1 0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0010    0110    0101    1110 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2       6       5       e</a:t>
            </a:r>
          </a:p>
          <a:p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00100110        01011110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26              5e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"."             "X"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0010111001011000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265e</a:t>
            </a:r>
          </a:p>
          <a:p>
            <a:r>
              <a:rPr lang="en-GB" dirty="0">
                <a:latin typeface="Consolas" panose="020B0609020204030204" pitchFamily="49" charset="0"/>
              </a:rPr>
              <a:t>"</a:t>
            </a:r>
            <a:r>
              <a:rPr lang="en-GB" dirty="0" smtClean="0">
                <a:latin typeface="Consolas" panose="020B0609020204030204" pitchFamily="49" charset="0"/>
              </a:rPr>
              <a:t>♞</a:t>
            </a:r>
            <a:r>
              <a:rPr lang="en-GB" dirty="0">
                <a:latin typeface="Consolas" panose="020B0609020204030204" pitchFamily="49" charset="0"/>
              </a:rPr>
              <a:t>"</a:t>
            </a:r>
            <a:endParaRPr lang="en-GB" dirty="0" smtClean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2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What the computer is doing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1068600" y="1690688"/>
            <a:ext cx="6170400" cy="3600720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549496" y="2151611"/>
            <a:ext cx="411042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0 0 0 0 0 1 0 0 1 1 0 0 1 0 1 0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0000    0100    1100    1010 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0       4       c       a</a:t>
            </a:r>
          </a:p>
          <a:p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00001000        11001010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04              ca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ADD </a:t>
            </a:r>
            <a:r>
              <a:rPr lang="en-GB" dirty="0" err="1" smtClean="0">
                <a:latin typeface="Consolas" panose="020B0609020204030204" pitchFamily="49" charset="0"/>
              </a:rPr>
              <a:t>AL,ib</a:t>
            </a:r>
            <a:r>
              <a:rPr lang="en-GB" dirty="0" smtClean="0">
                <a:latin typeface="Consolas" panose="020B0609020204030204" pitchFamily="49" charset="0"/>
              </a:rPr>
              <a:t>       </a:t>
            </a:r>
            <a:r>
              <a:rPr lang="en-GB" dirty="0" err="1" smtClean="0">
                <a:latin typeface="Consolas" panose="020B0609020204030204" pitchFamily="49" charset="0"/>
              </a:rPr>
              <a:t>ib</a:t>
            </a:r>
            <a:endParaRPr lang="en-GB" dirty="0" smtClean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0000010011001010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04ca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AL &lt;- AL + ca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09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321" y="672902"/>
            <a:ext cx="3610479" cy="53061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What the computer is doing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8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154535" y="1822195"/>
            <a:ext cx="360387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g</a:t>
            </a:r>
            <a:r>
              <a:rPr lang="en-GB" dirty="0" err="1" smtClean="0">
                <a:latin typeface="Consolas" panose="020B0609020204030204" pitchFamily="49" charset="0"/>
              </a:rPr>
              <a:t>enerate_the_cohort_table</a:t>
            </a:r>
            <a:r>
              <a:rPr lang="en-GB" dirty="0" smtClean="0">
                <a:latin typeface="Consolas" panose="020B0609020204030204" pitchFamily="49" charset="0"/>
              </a:rPr>
              <a:t>()</a:t>
            </a:r>
          </a:p>
          <a:p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err="1" smtClean="0">
                <a:latin typeface="Consolas" panose="020B0609020204030204" pitchFamily="49" charset="0"/>
              </a:rPr>
              <a:t>plot_survival</a:t>
            </a:r>
            <a:r>
              <a:rPr lang="en-GB" dirty="0" smtClean="0">
                <a:latin typeface="Consolas" panose="020B0609020204030204" pitchFamily="49" charset="0"/>
              </a:rPr>
              <a:t>()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 smtClean="0">
                <a:latin typeface="Consolas" panose="020B0609020204030204" pitchFamily="49" charset="0"/>
              </a:rPr>
              <a:t>data.frame</a:t>
            </a:r>
            <a:r>
              <a:rPr lang="en-GB" dirty="0" smtClean="0">
                <a:latin typeface="Consolas" panose="020B0609020204030204" pitchFamily="49" charset="0"/>
              </a:rPr>
              <a:t>()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dirty="0" smtClean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 smtClean="0">
                <a:latin typeface="Consolas" panose="020B0609020204030204" pitchFamily="49" charset="0"/>
              </a:rPr>
              <a:t>cohort_table</a:t>
            </a:r>
            <a:endParaRPr lang="en-GB" dirty="0" smtClean="0">
              <a:latin typeface="Consolas" panose="020B0609020204030204" pitchFamily="49" charset="0"/>
            </a:endParaRPr>
          </a:p>
          <a:p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err="1" smtClean="0">
                <a:latin typeface="Consolas" panose="020B0609020204030204" pitchFamily="49" charset="0"/>
              </a:rPr>
              <a:t>blood_test_results</a:t>
            </a:r>
            <a:endParaRPr lang="en-GB" dirty="0" smtClean="0">
              <a:latin typeface="Consolas" panose="020B0609020204030204" pitchFamily="49" charset="0"/>
            </a:endParaRPr>
          </a:p>
          <a:p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err="1" smtClean="0">
                <a:latin typeface="Consolas" panose="020B0609020204030204" pitchFamily="49" charset="0"/>
              </a:rPr>
              <a:t>list_of_infected_patients</a:t>
            </a:r>
            <a:endParaRPr lang="en-GB" dirty="0" smtClean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89522" y="5790277"/>
            <a:ext cx="4513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75000"/>
                  </a:schemeClr>
                </a:solidFill>
              </a:rPr>
              <a:t>http://</a:t>
            </a:r>
            <a:r>
              <a:rPr lang="en-GB" sz="1200" dirty="0" smtClean="0">
                <a:solidFill>
                  <a:schemeClr val="bg1">
                    <a:lumMod val="75000"/>
                  </a:schemeClr>
                </a:solidFill>
              </a:rPr>
              <a:t>faculty.washington.edu/gmobus/Academics/TCES202</a:t>
            </a:r>
            <a:endParaRPr lang="en-GB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758407" y="1449086"/>
            <a:ext cx="3393905" cy="59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341790" y="1784165"/>
            <a:ext cx="4810522" cy="76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56471" y="3444141"/>
            <a:ext cx="5137652" cy="48213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55127" y="4483232"/>
            <a:ext cx="4438996" cy="41563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52901" y="4707675"/>
            <a:ext cx="3541222" cy="37869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981216" y="1255222"/>
            <a:ext cx="5171096" cy="1822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00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What the computer is doing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R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9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029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Everything in the end is stored in memory as binary data.</a:t>
            </a:r>
          </a:p>
          <a:p>
            <a:pPr marL="0" indent="0">
              <a:buNone/>
            </a:pPr>
            <a:r>
              <a:rPr lang="en-GB" dirty="0" smtClean="0"/>
              <a:t>We are interested in two things: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1. Data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2. Doing things to the data – instructions, operations, </a:t>
            </a:r>
            <a:br>
              <a:rPr lang="en-GB" dirty="0" smtClean="0"/>
            </a:br>
            <a:r>
              <a:rPr lang="en-GB" dirty="0" smtClean="0"/>
              <a:t>						commands, functions …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226233" y="2676698"/>
            <a:ext cx="418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noun – a thing e.g. patients, </a:t>
            </a:r>
            <a:r>
              <a:rPr lang="en-GB" b="1" dirty="0" err="1" smtClean="0">
                <a:solidFill>
                  <a:srgbClr val="FF0000"/>
                </a:solidFill>
              </a:rPr>
              <a:t>survival_data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6233" y="4250575"/>
            <a:ext cx="4502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verb – a doing e.g. </a:t>
            </a:r>
            <a:r>
              <a:rPr lang="en-GB" b="1" dirty="0" err="1" smtClean="0">
                <a:solidFill>
                  <a:srgbClr val="FF0000"/>
                </a:solidFill>
              </a:rPr>
              <a:t>open_file</a:t>
            </a:r>
            <a:r>
              <a:rPr lang="en-GB" b="1" dirty="0" smtClean="0">
                <a:solidFill>
                  <a:srgbClr val="FF0000"/>
                </a:solidFill>
              </a:rPr>
              <a:t>(), </a:t>
            </a:r>
            <a:r>
              <a:rPr lang="en-GB" b="1" dirty="0" err="1" smtClean="0">
                <a:solidFill>
                  <a:srgbClr val="FF0000"/>
                </a:solidFill>
              </a:rPr>
              <a:t>plot_survival</a:t>
            </a:r>
            <a:r>
              <a:rPr lang="en-GB" b="1" dirty="0" smtClean="0">
                <a:solidFill>
                  <a:srgbClr val="FF0000"/>
                </a:solidFill>
              </a:rPr>
              <a:t>()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7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9377</TotalTime>
  <Words>4036</Words>
  <Application>Microsoft Office PowerPoint</Application>
  <PresentationFormat>Widescreen</PresentationFormat>
  <Paragraphs>620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Office Theme</vt:lpstr>
      <vt:lpstr>PowerPoint Presentation</vt:lpstr>
      <vt:lpstr>Introduction to programming in R</vt:lpstr>
      <vt:lpstr>Where we are going …</vt:lpstr>
      <vt:lpstr>1. What the computer is doing</vt:lpstr>
      <vt:lpstr>1. What the computer is doing</vt:lpstr>
      <vt:lpstr>1. What the computer is doing</vt:lpstr>
      <vt:lpstr>1. What the computer is doing</vt:lpstr>
      <vt:lpstr>1. What the computer is doing</vt:lpstr>
      <vt:lpstr>1. What the computer is doing</vt:lpstr>
      <vt:lpstr>1. What the computer is doing</vt:lpstr>
      <vt:lpstr>2. Using R like a calculator</vt:lpstr>
      <vt:lpstr>2. Using R like a calculator</vt:lpstr>
      <vt:lpstr>2. Using R like a calculator</vt:lpstr>
      <vt:lpstr>2. Using R like a calculator</vt:lpstr>
      <vt:lpstr>3. Simple data</vt:lpstr>
      <vt:lpstr>3. Simple data</vt:lpstr>
      <vt:lpstr>3. Simple data</vt:lpstr>
      <vt:lpstr>3. Simple data</vt:lpstr>
      <vt:lpstr>3. Simple data</vt:lpstr>
      <vt:lpstr>4. Simple code</vt:lpstr>
      <vt:lpstr>4. Simple code</vt:lpstr>
      <vt:lpstr>5. Letting the code make decisions</vt:lpstr>
      <vt:lpstr>5. Letting the code make decisions</vt:lpstr>
      <vt:lpstr>5. Letting the code make decisions</vt:lpstr>
      <vt:lpstr>5. Letting the code make decisions</vt:lpstr>
      <vt:lpstr>5. Letting the code make decisions</vt:lpstr>
      <vt:lpstr>5. Letting the code make decisions</vt:lpstr>
      <vt:lpstr>5. Using R in Scripts</vt:lpstr>
      <vt:lpstr>5. Letting the code make decisions</vt:lpstr>
      <vt:lpstr>5. Letting the code make decisions</vt:lpstr>
      <vt:lpstr>5. Letting the code make decisions</vt:lpstr>
      <vt:lpstr>5. Letting the code make decisions</vt:lpstr>
      <vt:lpstr>5. Letting the code make decisions</vt:lpstr>
      <vt:lpstr>5. Letting the code make decisions</vt:lpstr>
      <vt:lpstr>6. Doing things over and over again</vt:lpstr>
      <vt:lpstr>6. Doing things over and over again</vt:lpstr>
      <vt:lpstr>6. Doing things over and over again</vt:lpstr>
      <vt:lpstr>6. Doing things over and over again</vt:lpstr>
      <vt:lpstr>6. Doing things over and over again</vt:lpstr>
      <vt:lpstr>7. Complex data</vt:lpstr>
      <vt:lpstr>7. Complex data</vt:lpstr>
      <vt:lpstr>7. Complex data</vt:lpstr>
      <vt:lpstr>7. Complex data</vt:lpstr>
      <vt:lpstr>7. Complex data</vt:lpstr>
      <vt:lpstr>7. Complex data</vt:lpstr>
      <vt:lpstr>7. Complex data</vt:lpstr>
      <vt:lpstr>7. Complex data</vt:lpstr>
      <vt:lpstr>7. Complex data</vt:lpstr>
      <vt:lpstr>7. Complex data</vt:lpstr>
      <vt:lpstr>8. Custom functions</vt:lpstr>
      <vt:lpstr>8. Custom functions</vt:lpstr>
      <vt:lpstr>8. Custom functions</vt:lpstr>
      <vt:lpstr>8. Custom functions</vt:lpstr>
      <vt:lpstr>8. Custom functions</vt:lpstr>
      <vt:lpstr>8. Custom functions</vt:lpstr>
      <vt:lpstr>8. Custom functions</vt:lpstr>
      <vt:lpstr>Any questions?</vt:lpstr>
    </vt:vector>
  </TitlesOfParts>
  <Company>Swansea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 Arnold</dc:creator>
  <cp:lastModifiedBy>Pete Arnold</cp:lastModifiedBy>
  <cp:revision>168</cp:revision>
  <dcterms:created xsi:type="dcterms:W3CDTF">2020-12-05T20:52:45Z</dcterms:created>
  <dcterms:modified xsi:type="dcterms:W3CDTF">2021-01-17T22:07:29Z</dcterms:modified>
</cp:coreProperties>
</file>