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6" r:id="rId8"/>
    <p:sldId id="275" r:id="rId9"/>
    <p:sldId id="278" r:id="rId10"/>
    <p:sldId id="277" r:id="rId11"/>
    <p:sldId id="279" r:id="rId12"/>
    <p:sldId id="280" r:id="rId13"/>
    <p:sldId id="281" r:id="rId14"/>
    <p:sldId id="282" r:id="rId15"/>
    <p:sldId id="283" r:id="rId16"/>
    <p:sldId id="262" r:id="rId17"/>
    <p:sldId id="263" r:id="rId18"/>
    <p:sldId id="264" r:id="rId19"/>
    <p:sldId id="265" r:id="rId20"/>
    <p:sldId id="284" r:id="rId21"/>
    <p:sldId id="274" r:id="rId22"/>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1" d="100"/>
          <a:sy n="131" d="100"/>
        </p:scale>
        <p:origin x="6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cy-GB" sz="3600" b="0" strike="noStrike" spc="-1">
                <a:solidFill>
                  <a:srgbClr val="333366"/>
                </a:solidFill>
                <a:latin typeface="Arial"/>
              </a:rPr>
              <a:t>Click to move the slide</a:t>
            </a:r>
          </a:p>
        </p:txBody>
      </p:sp>
      <p:sp>
        <p:nvSpPr>
          <p:cNvPr id="40" name="PlaceHolder 2"/>
          <p:cNvSpPr>
            <a:spLocks noGrp="1"/>
          </p:cNvSpPr>
          <p:nvPr>
            <p:ph type="body"/>
          </p:nvPr>
        </p:nvSpPr>
        <p:spPr>
          <a:xfrm>
            <a:off x="756000" y="5078520"/>
            <a:ext cx="6047640" cy="4811040"/>
          </a:xfrm>
          <a:prstGeom prst="rect">
            <a:avLst/>
          </a:prstGeom>
        </p:spPr>
        <p:txBody>
          <a:bodyPr lIns="0" tIns="0" rIns="0" bIns="0"/>
          <a:lstStyle/>
          <a:p>
            <a:r>
              <a:rPr lang="cy-GB" sz="2000" b="0" strike="noStrike" spc="-1">
                <a:latin typeface="Arial"/>
              </a:rPr>
              <a:t>Click to edit the notes' format</a:t>
            </a:r>
          </a:p>
        </p:txBody>
      </p:sp>
      <p:sp>
        <p:nvSpPr>
          <p:cNvPr id="41" name="PlaceHolder 3"/>
          <p:cNvSpPr>
            <a:spLocks noGrp="1"/>
          </p:cNvSpPr>
          <p:nvPr>
            <p:ph type="hdr"/>
          </p:nvPr>
        </p:nvSpPr>
        <p:spPr>
          <a:xfrm>
            <a:off x="0" y="0"/>
            <a:ext cx="3280680" cy="534240"/>
          </a:xfrm>
          <a:prstGeom prst="rect">
            <a:avLst/>
          </a:prstGeom>
        </p:spPr>
        <p:txBody>
          <a:bodyPr lIns="0" tIns="0" rIns="0" bIns="0"/>
          <a:lstStyle/>
          <a:p>
            <a:r>
              <a:rPr lang="cy-GB" sz="1400" b="0" strike="noStrike" spc="-1">
                <a:latin typeface="Times New Roman"/>
              </a:rPr>
              <a:t>&lt;header&gt;</a:t>
            </a:r>
          </a:p>
        </p:txBody>
      </p:sp>
      <p:sp>
        <p:nvSpPr>
          <p:cNvPr id="42" name="PlaceHolder 4"/>
          <p:cNvSpPr>
            <a:spLocks noGrp="1"/>
          </p:cNvSpPr>
          <p:nvPr>
            <p:ph type="dt"/>
          </p:nvPr>
        </p:nvSpPr>
        <p:spPr>
          <a:xfrm>
            <a:off x="4278960" y="0"/>
            <a:ext cx="3280680" cy="534240"/>
          </a:xfrm>
          <a:prstGeom prst="rect">
            <a:avLst/>
          </a:prstGeom>
        </p:spPr>
        <p:txBody>
          <a:bodyPr lIns="0" tIns="0" rIns="0" bIns="0"/>
          <a:lstStyle/>
          <a:p>
            <a:pPr algn="r"/>
            <a:r>
              <a:rPr lang="cy-GB" sz="1400" b="0" strike="noStrike" spc="-1">
                <a:latin typeface="Times New Roman"/>
              </a:rPr>
              <a:t>&lt;date/time&gt;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lstStyle/>
          <a:p>
            <a:r>
              <a:rPr lang="cy-GB" sz="1400" b="0" strike="noStrike" spc="-1">
                <a:latin typeface="Times New Roman"/>
              </a:rPr>
              <a:t>&lt;footer&gt;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lstStyle/>
          <a:p>
            <a:pPr algn="r"/>
            <a:fld id="{CC28BE7E-FB3B-46C1-AB5A-5532CDB8C393}" type="slidenum">
              <a:rPr lang="cy-GB" sz="1400" b="0" strike="noStrike" spc="-1">
                <a:latin typeface="Times New Roman"/>
              </a:rPr>
              <a:t>‹#›</a:t>
            </a:fld>
            <a:endParaRPr lang="cy-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7488" y="812800"/>
            <a:ext cx="7124700" cy="4008438"/>
          </a:xfrm>
          <a:prstGeom prst="rect">
            <a:avLst/>
          </a:prstGeom>
        </p:spPr>
      </p:sp>
      <p:sp>
        <p:nvSpPr>
          <p:cNvPr id="97" name="PlaceHolder 2"/>
          <p:cNvSpPr>
            <a:spLocks noGrp="1"/>
          </p:cNvSpPr>
          <p:nvPr>
            <p:ph type="body"/>
          </p:nvPr>
        </p:nvSpPr>
        <p:spPr>
          <a:xfrm>
            <a:off x="756000" y="5078520"/>
            <a:ext cx="6047640" cy="4953240"/>
          </a:xfrm>
          <a:prstGeom prst="rect">
            <a:avLst/>
          </a:prstGeom>
        </p:spPr>
        <p:txBody>
          <a:bodyPr lIns="0" tIns="0" rIns="0" bIns="0"/>
          <a:lstStyle/>
          <a:p>
            <a:r>
              <a:rPr lang="cy-GB" sz="1500" b="0" strike="noStrike" spc="-1">
                <a:latin typeface="Arial"/>
              </a:rPr>
              <a:t>1st in the UK for Research Environment, 2nd in the UK for Research Quality – Research Framework (Research Excellence Framework 2014)</a:t>
            </a:r>
          </a:p>
          <a:p>
            <a:r>
              <a:rPr lang="cy-GB" sz="1600" b="0" strike="noStrike" spc="-1">
                <a:latin typeface="Arial"/>
              </a:rPr>
              <a:t>.</a:t>
            </a:r>
          </a:p>
          <a:p>
            <a:r>
              <a:rPr lang="cy-GB" sz="1500" b="0" strike="noStrike" spc="-1">
                <a:latin typeface="Arial"/>
              </a:rPr>
              <a:t>Postgraduate students have access to facilities in the £100 million Institute of Life Science building</a:t>
            </a:r>
          </a:p>
          <a:p>
            <a:r>
              <a:rPr lang="cy-GB" sz="1600" b="0" strike="noStrike" spc="-1">
                <a:latin typeface="Arial"/>
              </a:rPr>
              <a:t>.</a:t>
            </a:r>
          </a:p>
          <a:p>
            <a:r>
              <a:rPr lang="cy-GB" sz="1500" b="0" strike="noStrike" spc="-1">
                <a:latin typeface="Arial"/>
              </a:rPr>
              <a:t>What Uni? Student Choice Award 2017 Winner – Postgraduate</a:t>
            </a:r>
          </a:p>
          <a:p>
            <a:r>
              <a:rPr lang="cy-GB" sz="1600" b="0" strike="noStrike" spc="-1">
                <a:latin typeface="Arial"/>
              </a:rPr>
              <a:t>.</a:t>
            </a:r>
          </a:p>
          <a:p>
            <a:r>
              <a:rPr lang="cy-GB" sz="1500" b="0" strike="noStrike" spc="-1">
                <a:latin typeface="Arial"/>
              </a:rPr>
              <a:t>Degree is available as either one year full time or part-time over three years</a:t>
            </a:r>
          </a:p>
          <a:p>
            <a:r>
              <a:rPr lang="cy-GB" sz="1600" b="0" strike="noStrike" spc="-1">
                <a:latin typeface="Arial"/>
              </a:rPr>
              <a:t>.</a:t>
            </a:r>
          </a:p>
          <a:p>
            <a:r>
              <a:rPr lang="cy-GB" sz="1500" b="0" strike="noStrike" spc="-1">
                <a:latin typeface="Arial"/>
              </a:rPr>
              <a:t>Strong links with the NHS and organisations within the Life Science Sector</a:t>
            </a:r>
          </a:p>
          <a:p>
            <a:r>
              <a:rPr lang="cy-GB" sz="1600" b="0" strike="noStrike" spc="-1">
                <a:latin typeface="Arial"/>
              </a:rPr>
              <a:t>.</a:t>
            </a:r>
          </a:p>
          <a:p>
            <a:r>
              <a:rPr lang="cy-GB" sz="1500" b="0" strike="noStrike" spc="-1">
                <a:latin typeface="Arial"/>
              </a:rPr>
              <a:t>Strong collaborative links with colleagues from the Centre for Health Services Research of the University of Western Australia, a group of leading experts in the analysis of linked health data</a:t>
            </a:r>
          </a:p>
          <a:p>
            <a:r>
              <a:rPr lang="cy-GB" sz="1600" b="0" strike="noStrike" spc="-1">
                <a:latin typeface="Arial"/>
              </a:rPr>
              <a:t>.</a:t>
            </a:r>
          </a:p>
          <a:p>
            <a:r>
              <a:rPr lang="cy-GB" sz="1500" b="0" strike="noStrike" spc="-1">
                <a:latin typeface="Arial"/>
              </a:rPr>
              <a:t>Hands on experiential learning from the professionals behind the Secure Anonymised Information Linkage (SAIL) Databank, a UK-exemplar project for the large scale mining of healthcare data within a secure environment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7488" y="812800"/>
            <a:ext cx="7124700" cy="4008438"/>
          </a:xfrm>
          <a:prstGeom prst="rect">
            <a:avLst/>
          </a:prstGeom>
        </p:spPr>
      </p:sp>
      <p:sp>
        <p:nvSpPr>
          <p:cNvPr id="97" name="PlaceHolder 2"/>
          <p:cNvSpPr>
            <a:spLocks noGrp="1"/>
          </p:cNvSpPr>
          <p:nvPr>
            <p:ph type="body"/>
          </p:nvPr>
        </p:nvSpPr>
        <p:spPr>
          <a:xfrm>
            <a:off x="756000" y="5078520"/>
            <a:ext cx="6047640" cy="4953240"/>
          </a:xfrm>
          <a:prstGeom prst="rect">
            <a:avLst/>
          </a:prstGeom>
        </p:spPr>
        <p:txBody>
          <a:bodyPr lIns="0" tIns="0" rIns="0" bIns="0"/>
          <a:lstStyle/>
          <a:p>
            <a:r>
              <a:rPr lang="cy-GB" sz="1500" b="0" strike="noStrike" spc="-1">
                <a:latin typeface="Arial"/>
              </a:rPr>
              <a:t>1st in the UK for Research Environment, 2nd in the UK for Research Quality – Research Framework (Research Excellence Framework 2014)</a:t>
            </a:r>
          </a:p>
          <a:p>
            <a:r>
              <a:rPr lang="cy-GB" sz="1600" b="0" strike="noStrike" spc="-1">
                <a:latin typeface="Arial"/>
              </a:rPr>
              <a:t>.</a:t>
            </a:r>
          </a:p>
          <a:p>
            <a:r>
              <a:rPr lang="cy-GB" sz="1500" b="0" strike="noStrike" spc="-1">
                <a:latin typeface="Arial"/>
              </a:rPr>
              <a:t>Postgraduate students have access to facilities in the £100 million Institute of Life Science building</a:t>
            </a:r>
          </a:p>
          <a:p>
            <a:r>
              <a:rPr lang="cy-GB" sz="1600" b="0" strike="noStrike" spc="-1">
                <a:latin typeface="Arial"/>
              </a:rPr>
              <a:t>.</a:t>
            </a:r>
          </a:p>
          <a:p>
            <a:r>
              <a:rPr lang="cy-GB" sz="1500" b="0" strike="noStrike" spc="-1">
                <a:latin typeface="Arial"/>
              </a:rPr>
              <a:t>What Uni? Student Choice Award 2017 Winner – Postgraduate</a:t>
            </a:r>
          </a:p>
          <a:p>
            <a:r>
              <a:rPr lang="cy-GB" sz="1600" b="0" strike="noStrike" spc="-1">
                <a:latin typeface="Arial"/>
              </a:rPr>
              <a:t>.</a:t>
            </a:r>
          </a:p>
          <a:p>
            <a:r>
              <a:rPr lang="cy-GB" sz="1500" b="0" strike="noStrike" spc="-1">
                <a:latin typeface="Arial"/>
              </a:rPr>
              <a:t>Degree is available as either one year full time or part-time over three years</a:t>
            </a:r>
          </a:p>
          <a:p>
            <a:r>
              <a:rPr lang="cy-GB" sz="1600" b="0" strike="noStrike" spc="-1">
                <a:latin typeface="Arial"/>
              </a:rPr>
              <a:t>.</a:t>
            </a:r>
          </a:p>
          <a:p>
            <a:r>
              <a:rPr lang="cy-GB" sz="1500" b="0" strike="noStrike" spc="-1">
                <a:latin typeface="Arial"/>
              </a:rPr>
              <a:t>Strong links with the NHS and organisations within the Life Science Sector</a:t>
            </a:r>
          </a:p>
          <a:p>
            <a:r>
              <a:rPr lang="cy-GB" sz="1600" b="0" strike="noStrike" spc="-1">
                <a:latin typeface="Arial"/>
              </a:rPr>
              <a:t>.</a:t>
            </a:r>
          </a:p>
          <a:p>
            <a:r>
              <a:rPr lang="cy-GB" sz="1500" b="0" strike="noStrike" spc="-1">
                <a:latin typeface="Arial"/>
              </a:rPr>
              <a:t>Strong collaborative links with colleagues from the Centre for Health Services Research of the University of Western Australia, a group of leading experts in the analysis of linked health data</a:t>
            </a:r>
          </a:p>
          <a:p>
            <a:r>
              <a:rPr lang="cy-GB" sz="1600" b="0" strike="noStrike" spc="-1">
                <a:latin typeface="Arial"/>
              </a:rPr>
              <a:t>.</a:t>
            </a:r>
          </a:p>
          <a:p>
            <a:r>
              <a:rPr lang="cy-GB" sz="1500" b="0" strike="noStrike" spc="-1">
                <a:latin typeface="Arial"/>
              </a:rPr>
              <a:t>Hands on experiential learning from the professionals behind the Secure Anonymised Information Linkage (SAIL) Databank, a UK-exemplar project for the large scale mining of healthcare data within a secure environment</a:t>
            </a:r>
          </a:p>
        </p:txBody>
      </p:sp>
    </p:spTree>
    <p:extLst>
      <p:ext uri="{BB962C8B-B14F-4D97-AF65-F5344CB8AC3E}">
        <p14:creationId xmlns:p14="http://schemas.microsoft.com/office/powerpoint/2010/main" val="207612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noRot="1" noChangeAspect="1"/>
          </p:cNvSpPr>
          <p:nvPr>
            <p:ph type="sldImg"/>
          </p:nvPr>
        </p:nvSpPr>
        <p:spPr>
          <a:xfrm>
            <a:off x="217488" y="812800"/>
            <a:ext cx="7124700" cy="4008438"/>
          </a:xfrm>
          <a:prstGeom prst="rect">
            <a:avLst/>
          </a:prstGeom>
        </p:spPr>
      </p:sp>
      <p:sp>
        <p:nvSpPr>
          <p:cNvPr id="99" name="PlaceHolder 2"/>
          <p:cNvSpPr>
            <a:spLocks noGrp="1"/>
          </p:cNvSpPr>
          <p:nvPr>
            <p:ph type="body"/>
          </p:nvPr>
        </p:nvSpPr>
        <p:spPr>
          <a:xfrm>
            <a:off x="756000" y="5078520"/>
            <a:ext cx="6047640" cy="4953240"/>
          </a:xfrm>
          <a:prstGeom prst="rect">
            <a:avLst/>
          </a:prstGeom>
        </p:spPr>
        <p:txBody>
          <a:bodyPr lIns="0" tIns="0" rIns="0" bIns="0"/>
          <a:lstStyle/>
          <a:p>
            <a:r>
              <a:rPr lang="cy-GB" sz="1500" b="0" strike="noStrike" spc="-1">
                <a:latin typeface="Arial"/>
              </a:rPr>
              <a:t>1st in the UK for Research Environment, 2nd in the UK for Research Quality – Research Framework (Research Excellence Framework 2014)</a:t>
            </a:r>
          </a:p>
          <a:p>
            <a:r>
              <a:rPr lang="cy-GB" sz="1600" b="0" strike="noStrike" spc="-1">
                <a:latin typeface="Arial"/>
              </a:rPr>
              <a:t>.</a:t>
            </a:r>
          </a:p>
          <a:p>
            <a:r>
              <a:rPr lang="cy-GB" sz="1500" b="0" strike="noStrike" spc="-1">
                <a:latin typeface="Arial"/>
              </a:rPr>
              <a:t>Postgraduate students have access to facilities in the £100 million Institute of Life Science building</a:t>
            </a:r>
          </a:p>
          <a:p>
            <a:r>
              <a:rPr lang="cy-GB" sz="1600" b="0" strike="noStrike" spc="-1">
                <a:latin typeface="Arial"/>
              </a:rPr>
              <a:t>.</a:t>
            </a:r>
          </a:p>
          <a:p>
            <a:r>
              <a:rPr lang="cy-GB" sz="1500" b="0" strike="noStrike" spc="-1">
                <a:latin typeface="Arial"/>
              </a:rPr>
              <a:t>What Uni? Student Choice Award 2017 Winner – Postgraduate</a:t>
            </a:r>
          </a:p>
          <a:p>
            <a:r>
              <a:rPr lang="cy-GB" sz="1600" b="0" strike="noStrike" spc="-1">
                <a:latin typeface="Arial"/>
              </a:rPr>
              <a:t>.</a:t>
            </a:r>
          </a:p>
          <a:p>
            <a:r>
              <a:rPr lang="cy-GB" sz="1500" b="0" strike="noStrike" spc="-1">
                <a:latin typeface="Arial"/>
              </a:rPr>
              <a:t>Degree is available as either one year full time or part-time over three years</a:t>
            </a:r>
          </a:p>
          <a:p>
            <a:r>
              <a:rPr lang="cy-GB" sz="1600" b="0" strike="noStrike" spc="-1">
                <a:latin typeface="Arial"/>
              </a:rPr>
              <a:t>.</a:t>
            </a:r>
          </a:p>
          <a:p>
            <a:r>
              <a:rPr lang="cy-GB" sz="1500" b="0" strike="noStrike" spc="-1">
                <a:latin typeface="Arial"/>
              </a:rPr>
              <a:t>Strong links with the NHS and organisations within the Life Science Sector</a:t>
            </a:r>
          </a:p>
          <a:p>
            <a:r>
              <a:rPr lang="cy-GB" sz="1600" b="0" strike="noStrike" spc="-1">
                <a:latin typeface="Arial"/>
              </a:rPr>
              <a:t>.</a:t>
            </a:r>
          </a:p>
          <a:p>
            <a:r>
              <a:rPr lang="cy-GB" sz="1500" b="0" strike="noStrike" spc="-1">
                <a:latin typeface="Arial"/>
              </a:rPr>
              <a:t>Strong collaborative links with colleagues from the Centre for Health Services Research of the University of Western Australia, a group of leading experts in the analysis of linked health data</a:t>
            </a:r>
          </a:p>
          <a:p>
            <a:r>
              <a:rPr lang="cy-GB" sz="1600" b="0" strike="noStrike" spc="-1">
                <a:latin typeface="Arial"/>
              </a:rPr>
              <a:t>.</a:t>
            </a:r>
          </a:p>
          <a:p>
            <a:r>
              <a:rPr lang="cy-GB" sz="1500" b="0" strike="noStrike" spc="-1">
                <a:latin typeface="Arial"/>
              </a:rPr>
              <a:t>Hands on experiential learning from the professionals behind the Secure Anonymised Information Linkage (SAIL) Databank, a UK-exemplar project for the large scale mining of healthcare data within a secure environment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7488" y="812800"/>
            <a:ext cx="7124700" cy="4008438"/>
          </a:xfrm>
          <a:prstGeom prst="rect">
            <a:avLst/>
          </a:prstGeom>
        </p:spPr>
      </p:sp>
      <p:sp>
        <p:nvSpPr>
          <p:cNvPr id="97" name="PlaceHolder 2"/>
          <p:cNvSpPr>
            <a:spLocks noGrp="1"/>
          </p:cNvSpPr>
          <p:nvPr>
            <p:ph type="body"/>
          </p:nvPr>
        </p:nvSpPr>
        <p:spPr>
          <a:xfrm>
            <a:off x="756000" y="5078520"/>
            <a:ext cx="6047640" cy="4953240"/>
          </a:xfrm>
          <a:prstGeom prst="rect">
            <a:avLst/>
          </a:prstGeom>
        </p:spPr>
        <p:txBody>
          <a:bodyPr lIns="0" tIns="0" rIns="0" bIns="0"/>
          <a:lstStyle/>
          <a:p>
            <a:r>
              <a:rPr lang="cy-GB" sz="1500" b="0" strike="noStrike" spc="-1">
                <a:latin typeface="Arial"/>
              </a:rPr>
              <a:t>1st in the UK for Research Environment, 2nd in the UK for Research Quality – Research Framework (Research Excellence Framework 2014)</a:t>
            </a:r>
          </a:p>
          <a:p>
            <a:r>
              <a:rPr lang="cy-GB" sz="1600" b="0" strike="noStrike" spc="-1">
                <a:latin typeface="Arial"/>
              </a:rPr>
              <a:t>.</a:t>
            </a:r>
          </a:p>
          <a:p>
            <a:r>
              <a:rPr lang="cy-GB" sz="1500" b="0" strike="noStrike" spc="-1">
                <a:latin typeface="Arial"/>
              </a:rPr>
              <a:t>Postgraduate students have access to facilities in the £100 million Institute of Life Science building</a:t>
            </a:r>
          </a:p>
          <a:p>
            <a:r>
              <a:rPr lang="cy-GB" sz="1600" b="0" strike="noStrike" spc="-1">
                <a:latin typeface="Arial"/>
              </a:rPr>
              <a:t>.</a:t>
            </a:r>
          </a:p>
          <a:p>
            <a:r>
              <a:rPr lang="cy-GB" sz="1500" b="0" strike="noStrike" spc="-1">
                <a:latin typeface="Arial"/>
              </a:rPr>
              <a:t>What Uni? Student Choice Award 2017 Winner – Postgraduate</a:t>
            </a:r>
          </a:p>
          <a:p>
            <a:r>
              <a:rPr lang="cy-GB" sz="1600" b="0" strike="noStrike" spc="-1">
                <a:latin typeface="Arial"/>
              </a:rPr>
              <a:t>.</a:t>
            </a:r>
          </a:p>
          <a:p>
            <a:r>
              <a:rPr lang="cy-GB" sz="1500" b="0" strike="noStrike" spc="-1">
                <a:latin typeface="Arial"/>
              </a:rPr>
              <a:t>Degree is available as either one year full time or part-time over three years</a:t>
            </a:r>
          </a:p>
          <a:p>
            <a:r>
              <a:rPr lang="cy-GB" sz="1600" b="0" strike="noStrike" spc="-1">
                <a:latin typeface="Arial"/>
              </a:rPr>
              <a:t>.</a:t>
            </a:r>
          </a:p>
          <a:p>
            <a:r>
              <a:rPr lang="cy-GB" sz="1500" b="0" strike="noStrike" spc="-1">
                <a:latin typeface="Arial"/>
              </a:rPr>
              <a:t>Strong links with the NHS and organisations within the Life Science Sector</a:t>
            </a:r>
          </a:p>
          <a:p>
            <a:r>
              <a:rPr lang="cy-GB" sz="1600" b="0" strike="noStrike" spc="-1">
                <a:latin typeface="Arial"/>
              </a:rPr>
              <a:t>.</a:t>
            </a:r>
          </a:p>
          <a:p>
            <a:r>
              <a:rPr lang="cy-GB" sz="1500" b="0" strike="noStrike" spc="-1">
                <a:latin typeface="Arial"/>
              </a:rPr>
              <a:t>Strong collaborative links with colleagues from the Centre for Health Services Research of the University of Western Australia, a group of leading experts in the analysis of linked health data</a:t>
            </a:r>
          </a:p>
          <a:p>
            <a:r>
              <a:rPr lang="cy-GB" sz="1600" b="0" strike="noStrike" spc="-1">
                <a:latin typeface="Arial"/>
              </a:rPr>
              <a:t>.</a:t>
            </a:r>
          </a:p>
          <a:p>
            <a:r>
              <a:rPr lang="cy-GB" sz="1500" b="0" strike="noStrike" spc="-1">
                <a:latin typeface="Arial"/>
              </a:rPr>
              <a:t>Hands on experiential learning from the professionals behind the Secure Anonymised Information Linkage (SAIL) Databank, a UK-exemplar project for the large scale mining of healthcare data within a secure environment</a:t>
            </a:r>
          </a:p>
        </p:txBody>
      </p:sp>
    </p:spTree>
    <p:extLst>
      <p:ext uri="{BB962C8B-B14F-4D97-AF65-F5344CB8AC3E}">
        <p14:creationId xmlns:p14="http://schemas.microsoft.com/office/powerpoint/2010/main" val="3920450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7488" y="812800"/>
            <a:ext cx="7124700" cy="4008438"/>
          </a:xfrm>
          <a:prstGeom prst="rect">
            <a:avLst/>
          </a:prstGeom>
        </p:spPr>
      </p:sp>
      <p:sp>
        <p:nvSpPr>
          <p:cNvPr id="97" name="PlaceHolder 2"/>
          <p:cNvSpPr>
            <a:spLocks noGrp="1"/>
          </p:cNvSpPr>
          <p:nvPr>
            <p:ph type="body"/>
          </p:nvPr>
        </p:nvSpPr>
        <p:spPr>
          <a:xfrm>
            <a:off x="756000" y="5078520"/>
            <a:ext cx="6047640" cy="4953240"/>
          </a:xfrm>
          <a:prstGeom prst="rect">
            <a:avLst/>
          </a:prstGeom>
        </p:spPr>
        <p:txBody>
          <a:bodyPr lIns="0" tIns="0" rIns="0" bIns="0"/>
          <a:lstStyle/>
          <a:p>
            <a:r>
              <a:rPr lang="cy-GB" sz="1500" b="0" strike="noStrike" spc="-1">
                <a:latin typeface="Arial"/>
              </a:rPr>
              <a:t>1st in the UK for Research Environment, 2nd in the UK for Research Quality – Research Framework (Research Excellence Framework 2014)</a:t>
            </a:r>
          </a:p>
          <a:p>
            <a:r>
              <a:rPr lang="cy-GB" sz="1600" b="0" strike="noStrike" spc="-1">
                <a:latin typeface="Arial"/>
              </a:rPr>
              <a:t>.</a:t>
            </a:r>
          </a:p>
          <a:p>
            <a:r>
              <a:rPr lang="cy-GB" sz="1500" b="0" strike="noStrike" spc="-1">
                <a:latin typeface="Arial"/>
              </a:rPr>
              <a:t>Postgraduate students have access to facilities in the £100 million Institute of Life Science building</a:t>
            </a:r>
          </a:p>
          <a:p>
            <a:r>
              <a:rPr lang="cy-GB" sz="1600" b="0" strike="noStrike" spc="-1">
                <a:latin typeface="Arial"/>
              </a:rPr>
              <a:t>.</a:t>
            </a:r>
          </a:p>
          <a:p>
            <a:r>
              <a:rPr lang="cy-GB" sz="1500" b="0" strike="noStrike" spc="-1">
                <a:latin typeface="Arial"/>
              </a:rPr>
              <a:t>What Uni? Student Choice Award 2017 Winner – Postgraduate</a:t>
            </a:r>
          </a:p>
          <a:p>
            <a:r>
              <a:rPr lang="cy-GB" sz="1600" b="0" strike="noStrike" spc="-1">
                <a:latin typeface="Arial"/>
              </a:rPr>
              <a:t>.</a:t>
            </a:r>
          </a:p>
          <a:p>
            <a:r>
              <a:rPr lang="cy-GB" sz="1500" b="0" strike="noStrike" spc="-1">
                <a:latin typeface="Arial"/>
              </a:rPr>
              <a:t>Degree is available as either one year full time or part-time over three years</a:t>
            </a:r>
          </a:p>
          <a:p>
            <a:r>
              <a:rPr lang="cy-GB" sz="1600" b="0" strike="noStrike" spc="-1">
                <a:latin typeface="Arial"/>
              </a:rPr>
              <a:t>.</a:t>
            </a:r>
          </a:p>
          <a:p>
            <a:r>
              <a:rPr lang="cy-GB" sz="1500" b="0" strike="noStrike" spc="-1">
                <a:latin typeface="Arial"/>
              </a:rPr>
              <a:t>Strong links with the NHS and organisations within the Life Science Sector</a:t>
            </a:r>
          </a:p>
          <a:p>
            <a:r>
              <a:rPr lang="cy-GB" sz="1600" b="0" strike="noStrike" spc="-1">
                <a:latin typeface="Arial"/>
              </a:rPr>
              <a:t>.</a:t>
            </a:r>
          </a:p>
          <a:p>
            <a:r>
              <a:rPr lang="cy-GB" sz="1500" b="0" strike="noStrike" spc="-1">
                <a:latin typeface="Arial"/>
              </a:rPr>
              <a:t>Strong collaborative links with colleagues from the Centre for Health Services Research of the University of Western Australia, a group of leading experts in the analysis of linked health data</a:t>
            </a:r>
          </a:p>
          <a:p>
            <a:r>
              <a:rPr lang="cy-GB" sz="1600" b="0" strike="noStrike" spc="-1">
                <a:latin typeface="Arial"/>
              </a:rPr>
              <a:t>.</a:t>
            </a:r>
          </a:p>
          <a:p>
            <a:r>
              <a:rPr lang="cy-GB" sz="1500" b="0" strike="noStrike" spc="-1">
                <a:latin typeface="Arial"/>
              </a:rPr>
              <a:t>Hands on experiential learning from the professionals behind the Secure Anonymised Information Linkage (SAIL) Databank, a UK-exemplar project for the large scale mining of healthcare data within a secure environment</a:t>
            </a:r>
          </a:p>
        </p:txBody>
      </p:sp>
    </p:spTree>
    <p:extLst>
      <p:ext uri="{BB962C8B-B14F-4D97-AF65-F5344CB8AC3E}">
        <p14:creationId xmlns:p14="http://schemas.microsoft.com/office/powerpoint/2010/main" val="2349588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7488" y="812800"/>
            <a:ext cx="7124700" cy="4008438"/>
          </a:xfrm>
          <a:prstGeom prst="rect">
            <a:avLst/>
          </a:prstGeom>
        </p:spPr>
      </p:sp>
      <p:sp>
        <p:nvSpPr>
          <p:cNvPr id="97" name="PlaceHolder 2"/>
          <p:cNvSpPr>
            <a:spLocks noGrp="1"/>
          </p:cNvSpPr>
          <p:nvPr>
            <p:ph type="body"/>
          </p:nvPr>
        </p:nvSpPr>
        <p:spPr>
          <a:xfrm>
            <a:off x="756000" y="5078520"/>
            <a:ext cx="6047640" cy="4953240"/>
          </a:xfrm>
          <a:prstGeom prst="rect">
            <a:avLst/>
          </a:prstGeom>
        </p:spPr>
        <p:txBody>
          <a:bodyPr lIns="0" tIns="0" rIns="0" bIns="0"/>
          <a:lstStyle/>
          <a:p>
            <a:r>
              <a:rPr lang="cy-GB" sz="1500" b="0" strike="noStrike" spc="-1">
                <a:latin typeface="Arial"/>
              </a:rPr>
              <a:t>1st in the UK for Research Environment, 2nd in the UK for Research Quality – Research Framework (Research Excellence Framework 2014)</a:t>
            </a:r>
          </a:p>
          <a:p>
            <a:r>
              <a:rPr lang="cy-GB" sz="1600" b="0" strike="noStrike" spc="-1">
                <a:latin typeface="Arial"/>
              </a:rPr>
              <a:t>.</a:t>
            </a:r>
          </a:p>
          <a:p>
            <a:r>
              <a:rPr lang="cy-GB" sz="1500" b="0" strike="noStrike" spc="-1">
                <a:latin typeface="Arial"/>
              </a:rPr>
              <a:t>Postgraduate students have access to facilities in the £100 million Institute of Life Science building</a:t>
            </a:r>
          </a:p>
          <a:p>
            <a:r>
              <a:rPr lang="cy-GB" sz="1600" b="0" strike="noStrike" spc="-1">
                <a:latin typeface="Arial"/>
              </a:rPr>
              <a:t>.</a:t>
            </a:r>
          </a:p>
          <a:p>
            <a:r>
              <a:rPr lang="cy-GB" sz="1500" b="0" strike="noStrike" spc="-1">
                <a:latin typeface="Arial"/>
              </a:rPr>
              <a:t>What Uni? Student Choice Award 2017 Winner – Postgraduate</a:t>
            </a:r>
          </a:p>
          <a:p>
            <a:r>
              <a:rPr lang="cy-GB" sz="1600" b="0" strike="noStrike" spc="-1">
                <a:latin typeface="Arial"/>
              </a:rPr>
              <a:t>.</a:t>
            </a:r>
          </a:p>
          <a:p>
            <a:r>
              <a:rPr lang="cy-GB" sz="1500" b="0" strike="noStrike" spc="-1">
                <a:latin typeface="Arial"/>
              </a:rPr>
              <a:t>Degree is available as either one year full time or part-time over three years</a:t>
            </a:r>
          </a:p>
          <a:p>
            <a:r>
              <a:rPr lang="cy-GB" sz="1600" b="0" strike="noStrike" spc="-1">
                <a:latin typeface="Arial"/>
              </a:rPr>
              <a:t>.</a:t>
            </a:r>
          </a:p>
          <a:p>
            <a:r>
              <a:rPr lang="cy-GB" sz="1500" b="0" strike="noStrike" spc="-1">
                <a:latin typeface="Arial"/>
              </a:rPr>
              <a:t>Strong links with the NHS and organisations within the Life Science Sector</a:t>
            </a:r>
          </a:p>
          <a:p>
            <a:r>
              <a:rPr lang="cy-GB" sz="1600" b="0" strike="noStrike" spc="-1">
                <a:latin typeface="Arial"/>
              </a:rPr>
              <a:t>.</a:t>
            </a:r>
          </a:p>
          <a:p>
            <a:r>
              <a:rPr lang="cy-GB" sz="1500" b="0" strike="noStrike" spc="-1">
                <a:latin typeface="Arial"/>
              </a:rPr>
              <a:t>Strong collaborative links with colleagues from the Centre for Health Services Research of the University of Western Australia, a group of leading experts in the analysis of linked health data</a:t>
            </a:r>
          </a:p>
          <a:p>
            <a:r>
              <a:rPr lang="cy-GB" sz="1600" b="0" strike="noStrike" spc="-1">
                <a:latin typeface="Arial"/>
              </a:rPr>
              <a:t>.</a:t>
            </a:r>
          </a:p>
          <a:p>
            <a:r>
              <a:rPr lang="cy-GB" sz="1500" b="0" strike="noStrike" spc="-1">
                <a:latin typeface="Arial"/>
              </a:rPr>
              <a:t>Hands on experiential learning from the professionals behind the Secure Anonymised Information Linkage (SAIL) Databank, a UK-exemplar project for the large scale mining of healthcare data within a secure environment</a:t>
            </a:r>
          </a:p>
        </p:txBody>
      </p:sp>
    </p:spTree>
    <p:extLst>
      <p:ext uri="{BB962C8B-B14F-4D97-AF65-F5344CB8AC3E}">
        <p14:creationId xmlns:p14="http://schemas.microsoft.com/office/powerpoint/2010/main" val="884742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7488" y="812800"/>
            <a:ext cx="7124700" cy="4008438"/>
          </a:xfrm>
          <a:prstGeom prst="rect">
            <a:avLst/>
          </a:prstGeom>
        </p:spPr>
      </p:sp>
      <p:sp>
        <p:nvSpPr>
          <p:cNvPr id="97" name="PlaceHolder 2"/>
          <p:cNvSpPr>
            <a:spLocks noGrp="1"/>
          </p:cNvSpPr>
          <p:nvPr>
            <p:ph type="body"/>
          </p:nvPr>
        </p:nvSpPr>
        <p:spPr>
          <a:xfrm>
            <a:off x="756000" y="5078520"/>
            <a:ext cx="6047640" cy="4953240"/>
          </a:xfrm>
          <a:prstGeom prst="rect">
            <a:avLst/>
          </a:prstGeom>
        </p:spPr>
        <p:txBody>
          <a:bodyPr lIns="0" tIns="0" rIns="0" bIns="0"/>
          <a:lstStyle/>
          <a:p>
            <a:r>
              <a:rPr lang="cy-GB" sz="1500" b="0" strike="noStrike" spc="-1">
                <a:latin typeface="Arial"/>
              </a:rPr>
              <a:t>1st in the UK for Research Environment, 2nd in the UK for Research Quality – Research Framework (Research Excellence Framework 2014)</a:t>
            </a:r>
          </a:p>
          <a:p>
            <a:r>
              <a:rPr lang="cy-GB" sz="1600" b="0" strike="noStrike" spc="-1">
                <a:latin typeface="Arial"/>
              </a:rPr>
              <a:t>.</a:t>
            </a:r>
          </a:p>
          <a:p>
            <a:r>
              <a:rPr lang="cy-GB" sz="1500" b="0" strike="noStrike" spc="-1">
                <a:latin typeface="Arial"/>
              </a:rPr>
              <a:t>Postgraduate students have access to facilities in the £100 million Institute of Life Science building</a:t>
            </a:r>
          </a:p>
          <a:p>
            <a:r>
              <a:rPr lang="cy-GB" sz="1600" b="0" strike="noStrike" spc="-1">
                <a:latin typeface="Arial"/>
              </a:rPr>
              <a:t>.</a:t>
            </a:r>
          </a:p>
          <a:p>
            <a:r>
              <a:rPr lang="cy-GB" sz="1500" b="0" strike="noStrike" spc="-1">
                <a:latin typeface="Arial"/>
              </a:rPr>
              <a:t>What Uni? Student Choice Award 2017 Winner – Postgraduate</a:t>
            </a:r>
          </a:p>
          <a:p>
            <a:r>
              <a:rPr lang="cy-GB" sz="1600" b="0" strike="noStrike" spc="-1">
                <a:latin typeface="Arial"/>
              </a:rPr>
              <a:t>.</a:t>
            </a:r>
          </a:p>
          <a:p>
            <a:r>
              <a:rPr lang="cy-GB" sz="1500" b="0" strike="noStrike" spc="-1">
                <a:latin typeface="Arial"/>
              </a:rPr>
              <a:t>Degree is available as either one year full time or part-time over three years</a:t>
            </a:r>
          </a:p>
          <a:p>
            <a:r>
              <a:rPr lang="cy-GB" sz="1600" b="0" strike="noStrike" spc="-1">
                <a:latin typeface="Arial"/>
              </a:rPr>
              <a:t>.</a:t>
            </a:r>
          </a:p>
          <a:p>
            <a:r>
              <a:rPr lang="cy-GB" sz="1500" b="0" strike="noStrike" spc="-1">
                <a:latin typeface="Arial"/>
              </a:rPr>
              <a:t>Strong links with the NHS and organisations within the Life Science Sector</a:t>
            </a:r>
          </a:p>
          <a:p>
            <a:r>
              <a:rPr lang="cy-GB" sz="1600" b="0" strike="noStrike" spc="-1">
                <a:latin typeface="Arial"/>
              </a:rPr>
              <a:t>.</a:t>
            </a:r>
          </a:p>
          <a:p>
            <a:r>
              <a:rPr lang="cy-GB" sz="1500" b="0" strike="noStrike" spc="-1">
                <a:latin typeface="Arial"/>
              </a:rPr>
              <a:t>Strong collaborative links with colleagues from the Centre for Health Services Research of the University of Western Australia, a group of leading experts in the analysis of linked health data</a:t>
            </a:r>
          </a:p>
          <a:p>
            <a:r>
              <a:rPr lang="cy-GB" sz="1600" b="0" strike="noStrike" spc="-1">
                <a:latin typeface="Arial"/>
              </a:rPr>
              <a:t>.</a:t>
            </a:r>
          </a:p>
          <a:p>
            <a:r>
              <a:rPr lang="cy-GB" sz="1500" b="0" strike="noStrike" spc="-1">
                <a:latin typeface="Arial"/>
              </a:rPr>
              <a:t>Hands on experiential learning from the professionals behind the Secure Anonymised Information Linkage (SAIL) Databank, a UK-exemplar project for the large scale mining of healthcare data within a secure environment</a:t>
            </a:r>
          </a:p>
        </p:txBody>
      </p:sp>
    </p:spTree>
    <p:extLst>
      <p:ext uri="{BB962C8B-B14F-4D97-AF65-F5344CB8AC3E}">
        <p14:creationId xmlns:p14="http://schemas.microsoft.com/office/powerpoint/2010/main" val="417742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7488" y="812800"/>
            <a:ext cx="7124700" cy="4008438"/>
          </a:xfrm>
          <a:prstGeom prst="rect">
            <a:avLst/>
          </a:prstGeom>
        </p:spPr>
      </p:sp>
      <p:sp>
        <p:nvSpPr>
          <p:cNvPr id="97" name="PlaceHolder 2"/>
          <p:cNvSpPr>
            <a:spLocks noGrp="1"/>
          </p:cNvSpPr>
          <p:nvPr>
            <p:ph type="body"/>
          </p:nvPr>
        </p:nvSpPr>
        <p:spPr>
          <a:xfrm>
            <a:off x="756000" y="5078520"/>
            <a:ext cx="6047640" cy="4953240"/>
          </a:xfrm>
          <a:prstGeom prst="rect">
            <a:avLst/>
          </a:prstGeom>
        </p:spPr>
        <p:txBody>
          <a:bodyPr lIns="0" tIns="0" rIns="0" bIns="0"/>
          <a:lstStyle/>
          <a:p>
            <a:r>
              <a:rPr lang="cy-GB" sz="1500" b="0" strike="noStrike" spc="-1">
                <a:latin typeface="Arial"/>
              </a:rPr>
              <a:t>1st in the UK for Research Environment, 2nd in the UK for Research Quality – Research Framework (Research Excellence Framework 2014)</a:t>
            </a:r>
          </a:p>
          <a:p>
            <a:r>
              <a:rPr lang="cy-GB" sz="1600" b="0" strike="noStrike" spc="-1">
                <a:latin typeface="Arial"/>
              </a:rPr>
              <a:t>.</a:t>
            </a:r>
          </a:p>
          <a:p>
            <a:r>
              <a:rPr lang="cy-GB" sz="1500" b="0" strike="noStrike" spc="-1">
                <a:latin typeface="Arial"/>
              </a:rPr>
              <a:t>Postgraduate students have access to facilities in the £100 million Institute of Life Science building</a:t>
            </a:r>
          </a:p>
          <a:p>
            <a:r>
              <a:rPr lang="cy-GB" sz="1600" b="0" strike="noStrike" spc="-1">
                <a:latin typeface="Arial"/>
              </a:rPr>
              <a:t>.</a:t>
            </a:r>
          </a:p>
          <a:p>
            <a:r>
              <a:rPr lang="cy-GB" sz="1500" b="0" strike="noStrike" spc="-1">
                <a:latin typeface="Arial"/>
              </a:rPr>
              <a:t>What Uni? Student Choice Award 2017 Winner – Postgraduate</a:t>
            </a:r>
          </a:p>
          <a:p>
            <a:r>
              <a:rPr lang="cy-GB" sz="1600" b="0" strike="noStrike" spc="-1">
                <a:latin typeface="Arial"/>
              </a:rPr>
              <a:t>.</a:t>
            </a:r>
          </a:p>
          <a:p>
            <a:r>
              <a:rPr lang="cy-GB" sz="1500" b="0" strike="noStrike" spc="-1">
                <a:latin typeface="Arial"/>
              </a:rPr>
              <a:t>Degree is available as either one year full time or part-time over three years</a:t>
            </a:r>
          </a:p>
          <a:p>
            <a:r>
              <a:rPr lang="cy-GB" sz="1600" b="0" strike="noStrike" spc="-1">
                <a:latin typeface="Arial"/>
              </a:rPr>
              <a:t>.</a:t>
            </a:r>
          </a:p>
          <a:p>
            <a:r>
              <a:rPr lang="cy-GB" sz="1500" b="0" strike="noStrike" spc="-1">
                <a:latin typeface="Arial"/>
              </a:rPr>
              <a:t>Strong links with the NHS and organisations within the Life Science Sector</a:t>
            </a:r>
          </a:p>
          <a:p>
            <a:r>
              <a:rPr lang="cy-GB" sz="1600" b="0" strike="noStrike" spc="-1">
                <a:latin typeface="Arial"/>
              </a:rPr>
              <a:t>.</a:t>
            </a:r>
          </a:p>
          <a:p>
            <a:r>
              <a:rPr lang="cy-GB" sz="1500" b="0" strike="noStrike" spc="-1">
                <a:latin typeface="Arial"/>
              </a:rPr>
              <a:t>Strong collaborative links with colleagues from the Centre for Health Services Research of the University of Western Australia, a group of leading experts in the analysis of linked health data</a:t>
            </a:r>
          </a:p>
          <a:p>
            <a:r>
              <a:rPr lang="cy-GB" sz="1600" b="0" strike="noStrike" spc="-1">
                <a:latin typeface="Arial"/>
              </a:rPr>
              <a:t>.</a:t>
            </a:r>
          </a:p>
          <a:p>
            <a:r>
              <a:rPr lang="cy-GB" sz="1500" b="0" strike="noStrike" spc="-1">
                <a:latin typeface="Arial"/>
              </a:rPr>
              <a:t>Hands on experiential learning from the professionals behind the Secure Anonymised Information Linkage (SAIL) Databank, a UK-exemplar project for the large scale mining of healthcare data within a secure environment</a:t>
            </a:r>
          </a:p>
        </p:txBody>
      </p:sp>
    </p:spTree>
    <p:extLst>
      <p:ext uri="{BB962C8B-B14F-4D97-AF65-F5344CB8AC3E}">
        <p14:creationId xmlns:p14="http://schemas.microsoft.com/office/powerpoint/2010/main" val="718685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7488" y="812800"/>
            <a:ext cx="7124700" cy="4008438"/>
          </a:xfrm>
          <a:prstGeom prst="rect">
            <a:avLst/>
          </a:prstGeom>
        </p:spPr>
      </p:sp>
      <p:sp>
        <p:nvSpPr>
          <p:cNvPr id="97" name="PlaceHolder 2"/>
          <p:cNvSpPr>
            <a:spLocks noGrp="1"/>
          </p:cNvSpPr>
          <p:nvPr>
            <p:ph type="body"/>
          </p:nvPr>
        </p:nvSpPr>
        <p:spPr>
          <a:xfrm>
            <a:off x="756000" y="5078520"/>
            <a:ext cx="6047640" cy="4953240"/>
          </a:xfrm>
          <a:prstGeom prst="rect">
            <a:avLst/>
          </a:prstGeom>
        </p:spPr>
        <p:txBody>
          <a:bodyPr lIns="0" tIns="0" rIns="0" bIns="0"/>
          <a:lstStyle/>
          <a:p>
            <a:r>
              <a:rPr lang="cy-GB" sz="1500" b="0" strike="noStrike" spc="-1">
                <a:latin typeface="Arial"/>
              </a:rPr>
              <a:t>1st in the UK for Research Environment, 2nd in the UK for Research Quality – Research Framework (Research Excellence Framework 2014)</a:t>
            </a:r>
          </a:p>
          <a:p>
            <a:r>
              <a:rPr lang="cy-GB" sz="1600" b="0" strike="noStrike" spc="-1">
                <a:latin typeface="Arial"/>
              </a:rPr>
              <a:t>.</a:t>
            </a:r>
          </a:p>
          <a:p>
            <a:r>
              <a:rPr lang="cy-GB" sz="1500" b="0" strike="noStrike" spc="-1">
                <a:latin typeface="Arial"/>
              </a:rPr>
              <a:t>Postgraduate students have access to facilities in the £100 million Institute of Life Science building</a:t>
            </a:r>
          </a:p>
          <a:p>
            <a:r>
              <a:rPr lang="cy-GB" sz="1600" b="0" strike="noStrike" spc="-1">
                <a:latin typeface="Arial"/>
              </a:rPr>
              <a:t>.</a:t>
            </a:r>
          </a:p>
          <a:p>
            <a:r>
              <a:rPr lang="cy-GB" sz="1500" b="0" strike="noStrike" spc="-1">
                <a:latin typeface="Arial"/>
              </a:rPr>
              <a:t>What Uni? Student Choice Award 2017 Winner – Postgraduate</a:t>
            </a:r>
          </a:p>
          <a:p>
            <a:r>
              <a:rPr lang="cy-GB" sz="1600" b="0" strike="noStrike" spc="-1">
                <a:latin typeface="Arial"/>
              </a:rPr>
              <a:t>.</a:t>
            </a:r>
          </a:p>
          <a:p>
            <a:r>
              <a:rPr lang="cy-GB" sz="1500" b="0" strike="noStrike" spc="-1">
                <a:latin typeface="Arial"/>
              </a:rPr>
              <a:t>Degree is available as either one year full time or part-time over three years</a:t>
            </a:r>
          </a:p>
          <a:p>
            <a:r>
              <a:rPr lang="cy-GB" sz="1600" b="0" strike="noStrike" spc="-1">
                <a:latin typeface="Arial"/>
              </a:rPr>
              <a:t>.</a:t>
            </a:r>
          </a:p>
          <a:p>
            <a:r>
              <a:rPr lang="cy-GB" sz="1500" b="0" strike="noStrike" spc="-1">
                <a:latin typeface="Arial"/>
              </a:rPr>
              <a:t>Strong links with the NHS and organisations within the Life Science Sector</a:t>
            </a:r>
          </a:p>
          <a:p>
            <a:r>
              <a:rPr lang="cy-GB" sz="1600" b="0" strike="noStrike" spc="-1">
                <a:latin typeface="Arial"/>
              </a:rPr>
              <a:t>.</a:t>
            </a:r>
          </a:p>
          <a:p>
            <a:r>
              <a:rPr lang="cy-GB" sz="1500" b="0" strike="noStrike" spc="-1">
                <a:latin typeface="Arial"/>
              </a:rPr>
              <a:t>Strong collaborative links with colleagues from the Centre for Health Services Research of the University of Western Australia, a group of leading experts in the analysis of linked health data</a:t>
            </a:r>
          </a:p>
          <a:p>
            <a:r>
              <a:rPr lang="cy-GB" sz="1600" b="0" strike="noStrike" spc="-1">
                <a:latin typeface="Arial"/>
              </a:rPr>
              <a:t>.</a:t>
            </a:r>
          </a:p>
          <a:p>
            <a:r>
              <a:rPr lang="cy-GB" sz="1500" b="0" strike="noStrike" spc="-1">
                <a:latin typeface="Arial"/>
              </a:rPr>
              <a:t>Hands on experiential learning from the professionals behind the Secure Anonymised Information Linkage (SAIL) Databank, a UK-exemplar project for the large scale mining of healthcare data within a secure environment</a:t>
            </a:r>
          </a:p>
        </p:txBody>
      </p:sp>
    </p:spTree>
    <p:extLst>
      <p:ext uri="{BB962C8B-B14F-4D97-AF65-F5344CB8AC3E}">
        <p14:creationId xmlns:p14="http://schemas.microsoft.com/office/powerpoint/2010/main" val="115696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7488" y="812800"/>
            <a:ext cx="7124700" cy="4008438"/>
          </a:xfrm>
          <a:prstGeom prst="rect">
            <a:avLst/>
          </a:prstGeom>
        </p:spPr>
      </p:sp>
      <p:sp>
        <p:nvSpPr>
          <p:cNvPr id="97" name="PlaceHolder 2"/>
          <p:cNvSpPr>
            <a:spLocks noGrp="1"/>
          </p:cNvSpPr>
          <p:nvPr>
            <p:ph type="body"/>
          </p:nvPr>
        </p:nvSpPr>
        <p:spPr>
          <a:xfrm>
            <a:off x="756000" y="5078520"/>
            <a:ext cx="6047640" cy="4953240"/>
          </a:xfrm>
          <a:prstGeom prst="rect">
            <a:avLst/>
          </a:prstGeom>
        </p:spPr>
        <p:txBody>
          <a:bodyPr lIns="0" tIns="0" rIns="0" bIns="0"/>
          <a:lstStyle/>
          <a:p>
            <a:r>
              <a:rPr lang="cy-GB" sz="1500" b="0" strike="noStrike" spc="-1">
                <a:latin typeface="Arial"/>
              </a:rPr>
              <a:t>1st in the UK for Research Environment, 2nd in the UK for Research Quality – Research Framework (Research Excellence Framework 2014)</a:t>
            </a:r>
          </a:p>
          <a:p>
            <a:r>
              <a:rPr lang="cy-GB" sz="1600" b="0" strike="noStrike" spc="-1">
                <a:latin typeface="Arial"/>
              </a:rPr>
              <a:t>.</a:t>
            </a:r>
          </a:p>
          <a:p>
            <a:r>
              <a:rPr lang="cy-GB" sz="1500" b="0" strike="noStrike" spc="-1">
                <a:latin typeface="Arial"/>
              </a:rPr>
              <a:t>Postgraduate students have access to facilities in the £100 million Institute of Life Science building</a:t>
            </a:r>
          </a:p>
          <a:p>
            <a:r>
              <a:rPr lang="cy-GB" sz="1600" b="0" strike="noStrike" spc="-1">
                <a:latin typeface="Arial"/>
              </a:rPr>
              <a:t>.</a:t>
            </a:r>
          </a:p>
          <a:p>
            <a:r>
              <a:rPr lang="cy-GB" sz="1500" b="0" strike="noStrike" spc="-1">
                <a:latin typeface="Arial"/>
              </a:rPr>
              <a:t>What Uni? Student Choice Award 2017 Winner – Postgraduate</a:t>
            </a:r>
          </a:p>
          <a:p>
            <a:r>
              <a:rPr lang="cy-GB" sz="1600" b="0" strike="noStrike" spc="-1">
                <a:latin typeface="Arial"/>
              </a:rPr>
              <a:t>.</a:t>
            </a:r>
          </a:p>
          <a:p>
            <a:r>
              <a:rPr lang="cy-GB" sz="1500" b="0" strike="noStrike" spc="-1">
                <a:latin typeface="Arial"/>
              </a:rPr>
              <a:t>Degree is available as either one year full time or part-time over three years</a:t>
            </a:r>
          </a:p>
          <a:p>
            <a:r>
              <a:rPr lang="cy-GB" sz="1600" b="0" strike="noStrike" spc="-1">
                <a:latin typeface="Arial"/>
              </a:rPr>
              <a:t>.</a:t>
            </a:r>
          </a:p>
          <a:p>
            <a:r>
              <a:rPr lang="cy-GB" sz="1500" b="0" strike="noStrike" spc="-1">
                <a:latin typeface="Arial"/>
              </a:rPr>
              <a:t>Strong links with the NHS and organisations within the Life Science Sector</a:t>
            </a:r>
          </a:p>
          <a:p>
            <a:r>
              <a:rPr lang="cy-GB" sz="1600" b="0" strike="noStrike" spc="-1">
                <a:latin typeface="Arial"/>
              </a:rPr>
              <a:t>.</a:t>
            </a:r>
          </a:p>
          <a:p>
            <a:r>
              <a:rPr lang="cy-GB" sz="1500" b="0" strike="noStrike" spc="-1">
                <a:latin typeface="Arial"/>
              </a:rPr>
              <a:t>Strong collaborative links with colleagues from the Centre for Health Services Research of the University of Western Australia, a group of leading experts in the analysis of linked health data</a:t>
            </a:r>
          </a:p>
          <a:p>
            <a:r>
              <a:rPr lang="cy-GB" sz="1600" b="0" strike="noStrike" spc="-1">
                <a:latin typeface="Arial"/>
              </a:rPr>
              <a:t>.</a:t>
            </a:r>
          </a:p>
          <a:p>
            <a:r>
              <a:rPr lang="cy-GB" sz="1500" b="0" strike="noStrike" spc="-1">
                <a:latin typeface="Arial"/>
              </a:rPr>
              <a:t>Hands on experiential learning from the professionals behind the Secure Anonymised Information Linkage (SAIL) Databank, a UK-exemplar project for the large scale mining of healthcare data within a secure environment</a:t>
            </a:r>
          </a:p>
        </p:txBody>
      </p:sp>
    </p:spTree>
    <p:extLst>
      <p:ext uri="{BB962C8B-B14F-4D97-AF65-F5344CB8AC3E}">
        <p14:creationId xmlns:p14="http://schemas.microsoft.com/office/powerpoint/2010/main" val="2546942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7488" y="812800"/>
            <a:ext cx="7124700" cy="4008438"/>
          </a:xfrm>
          <a:prstGeom prst="rect">
            <a:avLst/>
          </a:prstGeom>
        </p:spPr>
      </p:sp>
      <p:sp>
        <p:nvSpPr>
          <p:cNvPr id="97" name="PlaceHolder 2"/>
          <p:cNvSpPr>
            <a:spLocks noGrp="1"/>
          </p:cNvSpPr>
          <p:nvPr>
            <p:ph type="body"/>
          </p:nvPr>
        </p:nvSpPr>
        <p:spPr>
          <a:xfrm>
            <a:off x="756000" y="5078520"/>
            <a:ext cx="6047640" cy="4953240"/>
          </a:xfrm>
          <a:prstGeom prst="rect">
            <a:avLst/>
          </a:prstGeom>
        </p:spPr>
        <p:txBody>
          <a:bodyPr lIns="0" tIns="0" rIns="0" bIns="0"/>
          <a:lstStyle/>
          <a:p>
            <a:r>
              <a:rPr lang="cy-GB" sz="1500" b="0" strike="noStrike" spc="-1">
                <a:latin typeface="Arial"/>
              </a:rPr>
              <a:t>1st in the UK for Research Environment, 2nd in the UK for Research Quality – Research Framework (Research Excellence Framework 2014)</a:t>
            </a:r>
          </a:p>
          <a:p>
            <a:r>
              <a:rPr lang="cy-GB" sz="1600" b="0" strike="noStrike" spc="-1">
                <a:latin typeface="Arial"/>
              </a:rPr>
              <a:t>.</a:t>
            </a:r>
          </a:p>
          <a:p>
            <a:r>
              <a:rPr lang="cy-GB" sz="1500" b="0" strike="noStrike" spc="-1">
                <a:latin typeface="Arial"/>
              </a:rPr>
              <a:t>Postgraduate students have access to facilities in the £100 million Institute of Life Science building</a:t>
            </a:r>
          </a:p>
          <a:p>
            <a:r>
              <a:rPr lang="cy-GB" sz="1600" b="0" strike="noStrike" spc="-1">
                <a:latin typeface="Arial"/>
              </a:rPr>
              <a:t>.</a:t>
            </a:r>
          </a:p>
          <a:p>
            <a:r>
              <a:rPr lang="cy-GB" sz="1500" b="0" strike="noStrike" spc="-1">
                <a:latin typeface="Arial"/>
              </a:rPr>
              <a:t>What Uni? Student Choice Award 2017 Winner – Postgraduate</a:t>
            </a:r>
          </a:p>
          <a:p>
            <a:r>
              <a:rPr lang="cy-GB" sz="1600" b="0" strike="noStrike" spc="-1">
                <a:latin typeface="Arial"/>
              </a:rPr>
              <a:t>.</a:t>
            </a:r>
          </a:p>
          <a:p>
            <a:r>
              <a:rPr lang="cy-GB" sz="1500" b="0" strike="noStrike" spc="-1">
                <a:latin typeface="Arial"/>
              </a:rPr>
              <a:t>Degree is available as either one year full time or part-time over three years</a:t>
            </a:r>
          </a:p>
          <a:p>
            <a:r>
              <a:rPr lang="cy-GB" sz="1600" b="0" strike="noStrike" spc="-1">
                <a:latin typeface="Arial"/>
              </a:rPr>
              <a:t>.</a:t>
            </a:r>
          </a:p>
          <a:p>
            <a:r>
              <a:rPr lang="cy-GB" sz="1500" b="0" strike="noStrike" spc="-1">
                <a:latin typeface="Arial"/>
              </a:rPr>
              <a:t>Strong links with the NHS and organisations within the Life Science Sector</a:t>
            </a:r>
          </a:p>
          <a:p>
            <a:r>
              <a:rPr lang="cy-GB" sz="1600" b="0" strike="noStrike" spc="-1">
                <a:latin typeface="Arial"/>
              </a:rPr>
              <a:t>.</a:t>
            </a:r>
          </a:p>
          <a:p>
            <a:r>
              <a:rPr lang="cy-GB" sz="1500" b="0" strike="noStrike" spc="-1">
                <a:latin typeface="Arial"/>
              </a:rPr>
              <a:t>Strong collaborative links with colleagues from the Centre for Health Services Research of the University of Western Australia, a group of leading experts in the analysis of linked health data</a:t>
            </a:r>
          </a:p>
          <a:p>
            <a:r>
              <a:rPr lang="cy-GB" sz="1600" b="0" strike="noStrike" spc="-1">
                <a:latin typeface="Arial"/>
              </a:rPr>
              <a:t>.</a:t>
            </a:r>
          </a:p>
          <a:p>
            <a:r>
              <a:rPr lang="cy-GB" sz="1500" b="0" strike="noStrike" spc="-1">
                <a:latin typeface="Arial"/>
              </a:rPr>
              <a:t>Hands on experiential learning from the professionals behind the Secure Anonymised Information Linkage (SAIL) Databank, a UK-exemplar project for the large scale mining of healthcare data within a secure environment</a:t>
            </a:r>
          </a:p>
        </p:txBody>
      </p:sp>
    </p:spTree>
    <p:extLst>
      <p:ext uri="{BB962C8B-B14F-4D97-AF65-F5344CB8AC3E}">
        <p14:creationId xmlns:p14="http://schemas.microsoft.com/office/powerpoint/2010/main" val="3444106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cy-GB" sz="3600" b="0" strike="noStrike" spc="-1">
              <a:solidFill>
                <a:srgbClr val="333366"/>
              </a:solidFill>
              <a:latin typeface="Arial"/>
            </a:endParaRPr>
          </a:p>
        </p:txBody>
      </p:sp>
      <p:sp>
        <p:nvSpPr>
          <p:cNvPr id="25"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26"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cy-GB" sz="3200" b="0" strike="noStrike" spc="-1">
              <a:solidFill>
                <a:srgbClr val="333366"/>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cy-GB" sz="3600" b="0" strike="noStrike" spc="-1">
              <a:solidFill>
                <a:srgbClr val="333366"/>
              </a:solidFill>
              <a:latin typeface="Arial"/>
            </a:endParaRPr>
          </a:p>
        </p:txBody>
      </p:sp>
      <p:sp>
        <p:nvSpPr>
          <p:cNvPr id="28"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29"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30"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31"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cy-GB" sz="3200" b="0" strike="noStrike" spc="-1">
              <a:solidFill>
                <a:srgbClr val="333366"/>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cy-GB" sz="3600" b="0" strike="noStrike" spc="-1">
              <a:solidFill>
                <a:srgbClr val="333366"/>
              </a:solidFill>
              <a:latin typeface="Arial"/>
            </a:endParaRPr>
          </a:p>
        </p:txBody>
      </p:sp>
      <p:sp>
        <p:nvSpPr>
          <p:cNvPr id="33"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34"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35"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36"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37"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38"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cy-GB" sz="3200" b="0" strike="noStrike" spc="-1">
              <a:solidFill>
                <a:srgbClr val="333366"/>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cy-GB" sz="3600" b="0" strike="noStrike" spc="-1">
              <a:solidFill>
                <a:srgbClr val="333366"/>
              </a:solidFill>
              <a:latin typeface="Arial"/>
            </a:endParaRPr>
          </a:p>
        </p:txBody>
      </p:sp>
      <p:sp>
        <p:nvSpPr>
          <p:cNvPr id="4" name="PlaceHolder 2"/>
          <p:cNvSpPr>
            <a:spLocks noGrp="1"/>
          </p:cNvSpPr>
          <p:nvPr>
            <p:ph type="subTitle"/>
          </p:nvPr>
        </p:nvSpPr>
        <p:spPr>
          <a:xfrm>
            <a:off x="504000" y="1326600"/>
            <a:ext cx="9071640" cy="3288240"/>
          </a:xfrm>
          <a:prstGeom prst="rect">
            <a:avLst/>
          </a:prstGeom>
        </p:spPr>
        <p:txBody>
          <a:bodyPr lIns="0" tIns="0" rIns="0" bIns="0" anchor="ctr"/>
          <a:lstStyle/>
          <a:p>
            <a:pPr algn="ctr"/>
            <a:endParaRPr lang="cy-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cy-GB" sz="3600" b="0" strike="noStrike" spc="-1">
              <a:solidFill>
                <a:srgbClr val="333366"/>
              </a:solidFill>
              <a:latin typeface="Arial"/>
            </a:endParaRPr>
          </a:p>
        </p:txBody>
      </p:sp>
      <p:sp>
        <p:nvSpPr>
          <p:cNvPr id="6"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cy-GB" sz="3200" b="0" strike="noStrike" spc="-1">
              <a:solidFill>
                <a:srgbClr val="333366"/>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cy-GB" sz="3600" b="0" strike="noStrike" spc="-1">
              <a:solidFill>
                <a:srgbClr val="333366"/>
              </a:solidFill>
              <a:latin typeface="Arial"/>
            </a:endParaRPr>
          </a:p>
        </p:txBody>
      </p:sp>
      <p:sp>
        <p:nvSpPr>
          <p:cNvPr id="8"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9"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cy-GB" sz="3200" b="0" strike="noStrike" spc="-1">
              <a:solidFill>
                <a:srgbClr val="333366"/>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cy-GB" sz="3600" b="0" strike="noStrike" spc="-1">
              <a:solidFill>
                <a:srgbClr val="3333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1640" cy="4388400"/>
          </a:xfrm>
          <a:prstGeom prst="rect">
            <a:avLst/>
          </a:prstGeom>
        </p:spPr>
        <p:txBody>
          <a:bodyPr lIns="0" tIns="0" rIns="0" bIns="0" anchor="ctr"/>
          <a:lstStyle/>
          <a:p>
            <a:pPr algn="ctr"/>
            <a:endParaRPr lang="cy-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cy-GB" sz="3600" b="0" strike="noStrike" spc="-1">
              <a:solidFill>
                <a:srgbClr val="333366"/>
              </a:solidFill>
              <a:latin typeface="Arial"/>
            </a:endParaRPr>
          </a:p>
        </p:txBody>
      </p:sp>
      <p:sp>
        <p:nvSpPr>
          <p:cNvPr id="1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14"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15"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cy-GB" sz="3200" b="0" strike="noStrike" spc="-1">
              <a:solidFill>
                <a:srgbClr val="333366"/>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cy-GB" sz="3600" b="0" strike="noStrike" spc="-1">
              <a:solidFill>
                <a:srgbClr val="333366"/>
              </a:solidFill>
              <a:latin typeface="Arial"/>
            </a:endParaRPr>
          </a:p>
        </p:txBody>
      </p:sp>
      <p:sp>
        <p:nvSpPr>
          <p:cNvPr id="17"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18"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19"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cy-GB" sz="3200" b="0" strike="noStrike" spc="-1">
              <a:solidFill>
                <a:srgbClr val="333366"/>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1640" cy="946440"/>
          </a:xfrm>
          <a:prstGeom prst="rect">
            <a:avLst/>
          </a:prstGeom>
        </p:spPr>
        <p:txBody>
          <a:bodyPr lIns="0" tIns="0" rIns="0" bIns="0" anchor="ctr"/>
          <a:lstStyle/>
          <a:p>
            <a:pPr algn="ctr"/>
            <a:endParaRPr lang="cy-GB" sz="3600" b="0" strike="noStrike" spc="-1">
              <a:solidFill>
                <a:srgbClr val="333366"/>
              </a:solidFill>
              <a:latin typeface="Arial"/>
            </a:endParaRPr>
          </a:p>
        </p:txBody>
      </p:sp>
      <p:sp>
        <p:nvSpPr>
          <p:cNvPr id="21"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22"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cy-GB" sz="3200" b="0" strike="noStrike" spc="-1">
              <a:solidFill>
                <a:srgbClr val="333366"/>
              </a:solidFill>
              <a:latin typeface="Arial"/>
            </a:endParaRPr>
          </a:p>
        </p:txBody>
      </p:sp>
      <p:sp>
        <p:nvSpPr>
          <p:cNvPr id="23"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cy-GB" sz="3200" b="0" strike="noStrike" spc="-1">
              <a:solidFill>
                <a:srgbClr val="333366"/>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0" y="12960"/>
            <a:ext cx="10080000" cy="5669640"/>
          </a:xfrm>
          <a:prstGeom prst="rect">
            <a:avLst/>
          </a:prstGeom>
          <a:ln>
            <a:noFill/>
          </a:ln>
        </p:spPr>
      </p:pic>
      <p:sp>
        <p:nvSpPr>
          <p:cNvPr id="4" name="PlaceHolder 1"/>
          <p:cNvSpPr>
            <a:spLocks noGrp="1"/>
          </p:cNvSpPr>
          <p:nvPr>
            <p:ph type="title"/>
          </p:nvPr>
        </p:nvSpPr>
        <p:spPr>
          <a:xfrm>
            <a:off x="504000" y="226080"/>
            <a:ext cx="9071640" cy="946440"/>
          </a:xfrm>
          <a:prstGeom prst="rect">
            <a:avLst/>
          </a:prstGeom>
        </p:spPr>
        <p:txBody>
          <a:bodyPr lIns="0" tIns="0" rIns="0" bIns="0" anchor="ctr"/>
          <a:lstStyle/>
          <a:p>
            <a:pPr algn="ctr"/>
            <a:r>
              <a:rPr lang="cy-GB" sz="3600" b="0" strike="noStrike" spc="-1">
                <a:solidFill>
                  <a:srgbClr val="333366"/>
                </a:solidFill>
                <a:latin typeface="Arial"/>
              </a:rPr>
              <a:t>Click to edit the title text format</a:t>
            </a:r>
          </a:p>
        </p:txBody>
      </p:sp>
      <p:sp>
        <p:nvSpPr>
          <p:cNvPr id="2" name="PlaceHolder 2"/>
          <p:cNvSpPr>
            <a:spLocks noGrp="1"/>
          </p:cNvSpPr>
          <p:nvPr>
            <p:ph type="body"/>
          </p:nvPr>
        </p:nvSpPr>
        <p:spPr>
          <a:xfrm>
            <a:off x="504000" y="1326600"/>
            <a:ext cx="9071640" cy="3288240"/>
          </a:xfrm>
          <a:prstGeom prst="rect">
            <a:avLst/>
          </a:prstGeom>
        </p:spPr>
        <p:txBody>
          <a:bodyPr lIns="0" tIns="0" rIns="0" bIns="0">
            <a:normAutofit/>
          </a:bodyPr>
          <a:lstStyle/>
          <a:p>
            <a:pPr marL="432000" indent="-324000">
              <a:spcBef>
                <a:spcPts val="1417"/>
              </a:spcBef>
              <a:buClr>
                <a:srgbClr val="333366"/>
              </a:buClr>
              <a:buSzPct val="45000"/>
              <a:buFont typeface="Wingdings" charset="2"/>
              <a:buChar char=""/>
            </a:pPr>
            <a:r>
              <a:rPr lang="cy-GB" sz="3200" b="0" strike="noStrike" spc="-1">
                <a:solidFill>
                  <a:srgbClr val="333366"/>
                </a:solidFill>
                <a:latin typeface="Arial"/>
              </a:rPr>
              <a:t>Click to edit the outline text format</a:t>
            </a:r>
          </a:p>
          <a:p>
            <a:pPr marL="864000" lvl="1" indent="-324000">
              <a:spcBef>
                <a:spcPts val="1134"/>
              </a:spcBef>
              <a:buClr>
                <a:srgbClr val="333366"/>
              </a:buClr>
              <a:buSzPct val="75000"/>
              <a:buFont typeface="Symbol" charset="2"/>
              <a:buChar char=""/>
            </a:pPr>
            <a:r>
              <a:rPr lang="cy-GB" sz="2800" b="0" strike="noStrike" spc="-1">
                <a:solidFill>
                  <a:srgbClr val="333366"/>
                </a:solidFill>
                <a:latin typeface="Arial"/>
              </a:rPr>
              <a:t>Second Outline Level</a:t>
            </a:r>
          </a:p>
          <a:p>
            <a:pPr marL="1296000" lvl="2" indent="-288000">
              <a:spcBef>
                <a:spcPts val="850"/>
              </a:spcBef>
              <a:buClr>
                <a:srgbClr val="333366"/>
              </a:buClr>
              <a:buSzPct val="45000"/>
              <a:buFont typeface="Wingdings" charset="2"/>
              <a:buChar char=""/>
            </a:pPr>
            <a:r>
              <a:rPr lang="cy-GB" sz="2400" b="0" strike="noStrike" spc="-1">
                <a:solidFill>
                  <a:srgbClr val="333366"/>
                </a:solidFill>
                <a:latin typeface="Arial"/>
              </a:rPr>
              <a:t>Third Outline Level</a:t>
            </a:r>
          </a:p>
          <a:p>
            <a:pPr marL="1728000" lvl="3" indent="-216000">
              <a:spcBef>
                <a:spcPts val="567"/>
              </a:spcBef>
              <a:buClr>
                <a:srgbClr val="333366"/>
              </a:buClr>
              <a:buSzPct val="75000"/>
              <a:buFont typeface="Symbol" charset="2"/>
              <a:buChar char=""/>
            </a:pPr>
            <a:r>
              <a:rPr lang="cy-GB" sz="2000" b="0" strike="noStrike" spc="-1">
                <a:solidFill>
                  <a:srgbClr val="333366"/>
                </a:solidFill>
                <a:latin typeface="Arial"/>
              </a:rPr>
              <a:t>Fourth Outline Level</a:t>
            </a:r>
          </a:p>
          <a:p>
            <a:pPr marL="2160000" lvl="4" indent="-216000">
              <a:spcBef>
                <a:spcPts val="283"/>
              </a:spcBef>
              <a:buClr>
                <a:srgbClr val="333366"/>
              </a:buClr>
              <a:buSzPct val="45000"/>
              <a:buFont typeface="Wingdings" charset="2"/>
              <a:buChar char=""/>
            </a:pPr>
            <a:r>
              <a:rPr lang="cy-GB" sz="2000" b="0" strike="noStrike" spc="-1">
                <a:solidFill>
                  <a:srgbClr val="333366"/>
                </a:solidFill>
                <a:latin typeface="Arial"/>
              </a:rPr>
              <a:t>Fifth Outline Level</a:t>
            </a:r>
          </a:p>
          <a:p>
            <a:pPr marL="2592000" lvl="5" indent="-216000">
              <a:spcBef>
                <a:spcPts val="283"/>
              </a:spcBef>
              <a:buClr>
                <a:srgbClr val="333366"/>
              </a:buClr>
              <a:buSzPct val="45000"/>
              <a:buFont typeface="Wingdings" charset="2"/>
              <a:buChar char=""/>
            </a:pPr>
            <a:r>
              <a:rPr lang="cy-GB" sz="2000" b="0" strike="noStrike" spc="-1">
                <a:solidFill>
                  <a:srgbClr val="333366"/>
                </a:solidFill>
                <a:latin typeface="Arial"/>
              </a:rPr>
              <a:t>Sixth Outline Level</a:t>
            </a:r>
          </a:p>
          <a:p>
            <a:pPr marL="3024000" lvl="6" indent="-216000">
              <a:spcBef>
                <a:spcPts val="283"/>
              </a:spcBef>
              <a:buClr>
                <a:srgbClr val="333366"/>
              </a:buClr>
              <a:buSzPct val="45000"/>
              <a:buFont typeface="Wingdings" charset="2"/>
              <a:buChar char=""/>
            </a:pPr>
            <a:r>
              <a:rPr lang="cy-GB" sz="2000" b="0" strike="noStrike" spc="-1">
                <a:solidFill>
                  <a:srgbClr val="333366"/>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a:noFill/>
          </a:ln>
        </p:spPr>
        <p:txBody>
          <a:bodyPr lIns="0" tIns="0" rIns="0" bIns="0" anchor="ctr"/>
          <a:lstStyle/>
          <a:p>
            <a:pPr algn="ctr"/>
            <a:r>
              <a:rPr lang="cy-GB" sz="3600" b="0" strike="noStrike" spc="-1">
                <a:solidFill>
                  <a:srgbClr val="333366"/>
                </a:solidFill>
                <a:latin typeface="Arial"/>
              </a:rPr>
              <a:t>MSc Health Data Science</a:t>
            </a:r>
          </a:p>
        </p:txBody>
      </p:sp>
      <p:pic>
        <p:nvPicPr>
          <p:cNvPr id="46" name="Picture 45"/>
          <p:cNvPicPr/>
          <p:nvPr/>
        </p:nvPicPr>
        <p:blipFill>
          <a:blip r:embed="rId2"/>
          <a:stretch/>
        </p:blipFill>
        <p:spPr>
          <a:xfrm>
            <a:off x="-317160" y="1157040"/>
            <a:ext cx="10757160" cy="3346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tIns="0" rIns="0" bIns="0" anchor="ctr"/>
          <a:lstStyle/>
          <a:p>
            <a:pPr algn="ctr"/>
            <a:r>
              <a:rPr lang="cy-GB" sz="3200" spc="-1" dirty="0">
                <a:solidFill>
                  <a:srgbClr val="333366"/>
                </a:solidFill>
              </a:rPr>
              <a:t>PMGM00:Bioinformatics for Genome Analysis </a:t>
            </a:r>
            <a:endParaRPr lang="cy-GB" sz="3200" b="0" strike="noStrike" spc="-1" dirty="0">
              <a:solidFill>
                <a:srgbClr val="333366"/>
              </a:solidFill>
              <a:latin typeface="Arial"/>
            </a:endParaRPr>
          </a:p>
        </p:txBody>
      </p:sp>
      <p:sp>
        <p:nvSpPr>
          <p:cNvPr id="3" name="CustomShape 1"/>
          <p:cNvSpPr/>
          <p:nvPr/>
        </p:nvSpPr>
        <p:spPr>
          <a:xfrm>
            <a:off x="3516345" y="2807439"/>
            <a:ext cx="3470032"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cy-GB" sz="4400" b="0" u="sng" strike="noStrike" spc="-1" dirty="0">
                <a:solidFill>
                  <a:srgbClr val="000000"/>
                </a:solidFill>
                <a:uFillTx/>
                <a:latin typeface="Calibri Light"/>
                <a:ea typeface="DejaVu Sans"/>
              </a:rPr>
              <a:t>Bioinformatics</a:t>
            </a:r>
            <a:r>
              <a:rPr lang="cy-GB" sz="4400" b="0" strike="noStrike" spc="-1" dirty="0">
                <a:solidFill>
                  <a:srgbClr val="000000"/>
                </a:solidFill>
                <a:latin typeface="Calibri Light"/>
                <a:ea typeface="DejaVu Sans"/>
              </a:rPr>
              <a:t> </a:t>
            </a:r>
            <a:endParaRPr lang="cy-GB" sz="4400" b="0" strike="noStrike" spc="-1" dirty="0">
              <a:latin typeface="Arial"/>
            </a:endParaRPr>
          </a:p>
        </p:txBody>
      </p:sp>
      <p:pic>
        <p:nvPicPr>
          <p:cNvPr id="4" name="Picture 2"/>
          <p:cNvPicPr/>
          <p:nvPr/>
        </p:nvPicPr>
        <p:blipFill>
          <a:blip r:embed="rId3"/>
          <a:stretch/>
        </p:blipFill>
        <p:spPr>
          <a:xfrm>
            <a:off x="767520" y="1115808"/>
            <a:ext cx="2245312" cy="1664853"/>
          </a:xfrm>
          <a:prstGeom prst="rect">
            <a:avLst/>
          </a:prstGeom>
          <a:ln>
            <a:noFill/>
          </a:ln>
        </p:spPr>
      </p:pic>
      <p:sp>
        <p:nvSpPr>
          <p:cNvPr id="5" name="CustomShape 2"/>
          <p:cNvSpPr/>
          <p:nvPr/>
        </p:nvSpPr>
        <p:spPr>
          <a:xfrm>
            <a:off x="273956" y="2967819"/>
            <a:ext cx="323244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cy-GB" sz="2400" b="0" strike="noStrike" spc="-1" dirty="0">
                <a:solidFill>
                  <a:srgbClr val="000000"/>
                </a:solidFill>
                <a:latin typeface="Calibri"/>
                <a:ea typeface="DejaVu Sans"/>
              </a:rPr>
              <a:t>Computer Systems/Networks</a:t>
            </a:r>
            <a:endParaRPr lang="cy-GB" sz="2400" b="0" strike="noStrike" spc="-1" dirty="0">
              <a:latin typeface="Arial"/>
            </a:endParaRPr>
          </a:p>
        </p:txBody>
      </p:sp>
      <p:pic>
        <p:nvPicPr>
          <p:cNvPr id="6" name="Picture 4"/>
          <p:cNvPicPr/>
          <p:nvPr/>
        </p:nvPicPr>
        <p:blipFill>
          <a:blip r:embed="rId4"/>
          <a:stretch/>
        </p:blipFill>
        <p:spPr>
          <a:xfrm>
            <a:off x="7489891" y="1115808"/>
            <a:ext cx="1655639" cy="1316730"/>
          </a:xfrm>
          <a:prstGeom prst="rect">
            <a:avLst/>
          </a:prstGeom>
          <a:ln>
            <a:noFill/>
          </a:ln>
        </p:spPr>
      </p:pic>
      <p:sp>
        <p:nvSpPr>
          <p:cNvPr id="7" name="CustomShape 3"/>
          <p:cNvSpPr/>
          <p:nvPr/>
        </p:nvSpPr>
        <p:spPr>
          <a:xfrm>
            <a:off x="6701490" y="2967819"/>
            <a:ext cx="323244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cy-GB" sz="2400" b="0" strike="noStrike" spc="-1" dirty="0">
                <a:solidFill>
                  <a:srgbClr val="000000"/>
                </a:solidFill>
                <a:latin typeface="Calibri"/>
                <a:ea typeface="DejaVu Sans"/>
              </a:rPr>
              <a:t>Biological</a:t>
            </a:r>
            <a:endParaRPr lang="cy-GB" sz="2400" b="0" strike="noStrike" spc="-1" dirty="0">
              <a:latin typeface="Arial"/>
            </a:endParaRPr>
          </a:p>
          <a:p>
            <a:pPr algn="ctr">
              <a:lnSpc>
                <a:spcPct val="100000"/>
              </a:lnSpc>
            </a:pPr>
            <a:r>
              <a:rPr lang="cy-GB" sz="2400" b="0" strike="noStrike" spc="-1" dirty="0">
                <a:solidFill>
                  <a:srgbClr val="000000"/>
                </a:solidFill>
                <a:latin typeface="Calibri"/>
                <a:ea typeface="DejaVu Sans"/>
              </a:rPr>
              <a:t>Systems/Networks</a:t>
            </a:r>
            <a:endParaRPr lang="cy-GB" sz="2400" b="0" strike="noStrike" spc="-1" dirty="0">
              <a:latin typeface="Arial"/>
            </a:endParaRPr>
          </a:p>
        </p:txBody>
      </p:sp>
      <p:sp>
        <p:nvSpPr>
          <p:cNvPr id="8" name="CustomShape 4"/>
          <p:cNvSpPr/>
          <p:nvPr/>
        </p:nvSpPr>
        <p:spPr>
          <a:xfrm rot="10800000">
            <a:off x="4771909" y="1172520"/>
            <a:ext cx="958904" cy="1392849"/>
          </a:xfrm>
          <a:prstGeom prst="leftRightUpArrow">
            <a:avLst>
              <a:gd name="adj1" fmla="val 25000"/>
              <a:gd name="adj2" fmla="val 25000"/>
              <a:gd name="adj3" fmla="val 25000"/>
            </a:avLst>
          </a:prstGeom>
          <a:gradFill rotWithShape="0">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9" name="CustomShape 5"/>
          <p:cNvSpPr/>
          <p:nvPr/>
        </p:nvSpPr>
        <p:spPr>
          <a:xfrm>
            <a:off x="575429" y="3949359"/>
            <a:ext cx="9166448" cy="68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40000"/>
              </a:lnSpc>
            </a:pPr>
            <a:r>
              <a:rPr lang="cy-GB" sz="2400" b="0" strike="noStrike" spc="-1" dirty="0">
                <a:solidFill>
                  <a:srgbClr val="000000"/>
                </a:solidFill>
                <a:latin typeface="Calibri"/>
                <a:ea typeface="DejaVu Sans"/>
              </a:rPr>
              <a:t>Storing, retrieving and analysing large amounts of biological information.</a:t>
            </a:r>
            <a:endParaRPr lang="cy-GB" sz="2400" b="0" strike="noStrike" spc="-1" dirty="0">
              <a:latin typeface="Arial"/>
            </a:endParaRPr>
          </a:p>
        </p:txBody>
      </p:sp>
    </p:spTree>
    <p:extLst>
      <p:ext uri="{BB962C8B-B14F-4D97-AF65-F5344CB8AC3E}">
        <p14:creationId xmlns:p14="http://schemas.microsoft.com/office/powerpoint/2010/main" val="265071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tIns="0" rIns="0" bIns="0" anchor="ctr"/>
          <a:lstStyle/>
          <a:p>
            <a:pPr algn="ctr"/>
            <a:r>
              <a:rPr lang="cy-GB" sz="3200" spc="-1" dirty="0">
                <a:solidFill>
                  <a:srgbClr val="333366"/>
                </a:solidFill>
              </a:rPr>
              <a:t>PMGM00:Bioinformatics for Genome Analysis </a:t>
            </a:r>
            <a:endParaRPr lang="cy-GB" sz="3200" b="0" strike="noStrike" spc="-1" dirty="0">
              <a:solidFill>
                <a:srgbClr val="333366"/>
              </a:solidFill>
              <a:latin typeface="Arial"/>
            </a:endParaRPr>
          </a:p>
        </p:txBody>
      </p:sp>
      <p:sp>
        <p:nvSpPr>
          <p:cNvPr id="3" name="CustomShape 1"/>
          <p:cNvSpPr/>
          <p:nvPr/>
        </p:nvSpPr>
        <p:spPr>
          <a:xfrm>
            <a:off x="990720" y="1115889"/>
            <a:ext cx="8737938" cy="5947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cy-GB" sz="3200" b="1" strike="noStrike" spc="-1" dirty="0">
                <a:solidFill>
                  <a:srgbClr val="000000"/>
                </a:solidFill>
                <a:uFillTx/>
                <a:latin typeface="Calibri Light"/>
                <a:ea typeface="DejaVu Sans"/>
              </a:rPr>
              <a:t>Nucleotide and Amino Acid Sequence Databases</a:t>
            </a:r>
            <a:endParaRPr lang="cy-GB" sz="3200" b="1" strike="noStrike" spc="-1" dirty="0">
              <a:latin typeface="Arial"/>
            </a:endParaRPr>
          </a:p>
        </p:txBody>
      </p:sp>
      <p:sp>
        <p:nvSpPr>
          <p:cNvPr id="4"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90000"/>
              </a:lnSpc>
              <a:spcBef>
                <a:spcPts val="1001"/>
              </a:spcBef>
              <a:buClr>
                <a:srgbClr val="000000"/>
              </a:buClr>
              <a:buFont typeface="Arial"/>
              <a:buChar char="•"/>
            </a:pPr>
            <a:r>
              <a:rPr lang="cy-GB" sz="2400" b="0" strike="noStrike" spc="-1" dirty="0">
                <a:solidFill>
                  <a:srgbClr val="000000"/>
                </a:solidFill>
                <a:latin typeface="Calibri Light" panose="020F0302020204030204" pitchFamily="34" charset="0"/>
                <a:ea typeface="DejaVu Sans"/>
                <a:cs typeface="Calibri Light" panose="020F0302020204030204" pitchFamily="34" charset="0"/>
              </a:rPr>
              <a:t>Using the following sequence databases</a:t>
            </a:r>
            <a:r>
              <a:rPr lang="cy-GB" sz="2400" b="0" strike="noStrike" spc="-1" dirty="0" smtClean="0">
                <a:solidFill>
                  <a:srgbClr val="000000"/>
                </a:solidFill>
                <a:latin typeface="Calibri Light" panose="020F0302020204030204" pitchFamily="34" charset="0"/>
                <a:ea typeface="DejaVu Sans"/>
                <a:cs typeface="Calibri Light" panose="020F0302020204030204" pitchFamily="34" charset="0"/>
              </a:rPr>
              <a:t>:</a:t>
            </a:r>
            <a:endParaRPr lang="cy-GB" sz="2400" b="0" strike="noStrike" spc="-1" dirty="0">
              <a:latin typeface="Calibri Light" panose="020F0302020204030204" pitchFamily="34" charset="0"/>
              <a:cs typeface="Calibri Light" panose="020F0302020204030204" pitchFamily="34" charset="0"/>
            </a:endParaRPr>
          </a:p>
          <a:p>
            <a:pPr marL="228600" indent="-227520">
              <a:lnSpc>
                <a:spcPct val="90000"/>
              </a:lnSpc>
              <a:spcBef>
                <a:spcPts val="1001"/>
              </a:spcBef>
              <a:buClr>
                <a:srgbClr val="000000"/>
              </a:buClr>
              <a:buFont typeface="Wingdings" charset="2"/>
              <a:buChar char=""/>
            </a:pPr>
            <a:r>
              <a:rPr lang="cy-GB" sz="2400" b="0" strike="noStrike" spc="-1" dirty="0">
                <a:solidFill>
                  <a:srgbClr val="000000"/>
                </a:solidFill>
                <a:latin typeface="Calibri Light" panose="020F0302020204030204" pitchFamily="34" charset="0"/>
                <a:ea typeface="DejaVu Sans"/>
                <a:cs typeface="Calibri Light" panose="020F0302020204030204" pitchFamily="34" charset="0"/>
              </a:rPr>
              <a:t>NCBI - GenBank </a:t>
            </a:r>
            <a:endParaRPr lang="cy-GB" sz="2400" b="0" strike="noStrike" spc="-1" dirty="0">
              <a:latin typeface="Calibri Light" panose="020F0302020204030204" pitchFamily="34" charset="0"/>
              <a:cs typeface="Calibri Light" panose="020F0302020204030204" pitchFamily="34" charset="0"/>
            </a:endParaRPr>
          </a:p>
          <a:p>
            <a:pPr marL="228600" indent="-227520">
              <a:lnSpc>
                <a:spcPct val="90000"/>
              </a:lnSpc>
              <a:spcBef>
                <a:spcPts val="1001"/>
              </a:spcBef>
              <a:buClr>
                <a:srgbClr val="000000"/>
              </a:buClr>
              <a:buFont typeface="Wingdings" charset="2"/>
              <a:buChar char=""/>
            </a:pPr>
            <a:r>
              <a:rPr lang="cy-GB" sz="2400" b="0" strike="noStrike" spc="-1" dirty="0">
                <a:solidFill>
                  <a:srgbClr val="000000"/>
                </a:solidFill>
                <a:latin typeface="Calibri Light" panose="020F0302020204030204" pitchFamily="34" charset="0"/>
                <a:ea typeface="DejaVu Sans"/>
                <a:cs typeface="Calibri Light" panose="020F0302020204030204" pitchFamily="34" charset="0"/>
              </a:rPr>
              <a:t>EMBL-ENA - </a:t>
            </a:r>
            <a:r>
              <a:rPr lang="cy-GB" sz="2400" b="0" strike="noStrike" spc="-1" dirty="0" smtClean="0">
                <a:solidFill>
                  <a:srgbClr val="000000"/>
                </a:solidFill>
                <a:latin typeface="Calibri Light" panose="020F0302020204030204" pitchFamily="34" charset="0"/>
                <a:ea typeface="DejaVu Sans"/>
                <a:cs typeface="Calibri Light" panose="020F0302020204030204" pitchFamily="34" charset="0"/>
              </a:rPr>
              <a:t>Ensembl</a:t>
            </a:r>
            <a:endParaRPr lang="cy-GB" sz="2400" b="0" strike="noStrike" spc="-1" dirty="0">
              <a:latin typeface="Calibri Light" panose="020F0302020204030204" pitchFamily="34" charset="0"/>
              <a:cs typeface="Calibri Light" panose="020F0302020204030204" pitchFamily="34" charset="0"/>
            </a:endParaRPr>
          </a:p>
          <a:p>
            <a:pPr marL="228600" indent="-227520">
              <a:lnSpc>
                <a:spcPct val="90000"/>
              </a:lnSpc>
              <a:spcBef>
                <a:spcPts val="1001"/>
              </a:spcBef>
              <a:buClr>
                <a:srgbClr val="000000"/>
              </a:buClr>
              <a:buFont typeface="Arial"/>
              <a:buChar char="•"/>
            </a:pPr>
            <a:r>
              <a:rPr lang="cy-GB" sz="2400" b="0" strike="noStrike" spc="-1" dirty="0">
                <a:solidFill>
                  <a:srgbClr val="000000"/>
                </a:solidFill>
                <a:latin typeface="Calibri Light" panose="020F0302020204030204" pitchFamily="34" charset="0"/>
                <a:ea typeface="DejaVu Sans"/>
                <a:cs typeface="Calibri Light" panose="020F0302020204030204" pitchFamily="34" charset="0"/>
              </a:rPr>
              <a:t>Genomic-Variant Nomenclature</a:t>
            </a:r>
            <a:r>
              <a:rPr lang="cy-GB" sz="2400" b="0" strike="noStrike" spc="-1" dirty="0" smtClean="0">
                <a:solidFill>
                  <a:srgbClr val="000000"/>
                </a:solidFill>
                <a:latin typeface="Calibri Light" panose="020F0302020204030204" pitchFamily="34" charset="0"/>
                <a:ea typeface="DejaVu Sans"/>
                <a:cs typeface="Calibri Light" panose="020F0302020204030204" pitchFamily="34" charset="0"/>
              </a:rPr>
              <a:t>.</a:t>
            </a:r>
            <a:endParaRPr lang="cy-GB" sz="2400" b="0" strike="noStrike" spc="-1" dirty="0">
              <a:latin typeface="Calibri Light" panose="020F0302020204030204" pitchFamily="34" charset="0"/>
              <a:cs typeface="Calibri Light" panose="020F0302020204030204" pitchFamily="34" charset="0"/>
            </a:endParaRPr>
          </a:p>
          <a:p>
            <a:pPr marL="228600" indent="-227520">
              <a:lnSpc>
                <a:spcPct val="90000"/>
              </a:lnSpc>
              <a:spcBef>
                <a:spcPts val="1001"/>
              </a:spcBef>
              <a:buClr>
                <a:srgbClr val="000000"/>
              </a:buClr>
              <a:buFont typeface="Arial"/>
              <a:buChar char="•"/>
            </a:pPr>
            <a:r>
              <a:rPr lang="cy-GB" sz="2400" b="0" strike="noStrike" spc="-1" dirty="0">
                <a:solidFill>
                  <a:srgbClr val="000000"/>
                </a:solidFill>
                <a:latin typeface="Calibri Light" panose="020F0302020204030204" pitchFamily="34" charset="0"/>
                <a:ea typeface="DejaVu Sans"/>
                <a:cs typeface="Calibri Light" panose="020F0302020204030204" pitchFamily="34" charset="0"/>
              </a:rPr>
              <a:t>Sequence Alignment Tools - BLAST</a:t>
            </a:r>
            <a:endParaRPr lang="cy-GB" sz="2400" b="0" strike="noStrike" spc="-1" dirty="0">
              <a:latin typeface="Calibri Light" panose="020F0302020204030204" pitchFamily="34" charset="0"/>
              <a:cs typeface="Calibri Light" panose="020F0302020204030204" pitchFamily="34" charset="0"/>
            </a:endParaRPr>
          </a:p>
        </p:txBody>
      </p:sp>
      <p:pic>
        <p:nvPicPr>
          <p:cNvPr id="5" name="Picture 3"/>
          <p:cNvPicPr/>
          <p:nvPr/>
        </p:nvPicPr>
        <p:blipFill>
          <a:blip r:embed="rId3"/>
          <a:srcRect l="11757" t="11846" r="69827" b="78834"/>
          <a:stretch/>
        </p:blipFill>
        <p:spPr>
          <a:xfrm>
            <a:off x="6705581" y="2862037"/>
            <a:ext cx="2159280" cy="684000"/>
          </a:xfrm>
          <a:prstGeom prst="rect">
            <a:avLst/>
          </a:prstGeom>
          <a:ln>
            <a:noFill/>
          </a:ln>
        </p:spPr>
      </p:pic>
      <p:pic>
        <p:nvPicPr>
          <p:cNvPr id="6" name="Picture 4"/>
          <p:cNvPicPr/>
          <p:nvPr/>
        </p:nvPicPr>
        <p:blipFill>
          <a:blip r:embed="rId4"/>
          <a:srcRect l="6295" t="13233" r="83108" b="78396"/>
          <a:stretch/>
        </p:blipFill>
        <p:spPr>
          <a:xfrm>
            <a:off x="7015181" y="1974923"/>
            <a:ext cx="1540080" cy="684000"/>
          </a:xfrm>
          <a:prstGeom prst="rect">
            <a:avLst/>
          </a:prstGeom>
          <a:ln>
            <a:noFill/>
          </a:ln>
        </p:spPr>
      </p:pic>
      <p:sp>
        <p:nvSpPr>
          <p:cNvPr id="7" name="CustomShape 3"/>
          <p:cNvSpPr/>
          <p:nvPr/>
        </p:nvSpPr>
        <p:spPr>
          <a:xfrm>
            <a:off x="990720" y="5032440"/>
            <a:ext cx="10514520" cy="12960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732233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tIns="0" rIns="0" bIns="0" anchor="ctr"/>
          <a:lstStyle/>
          <a:p>
            <a:pPr algn="ctr"/>
            <a:r>
              <a:rPr lang="cy-GB" sz="3200" spc="-1" dirty="0">
                <a:solidFill>
                  <a:srgbClr val="333366"/>
                </a:solidFill>
              </a:rPr>
              <a:t>PMGM00:Bioinformatics for Genome Analysis </a:t>
            </a:r>
            <a:endParaRPr lang="cy-GB" sz="3200" b="0" strike="noStrike" spc="-1" dirty="0">
              <a:solidFill>
                <a:srgbClr val="333366"/>
              </a:solidFill>
              <a:latin typeface="Arial"/>
            </a:endParaRPr>
          </a:p>
        </p:txBody>
      </p:sp>
      <p:sp>
        <p:nvSpPr>
          <p:cNvPr id="3" name="CustomShape 1"/>
          <p:cNvSpPr/>
          <p:nvPr/>
        </p:nvSpPr>
        <p:spPr>
          <a:xfrm>
            <a:off x="637569" y="1000662"/>
            <a:ext cx="11644920" cy="65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cy-GB" sz="3600" b="1" strike="noStrike" spc="-1" dirty="0">
                <a:solidFill>
                  <a:srgbClr val="000000"/>
                </a:solidFill>
                <a:uFillTx/>
                <a:latin typeface="Calibri Light"/>
                <a:ea typeface="DejaVu Sans"/>
              </a:rPr>
              <a:t>Databases and Tools to Analysis Genomic-Variants </a:t>
            </a:r>
            <a:endParaRPr lang="cy-GB" sz="3600" b="1" strike="noStrike" spc="-1" dirty="0">
              <a:latin typeface="Arial"/>
            </a:endParaRPr>
          </a:p>
        </p:txBody>
      </p:sp>
      <p:pic>
        <p:nvPicPr>
          <p:cNvPr id="4" name="Picture 132"/>
          <p:cNvPicPr/>
          <p:nvPr/>
        </p:nvPicPr>
        <p:blipFill>
          <a:blip r:embed="rId3"/>
          <a:srcRect l="502" t="6800" r="65325" b="85314"/>
          <a:stretch/>
        </p:blipFill>
        <p:spPr>
          <a:xfrm>
            <a:off x="1092902" y="2276773"/>
            <a:ext cx="3367555" cy="436282"/>
          </a:xfrm>
          <a:prstGeom prst="rect">
            <a:avLst/>
          </a:prstGeom>
          <a:ln>
            <a:noFill/>
          </a:ln>
        </p:spPr>
      </p:pic>
      <p:grpSp>
        <p:nvGrpSpPr>
          <p:cNvPr id="5" name="Group 2"/>
          <p:cNvGrpSpPr/>
          <p:nvPr/>
        </p:nvGrpSpPr>
        <p:grpSpPr>
          <a:xfrm>
            <a:off x="1095585" y="3161954"/>
            <a:ext cx="3455478" cy="663963"/>
            <a:chOff x="946800" y="3790080"/>
            <a:chExt cx="4064760" cy="954720"/>
          </a:xfrm>
        </p:grpSpPr>
        <p:pic>
          <p:nvPicPr>
            <p:cNvPr id="6" name="Picture 144"/>
            <p:cNvPicPr/>
            <p:nvPr/>
          </p:nvPicPr>
          <p:blipFill>
            <a:blip r:embed="rId4"/>
            <a:srcRect l="23460" t="16889" r="54992" b="77391"/>
            <a:stretch/>
          </p:blipFill>
          <p:spPr>
            <a:xfrm>
              <a:off x="1533240" y="3790080"/>
              <a:ext cx="2891520" cy="514080"/>
            </a:xfrm>
            <a:prstGeom prst="rect">
              <a:avLst/>
            </a:prstGeom>
            <a:ln>
              <a:noFill/>
            </a:ln>
          </p:spPr>
        </p:pic>
        <p:pic>
          <p:nvPicPr>
            <p:cNvPr id="7" name="Picture 145"/>
            <p:cNvPicPr/>
            <p:nvPr/>
          </p:nvPicPr>
          <p:blipFill>
            <a:blip r:embed="rId4"/>
            <a:srcRect l="45791" t="16889" r="23910" b="77391"/>
            <a:stretch/>
          </p:blipFill>
          <p:spPr>
            <a:xfrm>
              <a:off x="946800" y="4230720"/>
              <a:ext cx="4064760" cy="514080"/>
            </a:xfrm>
            <a:prstGeom prst="rect">
              <a:avLst/>
            </a:prstGeom>
            <a:ln>
              <a:noFill/>
            </a:ln>
          </p:spPr>
        </p:pic>
      </p:grpSp>
      <p:grpSp>
        <p:nvGrpSpPr>
          <p:cNvPr id="8" name="Group 3"/>
          <p:cNvGrpSpPr/>
          <p:nvPr/>
        </p:nvGrpSpPr>
        <p:grpSpPr>
          <a:xfrm>
            <a:off x="1092902" y="3825917"/>
            <a:ext cx="3621978" cy="559683"/>
            <a:chOff x="767880" y="5132160"/>
            <a:chExt cx="4307760" cy="771480"/>
          </a:xfrm>
        </p:grpSpPr>
        <p:pic>
          <p:nvPicPr>
            <p:cNvPr id="9" name="Picture 142"/>
            <p:cNvPicPr/>
            <p:nvPr/>
          </p:nvPicPr>
          <p:blipFill>
            <a:blip r:embed="rId5"/>
            <a:srcRect l="23010" t="16889" r="53622" b="77391"/>
            <a:stretch/>
          </p:blipFill>
          <p:spPr>
            <a:xfrm>
              <a:off x="1153800" y="5132160"/>
              <a:ext cx="3342960" cy="442440"/>
            </a:xfrm>
            <a:prstGeom prst="rect">
              <a:avLst/>
            </a:prstGeom>
            <a:ln>
              <a:noFill/>
            </a:ln>
          </p:spPr>
        </p:pic>
        <p:pic>
          <p:nvPicPr>
            <p:cNvPr id="10" name="Picture 143"/>
            <p:cNvPicPr/>
            <p:nvPr/>
          </p:nvPicPr>
          <p:blipFill>
            <a:blip r:embed="rId5"/>
            <a:srcRect l="46421" t="17696" r="23460" b="77391"/>
            <a:stretch/>
          </p:blipFill>
          <p:spPr>
            <a:xfrm>
              <a:off x="767880" y="5523480"/>
              <a:ext cx="4307760" cy="380160"/>
            </a:xfrm>
            <a:prstGeom prst="rect">
              <a:avLst/>
            </a:prstGeom>
            <a:ln>
              <a:noFill/>
            </a:ln>
          </p:spPr>
        </p:pic>
      </p:grpSp>
      <p:pic>
        <p:nvPicPr>
          <p:cNvPr id="11" name="Picture 135"/>
          <p:cNvPicPr/>
          <p:nvPr/>
        </p:nvPicPr>
        <p:blipFill>
          <a:blip r:embed="rId6"/>
          <a:srcRect l="32013" t="30571" r="50020" b="65152"/>
          <a:stretch/>
        </p:blipFill>
        <p:spPr>
          <a:xfrm>
            <a:off x="1410213" y="2800658"/>
            <a:ext cx="2826222" cy="330840"/>
          </a:xfrm>
          <a:prstGeom prst="rect">
            <a:avLst/>
          </a:prstGeom>
          <a:ln>
            <a:noFill/>
          </a:ln>
        </p:spPr>
      </p:pic>
      <p:grpSp>
        <p:nvGrpSpPr>
          <p:cNvPr id="12" name="Group 4"/>
          <p:cNvGrpSpPr/>
          <p:nvPr/>
        </p:nvGrpSpPr>
        <p:grpSpPr>
          <a:xfrm>
            <a:off x="5328138" y="2426684"/>
            <a:ext cx="4205686" cy="2338470"/>
            <a:chOff x="6273000" y="2095200"/>
            <a:chExt cx="5529240" cy="3074400"/>
          </a:xfrm>
        </p:grpSpPr>
        <p:pic>
          <p:nvPicPr>
            <p:cNvPr id="13" name="Picture 15"/>
            <p:cNvPicPr/>
            <p:nvPr/>
          </p:nvPicPr>
          <p:blipFill>
            <a:blip r:embed="rId7"/>
            <a:srcRect l="42961" t="8304" r="49429" b="87412"/>
            <a:stretch/>
          </p:blipFill>
          <p:spPr>
            <a:xfrm>
              <a:off x="9864360" y="2095200"/>
              <a:ext cx="1639440" cy="577800"/>
            </a:xfrm>
            <a:prstGeom prst="rect">
              <a:avLst/>
            </a:prstGeom>
            <a:ln>
              <a:noFill/>
            </a:ln>
          </p:spPr>
        </p:pic>
        <p:grpSp>
          <p:nvGrpSpPr>
            <p:cNvPr id="14" name="Group 5"/>
            <p:cNvGrpSpPr/>
            <p:nvPr/>
          </p:nvGrpSpPr>
          <p:grpSpPr>
            <a:xfrm>
              <a:off x="8562600" y="2934000"/>
              <a:ext cx="1704240" cy="1207800"/>
              <a:chOff x="8562600" y="2934000"/>
              <a:chExt cx="1704240" cy="1207800"/>
            </a:xfrm>
          </p:grpSpPr>
          <p:pic>
            <p:nvPicPr>
              <p:cNvPr id="18" name="Picture 20"/>
              <p:cNvPicPr/>
              <p:nvPr/>
            </p:nvPicPr>
            <p:blipFill>
              <a:blip r:embed="rId8"/>
              <a:srcRect l="39566" t="7520" r="54070" b="87477"/>
              <a:stretch/>
            </p:blipFill>
            <p:spPr>
              <a:xfrm>
                <a:off x="8838000" y="3534120"/>
                <a:ext cx="1153440" cy="607680"/>
              </a:xfrm>
              <a:prstGeom prst="rect">
                <a:avLst/>
              </a:prstGeom>
              <a:ln>
                <a:noFill/>
              </a:ln>
            </p:spPr>
          </p:pic>
          <p:pic>
            <p:nvPicPr>
              <p:cNvPr id="19" name="Picture 21"/>
              <p:cNvPicPr/>
              <p:nvPr/>
            </p:nvPicPr>
            <p:blipFill>
              <a:blip r:embed="rId8"/>
              <a:srcRect l="21660" t="7520" r="68927" b="87477"/>
              <a:stretch/>
            </p:blipFill>
            <p:spPr>
              <a:xfrm>
                <a:off x="8562600" y="2934000"/>
                <a:ext cx="1704240" cy="607680"/>
              </a:xfrm>
              <a:prstGeom prst="rect">
                <a:avLst/>
              </a:prstGeom>
              <a:ln>
                <a:noFill/>
              </a:ln>
            </p:spPr>
          </p:pic>
        </p:grpSp>
        <p:pic>
          <p:nvPicPr>
            <p:cNvPr id="15" name="Picture 17"/>
            <p:cNvPicPr/>
            <p:nvPr/>
          </p:nvPicPr>
          <p:blipFill>
            <a:blip r:embed="rId9"/>
            <a:srcRect l="524" t="7520" r="77483" b="87477"/>
            <a:stretch/>
          </p:blipFill>
          <p:spPr>
            <a:xfrm>
              <a:off x="6273000" y="4554720"/>
              <a:ext cx="3558600" cy="507960"/>
            </a:xfrm>
            <a:prstGeom prst="rect">
              <a:avLst/>
            </a:prstGeom>
            <a:ln>
              <a:noFill/>
            </a:ln>
          </p:spPr>
        </p:pic>
        <p:pic>
          <p:nvPicPr>
            <p:cNvPr id="16" name="Picture 18"/>
            <p:cNvPicPr/>
            <p:nvPr/>
          </p:nvPicPr>
          <p:blipFill>
            <a:blip r:embed="rId10"/>
            <a:srcRect t="6281" r="90988" b="80274"/>
            <a:stretch/>
          </p:blipFill>
          <p:spPr>
            <a:xfrm>
              <a:off x="10340640" y="3809160"/>
              <a:ext cx="1461600" cy="1360440"/>
            </a:xfrm>
            <a:prstGeom prst="rect">
              <a:avLst/>
            </a:prstGeom>
            <a:ln>
              <a:noFill/>
            </a:ln>
          </p:spPr>
        </p:pic>
        <p:pic>
          <p:nvPicPr>
            <p:cNvPr id="17" name="Content Placeholder 3"/>
            <p:cNvPicPr/>
            <p:nvPr/>
          </p:nvPicPr>
          <p:blipFill>
            <a:blip r:embed="rId11"/>
            <a:srcRect l="3264" t="6346" r="48954" b="82880"/>
            <a:stretch/>
          </p:blipFill>
          <p:spPr>
            <a:xfrm>
              <a:off x="6273000" y="2432160"/>
              <a:ext cx="3069720" cy="432720"/>
            </a:xfrm>
            <a:prstGeom prst="rect">
              <a:avLst/>
            </a:prstGeom>
            <a:ln>
              <a:noFill/>
            </a:ln>
          </p:spPr>
        </p:pic>
      </p:grpSp>
      <p:sp>
        <p:nvSpPr>
          <p:cNvPr id="20" name="CustomShape 6"/>
          <p:cNvSpPr/>
          <p:nvPr/>
        </p:nvSpPr>
        <p:spPr>
          <a:xfrm>
            <a:off x="504000" y="1821373"/>
            <a:ext cx="454536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cy-GB" sz="2000" b="1" strike="noStrike" spc="-1" dirty="0">
                <a:solidFill>
                  <a:srgbClr val="000000"/>
                </a:solidFill>
                <a:latin typeface="Calibri"/>
                <a:ea typeface="DejaVu Sans"/>
              </a:rPr>
              <a:t>Population Frequency Databases </a:t>
            </a:r>
            <a:endParaRPr lang="cy-GB" sz="2000" b="0" strike="noStrike" spc="-1" dirty="0">
              <a:latin typeface="Arial"/>
            </a:endParaRPr>
          </a:p>
        </p:txBody>
      </p:sp>
      <p:sp>
        <p:nvSpPr>
          <p:cNvPr id="21" name="CustomShape 7"/>
          <p:cNvSpPr/>
          <p:nvPr/>
        </p:nvSpPr>
        <p:spPr>
          <a:xfrm>
            <a:off x="4642283" y="1821373"/>
            <a:ext cx="549936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cy-GB" sz="2000" b="1" strike="noStrike" spc="-1" dirty="0">
                <a:solidFill>
                  <a:srgbClr val="000000"/>
                </a:solidFill>
                <a:latin typeface="Calibri"/>
                <a:ea typeface="DejaVu Sans"/>
              </a:rPr>
              <a:t>Tools for Predicting Protein Pathogenicity </a:t>
            </a:r>
            <a:endParaRPr lang="cy-GB" sz="2000" b="0" strike="noStrike" spc="-1" dirty="0">
              <a:latin typeface="Arial"/>
            </a:endParaRPr>
          </a:p>
        </p:txBody>
      </p:sp>
    </p:spTree>
    <p:extLst>
      <p:ext uri="{BB962C8B-B14F-4D97-AF65-F5344CB8AC3E}">
        <p14:creationId xmlns:p14="http://schemas.microsoft.com/office/powerpoint/2010/main" val="23653744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tIns="0" rIns="0" bIns="0" anchor="ctr"/>
          <a:lstStyle/>
          <a:p>
            <a:pPr algn="ctr"/>
            <a:r>
              <a:rPr lang="cy-GB" sz="3200" spc="-1" dirty="0">
                <a:solidFill>
                  <a:srgbClr val="333366"/>
                </a:solidFill>
              </a:rPr>
              <a:t>PMGM00:Bioinformatics for Genome Analysis </a:t>
            </a:r>
            <a:endParaRPr lang="cy-GB" sz="3200" b="0" strike="noStrike" spc="-1" dirty="0">
              <a:solidFill>
                <a:srgbClr val="333366"/>
              </a:solidFill>
              <a:latin typeface="Arial"/>
            </a:endParaRPr>
          </a:p>
        </p:txBody>
      </p:sp>
      <p:sp>
        <p:nvSpPr>
          <p:cNvPr id="3" name="CustomShape 1"/>
          <p:cNvSpPr/>
          <p:nvPr/>
        </p:nvSpPr>
        <p:spPr>
          <a:xfrm>
            <a:off x="954607" y="1113251"/>
            <a:ext cx="8170425" cy="84948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cy-GB" sz="3200" b="1" strike="noStrike" spc="-1" dirty="0">
                <a:solidFill>
                  <a:srgbClr val="000000"/>
                </a:solidFill>
                <a:uFillTx/>
                <a:latin typeface="Calibri Light"/>
                <a:ea typeface="DejaVu Sans"/>
              </a:rPr>
              <a:t>Databases and Tools to Analysis Genomic-Variants </a:t>
            </a:r>
            <a:endParaRPr lang="cy-GB" sz="3200" b="1" strike="noStrike" spc="-1" dirty="0">
              <a:latin typeface="Arial"/>
            </a:endParaRPr>
          </a:p>
        </p:txBody>
      </p:sp>
      <p:grpSp>
        <p:nvGrpSpPr>
          <p:cNvPr id="4" name="Group 2"/>
          <p:cNvGrpSpPr/>
          <p:nvPr/>
        </p:nvGrpSpPr>
        <p:grpSpPr>
          <a:xfrm>
            <a:off x="5335548" y="2059691"/>
            <a:ext cx="3988772" cy="2450598"/>
            <a:chOff x="3067560" y="1963440"/>
            <a:chExt cx="6055920" cy="3720600"/>
          </a:xfrm>
        </p:grpSpPr>
        <p:pic>
          <p:nvPicPr>
            <p:cNvPr id="5" name="Picture 2"/>
            <p:cNvPicPr/>
            <p:nvPr/>
          </p:nvPicPr>
          <p:blipFill>
            <a:blip r:embed="rId3"/>
            <a:srcRect l="12569" t="18599" r="6707" b="18868"/>
            <a:stretch/>
          </p:blipFill>
          <p:spPr>
            <a:xfrm>
              <a:off x="3067560" y="4675320"/>
              <a:ext cx="2405520" cy="1008720"/>
            </a:xfrm>
            <a:prstGeom prst="rect">
              <a:avLst/>
            </a:prstGeom>
            <a:ln>
              <a:noFill/>
            </a:ln>
          </p:spPr>
        </p:pic>
        <p:pic>
          <p:nvPicPr>
            <p:cNvPr id="6" name="Picture 5"/>
            <p:cNvPicPr/>
            <p:nvPr/>
          </p:nvPicPr>
          <p:blipFill>
            <a:blip r:embed="rId4"/>
            <a:stretch/>
          </p:blipFill>
          <p:spPr>
            <a:xfrm>
              <a:off x="5917680" y="1963440"/>
              <a:ext cx="2055240" cy="790560"/>
            </a:xfrm>
            <a:prstGeom prst="rect">
              <a:avLst/>
            </a:prstGeom>
            <a:ln>
              <a:noFill/>
            </a:ln>
          </p:spPr>
        </p:pic>
        <p:pic>
          <p:nvPicPr>
            <p:cNvPr id="7" name="Picture 6"/>
            <p:cNvPicPr/>
            <p:nvPr/>
          </p:nvPicPr>
          <p:blipFill>
            <a:blip r:embed="rId5"/>
            <a:srcRect l="7121" t="5329" r="3084" b="19148"/>
            <a:stretch/>
          </p:blipFill>
          <p:spPr>
            <a:xfrm>
              <a:off x="3253320" y="2121840"/>
              <a:ext cx="2220120" cy="1212840"/>
            </a:xfrm>
            <a:prstGeom prst="rect">
              <a:avLst/>
            </a:prstGeom>
            <a:ln>
              <a:noFill/>
            </a:ln>
          </p:spPr>
        </p:pic>
        <p:pic>
          <p:nvPicPr>
            <p:cNvPr id="8" name="Picture 7"/>
            <p:cNvPicPr/>
            <p:nvPr/>
          </p:nvPicPr>
          <p:blipFill>
            <a:blip r:embed="rId6"/>
            <a:stretch/>
          </p:blipFill>
          <p:spPr>
            <a:xfrm>
              <a:off x="5868720" y="2998800"/>
              <a:ext cx="3254760" cy="526680"/>
            </a:xfrm>
            <a:prstGeom prst="rect">
              <a:avLst/>
            </a:prstGeom>
            <a:ln>
              <a:noFill/>
            </a:ln>
          </p:spPr>
        </p:pic>
        <p:pic>
          <p:nvPicPr>
            <p:cNvPr id="9" name="Picture 8"/>
            <p:cNvPicPr/>
            <p:nvPr/>
          </p:nvPicPr>
          <p:blipFill>
            <a:blip r:embed="rId7"/>
            <a:stretch/>
          </p:blipFill>
          <p:spPr>
            <a:xfrm>
              <a:off x="6274440" y="3853080"/>
              <a:ext cx="2332080" cy="969120"/>
            </a:xfrm>
            <a:prstGeom prst="rect">
              <a:avLst/>
            </a:prstGeom>
            <a:ln>
              <a:noFill/>
            </a:ln>
          </p:spPr>
        </p:pic>
        <p:pic>
          <p:nvPicPr>
            <p:cNvPr id="10" name="Picture 9"/>
            <p:cNvPicPr/>
            <p:nvPr/>
          </p:nvPicPr>
          <p:blipFill>
            <a:blip r:embed="rId8"/>
            <a:srcRect l="2987" t="20010" r="67247" b="71583"/>
            <a:stretch/>
          </p:blipFill>
          <p:spPr>
            <a:xfrm>
              <a:off x="3166560" y="3705120"/>
              <a:ext cx="2764080" cy="529560"/>
            </a:xfrm>
            <a:prstGeom prst="rect">
              <a:avLst/>
            </a:prstGeom>
            <a:ln>
              <a:noFill/>
            </a:ln>
          </p:spPr>
        </p:pic>
        <p:pic>
          <p:nvPicPr>
            <p:cNvPr id="11" name="Picture 10"/>
            <p:cNvPicPr/>
            <p:nvPr/>
          </p:nvPicPr>
          <p:blipFill>
            <a:blip r:embed="rId9"/>
            <a:srcRect l="66969" t="8890" r="19383" b="86369"/>
            <a:stretch/>
          </p:blipFill>
          <p:spPr>
            <a:xfrm>
              <a:off x="5868720" y="4971600"/>
              <a:ext cx="2675160" cy="631800"/>
            </a:xfrm>
            <a:prstGeom prst="rect">
              <a:avLst/>
            </a:prstGeom>
            <a:ln>
              <a:noFill/>
            </a:ln>
          </p:spPr>
        </p:pic>
      </p:grpSp>
      <p:sp>
        <p:nvSpPr>
          <p:cNvPr id="12" name="CustomShape 3"/>
          <p:cNvSpPr/>
          <p:nvPr/>
        </p:nvSpPr>
        <p:spPr>
          <a:xfrm>
            <a:off x="837154" y="2580399"/>
            <a:ext cx="4052991" cy="89091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cy-GB" sz="2400" b="1" strike="noStrike" spc="-1" dirty="0">
                <a:solidFill>
                  <a:srgbClr val="000000"/>
                </a:solidFill>
                <a:latin typeface="Calibri"/>
                <a:ea typeface="DejaVu Sans"/>
              </a:rPr>
              <a:t>Databases for Functional Annotation of Gene/Proteins</a:t>
            </a:r>
            <a:endParaRPr lang="cy-GB" sz="2400" b="0" strike="noStrike" spc="-1" dirty="0">
              <a:latin typeface="Arial"/>
            </a:endParaRPr>
          </a:p>
        </p:txBody>
      </p:sp>
    </p:spTree>
    <p:extLst>
      <p:ext uri="{BB962C8B-B14F-4D97-AF65-F5344CB8AC3E}">
        <p14:creationId xmlns:p14="http://schemas.microsoft.com/office/powerpoint/2010/main" val="27370941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tIns="0" rIns="0" bIns="0" anchor="ctr"/>
          <a:lstStyle/>
          <a:p>
            <a:pPr algn="ctr"/>
            <a:r>
              <a:rPr lang="cy-GB" sz="3200" spc="-1" dirty="0">
                <a:solidFill>
                  <a:srgbClr val="333366"/>
                </a:solidFill>
              </a:rPr>
              <a:t>PMGM00:Bioinformatics for Genome Analysis </a:t>
            </a:r>
            <a:endParaRPr lang="cy-GB" sz="3200" b="0" strike="noStrike" spc="-1" dirty="0">
              <a:solidFill>
                <a:srgbClr val="333366"/>
              </a:solidFill>
              <a:latin typeface="Arial"/>
            </a:endParaRPr>
          </a:p>
        </p:txBody>
      </p:sp>
      <p:sp>
        <p:nvSpPr>
          <p:cNvPr id="3" name="CustomShape 1"/>
          <p:cNvSpPr/>
          <p:nvPr/>
        </p:nvSpPr>
        <p:spPr>
          <a:xfrm>
            <a:off x="821903" y="1452960"/>
            <a:ext cx="5623522" cy="5852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cy-GB" sz="3600" b="1" strike="noStrike" spc="-1" dirty="0">
                <a:solidFill>
                  <a:srgbClr val="000000"/>
                </a:solidFill>
                <a:latin typeface="Calibri Light"/>
                <a:ea typeface="DejaVu Sans"/>
              </a:rPr>
              <a:t>Week Structure </a:t>
            </a:r>
            <a:endParaRPr lang="cy-GB" sz="3600" b="0" strike="noStrike" spc="-1" dirty="0">
              <a:latin typeface="Arial"/>
            </a:endParaRPr>
          </a:p>
        </p:txBody>
      </p:sp>
      <p:graphicFrame>
        <p:nvGraphicFramePr>
          <p:cNvPr id="4" name="Table 2"/>
          <p:cNvGraphicFramePr/>
          <p:nvPr>
            <p:extLst>
              <p:ext uri="{D42A27DB-BD31-4B8C-83A1-F6EECF244321}">
                <p14:modId xmlns:p14="http://schemas.microsoft.com/office/powerpoint/2010/main" val="3244943752"/>
              </p:ext>
            </p:extLst>
          </p:nvPr>
        </p:nvGraphicFramePr>
        <p:xfrm>
          <a:off x="4115601" y="1452960"/>
          <a:ext cx="5460039" cy="2527228"/>
        </p:xfrm>
        <a:graphic>
          <a:graphicData uri="http://schemas.openxmlformats.org/drawingml/2006/table">
            <a:tbl>
              <a:tblPr/>
              <a:tblGrid>
                <a:gridCol w="1238223">
                  <a:extLst>
                    <a:ext uri="{9D8B030D-6E8A-4147-A177-3AD203B41FA5}">
                      <a16:colId xmlns:a16="http://schemas.microsoft.com/office/drawing/2014/main" val="20000"/>
                    </a:ext>
                  </a:extLst>
                </a:gridCol>
                <a:gridCol w="4221816">
                  <a:extLst>
                    <a:ext uri="{9D8B030D-6E8A-4147-A177-3AD203B41FA5}">
                      <a16:colId xmlns:a16="http://schemas.microsoft.com/office/drawing/2014/main" val="20001"/>
                    </a:ext>
                  </a:extLst>
                </a:gridCol>
              </a:tblGrid>
              <a:tr h="223490">
                <a:tc>
                  <a:txBody>
                    <a:bodyPr/>
                    <a:lstStyle/>
                    <a:p>
                      <a:pPr algn="ctr">
                        <a:lnSpc>
                          <a:spcPct val="100000"/>
                        </a:lnSpc>
                      </a:pPr>
                      <a:r>
                        <a:rPr lang="cy-GB" sz="1200" b="1" strike="noStrike" spc="-1">
                          <a:solidFill>
                            <a:srgbClr val="000000"/>
                          </a:solidFill>
                          <a:latin typeface="Calibri"/>
                        </a:rPr>
                        <a:t>Day </a:t>
                      </a:r>
                      <a:endParaRPr lang="cy-GB" sz="1200" b="0" strike="noStrike" spc="-1">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solidFill>
                      <a:srgbClr val="D9D9D9"/>
                    </a:solidFill>
                  </a:tcPr>
                </a:tc>
                <a:tc>
                  <a:txBody>
                    <a:bodyPr/>
                    <a:lstStyle/>
                    <a:p>
                      <a:pPr algn="ctr">
                        <a:lnSpc>
                          <a:spcPct val="100000"/>
                        </a:lnSpc>
                      </a:pPr>
                      <a:r>
                        <a:rPr lang="cy-GB" sz="1200" b="1" strike="noStrike" spc="-1" dirty="0">
                          <a:solidFill>
                            <a:srgbClr val="000000"/>
                          </a:solidFill>
                          <a:latin typeface="Calibri"/>
                        </a:rPr>
                        <a:t> </a:t>
                      </a:r>
                      <a:endParaRPr lang="cy-GB" sz="1200" b="0" strike="noStrike" spc="-1" dirty="0">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solidFill>
                      <a:srgbClr val="D9D9D9"/>
                    </a:solidFill>
                  </a:tcPr>
                </a:tc>
                <a:extLst>
                  <a:ext uri="{0D108BD9-81ED-4DB2-BD59-A6C34878D82A}">
                    <a16:rowId xmlns:a16="http://schemas.microsoft.com/office/drawing/2014/main" val="10000"/>
                  </a:ext>
                </a:extLst>
              </a:tr>
              <a:tr h="223490">
                <a:tc rowSpan="2">
                  <a:txBody>
                    <a:bodyPr/>
                    <a:lstStyle/>
                    <a:p>
                      <a:pPr algn="ctr">
                        <a:lnSpc>
                          <a:spcPct val="100000"/>
                        </a:lnSpc>
                      </a:pPr>
                      <a:r>
                        <a:rPr lang="cy-GB" sz="1200" b="1" strike="noStrike" spc="-1" dirty="0" smtClean="0">
                          <a:solidFill>
                            <a:srgbClr val="000000"/>
                          </a:solidFill>
                          <a:latin typeface="Calibri"/>
                        </a:rPr>
                        <a:t>Monday</a:t>
                      </a:r>
                      <a:endParaRPr lang="cy-GB" sz="1200" b="0" strike="noStrike" spc="-1" dirty="0">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180000">
                        <a:lnSpc>
                          <a:spcPct val="100000"/>
                        </a:lnSpc>
                      </a:pPr>
                      <a:r>
                        <a:rPr lang="cy-GB" sz="1200" b="0" strike="noStrike" spc="-1" dirty="0">
                          <a:solidFill>
                            <a:srgbClr val="000000"/>
                          </a:solidFill>
                          <a:latin typeface="Calibri"/>
                        </a:rPr>
                        <a:t>Introduction Lecture </a:t>
                      </a:r>
                      <a:endParaRPr lang="cy-GB" sz="1200" b="0" strike="noStrike" spc="-1" dirty="0">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1"/>
                  </a:ext>
                </a:extLst>
              </a:tr>
              <a:tr h="223490">
                <a:tc vMerge="1">
                  <a:txBody>
                    <a:bodyPr/>
                    <a:lstStyle/>
                    <a:p>
                      <a:endParaRPr lang="en-US"/>
                    </a:p>
                  </a:txBody>
                  <a:tcPr>
                    <a:solidFill>
                      <a:srgbClr val="729FCF"/>
                    </a:solidFill>
                  </a:tcPr>
                </a:tc>
                <a:tc>
                  <a:txBody>
                    <a:bodyPr/>
                    <a:lstStyle/>
                    <a:p>
                      <a:pPr marL="180000">
                        <a:lnSpc>
                          <a:spcPct val="100000"/>
                        </a:lnSpc>
                      </a:pPr>
                      <a:r>
                        <a:rPr lang="cy-GB" sz="1200" b="0" strike="noStrike" spc="-1" dirty="0">
                          <a:solidFill>
                            <a:srgbClr val="000000"/>
                          </a:solidFill>
                          <a:latin typeface="Calibri"/>
                        </a:rPr>
                        <a:t>Sequence Alignment Lecture and Workshop </a:t>
                      </a:r>
                      <a:endParaRPr lang="cy-GB" sz="1200" b="0" strike="noStrike" spc="-1" dirty="0">
                        <a:latin typeface="Arial"/>
                      </a:endParaRPr>
                    </a:p>
                  </a:txBody>
                  <a:tcPr marL="4797" marR="4797" marT="23434" marB="23434">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2"/>
                  </a:ext>
                </a:extLst>
              </a:tr>
              <a:tr h="223490">
                <a:tc rowSpan="2">
                  <a:txBody>
                    <a:bodyPr/>
                    <a:lstStyle/>
                    <a:p>
                      <a:pPr algn="ctr">
                        <a:lnSpc>
                          <a:spcPct val="100000"/>
                        </a:lnSpc>
                      </a:pPr>
                      <a:r>
                        <a:rPr lang="cy-GB" sz="1200" b="1" strike="noStrike" spc="-1" dirty="0" smtClean="0">
                          <a:solidFill>
                            <a:srgbClr val="000000"/>
                          </a:solidFill>
                          <a:latin typeface="Calibri"/>
                        </a:rPr>
                        <a:t>Tuesday</a:t>
                      </a:r>
                      <a:endParaRPr lang="cy-GB" sz="1200" b="0" strike="noStrike" spc="-1" dirty="0">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180000">
                        <a:lnSpc>
                          <a:spcPct val="100000"/>
                        </a:lnSpc>
                      </a:pPr>
                      <a:r>
                        <a:rPr lang="cy-GB" sz="1200" b="0" strike="noStrike" spc="-1" dirty="0">
                          <a:solidFill>
                            <a:srgbClr val="000000"/>
                          </a:solidFill>
                          <a:latin typeface="Calibri"/>
                        </a:rPr>
                        <a:t>Basic Databases Lecture and Workshop</a:t>
                      </a:r>
                      <a:endParaRPr lang="cy-GB" sz="1200" b="0" strike="noStrike" spc="-1" dirty="0">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3"/>
                  </a:ext>
                </a:extLst>
              </a:tr>
              <a:tr h="223490">
                <a:tc vMerge="1">
                  <a:txBody>
                    <a:bodyPr/>
                    <a:lstStyle/>
                    <a:p>
                      <a:endParaRPr lang="en-US"/>
                    </a:p>
                  </a:txBody>
                  <a:tcPr>
                    <a:solidFill>
                      <a:srgbClr val="729FCF"/>
                    </a:solidFill>
                  </a:tcPr>
                </a:tc>
                <a:tc>
                  <a:txBody>
                    <a:bodyPr/>
                    <a:lstStyle/>
                    <a:p>
                      <a:pPr marL="180000">
                        <a:lnSpc>
                          <a:spcPct val="100000"/>
                        </a:lnSpc>
                      </a:pPr>
                      <a:r>
                        <a:rPr lang="cy-GB" sz="1200" b="0" strike="noStrike" spc="-1" dirty="0">
                          <a:solidFill>
                            <a:srgbClr val="000000"/>
                          </a:solidFill>
                          <a:latin typeface="Calibri"/>
                        </a:rPr>
                        <a:t>Variant Nomenclature Lecture and Workshop </a:t>
                      </a:r>
                      <a:endParaRPr lang="cy-GB" sz="1200" b="0" strike="noStrike" spc="-1" dirty="0">
                        <a:latin typeface="Arial"/>
                      </a:endParaRPr>
                    </a:p>
                  </a:txBody>
                  <a:tcPr marL="4797" marR="4797" marT="23434" marB="23434">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4"/>
                  </a:ext>
                </a:extLst>
              </a:tr>
              <a:tr h="223490">
                <a:tc rowSpan="2">
                  <a:txBody>
                    <a:bodyPr/>
                    <a:lstStyle/>
                    <a:p>
                      <a:pPr algn="ctr">
                        <a:lnSpc>
                          <a:spcPct val="100000"/>
                        </a:lnSpc>
                      </a:pPr>
                      <a:r>
                        <a:rPr lang="cy-GB" sz="1200" b="1" strike="noStrike" spc="-1" dirty="0" smtClean="0">
                          <a:solidFill>
                            <a:srgbClr val="000000"/>
                          </a:solidFill>
                          <a:latin typeface="Calibri"/>
                        </a:rPr>
                        <a:t>Wednesday</a:t>
                      </a:r>
                      <a:endParaRPr lang="cy-GB" sz="1200" b="0" strike="noStrike" spc="-1" dirty="0">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180000">
                        <a:lnSpc>
                          <a:spcPct val="100000"/>
                        </a:lnSpc>
                      </a:pPr>
                      <a:r>
                        <a:rPr lang="cy-GB" sz="1200" b="0" strike="noStrike" spc="-1" dirty="0">
                          <a:solidFill>
                            <a:srgbClr val="000000"/>
                          </a:solidFill>
                          <a:latin typeface="Calibri"/>
                        </a:rPr>
                        <a:t>Frequency Databases Lecture and Workshop </a:t>
                      </a:r>
                      <a:endParaRPr lang="cy-GB" sz="1200" b="0" strike="noStrike" spc="-1" dirty="0">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5"/>
                  </a:ext>
                </a:extLst>
              </a:tr>
              <a:tr h="223490">
                <a:tc vMerge="1">
                  <a:txBody>
                    <a:bodyPr/>
                    <a:lstStyle/>
                    <a:p>
                      <a:endParaRPr lang="en-US"/>
                    </a:p>
                  </a:txBody>
                  <a:tcPr>
                    <a:solidFill>
                      <a:srgbClr val="729FCF"/>
                    </a:solidFill>
                  </a:tcPr>
                </a:tc>
                <a:tc>
                  <a:txBody>
                    <a:bodyPr/>
                    <a:lstStyle/>
                    <a:p>
                      <a:pPr marL="180000">
                        <a:lnSpc>
                          <a:spcPct val="100000"/>
                        </a:lnSpc>
                      </a:pPr>
                      <a:r>
                        <a:rPr lang="cy-GB" sz="1200" b="0" strike="noStrike" spc="-1" dirty="0">
                          <a:solidFill>
                            <a:srgbClr val="000000"/>
                          </a:solidFill>
                          <a:latin typeface="Calibri"/>
                        </a:rPr>
                        <a:t>Predicted Protein Pathogenicity Lecture and Workshop</a:t>
                      </a:r>
                      <a:endParaRPr lang="cy-GB" sz="1200" b="0" strike="noStrike" spc="-1" dirty="0">
                        <a:latin typeface="Arial"/>
                      </a:endParaRPr>
                    </a:p>
                  </a:txBody>
                  <a:tcPr marL="4797" marR="4797" marT="23434" marB="23434">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6"/>
                  </a:ext>
                </a:extLst>
              </a:tr>
              <a:tr h="223490">
                <a:tc rowSpan="2">
                  <a:txBody>
                    <a:bodyPr/>
                    <a:lstStyle/>
                    <a:p>
                      <a:pPr algn="ctr">
                        <a:lnSpc>
                          <a:spcPct val="100000"/>
                        </a:lnSpc>
                      </a:pPr>
                      <a:r>
                        <a:rPr lang="cy-GB" sz="1200" b="1" strike="noStrike" spc="-1" dirty="0" smtClean="0">
                          <a:solidFill>
                            <a:srgbClr val="000000"/>
                          </a:solidFill>
                          <a:latin typeface="Calibri"/>
                        </a:rPr>
                        <a:t>Thursday</a:t>
                      </a:r>
                      <a:endParaRPr lang="cy-GB" sz="1200" b="0" strike="noStrike" spc="-1" dirty="0">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180000">
                        <a:lnSpc>
                          <a:spcPct val="100000"/>
                        </a:lnSpc>
                      </a:pPr>
                      <a:r>
                        <a:rPr lang="cy-GB" sz="1200" b="0" strike="noStrike" spc="-1" dirty="0">
                          <a:solidFill>
                            <a:srgbClr val="000000"/>
                          </a:solidFill>
                          <a:latin typeface="Calibri"/>
                        </a:rPr>
                        <a:t>Functional Annotation Lecture and Workshop </a:t>
                      </a:r>
                      <a:endParaRPr lang="cy-GB" sz="1200" b="0" strike="noStrike" spc="-1" dirty="0">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7"/>
                  </a:ext>
                </a:extLst>
              </a:tr>
              <a:tr h="223490">
                <a:tc vMerge="1">
                  <a:txBody>
                    <a:bodyPr/>
                    <a:lstStyle/>
                    <a:p>
                      <a:endParaRPr lang="en-US"/>
                    </a:p>
                  </a:txBody>
                  <a:tcPr>
                    <a:solidFill>
                      <a:srgbClr val="729FCF"/>
                    </a:solidFill>
                  </a:tcPr>
                </a:tc>
                <a:tc>
                  <a:txBody>
                    <a:bodyPr/>
                    <a:lstStyle/>
                    <a:p>
                      <a:pPr marL="180000">
                        <a:lnSpc>
                          <a:spcPct val="100000"/>
                        </a:lnSpc>
                      </a:pPr>
                      <a:r>
                        <a:rPr lang="cy-GB" sz="1200" b="0" strike="noStrike" spc="-1" dirty="0">
                          <a:solidFill>
                            <a:srgbClr val="000000"/>
                          </a:solidFill>
                          <a:latin typeface="Calibri"/>
                        </a:rPr>
                        <a:t>Self Led Learning and Presentation Prep</a:t>
                      </a:r>
                      <a:endParaRPr lang="cy-GB" sz="1200" b="0" strike="noStrike" spc="-1" dirty="0">
                        <a:latin typeface="Arial"/>
                      </a:endParaRPr>
                    </a:p>
                  </a:txBody>
                  <a:tcPr marL="4797" marR="4797" marT="23434" marB="23434">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8"/>
                  </a:ext>
                </a:extLst>
              </a:tr>
              <a:tr h="223490">
                <a:tc rowSpan="2">
                  <a:txBody>
                    <a:bodyPr/>
                    <a:lstStyle/>
                    <a:p>
                      <a:pPr algn="ctr">
                        <a:lnSpc>
                          <a:spcPct val="100000"/>
                        </a:lnSpc>
                      </a:pPr>
                      <a:r>
                        <a:rPr lang="cy-GB" sz="1200" b="1" strike="noStrike" spc="-1" dirty="0" smtClean="0">
                          <a:solidFill>
                            <a:srgbClr val="000000"/>
                          </a:solidFill>
                          <a:latin typeface="Calibri"/>
                        </a:rPr>
                        <a:t>Friday</a:t>
                      </a:r>
                      <a:endParaRPr lang="cy-GB" sz="1200" b="0" strike="noStrike" spc="-1" dirty="0">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180000">
                        <a:lnSpc>
                          <a:spcPct val="100000"/>
                        </a:lnSpc>
                      </a:pPr>
                      <a:r>
                        <a:rPr lang="cy-GB" sz="1200" b="0" strike="noStrike" spc="-1" dirty="0">
                          <a:solidFill>
                            <a:srgbClr val="000000"/>
                          </a:solidFill>
                          <a:latin typeface="Calibri"/>
                        </a:rPr>
                        <a:t>Presentations</a:t>
                      </a:r>
                      <a:endParaRPr lang="cy-GB" sz="1200" b="0" strike="noStrike" spc="-1" dirty="0">
                        <a:latin typeface="Arial"/>
                      </a:endParaRPr>
                    </a:p>
                  </a:txBody>
                  <a:tcPr marL="4797" marR="4797" marT="23434" marB="23434">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9"/>
                  </a:ext>
                </a:extLst>
              </a:tr>
              <a:tr h="223490">
                <a:tc vMerge="1">
                  <a:txBody>
                    <a:bodyPr/>
                    <a:lstStyle/>
                    <a:p>
                      <a:endParaRPr lang="en-US"/>
                    </a:p>
                  </a:txBody>
                  <a:tcPr>
                    <a:solidFill>
                      <a:srgbClr val="729FCF"/>
                    </a:solidFill>
                  </a:tcPr>
                </a:tc>
                <a:tc>
                  <a:txBody>
                    <a:bodyPr/>
                    <a:lstStyle/>
                    <a:p>
                      <a:pPr marL="180000">
                        <a:lnSpc>
                          <a:spcPct val="100000"/>
                        </a:lnSpc>
                      </a:pPr>
                      <a:r>
                        <a:rPr lang="cy-GB" sz="1200" b="0" strike="noStrike" spc="-1" dirty="0">
                          <a:solidFill>
                            <a:srgbClr val="000000"/>
                          </a:solidFill>
                          <a:latin typeface="Calibri"/>
                        </a:rPr>
                        <a:t>MCQs</a:t>
                      </a:r>
                      <a:endParaRPr lang="cy-GB" sz="1200" b="0" strike="noStrike" spc="-1" dirty="0">
                        <a:latin typeface="Arial"/>
                      </a:endParaRPr>
                    </a:p>
                  </a:txBody>
                  <a:tcPr marL="4797" marR="4797" marT="23434" marB="23434">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0"/>
                  </a:ext>
                </a:extLst>
              </a:tr>
            </a:tbl>
          </a:graphicData>
        </a:graphic>
      </p:graphicFrame>
      <p:sp>
        <p:nvSpPr>
          <p:cNvPr id="5" name="CustomShape 3"/>
          <p:cNvSpPr/>
          <p:nvPr/>
        </p:nvSpPr>
        <p:spPr>
          <a:xfrm>
            <a:off x="826476" y="2064311"/>
            <a:ext cx="3001108" cy="26069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buClr>
                <a:srgbClr val="000000"/>
              </a:buClr>
              <a:buFont typeface="Arial"/>
              <a:buChar char="•"/>
            </a:pPr>
            <a:r>
              <a:rPr lang="cy-GB" b="0" strike="noStrike" spc="-1" dirty="0">
                <a:solidFill>
                  <a:srgbClr val="000000"/>
                </a:solidFill>
                <a:latin typeface="Calibri Light" panose="020F0302020204030204" pitchFamily="34" charset="0"/>
                <a:ea typeface="DejaVu Sans"/>
                <a:cs typeface="Calibri Light" panose="020F0302020204030204" pitchFamily="34" charset="0"/>
              </a:rPr>
              <a:t>Format: Lecture followed by a workshop.</a:t>
            </a:r>
            <a:endParaRPr lang="cy-GB" b="0" strike="noStrike" spc="-1" dirty="0">
              <a:latin typeface="Calibri Light" panose="020F0302020204030204" pitchFamily="34" charset="0"/>
              <a:cs typeface="Calibri Light" panose="020F0302020204030204" pitchFamily="34" charset="0"/>
            </a:endParaRPr>
          </a:p>
          <a:p>
            <a:pPr marL="457200" indent="-456120">
              <a:lnSpc>
                <a:spcPct val="100000"/>
              </a:lnSpc>
              <a:buClr>
                <a:srgbClr val="000000"/>
              </a:buClr>
              <a:buFont typeface="Arial"/>
              <a:buChar char="•"/>
            </a:pPr>
            <a:r>
              <a:rPr lang="cy-GB" b="0" strike="noStrike" spc="-1" dirty="0">
                <a:solidFill>
                  <a:srgbClr val="000000"/>
                </a:solidFill>
                <a:latin typeface="Calibri Light" panose="020F0302020204030204" pitchFamily="34" charset="0"/>
                <a:ea typeface="DejaVu Sans"/>
                <a:cs typeface="Calibri Light" panose="020F0302020204030204" pitchFamily="34" charset="0"/>
              </a:rPr>
              <a:t>Workshops build through the week leading to an informal presentation at the end of the week. </a:t>
            </a:r>
            <a:endParaRPr lang="cy-GB" b="0" strike="noStrike" spc="-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750340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tIns="0" rIns="0" bIns="0" anchor="ctr"/>
          <a:lstStyle/>
          <a:p>
            <a:pPr algn="ctr"/>
            <a:r>
              <a:rPr lang="cy-GB" sz="3200" spc="-1" dirty="0">
                <a:solidFill>
                  <a:srgbClr val="333366"/>
                </a:solidFill>
              </a:rPr>
              <a:t>PMGM00:Bioinformatics for Genome Analysis </a:t>
            </a:r>
            <a:endParaRPr lang="cy-GB" sz="3200" b="0" strike="noStrike" spc="-1" dirty="0">
              <a:solidFill>
                <a:srgbClr val="333366"/>
              </a:solidFill>
              <a:latin typeface="Arial"/>
            </a:endParaRPr>
          </a:p>
        </p:txBody>
      </p:sp>
      <p:sp>
        <p:nvSpPr>
          <p:cNvPr id="3" name="CustomShape 1"/>
          <p:cNvSpPr/>
          <p:nvPr/>
        </p:nvSpPr>
        <p:spPr>
          <a:xfrm>
            <a:off x="3616450" y="978575"/>
            <a:ext cx="2491274" cy="824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cy-GB" sz="3600" b="1" strike="noStrike" spc="-1" dirty="0">
                <a:solidFill>
                  <a:srgbClr val="000000"/>
                </a:solidFill>
                <a:latin typeface="Calibri Light"/>
                <a:ea typeface="DejaVu Sans"/>
              </a:rPr>
              <a:t>Assessments</a:t>
            </a:r>
            <a:endParaRPr lang="cy-GB" sz="3600" b="0" strike="noStrike" spc="-1" dirty="0">
              <a:latin typeface="Arial"/>
            </a:endParaRPr>
          </a:p>
        </p:txBody>
      </p:sp>
      <p:sp>
        <p:nvSpPr>
          <p:cNvPr id="4" name="CustomShape 2"/>
          <p:cNvSpPr/>
          <p:nvPr/>
        </p:nvSpPr>
        <p:spPr>
          <a:xfrm>
            <a:off x="2158814" y="1925015"/>
            <a:ext cx="5762012" cy="24359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360">
              <a:lnSpc>
                <a:spcPct val="90000"/>
              </a:lnSpc>
              <a:spcBef>
                <a:spcPts val="1001"/>
              </a:spcBef>
              <a:buClr>
                <a:srgbClr val="000000"/>
              </a:buClr>
              <a:buFont typeface="Arial"/>
              <a:buAutoNum type="arabicParenR"/>
            </a:pPr>
            <a:r>
              <a:rPr lang="cy-GB" sz="2000" b="1" strike="noStrike" spc="-1" dirty="0">
                <a:solidFill>
                  <a:srgbClr val="000000"/>
                </a:solidFill>
                <a:latin typeface="Calibri"/>
                <a:ea typeface="DejaVu Sans"/>
              </a:rPr>
              <a:t>Multiple Choice Questions (MCQs</a:t>
            </a:r>
            <a:r>
              <a:rPr lang="cy-GB" sz="2000" b="0" strike="noStrike" spc="-1" dirty="0">
                <a:solidFill>
                  <a:srgbClr val="000000"/>
                </a:solidFill>
                <a:latin typeface="Calibri"/>
                <a:ea typeface="DejaVu Sans"/>
              </a:rPr>
              <a:t>) </a:t>
            </a:r>
            <a:r>
              <a:rPr lang="cy-GB" sz="2000" b="1" strike="noStrike" spc="-1" dirty="0">
                <a:solidFill>
                  <a:srgbClr val="000000"/>
                </a:solidFill>
                <a:latin typeface="Calibri"/>
                <a:ea typeface="DejaVu Sans"/>
              </a:rPr>
              <a:t>- 20% </a:t>
            </a:r>
            <a:endParaRPr lang="cy-GB" sz="2000" b="0" strike="noStrike" spc="-1" dirty="0">
              <a:latin typeface="Arial"/>
            </a:endParaRPr>
          </a:p>
          <a:p>
            <a:pPr>
              <a:lnSpc>
                <a:spcPct val="90000"/>
              </a:lnSpc>
              <a:spcBef>
                <a:spcPts val="1001"/>
              </a:spcBef>
            </a:pPr>
            <a:r>
              <a:rPr lang="cy-GB" sz="2000" b="0" strike="noStrike" spc="-1" dirty="0">
                <a:solidFill>
                  <a:srgbClr val="000000"/>
                </a:solidFill>
                <a:latin typeface="Calibri"/>
                <a:ea typeface="DejaVu Sans"/>
              </a:rPr>
              <a:t>      </a:t>
            </a:r>
            <a:r>
              <a:rPr lang="cy-GB" sz="2000" b="0" strike="noStrike" spc="-1" dirty="0" smtClean="0">
                <a:solidFill>
                  <a:srgbClr val="000000"/>
                </a:solidFill>
                <a:latin typeface="Calibri"/>
                <a:ea typeface="DejaVu Sans"/>
              </a:rPr>
              <a:t>		Completed </a:t>
            </a:r>
            <a:r>
              <a:rPr lang="cy-GB" sz="2000" b="0" strike="noStrike" spc="-1" dirty="0">
                <a:solidFill>
                  <a:srgbClr val="000000"/>
                </a:solidFill>
                <a:latin typeface="Calibri"/>
                <a:ea typeface="DejaVu Sans"/>
              </a:rPr>
              <a:t>at the end of the week. </a:t>
            </a:r>
            <a:endParaRPr lang="cy-GB" sz="2000" b="0" strike="noStrike" spc="-1" dirty="0">
              <a:latin typeface="Arial"/>
            </a:endParaRPr>
          </a:p>
          <a:p>
            <a:pPr marL="514440" indent="-513360">
              <a:lnSpc>
                <a:spcPct val="90000"/>
              </a:lnSpc>
              <a:spcBef>
                <a:spcPts val="1001"/>
              </a:spcBef>
              <a:buClr>
                <a:srgbClr val="000000"/>
              </a:buClr>
              <a:buFont typeface="Arial"/>
              <a:buAutoNum type="arabicParenR" startAt="2"/>
            </a:pPr>
            <a:r>
              <a:rPr lang="cy-GB" sz="2000" b="1" strike="noStrike" spc="-1" dirty="0">
                <a:solidFill>
                  <a:srgbClr val="000000"/>
                </a:solidFill>
                <a:latin typeface="Calibri"/>
                <a:ea typeface="DejaVu Sans"/>
              </a:rPr>
              <a:t>Bioinformatics Analysis - 20% </a:t>
            </a:r>
            <a:endParaRPr lang="cy-GB" sz="2000" b="0" strike="noStrike" spc="-1" dirty="0">
              <a:latin typeface="Arial"/>
            </a:endParaRPr>
          </a:p>
          <a:p>
            <a:pPr>
              <a:lnSpc>
                <a:spcPct val="90000"/>
              </a:lnSpc>
              <a:spcBef>
                <a:spcPts val="1001"/>
              </a:spcBef>
            </a:pPr>
            <a:r>
              <a:rPr lang="cy-GB" sz="2000" b="0" strike="noStrike" spc="-1" dirty="0">
                <a:solidFill>
                  <a:srgbClr val="000000"/>
                </a:solidFill>
                <a:latin typeface="Calibri"/>
                <a:ea typeface="DejaVu Sans"/>
              </a:rPr>
              <a:t>      </a:t>
            </a:r>
            <a:r>
              <a:rPr lang="cy-GB" sz="2000" b="0" strike="noStrike" spc="-1" dirty="0" smtClean="0">
                <a:solidFill>
                  <a:srgbClr val="000000"/>
                </a:solidFill>
                <a:latin typeface="Calibri"/>
                <a:ea typeface="DejaVu Sans"/>
              </a:rPr>
              <a:t>		Similar </a:t>
            </a:r>
            <a:r>
              <a:rPr lang="cy-GB" sz="2000" b="0" strike="noStrike" spc="-1" dirty="0">
                <a:solidFill>
                  <a:srgbClr val="000000"/>
                </a:solidFill>
                <a:latin typeface="Calibri"/>
                <a:ea typeface="DejaVu Sans"/>
              </a:rPr>
              <a:t>structure to the workshops. </a:t>
            </a:r>
            <a:endParaRPr lang="cy-GB" sz="2000" b="0" strike="noStrike" spc="-1" dirty="0">
              <a:latin typeface="Arial"/>
            </a:endParaRPr>
          </a:p>
          <a:p>
            <a:pPr marL="514440" indent="-513360">
              <a:lnSpc>
                <a:spcPct val="90000"/>
              </a:lnSpc>
              <a:spcBef>
                <a:spcPts val="1001"/>
              </a:spcBef>
              <a:buClr>
                <a:srgbClr val="000000"/>
              </a:buClr>
              <a:buFont typeface="Arial"/>
              <a:buAutoNum type="arabicParenR" startAt="3"/>
            </a:pPr>
            <a:r>
              <a:rPr lang="cy-GB" sz="2000" b="1" strike="noStrike" spc="-1" dirty="0">
                <a:solidFill>
                  <a:srgbClr val="000000"/>
                </a:solidFill>
                <a:latin typeface="Calibri"/>
                <a:ea typeface="DejaVu Sans"/>
              </a:rPr>
              <a:t>Bioinformatics Report - 60%</a:t>
            </a:r>
            <a:endParaRPr lang="cy-GB" sz="2000" b="0" strike="noStrike" spc="-1" dirty="0">
              <a:latin typeface="Arial"/>
            </a:endParaRPr>
          </a:p>
          <a:p>
            <a:pPr>
              <a:lnSpc>
                <a:spcPct val="90000"/>
              </a:lnSpc>
              <a:spcBef>
                <a:spcPts val="1001"/>
              </a:spcBef>
            </a:pPr>
            <a:r>
              <a:rPr lang="cy-GB" sz="2000" b="0" strike="noStrike" spc="-1" dirty="0">
                <a:solidFill>
                  <a:srgbClr val="000000"/>
                </a:solidFill>
                <a:latin typeface="Calibri"/>
                <a:ea typeface="DejaVu Sans"/>
              </a:rPr>
              <a:t>       </a:t>
            </a:r>
            <a:r>
              <a:rPr lang="cy-GB" sz="2000" b="0" strike="noStrike" spc="-1" dirty="0" smtClean="0">
                <a:solidFill>
                  <a:srgbClr val="000000"/>
                </a:solidFill>
                <a:latin typeface="Calibri"/>
                <a:ea typeface="DejaVu Sans"/>
              </a:rPr>
              <a:t>		Essay</a:t>
            </a:r>
            <a:r>
              <a:rPr lang="cy-GB" sz="2000" b="0" strike="noStrike" spc="-1" dirty="0">
                <a:solidFill>
                  <a:srgbClr val="000000"/>
                </a:solidFill>
                <a:latin typeface="Calibri"/>
                <a:ea typeface="DejaVu Sans"/>
              </a:rPr>
              <a:t>. </a:t>
            </a:r>
            <a:endParaRPr lang="cy-GB" sz="2000" b="0" strike="noStrike" spc="-1" dirty="0">
              <a:latin typeface="Arial"/>
            </a:endParaRPr>
          </a:p>
        </p:txBody>
      </p:sp>
    </p:spTree>
    <p:extLst>
      <p:ext uri="{BB962C8B-B14F-4D97-AF65-F5344CB8AC3E}">
        <p14:creationId xmlns:p14="http://schemas.microsoft.com/office/powerpoint/2010/main" val="35924243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226080"/>
            <a:ext cx="9071640" cy="946440"/>
          </a:xfrm>
          <a:prstGeom prst="rect">
            <a:avLst/>
          </a:prstGeom>
          <a:noFill/>
          <a:ln>
            <a:noFill/>
          </a:ln>
        </p:spPr>
        <p:txBody>
          <a:bodyPr lIns="0" tIns="0" rIns="0" bIns="0" anchor="ctr"/>
          <a:lstStyle/>
          <a:p>
            <a:pPr algn="ctr"/>
            <a:r>
              <a:rPr lang="cy-GB" sz="3200" b="0" strike="noStrike" spc="-1" dirty="0" smtClean="0">
                <a:solidFill>
                  <a:srgbClr val="333366"/>
                </a:solidFill>
                <a:latin typeface="Arial"/>
              </a:rPr>
              <a:t>PMIM102: Scientific Computing in Healthcare</a:t>
            </a:r>
            <a:endParaRPr lang="cy-GB" sz="3200" b="0" strike="noStrike" spc="-1" dirty="0">
              <a:solidFill>
                <a:srgbClr val="333366"/>
              </a:solidFill>
              <a:latin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4002713360"/>
              </p:ext>
            </p:extLst>
          </p:nvPr>
        </p:nvGraphicFramePr>
        <p:xfrm>
          <a:off x="402564" y="2916947"/>
          <a:ext cx="9362537" cy="944880"/>
        </p:xfrm>
        <a:graphic>
          <a:graphicData uri="http://schemas.openxmlformats.org/drawingml/2006/table">
            <a:tbl>
              <a:tblPr firstRow="1" firstCol="1" bandRow="1">
                <a:tableStyleId>{5C22544A-7EE6-4342-B048-85BDC9FD1C3A}</a:tableStyleId>
              </a:tblPr>
              <a:tblGrid>
                <a:gridCol w="1171950">
                  <a:extLst>
                    <a:ext uri="{9D8B030D-6E8A-4147-A177-3AD203B41FA5}">
                      <a16:colId xmlns:a16="http://schemas.microsoft.com/office/drawing/2014/main" val="1876998130"/>
                    </a:ext>
                  </a:extLst>
                </a:gridCol>
                <a:gridCol w="1697041">
                  <a:extLst>
                    <a:ext uri="{9D8B030D-6E8A-4147-A177-3AD203B41FA5}">
                      <a16:colId xmlns:a16="http://schemas.microsoft.com/office/drawing/2014/main" val="2687398229"/>
                    </a:ext>
                  </a:extLst>
                </a:gridCol>
                <a:gridCol w="722891">
                  <a:extLst>
                    <a:ext uri="{9D8B030D-6E8A-4147-A177-3AD203B41FA5}">
                      <a16:colId xmlns:a16="http://schemas.microsoft.com/office/drawing/2014/main" val="793156911"/>
                    </a:ext>
                  </a:extLst>
                </a:gridCol>
                <a:gridCol w="732989">
                  <a:extLst>
                    <a:ext uri="{9D8B030D-6E8A-4147-A177-3AD203B41FA5}">
                      <a16:colId xmlns:a16="http://schemas.microsoft.com/office/drawing/2014/main" val="1026930574"/>
                    </a:ext>
                  </a:extLst>
                </a:gridCol>
                <a:gridCol w="805457">
                  <a:extLst>
                    <a:ext uri="{9D8B030D-6E8A-4147-A177-3AD203B41FA5}">
                      <a16:colId xmlns:a16="http://schemas.microsoft.com/office/drawing/2014/main" val="413393192"/>
                    </a:ext>
                  </a:extLst>
                </a:gridCol>
                <a:gridCol w="1023452">
                  <a:extLst>
                    <a:ext uri="{9D8B030D-6E8A-4147-A177-3AD203B41FA5}">
                      <a16:colId xmlns:a16="http://schemas.microsoft.com/office/drawing/2014/main" val="2410837233"/>
                    </a:ext>
                  </a:extLst>
                </a:gridCol>
                <a:gridCol w="1293719">
                  <a:extLst>
                    <a:ext uri="{9D8B030D-6E8A-4147-A177-3AD203B41FA5}">
                      <a16:colId xmlns:a16="http://schemas.microsoft.com/office/drawing/2014/main" val="272471997"/>
                    </a:ext>
                  </a:extLst>
                </a:gridCol>
                <a:gridCol w="804269">
                  <a:extLst>
                    <a:ext uri="{9D8B030D-6E8A-4147-A177-3AD203B41FA5}">
                      <a16:colId xmlns:a16="http://schemas.microsoft.com/office/drawing/2014/main" val="2565594168"/>
                    </a:ext>
                  </a:extLst>
                </a:gridCol>
                <a:gridCol w="1110769">
                  <a:extLst>
                    <a:ext uri="{9D8B030D-6E8A-4147-A177-3AD203B41FA5}">
                      <a16:colId xmlns:a16="http://schemas.microsoft.com/office/drawing/2014/main" val="3176168272"/>
                    </a:ext>
                  </a:extLst>
                </a:gridCol>
              </a:tblGrid>
              <a:tr h="331544">
                <a:tc>
                  <a:txBody>
                    <a:bodyPr/>
                    <a:lstStyle/>
                    <a:p>
                      <a:pPr>
                        <a:spcAft>
                          <a:spcPts val="0"/>
                        </a:spcAft>
                      </a:pPr>
                      <a:r>
                        <a:rPr lang="en-GB" sz="1100">
                          <a:effectLst/>
                        </a:rPr>
                        <a:t>MONTH</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2164" marR="62164" marT="0" marB="0"/>
                </a:tc>
                <a:tc>
                  <a:txBody>
                    <a:bodyPr/>
                    <a:lstStyle/>
                    <a:p>
                      <a:pPr>
                        <a:spcAft>
                          <a:spcPts val="0"/>
                        </a:spcAft>
                      </a:pPr>
                      <a:r>
                        <a:rPr lang="en-GB" sz="1100">
                          <a:effectLst/>
                        </a:rPr>
                        <a:t>MODULE</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2164" marR="62164" marT="0" marB="0"/>
                </a:tc>
                <a:tc>
                  <a:txBody>
                    <a:bodyPr/>
                    <a:lstStyle/>
                    <a:p>
                      <a:pPr>
                        <a:spcAft>
                          <a:spcPts val="0"/>
                        </a:spcAft>
                      </a:pPr>
                      <a:r>
                        <a:rPr lang="en-GB" sz="1100">
                          <a:effectLst/>
                        </a:rPr>
                        <a:t>WEB ACCESS</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2164" marR="62164" marT="0" marB="0"/>
                </a:tc>
                <a:tc>
                  <a:txBody>
                    <a:bodyPr/>
                    <a:lstStyle/>
                    <a:p>
                      <a:pPr>
                        <a:spcAft>
                          <a:spcPts val="0"/>
                        </a:spcAft>
                      </a:pPr>
                      <a:r>
                        <a:rPr lang="en-GB" sz="1100">
                          <a:effectLst/>
                        </a:rPr>
                        <a:t>TAUGHT WEEK</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2164" marR="62164" marT="0" marB="0"/>
                </a:tc>
                <a:tc>
                  <a:txBody>
                    <a:bodyPr/>
                    <a:lstStyle/>
                    <a:p>
                      <a:pPr>
                        <a:spcAft>
                          <a:spcPts val="0"/>
                        </a:spcAft>
                      </a:pPr>
                      <a:r>
                        <a:rPr lang="en-GB" sz="1100">
                          <a:effectLst/>
                        </a:rPr>
                        <a:t>STUDY</a:t>
                      </a:r>
                    </a:p>
                    <a:p>
                      <a:pPr>
                        <a:spcAft>
                          <a:spcPts val="0"/>
                        </a:spcAft>
                      </a:pPr>
                      <a:r>
                        <a:rPr lang="en-GB" sz="1100">
                          <a:effectLst/>
                        </a:rPr>
                        <a:t>GROUP</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2164" marR="62164" marT="0" marB="0"/>
                </a:tc>
                <a:tc>
                  <a:txBody>
                    <a:bodyPr/>
                    <a:lstStyle/>
                    <a:p>
                      <a:pPr>
                        <a:spcAft>
                          <a:spcPts val="0"/>
                        </a:spcAft>
                      </a:pPr>
                      <a:r>
                        <a:rPr lang="en-GB" sz="1100">
                          <a:effectLst/>
                        </a:rPr>
                        <a:t>TUTORIAL</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2164" marR="62164" marT="0" marB="0"/>
                </a:tc>
                <a:tc>
                  <a:txBody>
                    <a:bodyPr/>
                    <a:lstStyle/>
                    <a:p>
                      <a:pPr>
                        <a:spcAft>
                          <a:spcPts val="0"/>
                        </a:spcAft>
                      </a:pPr>
                      <a:r>
                        <a:rPr lang="en-GB" sz="1100">
                          <a:effectLst/>
                        </a:rPr>
                        <a:t>ASSIGNMENT</a:t>
                      </a:r>
                    </a:p>
                    <a:p>
                      <a:pPr>
                        <a:spcAft>
                          <a:spcPts val="0"/>
                        </a:spcAft>
                      </a:pPr>
                      <a:r>
                        <a:rPr lang="en-GB" sz="1100">
                          <a:effectLst/>
                        </a:rPr>
                        <a:t>DATE</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2164" marR="62164" marT="0" marB="0"/>
                </a:tc>
                <a:tc>
                  <a:txBody>
                    <a:bodyPr/>
                    <a:lstStyle/>
                    <a:p>
                      <a:pPr>
                        <a:spcAft>
                          <a:spcPts val="0"/>
                        </a:spcAft>
                      </a:pPr>
                      <a:r>
                        <a:rPr lang="en-GB" sz="1100">
                          <a:effectLst/>
                        </a:rPr>
                        <a:t>WRITING TIME</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2164" marR="62164" marT="0" marB="0"/>
                </a:tc>
                <a:tc>
                  <a:txBody>
                    <a:bodyPr/>
                    <a:lstStyle/>
                    <a:p>
                      <a:pPr>
                        <a:spcAft>
                          <a:spcPts val="0"/>
                        </a:spcAft>
                      </a:pPr>
                      <a:r>
                        <a:rPr lang="en-GB" sz="1100">
                          <a:effectLst/>
                        </a:rPr>
                        <a:t>PROVISIONAL MARKS</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2164" marR="62164" marT="0" marB="0"/>
                </a:tc>
                <a:extLst>
                  <a:ext uri="{0D108BD9-81ED-4DB2-BD59-A6C34878D82A}">
                    <a16:rowId xmlns:a16="http://schemas.microsoft.com/office/drawing/2014/main" val="2782802278"/>
                  </a:ext>
                </a:extLst>
              </a:tr>
              <a:tr h="594016">
                <a:tc>
                  <a:txBody>
                    <a:bodyPr/>
                    <a:lstStyle/>
                    <a:p>
                      <a:pP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JAN 2021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b="1" dirty="0" smtClean="0">
                          <a:effectLst/>
                          <a:latin typeface="Arial" panose="020B0604020202020204" pitchFamily="34" charset="0"/>
                          <a:ea typeface="Times New Roman" panose="02020603050405020304" pitchFamily="18" charset="0"/>
                          <a:cs typeface="Arial" panose="020B0604020202020204" pitchFamily="34" charset="0"/>
                        </a:rPr>
                        <a:t>FT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PMIM102</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i="1" dirty="0">
                          <a:effectLst/>
                          <a:latin typeface="Arial" panose="020B0604020202020204" pitchFamily="34" charset="0"/>
                          <a:ea typeface="Calibri" panose="020F0502020204030204" pitchFamily="34" charset="0"/>
                          <a:cs typeface="Arial" panose="020B0604020202020204" pitchFamily="34" charset="0"/>
                        </a:rPr>
                        <a:t>Scientific Computing and Health Care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b="0" dirty="0">
                          <a:effectLst/>
                          <a:latin typeface="Arial" panose="020B0604020202020204" pitchFamily="34" charset="0"/>
                          <a:ea typeface="Calibri" panose="020F0502020204030204" pitchFamily="34" charset="0"/>
                          <a:cs typeface="Arial" panose="020B0604020202020204" pitchFamily="34" charset="0"/>
                        </a:rPr>
                        <a:t>Mr Dan Thayer</a:t>
                      </a:r>
                      <a:endParaRPr lang="en-GB" sz="1200" b="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000">
                          <a:effectLst/>
                          <a:latin typeface="Arial" panose="020B0604020202020204" pitchFamily="34" charset="0"/>
                          <a:ea typeface="Times New Roman" panose="02020603050405020304" pitchFamily="18" charset="0"/>
                          <a:cs typeface="Arial" panose="020B0604020202020204" pitchFamily="34" charset="0"/>
                        </a:rPr>
                        <a:t>04/01/21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18/01/21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a:effectLst/>
                          <a:latin typeface="Arial" panose="020B0604020202020204" pitchFamily="34" charset="0"/>
                          <a:ea typeface="Times New Roman" panose="02020603050405020304" pitchFamily="18" charset="0"/>
                          <a:cs typeface="Arial" panose="020B0604020202020204" pitchFamily="34" charset="0"/>
                        </a:rPr>
                        <a:t>27/01/21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a:effectLst/>
                          <a:latin typeface="Arial" panose="020B0604020202020204" pitchFamily="34" charset="0"/>
                          <a:ea typeface="Times New Roman" panose="02020603050405020304" pitchFamily="18" charset="0"/>
                          <a:cs typeface="Arial" panose="020B0604020202020204" pitchFamily="34" charset="0"/>
                        </a:rPr>
                        <a:t>19/02/21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a:effectLst/>
                          <a:latin typeface="Arial" panose="020B0604020202020204" pitchFamily="34" charset="0"/>
                          <a:ea typeface="Times New Roman" panose="02020603050405020304" pitchFamily="18" charset="0"/>
                          <a:cs typeface="Arial" panose="020B0604020202020204" pitchFamily="34" charset="0"/>
                        </a:rPr>
                        <a:t>08/03/21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a:effectLst/>
                          <a:latin typeface="Arial" panose="020B0604020202020204" pitchFamily="34" charset="0"/>
                          <a:ea typeface="Times New Roman" panose="02020603050405020304" pitchFamily="18" charset="0"/>
                          <a:cs typeface="Arial" panose="020B0604020202020204" pitchFamily="34" charset="0"/>
                        </a:rPr>
                        <a:t>6 weeks</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29/03/21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7105522"/>
                  </a:ext>
                </a:extLst>
              </a:tr>
            </a:tbl>
          </a:graphicData>
        </a:graphic>
      </p:graphicFrame>
      <p:sp>
        <p:nvSpPr>
          <p:cNvPr id="5" name="Rectangle 4"/>
          <p:cNvSpPr/>
          <p:nvPr/>
        </p:nvSpPr>
        <p:spPr>
          <a:xfrm>
            <a:off x="402564" y="1330305"/>
            <a:ext cx="9362537" cy="1200329"/>
          </a:xfrm>
          <a:prstGeom prst="rect">
            <a:avLst/>
          </a:prstGeom>
        </p:spPr>
        <p:txBody>
          <a:bodyPr wrap="square">
            <a:spAutoFit/>
          </a:bodyPr>
          <a:lstStyle/>
          <a:p>
            <a:r>
              <a:rPr lang="en-GB" dirty="0" smtClean="0"/>
              <a:t>The module aims to raise the awareness of students about scientific computing in the field of health data science. It focuses on basic software development workflows, tools, and skills that health data scientists most often employ. Students will also learn about the professional context within which health data scientists operate.</a:t>
            </a:r>
            <a:endParaRPr lang="en-GB" dirty="0"/>
          </a:p>
        </p:txBody>
      </p:sp>
      <p:sp>
        <p:nvSpPr>
          <p:cNvPr id="10" name="Rectangle 9"/>
          <p:cNvSpPr/>
          <p:nvPr/>
        </p:nvSpPr>
        <p:spPr>
          <a:xfrm>
            <a:off x="402564" y="4191399"/>
            <a:ext cx="9362537" cy="369332"/>
          </a:xfrm>
          <a:prstGeom prst="rect">
            <a:avLst/>
          </a:prstGeom>
        </p:spPr>
        <p:txBody>
          <a:bodyPr wrap="square">
            <a:spAutoFit/>
          </a:bodyPr>
          <a:lstStyle/>
          <a:p>
            <a:pPr algn="r"/>
            <a:r>
              <a:rPr lang="en-GB" dirty="0" smtClean="0"/>
              <a:t>Module co-ordinator: Dan Thayer</a:t>
            </a:r>
            <a:endParaRPr lang="en-GB"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226080"/>
            <a:ext cx="9071640" cy="946440"/>
          </a:xfrm>
          <a:prstGeom prst="rect">
            <a:avLst/>
          </a:prstGeom>
          <a:noFill/>
          <a:ln>
            <a:noFill/>
          </a:ln>
        </p:spPr>
        <p:txBody>
          <a:bodyPr lIns="0" tIns="0" rIns="0" bIns="0" anchor="ctr"/>
          <a:lstStyle/>
          <a:p>
            <a:pPr algn="ctr"/>
            <a:r>
              <a:rPr lang="cy-GB" sz="3600" spc="-1" dirty="0">
                <a:solidFill>
                  <a:srgbClr val="333366"/>
                </a:solidFill>
              </a:rPr>
              <a:t>PMIM102: </a:t>
            </a:r>
            <a:r>
              <a:rPr lang="cy-GB" sz="3600" spc="-1" dirty="0" smtClean="0">
                <a:solidFill>
                  <a:srgbClr val="333366"/>
                </a:solidFill>
              </a:rPr>
              <a:t>Learning Outcomes</a:t>
            </a:r>
            <a:endParaRPr lang="cy-GB" sz="3600" spc="-1" dirty="0">
              <a:solidFill>
                <a:srgbClr val="333366"/>
              </a:solidFill>
            </a:endParaRPr>
          </a:p>
        </p:txBody>
      </p:sp>
      <p:sp>
        <p:nvSpPr>
          <p:cNvPr id="3" name="Rectangle 2"/>
          <p:cNvSpPr/>
          <p:nvPr/>
        </p:nvSpPr>
        <p:spPr>
          <a:xfrm>
            <a:off x="1138687" y="1436712"/>
            <a:ext cx="8005313" cy="2585323"/>
          </a:xfrm>
          <a:prstGeom prst="rect">
            <a:avLst/>
          </a:prstGeom>
        </p:spPr>
        <p:txBody>
          <a:bodyPr wrap="square">
            <a:spAutoFit/>
          </a:bodyPr>
          <a:lstStyle/>
          <a:p>
            <a:pPr marL="342900" indent="-342900">
              <a:buFont typeface="+mj-lt"/>
              <a:buAutoNum type="arabicPeriod"/>
            </a:pPr>
            <a:r>
              <a:rPr lang="en-GB" dirty="0" smtClean="0"/>
              <a:t>Examine the main mission, operational environment and characteristic skill set of health data scientists.</a:t>
            </a:r>
          </a:p>
          <a:p>
            <a:pPr marL="342900" indent="-342900">
              <a:buFont typeface="+mj-lt"/>
              <a:buAutoNum type="arabicPeriod"/>
            </a:pPr>
            <a:r>
              <a:rPr lang="en-GB" dirty="0" smtClean="0"/>
              <a:t>Design algorithms to solve representative categories of problems that frequently occur in healthcare scientific computation.</a:t>
            </a:r>
          </a:p>
          <a:p>
            <a:pPr marL="342900" indent="-342900">
              <a:buFont typeface="+mj-lt"/>
              <a:buAutoNum type="arabicPeriod"/>
            </a:pPr>
            <a:r>
              <a:rPr lang="en-GB" dirty="0" smtClean="0"/>
              <a:t>Write, document, and test computer code to solve data processing problems.</a:t>
            </a:r>
          </a:p>
          <a:p>
            <a:pPr marL="342900" indent="-342900">
              <a:buFont typeface="+mj-lt"/>
              <a:buAutoNum type="arabicPeriod"/>
            </a:pPr>
            <a:r>
              <a:rPr lang="en-GB" dirty="0" smtClean="0"/>
              <a:t>Prepare and compose comprehensive documentation of code that enables its evaluation and re-use by other professionals.</a:t>
            </a:r>
          </a:p>
          <a:p>
            <a:pPr marL="342900" indent="-342900">
              <a:buFont typeface="+mj-lt"/>
              <a:buAutoNum type="arabicPeriod"/>
            </a:pPr>
            <a:r>
              <a:rPr lang="en-GB" dirty="0" smtClean="0"/>
              <a:t>Appraise secondary uses of data in healthcare</a:t>
            </a:r>
            <a:endParaRPr lang="en-GB"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504000" y="226080"/>
            <a:ext cx="9071640" cy="946440"/>
          </a:xfrm>
          <a:prstGeom prst="rect">
            <a:avLst/>
          </a:prstGeom>
          <a:noFill/>
          <a:ln>
            <a:noFill/>
          </a:ln>
        </p:spPr>
        <p:txBody>
          <a:bodyPr lIns="0" tIns="0" rIns="0" bIns="0" anchor="ctr"/>
          <a:lstStyle/>
          <a:p>
            <a:pPr algn="ctr"/>
            <a:r>
              <a:rPr lang="cy-GB" sz="3600" b="0" strike="noStrike" spc="-1" dirty="0" smtClean="0">
                <a:solidFill>
                  <a:srgbClr val="333366"/>
                </a:solidFill>
                <a:latin typeface="Arial"/>
              </a:rPr>
              <a:t>PMIM102: Timetable</a:t>
            </a:r>
            <a:endParaRPr lang="cy-GB" sz="3600" b="0" strike="noStrike" spc="-1" dirty="0">
              <a:solidFill>
                <a:srgbClr val="333366"/>
              </a:solidFill>
              <a:latin typeface="Arial"/>
            </a:endParaRPr>
          </a:p>
        </p:txBody>
      </p:sp>
      <p:pic>
        <p:nvPicPr>
          <p:cNvPr id="6" name="Picture 5"/>
          <p:cNvPicPr/>
          <p:nvPr/>
        </p:nvPicPr>
        <p:blipFill>
          <a:blip r:embed="rId2"/>
          <a:stretch/>
        </p:blipFill>
        <p:spPr>
          <a:xfrm>
            <a:off x="5039820" y="1071463"/>
            <a:ext cx="4573587" cy="763587"/>
          </a:xfrm>
          <a:prstGeom prst="rect">
            <a:avLst/>
          </a:prstGeom>
          <a:ln>
            <a:noFill/>
          </a:ln>
          <a:effectLst>
            <a:outerShdw blurRad="50800" dist="50800" dir="10800000" algn="ctr" rotWithShape="0">
              <a:schemeClr val="tx1">
                <a:lumMod val="75000"/>
                <a:lumOff val="25000"/>
                <a:alpha val="43000"/>
              </a:schemeClr>
            </a:outerShdw>
          </a:effectLst>
        </p:spPr>
      </p:pic>
      <p:graphicFrame>
        <p:nvGraphicFramePr>
          <p:cNvPr id="4" name="Table 3"/>
          <p:cNvGraphicFramePr>
            <a:graphicFrameLocks noGrp="1"/>
          </p:cNvGraphicFramePr>
          <p:nvPr>
            <p:extLst>
              <p:ext uri="{D42A27DB-BD31-4B8C-83A1-F6EECF244321}">
                <p14:modId xmlns:p14="http://schemas.microsoft.com/office/powerpoint/2010/main" val="3221628689"/>
              </p:ext>
            </p:extLst>
          </p:nvPr>
        </p:nvGraphicFramePr>
        <p:xfrm>
          <a:off x="4928275" y="2052409"/>
          <a:ext cx="4256029" cy="2580322"/>
        </p:xfrm>
        <a:graphic>
          <a:graphicData uri="http://schemas.openxmlformats.org/drawingml/2006/table">
            <a:tbl>
              <a:tblPr firstRow="1" firstCol="1" bandRow="1">
                <a:tableStyleId>{5C22544A-7EE6-4342-B048-85BDC9FD1C3A}</a:tableStyleId>
              </a:tblPr>
              <a:tblGrid>
                <a:gridCol w="371735">
                  <a:extLst>
                    <a:ext uri="{9D8B030D-6E8A-4147-A177-3AD203B41FA5}">
                      <a16:colId xmlns:a16="http://schemas.microsoft.com/office/drawing/2014/main" val="2473910561"/>
                    </a:ext>
                  </a:extLst>
                </a:gridCol>
                <a:gridCol w="265525">
                  <a:extLst>
                    <a:ext uri="{9D8B030D-6E8A-4147-A177-3AD203B41FA5}">
                      <a16:colId xmlns:a16="http://schemas.microsoft.com/office/drawing/2014/main" val="4124810986"/>
                    </a:ext>
                  </a:extLst>
                </a:gridCol>
                <a:gridCol w="279310">
                  <a:extLst>
                    <a:ext uri="{9D8B030D-6E8A-4147-A177-3AD203B41FA5}">
                      <a16:colId xmlns:a16="http://schemas.microsoft.com/office/drawing/2014/main" val="4009243763"/>
                    </a:ext>
                  </a:extLst>
                </a:gridCol>
                <a:gridCol w="2471732">
                  <a:extLst>
                    <a:ext uri="{9D8B030D-6E8A-4147-A177-3AD203B41FA5}">
                      <a16:colId xmlns:a16="http://schemas.microsoft.com/office/drawing/2014/main" val="1883085360"/>
                    </a:ext>
                  </a:extLst>
                </a:gridCol>
                <a:gridCol w="507447">
                  <a:extLst>
                    <a:ext uri="{9D8B030D-6E8A-4147-A177-3AD203B41FA5}">
                      <a16:colId xmlns:a16="http://schemas.microsoft.com/office/drawing/2014/main" val="2446078205"/>
                    </a:ext>
                  </a:extLst>
                </a:gridCol>
                <a:gridCol w="360280">
                  <a:extLst>
                    <a:ext uri="{9D8B030D-6E8A-4147-A177-3AD203B41FA5}">
                      <a16:colId xmlns:a16="http://schemas.microsoft.com/office/drawing/2014/main" val="70648793"/>
                    </a:ext>
                  </a:extLst>
                </a:gridCol>
              </a:tblGrid>
              <a:tr h="85854">
                <a:tc>
                  <a:txBody>
                    <a:bodyPr/>
                    <a:lstStyle/>
                    <a:p>
                      <a:pPr algn="ctr">
                        <a:spcAft>
                          <a:spcPts val="0"/>
                        </a:spcAft>
                      </a:pPr>
                      <a:r>
                        <a:rPr lang="en-GB" sz="600">
                          <a:effectLst/>
                        </a:rPr>
                        <a:t>Date</a:t>
                      </a:r>
                      <a:endParaRPr lang="en-GB" sz="600">
                        <a:effectLst/>
                        <a:latin typeface="Arial" panose="020B0604020202020204" pitchFamily="34" charset="0"/>
                        <a:ea typeface="Calibri" panose="020F0502020204030204" pitchFamily="34" charset="0"/>
                      </a:endParaRPr>
                    </a:p>
                  </a:txBody>
                  <a:tcPr marL="32171" marR="32171" marT="0" marB="0"/>
                </a:tc>
                <a:tc gridSpan="2">
                  <a:txBody>
                    <a:bodyPr/>
                    <a:lstStyle/>
                    <a:p>
                      <a:pPr algn="ctr">
                        <a:spcAft>
                          <a:spcPts val="0"/>
                        </a:spcAft>
                      </a:pPr>
                      <a:r>
                        <a:rPr lang="en-GB" sz="600">
                          <a:effectLst/>
                        </a:rPr>
                        <a:t>Time</a:t>
                      </a:r>
                      <a:endParaRPr lang="en-GB" sz="600">
                        <a:effectLst/>
                        <a:latin typeface="Arial" panose="020B0604020202020204" pitchFamily="34" charset="0"/>
                        <a:ea typeface="Calibri" panose="020F0502020204030204" pitchFamily="34" charset="0"/>
                      </a:endParaRPr>
                    </a:p>
                  </a:txBody>
                  <a:tcPr marL="32171" marR="32171" marT="0" marB="0" anchor="ctr"/>
                </a:tc>
                <a:tc hMerge="1">
                  <a:txBody>
                    <a:bodyPr/>
                    <a:lstStyle/>
                    <a:p>
                      <a:endParaRPr lang="en-GB"/>
                    </a:p>
                  </a:txBody>
                  <a:tcPr/>
                </a:tc>
                <a:tc>
                  <a:txBody>
                    <a:bodyPr/>
                    <a:lstStyle/>
                    <a:p>
                      <a:pPr algn="ctr">
                        <a:spcAft>
                          <a:spcPts val="0"/>
                        </a:spcAft>
                      </a:pPr>
                      <a:r>
                        <a:rPr lang="en-GB" sz="600">
                          <a:effectLst/>
                        </a:rPr>
                        <a:t>Subject</a:t>
                      </a:r>
                      <a:endParaRPr lang="en-GB" sz="600">
                        <a:effectLst/>
                        <a:latin typeface="Arial" panose="020B0604020202020204" pitchFamily="34" charset="0"/>
                        <a:ea typeface="Calibri" panose="020F0502020204030204" pitchFamily="34" charset="0"/>
                      </a:endParaRPr>
                    </a:p>
                  </a:txBody>
                  <a:tcPr marL="32171" marR="32171" marT="0" marB="0" anchor="ctr"/>
                </a:tc>
                <a:tc>
                  <a:txBody>
                    <a:bodyPr/>
                    <a:lstStyle/>
                    <a:p>
                      <a:pPr algn="ctr">
                        <a:spcAft>
                          <a:spcPts val="0"/>
                        </a:spcAft>
                      </a:pPr>
                      <a:r>
                        <a:rPr lang="en-GB" sz="600">
                          <a:effectLst/>
                        </a:rPr>
                        <a:t>Lecturers</a:t>
                      </a:r>
                      <a:endParaRPr lang="en-GB" sz="600">
                        <a:effectLst/>
                        <a:latin typeface="Arial" panose="020B0604020202020204" pitchFamily="34" charset="0"/>
                        <a:ea typeface="Calibri" panose="020F0502020204030204" pitchFamily="34" charset="0"/>
                      </a:endParaRPr>
                    </a:p>
                  </a:txBody>
                  <a:tcPr marL="32171" marR="32171" marT="0" marB="0" anchor="ctr"/>
                </a:tc>
                <a:tc>
                  <a:txBody>
                    <a:bodyPr/>
                    <a:lstStyle/>
                    <a:p>
                      <a:pPr algn="ctr">
                        <a:spcAft>
                          <a:spcPts val="0"/>
                        </a:spcAft>
                      </a:pPr>
                      <a:r>
                        <a:rPr lang="en-GB" sz="600">
                          <a:effectLst/>
                        </a:rPr>
                        <a:t>Room</a:t>
                      </a:r>
                      <a:endParaRPr lang="en-GB" sz="600">
                        <a:effectLst/>
                        <a:latin typeface="Arial" panose="020B0604020202020204" pitchFamily="34" charset="0"/>
                        <a:ea typeface="Calibri" panose="020F0502020204030204" pitchFamily="34" charset="0"/>
                      </a:endParaRPr>
                    </a:p>
                  </a:txBody>
                  <a:tcPr marL="32171" marR="32171" marT="0" marB="0" anchor="ctr"/>
                </a:tc>
                <a:extLst>
                  <a:ext uri="{0D108BD9-81ED-4DB2-BD59-A6C34878D82A}">
                    <a16:rowId xmlns:a16="http://schemas.microsoft.com/office/drawing/2014/main" val="856465877"/>
                  </a:ext>
                </a:extLst>
              </a:tr>
              <a:tr h="89365">
                <a:tc rowSpan="7">
                  <a:txBody>
                    <a:bodyPr/>
                    <a:lstStyle/>
                    <a:p>
                      <a:pPr>
                        <a:spcAft>
                          <a:spcPts val="0"/>
                        </a:spcAft>
                      </a:pPr>
                      <a:r>
                        <a:rPr lang="en-GB" sz="400">
                          <a:effectLst/>
                          <a:latin typeface="Arial" panose="020B0604020202020204" pitchFamily="34" charset="0"/>
                          <a:ea typeface="Calibri" panose="020F0502020204030204" pitchFamily="34" charset="0"/>
                        </a:rPr>
                        <a:t>Thu</a:t>
                      </a:r>
                    </a:p>
                    <a:p>
                      <a:pPr>
                        <a:spcAft>
                          <a:spcPts val="0"/>
                        </a:spcAft>
                      </a:pPr>
                      <a:r>
                        <a:rPr lang="en-GB" sz="400">
                          <a:effectLst/>
                          <a:latin typeface="Arial" panose="020B0604020202020204" pitchFamily="34" charset="0"/>
                          <a:ea typeface="Calibri" panose="020F0502020204030204" pitchFamily="34" charset="0"/>
                        </a:rPr>
                        <a:t>21</a:t>
                      </a:r>
                      <a:r>
                        <a:rPr lang="en-GB" sz="400" baseline="30000">
                          <a:effectLst/>
                          <a:latin typeface="Arial" panose="020B0604020202020204" pitchFamily="34" charset="0"/>
                          <a:ea typeface="Calibri" panose="020F0502020204030204" pitchFamily="34" charset="0"/>
                        </a:rPr>
                        <a:t>st </a:t>
                      </a:r>
                      <a:r>
                        <a:rPr lang="en-GB" sz="400">
                          <a:effectLst/>
                          <a:latin typeface="Arial" panose="020B0604020202020204" pitchFamily="34" charset="0"/>
                          <a:ea typeface="Calibri" panose="020F0502020204030204" pitchFamily="34" charset="0"/>
                        </a:rPr>
                        <a:t>Jan</a:t>
                      </a:r>
                      <a:br>
                        <a:rPr lang="en-GB" sz="400">
                          <a:effectLst/>
                          <a:latin typeface="Arial" panose="020B0604020202020204" pitchFamily="34" charset="0"/>
                          <a:ea typeface="Calibri" panose="020F0502020204030204" pitchFamily="34" charset="0"/>
                        </a:rPr>
                      </a:br>
                      <a:r>
                        <a:rPr lang="en-GB" sz="400">
                          <a:effectLst/>
                          <a:latin typeface="Arial" panose="020B0604020202020204" pitchFamily="34" charset="0"/>
                          <a:ea typeface="Calibri" panose="020F0502020204030204" pitchFamily="34" charset="0"/>
                        </a:rPr>
                        <a:t>2021</a:t>
                      </a:r>
                    </a:p>
                  </a:txBody>
                  <a:tcPr marL="68580" marR="68580" marT="0" marB="0"/>
                </a:tc>
                <a:tc>
                  <a:txBody>
                    <a:bodyPr/>
                    <a:lstStyle/>
                    <a:p>
                      <a:pPr algn="ctr">
                        <a:spcAft>
                          <a:spcPts val="0"/>
                        </a:spcAft>
                      </a:pPr>
                      <a:r>
                        <a:rPr lang="en-GB" sz="400">
                          <a:effectLst/>
                          <a:latin typeface="Arial" panose="020B0604020202020204" pitchFamily="34" charset="0"/>
                          <a:ea typeface="Calibri" panose="020F0502020204030204" pitchFamily="34" charset="0"/>
                        </a:rPr>
                        <a:t>09:00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10:00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Health Data 3</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2145228903"/>
                  </a:ext>
                </a:extLst>
              </a:tr>
              <a:tr h="89365">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10:00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11:00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Database design</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1863313437"/>
                  </a:ext>
                </a:extLst>
              </a:tr>
              <a:tr h="236099">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11:00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12:30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Software development principles: Using functions and modules in R.</a:t>
                      </a:r>
                    </a:p>
                    <a:p>
                      <a:pPr>
                        <a:spcAft>
                          <a:spcPts val="0"/>
                        </a:spcAft>
                      </a:pPr>
                      <a:r>
                        <a:rPr lang="en-GB" sz="400">
                          <a:effectLst/>
                          <a:latin typeface="Arial" panose="020B0604020202020204" pitchFamily="34" charset="0"/>
                          <a:ea typeface="Calibri" panose="020F0502020204030204" pitchFamily="34" charset="0"/>
                        </a:rPr>
                        <a:t>R-Studio / git</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Marcos del pozo Baños</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3933156099"/>
                  </a:ext>
                </a:extLst>
              </a:tr>
              <a:tr h="89365">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12:30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13:30</a:t>
                      </a:r>
                    </a:p>
                  </a:txBody>
                  <a:tcPr marL="68580" marR="68580" marT="0" marB="0" anchor="ctr"/>
                </a:tc>
                <a:tc gridSpan="3">
                  <a:txBody>
                    <a:bodyPr/>
                    <a:lstStyle/>
                    <a:p>
                      <a:pPr>
                        <a:spcAft>
                          <a:spcPts val="0"/>
                        </a:spcAft>
                      </a:pPr>
                      <a:r>
                        <a:rPr lang="en-GB" sz="400">
                          <a:effectLst/>
                          <a:latin typeface="Arial" panose="020B0604020202020204" pitchFamily="34" charset="0"/>
                          <a:ea typeface="Calibri" panose="020F0502020204030204" pitchFamily="34" charset="0"/>
                        </a:rPr>
                        <a:t>Lunch</a:t>
                      </a:r>
                    </a:p>
                  </a:txBody>
                  <a:tcPr marL="68580" marR="68580"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44826291"/>
                  </a:ext>
                </a:extLst>
              </a:tr>
              <a:tr h="16097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13:30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15:00</a:t>
                      </a:r>
                    </a:p>
                  </a:txBody>
                  <a:tcPr marL="68580" marR="68580" marT="0" marB="0" anchor="ctr"/>
                </a:tc>
                <a:tc>
                  <a:txBody>
                    <a:bodyPr/>
                    <a:lstStyle/>
                    <a:p>
                      <a:pPr>
                        <a:spcAft>
                          <a:spcPts val="0"/>
                        </a:spcAft>
                      </a:pPr>
                      <a:r>
                        <a:rPr lang="en-GB" sz="400" b="1">
                          <a:effectLst/>
                          <a:latin typeface="Arial" panose="020B0604020202020204" pitchFamily="34" charset="0"/>
                          <a:ea typeface="Calibri" panose="020F0502020204030204" pitchFamily="34" charset="0"/>
                        </a:rPr>
                        <a:t>Lab</a:t>
                      </a:r>
                      <a:r>
                        <a:rPr lang="en-GB" sz="400">
                          <a:effectLst/>
                          <a:latin typeface="Arial" panose="020B0604020202020204" pitchFamily="34" charset="0"/>
                          <a:ea typeface="Calibri" panose="020F0502020204030204" pitchFamily="34" charset="0"/>
                        </a:rPr>
                        <a:t>: Functions in R</a:t>
                      </a:r>
                    </a:p>
                    <a:p>
                      <a:pPr>
                        <a:spcAft>
                          <a:spcPts val="0"/>
                        </a:spcAft>
                      </a:pPr>
                      <a:r>
                        <a:rPr lang="en-GB" sz="400">
                          <a:effectLst/>
                          <a:latin typeface="Arial" panose="020B0604020202020204" pitchFamily="34" charset="0"/>
                          <a:ea typeface="Calibri" panose="020F0502020204030204" pitchFamily="34" charset="0"/>
                        </a:rPr>
                        <a:t>R-Studio</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Marcos del pozo Banos</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1080731755"/>
                  </a:ext>
                </a:extLst>
              </a:tr>
              <a:tr h="89365">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15:00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15:30</a:t>
                      </a:r>
                    </a:p>
                  </a:txBody>
                  <a:tcPr marL="68580" marR="68580" marT="0" marB="0" anchor="ctr"/>
                </a:tc>
                <a:tc gridSpan="3">
                  <a:txBody>
                    <a:bodyPr/>
                    <a:lstStyle/>
                    <a:p>
                      <a:pPr>
                        <a:spcAft>
                          <a:spcPts val="0"/>
                        </a:spcAft>
                      </a:pPr>
                      <a:r>
                        <a:rPr lang="en-GB" sz="400">
                          <a:effectLst/>
                          <a:latin typeface="Arial" panose="020B0604020202020204" pitchFamily="34" charset="0"/>
                          <a:ea typeface="Calibri" panose="020F0502020204030204" pitchFamily="34" charset="0"/>
                        </a:rPr>
                        <a:t>Coffee break</a:t>
                      </a:r>
                    </a:p>
                  </a:txBody>
                  <a:tcPr marL="68580" marR="68580"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07085623"/>
                  </a:ext>
                </a:extLst>
              </a:tr>
              <a:tr h="236099">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15:30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17:00</a:t>
                      </a:r>
                    </a:p>
                  </a:txBody>
                  <a:tcPr marL="68580" marR="68580" marT="0" marB="0" anchor="ctr"/>
                </a:tc>
                <a:tc>
                  <a:txBody>
                    <a:bodyPr/>
                    <a:lstStyle/>
                    <a:p>
                      <a:pPr>
                        <a:spcAft>
                          <a:spcPts val="0"/>
                        </a:spcAft>
                      </a:pPr>
                      <a:r>
                        <a:rPr lang="en-GB" sz="400" b="1">
                          <a:effectLst/>
                          <a:latin typeface="Arial" panose="020B0604020202020204" pitchFamily="34" charset="0"/>
                          <a:ea typeface="Calibri" panose="020F0502020204030204" pitchFamily="34" charset="0"/>
                        </a:rPr>
                        <a:t>Interactive</a:t>
                      </a:r>
                      <a:r>
                        <a:rPr lang="en-GB" sz="400">
                          <a:effectLst/>
                          <a:latin typeface="Arial" panose="020B0604020202020204" pitchFamily="34" charset="0"/>
                          <a:ea typeface="Calibri" panose="020F0502020204030204" pitchFamily="34" charset="0"/>
                        </a:rPr>
                        <a:t>: Further R.</a:t>
                      </a:r>
                    </a:p>
                    <a:p>
                      <a:pPr>
                        <a:spcAft>
                          <a:spcPts val="0"/>
                        </a:spcAft>
                      </a:pPr>
                      <a:r>
                        <a:rPr lang="en-GB" sz="400">
                          <a:effectLst/>
                          <a:latin typeface="Arial" panose="020B0604020202020204" pitchFamily="34" charset="0"/>
                          <a:ea typeface="Calibri" panose="020F0502020204030204" pitchFamily="34" charset="0"/>
                        </a:rPr>
                        <a:t>More R and Tidyverse for statistics.</a:t>
                      </a:r>
                    </a:p>
                    <a:p>
                      <a:pPr>
                        <a:spcAft>
                          <a:spcPts val="0"/>
                        </a:spcAft>
                      </a:pPr>
                      <a:r>
                        <a:rPr lang="en-GB" sz="400">
                          <a:effectLst/>
                          <a:latin typeface="Arial" panose="020B0604020202020204" pitchFamily="34" charset="0"/>
                          <a:ea typeface="Calibri" panose="020F0502020204030204" pitchFamily="34" charset="0"/>
                        </a:rPr>
                        <a:t>R-Studio / Jupyter notebooks / git</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Pete Arnold</a:t>
                      </a:r>
                    </a:p>
                  </a:txBody>
                  <a:tcPr marL="68580" marR="68580" marT="0" marB="0" anchor="ctr"/>
                </a:tc>
                <a:tc>
                  <a:txBody>
                    <a:bodyPr/>
                    <a:lstStyle/>
                    <a:p>
                      <a:pPr algn="ctr">
                        <a:spcAft>
                          <a:spcPts val="0"/>
                        </a:spcAft>
                      </a:pPr>
                      <a:r>
                        <a:rPr lang="en-GB" sz="400" dirty="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315150426"/>
                  </a:ext>
                </a:extLst>
              </a:tr>
              <a:tr h="85854">
                <a:tc>
                  <a:txBody>
                    <a:bodyPr/>
                    <a:lstStyle/>
                    <a:p>
                      <a:pPr algn="ctr">
                        <a:spcAft>
                          <a:spcPts val="0"/>
                        </a:spcAft>
                      </a:pPr>
                      <a:r>
                        <a:rPr lang="en-GB" sz="600">
                          <a:effectLst/>
                        </a:rPr>
                        <a:t>Date</a:t>
                      </a:r>
                      <a:endParaRPr lang="en-GB" sz="600">
                        <a:effectLst/>
                        <a:latin typeface="Arial" panose="020B0604020202020204" pitchFamily="34" charset="0"/>
                        <a:ea typeface="Calibri" panose="020F0502020204030204" pitchFamily="34" charset="0"/>
                      </a:endParaRPr>
                    </a:p>
                  </a:txBody>
                  <a:tcPr marL="32171" marR="32171" marT="0" marB="0"/>
                </a:tc>
                <a:tc gridSpan="2">
                  <a:txBody>
                    <a:bodyPr/>
                    <a:lstStyle/>
                    <a:p>
                      <a:pPr algn="ctr">
                        <a:spcAft>
                          <a:spcPts val="0"/>
                        </a:spcAft>
                      </a:pPr>
                      <a:r>
                        <a:rPr lang="en-GB" sz="600">
                          <a:effectLst/>
                        </a:rPr>
                        <a:t>Time</a:t>
                      </a:r>
                      <a:endParaRPr lang="en-GB" sz="600">
                        <a:effectLst/>
                        <a:latin typeface="Arial" panose="020B0604020202020204" pitchFamily="34" charset="0"/>
                        <a:ea typeface="Calibri" panose="020F0502020204030204" pitchFamily="34" charset="0"/>
                      </a:endParaRPr>
                    </a:p>
                  </a:txBody>
                  <a:tcPr marL="32171" marR="32171" marT="0" marB="0" anchor="ctr"/>
                </a:tc>
                <a:tc hMerge="1">
                  <a:txBody>
                    <a:bodyPr/>
                    <a:lstStyle/>
                    <a:p>
                      <a:endParaRPr lang="en-GB"/>
                    </a:p>
                  </a:txBody>
                  <a:tcPr/>
                </a:tc>
                <a:tc>
                  <a:txBody>
                    <a:bodyPr/>
                    <a:lstStyle/>
                    <a:p>
                      <a:pPr algn="ctr">
                        <a:spcAft>
                          <a:spcPts val="0"/>
                        </a:spcAft>
                      </a:pPr>
                      <a:r>
                        <a:rPr lang="en-GB" sz="600">
                          <a:effectLst/>
                        </a:rPr>
                        <a:t>Subject</a:t>
                      </a:r>
                      <a:endParaRPr lang="en-GB" sz="600">
                        <a:effectLst/>
                        <a:latin typeface="Arial" panose="020B0604020202020204" pitchFamily="34" charset="0"/>
                        <a:ea typeface="Calibri" panose="020F0502020204030204" pitchFamily="34" charset="0"/>
                      </a:endParaRPr>
                    </a:p>
                  </a:txBody>
                  <a:tcPr marL="32171" marR="32171" marT="0" marB="0" anchor="ctr"/>
                </a:tc>
                <a:tc>
                  <a:txBody>
                    <a:bodyPr/>
                    <a:lstStyle/>
                    <a:p>
                      <a:pPr algn="ctr">
                        <a:spcAft>
                          <a:spcPts val="0"/>
                        </a:spcAft>
                      </a:pPr>
                      <a:r>
                        <a:rPr lang="en-GB" sz="600">
                          <a:effectLst/>
                        </a:rPr>
                        <a:t>Lecturers</a:t>
                      </a:r>
                      <a:endParaRPr lang="en-GB" sz="600">
                        <a:effectLst/>
                        <a:latin typeface="Arial" panose="020B0604020202020204" pitchFamily="34" charset="0"/>
                        <a:ea typeface="Calibri" panose="020F0502020204030204" pitchFamily="34" charset="0"/>
                      </a:endParaRPr>
                    </a:p>
                  </a:txBody>
                  <a:tcPr marL="32171" marR="32171" marT="0" marB="0" anchor="ctr"/>
                </a:tc>
                <a:tc>
                  <a:txBody>
                    <a:bodyPr/>
                    <a:lstStyle/>
                    <a:p>
                      <a:pPr algn="ctr">
                        <a:spcAft>
                          <a:spcPts val="0"/>
                        </a:spcAft>
                      </a:pPr>
                      <a:r>
                        <a:rPr lang="en-GB" sz="600">
                          <a:effectLst/>
                        </a:rPr>
                        <a:t>Room</a:t>
                      </a:r>
                      <a:endParaRPr lang="en-GB" sz="600">
                        <a:effectLst/>
                        <a:latin typeface="Arial" panose="020B0604020202020204" pitchFamily="34" charset="0"/>
                        <a:ea typeface="Calibri" panose="020F0502020204030204" pitchFamily="34" charset="0"/>
                      </a:endParaRPr>
                    </a:p>
                  </a:txBody>
                  <a:tcPr marL="32171" marR="32171" marT="0" marB="0" anchor="ctr"/>
                </a:tc>
                <a:extLst>
                  <a:ext uri="{0D108BD9-81ED-4DB2-BD59-A6C34878D82A}">
                    <a16:rowId xmlns:a16="http://schemas.microsoft.com/office/drawing/2014/main" val="870884477"/>
                  </a:ext>
                </a:extLst>
              </a:tr>
              <a:tr h="246831">
                <a:tc rowSpan="8">
                  <a:txBody>
                    <a:bodyPr/>
                    <a:lstStyle/>
                    <a:p>
                      <a:pPr>
                        <a:spcAft>
                          <a:spcPts val="0"/>
                        </a:spcAft>
                      </a:pPr>
                      <a:r>
                        <a:rPr lang="en-GB" sz="400">
                          <a:effectLst/>
                          <a:latin typeface="Arial" panose="020B0604020202020204" pitchFamily="34" charset="0"/>
                          <a:ea typeface="Calibri" panose="020F0502020204030204" pitchFamily="34" charset="0"/>
                        </a:rPr>
                        <a:t>Fri</a:t>
                      </a:r>
                    </a:p>
                    <a:p>
                      <a:pPr>
                        <a:spcAft>
                          <a:spcPts val="0"/>
                        </a:spcAft>
                      </a:pPr>
                      <a:r>
                        <a:rPr lang="en-GB" sz="400">
                          <a:effectLst/>
                          <a:latin typeface="Arial" panose="020B0604020202020204" pitchFamily="34" charset="0"/>
                          <a:ea typeface="Calibri" panose="020F0502020204030204" pitchFamily="34" charset="0"/>
                        </a:rPr>
                        <a:t>22</a:t>
                      </a:r>
                      <a:r>
                        <a:rPr lang="en-GB" sz="400" baseline="30000">
                          <a:effectLst/>
                          <a:latin typeface="Arial" panose="020B0604020202020204" pitchFamily="34" charset="0"/>
                          <a:ea typeface="Calibri" panose="020F0502020204030204" pitchFamily="34" charset="0"/>
                        </a:rPr>
                        <a:t>nd</a:t>
                      </a:r>
                      <a:r>
                        <a:rPr lang="en-GB" sz="400">
                          <a:effectLst/>
                          <a:latin typeface="Arial" panose="020B0604020202020204" pitchFamily="34" charset="0"/>
                          <a:ea typeface="Calibri" panose="020F0502020204030204" pitchFamily="34" charset="0"/>
                        </a:rPr>
                        <a:t> Jan 2021</a:t>
                      </a:r>
                    </a:p>
                  </a:txBody>
                  <a:tcPr marL="68580" marR="68580" marT="0" marB="0"/>
                </a:tc>
                <a:tc>
                  <a:txBody>
                    <a:bodyPr/>
                    <a:lstStyle/>
                    <a:p>
                      <a:pPr algn="ctr">
                        <a:spcAft>
                          <a:spcPts val="0"/>
                        </a:spcAft>
                      </a:pPr>
                      <a:r>
                        <a:rPr lang="en-GB" sz="400">
                          <a:effectLst/>
                          <a:latin typeface="Arial" panose="020B0604020202020204" pitchFamily="34" charset="0"/>
                          <a:ea typeface="Calibri" panose="020F0502020204030204" pitchFamily="34" charset="0"/>
                        </a:rPr>
                        <a:t>09:00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10:30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Software project management + </a:t>
                      </a:r>
                      <a:r>
                        <a:rPr lang="en-GB" sz="400" b="1">
                          <a:effectLst/>
                          <a:latin typeface="Arial" panose="020B0604020202020204" pitchFamily="34" charset="0"/>
                          <a:ea typeface="Calibri" panose="020F0502020204030204" pitchFamily="34" charset="0"/>
                        </a:rPr>
                        <a:t>Lab</a:t>
                      </a:r>
                      <a:r>
                        <a:rPr lang="en-GB" sz="400">
                          <a:effectLst/>
                          <a:latin typeface="Arial" panose="020B0604020202020204" pitchFamily="34" charset="0"/>
                          <a:ea typeface="Calibri" panose="020F0502020204030204" pitchFamily="34" charset="0"/>
                        </a:rPr>
                        <a:t> session</a:t>
                      </a:r>
                    </a:p>
                    <a:p>
                      <a:pPr>
                        <a:spcAft>
                          <a:spcPts val="0"/>
                        </a:spcAft>
                      </a:pPr>
                      <a:r>
                        <a:rPr lang="en-GB" sz="400">
                          <a:effectLst/>
                          <a:latin typeface="Arial" panose="020B0604020202020204" pitchFamily="34" charset="0"/>
                          <a:ea typeface="Calibri" panose="020F0502020204030204" pitchFamily="34" charset="0"/>
                        </a:rPr>
                        <a:t>R-Studio</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3508055875"/>
                  </a:ext>
                </a:extLst>
              </a:tr>
              <a:tr h="122728">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10:30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11:30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Health data user Q&amp;A</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David Tucker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1475699928"/>
                  </a:ext>
                </a:extLst>
              </a:tr>
              <a:tr h="122728">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11:30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12:30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Academic Integrity Training </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Warren Perkins</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1002801710"/>
                  </a:ext>
                </a:extLst>
              </a:tr>
              <a:tr h="89365">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12:30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13:30</a:t>
                      </a:r>
                    </a:p>
                  </a:txBody>
                  <a:tcPr marL="68580" marR="68580" marT="0" marB="0" anchor="ctr"/>
                </a:tc>
                <a:tc gridSpan="3">
                  <a:txBody>
                    <a:bodyPr/>
                    <a:lstStyle/>
                    <a:p>
                      <a:pPr>
                        <a:spcAft>
                          <a:spcPts val="0"/>
                        </a:spcAft>
                      </a:pPr>
                      <a:r>
                        <a:rPr lang="en-GB" sz="400">
                          <a:effectLst/>
                          <a:latin typeface="Arial" panose="020B0604020202020204" pitchFamily="34" charset="0"/>
                          <a:ea typeface="Calibri" panose="020F0502020204030204" pitchFamily="34" charset="0"/>
                        </a:rPr>
                        <a:t>Lunch</a:t>
                      </a:r>
                    </a:p>
                  </a:txBody>
                  <a:tcPr marL="68580" marR="68580"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69208412"/>
                  </a:ext>
                </a:extLst>
              </a:tr>
              <a:tr h="246831">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13:30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15:30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Advanced SQL: joins, aggregate functions</a:t>
                      </a:r>
                    </a:p>
                    <a:p>
                      <a:pPr>
                        <a:spcAft>
                          <a:spcPts val="0"/>
                        </a:spcAft>
                      </a:pPr>
                      <a:r>
                        <a:rPr lang="en-GB" sz="400">
                          <a:effectLst/>
                          <a:latin typeface="Arial" panose="020B0604020202020204" pitchFamily="34" charset="0"/>
                          <a:ea typeface="Calibri" panose="020F0502020204030204" pitchFamily="34" charset="0"/>
                        </a:rPr>
                        <a:t>PostgreSQL / R-Studio</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4174671478"/>
                  </a:ext>
                </a:extLst>
              </a:tr>
              <a:tr h="89365">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15:30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16:00</a:t>
                      </a:r>
                    </a:p>
                  </a:txBody>
                  <a:tcPr marL="68580" marR="68580" marT="0" marB="0" anchor="ctr"/>
                </a:tc>
                <a:tc gridSpan="3">
                  <a:txBody>
                    <a:bodyPr/>
                    <a:lstStyle/>
                    <a:p>
                      <a:pPr>
                        <a:spcAft>
                          <a:spcPts val="0"/>
                        </a:spcAft>
                      </a:pPr>
                      <a:r>
                        <a:rPr lang="en-GB" sz="400">
                          <a:effectLst/>
                          <a:latin typeface="Arial" panose="020B0604020202020204" pitchFamily="34" charset="0"/>
                          <a:ea typeface="Calibri" panose="020F0502020204030204" pitchFamily="34" charset="0"/>
                        </a:rPr>
                        <a:t>Coffee break</a:t>
                      </a:r>
                    </a:p>
                  </a:txBody>
                  <a:tcPr marL="68580" marR="68580"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95485968"/>
                  </a:ext>
                </a:extLst>
              </a:tr>
              <a:tr h="89365">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16:00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16:30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Course evaluation</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Pete Arnold</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927188135"/>
                  </a:ext>
                </a:extLst>
              </a:tr>
              <a:tr h="171709">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16:30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17:00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Assignment discussion</a:t>
                      </a:r>
                    </a:p>
                    <a:p>
                      <a:pPr>
                        <a:spcAft>
                          <a:spcPts val="0"/>
                        </a:spcAft>
                      </a:pPr>
                      <a:r>
                        <a:rPr lang="en-GB" sz="400" b="1">
                          <a:effectLst/>
                          <a:latin typeface="Arial" panose="020B0604020202020204" pitchFamily="34" charset="0"/>
                          <a:ea typeface="Calibri" panose="020F0502020204030204" pitchFamily="34" charset="0"/>
                        </a:rPr>
                        <a:t>Lab</a:t>
                      </a:r>
                      <a:r>
                        <a:rPr lang="en-GB" sz="400">
                          <a:effectLst/>
                          <a:latin typeface="Arial" panose="020B0604020202020204" pitchFamily="34" charset="0"/>
                          <a:ea typeface="Calibri" panose="020F0502020204030204" pitchFamily="34" charset="0"/>
                        </a:rPr>
                        <a:t> session / surgery</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dirty="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1177027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55278384"/>
              </p:ext>
            </p:extLst>
          </p:nvPr>
        </p:nvGraphicFramePr>
        <p:xfrm>
          <a:off x="707735" y="1071463"/>
          <a:ext cx="3944777" cy="3445025"/>
        </p:xfrm>
        <a:graphic>
          <a:graphicData uri="http://schemas.openxmlformats.org/drawingml/2006/table">
            <a:tbl>
              <a:tblPr firstRow="1" firstCol="1" bandRow="1">
                <a:tableStyleId>{5C22544A-7EE6-4342-B048-85BDC9FD1C3A}</a:tableStyleId>
              </a:tblPr>
              <a:tblGrid>
                <a:gridCol w="344549">
                  <a:extLst>
                    <a:ext uri="{9D8B030D-6E8A-4147-A177-3AD203B41FA5}">
                      <a16:colId xmlns:a16="http://schemas.microsoft.com/office/drawing/2014/main" val="3671816545"/>
                    </a:ext>
                  </a:extLst>
                </a:gridCol>
                <a:gridCol w="340086">
                  <a:extLst>
                    <a:ext uri="{9D8B030D-6E8A-4147-A177-3AD203B41FA5}">
                      <a16:colId xmlns:a16="http://schemas.microsoft.com/office/drawing/2014/main" val="722086027"/>
                    </a:ext>
                  </a:extLst>
                </a:gridCol>
                <a:gridCol w="304756">
                  <a:extLst>
                    <a:ext uri="{9D8B030D-6E8A-4147-A177-3AD203B41FA5}">
                      <a16:colId xmlns:a16="http://schemas.microsoft.com/office/drawing/2014/main" val="3410619562"/>
                    </a:ext>
                  </a:extLst>
                </a:gridCol>
                <a:gridCol w="2151118">
                  <a:extLst>
                    <a:ext uri="{9D8B030D-6E8A-4147-A177-3AD203B41FA5}">
                      <a16:colId xmlns:a16="http://schemas.microsoft.com/office/drawing/2014/main" val="2013778057"/>
                    </a:ext>
                  </a:extLst>
                </a:gridCol>
                <a:gridCol w="470336">
                  <a:extLst>
                    <a:ext uri="{9D8B030D-6E8A-4147-A177-3AD203B41FA5}">
                      <a16:colId xmlns:a16="http://schemas.microsoft.com/office/drawing/2014/main" val="1838735861"/>
                    </a:ext>
                  </a:extLst>
                </a:gridCol>
                <a:gridCol w="333932">
                  <a:extLst>
                    <a:ext uri="{9D8B030D-6E8A-4147-A177-3AD203B41FA5}">
                      <a16:colId xmlns:a16="http://schemas.microsoft.com/office/drawing/2014/main" val="2914788455"/>
                    </a:ext>
                  </a:extLst>
                </a:gridCol>
              </a:tblGrid>
              <a:tr h="79312">
                <a:tc>
                  <a:txBody>
                    <a:bodyPr/>
                    <a:lstStyle/>
                    <a:p>
                      <a:pPr algn="ctr">
                        <a:spcAft>
                          <a:spcPts val="0"/>
                        </a:spcAft>
                      </a:pPr>
                      <a:r>
                        <a:rPr lang="en-GB" sz="500">
                          <a:effectLst/>
                        </a:rPr>
                        <a:t>Date</a:t>
                      </a:r>
                      <a:endParaRPr lang="en-GB" sz="500">
                        <a:effectLst/>
                        <a:latin typeface="Arial" panose="020B0604020202020204" pitchFamily="34" charset="0"/>
                        <a:ea typeface="Calibri" panose="020F0502020204030204" pitchFamily="34" charset="0"/>
                      </a:endParaRPr>
                    </a:p>
                  </a:txBody>
                  <a:tcPr marL="28711" marR="28711" marT="0" marB="0"/>
                </a:tc>
                <a:tc gridSpan="2">
                  <a:txBody>
                    <a:bodyPr/>
                    <a:lstStyle/>
                    <a:p>
                      <a:pPr algn="ctr">
                        <a:spcAft>
                          <a:spcPts val="0"/>
                        </a:spcAft>
                      </a:pPr>
                      <a:r>
                        <a:rPr lang="en-GB" sz="500">
                          <a:effectLst/>
                        </a:rPr>
                        <a:t>Time</a:t>
                      </a:r>
                      <a:endParaRPr lang="en-GB" sz="500">
                        <a:effectLst/>
                        <a:latin typeface="Arial" panose="020B0604020202020204" pitchFamily="34" charset="0"/>
                        <a:ea typeface="Calibri" panose="020F0502020204030204" pitchFamily="34" charset="0"/>
                      </a:endParaRPr>
                    </a:p>
                  </a:txBody>
                  <a:tcPr marL="28711" marR="28711" marT="0" marB="0"/>
                </a:tc>
                <a:tc hMerge="1">
                  <a:txBody>
                    <a:bodyPr/>
                    <a:lstStyle/>
                    <a:p>
                      <a:endParaRPr lang="en-GB"/>
                    </a:p>
                  </a:txBody>
                  <a:tcPr/>
                </a:tc>
                <a:tc>
                  <a:txBody>
                    <a:bodyPr/>
                    <a:lstStyle/>
                    <a:p>
                      <a:pPr algn="ctr">
                        <a:spcAft>
                          <a:spcPts val="0"/>
                        </a:spcAft>
                      </a:pPr>
                      <a:r>
                        <a:rPr lang="en-GB" sz="500">
                          <a:effectLst/>
                        </a:rPr>
                        <a:t>Subject</a:t>
                      </a:r>
                      <a:endParaRPr lang="en-GB" sz="500">
                        <a:effectLst/>
                        <a:latin typeface="Arial" panose="020B0604020202020204" pitchFamily="34" charset="0"/>
                        <a:ea typeface="Calibri" panose="020F0502020204030204" pitchFamily="34" charset="0"/>
                      </a:endParaRPr>
                    </a:p>
                  </a:txBody>
                  <a:tcPr marL="28711" marR="28711" marT="0" marB="0"/>
                </a:tc>
                <a:tc>
                  <a:txBody>
                    <a:bodyPr/>
                    <a:lstStyle/>
                    <a:p>
                      <a:pPr algn="ctr">
                        <a:spcAft>
                          <a:spcPts val="0"/>
                        </a:spcAft>
                      </a:pPr>
                      <a:r>
                        <a:rPr lang="en-GB" sz="500">
                          <a:effectLst/>
                        </a:rPr>
                        <a:t>Lecturers</a:t>
                      </a:r>
                      <a:endParaRPr lang="en-GB" sz="500">
                        <a:effectLst/>
                        <a:latin typeface="Arial" panose="020B0604020202020204" pitchFamily="34" charset="0"/>
                        <a:ea typeface="Calibri" panose="020F0502020204030204" pitchFamily="34" charset="0"/>
                      </a:endParaRPr>
                    </a:p>
                  </a:txBody>
                  <a:tcPr marL="28711" marR="28711" marT="0" marB="0"/>
                </a:tc>
                <a:tc>
                  <a:txBody>
                    <a:bodyPr/>
                    <a:lstStyle/>
                    <a:p>
                      <a:pPr algn="ctr">
                        <a:spcAft>
                          <a:spcPts val="0"/>
                        </a:spcAft>
                      </a:pPr>
                      <a:r>
                        <a:rPr lang="en-GB" sz="500">
                          <a:effectLst/>
                        </a:rPr>
                        <a:t>Room</a:t>
                      </a:r>
                      <a:endParaRPr lang="en-GB" sz="500">
                        <a:effectLst/>
                        <a:latin typeface="Arial" panose="020B0604020202020204" pitchFamily="34" charset="0"/>
                        <a:ea typeface="Calibri" panose="020F0502020204030204" pitchFamily="34" charset="0"/>
                      </a:endParaRPr>
                    </a:p>
                  </a:txBody>
                  <a:tcPr marL="28711" marR="28711" marT="0" marB="0"/>
                </a:tc>
                <a:extLst>
                  <a:ext uri="{0D108BD9-81ED-4DB2-BD59-A6C34878D82A}">
                    <a16:rowId xmlns:a16="http://schemas.microsoft.com/office/drawing/2014/main" val="978364506"/>
                  </a:ext>
                </a:extLst>
              </a:tr>
              <a:tr h="82617">
                <a:tc>
                  <a:txBody>
                    <a:bodyPr/>
                    <a:lstStyle/>
                    <a:p>
                      <a:pPr algn="ctr">
                        <a:spcAft>
                          <a:spcPts val="0"/>
                        </a:spcAft>
                      </a:pPr>
                      <a:r>
                        <a:rPr lang="en-GB" sz="500" dirty="0">
                          <a:effectLst/>
                        </a:rPr>
                        <a:t>Date</a:t>
                      </a:r>
                      <a:endParaRPr lang="en-GB" sz="500" dirty="0">
                        <a:effectLst/>
                        <a:latin typeface="Arial" panose="020B0604020202020204" pitchFamily="34" charset="0"/>
                        <a:ea typeface="Calibri" panose="020F0502020204030204" pitchFamily="34" charset="0"/>
                      </a:endParaRPr>
                    </a:p>
                  </a:txBody>
                  <a:tcPr marL="28711" marR="28711" marT="0" marB="0"/>
                </a:tc>
                <a:tc gridSpan="2">
                  <a:txBody>
                    <a:bodyPr/>
                    <a:lstStyle/>
                    <a:p>
                      <a:pPr algn="ctr">
                        <a:spcAft>
                          <a:spcPts val="0"/>
                        </a:spcAft>
                      </a:pPr>
                      <a:r>
                        <a:rPr lang="en-GB" sz="500" dirty="0">
                          <a:effectLst/>
                        </a:rPr>
                        <a:t>Time</a:t>
                      </a:r>
                      <a:endParaRPr lang="en-GB" sz="500" dirty="0">
                        <a:effectLst/>
                        <a:latin typeface="Arial" panose="020B0604020202020204" pitchFamily="34" charset="0"/>
                        <a:ea typeface="Calibri" panose="020F0502020204030204" pitchFamily="34" charset="0"/>
                      </a:endParaRPr>
                    </a:p>
                  </a:txBody>
                  <a:tcPr marL="28711" marR="28711" marT="0" marB="0"/>
                </a:tc>
                <a:tc hMerge="1">
                  <a:txBody>
                    <a:bodyPr/>
                    <a:lstStyle/>
                    <a:p>
                      <a:endParaRPr lang="en-GB"/>
                    </a:p>
                  </a:txBody>
                  <a:tcPr/>
                </a:tc>
                <a:tc>
                  <a:txBody>
                    <a:bodyPr/>
                    <a:lstStyle/>
                    <a:p>
                      <a:pPr algn="ctr">
                        <a:spcAft>
                          <a:spcPts val="0"/>
                        </a:spcAft>
                      </a:pPr>
                      <a:r>
                        <a:rPr lang="en-GB" sz="500" dirty="0">
                          <a:effectLst/>
                        </a:rPr>
                        <a:t>Subject</a:t>
                      </a:r>
                      <a:endParaRPr lang="en-GB" sz="500" dirty="0">
                        <a:effectLst/>
                        <a:latin typeface="Arial" panose="020B0604020202020204" pitchFamily="34" charset="0"/>
                        <a:ea typeface="Calibri" panose="020F0502020204030204" pitchFamily="34" charset="0"/>
                      </a:endParaRPr>
                    </a:p>
                  </a:txBody>
                  <a:tcPr marL="28711" marR="28711" marT="0" marB="0"/>
                </a:tc>
                <a:tc>
                  <a:txBody>
                    <a:bodyPr/>
                    <a:lstStyle/>
                    <a:p>
                      <a:pPr algn="ctr">
                        <a:spcAft>
                          <a:spcPts val="0"/>
                        </a:spcAft>
                      </a:pPr>
                      <a:r>
                        <a:rPr lang="en-GB" sz="500" dirty="0">
                          <a:effectLst/>
                        </a:rPr>
                        <a:t>Lecturers</a:t>
                      </a:r>
                      <a:endParaRPr lang="en-GB" sz="500" dirty="0">
                        <a:effectLst/>
                        <a:latin typeface="Arial" panose="020B0604020202020204" pitchFamily="34" charset="0"/>
                        <a:ea typeface="Calibri" panose="020F0502020204030204" pitchFamily="34" charset="0"/>
                      </a:endParaRPr>
                    </a:p>
                  </a:txBody>
                  <a:tcPr marL="28711" marR="28711" marT="0" marB="0"/>
                </a:tc>
                <a:tc>
                  <a:txBody>
                    <a:bodyPr/>
                    <a:lstStyle/>
                    <a:p>
                      <a:pPr algn="ctr">
                        <a:spcAft>
                          <a:spcPts val="0"/>
                        </a:spcAft>
                      </a:pPr>
                      <a:r>
                        <a:rPr lang="en-GB" sz="500" dirty="0">
                          <a:effectLst/>
                        </a:rPr>
                        <a:t>Room</a:t>
                      </a:r>
                      <a:endParaRPr lang="en-GB" sz="500" dirty="0">
                        <a:effectLst/>
                        <a:latin typeface="Arial" panose="020B0604020202020204" pitchFamily="34" charset="0"/>
                        <a:ea typeface="Calibri" panose="020F0502020204030204" pitchFamily="34" charset="0"/>
                      </a:endParaRPr>
                    </a:p>
                  </a:txBody>
                  <a:tcPr marL="28711" marR="28711" marT="0" marB="0"/>
                </a:tc>
                <a:extLst>
                  <a:ext uri="{0D108BD9-81ED-4DB2-BD59-A6C34878D82A}">
                    <a16:rowId xmlns:a16="http://schemas.microsoft.com/office/drawing/2014/main" val="3810846702"/>
                  </a:ext>
                </a:extLst>
              </a:tr>
              <a:tr h="82617">
                <a:tc rowSpan="9">
                  <a:txBody>
                    <a:bodyPr/>
                    <a:lstStyle/>
                    <a:p>
                      <a:pPr>
                        <a:spcAft>
                          <a:spcPts val="0"/>
                        </a:spcAft>
                      </a:pPr>
                      <a:r>
                        <a:rPr lang="en-GB" sz="400" dirty="0">
                          <a:effectLst/>
                          <a:latin typeface="Arial" panose="020B0604020202020204" pitchFamily="34" charset="0"/>
                          <a:ea typeface="Calibri" panose="020F0502020204030204" pitchFamily="34" charset="0"/>
                        </a:rPr>
                        <a:t>Mon</a:t>
                      </a:r>
                    </a:p>
                    <a:p>
                      <a:pPr>
                        <a:spcAft>
                          <a:spcPts val="0"/>
                        </a:spcAft>
                      </a:pPr>
                      <a:r>
                        <a:rPr lang="en-GB" sz="400" dirty="0">
                          <a:effectLst/>
                          <a:latin typeface="Arial" panose="020B0604020202020204" pitchFamily="34" charset="0"/>
                          <a:ea typeface="Calibri" panose="020F0502020204030204" pitchFamily="34" charset="0"/>
                        </a:rPr>
                        <a:t>18</a:t>
                      </a:r>
                      <a:r>
                        <a:rPr lang="en-GB" sz="400" baseline="30000" dirty="0">
                          <a:effectLst/>
                          <a:latin typeface="Arial" panose="020B0604020202020204" pitchFamily="34" charset="0"/>
                          <a:ea typeface="Calibri" panose="020F0502020204030204" pitchFamily="34" charset="0"/>
                        </a:rPr>
                        <a:t>th </a:t>
                      </a:r>
                      <a:r>
                        <a:rPr lang="en-GB" sz="400" dirty="0">
                          <a:effectLst/>
                          <a:latin typeface="Arial" panose="020B0604020202020204" pitchFamily="34" charset="0"/>
                          <a:ea typeface="Calibri" panose="020F0502020204030204" pitchFamily="34" charset="0"/>
                        </a:rPr>
                        <a:t>Jan</a:t>
                      </a:r>
                    </a:p>
                    <a:p>
                      <a:pPr>
                        <a:spcAft>
                          <a:spcPts val="0"/>
                        </a:spcAft>
                      </a:pPr>
                      <a:r>
                        <a:rPr lang="en-GB" sz="400" dirty="0">
                          <a:effectLst/>
                          <a:latin typeface="Arial" panose="020B0604020202020204" pitchFamily="34" charset="0"/>
                          <a:ea typeface="Calibri" panose="020F0502020204030204" pitchFamily="34" charset="0"/>
                        </a:rPr>
                        <a:t>2021</a:t>
                      </a:r>
                    </a:p>
                    <a:p>
                      <a:pPr>
                        <a:spcAft>
                          <a:spcPts val="0"/>
                        </a:spcAft>
                      </a:pPr>
                      <a:r>
                        <a:rPr lang="en-GB" sz="400" dirty="0">
                          <a:effectLst/>
                          <a:latin typeface="Arial" panose="020B0604020202020204" pitchFamily="34" charset="0"/>
                          <a:ea typeface="Calibri" panose="020F0502020204030204" pitchFamily="34" charset="0"/>
                        </a:rPr>
                        <a:t> </a:t>
                      </a:r>
                    </a:p>
                  </a:txBody>
                  <a:tcPr marL="68580" marR="68580" marT="0" marB="0"/>
                </a:tc>
                <a:tc>
                  <a:txBody>
                    <a:bodyPr/>
                    <a:lstStyle/>
                    <a:p>
                      <a:pPr algn="ctr">
                        <a:spcAft>
                          <a:spcPts val="0"/>
                        </a:spcAft>
                      </a:pPr>
                      <a:r>
                        <a:rPr lang="en-GB" sz="400" dirty="0">
                          <a:effectLst/>
                          <a:latin typeface="Arial" panose="020B0604020202020204" pitchFamily="34" charset="0"/>
                          <a:ea typeface="Calibri" panose="020F0502020204030204" pitchFamily="34" charset="0"/>
                        </a:rPr>
                        <a:t>09:00</a:t>
                      </a:r>
                    </a:p>
                  </a:txBody>
                  <a:tcPr marL="68580" marR="68580" marT="0" marB="0" anchor="ctr"/>
                </a:tc>
                <a:tc>
                  <a:txBody>
                    <a:bodyPr/>
                    <a:lstStyle/>
                    <a:p>
                      <a:pPr algn="ctr">
                        <a:spcAft>
                          <a:spcPts val="0"/>
                        </a:spcAft>
                      </a:pPr>
                      <a:r>
                        <a:rPr lang="en-GB" sz="400" dirty="0">
                          <a:effectLst/>
                          <a:latin typeface="Arial" panose="020B0604020202020204" pitchFamily="34" charset="0"/>
                          <a:ea typeface="Calibri" panose="020F0502020204030204" pitchFamily="34" charset="0"/>
                        </a:rPr>
                        <a:t>09:30</a:t>
                      </a:r>
                    </a:p>
                  </a:txBody>
                  <a:tcPr marL="68580" marR="68580" marT="0" marB="0" anchor="ctr"/>
                </a:tc>
                <a:tc>
                  <a:txBody>
                    <a:bodyPr/>
                    <a:lstStyle/>
                    <a:p>
                      <a:pPr>
                        <a:spcAft>
                          <a:spcPts val="0"/>
                        </a:spcAft>
                      </a:pPr>
                      <a:r>
                        <a:rPr lang="en-GB" sz="400" dirty="0">
                          <a:effectLst/>
                          <a:latin typeface="Arial" panose="020B0604020202020204" pitchFamily="34" charset="0"/>
                          <a:ea typeface="Calibri" panose="020F0502020204030204" pitchFamily="34" charset="0"/>
                        </a:rPr>
                        <a:t>Welcome, Introduction, Options.</a:t>
                      </a:r>
                    </a:p>
                  </a:txBody>
                  <a:tcPr marL="68580" marR="68580" marT="0" marB="0" anchor="ctr"/>
                </a:tc>
                <a:tc>
                  <a:txBody>
                    <a:bodyPr/>
                    <a:lstStyle/>
                    <a:p>
                      <a:pPr algn="ctr">
                        <a:spcAft>
                          <a:spcPts val="0"/>
                        </a:spcAft>
                      </a:pPr>
                      <a:r>
                        <a:rPr lang="en-GB" sz="400" dirty="0">
                          <a:effectLst/>
                          <a:latin typeface="Arial" panose="020B0604020202020204" pitchFamily="34" charset="0"/>
                          <a:ea typeface="Calibri" panose="020F0502020204030204" pitchFamily="34" charset="0"/>
                        </a:rPr>
                        <a:t>Pete Arnold</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871524437"/>
                  </a:ext>
                </a:extLst>
              </a:tr>
              <a:tr h="8261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09:30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10:30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What is data science?</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3600787852"/>
                  </a:ext>
                </a:extLst>
              </a:tr>
              <a:tr h="158623">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10:30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11:00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Introduction to the tools used in the course.</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69103658"/>
                  </a:ext>
                </a:extLst>
              </a:tr>
              <a:tr h="277590">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11:00</a:t>
                      </a:r>
                    </a:p>
                  </a:txBody>
                  <a:tcPr marL="68580" marR="68580" marT="0" marB="0" anchor="ctr"/>
                </a:tc>
                <a:tc>
                  <a:txBody>
                    <a:bodyPr/>
                    <a:lstStyle/>
                    <a:p>
                      <a:pPr algn="ctr">
                        <a:spcAft>
                          <a:spcPts val="0"/>
                        </a:spcAft>
                      </a:pPr>
                      <a:r>
                        <a:rPr lang="en-GB" sz="400" dirty="0">
                          <a:effectLst/>
                          <a:latin typeface="Arial" panose="020B0604020202020204" pitchFamily="34" charset="0"/>
                          <a:ea typeface="Calibri" panose="020F0502020204030204" pitchFamily="34" charset="0"/>
                        </a:rPr>
                        <a:t>12:00</a:t>
                      </a:r>
                    </a:p>
                  </a:txBody>
                  <a:tcPr marL="68580" marR="68580" marT="0" marB="0" anchor="ctr"/>
                </a:tc>
                <a:tc>
                  <a:txBody>
                    <a:bodyPr/>
                    <a:lstStyle/>
                    <a:p>
                      <a:pPr>
                        <a:spcAft>
                          <a:spcPts val="0"/>
                        </a:spcAft>
                      </a:pPr>
                      <a:r>
                        <a:rPr lang="en-GB" sz="400" b="1" dirty="0">
                          <a:effectLst/>
                          <a:latin typeface="Arial" panose="020B0604020202020204" pitchFamily="34" charset="0"/>
                          <a:ea typeface="Calibri" panose="020F0502020204030204" pitchFamily="34" charset="0"/>
                        </a:rPr>
                        <a:t>Lab</a:t>
                      </a:r>
                      <a:r>
                        <a:rPr lang="en-GB" sz="400" dirty="0">
                          <a:effectLst/>
                          <a:latin typeface="Arial" panose="020B0604020202020204" pitchFamily="34" charset="0"/>
                          <a:ea typeface="Calibri" panose="020F0502020204030204" pitchFamily="34" charset="0"/>
                        </a:rPr>
                        <a:t>: Computer setup</a:t>
                      </a:r>
                    </a:p>
                    <a:p>
                      <a:pPr marL="342900" lvl="0" indent="-342900">
                        <a:spcAft>
                          <a:spcPts val="0"/>
                        </a:spcAft>
                        <a:buFont typeface="+mj-lt"/>
                        <a:buAutoNum type="arabicPeriod"/>
                      </a:pPr>
                      <a:r>
                        <a:rPr lang="en-GB" sz="400" dirty="0">
                          <a:effectLst/>
                          <a:latin typeface="Arial" panose="020B0604020202020204" pitchFamily="34" charset="0"/>
                          <a:ea typeface="Calibri" panose="020F0502020204030204" pitchFamily="34" charset="0"/>
                        </a:rPr>
                        <a:t>Check your installation and setup of R, R-Studio, </a:t>
                      </a:r>
                      <a:r>
                        <a:rPr lang="en-GB" sz="400" dirty="0" err="1">
                          <a:effectLst/>
                          <a:latin typeface="Arial" panose="020B0604020202020204" pitchFamily="34" charset="0"/>
                          <a:ea typeface="Calibri" panose="020F0502020204030204" pitchFamily="34" charset="0"/>
                        </a:rPr>
                        <a:t>Jupyter</a:t>
                      </a:r>
                      <a:r>
                        <a:rPr lang="en-GB" sz="400" dirty="0">
                          <a:effectLst/>
                          <a:latin typeface="Arial" panose="020B0604020202020204" pitchFamily="34" charset="0"/>
                          <a:ea typeface="Calibri" panose="020F0502020204030204" pitchFamily="34" charset="0"/>
                        </a:rPr>
                        <a:t> &amp; git.</a:t>
                      </a:r>
                    </a:p>
                    <a:p>
                      <a:pPr marL="342900" lvl="0" indent="-342900">
                        <a:spcAft>
                          <a:spcPts val="0"/>
                        </a:spcAft>
                        <a:buFont typeface="+mj-lt"/>
                        <a:buAutoNum type="arabicPeriod"/>
                      </a:pPr>
                      <a:r>
                        <a:rPr lang="en-GB" sz="400" dirty="0">
                          <a:effectLst/>
                          <a:latin typeface="Arial" panose="020B0604020202020204" pitchFamily="34" charset="0"/>
                          <a:ea typeface="Calibri" panose="020F0502020204030204" pitchFamily="34" charset="0"/>
                        </a:rPr>
                        <a:t>Introduction to git version control.</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p>
                      <a:pPr algn="ctr">
                        <a:spcAft>
                          <a:spcPts val="0"/>
                        </a:spcAft>
                      </a:pPr>
                      <a:r>
                        <a:rPr lang="en-GB" sz="400">
                          <a:effectLst/>
                          <a:latin typeface="Arial" panose="020B0604020202020204" pitchFamily="34" charset="0"/>
                          <a:ea typeface="Calibri" panose="020F0502020204030204" pitchFamily="34" charset="0"/>
                        </a:rPr>
                        <a:t>Pete Arnold</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2644000260"/>
                  </a:ext>
                </a:extLst>
              </a:tr>
              <a:tr h="21149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12:00</a:t>
                      </a:r>
                    </a:p>
                  </a:txBody>
                  <a:tcPr marL="68580" marR="68580" marT="0" marB="0" anchor="ctr"/>
                </a:tc>
                <a:tc>
                  <a:txBody>
                    <a:bodyPr/>
                    <a:lstStyle/>
                    <a:p>
                      <a:pPr algn="ctr">
                        <a:spcAft>
                          <a:spcPts val="0"/>
                        </a:spcAft>
                      </a:pPr>
                      <a:r>
                        <a:rPr lang="en-GB" sz="400" dirty="0">
                          <a:effectLst/>
                          <a:latin typeface="Arial" panose="020B0604020202020204" pitchFamily="34" charset="0"/>
                          <a:ea typeface="Calibri" panose="020F0502020204030204" pitchFamily="34" charset="0"/>
                        </a:rPr>
                        <a:t>13:00</a:t>
                      </a:r>
                    </a:p>
                  </a:txBody>
                  <a:tcPr marL="68580" marR="68580" marT="0" marB="0" anchor="ctr"/>
                </a:tc>
                <a:tc>
                  <a:txBody>
                    <a:bodyPr/>
                    <a:lstStyle/>
                    <a:p>
                      <a:pPr>
                        <a:spcAft>
                          <a:spcPts val="0"/>
                        </a:spcAft>
                      </a:pPr>
                      <a:r>
                        <a:rPr lang="en-GB" sz="400" b="1" dirty="0">
                          <a:effectLst/>
                          <a:latin typeface="Arial" panose="020B0604020202020204" pitchFamily="34" charset="0"/>
                          <a:ea typeface="Calibri" panose="020F0502020204030204" pitchFamily="34" charset="0"/>
                        </a:rPr>
                        <a:t>Interactive</a:t>
                      </a:r>
                      <a:r>
                        <a:rPr lang="en-GB" sz="400" dirty="0">
                          <a:effectLst/>
                          <a:latin typeface="Arial" panose="020B0604020202020204" pitchFamily="34" charset="0"/>
                          <a:ea typeface="Calibri" panose="020F0502020204030204" pitchFamily="34" charset="0"/>
                        </a:rPr>
                        <a:t>: Getting started with R</a:t>
                      </a:r>
                    </a:p>
                    <a:p>
                      <a:pPr>
                        <a:spcAft>
                          <a:spcPts val="0"/>
                        </a:spcAft>
                      </a:pPr>
                      <a:r>
                        <a:rPr lang="en-GB" sz="400" dirty="0">
                          <a:effectLst/>
                          <a:latin typeface="Arial" panose="020B0604020202020204" pitchFamily="34" charset="0"/>
                          <a:ea typeface="Calibri" panose="020F0502020204030204" pitchFamily="34" charset="0"/>
                        </a:rPr>
                        <a:t>Getting started with the tools.</a:t>
                      </a:r>
                    </a:p>
                    <a:p>
                      <a:pPr>
                        <a:spcAft>
                          <a:spcPts val="0"/>
                        </a:spcAft>
                      </a:pPr>
                      <a:r>
                        <a:rPr lang="en-GB" sz="400" dirty="0">
                          <a:effectLst/>
                          <a:latin typeface="Arial" panose="020B0604020202020204" pitchFamily="34" charset="0"/>
                          <a:ea typeface="Calibri" panose="020F0502020204030204" pitchFamily="34" charset="0"/>
                        </a:rPr>
                        <a:t>R-Studio / </a:t>
                      </a:r>
                      <a:r>
                        <a:rPr lang="en-GB" sz="400" dirty="0" err="1">
                          <a:effectLst/>
                          <a:latin typeface="Arial" panose="020B0604020202020204" pitchFamily="34" charset="0"/>
                          <a:ea typeface="Calibri" panose="020F0502020204030204" pitchFamily="34" charset="0"/>
                        </a:rPr>
                        <a:t>Jupyter</a:t>
                      </a:r>
                      <a:r>
                        <a:rPr lang="en-GB" sz="400" dirty="0">
                          <a:effectLst/>
                          <a:latin typeface="Arial" panose="020B0604020202020204" pitchFamily="34" charset="0"/>
                          <a:ea typeface="Calibri" panose="020F0502020204030204" pitchFamily="34" charset="0"/>
                        </a:rPr>
                        <a:t> notebooks / git</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Pete Arnold</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2784497200"/>
                  </a:ext>
                </a:extLst>
              </a:tr>
              <a:tr h="79312">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13:00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14:00</a:t>
                      </a:r>
                    </a:p>
                  </a:txBody>
                  <a:tcPr marL="68580" marR="68580" marT="0" marB="0" anchor="ctr"/>
                </a:tc>
                <a:tc gridSpan="3">
                  <a:txBody>
                    <a:bodyPr/>
                    <a:lstStyle/>
                    <a:p>
                      <a:pPr>
                        <a:spcAft>
                          <a:spcPts val="0"/>
                        </a:spcAft>
                      </a:pPr>
                      <a:r>
                        <a:rPr lang="en-GB" sz="400" dirty="0">
                          <a:effectLst/>
                          <a:latin typeface="Arial" panose="020B0604020202020204" pitchFamily="34" charset="0"/>
                          <a:ea typeface="Calibri" panose="020F0502020204030204" pitchFamily="34" charset="0"/>
                        </a:rPr>
                        <a:t>Lunch</a:t>
                      </a:r>
                    </a:p>
                  </a:txBody>
                  <a:tcPr marL="68580" marR="68580"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964701686"/>
                  </a:ext>
                </a:extLst>
              </a:tr>
              <a:tr h="277590">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14:00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15:30</a:t>
                      </a:r>
                    </a:p>
                  </a:txBody>
                  <a:tcPr marL="68580" marR="68580" marT="0" marB="0" anchor="ctr"/>
                </a:tc>
                <a:tc>
                  <a:txBody>
                    <a:bodyPr/>
                    <a:lstStyle/>
                    <a:p>
                      <a:pPr>
                        <a:spcAft>
                          <a:spcPts val="0"/>
                        </a:spcAft>
                      </a:pPr>
                      <a:r>
                        <a:rPr lang="en-GB" sz="400" b="1" dirty="0">
                          <a:effectLst/>
                          <a:latin typeface="Arial" panose="020B0604020202020204" pitchFamily="34" charset="0"/>
                          <a:ea typeface="Calibri" panose="020F0502020204030204" pitchFamily="34" charset="0"/>
                        </a:rPr>
                        <a:t>Interactive</a:t>
                      </a:r>
                      <a:r>
                        <a:rPr lang="en-GB" sz="400" dirty="0">
                          <a:effectLst/>
                          <a:latin typeface="Arial" panose="020B0604020202020204" pitchFamily="34" charset="0"/>
                          <a:ea typeface="Calibri" panose="020F0502020204030204" pitchFamily="34" charset="0"/>
                        </a:rPr>
                        <a:t>: Introduction to R</a:t>
                      </a:r>
                    </a:p>
                    <a:p>
                      <a:pPr>
                        <a:spcAft>
                          <a:spcPts val="0"/>
                        </a:spcAft>
                      </a:pPr>
                      <a:r>
                        <a:rPr lang="en-GB" sz="400" dirty="0">
                          <a:effectLst/>
                          <a:latin typeface="Arial" panose="020B0604020202020204" pitchFamily="34" charset="0"/>
                          <a:ea typeface="Calibri" panose="020F0502020204030204" pitchFamily="34" charset="0"/>
                        </a:rPr>
                        <a:t>Basic concepts in R.</a:t>
                      </a:r>
                    </a:p>
                    <a:p>
                      <a:pPr>
                        <a:spcAft>
                          <a:spcPts val="0"/>
                        </a:spcAft>
                      </a:pPr>
                      <a:r>
                        <a:rPr lang="en-GB" sz="400" dirty="0">
                          <a:effectLst/>
                          <a:latin typeface="Arial" panose="020B0604020202020204" pitchFamily="34" charset="0"/>
                          <a:ea typeface="Calibri" panose="020F0502020204030204" pitchFamily="34" charset="0"/>
                        </a:rPr>
                        <a:t>Exercises in programming, git and R.</a:t>
                      </a:r>
                    </a:p>
                    <a:p>
                      <a:pPr>
                        <a:spcAft>
                          <a:spcPts val="0"/>
                        </a:spcAft>
                      </a:pPr>
                      <a:r>
                        <a:rPr lang="en-GB" sz="400" dirty="0">
                          <a:effectLst/>
                          <a:latin typeface="Arial" panose="020B0604020202020204" pitchFamily="34" charset="0"/>
                          <a:ea typeface="Calibri" panose="020F0502020204030204" pitchFamily="34" charset="0"/>
                        </a:rPr>
                        <a:t>R-Studio / </a:t>
                      </a:r>
                      <a:r>
                        <a:rPr lang="en-GB" sz="400" dirty="0" err="1">
                          <a:effectLst/>
                          <a:latin typeface="Arial" panose="020B0604020202020204" pitchFamily="34" charset="0"/>
                          <a:ea typeface="Calibri" panose="020F0502020204030204" pitchFamily="34" charset="0"/>
                        </a:rPr>
                        <a:t>Jupyter</a:t>
                      </a:r>
                      <a:r>
                        <a:rPr lang="en-GB" sz="400" dirty="0">
                          <a:effectLst/>
                          <a:latin typeface="Arial" panose="020B0604020202020204" pitchFamily="34" charset="0"/>
                          <a:ea typeface="Calibri" panose="020F0502020204030204" pitchFamily="34" charset="0"/>
                        </a:rPr>
                        <a:t> notebooks / git</a:t>
                      </a:r>
                    </a:p>
                  </a:txBody>
                  <a:tcPr marL="68580" marR="68580" marT="0" marB="0"/>
                </a:tc>
                <a:tc>
                  <a:txBody>
                    <a:bodyPr/>
                    <a:lstStyle/>
                    <a:p>
                      <a:pPr algn="ctr">
                        <a:spcAft>
                          <a:spcPts val="0"/>
                        </a:spcAft>
                      </a:pPr>
                      <a:r>
                        <a:rPr lang="en-GB" sz="400" dirty="0">
                          <a:effectLst/>
                          <a:latin typeface="Arial" panose="020B0604020202020204" pitchFamily="34" charset="0"/>
                          <a:ea typeface="Calibri" panose="020F0502020204030204" pitchFamily="34" charset="0"/>
                        </a:rPr>
                        <a:t>Pete Arnold</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3807376148"/>
                  </a:ext>
                </a:extLst>
              </a:tr>
              <a:tr h="79312">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15:30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16:00</a:t>
                      </a:r>
                    </a:p>
                  </a:txBody>
                  <a:tcPr marL="68580" marR="68580" marT="0" marB="0" anchor="ctr"/>
                </a:tc>
                <a:tc gridSpan="3">
                  <a:txBody>
                    <a:bodyPr/>
                    <a:lstStyle/>
                    <a:p>
                      <a:pPr>
                        <a:spcAft>
                          <a:spcPts val="0"/>
                        </a:spcAft>
                      </a:pPr>
                      <a:r>
                        <a:rPr lang="en-GB" sz="400" dirty="0">
                          <a:effectLst/>
                          <a:latin typeface="Arial" panose="020B0604020202020204" pitchFamily="34" charset="0"/>
                          <a:ea typeface="Calibri" panose="020F0502020204030204" pitchFamily="34" charset="0"/>
                        </a:rPr>
                        <a:t>Coffee break</a:t>
                      </a:r>
                    </a:p>
                  </a:txBody>
                  <a:tcPr marL="68580" marR="68580"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369065628"/>
                  </a:ext>
                </a:extLst>
              </a:tr>
              <a:tr h="21149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16:00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17:00</a:t>
                      </a:r>
                    </a:p>
                  </a:txBody>
                  <a:tcPr marL="68580" marR="68580" marT="0" marB="0" anchor="ctr"/>
                </a:tc>
                <a:tc>
                  <a:txBody>
                    <a:bodyPr/>
                    <a:lstStyle/>
                    <a:p>
                      <a:pPr>
                        <a:spcAft>
                          <a:spcPts val="0"/>
                        </a:spcAft>
                      </a:pPr>
                      <a:r>
                        <a:rPr lang="en-GB" sz="400" b="1">
                          <a:effectLst/>
                          <a:latin typeface="Arial" panose="020B0604020202020204" pitchFamily="34" charset="0"/>
                          <a:ea typeface="Calibri" panose="020F0502020204030204" pitchFamily="34" charset="0"/>
                        </a:rPr>
                        <a:t>Interactive</a:t>
                      </a:r>
                      <a:r>
                        <a:rPr lang="en-GB" sz="400">
                          <a:effectLst/>
                          <a:latin typeface="Arial" panose="020B0604020202020204" pitchFamily="34" charset="0"/>
                          <a:ea typeface="Calibri" panose="020F0502020204030204" pitchFamily="34" charset="0"/>
                        </a:rPr>
                        <a:t>: Introduction to R (ctd)</a:t>
                      </a:r>
                    </a:p>
                    <a:p>
                      <a:pPr>
                        <a:spcAft>
                          <a:spcPts val="0"/>
                        </a:spcAft>
                      </a:pPr>
                      <a:r>
                        <a:rPr lang="en-GB" sz="400">
                          <a:effectLst/>
                          <a:latin typeface="Arial" panose="020B0604020202020204" pitchFamily="34" charset="0"/>
                          <a:ea typeface="Calibri" panose="020F0502020204030204" pitchFamily="34" charset="0"/>
                        </a:rPr>
                        <a:t>Basic concepts in R with examples from github.</a:t>
                      </a:r>
                    </a:p>
                    <a:p>
                      <a:pPr>
                        <a:spcAft>
                          <a:spcPts val="0"/>
                        </a:spcAft>
                      </a:pPr>
                      <a:r>
                        <a:rPr lang="en-GB" sz="400">
                          <a:effectLst/>
                          <a:latin typeface="Arial" panose="020B0604020202020204" pitchFamily="34" charset="0"/>
                          <a:ea typeface="Calibri" panose="020F0502020204030204" pitchFamily="34" charset="0"/>
                        </a:rPr>
                        <a:t>R-Studio / Jupyter notebooks / git</a:t>
                      </a:r>
                    </a:p>
                  </a:txBody>
                  <a:tcPr marL="68580" marR="68580" marT="0" marB="0"/>
                </a:tc>
                <a:tc>
                  <a:txBody>
                    <a:bodyPr/>
                    <a:lstStyle/>
                    <a:p>
                      <a:pPr algn="ctr">
                        <a:spcAft>
                          <a:spcPts val="0"/>
                        </a:spcAft>
                      </a:pPr>
                      <a:r>
                        <a:rPr lang="en-GB" sz="400" dirty="0">
                          <a:effectLst/>
                          <a:latin typeface="Arial" panose="020B0604020202020204" pitchFamily="34" charset="0"/>
                          <a:ea typeface="Calibri" panose="020F0502020204030204" pitchFamily="34" charset="0"/>
                        </a:rPr>
                        <a:t>Dan Thayer</a:t>
                      </a:r>
                    </a:p>
                    <a:p>
                      <a:pPr algn="ctr">
                        <a:spcAft>
                          <a:spcPts val="0"/>
                        </a:spcAft>
                      </a:pPr>
                      <a:r>
                        <a:rPr lang="en-GB" sz="400" dirty="0">
                          <a:effectLst/>
                          <a:latin typeface="Arial" panose="020B0604020202020204" pitchFamily="34" charset="0"/>
                          <a:ea typeface="Calibri" panose="020F0502020204030204" pitchFamily="34" charset="0"/>
                        </a:rPr>
                        <a:t>Pete Arnold</a:t>
                      </a:r>
                    </a:p>
                  </a:txBody>
                  <a:tcPr marL="68580" marR="68580" marT="0" marB="0" anchor="ctr"/>
                </a:tc>
                <a:tc>
                  <a:txBody>
                    <a:bodyPr/>
                    <a:lstStyle/>
                    <a:p>
                      <a:pPr algn="ctr">
                        <a:spcAft>
                          <a:spcPts val="0"/>
                        </a:spcAft>
                      </a:pPr>
                      <a:r>
                        <a:rPr lang="en-GB" sz="400" dirty="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2887481389"/>
                  </a:ext>
                </a:extLst>
              </a:tr>
              <a:tr h="79312">
                <a:tc>
                  <a:txBody>
                    <a:bodyPr/>
                    <a:lstStyle/>
                    <a:p>
                      <a:pPr algn="ctr">
                        <a:spcAft>
                          <a:spcPts val="0"/>
                        </a:spcAft>
                      </a:pPr>
                      <a:r>
                        <a:rPr lang="en-GB" sz="500" dirty="0">
                          <a:effectLst/>
                        </a:rPr>
                        <a:t>Date</a:t>
                      </a:r>
                      <a:endParaRPr lang="en-GB" sz="500" dirty="0">
                        <a:effectLst/>
                        <a:latin typeface="Arial" panose="020B0604020202020204" pitchFamily="34" charset="0"/>
                        <a:ea typeface="Calibri" panose="020F0502020204030204" pitchFamily="34" charset="0"/>
                      </a:endParaRPr>
                    </a:p>
                  </a:txBody>
                  <a:tcPr marL="28711" marR="28711" marT="0" marB="0"/>
                </a:tc>
                <a:tc gridSpan="2">
                  <a:txBody>
                    <a:bodyPr/>
                    <a:lstStyle/>
                    <a:p>
                      <a:pPr algn="ctr">
                        <a:spcAft>
                          <a:spcPts val="0"/>
                        </a:spcAft>
                      </a:pPr>
                      <a:r>
                        <a:rPr lang="en-GB" sz="500" dirty="0">
                          <a:effectLst/>
                        </a:rPr>
                        <a:t>Time</a:t>
                      </a:r>
                      <a:endParaRPr lang="en-GB" sz="500" dirty="0">
                        <a:effectLst/>
                        <a:latin typeface="Arial" panose="020B0604020202020204" pitchFamily="34" charset="0"/>
                        <a:ea typeface="Calibri" panose="020F0502020204030204" pitchFamily="34" charset="0"/>
                      </a:endParaRPr>
                    </a:p>
                  </a:txBody>
                  <a:tcPr marL="28711" marR="28711" marT="0" marB="0"/>
                </a:tc>
                <a:tc hMerge="1">
                  <a:txBody>
                    <a:bodyPr/>
                    <a:lstStyle/>
                    <a:p>
                      <a:endParaRPr lang="en-GB"/>
                    </a:p>
                  </a:txBody>
                  <a:tcPr/>
                </a:tc>
                <a:tc>
                  <a:txBody>
                    <a:bodyPr/>
                    <a:lstStyle/>
                    <a:p>
                      <a:pPr algn="ctr">
                        <a:spcAft>
                          <a:spcPts val="0"/>
                        </a:spcAft>
                      </a:pPr>
                      <a:r>
                        <a:rPr lang="en-GB" sz="500" dirty="0">
                          <a:effectLst/>
                        </a:rPr>
                        <a:t>Subject</a:t>
                      </a:r>
                      <a:endParaRPr lang="en-GB" sz="500" dirty="0">
                        <a:effectLst/>
                        <a:latin typeface="Arial" panose="020B0604020202020204" pitchFamily="34" charset="0"/>
                        <a:ea typeface="Calibri" panose="020F0502020204030204" pitchFamily="34" charset="0"/>
                      </a:endParaRPr>
                    </a:p>
                  </a:txBody>
                  <a:tcPr marL="28711" marR="28711" marT="0" marB="0"/>
                </a:tc>
                <a:tc>
                  <a:txBody>
                    <a:bodyPr/>
                    <a:lstStyle/>
                    <a:p>
                      <a:pPr algn="ctr">
                        <a:spcAft>
                          <a:spcPts val="0"/>
                        </a:spcAft>
                      </a:pPr>
                      <a:r>
                        <a:rPr lang="en-GB" sz="500" dirty="0">
                          <a:effectLst/>
                        </a:rPr>
                        <a:t>Lecturers</a:t>
                      </a:r>
                      <a:endParaRPr lang="en-GB" sz="500" dirty="0">
                        <a:effectLst/>
                        <a:latin typeface="Arial" panose="020B0604020202020204" pitchFamily="34" charset="0"/>
                        <a:ea typeface="Calibri" panose="020F0502020204030204" pitchFamily="34" charset="0"/>
                      </a:endParaRPr>
                    </a:p>
                  </a:txBody>
                  <a:tcPr marL="28711" marR="28711" marT="0" marB="0"/>
                </a:tc>
                <a:tc>
                  <a:txBody>
                    <a:bodyPr/>
                    <a:lstStyle/>
                    <a:p>
                      <a:pPr algn="ctr">
                        <a:spcAft>
                          <a:spcPts val="0"/>
                        </a:spcAft>
                      </a:pPr>
                      <a:r>
                        <a:rPr lang="en-GB" sz="500" dirty="0">
                          <a:effectLst/>
                        </a:rPr>
                        <a:t>Room</a:t>
                      </a:r>
                      <a:endParaRPr lang="en-GB" sz="500" dirty="0">
                        <a:effectLst/>
                        <a:latin typeface="Arial" panose="020B0604020202020204" pitchFamily="34" charset="0"/>
                        <a:ea typeface="Calibri" panose="020F0502020204030204" pitchFamily="34" charset="0"/>
                      </a:endParaRPr>
                    </a:p>
                  </a:txBody>
                  <a:tcPr marL="28711" marR="28711" marT="0" marB="0"/>
                </a:tc>
                <a:extLst>
                  <a:ext uri="{0D108BD9-81ED-4DB2-BD59-A6C34878D82A}">
                    <a16:rowId xmlns:a16="http://schemas.microsoft.com/office/drawing/2014/main" val="2555338982"/>
                  </a:ext>
                </a:extLst>
              </a:tr>
              <a:tr h="158623">
                <a:tc rowSpan="6">
                  <a:txBody>
                    <a:bodyPr/>
                    <a:lstStyle/>
                    <a:p>
                      <a:pPr>
                        <a:spcAft>
                          <a:spcPts val="0"/>
                        </a:spcAft>
                      </a:pPr>
                      <a:r>
                        <a:rPr lang="en-GB" sz="400">
                          <a:effectLst/>
                          <a:latin typeface="Arial" panose="020B0604020202020204" pitchFamily="34" charset="0"/>
                          <a:ea typeface="Calibri" panose="020F0502020204030204" pitchFamily="34" charset="0"/>
                        </a:rPr>
                        <a:t>Tue</a:t>
                      </a:r>
                    </a:p>
                    <a:p>
                      <a:pPr>
                        <a:spcAft>
                          <a:spcPts val="0"/>
                        </a:spcAft>
                      </a:pPr>
                      <a:r>
                        <a:rPr lang="en-GB" sz="400">
                          <a:effectLst/>
                          <a:latin typeface="Arial" panose="020B0604020202020204" pitchFamily="34" charset="0"/>
                          <a:ea typeface="Calibri" panose="020F0502020204030204" pitchFamily="34" charset="0"/>
                        </a:rPr>
                        <a:t>19</a:t>
                      </a:r>
                      <a:r>
                        <a:rPr lang="en-GB" sz="400" baseline="30000">
                          <a:effectLst/>
                          <a:latin typeface="Arial" panose="020B0604020202020204" pitchFamily="34" charset="0"/>
                          <a:ea typeface="Calibri" panose="020F0502020204030204" pitchFamily="34" charset="0"/>
                        </a:rPr>
                        <a:t>th </a:t>
                      </a:r>
                      <a:r>
                        <a:rPr lang="en-GB" sz="400">
                          <a:effectLst/>
                          <a:latin typeface="Arial" panose="020B0604020202020204" pitchFamily="34" charset="0"/>
                          <a:ea typeface="Calibri" panose="020F0502020204030204" pitchFamily="34" charset="0"/>
                        </a:rPr>
                        <a:t>Jan</a:t>
                      </a:r>
                      <a:br>
                        <a:rPr lang="en-GB" sz="400">
                          <a:effectLst/>
                          <a:latin typeface="Arial" panose="020B0604020202020204" pitchFamily="34" charset="0"/>
                          <a:ea typeface="Calibri" panose="020F0502020204030204" pitchFamily="34" charset="0"/>
                        </a:rPr>
                      </a:br>
                      <a:r>
                        <a:rPr lang="en-GB" sz="400">
                          <a:effectLst/>
                          <a:latin typeface="Arial" panose="020B0604020202020204" pitchFamily="34" charset="0"/>
                          <a:ea typeface="Calibri" panose="020F0502020204030204" pitchFamily="34" charset="0"/>
                        </a:rPr>
                        <a:t>2021</a:t>
                      </a:r>
                    </a:p>
                    <a:p>
                      <a:pPr>
                        <a:spcAft>
                          <a:spcPts val="0"/>
                        </a:spcAft>
                      </a:pPr>
                      <a:r>
                        <a:rPr lang="en-GB" sz="400">
                          <a:effectLst/>
                          <a:latin typeface="Arial" panose="020B0604020202020204" pitchFamily="34" charset="0"/>
                          <a:ea typeface="Calibri" panose="020F0502020204030204" pitchFamily="34" charset="0"/>
                        </a:rPr>
                        <a:t> </a:t>
                      </a:r>
                    </a:p>
                  </a:txBody>
                  <a:tcPr marL="68580" marR="68580" marT="0" marB="0"/>
                </a:tc>
                <a:tc>
                  <a:txBody>
                    <a:bodyPr/>
                    <a:lstStyle/>
                    <a:p>
                      <a:pPr algn="ctr">
                        <a:spcAft>
                          <a:spcPts val="0"/>
                        </a:spcAft>
                      </a:pPr>
                      <a:r>
                        <a:rPr lang="en-GB" sz="400">
                          <a:effectLst/>
                          <a:latin typeface="Arial" panose="020B0604020202020204" pitchFamily="34" charset="0"/>
                          <a:ea typeface="Calibri" panose="020F0502020204030204" pitchFamily="34" charset="0"/>
                        </a:rPr>
                        <a:t>09:00</a:t>
                      </a:r>
                    </a:p>
                  </a:txBody>
                  <a:tcPr marL="68580" marR="68580" marT="0" marB="0" anchor="ctr"/>
                </a:tc>
                <a:tc>
                  <a:txBody>
                    <a:bodyPr/>
                    <a:lstStyle/>
                    <a:p>
                      <a:pPr algn="ctr">
                        <a:spcAft>
                          <a:spcPts val="0"/>
                        </a:spcAft>
                      </a:pPr>
                      <a:r>
                        <a:rPr lang="en-GB" sz="400" dirty="0">
                          <a:effectLst/>
                          <a:latin typeface="Arial" panose="020B0604020202020204" pitchFamily="34" charset="0"/>
                          <a:ea typeface="Calibri" panose="020F0502020204030204" pitchFamily="34" charset="0"/>
                        </a:rPr>
                        <a:t>09:15</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Introduction, feedback and questions from previous day.</a:t>
                      </a:r>
                    </a:p>
                  </a:txBody>
                  <a:tcPr marL="68580" marR="68580" marT="0" marB="0"/>
                </a:tc>
                <a:tc>
                  <a:txBody>
                    <a:bodyPr/>
                    <a:lstStyle/>
                    <a:p>
                      <a:pPr algn="ctr">
                        <a:spcAft>
                          <a:spcPts val="0"/>
                        </a:spcAft>
                      </a:pPr>
                      <a:r>
                        <a:rPr lang="en-GB" sz="400">
                          <a:effectLst/>
                          <a:latin typeface="Arial" panose="020B0604020202020204" pitchFamily="34" charset="0"/>
                          <a:ea typeface="Calibri" panose="020F0502020204030204" pitchFamily="34" charset="0"/>
                        </a:rPr>
                        <a:t>Pete Arnold</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1390597453"/>
                  </a:ext>
                </a:extLst>
              </a:tr>
              <a:tr h="21149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09:15</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12:00</a:t>
                      </a:r>
                    </a:p>
                  </a:txBody>
                  <a:tcPr marL="68580" marR="68580" marT="0" marB="0" anchor="ctr"/>
                </a:tc>
                <a:tc>
                  <a:txBody>
                    <a:bodyPr/>
                    <a:lstStyle/>
                    <a:p>
                      <a:pPr>
                        <a:spcAft>
                          <a:spcPts val="0"/>
                        </a:spcAft>
                      </a:pPr>
                      <a:r>
                        <a:rPr lang="en-GB" sz="400" b="1">
                          <a:effectLst/>
                          <a:latin typeface="Arial" panose="020B0604020202020204" pitchFamily="34" charset="0"/>
                          <a:ea typeface="Calibri" panose="020F0502020204030204" pitchFamily="34" charset="0"/>
                        </a:rPr>
                        <a:t>Interactive</a:t>
                      </a:r>
                      <a:r>
                        <a:rPr lang="en-GB" sz="400">
                          <a:effectLst/>
                          <a:latin typeface="Arial" panose="020B0604020202020204" pitchFamily="34" charset="0"/>
                          <a:ea typeface="Calibri" panose="020F0502020204030204" pitchFamily="34" charset="0"/>
                        </a:rPr>
                        <a:t>: R: wrangling + stats.</a:t>
                      </a:r>
                    </a:p>
                    <a:p>
                      <a:pPr>
                        <a:spcAft>
                          <a:spcPts val="0"/>
                        </a:spcAft>
                      </a:pPr>
                      <a:r>
                        <a:rPr lang="en-GB" sz="400">
                          <a:effectLst/>
                          <a:latin typeface="Arial" panose="020B0604020202020204" pitchFamily="34" charset="0"/>
                          <a:ea typeface="Calibri" panose="020F0502020204030204" pitchFamily="34" charset="0"/>
                        </a:rPr>
                        <a:t>Introducing the tidyverse &amp; statistics in R.</a:t>
                      </a:r>
                    </a:p>
                    <a:p>
                      <a:pPr>
                        <a:spcAft>
                          <a:spcPts val="0"/>
                        </a:spcAft>
                      </a:pPr>
                      <a:r>
                        <a:rPr lang="en-GB" sz="400">
                          <a:effectLst/>
                          <a:latin typeface="Arial" panose="020B0604020202020204" pitchFamily="34" charset="0"/>
                          <a:ea typeface="Calibri" panose="020F0502020204030204" pitchFamily="34" charset="0"/>
                        </a:rPr>
                        <a:t>R-Studio / Jupyter notebooks / git</a:t>
                      </a:r>
                    </a:p>
                  </a:txBody>
                  <a:tcPr marL="68580" marR="68580" marT="0" marB="0"/>
                </a:tc>
                <a:tc>
                  <a:txBody>
                    <a:bodyPr/>
                    <a:lstStyle/>
                    <a:p>
                      <a:pPr algn="ctr">
                        <a:spcAft>
                          <a:spcPts val="0"/>
                        </a:spcAft>
                      </a:pPr>
                      <a:r>
                        <a:rPr lang="en-GB" sz="400">
                          <a:effectLst/>
                          <a:latin typeface="Arial" panose="020B0604020202020204" pitchFamily="34" charset="0"/>
                          <a:ea typeface="Calibri" panose="020F0502020204030204" pitchFamily="34" charset="0"/>
                        </a:rPr>
                        <a:t>Pete Arnold</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1922767639"/>
                  </a:ext>
                </a:extLst>
              </a:tr>
              <a:tr h="8261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12:00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13:00</a:t>
                      </a:r>
                    </a:p>
                  </a:txBody>
                  <a:tcPr marL="68580" marR="68580" marT="0" marB="0" anchor="ctr"/>
                </a:tc>
                <a:tc gridSpan="3">
                  <a:txBody>
                    <a:bodyPr/>
                    <a:lstStyle/>
                    <a:p>
                      <a:pPr>
                        <a:spcAft>
                          <a:spcPts val="0"/>
                        </a:spcAft>
                      </a:pPr>
                      <a:r>
                        <a:rPr lang="en-GB" sz="400">
                          <a:effectLst/>
                          <a:latin typeface="Arial" panose="020B0604020202020204" pitchFamily="34" charset="0"/>
                          <a:ea typeface="Calibri" panose="020F0502020204030204" pitchFamily="34" charset="0"/>
                        </a:rPr>
                        <a:t>Lunch</a:t>
                      </a: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81326940"/>
                  </a:ext>
                </a:extLst>
              </a:tr>
              <a:tr h="8261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13:00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15:00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Statistics I</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Alan Watkins</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4208032214"/>
                  </a:ext>
                </a:extLst>
              </a:tr>
              <a:tr h="79312">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15:00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15:30</a:t>
                      </a:r>
                    </a:p>
                  </a:txBody>
                  <a:tcPr marL="68580" marR="68580" marT="0" marB="0" anchor="ctr"/>
                </a:tc>
                <a:tc gridSpan="3">
                  <a:txBody>
                    <a:bodyPr/>
                    <a:lstStyle/>
                    <a:p>
                      <a:pPr>
                        <a:spcAft>
                          <a:spcPts val="0"/>
                        </a:spcAft>
                      </a:pPr>
                      <a:r>
                        <a:rPr lang="en-GB" sz="400">
                          <a:effectLst/>
                          <a:latin typeface="Arial" panose="020B0604020202020204" pitchFamily="34" charset="0"/>
                          <a:ea typeface="Calibri" panose="020F0502020204030204" pitchFamily="34" charset="0"/>
                        </a:rPr>
                        <a:t>Coffee break</a:t>
                      </a:r>
                    </a:p>
                  </a:txBody>
                  <a:tcPr marL="68580" marR="68580"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387010547"/>
                  </a:ext>
                </a:extLst>
              </a:tr>
              <a:tr h="15063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15:30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17:00</a:t>
                      </a:r>
                    </a:p>
                  </a:txBody>
                  <a:tcPr marL="68580" marR="68580" marT="0" marB="0" anchor="ctr"/>
                </a:tc>
                <a:tc>
                  <a:txBody>
                    <a:bodyPr/>
                    <a:lstStyle/>
                    <a:p>
                      <a:pPr>
                        <a:spcAft>
                          <a:spcPts val="0"/>
                        </a:spcAft>
                      </a:pPr>
                      <a:r>
                        <a:rPr lang="en-GB" sz="400" b="1">
                          <a:effectLst/>
                          <a:latin typeface="Arial" panose="020B0604020202020204" pitchFamily="34" charset="0"/>
                          <a:ea typeface="Calibri" panose="020F0502020204030204" pitchFamily="34" charset="0"/>
                        </a:rPr>
                        <a:t>Interactive</a:t>
                      </a:r>
                      <a:r>
                        <a:rPr lang="en-GB" sz="400">
                          <a:effectLst/>
                          <a:latin typeface="Arial" panose="020B0604020202020204" pitchFamily="34" charset="0"/>
                          <a:ea typeface="Calibri" panose="020F0502020204030204" pitchFamily="34" charset="0"/>
                        </a:rPr>
                        <a:t>: Using statistics in R.</a:t>
                      </a:r>
                    </a:p>
                    <a:p>
                      <a:pPr>
                        <a:spcAft>
                          <a:spcPts val="0"/>
                        </a:spcAft>
                      </a:pPr>
                      <a:r>
                        <a:rPr lang="en-GB" sz="400">
                          <a:effectLst/>
                          <a:latin typeface="Arial" panose="020B0604020202020204" pitchFamily="34" charset="0"/>
                          <a:ea typeface="Calibri" panose="020F0502020204030204" pitchFamily="34" charset="0"/>
                        </a:rPr>
                        <a:t>R-Studio / Jupyter notebooks / git</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Pete Arnold</a:t>
                      </a:r>
                    </a:p>
                    <a:p>
                      <a:pPr algn="ctr">
                        <a:spcAft>
                          <a:spcPts val="0"/>
                        </a:spcAft>
                      </a:pPr>
                      <a:r>
                        <a:rPr lang="en-GB" sz="400">
                          <a:effectLst/>
                          <a:latin typeface="Arial" panose="020B0604020202020204" pitchFamily="34" charset="0"/>
                          <a:ea typeface="Calibri" panose="020F0502020204030204" pitchFamily="34" charset="0"/>
                        </a:rPr>
                        <a:t>Alan Watkins</a:t>
                      </a:r>
                    </a:p>
                  </a:txBody>
                  <a:tcPr marL="68580" marR="68580" marT="0" marB="0" anchor="ctr"/>
                </a:tc>
                <a:tc>
                  <a:txBody>
                    <a:bodyPr/>
                    <a:lstStyle/>
                    <a:p>
                      <a:pPr algn="ctr">
                        <a:spcAft>
                          <a:spcPts val="0"/>
                        </a:spcAft>
                      </a:pPr>
                      <a:r>
                        <a:rPr lang="en-GB" sz="400" dirty="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1111045058"/>
                  </a:ext>
                </a:extLst>
              </a:tr>
              <a:tr h="79312">
                <a:tc>
                  <a:txBody>
                    <a:bodyPr/>
                    <a:lstStyle/>
                    <a:p>
                      <a:pPr algn="ctr">
                        <a:spcAft>
                          <a:spcPts val="0"/>
                        </a:spcAft>
                      </a:pPr>
                      <a:r>
                        <a:rPr lang="en-GB" sz="500">
                          <a:effectLst/>
                        </a:rPr>
                        <a:t>Date</a:t>
                      </a:r>
                      <a:endParaRPr lang="en-GB" sz="500">
                        <a:effectLst/>
                        <a:latin typeface="Arial" panose="020B0604020202020204" pitchFamily="34" charset="0"/>
                        <a:ea typeface="Calibri" panose="020F0502020204030204" pitchFamily="34" charset="0"/>
                      </a:endParaRPr>
                    </a:p>
                  </a:txBody>
                  <a:tcPr marL="28711" marR="28711" marT="0" marB="0"/>
                </a:tc>
                <a:tc gridSpan="2">
                  <a:txBody>
                    <a:bodyPr/>
                    <a:lstStyle/>
                    <a:p>
                      <a:pPr algn="ctr">
                        <a:spcAft>
                          <a:spcPts val="0"/>
                        </a:spcAft>
                      </a:pPr>
                      <a:r>
                        <a:rPr lang="en-GB" sz="500">
                          <a:effectLst/>
                        </a:rPr>
                        <a:t>Time</a:t>
                      </a:r>
                      <a:endParaRPr lang="en-GB" sz="500">
                        <a:effectLst/>
                        <a:latin typeface="Arial" panose="020B0604020202020204" pitchFamily="34" charset="0"/>
                        <a:ea typeface="Calibri" panose="020F0502020204030204" pitchFamily="34" charset="0"/>
                      </a:endParaRPr>
                    </a:p>
                  </a:txBody>
                  <a:tcPr marL="28711" marR="28711" marT="0" marB="0" anchor="ctr"/>
                </a:tc>
                <a:tc hMerge="1">
                  <a:txBody>
                    <a:bodyPr/>
                    <a:lstStyle/>
                    <a:p>
                      <a:endParaRPr lang="en-GB"/>
                    </a:p>
                  </a:txBody>
                  <a:tcPr/>
                </a:tc>
                <a:tc>
                  <a:txBody>
                    <a:bodyPr/>
                    <a:lstStyle/>
                    <a:p>
                      <a:pPr algn="ctr">
                        <a:spcAft>
                          <a:spcPts val="0"/>
                        </a:spcAft>
                      </a:pPr>
                      <a:r>
                        <a:rPr lang="en-GB" sz="500">
                          <a:effectLst/>
                        </a:rPr>
                        <a:t>Subject</a:t>
                      </a:r>
                      <a:endParaRPr lang="en-GB" sz="500">
                        <a:effectLst/>
                        <a:latin typeface="Arial" panose="020B0604020202020204" pitchFamily="34" charset="0"/>
                        <a:ea typeface="Calibri" panose="020F0502020204030204" pitchFamily="34" charset="0"/>
                      </a:endParaRPr>
                    </a:p>
                  </a:txBody>
                  <a:tcPr marL="28711" marR="28711" marT="0" marB="0" anchor="ctr"/>
                </a:tc>
                <a:tc>
                  <a:txBody>
                    <a:bodyPr/>
                    <a:lstStyle/>
                    <a:p>
                      <a:pPr algn="ctr">
                        <a:spcAft>
                          <a:spcPts val="0"/>
                        </a:spcAft>
                      </a:pPr>
                      <a:r>
                        <a:rPr lang="en-GB" sz="500">
                          <a:effectLst/>
                        </a:rPr>
                        <a:t>Lecturers</a:t>
                      </a:r>
                      <a:endParaRPr lang="en-GB" sz="500">
                        <a:effectLst/>
                        <a:latin typeface="Arial" panose="020B0604020202020204" pitchFamily="34" charset="0"/>
                        <a:ea typeface="Calibri" panose="020F0502020204030204" pitchFamily="34" charset="0"/>
                      </a:endParaRPr>
                    </a:p>
                  </a:txBody>
                  <a:tcPr marL="28711" marR="28711" marT="0" marB="0" anchor="ctr"/>
                </a:tc>
                <a:tc>
                  <a:txBody>
                    <a:bodyPr/>
                    <a:lstStyle/>
                    <a:p>
                      <a:pPr algn="ctr">
                        <a:spcAft>
                          <a:spcPts val="0"/>
                        </a:spcAft>
                      </a:pPr>
                      <a:r>
                        <a:rPr lang="en-GB" sz="500">
                          <a:effectLst/>
                        </a:rPr>
                        <a:t>Room</a:t>
                      </a:r>
                      <a:endParaRPr lang="en-GB" sz="500">
                        <a:effectLst/>
                        <a:latin typeface="Arial" panose="020B0604020202020204" pitchFamily="34" charset="0"/>
                        <a:ea typeface="Calibri" panose="020F0502020204030204" pitchFamily="34" charset="0"/>
                      </a:endParaRPr>
                    </a:p>
                  </a:txBody>
                  <a:tcPr marL="28711" marR="28711" marT="0" marB="0" anchor="ctr"/>
                </a:tc>
                <a:extLst>
                  <a:ext uri="{0D108BD9-81ED-4DB2-BD59-A6C34878D82A}">
                    <a16:rowId xmlns:a16="http://schemas.microsoft.com/office/drawing/2014/main" val="34188058"/>
                  </a:ext>
                </a:extLst>
              </a:tr>
              <a:tr h="158623">
                <a:tc rowSpan="8">
                  <a:txBody>
                    <a:bodyPr/>
                    <a:lstStyle/>
                    <a:p>
                      <a:pPr>
                        <a:spcAft>
                          <a:spcPts val="0"/>
                        </a:spcAft>
                      </a:pPr>
                      <a:r>
                        <a:rPr lang="en-GB" sz="400">
                          <a:effectLst/>
                          <a:latin typeface="Arial" panose="020B0604020202020204" pitchFamily="34" charset="0"/>
                          <a:ea typeface="Calibri" panose="020F0502020204030204" pitchFamily="34" charset="0"/>
                        </a:rPr>
                        <a:t>Wed</a:t>
                      </a:r>
                    </a:p>
                    <a:p>
                      <a:pPr>
                        <a:spcAft>
                          <a:spcPts val="0"/>
                        </a:spcAft>
                      </a:pPr>
                      <a:r>
                        <a:rPr lang="en-GB" sz="400">
                          <a:effectLst/>
                          <a:latin typeface="Arial" panose="020B0604020202020204" pitchFamily="34" charset="0"/>
                          <a:ea typeface="Calibri" panose="020F0502020204030204" pitchFamily="34" charset="0"/>
                        </a:rPr>
                        <a:t>20</a:t>
                      </a:r>
                      <a:r>
                        <a:rPr lang="en-GB" sz="400" baseline="30000">
                          <a:effectLst/>
                          <a:latin typeface="Arial" panose="020B0604020202020204" pitchFamily="34" charset="0"/>
                          <a:ea typeface="Calibri" panose="020F0502020204030204" pitchFamily="34" charset="0"/>
                        </a:rPr>
                        <a:t>th </a:t>
                      </a:r>
                      <a:r>
                        <a:rPr lang="en-GB" sz="400">
                          <a:effectLst/>
                          <a:latin typeface="Arial" panose="020B0604020202020204" pitchFamily="34" charset="0"/>
                          <a:ea typeface="Calibri" panose="020F0502020204030204" pitchFamily="34" charset="0"/>
                        </a:rPr>
                        <a:t>Jan</a:t>
                      </a:r>
                      <a:br>
                        <a:rPr lang="en-GB" sz="400">
                          <a:effectLst/>
                          <a:latin typeface="Arial" panose="020B0604020202020204" pitchFamily="34" charset="0"/>
                          <a:ea typeface="Calibri" panose="020F0502020204030204" pitchFamily="34" charset="0"/>
                        </a:rPr>
                      </a:br>
                      <a:r>
                        <a:rPr lang="en-GB" sz="400">
                          <a:effectLst/>
                          <a:latin typeface="Arial" panose="020B0604020202020204" pitchFamily="34" charset="0"/>
                          <a:ea typeface="Calibri" panose="020F0502020204030204" pitchFamily="34" charset="0"/>
                        </a:rPr>
                        <a:t>2021</a:t>
                      </a:r>
                      <a:br>
                        <a:rPr lang="en-GB" sz="400">
                          <a:effectLst/>
                          <a:latin typeface="Arial" panose="020B0604020202020204" pitchFamily="34" charset="0"/>
                          <a:ea typeface="Calibri" panose="020F0502020204030204" pitchFamily="34" charset="0"/>
                        </a:rPr>
                      </a:br>
                      <a:endParaRPr lang="en-GB" sz="400">
                        <a:effectLst/>
                        <a:latin typeface="Arial" panose="020B0604020202020204" pitchFamily="34" charset="0"/>
                        <a:ea typeface="Calibri" panose="020F0502020204030204" pitchFamily="34" charset="0"/>
                      </a:endParaRPr>
                    </a:p>
                  </a:txBody>
                  <a:tcPr marL="68580" marR="68580" marT="0" marB="0"/>
                </a:tc>
                <a:tc>
                  <a:txBody>
                    <a:bodyPr/>
                    <a:lstStyle/>
                    <a:p>
                      <a:pPr algn="ctr">
                        <a:spcAft>
                          <a:spcPts val="0"/>
                        </a:spcAft>
                      </a:pPr>
                      <a:r>
                        <a:rPr lang="en-GB" sz="400">
                          <a:effectLst/>
                          <a:latin typeface="Arial" panose="020B0604020202020204" pitchFamily="34" charset="0"/>
                          <a:ea typeface="Calibri" panose="020F0502020204030204" pitchFamily="34" charset="0"/>
                        </a:rPr>
                        <a:t>09:00</a:t>
                      </a:r>
                    </a:p>
                  </a:txBody>
                  <a:tcPr marL="68580" marR="68580" marT="0" marB="0" anchor="ctr"/>
                </a:tc>
                <a:tc>
                  <a:txBody>
                    <a:bodyPr/>
                    <a:lstStyle/>
                    <a:p>
                      <a:pPr algn="ctr">
                        <a:spcAft>
                          <a:spcPts val="0"/>
                        </a:spcAft>
                      </a:pPr>
                      <a:r>
                        <a:rPr lang="en-GB" sz="400" dirty="0">
                          <a:effectLst/>
                          <a:latin typeface="Arial" panose="020B0604020202020204" pitchFamily="34" charset="0"/>
                          <a:ea typeface="Calibri" panose="020F0502020204030204" pitchFamily="34" charset="0"/>
                        </a:rPr>
                        <a:t>09:15</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Introduction, feedback, and questions from previous day</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Pete Arnold</a:t>
                      </a:r>
                    </a:p>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3455354206"/>
                  </a:ext>
                </a:extLst>
              </a:tr>
              <a:tr h="8261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09:15</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10:00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Health Data 2</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710301592"/>
                  </a:ext>
                </a:extLst>
              </a:tr>
              <a:tr h="8261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10:00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11:30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Library Skills</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Suzanne Taylor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3102954036"/>
                  </a:ext>
                </a:extLst>
              </a:tr>
              <a:tr h="8261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11:30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13:30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Introduction to SQL</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1653036001"/>
                  </a:ext>
                </a:extLst>
              </a:tr>
              <a:tr h="82617">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13:30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14:30</a:t>
                      </a:r>
                    </a:p>
                  </a:txBody>
                  <a:tcPr marL="68580" marR="68580" marT="0" marB="0" anchor="ctr"/>
                </a:tc>
                <a:tc gridSpan="3">
                  <a:txBody>
                    <a:bodyPr/>
                    <a:lstStyle/>
                    <a:p>
                      <a:pPr>
                        <a:spcAft>
                          <a:spcPts val="0"/>
                        </a:spcAft>
                      </a:pPr>
                      <a:r>
                        <a:rPr lang="en-GB" sz="400">
                          <a:effectLst/>
                          <a:latin typeface="Arial" panose="020B0604020202020204" pitchFamily="34" charset="0"/>
                          <a:ea typeface="Calibri" panose="020F0502020204030204" pitchFamily="34" charset="0"/>
                        </a:rPr>
                        <a:t>Lunch </a:t>
                      </a:r>
                    </a:p>
                  </a:txBody>
                  <a:tcPr marL="68580" marR="68580"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7157268"/>
                  </a:ext>
                </a:extLst>
              </a:tr>
              <a:tr h="145404">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14:30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15:30</a:t>
                      </a:r>
                    </a:p>
                  </a:txBody>
                  <a:tcPr marL="68580" marR="68580" marT="0" marB="0" anchor="ctr"/>
                </a:tc>
                <a:tc>
                  <a:txBody>
                    <a:bodyPr/>
                    <a:lstStyle/>
                    <a:p>
                      <a:pPr>
                        <a:spcAft>
                          <a:spcPts val="0"/>
                        </a:spcAft>
                      </a:pPr>
                      <a:r>
                        <a:rPr lang="en-GB" sz="400" b="1">
                          <a:effectLst/>
                          <a:latin typeface="Arial" panose="020B0604020202020204" pitchFamily="34" charset="0"/>
                          <a:ea typeface="Calibri" panose="020F0502020204030204" pitchFamily="34" charset="0"/>
                        </a:rPr>
                        <a:t>Lab</a:t>
                      </a:r>
                      <a:r>
                        <a:rPr lang="en-GB" sz="400">
                          <a:effectLst/>
                          <a:latin typeface="Arial" panose="020B0604020202020204" pitchFamily="34" charset="0"/>
                          <a:ea typeface="Calibri" panose="020F0502020204030204" pitchFamily="34" charset="0"/>
                        </a:rPr>
                        <a:t>: SQL</a:t>
                      </a:r>
                    </a:p>
                    <a:p>
                      <a:pPr>
                        <a:spcAft>
                          <a:spcPts val="0"/>
                        </a:spcAft>
                      </a:pPr>
                      <a:r>
                        <a:rPr lang="en-GB" sz="400">
                          <a:effectLst/>
                          <a:latin typeface="Arial" panose="020B0604020202020204" pitchFamily="34" charset="0"/>
                          <a:ea typeface="Calibri" panose="020F0502020204030204" pitchFamily="34" charset="0"/>
                        </a:rPr>
                        <a:t>PostgreSQL</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3284679281"/>
                  </a:ext>
                </a:extLst>
              </a:tr>
              <a:tr h="79312">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15:30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16:00</a:t>
                      </a:r>
                    </a:p>
                  </a:txBody>
                  <a:tcPr marL="68580" marR="68580" marT="0" marB="0" anchor="ctr"/>
                </a:tc>
                <a:tc gridSpan="3">
                  <a:txBody>
                    <a:bodyPr/>
                    <a:lstStyle/>
                    <a:p>
                      <a:pPr>
                        <a:spcAft>
                          <a:spcPts val="0"/>
                        </a:spcAft>
                      </a:pPr>
                      <a:r>
                        <a:rPr lang="en-GB" sz="400">
                          <a:effectLst/>
                          <a:latin typeface="Arial" panose="020B0604020202020204" pitchFamily="34" charset="0"/>
                          <a:ea typeface="Calibri" panose="020F0502020204030204" pitchFamily="34" charset="0"/>
                        </a:rPr>
                        <a:t>Coffee break</a:t>
                      </a:r>
                    </a:p>
                  </a:txBody>
                  <a:tcPr marL="68580" marR="68580"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93854583"/>
                  </a:ext>
                </a:extLst>
              </a:tr>
              <a:tr h="145404">
                <a:tc vMerge="1">
                  <a:txBody>
                    <a:bodyPr/>
                    <a:lstStyle/>
                    <a:p>
                      <a:endParaRPr lang="en-GB"/>
                    </a:p>
                  </a:txBody>
                  <a:tcPr/>
                </a:tc>
                <a:tc>
                  <a:txBody>
                    <a:bodyPr/>
                    <a:lstStyle/>
                    <a:p>
                      <a:pPr algn="ctr">
                        <a:spcAft>
                          <a:spcPts val="0"/>
                        </a:spcAft>
                      </a:pPr>
                      <a:r>
                        <a:rPr lang="en-GB" sz="400">
                          <a:effectLst/>
                          <a:latin typeface="Arial" panose="020B0604020202020204" pitchFamily="34" charset="0"/>
                          <a:ea typeface="Calibri" panose="020F0502020204030204" pitchFamily="34" charset="0"/>
                        </a:rPr>
                        <a:t>16:00</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17:00</a:t>
                      </a:r>
                    </a:p>
                  </a:txBody>
                  <a:tcPr marL="68580" marR="68580" marT="0" marB="0" anchor="ctr"/>
                </a:tc>
                <a:tc>
                  <a:txBody>
                    <a:bodyPr/>
                    <a:lstStyle/>
                    <a:p>
                      <a:pPr>
                        <a:spcAft>
                          <a:spcPts val="0"/>
                        </a:spcAft>
                      </a:pPr>
                      <a:r>
                        <a:rPr lang="en-GB" sz="400">
                          <a:effectLst/>
                          <a:latin typeface="Arial" panose="020B0604020202020204" pitchFamily="34" charset="0"/>
                          <a:ea typeface="Calibri" panose="020F0502020204030204" pitchFamily="34" charset="0"/>
                        </a:rPr>
                        <a:t>Working with both SQL &amp; R</a:t>
                      </a:r>
                    </a:p>
                    <a:p>
                      <a:pPr>
                        <a:spcAft>
                          <a:spcPts val="0"/>
                        </a:spcAft>
                      </a:pPr>
                      <a:r>
                        <a:rPr lang="en-GB" sz="400">
                          <a:effectLst/>
                          <a:latin typeface="Arial" panose="020B0604020202020204" pitchFamily="34" charset="0"/>
                          <a:ea typeface="Calibri" panose="020F0502020204030204" pitchFamily="34" charset="0"/>
                        </a:rPr>
                        <a:t>PostgreSQL / R-Studio</a:t>
                      </a:r>
                    </a:p>
                  </a:txBody>
                  <a:tcPr marL="68580" marR="68580" marT="0" marB="0" anchor="ctr"/>
                </a:tc>
                <a:tc>
                  <a:txBody>
                    <a:bodyPr/>
                    <a:lstStyle/>
                    <a:p>
                      <a:pPr algn="ctr">
                        <a:spcAft>
                          <a:spcPts val="0"/>
                        </a:spcAft>
                      </a:pPr>
                      <a:r>
                        <a:rPr lang="en-GB" sz="400">
                          <a:effectLst/>
                          <a:latin typeface="Arial" panose="020B0604020202020204" pitchFamily="34" charset="0"/>
                          <a:ea typeface="Calibri" panose="020F0502020204030204" pitchFamily="34" charset="0"/>
                        </a:rPr>
                        <a:t>Dan Thayer</a:t>
                      </a:r>
                    </a:p>
                  </a:txBody>
                  <a:tcPr marL="68580" marR="68580" marT="0" marB="0" anchor="ctr"/>
                </a:tc>
                <a:tc>
                  <a:txBody>
                    <a:bodyPr/>
                    <a:lstStyle/>
                    <a:p>
                      <a:pPr algn="ctr">
                        <a:spcAft>
                          <a:spcPts val="0"/>
                        </a:spcAft>
                      </a:pPr>
                      <a:r>
                        <a:rPr lang="en-GB" sz="400" dirty="0">
                          <a:effectLst/>
                          <a:latin typeface="Arial" panose="020B0604020202020204" pitchFamily="34" charset="0"/>
                          <a:ea typeface="Calibri" panose="020F0502020204030204" pitchFamily="34" charset="0"/>
                        </a:rPr>
                        <a:t>Zoom</a:t>
                      </a:r>
                    </a:p>
                  </a:txBody>
                  <a:tcPr marL="68580" marR="68580" marT="0" marB="0" anchor="ctr"/>
                </a:tc>
                <a:extLst>
                  <a:ext uri="{0D108BD9-81ED-4DB2-BD59-A6C34878D82A}">
                    <a16:rowId xmlns:a16="http://schemas.microsoft.com/office/drawing/2014/main" val="200115834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504000" y="226080"/>
            <a:ext cx="9071640" cy="946440"/>
          </a:xfrm>
          <a:prstGeom prst="rect">
            <a:avLst/>
          </a:prstGeom>
          <a:noFill/>
          <a:ln>
            <a:noFill/>
          </a:ln>
        </p:spPr>
        <p:txBody>
          <a:bodyPr lIns="0" tIns="0" rIns="0" bIns="0" anchor="ctr"/>
          <a:lstStyle/>
          <a:p>
            <a:pPr algn="ctr"/>
            <a:r>
              <a:rPr lang="cy-GB" sz="3600" spc="-1" dirty="0" smtClean="0">
                <a:solidFill>
                  <a:srgbClr val="333366"/>
                </a:solidFill>
              </a:rPr>
              <a:t>PMIM102:Practicalities</a:t>
            </a:r>
            <a:endParaRPr lang="cy-GB" sz="3600" b="0" strike="noStrike" spc="-1" dirty="0">
              <a:solidFill>
                <a:srgbClr val="333366"/>
              </a:solidFill>
              <a:latin typeface="Arial"/>
            </a:endParaRPr>
          </a:p>
        </p:txBody>
      </p:sp>
      <p:sp>
        <p:nvSpPr>
          <p:cNvPr id="71" name="TextShape 2"/>
          <p:cNvSpPr txBox="1"/>
          <p:nvPr/>
        </p:nvSpPr>
        <p:spPr>
          <a:xfrm>
            <a:off x="504000" y="1326600"/>
            <a:ext cx="9071640" cy="3288240"/>
          </a:xfrm>
          <a:prstGeom prst="rect">
            <a:avLst/>
          </a:prstGeom>
          <a:noFill/>
          <a:ln>
            <a:noFill/>
          </a:ln>
        </p:spPr>
        <p:txBody>
          <a:bodyPr lIns="0" tIns="0" rIns="0" bIns="0">
            <a:normAutofit/>
          </a:bodyPr>
          <a:lstStyle/>
          <a:p>
            <a:pPr marL="393750" indent="-285750">
              <a:lnSpc>
                <a:spcPct val="120000"/>
              </a:lnSpc>
              <a:spcAft>
                <a:spcPts val="439"/>
              </a:spcAft>
              <a:buClr>
                <a:srgbClr val="333366"/>
              </a:buClr>
              <a:buSzPct val="45000"/>
              <a:buFont typeface="Arial" panose="020B0604020202020204" pitchFamily="34" charset="0"/>
              <a:buChar char="•"/>
            </a:pPr>
            <a:r>
              <a:rPr lang="cy-GB" sz="1400" spc="-1" dirty="0" smtClean="0">
                <a:solidFill>
                  <a:srgbClr val="333366"/>
                </a:solidFill>
                <a:latin typeface="Arial"/>
              </a:rPr>
              <a:t>Sessions will be delivered </a:t>
            </a:r>
            <a:r>
              <a:rPr lang="cy-GB" sz="1400" i="1" spc="-1" dirty="0" smtClean="0">
                <a:solidFill>
                  <a:srgbClr val="333366"/>
                </a:solidFill>
                <a:latin typeface="Arial"/>
              </a:rPr>
              <a:t>face-to-face and </a:t>
            </a:r>
            <a:r>
              <a:rPr lang="cy-GB" sz="1400" spc="-1" dirty="0" smtClean="0">
                <a:solidFill>
                  <a:srgbClr val="333366"/>
                </a:solidFill>
                <a:latin typeface="Arial"/>
              </a:rPr>
              <a:t>on </a:t>
            </a:r>
            <a:r>
              <a:rPr lang="cy-GB" sz="1400" spc="-1" dirty="0" smtClean="0">
                <a:solidFill>
                  <a:srgbClr val="333366"/>
                </a:solidFill>
                <a:latin typeface="Arial"/>
              </a:rPr>
              <a:t>Zoom.</a:t>
            </a:r>
          </a:p>
          <a:p>
            <a:pPr marL="393750" indent="-285750">
              <a:lnSpc>
                <a:spcPct val="120000"/>
              </a:lnSpc>
              <a:spcAft>
                <a:spcPts val="439"/>
              </a:spcAft>
              <a:buClr>
                <a:srgbClr val="333366"/>
              </a:buClr>
              <a:buSzPct val="45000"/>
              <a:buFont typeface="Arial" panose="020B0604020202020204" pitchFamily="34" charset="0"/>
              <a:buChar char="•"/>
            </a:pPr>
            <a:r>
              <a:rPr lang="cy-GB" sz="1400" b="0" strike="noStrike" spc="-1" dirty="0" smtClean="0">
                <a:solidFill>
                  <a:srgbClr val="333366"/>
                </a:solidFill>
                <a:latin typeface="Arial"/>
              </a:rPr>
              <a:t>All students should have a connection to Zoom </a:t>
            </a:r>
            <a:r>
              <a:rPr lang="cy-GB" sz="1400" b="0" i="1" strike="noStrike" spc="-1" dirty="0" smtClean="0">
                <a:solidFill>
                  <a:srgbClr val="333366"/>
                </a:solidFill>
                <a:latin typeface="Arial"/>
              </a:rPr>
              <a:t>(including those face-to-face).</a:t>
            </a:r>
          </a:p>
          <a:p>
            <a:pPr marL="393750" indent="-285750">
              <a:lnSpc>
                <a:spcPct val="120000"/>
              </a:lnSpc>
              <a:spcAft>
                <a:spcPts val="439"/>
              </a:spcAft>
              <a:buClr>
                <a:srgbClr val="333366"/>
              </a:buClr>
              <a:buSzPct val="45000"/>
              <a:buFont typeface="Arial" panose="020B0604020202020204" pitchFamily="34" charset="0"/>
              <a:buChar char="•"/>
            </a:pPr>
            <a:r>
              <a:rPr lang="cy-GB" sz="1400" i="1" spc="-1" dirty="0" smtClean="0">
                <a:solidFill>
                  <a:srgbClr val="333366"/>
                </a:solidFill>
                <a:latin typeface="Arial"/>
              </a:rPr>
              <a:t>Face-to-face students should mute their microphones and speakers – there is a room mic / speaker.</a:t>
            </a:r>
          </a:p>
          <a:p>
            <a:pPr marL="393750" indent="-285750">
              <a:lnSpc>
                <a:spcPct val="120000"/>
              </a:lnSpc>
              <a:spcAft>
                <a:spcPts val="439"/>
              </a:spcAft>
              <a:buClr>
                <a:srgbClr val="333366"/>
              </a:buClr>
              <a:buSzPct val="45000"/>
              <a:buFont typeface="Arial" panose="020B0604020202020204" pitchFamily="34" charset="0"/>
              <a:buChar char="•"/>
            </a:pPr>
            <a:endParaRPr lang="cy-GB" sz="1400" b="0" i="1" strike="noStrike" spc="-1" dirty="0">
              <a:solidFill>
                <a:srgbClr val="333366"/>
              </a:solidFill>
              <a:latin typeface="Arial"/>
            </a:endParaRPr>
          </a:p>
          <a:p>
            <a:pPr marL="393750" indent="-285750">
              <a:lnSpc>
                <a:spcPct val="120000"/>
              </a:lnSpc>
              <a:spcAft>
                <a:spcPts val="439"/>
              </a:spcAft>
              <a:buClr>
                <a:srgbClr val="333366"/>
              </a:buClr>
              <a:buSzPct val="45000"/>
              <a:buFont typeface="Arial" panose="020B0604020202020204" pitchFamily="34" charset="0"/>
              <a:buChar char="•"/>
            </a:pPr>
            <a:r>
              <a:rPr lang="cy-GB" sz="1400" i="1" spc="-1" dirty="0" smtClean="0">
                <a:solidFill>
                  <a:srgbClr val="333366"/>
                </a:solidFill>
                <a:latin typeface="Arial"/>
              </a:rPr>
              <a:t>Face-to-face students – you have a desk, this will be your desk for the whole week, clean your desk at the start of the day and before you leave.</a:t>
            </a:r>
          </a:p>
          <a:p>
            <a:pPr marL="393750" indent="-285750">
              <a:lnSpc>
                <a:spcPct val="120000"/>
              </a:lnSpc>
              <a:spcAft>
                <a:spcPts val="439"/>
              </a:spcAft>
              <a:buClr>
                <a:srgbClr val="333366"/>
              </a:buClr>
              <a:buSzPct val="45000"/>
              <a:buFont typeface="Arial" panose="020B0604020202020204" pitchFamily="34" charset="0"/>
              <a:buChar char="•"/>
            </a:pPr>
            <a:endParaRPr lang="cy-GB" sz="1400" b="0" i="1" strike="noStrike" spc="-1" dirty="0">
              <a:solidFill>
                <a:srgbClr val="333366"/>
              </a:solidFill>
              <a:latin typeface="Arial"/>
            </a:endParaRPr>
          </a:p>
          <a:p>
            <a:pPr marL="393750" indent="-285750">
              <a:lnSpc>
                <a:spcPct val="120000"/>
              </a:lnSpc>
              <a:spcAft>
                <a:spcPts val="439"/>
              </a:spcAft>
              <a:buClr>
                <a:srgbClr val="333366"/>
              </a:buClr>
              <a:buSzPct val="45000"/>
              <a:buFont typeface="Arial" panose="020B0604020202020204" pitchFamily="34" charset="0"/>
              <a:buChar char="•"/>
            </a:pPr>
            <a:r>
              <a:rPr lang="cy-GB" sz="1400" i="1" spc="-1" dirty="0" smtClean="0">
                <a:solidFill>
                  <a:srgbClr val="333366"/>
                </a:solidFill>
                <a:latin typeface="Arial"/>
              </a:rPr>
              <a:t>There are no refreshment facilities such as coffee machines, microwaves, kettles.</a:t>
            </a:r>
            <a:br>
              <a:rPr lang="cy-GB" sz="1400" i="1" spc="-1" dirty="0" smtClean="0">
                <a:solidFill>
                  <a:srgbClr val="333366"/>
                </a:solidFill>
                <a:latin typeface="Arial"/>
              </a:rPr>
            </a:br>
            <a:r>
              <a:rPr lang="cy-GB" sz="1400" i="1" spc="-1" dirty="0" smtClean="0">
                <a:solidFill>
                  <a:srgbClr val="333366"/>
                </a:solidFill>
                <a:latin typeface="Arial"/>
              </a:rPr>
              <a:t>	- you can eat/drink at your desk if you wish.</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226080"/>
            <a:ext cx="9071640" cy="946440"/>
          </a:xfrm>
          <a:prstGeom prst="rect">
            <a:avLst/>
          </a:prstGeom>
          <a:noFill/>
          <a:ln>
            <a:noFill/>
          </a:ln>
        </p:spPr>
        <p:txBody>
          <a:bodyPr lIns="0" tIns="0" rIns="0" bIns="0" anchor="ctr"/>
          <a:lstStyle/>
          <a:p>
            <a:pPr algn="ctr"/>
            <a:r>
              <a:rPr lang="cy-GB" sz="3600" b="0" strike="noStrike" spc="-1">
                <a:solidFill>
                  <a:srgbClr val="333366"/>
                </a:solidFill>
                <a:latin typeface="Arial"/>
              </a:rPr>
              <a:t>MSc Health Data Science</a:t>
            </a:r>
          </a:p>
        </p:txBody>
      </p:sp>
      <p:pic>
        <p:nvPicPr>
          <p:cNvPr id="48" name="Picture 47"/>
          <p:cNvPicPr/>
          <p:nvPr/>
        </p:nvPicPr>
        <p:blipFill>
          <a:blip r:embed="rId2"/>
          <a:stretch/>
        </p:blipFill>
        <p:spPr>
          <a:xfrm>
            <a:off x="0" y="1152720"/>
            <a:ext cx="10152000" cy="3359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504000" y="226080"/>
            <a:ext cx="9071640" cy="946440"/>
          </a:xfrm>
          <a:prstGeom prst="rect">
            <a:avLst/>
          </a:prstGeom>
          <a:noFill/>
          <a:ln>
            <a:noFill/>
          </a:ln>
        </p:spPr>
        <p:txBody>
          <a:bodyPr lIns="0" tIns="0" rIns="0" bIns="0" anchor="ctr"/>
          <a:lstStyle/>
          <a:p>
            <a:pPr algn="ctr"/>
            <a:r>
              <a:rPr lang="cy-GB" sz="3600" spc="-1" dirty="0" smtClean="0">
                <a:solidFill>
                  <a:srgbClr val="333366"/>
                </a:solidFill>
              </a:rPr>
              <a:t>PMIM102:Practicalities</a:t>
            </a:r>
            <a:endParaRPr lang="cy-GB" sz="3600" b="0" strike="noStrike" spc="-1" dirty="0">
              <a:solidFill>
                <a:srgbClr val="333366"/>
              </a:solidFill>
              <a:latin typeface="Arial"/>
            </a:endParaRPr>
          </a:p>
        </p:txBody>
      </p:sp>
      <p:sp>
        <p:nvSpPr>
          <p:cNvPr id="71" name="TextShape 2"/>
          <p:cNvSpPr txBox="1"/>
          <p:nvPr/>
        </p:nvSpPr>
        <p:spPr>
          <a:xfrm>
            <a:off x="504000" y="1326600"/>
            <a:ext cx="9071640" cy="3288240"/>
          </a:xfrm>
          <a:prstGeom prst="rect">
            <a:avLst/>
          </a:prstGeom>
          <a:noFill/>
          <a:ln>
            <a:noFill/>
          </a:ln>
        </p:spPr>
        <p:txBody>
          <a:bodyPr lIns="0" tIns="0" rIns="0" bIns="0">
            <a:normAutofit/>
          </a:bodyPr>
          <a:lstStyle/>
          <a:p>
            <a:pPr marL="393750" indent="-285750">
              <a:lnSpc>
                <a:spcPct val="120000"/>
              </a:lnSpc>
              <a:spcAft>
                <a:spcPts val="439"/>
              </a:spcAft>
              <a:buClr>
                <a:srgbClr val="333366"/>
              </a:buClr>
              <a:buSzPct val="45000"/>
              <a:buFont typeface="Arial" panose="020B0604020202020204" pitchFamily="34" charset="0"/>
              <a:buChar char="•"/>
            </a:pPr>
            <a:r>
              <a:rPr lang="cy-GB" sz="1400" i="1" spc="-1" dirty="0" smtClean="0">
                <a:solidFill>
                  <a:srgbClr val="333366"/>
                </a:solidFill>
                <a:latin typeface="Arial"/>
              </a:rPr>
              <a:t>Wash / sanitise your hands as you leave and enter the teaching space / building.</a:t>
            </a:r>
          </a:p>
          <a:p>
            <a:pPr marL="393750" indent="-285750">
              <a:lnSpc>
                <a:spcPct val="120000"/>
              </a:lnSpc>
              <a:spcAft>
                <a:spcPts val="439"/>
              </a:spcAft>
              <a:buClr>
                <a:srgbClr val="333366"/>
              </a:buClr>
              <a:buSzPct val="45000"/>
              <a:buFont typeface="Arial" panose="020B0604020202020204" pitchFamily="34" charset="0"/>
              <a:buChar char="•"/>
            </a:pPr>
            <a:r>
              <a:rPr lang="cy-GB" sz="1400" i="1" spc="-1" dirty="0" smtClean="0">
                <a:solidFill>
                  <a:srgbClr val="333366"/>
                </a:solidFill>
                <a:latin typeface="Arial"/>
              </a:rPr>
              <a:t>When you use the toilet please wipe the toilet seat and basin before and after use.</a:t>
            </a:r>
          </a:p>
          <a:p>
            <a:pPr marL="393750" indent="-285750">
              <a:lnSpc>
                <a:spcPct val="120000"/>
              </a:lnSpc>
              <a:spcAft>
                <a:spcPts val="439"/>
              </a:spcAft>
              <a:buClr>
                <a:srgbClr val="333366"/>
              </a:buClr>
              <a:buSzPct val="45000"/>
              <a:buFont typeface="Arial" panose="020B0604020202020204" pitchFamily="34" charset="0"/>
              <a:buChar char="•"/>
            </a:pPr>
            <a:r>
              <a:rPr lang="cy-GB" sz="1400" i="1" spc="-1" dirty="0" smtClean="0">
                <a:solidFill>
                  <a:srgbClr val="333366"/>
                </a:solidFill>
                <a:latin typeface="Arial"/>
              </a:rPr>
              <a:t>Please wear a face-mask when you move around the building and at other times unless this impedes your ability to work – e.g. Speaking or steaming up glasses etc.</a:t>
            </a:r>
          </a:p>
          <a:p>
            <a:pPr marL="393750" indent="-285750">
              <a:lnSpc>
                <a:spcPct val="120000"/>
              </a:lnSpc>
              <a:spcAft>
                <a:spcPts val="439"/>
              </a:spcAft>
              <a:buClr>
                <a:srgbClr val="333366"/>
              </a:buClr>
              <a:buSzPct val="45000"/>
              <a:buFont typeface="Arial" panose="020B0604020202020204" pitchFamily="34" charset="0"/>
              <a:buChar char="•"/>
            </a:pPr>
            <a:r>
              <a:rPr lang="cy-GB" sz="1400" i="1" spc="-1" dirty="0" smtClean="0">
                <a:solidFill>
                  <a:srgbClr val="333366"/>
                </a:solidFill>
                <a:latin typeface="Arial"/>
              </a:rPr>
              <a:t>The desks are spaced so that the chairs are socially distanced.</a:t>
            </a:r>
          </a:p>
          <a:p>
            <a:pPr marL="393750" indent="-285750">
              <a:lnSpc>
                <a:spcPct val="120000"/>
              </a:lnSpc>
              <a:spcAft>
                <a:spcPts val="439"/>
              </a:spcAft>
              <a:buClr>
                <a:srgbClr val="333366"/>
              </a:buClr>
              <a:buSzPct val="45000"/>
              <a:buFont typeface="Arial" panose="020B0604020202020204" pitchFamily="34" charset="0"/>
              <a:buChar char="•"/>
            </a:pPr>
            <a:r>
              <a:rPr lang="cy-GB" sz="1400" i="1" spc="-1" dirty="0" smtClean="0">
                <a:solidFill>
                  <a:srgbClr val="333366"/>
                </a:solidFill>
                <a:latin typeface="Arial"/>
              </a:rPr>
              <a:t>Collaborative work will be organised via breakout rooms on Zoom or discussion boards on Canvas.</a:t>
            </a:r>
          </a:p>
          <a:p>
            <a:pPr marL="108000">
              <a:lnSpc>
                <a:spcPct val="120000"/>
              </a:lnSpc>
              <a:spcAft>
                <a:spcPts val="439"/>
              </a:spcAft>
              <a:buClr>
                <a:srgbClr val="333366"/>
              </a:buClr>
              <a:buSzPct val="45000"/>
            </a:pPr>
            <a:endParaRPr lang="cy-GB" sz="1400" spc="-1" dirty="0" smtClean="0">
              <a:solidFill>
                <a:srgbClr val="333366"/>
              </a:solidFill>
              <a:latin typeface="Arial"/>
            </a:endParaRPr>
          </a:p>
          <a:p>
            <a:pPr marL="108000">
              <a:lnSpc>
                <a:spcPct val="120000"/>
              </a:lnSpc>
              <a:spcAft>
                <a:spcPts val="439"/>
              </a:spcAft>
              <a:buClr>
                <a:srgbClr val="333366"/>
              </a:buClr>
              <a:buSzPct val="45000"/>
            </a:pPr>
            <a:endParaRPr lang="cy-GB" sz="1400" spc="-1" dirty="0" smtClean="0">
              <a:solidFill>
                <a:srgbClr val="333366"/>
              </a:solidFill>
              <a:latin typeface="Arial"/>
            </a:endParaRPr>
          </a:p>
        </p:txBody>
      </p:sp>
    </p:spTree>
    <p:extLst>
      <p:ext uri="{BB962C8B-B14F-4D97-AF65-F5344CB8AC3E}">
        <p14:creationId xmlns:p14="http://schemas.microsoft.com/office/powerpoint/2010/main" val="38568050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4000" y="226080"/>
            <a:ext cx="9071640" cy="946440"/>
          </a:xfrm>
          <a:prstGeom prst="rect">
            <a:avLst/>
          </a:prstGeom>
          <a:noFill/>
          <a:ln>
            <a:noFill/>
          </a:ln>
        </p:spPr>
        <p:txBody>
          <a:bodyPr lIns="0" tIns="0" rIns="0" bIns="0" anchor="ctr"/>
          <a:lstStyle/>
          <a:p>
            <a:pPr algn="ctr"/>
            <a:r>
              <a:rPr lang="cy-GB" sz="3600" b="0" strike="noStrike" spc="-1">
                <a:solidFill>
                  <a:srgbClr val="333366"/>
                </a:solidFill>
                <a:latin typeface="Arial"/>
              </a:rPr>
              <a:t>Thankyou</a:t>
            </a:r>
          </a:p>
        </p:txBody>
      </p:sp>
      <p:sp>
        <p:nvSpPr>
          <p:cNvPr id="95" name="TextShape 2"/>
          <p:cNvSpPr txBox="1"/>
          <p:nvPr/>
        </p:nvSpPr>
        <p:spPr>
          <a:xfrm>
            <a:off x="504000" y="1326600"/>
            <a:ext cx="9071640" cy="3288240"/>
          </a:xfrm>
          <a:prstGeom prst="rect">
            <a:avLst/>
          </a:prstGeom>
          <a:noFill/>
          <a:ln>
            <a:noFill/>
          </a:ln>
        </p:spPr>
        <p:txBody>
          <a:bodyPr lIns="0" tIns="0" rIns="0" bIns="0">
            <a:normAutofit/>
          </a:bodyPr>
          <a:lstStyle/>
          <a:p>
            <a:pPr marL="108000" algn="ctr">
              <a:spcBef>
                <a:spcPts val="1417"/>
              </a:spcBef>
              <a:buClr>
                <a:srgbClr val="333366"/>
              </a:buClr>
              <a:buSzPct val="45000"/>
            </a:pPr>
            <a:endParaRPr lang="cy-GB" sz="3200" b="0" strike="noStrike" spc="-1" dirty="0">
              <a:solidFill>
                <a:srgbClr val="333366"/>
              </a:solidFill>
              <a:latin typeface="Arial"/>
            </a:endParaRPr>
          </a:p>
          <a:p>
            <a:pPr marL="432000" indent="-324000" algn="ctr">
              <a:spcBef>
                <a:spcPts val="1417"/>
              </a:spcBef>
              <a:buClr>
                <a:srgbClr val="333366"/>
              </a:buClr>
              <a:buSzPct val="45000"/>
              <a:buFont typeface="Wingdings" charset="2"/>
              <a:buChar char=""/>
            </a:pPr>
            <a:r>
              <a:rPr lang="cy-GB" sz="3200" b="0" strike="noStrike" spc="-1" dirty="0">
                <a:solidFill>
                  <a:srgbClr val="333366"/>
                </a:solidFill>
                <a:latin typeface="Arial"/>
              </a:rPr>
              <a:t>Any questions?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226080"/>
            <a:ext cx="9071640" cy="946440"/>
          </a:xfrm>
          <a:prstGeom prst="rect">
            <a:avLst/>
          </a:prstGeom>
          <a:noFill/>
          <a:ln>
            <a:noFill/>
          </a:ln>
        </p:spPr>
        <p:txBody>
          <a:bodyPr lIns="0" tIns="0" rIns="0" bIns="0" anchor="ctr"/>
          <a:lstStyle/>
          <a:p>
            <a:pPr algn="ctr"/>
            <a:r>
              <a:rPr lang="cy-GB" sz="3600" b="0" strike="noStrike" spc="-1">
                <a:solidFill>
                  <a:srgbClr val="333366"/>
                </a:solidFill>
                <a:latin typeface="Arial"/>
              </a:rPr>
              <a:t>Msc Health Data Science</a:t>
            </a:r>
          </a:p>
        </p:txBody>
      </p:sp>
      <p:sp>
        <p:nvSpPr>
          <p:cNvPr id="50" name="TextShape 2"/>
          <p:cNvSpPr txBox="1"/>
          <p:nvPr/>
        </p:nvSpPr>
        <p:spPr>
          <a:xfrm>
            <a:off x="504000" y="1326600"/>
            <a:ext cx="9071640" cy="3849249"/>
          </a:xfrm>
          <a:prstGeom prst="rect">
            <a:avLst/>
          </a:prstGeom>
          <a:noFill/>
          <a:ln>
            <a:noFill/>
          </a:ln>
        </p:spPr>
        <p:txBody>
          <a:bodyPr lIns="0" tIns="0" rIns="0" bIns="0" numCol="2">
            <a:normAutofit fontScale="55000" lnSpcReduction="20000"/>
          </a:bodyPr>
          <a:lstStyle/>
          <a:p>
            <a:pPr marL="108000" algn="ctr">
              <a:spcBef>
                <a:spcPts val="1417"/>
              </a:spcBef>
              <a:buClr>
                <a:srgbClr val="333366"/>
              </a:buClr>
              <a:buSzPct val="45000"/>
            </a:pPr>
            <a:r>
              <a:rPr lang="cy-GB" sz="3200" b="1" spc="-1" dirty="0" smtClean="0">
                <a:solidFill>
                  <a:srgbClr val="333366"/>
                </a:solidFill>
                <a:latin typeface="Arial"/>
              </a:rPr>
              <a:t>Programme Director</a:t>
            </a:r>
            <a:r>
              <a:rPr lang="cy-GB" sz="3200" spc="-1" dirty="0" smtClean="0">
                <a:solidFill>
                  <a:srgbClr val="333366"/>
                </a:solidFill>
                <a:latin typeface="Arial"/>
              </a:rPr>
              <a:t>: Dr Pete Arnold</a:t>
            </a:r>
          </a:p>
          <a:p>
            <a:pPr marL="108000" algn="ctr">
              <a:spcBef>
                <a:spcPts val="1417"/>
              </a:spcBef>
              <a:buClr>
                <a:srgbClr val="333366"/>
              </a:buClr>
              <a:buSzPct val="45000"/>
            </a:pPr>
            <a:r>
              <a:rPr lang="cy-GB" sz="3200" b="1" strike="noStrike" spc="-1" dirty="0" smtClean="0">
                <a:solidFill>
                  <a:srgbClr val="333366"/>
                </a:solidFill>
                <a:latin typeface="Arial"/>
              </a:rPr>
              <a:t>Senior Academic Mentor</a:t>
            </a:r>
            <a:r>
              <a:rPr lang="cy-GB" sz="3200" b="0" strike="noStrike" spc="-1" dirty="0" smtClean="0">
                <a:solidFill>
                  <a:srgbClr val="333366"/>
                </a:solidFill>
                <a:latin typeface="Arial"/>
              </a:rPr>
              <a:t>: Judy Jenkins</a:t>
            </a:r>
          </a:p>
          <a:p>
            <a:pPr marL="108000" algn="ctr">
              <a:spcBef>
                <a:spcPts val="1417"/>
              </a:spcBef>
              <a:buClr>
                <a:srgbClr val="333366"/>
              </a:buClr>
              <a:buSzPct val="45000"/>
            </a:pPr>
            <a:r>
              <a:rPr lang="cy-GB" sz="3200" b="1" spc="-1" dirty="0" smtClean="0">
                <a:solidFill>
                  <a:srgbClr val="333366"/>
                </a:solidFill>
                <a:latin typeface="Arial"/>
              </a:rPr>
              <a:t>Administrator</a:t>
            </a:r>
            <a:r>
              <a:rPr lang="cy-GB" sz="3200" spc="-1" dirty="0" smtClean="0">
                <a:solidFill>
                  <a:srgbClr val="333366"/>
                </a:solidFill>
                <a:latin typeface="Arial"/>
              </a:rPr>
              <a:t>: Jill Davies</a:t>
            </a:r>
          </a:p>
          <a:p>
            <a:pPr marL="108000" algn="ctr">
              <a:spcBef>
                <a:spcPts val="1417"/>
              </a:spcBef>
              <a:buClr>
                <a:srgbClr val="333366"/>
              </a:buClr>
              <a:buSzPct val="45000"/>
            </a:pPr>
            <a:endParaRPr lang="cy-GB" sz="3200" b="0" strike="noStrike" spc="-1" dirty="0" smtClean="0">
              <a:solidFill>
                <a:srgbClr val="333366"/>
              </a:solidFill>
              <a:latin typeface="Arial"/>
            </a:endParaRPr>
          </a:p>
          <a:p>
            <a:pPr marL="108000" algn="ctr">
              <a:spcBef>
                <a:spcPts val="1417"/>
              </a:spcBef>
              <a:buClr>
                <a:srgbClr val="333366"/>
              </a:buClr>
              <a:buSzPct val="45000"/>
            </a:pPr>
            <a:endParaRPr lang="cy-GB" sz="3200" spc="-1" dirty="0">
              <a:solidFill>
                <a:srgbClr val="333366"/>
              </a:solidFill>
              <a:latin typeface="Arial"/>
            </a:endParaRPr>
          </a:p>
          <a:p>
            <a:pPr marL="108000" algn="ctr">
              <a:spcBef>
                <a:spcPts val="1417"/>
              </a:spcBef>
              <a:buClr>
                <a:srgbClr val="333366"/>
              </a:buClr>
              <a:buSzPct val="45000"/>
            </a:pPr>
            <a:endParaRPr lang="cy-GB" sz="3200" b="0" strike="noStrike" spc="-1" dirty="0" smtClean="0">
              <a:solidFill>
                <a:srgbClr val="333366"/>
              </a:solidFill>
              <a:latin typeface="Arial"/>
            </a:endParaRPr>
          </a:p>
          <a:p>
            <a:pPr marL="108000" algn="ctr">
              <a:spcBef>
                <a:spcPts val="1417"/>
              </a:spcBef>
              <a:buClr>
                <a:srgbClr val="333366"/>
              </a:buClr>
              <a:buSzPct val="45000"/>
            </a:pPr>
            <a:endParaRPr lang="cy-GB" sz="3200" spc="-1" dirty="0" smtClean="0">
              <a:solidFill>
                <a:srgbClr val="333366"/>
              </a:solidFill>
              <a:latin typeface="Arial"/>
            </a:endParaRPr>
          </a:p>
          <a:p>
            <a:pPr marL="108000" algn="ctr">
              <a:spcBef>
                <a:spcPts val="1417"/>
              </a:spcBef>
              <a:buClr>
                <a:srgbClr val="333366"/>
              </a:buClr>
              <a:buSzPct val="45000"/>
            </a:pPr>
            <a:endParaRPr lang="cy-GB" sz="3200" spc="-1" dirty="0">
              <a:solidFill>
                <a:srgbClr val="333366"/>
              </a:solidFill>
              <a:latin typeface="Arial"/>
            </a:endParaRPr>
          </a:p>
          <a:p>
            <a:pPr marL="108000" algn="ctr">
              <a:spcBef>
                <a:spcPts val="1417"/>
              </a:spcBef>
              <a:buClr>
                <a:srgbClr val="333366"/>
              </a:buClr>
              <a:buSzPct val="45000"/>
            </a:pPr>
            <a:endParaRPr lang="cy-GB" sz="3200" spc="-1" dirty="0">
              <a:solidFill>
                <a:srgbClr val="333366"/>
              </a:solidFill>
              <a:latin typeface="Arial"/>
            </a:endParaRPr>
          </a:p>
          <a:p>
            <a:pPr marL="108000" algn="ctr">
              <a:spcBef>
                <a:spcPts val="1417"/>
              </a:spcBef>
              <a:buClr>
                <a:srgbClr val="333366"/>
              </a:buClr>
              <a:buSzPct val="45000"/>
            </a:pPr>
            <a:endParaRPr lang="cy-GB" sz="3200" b="0" strike="noStrike" spc="-1" dirty="0" smtClean="0">
              <a:solidFill>
                <a:srgbClr val="333366"/>
              </a:solidFill>
              <a:latin typeface="Arial"/>
            </a:endParaRPr>
          </a:p>
          <a:p>
            <a:pPr marL="108000" algn="ctr">
              <a:spcBef>
                <a:spcPts val="1417"/>
              </a:spcBef>
              <a:buClr>
                <a:srgbClr val="333366"/>
              </a:buClr>
              <a:buSzPct val="45000"/>
            </a:pPr>
            <a:r>
              <a:rPr lang="cy-GB" sz="3200" b="1" spc="-1" dirty="0" smtClean="0">
                <a:solidFill>
                  <a:srgbClr val="333366"/>
                </a:solidFill>
                <a:latin typeface="Arial"/>
              </a:rPr>
              <a:t>Module Co-ordinators</a:t>
            </a:r>
            <a:r>
              <a:rPr lang="cy-GB" sz="3200" spc="-1" dirty="0" smtClean="0">
                <a:solidFill>
                  <a:srgbClr val="333366"/>
                </a:solidFill>
                <a:latin typeface="Arial"/>
              </a:rPr>
              <a:t>:</a:t>
            </a:r>
          </a:p>
          <a:p>
            <a:pPr marL="108000" algn="ctr">
              <a:spcBef>
                <a:spcPts val="1417"/>
              </a:spcBef>
              <a:buClr>
                <a:srgbClr val="333366"/>
              </a:buClr>
              <a:buSzPct val="45000"/>
            </a:pPr>
            <a:r>
              <a:rPr lang="cy-GB" sz="3200" b="1" strike="noStrike" spc="-1" dirty="0" smtClean="0">
                <a:solidFill>
                  <a:srgbClr val="333366"/>
                </a:solidFill>
                <a:latin typeface="Arial"/>
              </a:rPr>
              <a:t>PMIM102</a:t>
            </a:r>
            <a:r>
              <a:rPr lang="cy-GB" sz="3200" b="0" strike="noStrike" spc="-1" dirty="0" smtClean="0">
                <a:solidFill>
                  <a:srgbClr val="333366"/>
                </a:solidFill>
                <a:latin typeface="Arial"/>
              </a:rPr>
              <a:t>: Dan Thayer</a:t>
            </a:r>
          </a:p>
          <a:p>
            <a:pPr marL="108000" algn="ctr">
              <a:spcBef>
                <a:spcPts val="1417"/>
              </a:spcBef>
              <a:buClr>
                <a:srgbClr val="333366"/>
              </a:buClr>
              <a:buSzPct val="45000"/>
            </a:pPr>
            <a:r>
              <a:rPr lang="cy-GB" sz="3200" b="1" spc="-1" dirty="0" smtClean="0">
                <a:solidFill>
                  <a:srgbClr val="333366"/>
                </a:solidFill>
                <a:latin typeface="Arial"/>
              </a:rPr>
              <a:t>PMIM202</a:t>
            </a:r>
            <a:r>
              <a:rPr lang="cy-GB" sz="3200" spc="-1" dirty="0" smtClean="0">
                <a:solidFill>
                  <a:srgbClr val="333366"/>
                </a:solidFill>
                <a:latin typeface="Arial"/>
              </a:rPr>
              <a:t>: Dr Pete Arnold</a:t>
            </a:r>
            <a:endParaRPr lang="cy-GB" sz="3200" b="0" strike="noStrike" spc="-1" dirty="0" smtClean="0">
              <a:solidFill>
                <a:srgbClr val="333366"/>
              </a:solidFill>
              <a:latin typeface="Arial"/>
            </a:endParaRPr>
          </a:p>
          <a:p>
            <a:pPr marL="108000" algn="ctr">
              <a:spcBef>
                <a:spcPts val="1417"/>
              </a:spcBef>
              <a:buClr>
                <a:srgbClr val="333366"/>
              </a:buClr>
              <a:buSzPct val="45000"/>
            </a:pPr>
            <a:r>
              <a:rPr lang="cy-GB" sz="3200" b="1" spc="-1" dirty="0" smtClean="0">
                <a:solidFill>
                  <a:srgbClr val="333366"/>
                </a:solidFill>
                <a:latin typeface="Arial"/>
              </a:rPr>
              <a:t>PMIM302</a:t>
            </a:r>
            <a:r>
              <a:rPr lang="cy-GB" sz="3200" spc="-1" dirty="0" smtClean="0">
                <a:solidFill>
                  <a:srgbClr val="333366"/>
                </a:solidFill>
                <a:latin typeface="Arial"/>
              </a:rPr>
              <a:t>: Professor Tom Briffa</a:t>
            </a:r>
          </a:p>
          <a:p>
            <a:pPr marL="108000" algn="ctr">
              <a:spcBef>
                <a:spcPts val="1417"/>
              </a:spcBef>
              <a:buClr>
                <a:srgbClr val="333366"/>
              </a:buClr>
              <a:buSzPct val="45000"/>
            </a:pPr>
            <a:r>
              <a:rPr lang="cy-GB" sz="3200" b="1" strike="noStrike" spc="-1" dirty="0" smtClean="0">
                <a:solidFill>
                  <a:srgbClr val="333366"/>
                </a:solidFill>
                <a:latin typeface="Arial"/>
              </a:rPr>
              <a:t>PMIM402</a:t>
            </a:r>
            <a:r>
              <a:rPr lang="cy-GB" sz="3200" b="0" strike="noStrike" spc="-1" dirty="0" smtClean="0">
                <a:solidFill>
                  <a:srgbClr val="333366"/>
                </a:solidFill>
                <a:latin typeface="Arial"/>
              </a:rPr>
              <a:t>: Dr Arron Lacey</a:t>
            </a:r>
          </a:p>
          <a:p>
            <a:pPr marL="108000" algn="ctr">
              <a:spcBef>
                <a:spcPts val="1417"/>
              </a:spcBef>
              <a:buClr>
                <a:srgbClr val="333366"/>
              </a:buClr>
              <a:buSzPct val="45000"/>
            </a:pPr>
            <a:r>
              <a:rPr lang="cy-GB" sz="3200" b="1" spc="-1" dirty="0" smtClean="0">
                <a:solidFill>
                  <a:srgbClr val="333366"/>
                </a:solidFill>
                <a:latin typeface="Arial"/>
              </a:rPr>
              <a:t>PMIM502</a:t>
            </a:r>
            <a:r>
              <a:rPr lang="cy-GB" sz="3200" spc="-1" dirty="0" smtClean="0">
                <a:solidFill>
                  <a:srgbClr val="333366"/>
                </a:solidFill>
                <a:latin typeface="Arial"/>
              </a:rPr>
              <a:t>: Dr Rich Fry</a:t>
            </a:r>
          </a:p>
          <a:p>
            <a:pPr marL="108000" algn="ctr">
              <a:spcBef>
                <a:spcPts val="1417"/>
              </a:spcBef>
              <a:buClr>
                <a:srgbClr val="333366"/>
              </a:buClr>
              <a:buSzPct val="45000"/>
            </a:pPr>
            <a:r>
              <a:rPr lang="cy-GB" sz="3200" b="1" strike="noStrike" spc="-1" dirty="0" smtClean="0">
                <a:solidFill>
                  <a:srgbClr val="333366"/>
                </a:solidFill>
                <a:latin typeface="Arial"/>
              </a:rPr>
              <a:t>PMIM602</a:t>
            </a:r>
            <a:r>
              <a:rPr lang="cy-GB" sz="3200" b="0" strike="noStrike" spc="-1" dirty="0" smtClean="0">
                <a:solidFill>
                  <a:srgbClr val="333366"/>
                </a:solidFill>
                <a:latin typeface="Arial"/>
              </a:rPr>
              <a:t>: Professor David Preen</a:t>
            </a:r>
          </a:p>
          <a:p>
            <a:pPr marL="108000" algn="ctr">
              <a:spcBef>
                <a:spcPts val="1417"/>
              </a:spcBef>
              <a:buClr>
                <a:srgbClr val="333366"/>
              </a:buClr>
              <a:buSzPct val="45000"/>
            </a:pPr>
            <a:r>
              <a:rPr lang="cy-GB" sz="3200" b="1" spc="-1" dirty="0" smtClean="0">
                <a:solidFill>
                  <a:srgbClr val="333366"/>
                </a:solidFill>
                <a:latin typeface="Arial"/>
              </a:rPr>
              <a:t>PMGM00</a:t>
            </a:r>
            <a:r>
              <a:rPr lang="cy-GB" sz="3200" spc="-1" dirty="0" smtClean="0">
                <a:solidFill>
                  <a:srgbClr val="333366"/>
                </a:solidFill>
                <a:latin typeface="Arial"/>
              </a:rPr>
              <a:t>: Dr Anna Derrick</a:t>
            </a:r>
            <a:endParaRPr lang="cy-GB" sz="3200" b="0" strike="noStrike" spc="-1" dirty="0">
              <a:solidFill>
                <a:srgbClr val="333366"/>
              </a:solidFill>
              <a:latin typeface="Arial"/>
            </a:endParaRPr>
          </a:p>
          <a:p>
            <a:pPr marL="432000" indent="-324000" algn="r">
              <a:spcBef>
                <a:spcPts val="1417"/>
              </a:spcBef>
              <a:buClr>
                <a:srgbClr val="333366"/>
              </a:buClr>
              <a:buSzPct val="45000"/>
              <a:buFont typeface="Wingdings" charset="2"/>
              <a:buChar char=""/>
            </a:pPr>
            <a:endParaRPr lang="cy-GB" sz="3200" b="0" strike="noStrike" spc="-1" dirty="0">
              <a:solidFill>
                <a:srgbClr val="333366"/>
              </a:solidFill>
              <a:latin typeface="Arial"/>
            </a:endParaRPr>
          </a:p>
          <a:p>
            <a:pPr marL="432000" indent="-324000" algn="r">
              <a:spcBef>
                <a:spcPts val="1417"/>
              </a:spcBef>
              <a:buClr>
                <a:srgbClr val="333366"/>
              </a:buClr>
              <a:buSzPct val="45000"/>
              <a:buFont typeface="Wingdings" charset="2"/>
              <a:buChar char=""/>
            </a:pPr>
            <a:endParaRPr lang="cy-GB" sz="3200" b="0" strike="noStrike" spc="-1" dirty="0">
              <a:solidFill>
                <a:srgbClr val="333366"/>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tIns="0" rIns="0" bIns="0" anchor="ctr"/>
          <a:lstStyle/>
          <a:p>
            <a:pPr algn="ctr"/>
            <a:r>
              <a:rPr lang="cy-GB" sz="3600" b="0" strike="noStrike" spc="-1">
                <a:solidFill>
                  <a:srgbClr val="333366"/>
                </a:solidFill>
                <a:latin typeface="Arial"/>
              </a:rPr>
              <a:t>What is Health Data Science?</a:t>
            </a:r>
          </a:p>
        </p:txBody>
      </p:sp>
      <p:sp>
        <p:nvSpPr>
          <p:cNvPr id="52" name="TextShape 2"/>
          <p:cNvSpPr txBox="1"/>
          <p:nvPr/>
        </p:nvSpPr>
        <p:spPr>
          <a:xfrm>
            <a:off x="504000" y="1326600"/>
            <a:ext cx="9071640" cy="3288240"/>
          </a:xfrm>
          <a:prstGeom prst="rect">
            <a:avLst/>
          </a:prstGeom>
          <a:noFill/>
          <a:ln>
            <a:noFill/>
          </a:ln>
        </p:spPr>
        <p:txBody>
          <a:bodyPr lIns="0" tIns="0" rIns="0" bIns="0">
            <a:normAutofit lnSpcReduction="10000"/>
          </a:bodyPr>
          <a:lstStyle/>
          <a:p>
            <a:pPr marL="432000" indent="-324000">
              <a:spcBef>
                <a:spcPts val="1417"/>
              </a:spcBef>
              <a:buClr>
                <a:srgbClr val="333366"/>
              </a:buClr>
              <a:buSzPct val="45000"/>
              <a:buFont typeface="Wingdings" charset="2"/>
              <a:buChar char=""/>
            </a:pPr>
            <a:r>
              <a:rPr lang="cy-GB" sz="1600" b="0" strike="noStrike" spc="-1">
                <a:solidFill>
                  <a:srgbClr val="333366"/>
                </a:solidFill>
                <a:latin typeface="Arial"/>
                <a:ea typeface="Microsoft YaHei"/>
              </a:rPr>
              <a:t>Health Data Science is the science/art of understanding complex health issues through careful study design, the creation, discovery and processing of appropriate data (potentially across several domains) and the interpretation and communication of your analyses to produce data-driven solutions.</a:t>
            </a:r>
            <a:endParaRPr lang="cy-GB" sz="1600" b="0" strike="noStrike" spc="-1">
              <a:solidFill>
                <a:srgbClr val="333366"/>
              </a:solidFill>
              <a:latin typeface="Arial"/>
            </a:endParaRPr>
          </a:p>
          <a:p>
            <a:pPr marL="432000" indent="-324000">
              <a:spcBef>
                <a:spcPts val="1417"/>
              </a:spcBef>
              <a:buClr>
                <a:srgbClr val="333366"/>
              </a:buClr>
              <a:buSzPct val="45000"/>
              <a:buFont typeface="Wingdings" charset="2"/>
              <a:buChar char=""/>
            </a:pPr>
            <a:endParaRPr lang="cy-GB" sz="1600" b="0" strike="noStrike" spc="-1">
              <a:solidFill>
                <a:srgbClr val="333366"/>
              </a:solidFill>
              <a:latin typeface="Arial"/>
            </a:endParaRPr>
          </a:p>
          <a:p>
            <a:pPr marL="432000" indent="-324000">
              <a:spcBef>
                <a:spcPts val="1417"/>
              </a:spcBef>
              <a:buClr>
                <a:srgbClr val="333366"/>
              </a:buClr>
              <a:buSzPct val="45000"/>
              <a:buFont typeface="Wingdings" charset="2"/>
              <a:buChar char=""/>
            </a:pPr>
            <a:r>
              <a:rPr lang="cy-GB" sz="1600" b="0" strike="noStrike" spc="-1">
                <a:solidFill>
                  <a:srgbClr val="333366"/>
                </a:solidFill>
                <a:latin typeface="Arial"/>
                <a:ea typeface="Microsoft YaHei"/>
              </a:rPr>
              <a:t>Health Data Science is a multi-displinary field involving statistics, computer science, and medicine.</a:t>
            </a:r>
            <a:endParaRPr lang="cy-GB" sz="1600" b="0" strike="noStrike" spc="-1">
              <a:solidFill>
                <a:srgbClr val="333366"/>
              </a:solidFill>
              <a:latin typeface="Arial"/>
            </a:endParaRPr>
          </a:p>
          <a:p>
            <a:pPr marL="432000" indent="-324000">
              <a:spcBef>
                <a:spcPts val="1417"/>
              </a:spcBef>
              <a:buClr>
                <a:srgbClr val="333366"/>
              </a:buClr>
              <a:buSzPct val="45000"/>
              <a:buFont typeface="Wingdings" charset="2"/>
              <a:buChar char=""/>
            </a:pPr>
            <a:endParaRPr lang="cy-GB" sz="1600" b="0" strike="noStrike" spc="-1">
              <a:solidFill>
                <a:srgbClr val="333366"/>
              </a:solidFill>
              <a:latin typeface="Arial"/>
            </a:endParaRPr>
          </a:p>
          <a:p>
            <a:pPr marL="432000" indent="-324000">
              <a:spcBef>
                <a:spcPts val="1417"/>
              </a:spcBef>
              <a:buClr>
                <a:srgbClr val="333366"/>
              </a:buClr>
              <a:buSzPct val="45000"/>
              <a:buFont typeface="Wingdings" charset="2"/>
              <a:buChar char=""/>
            </a:pPr>
            <a:r>
              <a:rPr lang="cy-GB" sz="1600" b="0" strike="noStrike" spc="-1">
                <a:solidFill>
                  <a:srgbClr val="333366"/>
                </a:solidFill>
                <a:latin typeface="Arial"/>
                <a:ea typeface="Microsoft YaHei"/>
              </a:rPr>
              <a:t>A data scientist‘s job is to use tools and methods from statistics and machine learning to piece together relevant data, building models and algorithms to create insight into big data for companies. [Royal Statistical Society]</a:t>
            </a:r>
            <a:endParaRPr lang="cy-GB" sz="1600" b="0" strike="noStrike" spc="-1">
              <a:solidFill>
                <a:srgbClr val="333366"/>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226080"/>
            <a:ext cx="9071640" cy="946440"/>
          </a:xfrm>
          <a:prstGeom prst="rect">
            <a:avLst/>
          </a:prstGeom>
          <a:noFill/>
          <a:ln>
            <a:noFill/>
          </a:ln>
        </p:spPr>
        <p:txBody>
          <a:bodyPr lIns="0" tIns="0" rIns="0" bIns="0" anchor="ctr"/>
          <a:lstStyle/>
          <a:p>
            <a:pPr algn="ctr"/>
            <a:r>
              <a:rPr lang="cy-GB" sz="3600" b="0" strike="noStrike" spc="-1" dirty="0" smtClean="0">
                <a:solidFill>
                  <a:srgbClr val="333366"/>
                </a:solidFill>
                <a:latin typeface="Arial"/>
              </a:rPr>
              <a:t>MSc HDS Learning Outcomes</a:t>
            </a:r>
            <a:endParaRPr lang="cy-GB" sz="3600" b="0" strike="noStrike" spc="-1" dirty="0">
              <a:solidFill>
                <a:srgbClr val="333366"/>
              </a:solidFill>
              <a:latin typeface="Arial"/>
            </a:endParaRPr>
          </a:p>
        </p:txBody>
      </p:sp>
      <p:sp>
        <p:nvSpPr>
          <p:cNvPr id="54" name="TextShape 2"/>
          <p:cNvSpPr txBox="1"/>
          <p:nvPr/>
        </p:nvSpPr>
        <p:spPr>
          <a:xfrm>
            <a:off x="504000" y="1172520"/>
            <a:ext cx="9071640" cy="3288240"/>
          </a:xfrm>
          <a:prstGeom prst="rect">
            <a:avLst/>
          </a:prstGeom>
          <a:noFill/>
          <a:ln>
            <a:noFill/>
          </a:ln>
        </p:spPr>
        <p:txBody>
          <a:bodyPr lIns="0" tIns="0" rIns="0" bIns="0">
            <a:normAutofit fontScale="77500" lnSpcReduction="20000"/>
          </a:bodyPr>
          <a:lstStyle/>
          <a:p>
            <a:pPr marL="108000">
              <a:lnSpc>
                <a:spcPct val="100000"/>
              </a:lnSpc>
              <a:spcAft>
                <a:spcPts val="1199"/>
              </a:spcAft>
              <a:buClr>
                <a:srgbClr val="333366"/>
              </a:buClr>
              <a:buSzPct val="45000"/>
            </a:pPr>
            <a:r>
              <a:rPr lang="en-GB" sz="2000" spc="-1" dirty="0">
                <a:solidFill>
                  <a:srgbClr val="333366"/>
                </a:solidFill>
              </a:rPr>
              <a:t>By the end of this course, students should</a:t>
            </a:r>
            <a:r>
              <a:rPr lang="en-GB" sz="2000" spc="-1" dirty="0" smtClean="0">
                <a:solidFill>
                  <a:srgbClr val="333366"/>
                </a:solidFill>
              </a:rPr>
              <a:t>:</a:t>
            </a:r>
            <a:endParaRPr lang="en-GB" sz="2000" spc="-1" dirty="0">
              <a:solidFill>
                <a:srgbClr val="333366"/>
              </a:solidFill>
            </a:endParaRPr>
          </a:p>
          <a:p>
            <a:pPr marL="432000" indent="-324000">
              <a:lnSpc>
                <a:spcPct val="100000"/>
              </a:lnSpc>
              <a:spcAft>
                <a:spcPts val="1199"/>
              </a:spcAft>
              <a:buClr>
                <a:srgbClr val="333366"/>
              </a:buClr>
              <a:buSzPct val="45000"/>
              <a:buFont typeface="Wingdings" charset="2"/>
              <a:buChar char=""/>
            </a:pPr>
            <a:r>
              <a:rPr lang="en-GB" sz="2000" spc="-1" dirty="0" smtClean="0">
                <a:solidFill>
                  <a:srgbClr val="333366"/>
                </a:solidFill>
              </a:rPr>
              <a:t>have </a:t>
            </a:r>
            <a:r>
              <a:rPr lang="en-GB" sz="2000" spc="-1" dirty="0">
                <a:solidFill>
                  <a:srgbClr val="333366"/>
                </a:solidFill>
              </a:rPr>
              <a:t>developed knowledge and understanding of the theory of health data science and </a:t>
            </a:r>
            <a:r>
              <a:rPr lang="en-GB" sz="2000" spc="-1" dirty="0" smtClean="0">
                <a:solidFill>
                  <a:srgbClr val="333366"/>
                </a:solidFill>
              </a:rPr>
              <a:t>its application </a:t>
            </a:r>
            <a:r>
              <a:rPr lang="en-GB" sz="2000" spc="-1" dirty="0">
                <a:solidFill>
                  <a:srgbClr val="333366"/>
                </a:solidFill>
              </a:rPr>
              <a:t>to practice.</a:t>
            </a:r>
          </a:p>
          <a:p>
            <a:pPr marL="432000" indent="-324000">
              <a:lnSpc>
                <a:spcPct val="100000"/>
              </a:lnSpc>
              <a:spcAft>
                <a:spcPts val="1199"/>
              </a:spcAft>
              <a:buClr>
                <a:srgbClr val="333366"/>
              </a:buClr>
              <a:buSzPct val="45000"/>
              <a:buFont typeface="Wingdings" charset="2"/>
              <a:buChar char=""/>
            </a:pPr>
            <a:r>
              <a:rPr lang="en-GB" sz="2000" spc="-1" dirty="0" smtClean="0">
                <a:solidFill>
                  <a:srgbClr val="333366"/>
                </a:solidFill>
              </a:rPr>
              <a:t>have </a:t>
            </a:r>
            <a:r>
              <a:rPr lang="en-GB" sz="2000" spc="-1" dirty="0">
                <a:solidFill>
                  <a:srgbClr val="333366"/>
                </a:solidFill>
              </a:rPr>
              <a:t>developed analytical and communication skills in health data science.</a:t>
            </a:r>
          </a:p>
          <a:p>
            <a:pPr marL="432000" indent="-324000">
              <a:lnSpc>
                <a:spcPct val="100000"/>
              </a:lnSpc>
              <a:spcAft>
                <a:spcPts val="1199"/>
              </a:spcAft>
              <a:buClr>
                <a:srgbClr val="333366"/>
              </a:buClr>
              <a:buSzPct val="45000"/>
              <a:buFont typeface="Wingdings" charset="2"/>
              <a:buChar char=""/>
            </a:pPr>
            <a:r>
              <a:rPr lang="en-GB" sz="2000" spc="-1" dirty="0" smtClean="0">
                <a:solidFill>
                  <a:srgbClr val="333366"/>
                </a:solidFill>
              </a:rPr>
              <a:t>be able to continue </a:t>
            </a:r>
            <a:r>
              <a:rPr lang="en-GB" sz="2000" spc="-1" dirty="0">
                <a:solidFill>
                  <a:srgbClr val="333366"/>
                </a:solidFill>
              </a:rPr>
              <a:t>their professional and academic development in health data science </a:t>
            </a:r>
            <a:r>
              <a:rPr lang="en-GB" sz="2000" spc="-1" dirty="0" smtClean="0">
                <a:solidFill>
                  <a:srgbClr val="333366"/>
                </a:solidFill>
              </a:rPr>
              <a:t>through advanced </a:t>
            </a:r>
            <a:r>
              <a:rPr lang="en-GB" sz="2000" spc="-1" dirty="0">
                <a:solidFill>
                  <a:srgbClr val="333366"/>
                </a:solidFill>
              </a:rPr>
              <a:t>theoretical studies and the submission of a dissertation.</a:t>
            </a:r>
          </a:p>
          <a:p>
            <a:pPr marL="432000" indent="-324000">
              <a:lnSpc>
                <a:spcPct val="100000"/>
              </a:lnSpc>
              <a:spcAft>
                <a:spcPts val="1199"/>
              </a:spcAft>
              <a:buClr>
                <a:srgbClr val="333366"/>
              </a:buClr>
              <a:buSzPct val="45000"/>
              <a:buFont typeface="Wingdings" charset="2"/>
              <a:buChar char=""/>
            </a:pPr>
            <a:r>
              <a:rPr lang="en-GB" sz="2000" spc="-1" dirty="0" smtClean="0">
                <a:solidFill>
                  <a:srgbClr val="333366"/>
                </a:solidFill>
              </a:rPr>
              <a:t>have </a:t>
            </a:r>
            <a:r>
              <a:rPr lang="en-GB" sz="2000" spc="-1" dirty="0">
                <a:solidFill>
                  <a:srgbClr val="333366"/>
                </a:solidFill>
              </a:rPr>
              <a:t>enhanced their employability as health data scientists in the NHS and other </a:t>
            </a:r>
            <a:r>
              <a:rPr lang="en-GB" sz="2000" spc="-1" dirty="0" smtClean="0">
                <a:solidFill>
                  <a:srgbClr val="333366"/>
                </a:solidFill>
              </a:rPr>
              <a:t>employers </a:t>
            </a:r>
            <a:r>
              <a:rPr lang="en-GB" sz="2000" spc="-1" dirty="0">
                <a:solidFill>
                  <a:srgbClr val="333366"/>
                </a:solidFill>
              </a:rPr>
              <a:t>through the development of specialist knowledge and research </a:t>
            </a:r>
            <a:r>
              <a:rPr lang="en-GB" sz="2000" spc="-1" dirty="0" smtClean="0">
                <a:solidFill>
                  <a:srgbClr val="333366"/>
                </a:solidFill>
              </a:rPr>
              <a:t>skills.</a:t>
            </a:r>
            <a:endParaRPr lang="en-GB" sz="2000" spc="-1" dirty="0">
              <a:solidFill>
                <a:srgbClr val="333366"/>
              </a:solidFill>
            </a:endParaRPr>
          </a:p>
          <a:p>
            <a:pPr marL="432000" indent="-324000">
              <a:lnSpc>
                <a:spcPct val="100000"/>
              </a:lnSpc>
              <a:spcAft>
                <a:spcPts val="1199"/>
              </a:spcAft>
              <a:buClr>
                <a:srgbClr val="333366"/>
              </a:buClr>
              <a:buSzPct val="45000"/>
              <a:buFont typeface="Wingdings" charset="2"/>
              <a:buChar char=""/>
            </a:pPr>
            <a:r>
              <a:rPr lang="en-GB" sz="2000" spc="-1" dirty="0" smtClean="0">
                <a:solidFill>
                  <a:srgbClr val="333366"/>
                </a:solidFill>
              </a:rPr>
              <a:t>have </a:t>
            </a:r>
            <a:r>
              <a:rPr lang="en-GB" sz="2000" spc="-1" dirty="0">
                <a:solidFill>
                  <a:srgbClr val="333366"/>
                </a:solidFill>
              </a:rPr>
              <a:t>developed the health data science profession by enhancing knowledge </a:t>
            </a:r>
            <a:r>
              <a:rPr lang="en-GB" sz="2000" spc="-1" dirty="0" smtClean="0">
                <a:solidFill>
                  <a:srgbClr val="333366"/>
                </a:solidFill>
              </a:rPr>
              <a:t>and awareness </a:t>
            </a:r>
            <a:r>
              <a:rPr lang="en-GB" sz="2000" spc="-1" dirty="0">
                <a:solidFill>
                  <a:srgbClr val="333366"/>
                </a:solidFill>
              </a:rPr>
              <a:t>in the field.</a:t>
            </a:r>
          </a:p>
          <a:p>
            <a:pPr marL="432000" indent="-324000">
              <a:lnSpc>
                <a:spcPct val="100000"/>
              </a:lnSpc>
              <a:spcAft>
                <a:spcPts val="1199"/>
              </a:spcAft>
              <a:buClr>
                <a:srgbClr val="333366"/>
              </a:buClr>
              <a:buSzPct val="45000"/>
              <a:buFont typeface="Wingdings" charset="2"/>
              <a:buChar char=""/>
            </a:pPr>
            <a:r>
              <a:rPr lang="en-GB" sz="2000" spc="-1" dirty="0" smtClean="0">
                <a:solidFill>
                  <a:srgbClr val="333366"/>
                </a:solidFill>
              </a:rPr>
              <a:t>have </a:t>
            </a:r>
            <a:r>
              <a:rPr lang="en-GB" sz="2000" spc="-1" dirty="0">
                <a:solidFill>
                  <a:srgbClr val="333366"/>
                </a:solidFill>
              </a:rPr>
              <a:t>developed knowledge and skills that will enable qualification for membership of </a:t>
            </a:r>
            <a:r>
              <a:rPr lang="en-GB" sz="2000" spc="-1" dirty="0" smtClean="0">
                <a:solidFill>
                  <a:srgbClr val="333366"/>
                </a:solidFill>
              </a:rPr>
              <a:t>	relevant </a:t>
            </a:r>
            <a:r>
              <a:rPr lang="en-GB" sz="2000" spc="-1" dirty="0">
                <a:solidFill>
                  <a:srgbClr val="333366"/>
                </a:solidFill>
              </a:rPr>
              <a:t>professional bodies.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tIns="0" rIns="0" bIns="0" anchor="ctr"/>
          <a:lstStyle/>
          <a:p>
            <a:pPr algn="ctr"/>
            <a:r>
              <a:rPr lang="cy-GB" sz="3600" b="0" strike="noStrike" spc="-1" dirty="0" smtClean="0">
                <a:solidFill>
                  <a:srgbClr val="333366"/>
                </a:solidFill>
                <a:latin typeface="Arial"/>
              </a:rPr>
              <a:t>Timetable</a:t>
            </a:r>
            <a:endParaRPr lang="cy-GB" sz="3600" b="0" strike="noStrike" spc="-1" dirty="0">
              <a:solidFill>
                <a:srgbClr val="333366"/>
              </a:solidFill>
              <a:latin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2904474176"/>
              </p:ext>
            </p:extLst>
          </p:nvPr>
        </p:nvGraphicFramePr>
        <p:xfrm>
          <a:off x="637697" y="51206"/>
          <a:ext cx="8804245" cy="4545667"/>
        </p:xfrm>
        <a:graphic>
          <a:graphicData uri="http://schemas.openxmlformats.org/drawingml/2006/table">
            <a:tbl>
              <a:tblPr firstRow="1" firstCol="1" bandRow="1">
                <a:tableStyleId>{5C22544A-7EE6-4342-B048-85BDC9FD1C3A}</a:tableStyleId>
              </a:tblPr>
              <a:tblGrid>
                <a:gridCol w="769947">
                  <a:extLst>
                    <a:ext uri="{9D8B030D-6E8A-4147-A177-3AD203B41FA5}">
                      <a16:colId xmlns:a16="http://schemas.microsoft.com/office/drawing/2014/main" val="1460228974"/>
                    </a:ext>
                  </a:extLst>
                </a:gridCol>
                <a:gridCol w="2179930">
                  <a:extLst>
                    <a:ext uri="{9D8B030D-6E8A-4147-A177-3AD203B41FA5}">
                      <a16:colId xmlns:a16="http://schemas.microsoft.com/office/drawing/2014/main" val="876283901"/>
                    </a:ext>
                  </a:extLst>
                </a:gridCol>
                <a:gridCol w="665683">
                  <a:extLst>
                    <a:ext uri="{9D8B030D-6E8A-4147-A177-3AD203B41FA5}">
                      <a16:colId xmlns:a16="http://schemas.microsoft.com/office/drawing/2014/main" val="1652259667"/>
                    </a:ext>
                  </a:extLst>
                </a:gridCol>
                <a:gridCol w="709574">
                  <a:extLst>
                    <a:ext uri="{9D8B030D-6E8A-4147-A177-3AD203B41FA5}">
                      <a16:colId xmlns:a16="http://schemas.microsoft.com/office/drawing/2014/main" val="2641969095"/>
                    </a:ext>
                  </a:extLst>
                </a:gridCol>
                <a:gridCol w="651053">
                  <a:extLst>
                    <a:ext uri="{9D8B030D-6E8A-4147-A177-3AD203B41FA5}">
                      <a16:colId xmlns:a16="http://schemas.microsoft.com/office/drawing/2014/main" val="3401319755"/>
                    </a:ext>
                  </a:extLst>
                </a:gridCol>
                <a:gridCol w="810640">
                  <a:extLst>
                    <a:ext uri="{9D8B030D-6E8A-4147-A177-3AD203B41FA5}">
                      <a16:colId xmlns:a16="http://schemas.microsoft.com/office/drawing/2014/main" val="2272679808"/>
                    </a:ext>
                  </a:extLst>
                </a:gridCol>
                <a:gridCol w="1216574">
                  <a:extLst>
                    <a:ext uri="{9D8B030D-6E8A-4147-A177-3AD203B41FA5}">
                      <a16:colId xmlns:a16="http://schemas.microsoft.com/office/drawing/2014/main" val="4268862938"/>
                    </a:ext>
                  </a:extLst>
                </a:gridCol>
                <a:gridCol w="756310">
                  <a:extLst>
                    <a:ext uri="{9D8B030D-6E8A-4147-A177-3AD203B41FA5}">
                      <a16:colId xmlns:a16="http://schemas.microsoft.com/office/drawing/2014/main" val="3362845472"/>
                    </a:ext>
                  </a:extLst>
                </a:gridCol>
                <a:gridCol w="1044534">
                  <a:extLst>
                    <a:ext uri="{9D8B030D-6E8A-4147-A177-3AD203B41FA5}">
                      <a16:colId xmlns:a16="http://schemas.microsoft.com/office/drawing/2014/main" val="1174816899"/>
                    </a:ext>
                  </a:extLst>
                </a:gridCol>
              </a:tblGrid>
              <a:tr h="161553">
                <a:tc gridSpan="9">
                  <a:txBody>
                    <a:bodyPr/>
                    <a:lstStyle/>
                    <a:p>
                      <a:pPr algn="ctr">
                        <a:spcAft>
                          <a:spcPts val="0"/>
                        </a:spcAft>
                        <a:tabLst>
                          <a:tab pos="-816610" algn="l"/>
                          <a:tab pos="-457200" algn="l"/>
                          <a:tab pos="152400" algn="l"/>
                        </a:tabLst>
                      </a:pPr>
                      <a:r>
                        <a:rPr lang="en-GB" sz="900" kern="0">
                          <a:effectLst/>
                        </a:rPr>
                        <a:t>MODULE AND ASSIGNMENT TIMETABLE</a:t>
                      </a:r>
                      <a:endParaRPr lang="en-GB" sz="800" b="1" kern="0">
                        <a:solidFill>
                          <a:srgbClr val="365F91"/>
                        </a:solidFill>
                        <a:effectLst/>
                        <a:latin typeface="Times New Roman" panose="02020603050405020304" pitchFamily="18" charset="0"/>
                        <a:cs typeface="Times New Roman" panose="02020603050405020304" pitchFamily="18" charset="0"/>
                      </a:endParaRPr>
                    </a:p>
                  </a:txBody>
                  <a:tcPr marL="55321" marR="55321"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83070164"/>
                  </a:ext>
                </a:extLst>
              </a:tr>
              <a:tr h="161553">
                <a:tc>
                  <a:txBody>
                    <a:bodyPr/>
                    <a:lstStyle/>
                    <a:p>
                      <a:pPr algn="ctr">
                        <a:spcAft>
                          <a:spcPts val="0"/>
                        </a:spcAft>
                      </a:pPr>
                      <a:r>
                        <a:rPr lang="en-GB"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gridSpan="8">
                  <a:txBody>
                    <a:bodyPr/>
                    <a:lstStyle/>
                    <a:p>
                      <a:pPr algn="ctr">
                        <a:spcAft>
                          <a:spcPts val="0"/>
                        </a:spcAft>
                      </a:pPr>
                      <a:r>
                        <a:rPr lang="en-GB" sz="900" dirty="0" smtClean="0">
                          <a:effectLst/>
                        </a:rPr>
                        <a:t>January </a:t>
                      </a:r>
                      <a:r>
                        <a:rPr lang="en-GB" sz="900" dirty="0">
                          <a:effectLst/>
                        </a:rPr>
                        <a:t>Intake - MSc Health Data Science 2020 – 2021 Module &amp; Assignment Timetable</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13714689"/>
                  </a:ext>
                </a:extLst>
              </a:tr>
              <a:tr h="311220">
                <a:tc>
                  <a:txBody>
                    <a:bodyPr/>
                    <a:lstStyle/>
                    <a:p>
                      <a:pPr>
                        <a:spcAft>
                          <a:spcPts val="0"/>
                        </a:spcAft>
                      </a:pPr>
                      <a:r>
                        <a:rPr lang="en-GB" sz="900">
                          <a:effectLst/>
                        </a:rPr>
                        <a:t>MONTH</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n-GB" sz="900">
                          <a:effectLst/>
                        </a:rPr>
                        <a:t>MODULE</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lgn="ctr">
                        <a:spcAft>
                          <a:spcPts val="0"/>
                        </a:spcAft>
                      </a:pPr>
                      <a:r>
                        <a:rPr lang="en-GB" sz="900" dirty="0">
                          <a:effectLst/>
                        </a:rPr>
                        <a:t>WEB ACCESS</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TAUGHT WEEK</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STUDY</a:t>
                      </a:r>
                    </a:p>
                    <a:p>
                      <a:pPr algn="ctr">
                        <a:spcAft>
                          <a:spcPts val="0"/>
                        </a:spcAft>
                      </a:pPr>
                      <a:r>
                        <a:rPr lang="en-GB" sz="900" dirty="0">
                          <a:effectLst/>
                        </a:rPr>
                        <a:t>GROUP</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TUTORIAL</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ASSIGNMENT</a:t>
                      </a:r>
                    </a:p>
                    <a:p>
                      <a:pPr algn="ctr">
                        <a:spcAft>
                          <a:spcPts val="0"/>
                        </a:spcAft>
                      </a:pPr>
                      <a:r>
                        <a:rPr lang="en-GB" sz="900" dirty="0">
                          <a:effectLst/>
                        </a:rPr>
                        <a:t>DATE</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WRITING TIME</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PROVISIONAL MARKS</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extLst>
                  <a:ext uri="{0D108BD9-81ED-4DB2-BD59-A6C34878D82A}">
                    <a16:rowId xmlns:a16="http://schemas.microsoft.com/office/drawing/2014/main" val="3538589885"/>
                  </a:ext>
                </a:extLst>
              </a:tr>
              <a:tr h="573921">
                <a:tc>
                  <a:txBody>
                    <a:bodyPr/>
                    <a:lstStyle/>
                    <a:p>
                      <a:pP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JAN 2021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b="1" dirty="0">
                          <a:effectLst/>
                          <a:latin typeface="Arial" panose="020B0604020202020204" pitchFamily="34" charset="0"/>
                          <a:ea typeface="Times New Roman" panose="02020603050405020304" pitchFamily="18" charset="0"/>
                          <a:cs typeface="Arial" panose="020B0604020202020204" pitchFamily="34" charset="0"/>
                        </a:rPr>
                        <a:t>FT and</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b="1" dirty="0">
                          <a:effectLst/>
                          <a:latin typeface="Arial" panose="020B0604020202020204" pitchFamily="34" charset="0"/>
                          <a:ea typeface="Times New Roman" panose="02020603050405020304" pitchFamily="18" charset="0"/>
                          <a:cs typeface="Arial" panose="020B0604020202020204" pitchFamily="34" charset="0"/>
                        </a:rPr>
                        <a:t>Year 1 PT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GB" sz="1000" dirty="0" smtClean="0">
                          <a:effectLst/>
                          <a:latin typeface="+mn-lt"/>
                          <a:ea typeface="Times New Roman" panose="02020603050405020304" pitchFamily="18" charset="0"/>
                          <a:cs typeface="Arial" panose="020B0604020202020204" pitchFamily="34" charset="0"/>
                        </a:rPr>
                        <a:t>PMIM102</a:t>
                      </a:r>
                      <a:r>
                        <a:rPr lang="en-GB" sz="1200" dirty="0" smtClean="0">
                          <a:effectLst/>
                          <a:latin typeface="+mn-lt"/>
                          <a:ea typeface="Times New Roman" panose="02020603050405020304" pitchFamily="18" charset="0"/>
                          <a:cs typeface="Times New Roman" panose="02020603050405020304" pitchFamily="18" charset="0"/>
                        </a:rPr>
                        <a:t/>
                      </a:r>
                      <a:br>
                        <a:rPr lang="en-GB" sz="1200" dirty="0" smtClean="0">
                          <a:effectLst/>
                          <a:latin typeface="+mn-lt"/>
                          <a:ea typeface="Times New Roman" panose="02020603050405020304" pitchFamily="18" charset="0"/>
                          <a:cs typeface="Times New Roman" panose="02020603050405020304" pitchFamily="18" charset="0"/>
                        </a:rPr>
                      </a:br>
                      <a:r>
                        <a:rPr lang="en-GB" sz="900" i="0" dirty="0" smtClean="0">
                          <a:effectLst/>
                          <a:latin typeface="+mn-lt"/>
                          <a:ea typeface="Calibri" panose="020F0502020204030204" pitchFamily="34" charset="0"/>
                          <a:cs typeface="Arial" panose="020B0604020202020204" pitchFamily="34" charset="0"/>
                        </a:rPr>
                        <a:t>Scientific </a:t>
                      </a:r>
                      <a:r>
                        <a:rPr lang="en-GB" sz="900" i="0" dirty="0">
                          <a:effectLst/>
                          <a:latin typeface="+mn-lt"/>
                          <a:ea typeface="Calibri" panose="020F0502020204030204" pitchFamily="34" charset="0"/>
                          <a:cs typeface="Arial" panose="020B0604020202020204" pitchFamily="34" charset="0"/>
                        </a:rPr>
                        <a:t>Computing and Health Care</a:t>
                      </a:r>
                      <a:endParaRPr lang="en-GB" sz="900" i="0" dirty="0">
                        <a:effectLst/>
                        <a:latin typeface="+mn-lt"/>
                        <a:ea typeface="Times New Roman" panose="02020603050405020304" pitchFamily="18" charset="0"/>
                        <a:cs typeface="Times New Roman" panose="02020603050405020304" pitchFamily="18" charset="0"/>
                      </a:endParaRPr>
                    </a:p>
                    <a:p>
                      <a:pPr>
                        <a:spcAft>
                          <a:spcPts val="0"/>
                        </a:spcAft>
                      </a:pPr>
                      <a:r>
                        <a:rPr lang="en-GB" sz="800" b="0" dirty="0">
                          <a:effectLst/>
                          <a:latin typeface="+mn-lt"/>
                          <a:ea typeface="Calibri" panose="020F0502020204030204" pitchFamily="34" charset="0"/>
                          <a:cs typeface="Arial" panose="020B0604020202020204" pitchFamily="34" charset="0"/>
                        </a:rPr>
                        <a:t>Mr Dan Thayer</a:t>
                      </a:r>
                      <a:endParaRPr lang="en-GB" sz="800" b="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04/01/21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18/01/21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800" dirty="0">
                          <a:effectLst/>
                          <a:latin typeface="Arial" panose="020B0604020202020204" pitchFamily="34" charset="0"/>
                          <a:ea typeface="Times New Roman" panose="02020603050405020304" pitchFamily="18" charset="0"/>
                          <a:cs typeface="Arial" panose="020B0604020202020204" pitchFamily="34" charset="0"/>
                        </a:rPr>
                        <a:t>27/01/21</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19/02/21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08/03/21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a:effectLst/>
                          <a:latin typeface="Arial" panose="020B0604020202020204" pitchFamily="34" charset="0"/>
                          <a:ea typeface="Times New Roman" panose="02020603050405020304" pitchFamily="18" charset="0"/>
                          <a:cs typeface="Arial" panose="020B0604020202020204" pitchFamily="34" charset="0"/>
                        </a:rPr>
                        <a:t>6 weeks</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29/03/21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5232561"/>
                  </a:ext>
                </a:extLst>
              </a:tr>
              <a:tr h="449156">
                <a:tc>
                  <a:txBody>
                    <a:bodyPr/>
                    <a:lstStyle/>
                    <a:p>
                      <a:pPr>
                        <a:spcAft>
                          <a:spcPts val="0"/>
                        </a:spcAft>
                      </a:pPr>
                      <a:r>
                        <a:rPr lang="en-GB" sz="900">
                          <a:effectLst/>
                        </a:rPr>
                        <a:t>FEB 2021 </a:t>
                      </a:r>
                    </a:p>
                    <a:p>
                      <a:pPr>
                        <a:spcAft>
                          <a:spcPts val="0"/>
                        </a:spcAft>
                      </a:pPr>
                      <a:r>
                        <a:rPr lang="en-GB" sz="900">
                          <a:effectLst/>
                        </a:rPr>
                        <a:t>FT and </a:t>
                      </a:r>
                    </a:p>
                    <a:p>
                      <a:pPr>
                        <a:spcAft>
                          <a:spcPts val="0"/>
                        </a:spcAft>
                      </a:pPr>
                      <a:r>
                        <a:rPr lang="en-GB" sz="900">
                          <a:effectLst/>
                        </a:rPr>
                        <a:t>Year 1 PT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n-GB" sz="900" dirty="0" smtClean="0">
                          <a:effectLst/>
                        </a:rPr>
                        <a:t>PMIM302</a:t>
                      </a:r>
                      <a:endParaRPr lang="en-GB" sz="900" dirty="0">
                        <a:effectLst/>
                      </a:endParaRPr>
                    </a:p>
                    <a:p>
                      <a:pPr>
                        <a:spcAft>
                          <a:spcPts val="0"/>
                        </a:spcAft>
                      </a:pPr>
                      <a:r>
                        <a:rPr lang="en-GB" sz="900" dirty="0">
                          <a:effectLst/>
                        </a:rPr>
                        <a:t>Introductory Analysis of Linked Health Data</a:t>
                      </a:r>
                    </a:p>
                    <a:p>
                      <a:pPr>
                        <a:spcAft>
                          <a:spcPts val="0"/>
                        </a:spcAft>
                      </a:pPr>
                      <a:r>
                        <a:rPr lang="en-GB" sz="800" dirty="0">
                          <a:effectLst/>
                        </a:rPr>
                        <a:t>Prof Tom Briffa (UWA)</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lgn="ctr">
                        <a:spcAft>
                          <a:spcPts val="0"/>
                        </a:spcAft>
                      </a:pPr>
                      <a:r>
                        <a:rPr lang="en-GB" sz="900">
                          <a:effectLst/>
                        </a:rPr>
                        <a:t>25/01/21</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a:effectLst/>
                        </a:rPr>
                        <a:t>08/02/21</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800" dirty="0">
                          <a:effectLst/>
                        </a:rPr>
                        <a:t>03/02/21</a:t>
                      </a:r>
                    </a:p>
                    <a:p>
                      <a:pPr algn="ctr">
                        <a:spcAft>
                          <a:spcPts val="0"/>
                        </a:spcAft>
                      </a:pPr>
                      <a:r>
                        <a:rPr lang="en-GB" sz="800" dirty="0">
                          <a:effectLst/>
                        </a:rPr>
                        <a:t>17/02/21</a:t>
                      </a:r>
                    </a:p>
                    <a:p>
                      <a:pPr algn="ctr">
                        <a:spcAft>
                          <a:spcPts val="0"/>
                        </a:spcAft>
                      </a:pPr>
                      <a:r>
                        <a:rPr lang="en-GB" sz="800" dirty="0">
                          <a:effectLst/>
                        </a:rPr>
                        <a:t>24/02/21</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26/02/21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29/03/21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a:effectLst/>
                        </a:rPr>
                        <a:t>6 weeks</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19/04/21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extLst>
                  <a:ext uri="{0D108BD9-81ED-4DB2-BD59-A6C34878D82A}">
                    <a16:rowId xmlns:a16="http://schemas.microsoft.com/office/drawing/2014/main" val="2522312879"/>
                  </a:ext>
                </a:extLst>
              </a:tr>
              <a:tr h="449156">
                <a:tc>
                  <a:txBody>
                    <a:bodyPr/>
                    <a:lstStyle/>
                    <a:p>
                      <a:pPr>
                        <a:spcAft>
                          <a:spcPts val="0"/>
                        </a:spcAft>
                      </a:pPr>
                      <a:r>
                        <a:rPr lang="en-GB" sz="900" dirty="0">
                          <a:effectLst/>
                        </a:rPr>
                        <a:t>MAR 2021</a:t>
                      </a:r>
                    </a:p>
                    <a:p>
                      <a:pPr>
                        <a:spcAft>
                          <a:spcPts val="0"/>
                        </a:spcAft>
                      </a:pPr>
                      <a:r>
                        <a:rPr lang="en-GB" sz="900" dirty="0">
                          <a:effectLst/>
                        </a:rPr>
                        <a:t>FT and </a:t>
                      </a:r>
                    </a:p>
                    <a:p>
                      <a:pPr>
                        <a:spcAft>
                          <a:spcPts val="0"/>
                        </a:spcAft>
                      </a:pPr>
                      <a:r>
                        <a:rPr lang="en-GB" sz="900" dirty="0">
                          <a:effectLst/>
                        </a:rPr>
                        <a:t>Year 2 PT</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n-GB" sz="900" dirty="0">
                          <a:effectLst/>
                        </a:rPr>
                        <a:t>PMIM402</a:t>
                      </a:r>
                    </a:p>
                    <a:p>
                      <a:pPr>
                        <a:spcAft>
                          <a:spcPts val="0"/>
                        </a:spcAft>
                      </a:pPr>
                      <a:r>
                        <a:rPr lang="en-GB" sz="900" dirty="0">
                          <a:effectLst/>
                        </a:rPr>
                        <a:t>Machine Learning in Healthcare</a:t>
                      </a:r>
                    </a:p>
                    <a:p>
                      <a:pPr>
                        <a:spcAft>
                          <a:spcPts val="0"/>
                        </a:spcAft>
                      </a:pPr>
                      <a:r>
                        <a:rPr lang="en-GB" sz="800" dirty="0">
                          <a:effectLst/>
                        </a:rPr>
                        <a:t>Dr Arron Lacey</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lgn="ctr">
                        <a:spcAft>
                          <a:spcPts val="0"/>
                        </a:spcAft>
                      </a:pPr>
                      <a:r>
                        <a:rPr lang="en-GB" sz="900" dirty="0">
                          <a:effectLst/>
                        </a:rPr>
                        <a:t>22/02/21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08/03/21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800" dirty="0">
                          <a:effectLst/>
                        </a:rPr>
                        <a:t>03/03/21</a:t>
                      </a:r>
                    </a:p>
                    <a:p>
                      <a:pPr algn="ctr">
                        <a:spcAft>
                          <a:spcPts val="0"/>
                        </a:spcAft>
                      </a:pPr>
                      <a:r>
                        <a:rPr lang="en-GB" sz="800" dirty="0">
                          <a:effectLst/>
                        </a:rPr>
                        <a:t>17/03/21</a:t>
                      </a:r>
                    </a:p>
                    <a:p>
                      <a:pPr algn="ctr">
                        <a:spcAft>
                          <a:spcPts val="0"/>
                        </a:spcAft>
                      </a:pPr>
                      <a:r>
                        <a:rPr lang="en-GB" sz="800" dirty="0">
                          <a:effectLst/>
                        </a:rPr>
                        <a:t>24/03/21</a:t>
                      </a:r>
                    </a:p>
                    <a:p>
                      <a:pPr algn="ctr">
                        <a:spcAft>
                          <a:spcPts val="0"/>
                        </a:spcAft>
                      </a:pPr>
                      <a:r>
                        <a:rPr lang="en-GB" sz="800" dirty="0">
                          <a:effectLst/>
                        </a:rPr>
                        <a:t>31/03/21</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01/04/21</a:t>
                      </a:r>
                    </a:p>
                    <a:p>
                      <a:pPr algn="ctr">
                        <a:spcAft>
                          <a:spcPts val="0"/>
                        </a:spcAft>
                      </a:pPr>
                      <a:r>
                        <a:rPr lang="en-GB" sz="900" dirty="0">
                          <a:effectLst/>
                        </a:rPr>
                        <a:t> </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26/04/21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a:effectLst/>
                        </a:rPr>
                        <a:t>6 weeks</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a:effectLst/>
                        </a:rPr>
                        <a:t>17/05/21</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extLst>
                  <a:ext uri="{0D108BD9-81ED-4DB2-BD59-A6C34878D82A}">
                    <a16:rowId xmlns:a16="http://schemas.microsoft.com/office/drawing/2014/main" val="2912853880"/>
                  </a:ext>
                </a:extLst>
              </a:tr>
              <a:tr h="446207">
                <a:tc>
                  <a:txBody>
                    <a:bodyPr/>
                    <a:lstStyle/>
                    <a:p>
                      <a:pPr>
                        <a:spcAft>
                          <a:spcPts val="0"/>
                        </a:spcAft>
                      </a:pPr>
                      <a:r>
                        <a:rPr lang="en-GB" sz="900" dirty="0">
                          <a:effectLst/>
                        </a:rPr>
                        <a:t>MAR 2021</a:t>
                      </a:r>
                    </a:p>
                    <a:p>
                      <a:pPr>
                        <a:spcAft>
                          <a:spcPts val="0"/>
                        </a:spcAft>
                      </a:pPr>
                      <a:r>
                        <a:rPr lang="en-GB" sz="900" dirty="0">
                          <a:effectLst/>
                        </a:rPr>
                        <a:t>FT and </a:t>
                      </a:r>
                    </a:p>
                    <a:p>
                      <a:pPr>
                        <a:spcAft>
                          <a:spcPts val="0"/>
                        </a:spcAft>
                      </a:pPr>
                      <a:r>
                        <a:rPr lang="en-GB" sz="900" dirty="0">
                          <a:effectLst/>
                        </a:rPr>
                        <a:t>Year 1 PT</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s-ES" sz="900" dirty="0">
                          <a:effectLst/>
                        </a:rPr>
                        <a:t>**PMGM00 </a:t>
                      </a:r>
                      <a:r>
                        <a:rPr lang="es-ES" sz="900" dirty="0" err="1">
                          <a:effectLst/>
                        </a:rPr>
                        <a:t>Bioinformatics</a:t>
                      </a:r>
                      <a:r>
                        <a:rPr lang="es-ES" sz="900" dirty="0">
                          <a:effectLst/>
                        </a:rPr>
                        <a:t> </a:t>
                      </a:r>
                      <a:r>
                        <a:rPr lang="es-ES" sz="900" dirty="0" err="1">
                          <a:effectLst/>
                        </a:rPr>
                        <a:t>for</a:t>
                      </a:r>
                      <a:r>
                        <a:rPr lang="es-ES" sz="900" dirty="0">
                          <a:effectLst/>
                        </a:rPr>
                        <a:t> </a:t>
                      </a:r>
                      <a:r>
                        <a:rPr lang="es-ES" sz="900" dirty="0" err="1">
                          <a:effectLst/>
                        </a:rPr>
                        <a:t>Genome</a:t>
                      </a:r>
                      <a:r>
                        <a:rPr lang="es-ES" sz="900" dirty="0">
                          <a:effectLst/>
                        </a:rPr>
                        <a:t> </a:t>
                      </a:r>
                      <a:r>
                        <a:rPr lang="es-ES" sz="900" dirty="0" err="1">
                          <a:effectLst/>
                        </a:rPr>
                        <a:t>Analysis</a:t>
                      </a:r>
                      <a:endParaRPr lang="en-GB" sz="900" dirty="0">
                        <a:effectLst/>
                      </a:endParaRPr>
                    </a:p>
                    <a:p>
                      <a:pPr>
                        <a:spcAft>
                          <a:spcPts val="0"/>
                        </a:spcAft>
                      </a:pPr>
                      <a:r>
                        <a:rPr lang="es-ES" sz="800" dirty="0" err="1">
                          <a:effectLst/>
                        </a:rPr>
                        <a:t>Dr</a:t>
                      </a:r>
                      <a:r>
                        <a:rPr lang="es-ES" sz="800" dirty="0">
                          <a:effectLst/>
                        </a:rPr>
                        <a:t> Anna </a:t>
                      </a:r>
                      <a:r>
                        <a:rPr lang="es-ES" sz="800" dirty="0" err="1">
                          <a:effectLst/>
                        </a:rPr>
                        <a:t>Derrick</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lgn="ctr">
                        <a:spcAft>
                          <a:spcPts val="0"/>
                        </a:spcAft>
                      </a:pPr>
                      <a:r>
                        <a:rPr lang="es-ES" sz="900" dirty="0">
                          <a:effectLst/>
                        </a:rPr>
                        <a:t>08/03/21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s-ES" sz="900" dirty="0">
                          <a:effectLst/>
                        </a:rPr>
                        <a:t>22/03/21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s-ES" sz="800" dirty="0">
                          <a:effectLst/>
                        </a:rPr>
                        <a:t>TBA</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Via email or discussion board</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s-ES" sz="900" dirty="0">
                          <a:effectLst/>
                        </a:rPr>
                        <a:t>26/03/21 (MCQ)</a:t>
                      </a:r>
                      <a:endParaRPr lang="en-GB" sz="900" dirty="0">
                        <a:effectLst/>
                      </a:endParaRPr>
                    </a:p>
                    <a:p>
                      <a:pPr algn="ctr">
                        <a:spcAft>
                          <a:spcPts val="0"/>
                        </a:spcAft>
                      </a:pPr>
                      <a:r>
                        <a:rPr lang="es-ES" sz="900" dirty="0">
                          <a:effectLst/>
                        </a:rPr>
                        <a:t>12/04/21 (A1)</a:t>
                      </a:r>
                      <a:endParaRPr lang="en-GB" sz="900" dirty="0">
                        <a:effectLst/>
                      </a:endParaRPr>
                    </a:p>
                    <a:p>
                      <a:pPr algn="ctr">
                        <a:spcAft>
                          <a:spcPts val="0"/>
                        </a:spcAft>
                      </a:pPr>
                      <a:r>
                        <a:rPr lang="es-ES" sz="900" dirty="0">
                          <a:effectLst/>
                        </a:rPr>
                        <a:t>10/05/21 (A2)</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s-ES" sz="900" dirty="0">
                          <a:effectLst/>
                        </a:rPr>
                        <a:t>0 </a:t>
                      </a:r>
                      <a:r>
                        <a:rPr lang="es-ES" sz="900" dirty="0" err="1">
                          <a:effectLst/>
                        </a:rPr>
                        <a:t>weeks</a:t>
                      </a:r>
                      <a:endParaRPr lang="en-GB" sz="900" dirty="0">
                        <a:effectLst/>
                      </a:endParaRPr>
                    </a:p>
                    <a:p>
                      <a:pPr algn="ctr">
                        <a:spcAft>
                          <a:spcPts val="0"/>
                        </a:spcAft>
                      </a:pPr>
                      <a:r>
                        <a:rPr lang="es-ES" sz="900" dirty="0">
                          <a:effectLst/>
                        </a:rPr>
                        <a:t>2 </a:t>
                      </a:r>
                      <a:r>
                        <a:rPr lang="es-ES" sz="900" dirty="0" err="1">
                          <a:effectLst/>
                        </a:rPr>
                        <a:t>weeks</a:t>
                      </a:r>
                      <a:endParaRPr lang="en-GB" sz="900" dirty="0">
                        <a:effectLst/>
                      </a:endParaRPr>
                    </a:p>
                    <a:p>
                      <a:pPr algn="ctr">
                        <a:spcAft>
                          <a:spcPts val="0"/>
                        </a:spcAft>
                      </a:pPr>
                      <a:r>
                        <a:rPr lang="es-ES" sz="900" dirty="0">
                          <a:effectLst/>
                        </a:rPr>
                        <a:t>6 </a:t>
                      </a:r>
                      <a:r>
                        <a:rPr lang="es-ES" sz="900" dirty="0" err="1">
                          <a:effectLst/>
                        </a:rPr>
                        <a:t>weeks</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s-ES" sz="900" dirty="0">
                          <a:effectLst/>
                        </a:rPr>
                        <a:t>26/03/21</a:t>
                      </a:r>
                      <a:endParaRPr lang="en-GB" sz="900" dirty="0">
                        <a:effectLst/>
                      </a:endParaRPr>
                    </a:p>
                    <a:p>
                      <a:pPr algn="ctr">
                        <a:spcAft>
                          <a:spcPts val="0"/>
                        </a:spcAft>
                      </a:pPr>
                      <a:r>
                        <a:rPr lang="es-ES" sz="900" dirty="0">
                          <a:effectLst/>
                        </a:rPr>
                        <a:t>26/04/21</a:t>
                      </a:r>
                      <a:endParaRPr lang="en-GB" sz="900" dirty="0">
                        <a:effectLst/>
                      </a:endParaRPr>
                    </a:p>
                    <a:p>
                      <a:pPr algn="ctr">
                        <a:spcAft>
                          <a:spcPts val="0"/>
                        </a:spcAft>
                      </a:pPr>
                      <a:r>
                        <a:rPr lang="es-ES" sz="900" dirty="0">
                          <a:effectLst/>
                        </a:rPr>
                        <a:t>24/05/21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extLst>
                  <a:ext uri="{0D108BD9-81ED-4DB2-BD59-A6C34878D82A}">
                    <a16:rowId xmlns:a16="http://schemas.microsoft.com/office/drawing/2014/main" val="3095385390"/>
                  </a:ext>
                </a:extLst>
              </a:tr>
              <a:tr h="426111">
                <a:tc>
                  <a:txBody>
                    <a:bodyPr/>
                    <a:lstStyle/>
                    <a:p>
                      <a:pPr>
                        <a:spcAft>
                          <a:spcPts val="0"/>
                        </a:spcAft>
                      </a:pPr>
                      <a:r>
                        <a:rPr lang="en-GB" sz="900">
                          <a:effectLst/>
                        </a:rPr>
                        <a:t>APR 2021</a:t>
                      </a:r>
                    </a:p>
                    <a:p>
                      <a:pPr>
                        <a:spcAft>
                          <a:spcPts val="0"/>
                        </a:spcAft>
                      </a:pPr>
                      <a:r>
                        <a:rPr lang="en-GB" sz="900">
                          <a:effectLst/>
                        </a:rPr>
                        <a:t>FT and </a:t>
                      </a:r>
                    </a:p>
                    <a:p>
                      <a:pPr>
                        <a:spcAft>
                          <a:spcPts val="0"/>
                        </a:spcAft>
                      </a:pPr>
                      <a:r>
                        <a:rPr lang="en-GB" sz="900">
                          <a:effectLst/>
                        </a:rPr>
                        <a:t>Year 2 PT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n-GB" sz="900" dirty="0">
                          <a:effectLst/>
                        </a:rPr>
                        <a:t>PMIM602 </a:t>
                      </a:r>
                      <a:r>
                        <a:rPr lang="es-ES" sz="900" dirty="0" err="1">
                          <a:effectLst/>
                        </a:rPr>
                        <a:t>Advanced</a:t>
                      </a:r>
                      <a:r>
                        <a:rPr lang="es-ES" sz="900" dirty="0">
                          <a:effectLst/>
                        </a:rPr>
                        <a:t> </a:t>
                      </a:r>
                      <a:r>
                        <a:rPr lang="es-ES" sz="900" dirty="0" err="1">
                          <a:effectLst/>
                        </a:rPr>
                        <a:t>Analysis</a:t>
                      </a:r>
                      <a:r>
                        <a:rPr lang="es-ES" sz="900" dirty="0">
                          <a:effectLst/>
                        </a:rPr>
                        <a:t> of </a:t>
                      </a:r>
                      <a:r>
                        <a:rPr lang="es-ES" sz="900" dirty="0" err="1">
                          <a:effectLst/>
                        </a:rPr>
                        <a:t>Linked</a:t>
                      </a:r>
                      <a:r>
                        <a:rPr lang="es-ES" sz="900" dirty="0">
                          <a:effectLst/>
                        </a:rPr>
                        <a:t> Health Data</a:t>
                      </a:r>
                      <a:endParaRPr lang="en-GB" sz="900" dirty="0">
                        <a:effectLst/>
                      </a:endParaRPr>
                    </a:p>
                    <a:p>
                      <a:pPr>
                        <a:spcAft>
                          <a:spcPts val="0"/>
                        </a:spcAft>
                      </a:pPr>
                      <a:r>
                        <a:rPr lang="en-GB" sz="800" dirty="0">
                          <a:effectLst/>
                        </a:rPr>
                        <a:t>Prof David Preen (UWA)</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lgn="ctr">
                        <a:spcAft>
                          <a:spcPts val="0"/>
                        </a:spcAft>
                      </a:pPr>
                      <a:r>
                        <a:rPr lang="en-GB" sz="900">
                          <a:effectLst/>
                        </a:rPr>
                        <a:t>05/04/21</a:t>
                      </a:r>
                    </a:p>
                    <a:p>
                      <a:pPr algn="ctr">
                        <a:spcAft>
                          <a:spcPts val="0"/>
                        </a:spcAft>
                      </a:pPr>
                      <a:r>
                        <a:rPr lang="en-GB"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a:effectLst/>
                        </a:rPr>
                        <a:t>19/04/21</a:t>
                      </a:r>
                    </a:p>
                    <a:p>
                      <a:pPr algn="ctr">
                        <a:spcAft>
                          <a:spcPts val="0"/>
                        </a:spcAft>
                      </a:pPr>
                      <a:r>
                        <a:rPr lang="en-GB"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800" dirty="0">
                          <a:effectLst/>
                        </a:rPr>
                        <a:t>07/04/21</a:t>
                      </a:r>
                    </a:p>
                    <a:p>
                      <a:pPr algn="ctr">
                        <a:spcAft>
                          <a:spcPts val="0"/>
                        </a:spcAft>
                      </a:pPr>
                      <a:r>
                        <a:rPr lang="en-GB" sz="800" dirty="0">
                          <a:effectLst/>
                        </a:rPr>
                        <a:t>14/04/21</a:t>
                      </a:r>
                    </a:p>
                    <a:p>
                      <a:pPr algn="ctr">
                        <a:spcAft>
                          <a:spcPts val="0"/>
                        </a:spcAft>
                      </a:pPr>
                      <a:r>
                        <a:rPr lang="en-GB" sz="800" dirty="0">
                          <a:effectLst/>
                        </a:rPr>
                        <a:t>28/04/21</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a:effectLst/>
                        </a:rPr>
                        <a:t>07/05/21</a:t>
                      </a:r>
                    </a:p>
                    <a:p>
                      <a:pPr algn="ctr">
                        <a:spcAft>
                          <a:spcPts val="0"/>
                        </a:spcAft>
                      </a:pPr>
                      <a:r>
                        <a:rPr lang="en-GB" sz="900">
                          <a:effectLst/>
                        </a:rPr>
                        <a:t> </a:t>
                      </a:r>
                    </a:p>
                    <a:p>
                      <a:pPr algn="ctr">
                        <a:spcAft>
                          <a:spcPts val="0"/>
                        </a:spcAft>
                      </a:pPr>
                      <a:r>
                        <a:rPr lang="en-GB"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 31/05/21 </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5 weeks</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a:txBody>
                    <a:bodyPr/>
                    <a:lstStyle/>
                    <a:p>
                      <a:pPr algn="ctr">
                        <a:spcAft>
                          <a:spcPts val="0"/>
                        </a:spcAft>
                      </a:pPr>
                      <a:r>
                        <a:rPr lang="en-GB" sz="900" dirty="0">
                          <a:effectLst/>
                        </a:rPr>
                        <a:t>21/06/21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extLst>
                  <a:ext uri="{0D108BD9-81ED-4DB2-BD59-A6C34878D82A}">
                    <a16:rowId xmlns:a16="http://schemas.microsoft.com/office/drawing/2014/main" val="1258832454"/>
                  </a:ext>
                </a:extLst>
              </a:tr>
              <a:tr h="453542">
                <a:tc>
                  <a:txBody>
                    <a:bodyPr/>
                    <a:lstStyle/>
                    <a:p>
                      <a:pPr>
                        <a:spcAft>
                          <a:spcPts val="0"/>
                        </a:spcAft>
                      </a:pPr>
                      <a:r>
                        <a:rPr lang="en-GB" sz="1000">
                          <a:effectLst/>
                          <a:latin typeface="Arial" panose="020B0604020202020204" pitchFamily="34" charset="0"/>
                          <a:ea typeface="Times New Roman" panose="02020603050405020304" pitchFamily="18" charset="0"/>
                          <a:cs typeface="Arial" panose="020B0604020202020204" pitchFamily="34" charset="0"/>
                        </a:rPr>
                        <a:t>MAY 2021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b="1">
                          <a:effectLst/>
                          <a:latin typeface="Arial" panose="020B0604020202020204" pitchFamily="34" charset="0"/>
                          <a:ea typeface="Times New Roman" panose="02020603050405020304" pitchFamily="18" charset="0"/>
                          <a:cs typeface="Arial" panose="020B0604020202020204" pitchFamily="34" charset="0"/>
                        </a:rPr>
                        <a:t>FT and</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b="1">
                          <a:effectLst/>
                          <a:latin typeface="Arial" panose="020B0604020202020204" pitchFamily="34" charset="0"/>
                          <a:ea typeface="Times New Roman" panose="02020603050405020304" pitchFamily="18" charset="0"/>
                          <a:cs typeface="Arial" panose="020B0604020202020204" pitchFamily="34" charset="0"/>
                        </a:rPr>
                        <a:t>Year 2 PT</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PMIM502</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i="0" dirty="0">
                          <a:effectLst/>
                          <a:latin typeface="Arial" panose="020B0604020202020204" pitchFamily="34" charset="0"/>
                          <a:ea typeface="Calibri" panose="020F0502020204030204" pitchFamily="34" charset="0"/>
                          <a:cs typeface="Arial" panose="020B0604020202020204" pitchFamily="34" charset="0"/>
                        </a:rPr>
                        <a:t>Health Data Visualisation</a:t>
                      </a:r>
                      <a:endParaRPr lang="en-GB" sz="1200" i="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800" b="0" dirty="0">
                          <a:effectLst/>
                          <a:latin typeface="Arial" panose="020B0604020202020204" pitchFamily="34" charset="0"/>
                          <a:ea typeface="Calibri" panose="020F0502020204030204" pitchFamily="34" charset="0"/>
                          <a:cs typeface="Arial" panose="020B0604020202020204" pitchFamily="34" charset="0"/>
                        </a:rPr>
                        <a:t>Dr Richard Fry</a:t>
                      </a:r>
                      <a:r>
                        <a:rPr lang="en-GB" sz="800" b="0" dirty="0">
                          <a:effectLst/>
                          <a:latin typeface="Arial" panose="020B0604020202020204" pitchFamily="34" charset="0"/>
                          <a:ea typeface="Times New Roman" panose="02020603050405020304" pitchFamily="18" charset="0"/>
                          <a:cs typeface="Arial" panose="020B0604020202020204" pitchFamily="34" charset="0"/>
                        </a:rPr>
                        <a:t> </a:t>
                      </a:r>
                      <a:endParaRPr lang="en-GB" sz="800" b="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000">
                          <a:effectLst/>
                          <a:latin typeface="Arial" panose="020B0604020202020204" pitchFamily="34" charset="0"/>
                          <a:ea typeface="Times New Roman" panose="02020603050405020304" pitchFamily="18" charset="0"/>
                          <a:cs typeface="Arial" panose="020B0604020202020204" pitchFamily="34" charset="0"/>
                        </a:rPr>
                        <a:t>03/05/21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17/05/21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800" dirty="0">
                          <a:effectLst/>
                          <a:latin typeface="Arial" panose="020B0604020202020204" pitchFamily="34" charset="0"/>
                          <a:ea typeface="Times New Roman" panose="02020603050405020304" pitchFamily="18" charset="0"/>
                          <a:cs typeface="Arial" panose="020B0604020202020204" pitchFamily="34" charset="0"/>
                        </a:rPr>
                        <a:t>05/05/21</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n-GB" sz="800" dirty="0">
                          <a:effectLst/>
                          <a:latin typeface="Arial" panose="020B0604020202020204" pitchFamily="34" charset="0"/>
                          <a:ea typeface="Times New Roman" panose="02020603050405020304" pitchFamily="18" charset="0"/>
                          <a:cs typeface="Arial" panose="020B0604020202020204" pitchFamily="34" charset="0"/>
                        </a:rPr>
                        <a:t>12/05/21</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n-GB" sz="800" dirty="0">
                          <a:effectLst/>
                          <a:latin typeface="Arial" panose="020B0604020202020204" pitchFamily="34" charset="0"/>
                          <a:ea typeface="Times New Roman" panose="02020603050405020304" pitchFamily="18" charset="0"/>
                          <a:cs typeface="Arial" panose="020B0604020202020204" pitchFamily="34" charset="0"/>
                        </a:rPr>
                        <a:t>26/05/21</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a:effectLst/>
                          <a:latin typeface="Arial" panose="020B0604020202020204" pitchFamily="34" charset="0"/>
                          <a:ea typeface="Times New Roman" panose="02020603050405020304" pitchFamily="18" charset="0"/>
                          <a:cs typeface="Arial" panose="020B0604020202020204" pitchFamily="34" charset="0"/>
                        </a:rPr>
                        <a:t>04/06/21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Presentations</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5th – 7</a:t>
                      </a:r>
                      <a:r>
                        <a:rPr lang="en-GB" sz="1000" baseline="30000" dirty="0">
                          <a:effectLst/>
                          <a:latin typeface="Arial" panose="020B0604020202020204" pitchFamily="34" charset="0"/>
                          <a:ea typeface="Times New Roman" panose="02020603050405020304" pitchFamily="18" charset="0"/>
                          <a:cs typeface="Arial" panose="020B0604020202020204" pitchFamily="34" charset="0"/>
                        </a:rPr>
                        <a:t>th</a:t>
                      </a:r>
                      <a:r>
                        <a:rPr lang="en-GB" sz="1000" dirty="0">
                          <a:effectLst/>
                          <a:latin typeface="Arial" panose="020B0604020202020204" pitchFamily="34" charset="0"/>
                          <a:ea typeface="Times New Roman" panose="02020603050405020304" pitchFamily="18" charset="0"/>
                          <a:cs typeface="Arial" panose="020B0604020202020204" pitchFamily="34" charset="0"/>
                        </a:rPr>
                        <a:t> July 2021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ES" sz="1000" dirty="0">
                          <a:effectLst/>
                          <a:latin typeface="Arial" panose="020B0604020202020204" pitchFamily="34" charset="0"/>
                          <a:ea typeface="Times New Roman" panose="02020603050405020304" pitchFamily="18" charset="0"/>
                          <a:cs typeface="Arial" panose="020B0604020202020204" pitchFamily="34" charset="0"/>
                        </a:rPr>
                        <a:t>6 </a:t>
                      </a:r>
                      <a:r>
                        <a:rPr lang="es-ES" sz="1000" dirty="0" err="1">
                          <a:effectLst/>
                          <a:latin typeface="Arial" panose="020B0604020202020204" pitchFamily="34" charset="0"/>
                          <a:ea typeface="Times New Roman" panose="02020603050405020304" pitchFamily="18" charset="0"/>
                          <a:cs typeface="Arial" panose="020B0604020202020204" pitchFamily="34" charset="0"/>
                        </a:rPr>
                        <a:t>weeks</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ES" sz="1000" dirty="0">
                          <a:effectLst/>
                          <a:latin typeface="Arial" panose="020B0604020202020204" pitchFamily="34" charset="0"/>
                          <a:ea typeface="Times New Roman" panose="02020603050405020304" pitchFamily="18" charset="0"/>
                          <a:cs typeface="Arial" panose="020B0604020202020204" pitchFamily="34" charset="0"/>
                        </a:rPr>
                        <a:t>02/08/21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s-ES" sz="1000" dirty="0">
                          <a:effectLst/>
                          <a:latin typeface="Arial" panose="020B0604020202020204" pitchFamily="34" charset="0"/>
                          <a:ea typeface="Times New Roman" panose="02020603050405020304" pitchFamily="18" charset="0"/>
                          <a:cs typeface="Arial" panose="020B0604020202020204" pitchFamily="34" charset="0"/>
                        </a:rPr>
                        <a:t>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52073127"/>
                  </a:ext>
                </a:extLst>
              </a:tr>
              <a:tr h="537667">
                <a:tc>
                  <a:txBody>
                    <a:bodyPr/>
                    <a:lstStyle/>
                    <a:p>
                      <a:pPr>
                        <a:spcAft>
                          <a:spcPts val="0"/>
                        </a:spcAft>
                      </a:pPr>
                      <a:r>
                        <a:rPr lang="en-GB" sz="1000">
                          <a:effectLst/>
                          <a:latin typeface="Arial" panose="020B0604020202020204" pitchFamily="34" charset="0"/>
                          <a:ea typeface="Times New Roman" panose="02020603050405020304" pitchFamily="18" charset="0"/>
                          <a:cs typeface="Arial" panose="020B0604020202020204" pitchFamily="34" charset="0"/>
                        </a:rPr>
                        <a:t>JUN 2021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b="1">
                          <a:effectLst/>
                          <a:latin typeface="Arial" panose="020B0604020202020204" pitchFamily="34" charset="0"/>
                          <a:ea typeface="Times New Roman" panose="02020603050405020304" pitchFamily="18" charset="0"/>
                          <a:cs typeface="Arial" panose="020B0604020202020204" pitchFamily="34" charset="0"/>
                        </a:rPr>
                        <a:t>FT and</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b="1">
                          <a:effectLst/>
                          <a:latin typeface="Arial" panose="020B0604020202020204" pitchFamily="34" charset="0"/>
                          <a:ea typeface="Times New Roman" panose="02020603050405020304" pitchFamily="18" charset="0"/>
                          <a:cs typeface="Arial" panose="020B0604020202020204" pitchFamily="34" charset="0"/>
                        </a:rPr>
                        <a:t>Year 1 PT</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Aft>
                          <a:spcPts val="0"/>
                        </a:spcAft>
                      </a:pPr>
                      <a:r>
                        <a:rPr lang="en-GB" sz="1000" dirty="0">
                          <a:effectLst/>
                          <a:latin typeface="Arial" panose="020B0604020202020204" pitchFamily="34" charset="0"/>
                          <a:ea typeface="Times New Roman" panose="02020603050405020304" pitchFamily="18" charset="0"/>
                          <a:cs typeface="Arial" panose="020B0604020202020204" pitchFamily="34" charset="0"/>
                        </a:rPr>
                        <a:t>PMIM202</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i="0" dirty="0">
                          <a:effectLst/>
                          <a:latin typeface="Arial" panose="020B0604020202020204" pitchFamily="34" charset="0"/>
                          <a:ea typeface="Calibri" panose="020F0502020204030204" pitchFamily="34" charset="0"/>
                          <a:cs typeface="Arial" panose="020B0604020202020204" pitchFamily="34" charset="0"/>
                        </a:rPr>
                        <a:t>Health Data Modelling</a:t>
                      </a:r>
                      <a:endParaRPr lang="en-GB" sz="1200" i="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800" b="0" dirty="0">
                          <a:effectLst/>
                          <a:latin typeface="Arial" panose="020B0604020202020204" pitchFamily="34" charset="0"/>
                          <a:ea typeface="Calibri" panose="020F0502020204030204" pitchFamily="34" charset="0"/>
                          <a:cs typeface="Arial" panose="020B0604020202020204" pitchFamily="34" charset="0"/>
                        </a:rPr>
                        <a:t>Dr Pete Arnold</a:t>
                      </a:r>
                      <a:endParaRPr lang="en-GB" sz="800" b="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31/05/21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14/06/21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02/06/21</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n-GB" sz="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09/06/21</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n-GB" sz="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23/06/21</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n-GB" sz="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30/06/21</a:t>
                      </a:r>
                      <a:endParaRPr lang="en-GB"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09/07/21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GB" sz="1000">
                          <a:effectLst/>
                          <a:latin typeface="Arial" panose="020B0604020202020204" pitchFamily="34" charset="0"/>
                          <a:ea typeface="Times New Roman" panose="02020603050405020304" pitchFamily="18" charset="0"/>
                          <a:cs typeface="Arial" panose="020B0604020202020204" pitchFamily="34" charset="0"/>
                        </a:rPr>
                        <a:t>02/08/21</a:t>
                      </a:r>
                      <a:endParaRPr lang="en-GB"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ES" sz="1000" dirty="0">
                          <a:effectLst/>
                          <a:latin typeface="Arial" panose="020B0604020202020204" pitchFamily="34" charset="0"/>
                          <a:ea typeface="Times New Roman" panose="02020603050405020304" pitchFamily="18" charset="0"/>
                          <a:cs typeface="Arial" panose="020B0604020202020204" pitchFamily="34" charset="0"/>
                        </a:rPr>
                        <a:t>6 </a:t>
                      </a:r>
                      <a:r>
                        <a:rPr lang="es-ES" sz="1000" dirty="0" err="1">
                          <a:effectLst/>
                          <a:latin typeface="Arial" panose="020B0604020202020204" pitchFamily="34" charset="0"/>
                          <a:ea typeface="Times New Roman" panose="02020603050405020304" pitchFamily="18" charset="0"/>
                          <a:cs typeface="Arial" panose="020B0604020202020204" pitchFamily="34" charset="0"/>
                        </a:rPr>
                        <a:t>weeks</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ES" sz="1000" dirty="0">
                          <a:effectLst/>
                          <a:latin typeface="Arial" panose="020B0604020202020204" pitchFamily="34" charset="0"/>
                          <a:ea typeface="Times New Roman" panose="02020603050405020304" pitchFamily="18" charset="0"/>
                          <a:cs typeface="Arial" panose="020B0604020202020204" pitchFamily="34" charset="0"/>
                        </a:rPr>
                        <a:t>23/08/21</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65709438"/>
                  </a:ext>
                </a:extLst>
              </a:tr>
              <a:tr h="149718">
                <a:tc>
                  <a:txBody>
                    <a:bodyPr/>
                    <a:lstStyle/>
                    <a:p>
                      <a:pPr>
                        <a:spcAft>
                          <a:spcPts val="0"/>
                        </a:spcAft>
                      </a:pPr>
                      <a:r>
                        <a:rPr lang="en-GB" sz="900" dirty="0">
                          <a:effectLst/>
                        </a:rPr>
                        <a:t>PART II</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n-GB" sz="900">
                          <a:effectLst/>
                        </a:rPr>
                        <a:t>DISSERTATION</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n-GB"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n-GB"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lgn="ctr">
                        <a:spcAft>
                          <a:spcPts val="0"/>
                        </a:spcAft>
                      </a:pPr>
                      <a:r>
                        <a:rPr lang="en-GB" sz="900" dirty="0">
                          <a:effectLst/>
                        </a:rPr>
                        <a:t>VIVA</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gridSpan="2">
                  <a:txBody>
                    <a:bodyPr/>
                    <a:lstStyle/>
                    <a:p>
                      <a:pPr algn="ctr">
                        <a:spcAft>
                          <a:spcPts val="0"/>
                        </a:spcAft>
                      </a:pPr>
                      <a:r>
                        <a:rPr lang="en-GB" sz="900" dirty="0">
                          <a:effectLst/>
                        </a:rPr>
                        <a:t>SUBMISSION DATE</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hMerge="1">
                  <a:txBody>
                    <a:bodyPr/>
                    <a:lstStyle/>
                    <a:p>
                      <a:endParaRPr lang="en-GB"/>
                    </a:p>
                  </a:txBody>
                  <a:tcPr/>
                </a:tc>
                <a:tc gridSpan="2">
                  <a:txBody>
                    <a:bodyPr/>
                    <a:lstStyle/>
                    <a:p>
                      <a:pPr algn="ctr">
                        <a:spcAft>
                          <a:spcPts val="0"/>
                        </a:spcAft>
                      </a:pPr>
                      <a:r>
                        <a:rPr lang="en-GB" sz="900" dirty="0">
                          <a:effectLst/>
                        </a:rPr>
                        <a:t>PROVISIONAL MARKS</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hMerge="1">
                  <a:txBody>
                    <a:bodyPr/>
                    <a:lstStyle/>
                    <a:p>
                      <a:endParaRPr lang="en-GB"/>
                    </a:p>
                  </a:txBody>
                  <a:tcPr/>
                </a:tc>
                <a:extLst>
                  <a:ext uri="{0D108BD9-81ED-4DB2-BD59-A6C34878D82A}">
                    <a16:rowId xmlns:a16="http://schemas.microsoft.com/office/drawing/2014/main" val="143624593"/>
                  </a:ext>
                </a:extLst>
              </a:tr>
              <a:tr h="299437">
                <a:tc>
                  <a:txBody>
                    <a:bodyPr/>
                    <a:lstStyle/>
                    <a:p>
                      <a:pPr>
                        <a:spcAft>
                          <a:spcPts val="0"/>
                        </a:spcAft>
                      </a:pPr>
                      <a:r>
                        <a:rPr lang="en-GB"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n-GB" sz="900">
                          <a:effectLst/>
                        </a:rPr>
                        <a:t>PMIM702</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n-GB"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n-GB"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a:txBody>
                    <a:bodyPr/>
                    <a:lstStyle/>
                    <a:p>
                      <a:pPr>
                        <a:spcAft>
                          <a:spcPts val="0"/>
                        </a:spcAft>
                      </a:pPr>
                      <a:r>
                        <a:rPr lang="en-GB" sz="900" dirty="0" smtClean="0">
                          <a:effectLst/>
                        </a:rPr>
                        <a:t>29/11/21 </a:t>
                      </a:r>
                      <a:r>
                        <a:rPr lang="en-GB" sz="900" dirty="0">
                          <a:effectLst/>
                        </a:rPr>
                        <a:t>– </a:t>
                      </a:r>
                      <a:r>
                        <a:rPr lang="en-GB" sz="900" dirty="0" smtClean="0">
                          <a:effectLst/>
                        </a:rPr>
                        <a:t>01/12/21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tc>
                <a:tc gridSpan="2">
                  <a:txBody>
                    <a:bodyPr/>
                    <a:lstStyle/>
                    <a:p>
                      <a:pPr algn="ctr">
                        <a:spcAft>
                          <a:spcPts val="0"/>
                        </a:spcAft>
                      </a:pPr>
                      <a:r>
                        <a:rPr lang="en-GB" sz="900" dirty="0" smtClean="0">
                          <a:effectLst/>
                          <a:latin typeface="+mn-lt"/>
                          <a:ea typeface="+mn-ea"/>
                          <a:cs typeface="+mn-cs"/>
                        </a:rPr>
                        <a:t>15/12/21</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hMerge="1">
                  <a:txBody>
                    <a:bodyPr/>
                    <a:lstStyle/>
                    <a:p>
                      <a:endParaRPr lang="en-GB"/>
                    </a:p>
                  </a:txBody>
                  <a:tcPr/>
                </a:tc>
                <a:tc gridSpan="2">
                  <a:txBody>
                    <a:bodyPr/>
                    <a:lstStyle/>
                    <a:p>
                      <a:pPr algn="ctr">
                        <a:spcAft>
                          <a:spcPts val="0"/>
                        </a:spcAft>
                      </a:pPr>
                      <a:r>
                        <a:rPr lang="en-GB" sz="900" dirty="0">
                          <a:effectLst/>
                        </a:rPr>
                        <a:t>TBA</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5321" marR="55321" marT="0" marB="0" anchor="ctr"/>
                </a:tc>
                <a:tc hMerge="1">
                  <a:txBody>
                    <a:bodyPr/>
                    <a:lstStyle/>
                    <a:p>
                      <a:endParaRPr lang="en-GB" dirty="0"/>
                    </a:p>
                  </a:txBody>
                  <a:tcPr/>
                </a:tc>
                <a:extLst>
                  <a:ext uri="{0D108BD9-81ED-4DB2-BD59-A6C34878D82A}">
                    <a16:rowId xmlns:a16="http://schemas.microsoft.com/office/drawing/2014/main" val="2278006689"/>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tIns="0" rIns="0" bIns="0" anchor="ctr"/>
          <a:lstStyle/>
          <a:p>
            <a:pPr algn="ctr"/>
            <a:r>
              <a:rPr lang="cy-GB" sz="3200" spc="-1" dirty="0" smtClean="0">
                <a:solidFill>
                  <a:srgbClr val="333366"/>
                </a:solidFill>
              </a:rPr>
              <a:t>MSc Health Data Science Options</a:t>
            </a:r>
            <a:endParaRPr lang="cy-GB" sz="3200" b="0" strike="noStrike" spc="-1" dirty="0">
              <a:solidFill>
                <a:srgbClr val="333366"/>
              </a:solidFill>
              <a:latin typeface="Arial"/>
            </a:endParaRPr>
          </a:p>
        </p:txBody>
      </p:sp>
      <p:sp>
        <p:nvSpPr>
          <p:cNvPr id="3" name="Rectangle 2"/>
          <p:cNvSpPr/>
          <p:nvPr/>
        </p:nvSpPr>
        <p:spPr>
          <a:xfrm>
            <a:off x="1138687" y="1436712"/>
            <a:ext cx="8005313" cy="2308324"/>
          </a:xfrm>
          <a:prstGeom prst="rect">
            <a:avLst/>
          </a:prstGeom>
        </p:spPr>
        <p:txBody>
          <a:bodyPr wrap="square">
            <a:spAutoFit/>
          </a:bodyPr>
          <a:lstStyle/>
          <a:p>
            <a:r>
              <a:rPr lang="en-GB" dirty="0" smtClean="0"/>
              <a:t>PMIM102 – PMIM502 Compulsory modules.</a:t>
            </a:r>
            <a:endParaRPr lang="en-GB" dirty="0"/>
          </a:p>
          <a:p>
            <a:endParaRPr lang="en-GB" dirty="0" smtClean="0"/>
          </a:p>
          <a:p>
            <a:endParaRPr lang="en-GB" dirty="0"/>
          </a:p>
          <a:p>
            <a:r>
              <a:rPr lang="en-GB" dirty="0" smtClean="0"/>
              <a:t>Final module has a choice:</a:t>
            </a:r>
          </a:p>
          <a:p>
            <a:endParaRPr lang="en-GB" dirty="0"/>
          </a:p>
          <a:p>
            <a:pPr algn="ctr"/>
            <a:r>
              <a:rPr lang="en-GB" dirty="0" smtClean="0"/>
              <a:t>PMIM602: Advanced Analysis of Linked Health Data</a:t>
            </a:r>
          </a:p>
          <a:p>
            <a:pPr algn="ctr"/>
            <a:endParaRPr lang="en-GB" dirty="0"/>
          </a:p>
          <a:p>
            <a:pPr algn="ctr"/>
            <a:r>
              <a:rPr lang="en-GB" dirty="0" smtClean="0"/>
              <a:t>PMGM00: Bioinformatics for Genome Analysis</a:t>
            </a:r>
            <a:endParaRPr lang="en-GB" dirty="0"/>
          </a:p>
        </p:txBody>
      </p:sp>
    </p:spTree>
    <p:extLst>
      <p:ext uri="{BB962C8B-B14F-4D97-AF65-F5344CB8AC3E}">
        <p14:creationId xmlns:p14="http://schemas.microsoft.com/office/powerpoint/2010/main" val="29281638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tIns="0" rIns="0" bIns="0" anchor="ctr"/>
          <a:lstStyle/>
          <a:p>
            <a:pPr algn="ctr"/>
            <a:r>
              <a:rPr lang="cy-GB" sz="3000" spc="-1" dirty="0" smtClean="0">
                <a:solidFill>
                  <a:srgbClr val="333366"/>
                </a:solidFill>
              </a:rPr>
              <a:t>PMIM302:Introductory Analysis of Linked Health Data</a:t>
            </a:r>
            <a:endParaRPr lang="cy-GB" sz="3000" b="0" strike="noStrike" spc="-1" dirty="0">
              <a:solidFill>
                <a:srgbClr val="333366"/>
              </a:solidFill>
              <a:latin typeface="Arial"/>
            </a:endParaRPr>
          </a:p>
        </p:txBody>
      </p:sp>
      <p:sp>
        <p:nvSpPr>
          <p:cNvPr id="4" name="TextShape 1"/>
          <p:cNvSpPr txBox="1"/>
          <p:nvPr/>
        </p:nvSpPr>
        <p:spPr>
          <a:xfrm>
            <a:off x="1859021" y="997114"/>
            <a:ext cx="6361597" cy="3922818"/>
          </a:xfrm>
          <a:prstGeom prst="rect">
            <a:avLst/>
          </a:prstGeom>
          <a:noFill/>
          <a:ln>
            <a:noFill/>
          </a:ln>
        </p:spPr>
        <p:txBody>
          <a:bodyPr lIns="90000" tIns="45000" rIns="90000" bIns="45000"/>
          <a:lstStyle/>
          <a:p>
            <a:r>
              <a:rPr lang="cy-GB" sz="1300" b="1" strike="noStrike" spc="-1" dirty="0" smtClean="0">
                <a:latin typeface="Arial"/>
              </a:rPr>
              <a:t>Day </a:t>
            </a:r>
            <a:r>
              <a:rPr lang="cy-GB" sz="1300" b="1" strike="noStrike" spc="-1" dirty="0">
                <a:latin typeface="Arial"/>
              </a:rPr>
              <a:t>1: INTRODUCTION TO DATA LINKAGE SYSTEMS</a:t>
            </a:r>
            <a:endParaRPr lang="cy-GB" sz="1300" b="0" strike="noStrike" spc="-1" dirty="0">
              <a:latin typeface="Arial"/>
            </a:endParaRPr>
          </a:p>
          <a:p>
            <a:r>
              <a:rPr lang="cy-GB" sz="1300" b="0" strike="noStrike" spc="-1" dirty="0">
                <a:latin typeface="Arial"/>
              </a:rPr>
              <a:t>Case Studies of Data Linkage </a:t>
            </a:r>
            <a:r>
              <a:rPr lang="cy-GB" sz="1300" b="0" strike="noStrike" spc="-1" dirty="0" smtClean="0">
                <a:latin typeface="Arial"/>
              </a:rPr>
              <a:t>Systems / Use </a:t>
            </a:r>
            <a:r>
              <a:rPr lang="cy-GB" sz="1300" b="0" strike="noStrike" spc="-1" dirty="0">
                <a:latin typeface="Arial"/>
              </a:rPr>
              <a:t>of Computing Syntax in Linked Data Analysis</a:t>
            </a:r>
          </a:p>
          <a:p>
            <a:endParaRPr lang="cy-GB" sz="1300" b="0" strike="noStrike" spc="-1" dirty="0">
              <a:latin typeface="Arial"/>
            </a:endParaRPr>
          </a:p>
          <a:p>
            <a:r>
              <a:rPr lang="cy-GB" sz="1300" b="1" strike="noStrike" spc="-1" dirty="0">
                <a:latin typeface="Arial"/>
              </a:rPr>
              <a:t>Day 2: CHARACTERISING POPULATIONS USING LINKED DATA</a:t>
            </a:r>
            <a:endParaRPr lang="cy-GB" sz="1300" b="0" strike="noStrike" spc="-1" dirty="0">
              <a:latin typeface="Arial"/>
            </a:endParaRPr>
          </a:p>
          <a:p>
            <a:r>
              <a:rPr lang="cy-GB" sz="1300" b="0" strike="noStrike" spc="-1" dirty="0">
                <a:latin typeface="Arial"/>
              </a:rPr>
              <a:t>Theory of Data Linkage Methods and </a:t>
            </a:r>
            <a:r>
              <a:rPr lang="cy-GB" sz="1300" b="0" strike="noStrike" spc="-1" dirty="0" smtClean="0">
                <a:latin typeface="Arial"/>
              </a:rPr>
              <a:t>Applications / Preparing </a:t>
            </a:r>
            <a:r>
              <a:rPr lang="cy-GB" sz="1300" b="0" strike="noStrike" spc="-1" dirty="0">
                <a:latin typeface="Arial"/>
              </a:rPr>
              <a:t>a Linked Data File and Characterising a Population</a:t>
            </a:r>
          </a:p>
          <a:p>
            <a:endParaRPr lang="cy-GB" sz="1300" b="0" strike="noStrike" spc="-1" dirty="0">
              <a:latin typeface="Arial"/>
            </a:endParaRPr>
          </a:p>
          <a:p>
            <a:r>
              <a:rPr lang="cy-GB" sz="1300" b="1" strike="noStrike" spc="-1" dirty="0">
                <a:latin typeface="Arial"/>
              </a:rPr>
              <a:t>Day 3: MEASURING HEALTH AND SERVICES USING LINKED DATA</a:t>
            </a:r>
            <a:endParaRPr lang="cy-GB" sz="1300" b="0" strike="noStrike" spc="-1" dirty="0">
              <a:latin typeface="Arial"/>
            </a:endParaRPr>
          </a:p>
          <a:p>
            <a:r>
              <a:rPr lang="cy-GB" sz="1300" b="0" strike="noStrike" spc="-1" dirty="0">
                <a:latin typeface="Arial"/>
              </a:rPr>
              <a:t>Theory of Measurement of Health Events and </a:t>
            </a:r>
            <a:r>
              <a:rPr lang="cy-GB" sz="1300" b="0" strike="noStrike" spc="-1" dirty="0" smtClean="0">
                <a:latin typeface="Arial"/>
              </a:rPr>
              <a:t>States / Monitoring </a:t>
            </a:r>
            <a:r>
              <a:rPr lang="cy-GB" sz="1300" b="0" strike="noStrike" spc="-1" dirty="0">
                <a:latin typeface="Arial"/>
              </a:rPr>
              <a:t>Health Care Utilisation with Linked Data</a:t>
            </a:r>
          </a:p>
          <a:p>
            <a:endParaRPr lang="cy-GB" sz="1300" b="0" strike="noStrike" spc="-1" dirty="0">
              <a:latin typeface="Arial"/>
            </a:endParaRPr>
          </a:p>
          <a:p>
            <a:r>
              <a:rPr lang="cy-GB" sz="1300" b="1" strike="noStrike" spc="-1" dirty="0">
                <a:latin typeface="Arial"/>
              </a:rPr>
              <a:t>Day 4: OUTCOMES RESEARCH USING LINKED DATA</a:t>
            </a:r>
            <a:endParaRPr lang="cy-GB" sz="1300" b="0" strike="noStrike" spc="-1" dirty="0">
              <a:latin typeface="Arial"/>
            </a:endParaRPr>
          </a:p>
          <a:p>
            <a:r>
              <a:rPr lang="cy-GB" sz="1300" b="0" strike="noStrike" spc="-1" dirty="0">
                <a:latin typeface="Arial"/>
              </a:rPr>
              <a:t>Theory of Measurement of Health </a:t>
            </a:r>
            <a:r>
              <a:rPr lang="cy-GB" sz="1300" b="0" strike="noStrike" spc="-1" dirty="0" smtClean="0">
                <a:latin typeface="Arial"/>
              </a:rPr>
              <a:t>Outcomes / Health </a:t>
            </a:r>
            <a:r>
              <a:rPr lang="cy-GB" sz="1300" b="0" strike="noStrike" spc="-1" dirty="0">
                <a:latin typeface="Arial"/>
              </a:rPr>
              <a:t>Outcomes Research Using Linked Data</a:t>
            </a:r>
          </a:p>
          <a:p>
            <a:endParaRPr lang="cy-GB" sz="1300" b="0" strike="noStrike" spc="-1" dirty="0">
              <a:latin typeface="Arial"/>
            </a:endParaRPr>
          </a:p>
          <a:p>
            <a:r>
              <a:rPr lang="cy-GB" sz="1300" b="1" strike="noStrike" spc="-1" dirty="0">
                <a:latin typeface="Arial"/>
              </a:rPr>
              <a:t>Day 5: RISK ADJUSTMENT USING LINKED DATA</a:t>
            </a:r>
            <a:endParaRPr lang="cy-GB" sz="1300" b="0" strike="noStrike" spc="-1" dirty="0">
              <a:latin typeface="Arial"/>
            </a:endParaRPr>
          </a:p>
          <a:p>
            <a:r>
              <a:rPr lang="cy-GB" sz="1300" b="0" strike="noStrike" spc="-1" dirty="0">
                <a:latin typeface="Arial"/>
              </a:rPr>
              <a:t>Theory of Risk </a:t>
            </a:r>
            <a:r>
              <a:rPr lang="cy-GB" sz="1300" b="0" strike="noStrike" spc="-1" dirty="0" smtClean="0">
                <a:latin typeface="Arial"/>
              </a:rPr>
              <a:t>Adjustment / Risk </a:t>
            </a:r>
            <a:r>
              <a:rPr lang="cy-GB" sz="1300" b="0" strike="noStrike" spc="-1" dirty="0">
                <a:latin typeface="Arial"/>
              </a:rPr>
              <a:t>Adjustment with Linked </a:t>
            </a:r>
            <a:r>
              <a:rPr lang="cy-GB" sz="1300" b="0" strike="noStrike" spc="-1" dirty="0" smtClean="0">
                <a:latin typeface="Arial"/>
              </a:rPr>
              <a:t>Data</a:t>
            </a:r>
            <a:endParaRPr lang="cy-GB" sz="1300" b="0" strike="noStrike" spc="-1" dirty="0">
              <a:latin typeface="Arial"/>
            </a:endParaRPr>
          </a:p>
        </p:txBody>
      </p:sp>
    </p:spTree>
    <p:extLst>
      <p:ext uri="{BB962C8B-B14F-4D97-AF65-F5344CB8AC3E}">
        <p14:creationId xmlns:p14="http://schemas.microsoft.com/office/powerpoint/2010/main" val="7138976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tIns="0" rIns="0" bIns="0" anchor="ctr"/>
          <a:lstStyle/>
          <a:p>
            <a:pPr algn="ctr"/>
            <a:r>
              <a:rPr lang="cy-GB" sz="3000" spc="-1" dirty="0" smtClean="0">
                <a:solidFill>
                  <a:srgbClr val="333366"/>
                </a:solidFill>
              </a:rPr>
              <a:t>PMIM602:Advanced Analysis of Linked Health Data</a:t>
            </a:r>
            <a:endParaRPr lang="cy-GB" sz="3000" b="0" strike="noStrike" spc="-1" dirty="0">
              <a:solidFill>
                <a:srgbClr val="333366"/>
              </a:solidFill>
              <a:latin typeface="Arial"/>
            </a:endParaRPr>
          </a:p>
        </p:txBody>
      </p:sp>
      <p:sp>
        <p:nvSpPr>
          <p:cNvPr id="4" name="TextShape 1"/>
          <p:cNvSpPr txBox="1"/>
          <p:nvPr/>
        </p:nvSpPr>
        <p:spPr>
          <a:xfrm>
            <a:off x="1003227" y="1252200"/>
            <a:ext cx="8073185" cy="3072509"/>
          </a:xfrm>
          <a:prstGeom prst="rect">
            <a:avLst/>
          </a:prstGeom>
          <a:noFill/>
          <a:ln>
            <a:noFill/>
          </a:ln>
        </p:spPr>
        <p:txBody>
          <a:bodyPr lIns="90000" tIns="45000" rIns="90000" bIns="45000"/>
          <a:lstStyle/>
          <a:p>
            <a:r>
              <a:rPr lang="cy-GB" sz="1300" b="1" strike="noStrike" spc="-1" dirty="0" smtClean="0">
                <a:latin typeface="Arial"/>
              </a:rPr>
              <a:t>Day </a:t>
            </a:r>
            <a:r>
              <a:rPr lang="cy-GB" sz="1300" b="1" strike="noStrike" spc="-1" dirty="0">
                <a:latin typeface="Arial"/>
              </a:rPr>
              <a:t>1: PRINCIPLES OF ADVANCED LINKED DATA ANALYSIS</a:t>
            </a:r>
            <a:endParaRPr lang="cy-GB" sz="1300" b="0" strike="noStrike" spc="-1" dirty="0">
              <a:latin typeface="Arial"/>
            </a:endParaRPr>
          </a:p>
          <a:p>
            <a:r>
              <a:rPr lang="cy-GB" sz="1300" b="0" strike="noStrike" spc="-1" dirty="0">
                <a:latin typeface="Arial"/>
              </a:rPr>
              <a:t>Transition from Introductory to Advanced Analytical </a:t>
            </a:r>
            <a:r>
              <a:rPr lang="cy-GB" sz="1300" b="0" strike="noStrike" spc="-1" dirty="0" smtClean="0">
                <a:latin typeface="Arial"/>
              </a:rPr>
              <a:t>Concepts / Preparing </a:t>
            </a:r>
            <a:r>
              <a:rPr lang="cy-GB" sz="1300" b="0" strike="noStrike" spc="-1" dirty="0">
                <a:latin typeface="Arial"/>
              </a:rPr>
              <a:t>a Complex File Group for Analysis</a:t>
            </a:r>
          </a:p>
          <a:p>
            <a:endParaRPr lang="cy-GB" sz="1300" b="0" strike="noStrike" spc="-1" dirty="0">
              <a:latin typeface="Arial"/>
            </a:endParaRPr>
          </a:p>
          <a:p>
            <a:r>
              <a:rPr lang="cy-GB" sz="1300" b="1" strike="noStrike" spc="-1" dirty="0">
                <a:latin typeface="Arial"/>
              </a:rPr>
              <a:t>Day 2: CLINICAL POPULATION DYNAMICS USING LINKED DATA</a:t>
            </a:r>
            <a:endParaRPr lang="cy-GB" sz="1300" b="0" strike="noStrike" spc="-1" dirty="0">
              <a:latin typeface="Arial"/>
            </a:endParaRPr>
          </a:p>
          <a:p>
            <a:r>
              <a:rPr lang="cy-GB" sz="1300" b="0" strike="noStrike" spc="-1" dirty="0">
                <a:latin typeface="Arial"/>
              </a:rPr>
              <a:t>Advanced Topics in Clinical Population </a:t>
            </a:r>
            <a:r>
              <a:rPr lang="cy-GB" sz="1300" b="0" strike="noStrike" spc="-1" dirty="0" smtClean="0">
                <a:latin typeface="Arial"/>
              </a:rPr>
              <a:t>Dynamics / Health </a:t>
            </a:r>
            <a:r>
              <a:rPr lang="cy-GB" sz="1300" b="0" strike="noStrike" spc="-1" dirty="0">
                <a:latin typeface="Arial"/>
              </a:rPr>
              <a:t>Occurrences in Partitioned At Risk Populations</a:t>
            </a:r>
          </a:p>
          <a:p>
            <a:endParaRPr lang="cy-GB" sz="1300" b="0" strike="noStrike" spc="-1" dirty="0">
              <a:latin typeface="Arial"/>
            </a:endParaRPr>
          </a:p>
          <a:p>
            <a:r>
              <a:rPr lang="cy-GB" sz="1300" b="1" strike="noStrike" spc="-1" dirty="0">
                <a:latin typeface="Arial"/>
              </a:rPr>
              <a:t>Day 3: COMPLEX LONGITUDINAL DESIGNS USING LINKED DATA</a:t>
            </a:r>
            <a:endParaRPr lang="cy-GB" sz="1300" b="0" strike="noStrike" spc="-1" dirty="0">
              <a:latin typeface="Arial"/>
            </a:endParaRPr>
          </a:p>
          <a:p>
            <a:r>
              <a:rPr lang="cy-GB" sz="1300" b="0" strike="noStrike" spc="-1" dirty="0">
                <a:latin typeface="Arial"/>
              </a:rPr>
              <a:t>Advanced Topics in Longitudinal Research </a:t>
            </a:r>
            <a:r>
              <a:rPr lang="cy-GB" sz="1300" b="0" strike="noStrike" spc="-1" dirty="0" smtClean="0">
                <a:latin typeface="Arial"/>
              </a:rPr>
              <a:t>Design / Implementing </a:t>
            </a:r>
            <a:r>
              <a:rPr lang="cy-GB" sz="1300" b="0" strike="noStrike" spc="-1" dirty="0">
                <a:latin typeface="Arial"/>
              </a:rPr>
              <a:t>Complex Longitudinal Designs</a:t>
            </a:r>
          </a:p>
          <a:p>
            <a:endParaRPr lang="cy-GB" sz="1300" b="0" strike="noStrike" spc="-1" dirty="0">
              <a:latin typeface="Arial"/>
            </a:endParaRPr>
          </a:p>
          <a:p>
            <a:r>
              <a:rPr lang="cy-GB" sz="1300" b="1" strike="noStrike" spc="-1" dirty="0">
                <a:latin typeface="Arial"/>
              </a:rPr>
              <a:t>Day 4: CASE DISTRIBUTION DESIGNS USING LINKED DATA</a:t>
            </a:r>
            <a:endParaRPr lang="cy-GB" sz="1300" b="0" strike="noStrike" spc="-1" dirty="0">
              <a:latin typeface="Arial"/>
            </a:endParaRPr>
          </a:p>
          <a:p>
            <a:r>
              <a:rPr lang="cy-GB" sz="1300" b="0" strike="noStrike" spc="-1" dirty="0">
                <a:latin typeface="Arial"/>
              </a:rPr>
              <a:t>Advanced Topics in Case Distribution </a:t>
            </a:r>
            <a:r>
              <a:rPr lang="cy-GB" sz="1300" b="0" strike="noStrike" spc="-1" dirty="0" smtClean="0">
                <a:latin typeface="Arial"/>
              </a:rPr>
              <a:t>Studies / Implementing </a:t>
            </a:r>
            <a:r>
              <a:rPr lang="cy-GB" sz="1300" b="0" strike="noStrike" spc="-1" dirty="0">
                <a:latin typeface="Arial"/>
              </a:rPr>
              <a:t>Case Distributions Designs</a:t>
            </a:r>
          </a:p>
          <a:p>
            <a:endParaRPr lang="cy-GB" sz="1300" b="0" strike="noStrike" spc="-1" dirty="0">
              <a:latin typeface="Arial"/>
            </a:endParaRPr>
          </a:p>
          <a:p>
            <a:r>
              <a:rPr lang="cy-GB" sz="1300" b="1" strike="noStrike" spc="-1" dirty="0">
                <a:latin typeface="Arial"/>
              </a:rPr>
              <a:t>Day 5: RISK MODIFICATION AND ADJUSTMENT USING LINKED DATA</a:t>
            </a:r>
            <a:endParaRPr lang="cy-GB" sz="1300" b="0" strike="noStrike" spc="-1" dirty="0">
              <a:latin typeface="Arial"/>
            </a:endParaRPr>
          </a:p>
          <a:p>
            <a:r>
              <a:rPr lang="cy-GB" sz="1300" b="0" strike="noStrike" spc="-1" dirty="0">
                <a:latin typeface="Arial"/>
              </a:rPr>
              <a:t>Advanced Topics in External and Internal Validity of Effect </a:t>
            </a:r>
            <a:r>
              <a:rPr lang="cy-GB" sz="1300" b="0" strike="noStrike" spc="-1" dirty="0" smtClean="0">
                <a:latin typeface="Arial"/>
              </a:rPr>
              <a:t>Measures / Optimising </a:t>
            </a:r>
            <a:r>
              <a:rPr lang="cy-GB" sz="1300" b="0" strike="noStrike" spc="-1" dirty="0">
                <a:latin typeface="Arial"/>
              </a:rPr>
              <a:t>Effect Estimation</a:t>
            </a:r>
          </a:p>
        </p:txBody>
      </p:sp>
    </p:spTree>
    <p:extLst>
      <p:ext uri="{BB962C8B-B14F-4D97-AF65-F5344CB8AC3E}">
        <p14:creationId xmlns:p14="http://schemas.microsoft.com/office/powerpoint/2010/main" val="38759697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TotalTime>
  <Words>3530</Words>
  <Application>Microsoft Office PowerPoint</Application>
  <PresentationFormat>Custom</PresentationFormat>
  <Paragraphs>696</Paragraphs>
  <Slides>21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Microsoft YaHei</vt:lpstr>
      <vt:lpstr>Arial</vt:lpstr>
      <vt:lpstr>Calibri</vt:lpstr>
      <vt:lpstr>Calibri Light</vt:lpstr>
      <vt:lpstr>DejaVu Sans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Pete Arnold</dc:creator>
  <dc:description/>
  <cp:lastModifiedBy>Pete Arnold</cp:lastModifiedBy>
  <cp:revision>31</cp:revision>
  <dcterms:created xsi:type="dcterms:W3CDTF">2020-06-09T11:45:22Z</dcterms:created>
  <dcterms:modified xsi:type="dcterms:W3CDTF">2021-01-16T09:44:26Z</dcterms:modified>
  <dc:language>cy-GB</dc:language>
</cp:coreProperties>
</file>