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3" r:id="rId9"/>
    <p:sldId id="267" r:id="rId10"/>
    <p:sldId id="266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02C"/>
    <a:srgbClr val="A5A5A5"/>
    <a:srgbClr val="2F5597"/>
    <a:srgbClr val="07C2A1"/>
    <a:srgbClr val="6214C4"/>
    <a:srgbClr val="C4623E"/>
    <a:srgbClr val="78C32B"/>
    <a:srgbClr val="03C1A1"/>
    <a:srgbClr val="0C4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94D5E-0C08-6A4E-9EE5-1EAFAD773097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2C66E-3D74-BF49-9522-41AEEA025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7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K-Means will need to have an option for the play to guess how many centroids there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2C66E-3D74-BF49-9522-41AEEA025E3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753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K-Means will need to have an option for the play to guess how many centroids there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2C66E-3D74-BF49-9522-41AEEA025E3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78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2A08-A28C-D34B-83B6-48080CFE8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29AA7-F32A-3E47-A308-8BBE79154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ACEF8-62F3-8D41-B569-F83F1FDF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7A967-9C7F-C747-B9BD-A539DAC90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A776F-BBD1-9847-B217-7B9133C8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6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0168-CEB4-2349-BF35-2A1B4C50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B884D-029F-E64E-B9E3-D398337F7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BFD87-A5DA-2045-BF18-8A6BC9C5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1FBBA-81A6-2246-BF17-E8469A83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9D67C-33F4-D145-BFD8-CCA7091E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3A933-322E-3248-9651-43AF00A31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EBFEF-5A16-F549-87B8-B9F65881E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39B17-97CD-6343-9B8B-721D8F8F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D70D-A3FB-9D4A-BA64-BB1560F5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25679-DCDA-3245-B21A-D9AA36EA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4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1110-BF89-5844-869C-33667509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DEAE-5B5F-F14B-AA52-667AA3395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A2121-C8FD-2540-B578-D5EA1A63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427E0-EDE5-514A-95C2-7C0D9574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12B9E-7B17-4C46-9DEB-20D2FFAC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9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82FD-60C5-DC4F-AB16-FC107A3B8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381F5-B39F-744D-B533-33986E7B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FC524-242C-764F-8BAF-8B6422587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903FA-D25D-204C-875D-FD716E99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8113C-AFFB-764D-BB75-FF9CE1C3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5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AFE4-CFD6-714C-AB6B-0A01912A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5EA2A-3336-8C44-97C0-B795A89E2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F3F09-4670-6241-89E8-AE9140C31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691F8-D9DB-0348-8F21-7F823657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4AF1A-C3FE-5F44-BC01-9CFAA55D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2FDFB-4025-5248-9521-83227E1B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2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E894-BB2D-EC4A-859C-1E3416579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80FBB-6550-1049-8E1F-01907D74A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89B6A-1536-9541-8AC0-475337E08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FA423-641F-4A4D-9AFC-4C06E5286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0ACD66-0C2C-7A49-8C83-4A072A605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54EC0-A19F-C146-99E5-622E7949C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4CB540-B84D-CB40-B8A4-B3365172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D7F53-9439-E74F-ACBF-267CC4CA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0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008C-4BD0-C340-A859-F50C72C7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E50EF0-FE92-D64C-8C5A-4E08A2E6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F3F41-C0F4-544C-9521-5D2BBBF0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03FC8-EFD0-7447-A03A-4A4EC479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7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BDC74-AD0E-7B42-A3BF-E63FC02C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D14AD-AFE1-D143-ADB2-1F74E9B7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580D9-DEB6-E64C-96F4-9ABCB7C7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1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77F9-1DCD-0A41-8526-A4B64136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387B2-CAFF-FC40-9951-B9ECD8827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193FA-2968-FA4E-B057-99A5844FA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A6D8E-D57F-EC4C-BF2D-2B4D083E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96F4E-A7AD-BB4A-BAA8-67D34A73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4EB80-E95C-7C4F-9CD3-EC87F314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6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7FA9-AC3B-7B45-BD7E-C9FF5CF0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4442FF-1A68-B148-A05E-E33FCD4F1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9189C-9D70-314A-B4AD-BC3F950CE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35934-5C80-4149-B966-A1568EFC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8C9AD-5BBF-4E4A-A451-82E3DC59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F8107-F4E3-E940-B322-856E93D6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5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822CD2-A5B6-4D48-85FE-A9C954E8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BB80C-73AC-CF47-B1B3-CA2C338C0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8D4F3-A859-E54F-B45E-F4A53E743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43DE3-4F0B-9F47-9FDB-A8115BD25AA4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40DE0-C869-F749-9B77-C3AB27C6E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D52AC-8549-2443-8E4A-2A5CD02FB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2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1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863A-312E-6B45-9422-7C0F40F5E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Splash / Region-</a:t>
            </a:r>
            <a:r>
              <a:rPr lang="en-US" dirty="0" err="1"/>
              <a:t>aires</a:t>
            </a:r>
            <a:r>
              <a:rPr lang="en-US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BBA07-D9C8-8E47-A738-EB98F0936F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55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7F4C-C6E2-2449-AE06-87EB9C5D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Awards Screen (Gamification Badges)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BAC55F-C9F4-D54E-8DB1-60EF3A6725B2}"/>
              </a:ext>
            </a:extLst>
          </p:cNvPr>
          <p:cNvSpPr/>
          <p:nvPr/>
        </p:nvSpPr>
        <p:spPr>
          <a:xfrm>
            <a:off x="1233054" y="1738108"/>
            <a:ext cx="9725891" cy="48332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F52900-A732-2243-A848-75CE77613AD8}"/>
              </a:ext>
            </a:extLst>
          </p:cNvPr>
          <p:cNvSpPr/>
          <p:nvPr/>
        </p:nvSpPr>
        <p:spPr>
          <a:xfrm rot="20576065">
            <a:off x="3384964" y="1888853"/>
            <a:ext cx="23299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2700" cmpd="sng">
                  <a:solidFill>
                    <a:srgbClr val="C4623E"/>
                  </a:solidFill>
                  <a:prstDash val="solid"/>
                </a:ln>
                <a:solidFill>
                  <a:srgbClr val="C3C02C"/>
                </a:solidFill>
              </a:rPr>
              <a:t>Awards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F916E9-FF5C-7B49-BC31-9D6E35AFDF71}"/>
              </a:ext>
            </a:extLst>
          </p:cNvPr>
          <p:cNvSpPr/>
          <p:nvPr/>
        </p:nvSpPr>
        <p:spPr>
          <a:xfrm rot="534280">
            <a:off x="5298619" y="2251572"/>
            <a:ext cx="1825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rPr>
              <a:t>Zone!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761DC7-809D-974F-8D69-B45CA5FEC1DA}"/>
              </a:ext>
            </a:extLst>
          </p:cNvPr>
          <p:cNvSpPr/>
          <p:nvPr/>
        </p:nvSpPr>
        <p:spPr>
          <a:xfrm>
            <a:off x="1490597" y="3356975"/>
            <a:ext cx="4744523" cy="313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List of all the available awards.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F69489-887D-5A44-BA91-CFA0B5CC1C79}"/>
              </a:ext>
            </a:extLst>
          </p:cNvPr>
          <p:cNvSpPr/>
          <p:nvPr/>
        </p:nvSpPr>
        <p:spPr>
          <a:xfrm>
            <a:off x="6492660" y="3356975"/>
            <a:ext cx="4208745" cy="313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Leader board/ High score area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190546-2D56-AD4D-84D4-7911CF46105A}"/>
              </a:ext>
            </a:extLst>
          </p:cNvPr>
          <p:cNvSpPr/>
          <p:nvPr/>
        </p:nvSpPr>
        <p:spPr>
          <a:xfrm>
            <a:off x="4595631" y="3995600"/>
            <a:ext cx="2588821" cy="16910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*Pop-up window*</a:t>
            </a:r>
          </a:p>
          <a:p>
            <a:pPr algn="ctr"/>
            <a:r>
              <a:rPr lang="en-GB" dirty="0"/>
              <a:t>Explanation of how to get them/ a snippet of the award if won</a:t>
            </a:r>
          </a:p>
        </p:txBody>
      </p:sp>
    </p:spTree>
    <p:extLst>
      <p:ext uri="{BB962C8B-B14F-4D97-AF65-F5344CB8AC3E}">
        <p14:creationId xmlns:p14="http://schemas.microsoft.com/office/powerpoint/2010/main" val="1559509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CD39-B901-0649-9CC0-AC3A85A2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Screen? Maybe?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F542D-F988-454F-A895-B7FC8810DAAA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A09F91-EC7A-5245-B52C-99D7E2CF9BF3}"/>
              </a:ext>
            </a:extLst>
          </p:cNvPr>
          <p:cNvSpPr txBox="1"/>
          <p:nvPr/>
        </p:nvSpPr>
        <p:spPr>
          <a:xfrm>
            <a:off x="1745672" y="2315689"/>
            <a:ext cx="821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List resources/books/ lecture slides that content was taken from?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011827F-9552-AB47-9BA0-0EF467247A88}"/>
              </a:ext>
            </a:extLst>
          </p:cNvPr>
          <p:cNvGrpSpPr/>
          <p:nvPr/>
        </p:nvGrpSpPr>
        <p:grpSpPr>
          <a:xfrm>
            <a:off x="2227224" y="3715641"/>
            <a:ext cx="5845670" cy="925328"/>
            <a:chOff x="-299130" y="1613243"/>
            <a:chExt cx="5845670" cy="9253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EE896FB-3F3C-EC48-92BD-6A579AEBA088}"/>
                </a:ext>
              </a:extLst>
            </p:cNvPr>
            <p:cNvSpPr/>
            <p:nvPr/>
          </p:nvSpPr>
          <p:spPr>
            <a:xfrm rot="21121741">
              <a:off x="-299130" y="1615241"/>
              <a:ext cx="584567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5400" b="1" dirty="0">
                  <a:ln w="12700" cmpd="sng">
                    <a:solidFill>
                      <a:srgbClr val="C4623E"/>
                    </a:solidFill>
                    <a:prstDash val="solid"/>
                  </a:ln>
                  <a:solidFill>
                    <a:srgbClr val="C3C02C"/>
                  </a:solidFill>
                </a:rPr>
                <a:t>Coming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C52386-73D2-4846-A40A-3246F9D40098}"/>
                </a:ext>
              </a:extLst>
            </p:cNvPr>
            <p:cNvSpPr/>
            <p:nvPr/>
          </p:nvSpPr>
          <p:spPr>
            <a:xfrm>
              <a:off x="3432082" y="1613243"/>
              <a:ext cx="34176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dirty="0">
                  <a:ln w="12700" cmpd="sng">
                    <a:solidFill>
                      <a:srgbClr val="6214C4"/>
                    </a:solidFill>
                    <a:prstDash val="solid"/>
                  </a:ln>
                  <a:solidFill>
                    <a:srgbClr val="03C1A1"/>
                  </a:solidFill>
                </a:rPr>
                <a:t> </a:t>
              </a:r>
              <a:endPara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3281AD1-6111-7E43-8B2C-6B4F9EFA5486}"/>
              </a:ext>
            </a:extLst>
          </p:cNvPr>
          <p:cNvGrpSpPr/>
          <p:nvPr/>
        </p:nvGrpSpPr>
        <p:grpSpPr>
          <a:xfrm rot="1431449">
            <a:off x="5285399" y="4304940"/>
            <a:ext cx="2516391" cy="1132301"/>
            <a:chOff x="6914531" y="1499836"/>
            <a:chExt cx="2516391" cy="11323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A75A99-A89F-B847-92EF-F1C67E191F2F}"/>
                </a:ext>
              </a:extLst>
            </p:cNvPr>
            <p:cNvSpPr/>
            <p:nvPr/>
          </p:nvSpPr>
          <p:spPr>
            <a:xfrm>
              <a:off x="7099323" y="1708807"/>
              <a:ext cx="199227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endParaRPr lang="en-GB" sz="5400" b="1" dirty="0">
                <a:ln w="12700" cmpd="sng">
                  <a:solidFill>
                    <a:srgbClr val="C4623E"/>
                  </a:solidFill>
                  <a:prstDash val="solid"/>
                </a:ln>
                <a:solidFill>
                  <a:srgbClr val="C3C02C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B0AB24-2951-9C4C-8F2D-6D02E6809DF2}"/>
                </a:ext>
              </a:extLst>
            </p:cNvPr>
            <p:cNvSpPr/>
            <p:nvPr/>
          </p:nvSpPr>
          <p:spPr>
            <a:xfrm rot="20834718">
              <a:off x="6914531" y="1499836"/>
              <a:ext cx="2516391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5400" b="1" dirty="0">
                  <a:ln w="12700" cmpd="sng">
                    <a:solidFill>
                      <a:srgbClr val="6214C4"/>
                    </a:solidFill>
                    <a:prstDash val="solid"/>
                  </a:ln>
                  <a:solidFill>
                    <a:srgbClr val="03C1A1"/>
                  </a:solidFill>
                </a:rPr>
                <a:t>Soon!</a:t>
              </a:r>
              <a:endPara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5460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B8DA-7CB7-F441-A79C-0F19916E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CA961E-1293-A34C-B1E7-95744AF0B446}"/>
              </a:ext>
            </a:extLst>
          </p:cNvPr>
          <p:cNvSpPr/>
          <p:nvPr/>
        </p:nvSpPr>
        <p:spPr>
          <a:xfrm>
            <a:off x="1233054" y="1717468"/>
            <a:ext cx="9725891" cy="483325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4BDA3D-0EA3-A742-89D8-E93A6FEED745}"/>
              </a:ext>
            </a:extLst>
          </p:cNvPr>
          <p:cNvSpPr/>
          <p:nvPr/>
        </p:nvSpPr>
        <p:spPr>
          <a:xfrm>
            <a:off x="1322118" y="1792469"/>
            <a:ext cx="9547761" cy="801584"/>
          </a:xfrm>
          <a:prstGeom prst="rect">
            <a:avLst/>
          </a:prstGeom>
          <a:solidFill>
            <a:srgbClr val="A5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59767B-29C7-D84F-8909-8296DAE67931}"/>
              </a:ext>
            </a:extLst>
          </p:cNvPr>
          <p:cNvSpPr/>
          <p:nvPr/>
        </p:nvSpPr>
        <p:spPr>
          <a:xfrm>
            <a:off x="1390271" y="1654272"/>
            <a:ext cx="481133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2700" cmpd="sng">
                  <a:solidFill>
                    <a:srgbClr val="C4623E"/>
                  </a:solidFill>
                  <a:prstDash val="solid"/>
                </a:ln>
                <a:solidFill>
                  <a:srgbClr val="C3C02C"/>
                </a:solidFill>
              </a:rPr>
              <a:t>As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3C3B8A-E956-8745-BBC9-5A104EAB1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161" y="2709595"/>
            <a:ext cx="4370626" cy="2586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5EFC7B-B6BF-CC4D-A607-D3D7344DFDCD}"/>
              </a:ext>
            </a:extLst>
          </p:cNvPr>
          <p:cNvSpPr/>
          <p:nvPr/>
        </p:nvSpPr>
        <p:spPr>
          <a:xfrm>
            <a:off x="5830784" y="2709595"/>
            <a:ext cx="5035138" cy="1203817"/>
          </a:xfrm>
          <a:prstGeom prst="rect">
            <a:avLst/>
          </a:prstGeom>
          <a:solidFill>
            <a:srgbClr val="C3C02C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Aim:</a:t>
            </a:r>
          </a:p>
          <a:p>
            <a:r>
              <a:rPr lang="en-GB" dirty="0"/>
              <a:t>You must complete the challenge – description here!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3B4CD-C78C-4540-A314-9ABCA26AED39}"/>
              </a:ext>
            </a:extLst>
          </p:cNvPr>
          <p:cNvSpPr/>
          <p:nvPr/>
        </p:nvSpPr>
        <p:spPr>
          <a:xfrm>
            <a:off x="1318161" y="5795158"/>
            <a:ext cx="4370626" cy="647206"/>
          </a:xfrm>
          <a:prstGeom prst="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Tip:</a:t>
            </a:r>
          </a:p>
          <a:p>
            <a:r>
              <a:rPr lang="en-GB" dirty="0"/>
              <a:t>Tip of how the algorithm works.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9C392-E5C4-8F4E-B9B2-F4EDFCB3FDFE}"/>
              </a:ext>
            </a:extLst>
          </p:cNvPr>
          <p:cNvSpPr/>
          <p:nvPr/>
        </p:nvSpPr>
        <p:spPr>
          <a:xfrm>
            <a:off x="1318161" y="5333468"/>
            <a:ext cx="4370626" cy="3191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% Turn!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4C4BF7-0226-EC48-B0BE-3E7B762E2547}"/>
              </a:ext>
            </a:extLst>
          </p:cNvPr>
          <p:cNvSpPr/>
          <p:nvPr/>
        </p:nvSpPr>
        <p:spPr>
          <a:xfrm>
            <a:off x="5830784" y="4001984"/>
            <a:ext cx="5035138" cy="2048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Score: P1 – 200 | P2 – 300</a:t>
            </a:r>
          </a:p>
          <a:p>
            <a:endParaRPr lang="en-GB" dirty="0"/>
          </a:p>
          <a:p>
            <a:r>
              <a:rPr lang="en-GB" dirty="0"/>
              <a:t>Current Moves:</a:t>
            </a:r>
          </a:p>
          <a:p>
            <a:r>
              <a:rPr lang="en-GB" dirty="0"/>
              <a:t>P1:			P2:</a:t>
            </a:r>
          </a:p>
          <a:p>
            <a:pPr marL="342900" indent="-342900">
              <a:buAutoNum type="arabicPeriod"/>
            </a:pPr>
            <a:r>
              <a:rPr lang="en-GB" dirty="0"/>
              <a:t>X, y			1. X, y</a:t>
            </a:r>
          </a:p>
          <a:p>
            <a:pPr marL="342900" indent="-342900">
              <a:buAutoNum type="arabicPeriod"/>
            </a:pPr>
            <a:r>
              <a:rPr lang="en-GB" dirty="0"/>
              <a:t>X, y			2. X, y</a:t>
            </a:r>
          </a:p>
          <a:p>
            <a:pPr marL="342900" indent="-342900">
              <a:buAutoNum type="arabicPeriod"/>
            </a:pPr>
            <a:r>
              <a:rPr lang="en-GB" dirty="0"/>
              <a:t>X, y			3. X, 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237C1AD-A0EB-284F-982F-860F9D86EC05}"/>
              </a:ext>
            </a:extLst>
          </p:cNvPr>
          <p:cNvGrpSpPr/>
          <p:nvPr/>
        </p:nvGrpSpPr>
        <p:grpSpPr>
          <a:xfrm>
            <a:off x="7043378" y="989983"/>
            <a:ext cx="1992270" cy="931527"/>
            <a:chOff x="4692652" y="1653312"/>
            <a:chExt cx="1992270" cy="93152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D1A080-9ED8-5C4A-A545-E808C858EC24}"/>
                </a:ext>
              </a:extLst>
            </p:cNvPr>
            <p:cNvSpPr/>
            <p:nvPr/>
          </p:nvSpPr>
          <p:spPr>
            <a:xfrm>
              <a:off x="4692652" y="1661509"/>
              <a:ext cx="199227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5400" b="1" dirty="0">
                  <a:ln w="12700" cmpd="sng">
                    <a:solidFill>
                      <a:srgbClr val="C4623E"/>
                    </a:solidFill>
                    <a:prstDash val="solid"/>
                  </a:ln>
                  <a:solidFill>
                    <a:srgbClr val="C3C02C"/>
                  </a:solidFill>
                </a:rPr>
                <a:t>a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BA740F5-F1E6-BC43-8568-F03AAB4ED7AA}"/>
                </a:ext>
              </a:extLst>
            </p:cNvPr>
            <p:cNvSpPr/>
            <p:nvPr/>
          </p:nvSpPr>
          <p:spPr>
            <a:xfrm>
              <a:off x="5717801" y="1653312"/>
              <a:ext cx="9284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cap="none" spc="0" dirty="0" err="1">
                  <a:ln w="12700" cmpd="sng">
                    <a:solidFill>
                      <a:srgbClr val="6214C4"/>
                    </a:solidFill>
                    <a:prstDash val="solid"/>
                  </a:ln>
                  <a:solidFill>
                    <a:srgbClr val="03C1A1"/>
                  </a:solidFill>
                  <a:effectLst/>
                </a:rPr>
                <a:t>nd</a:t>
              </a:r>
              <a:endPara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C426B47-740C-724E-8057-800741E4EEF7}"/>
              </a:ext>
            </a:extLst>
          </p:cNvPr>
          <p:cNvSpPr/>
          <p:nvPr/>
        </p:nvSpPr>
        <p:spPr>
          <a:xfrm>
            <a:off x="5453700" y="1652186"/>
            <a:ext cx="19922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GB" sz="5400" b="1" dirty="0">
              <a:ln w="12700" cmpd="sng">
                <a:solidFill>
                  <a:srgbClr val="C4623E"/>
                </a:solidFill>
                <a:prstDash val="solid"/>
              </a:ln>
              <a:solidFill>
                <a:srgbClr val="C3C02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C3EE6A-0356-C94A-ADA3-356D917B261A}"/>
              </a:ext>
            </a:extLst>
          </p:cNvPr>
          <p:cNvSpPr/>
          <p:nvPr/>
        </p:nvSpPr>
        <p:spPr>
          <a:xfrm>
            <a:off x="4019088" y="1645824"/>
            <a:ext cx="30075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</a:rPr>
              <a:t>sociation!</a:t>
            </a:r>
            <a:endParaRPr lang="en-GB" sz="5400" b="1" cap="none" spc="0" dirty="0">
              <a:ln w="12700" cmpd="sng">
                <a:solidFill>
                  <a:srgbClr val="6214C4"/>
                </a:solidFill>
                <a:prstDash val="solid"/>
              </a:ln>
              <a:solidFill>
                <a:srgbClr val="03C1A1"/>
              </a:solidFill>
              <a:effectLst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1A3F44-6EA1-CC4F-B88D-92B99741B51C}"/>
              </a:ext>
            </a:extLst>
          </p:cNvPr>
          <p:cNvSpPr/>
          <p:nvPr/>
        </p:nvSpPr>
        <p:spPr>
          <a:xfrm>
            <a:off x="4589529" y="3244334"/>
            <a:ext cx="3012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Principal Component Analysis 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1470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0498-4D6D-2D42-B6C3-1EE51A9D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Colour</a:t>
            </a:r>
            <a:r>
              <a:rPr lang="en-US" dirty="0"/>
              <a:t> Scheme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7FB70F-CFD5-4348-BFE3-770E9FD0C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93" y="2063578"/>
            <a:ext cx="5193296" cy="333632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E36DB7-B57B-3E49-A64E-AA94A209F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389" y="1334530"/>
            <a:ext cx="5704402" cy="375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1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5E270-3968-C843-88C5-F10B0F46F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Splash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FAB887-C6EE-A640-A5FA-3F46C0244BB1}"/>
              </a:ext>
            </a:extLst>
          </p:cNvPr>
          <p:cNvSpPr/>
          <p:nvPr/>
        </p:nvSpPr>
        <p:spPr>
          <a:xfrm>
            <a:off x="1264613" y="1763160"/>
            <a:ext cx="9725891" cy="48332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F8023F-83D6-F24A-AA2F-5FA3E8121AB1}"/>
              </a:ext>
            </a:extLst>
          </p:cNvPr>
          <p:cNvGrpSpPr/>
          <p:nvPr/>
        </p:nvGrpSpPr>
        <p:grpSpPr>
          <a:xfrm>
            <a:off x="4424914" y="2597145"/>
            <a:ext cx="3342172" cy="3165288"/>
            <a:chOff x="3769359" y="3034770"/>
            <a:chExt cx="3342172" cy="316528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97C57A0-EE9A-9F40-A943-4B0CB57216AD}"/>
                </a:ext>
              </a:extLst>
            </p:cNvPr>
            <p:cNvGrpSpPr/>
            <p:nvPr/>
          </p:nvGrpSpPr>
          <p:grpSpPr>
            <a:xfrm>
              <a:off x="3769359" y="3034770"/>
              <a:ext cx="3342172" cy="1555008"/>
              <a:chOff x="3769359" y="3034770"/>
              <a:chExt cx="3342172" cy="155500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AB37418-9B9B-BA4D-996E-1CA7A28DD981}"/>
                  </a:ext>
                </a:extLst>
              </p:cNvPr>
              <p:cNvSpPr/>
              <p:nvPr/>
            </p:nvSpPr>
            <p:spPr>
              <a:xfrm rot="20576065">
                <a:off x="3769359" y="3034770"/>
                <a:ext cx="1692047" cy="9233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GB" sz="5400" b="1" dirty="0">
                    <a:ln w="12700" cmpd="sng">
                      <a:solidFill>
                        <a:srgbClr val="C4623E"/>
                      </a:solidFill>
                      <a:prstDash val="solid"/>
                    </a:ln>
                    <a:solidFill>
                      <a:srgbClr val="C3C02C"/>
                    </a:solidFill>
                  </a:rPr>
                  <a:t>Data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2B5D51-9553-144E-935C-9A11F450DEE5}"/>
                  </a:ext>
                </a:extLst>
              </p:cNvPr>
              <p:cNvSpPr/>
              <p:nvPr/>
            </p:nvSpPr>
            <p:spPr>
              <a:xfrm rot="534280">
                <a:off x="4842961" y="3666448"/>
                <a:ext cx="2268570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5400" b="1" cap="none" spc="0" dirty="0">
                    <a:ln w="12700" cmpd="sng">
                      <a:solidFill>
                        <a:srgbClr val="6214C4"/>
                      </a:solidFill>
                      <a:prstDash val="solid"/>
                    </a:ln>
                    <a:solidFill>
                      <a:srgbClr val="03C1A1"/>
                    </a:solidFill>
                    <a:effectLst/>
                  </a:rPr>
                  <a:t>Splash!</a:t>
                </a:r>
              </a:p>
            </p:txBody>
          </p:sp>
        </p:grpSp>
        <p:pic>
          <p:nvPicPr>
            <p:cNvPr id="12" name="Picture 11" descr="A picture containing sitting, dark, light, black&#10;&#10;Description automatically generated">
              <a:extLst>
                <a:ext uri="{FF2B5EF4-FFF2-40B4-BE49-F238E27FC236}">
                  <a16:creationId xmlns:a16="http://schemas.microsoft.com/office/drawing/2014/main" id="{53A466FB-5A86-7F42-BCC5-1D8198517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5382" y="4371258"/>
              <a:ext cx="1778000" cy="18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989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14FC-BD27-454A-8338-E228ABD0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Menu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1ECD43C-9288-0E4D-B99F-0CD16248DE00}"/>
              </a:ext>
            </a:extLst>
          </p:cNvPr>
          <p:cNvGrpSpPr/>
          <p:nvPr/>
        </p:nvGrpSpPr>
        <p:grpSpPr>
          <a:xfrm>
            <a:off x="1233054" y="1690688"/>
            <a:ext cx="9725891" cy="4833258"/>
            <a:chOff x="1068779" y="1769423"/>
            <a:chExt cx="9725891" cy="48332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D7FFE8-A95E-BE4E-8020-F458FAEA4C29}"/>
                </a:ext>
              </a:extLst>
            </p:cNvPr>
            <p:cNvSpPr/>
            <p:nvPr/>
          </p:nvSpPr>
          <p:spPr>
            <a:xfrm>
              <a:off x="1068779" y="1769423"/>
              <a:ext cx="9725891" cy="48332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A2EB42A-1CFD-E249-A696-E9F464935A40}"/>
                </a:ext>
              </a:extLst>
            </p:cNvPr>
            <p:cNvGrpSpPr/>
            <p:nvPr/>
          </p:nvGrpSpPr>
          <p:grpSpPr>
            <a:xfrm>
              <a:off x="3844515" y="1873992"/>
              <a:ext cx="3349705" cy="1338381"/>
              <a:chOff x="3769359" y="3034770"/>
              <a:chExt cx="3349705" cy="133838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2997DA-D981-0346-ACCE-9779E4B01FE9}"/>
                  </a:ext>
                </a:extLst>
              </p:cNvPr>
              <p:cNvSpPr/>
              <p:nvPr/>
            </p:nvSpPr>
            <p:spPr>
              <a:xfrm rot="20576065">
                <a:off x="3769359" y="3034770"/>
                <a:ext cx="1692047" cy="9233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GB" sz="5400" b="1" dirty="0">
                    <a:ln w="12700" cmpd="sng">
                      <a:solidFill>
                        <a:srgbClr val="C4623E"/>
                      </a:solidFill>
                      <a:prstDash val="solid"/>
                    </a:ln>
                    <a:solidFill>
                      <a:srgbClr val="C3C02C"/>
                    </a:solidFill>
                  </a:rPr>
                  <a:t>Main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3B58E9-2F41-D94F-89D4-DBB72E262AE3}"/>
                  </a:ext>
                </a:extLst>
              </p:cNvPr>
              <p:cNvSpPr/>
              <p:nvPr/>
            </p:nvSpPr>
            <p:spPr>
              <a:xfrm rot="534280">
                <a:off x="5010794" y="3449821"/>
                <a:ext cx="2108270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5400" b="1" cap="none" spc="0" dirty="0">
                    <a:ln w="12700" cmpd="sng">
                      <a:solidFill>
                        <a:srgbClr val="6214C4"/>
                      </a:solidFill>
                      <a:prstDash val="solid"/>
                    </a:ln>
                    <a:solidFill>
                      <a:srgbClr val="03C1A1"/>
                    </a:solidFill>
                    <a:effectLst/>
                  </a:rPr>
                  <a:t>Menu!</a:t>
                </a:r>
              </a:p>
            </p:txBody>
          </p:sp>
        </p:grp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ACDEFDE-DBFA-3B46-A060-4015762FFA1F}"/>
              </a:ext>
            </a:extLst>
          </p:cNvPr>
          <p:cNvSpPr/>
          <p:nvPr/>
        </p:nvSpPr>
        <p:spPr>
          <a:xfrm>
            <a:off x="4292502" y="3604116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Play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52EF93-F14E-F44D-B78E-C4631C81235A}"/>
              </a:ext>
            </a:extLst>
          </p:cNvPr>
          <p:cNvSpPr txBox="1"/>
          <p:nvPr/>
        </p:nvSpPr>
        <p:spPr>
          <a:xfrm>
            <a:off x="3842616" y="3181440"/>
            <a:ext cx="356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Select an option: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6EE00D5-2273-784D-B636-ED4516152612}"/>
              </a:ext>
            </a:extLst>
          </p:cNvPr>
          <p:cNvSpPr/>
          <p:nvPr/>
        </p:nvSpPr>
        <p:spPr>
          <a:xfrm>
            <a:off x="4292502" y="4236580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Learning Zone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1D878C6-248C-8145-BA91-D4629014C7D1}"/>
              </a:ext>
            </a:extLst>
          </p:cNvPr>
          <p:cNvSpPr/>
          <p:nvPr/>
        </p:nvSpPr>
        <p:spPr>
          <a:xfrm>
            <a:off x="4292502" y="4869044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Free Play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D7FF25F-6C90-2E4A-9BC1-F9A37F30A816}"/>
              </a:ext>
            </a:extLst>
          </p:cNvPr>
          <p:cNvSpPr/>
          <p:nvPr/>
        </p:nvSpPr>
        <p:spPr>
          <a:xfrm>
            <a:off x="4292501" y="5468003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Awards Zone</a:t>
            </a:r>
          </a:p>
        </p:txBody>
      </p:sp>
    </p:spTree>
    <p:extLst>
      <p:ext uri="{BB962C8B-B14F-4D97-AF65-F5344CB8AC3E}">
        <p14:creationId xmlns:p14="http://schemas.microsoft.com/office/powerpoint/2010/main" val="256595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E1953-D8FA-5446-BE87-DD1CDED1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Pre-Game Screen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0EE36E-EB79-D24D-AD60-B8E11E55940E}"/>
              </a:ext>
            </a:extLst>
          </p:cNvPr>
          <p:cNvGrpSpPr/>
          <p:nvPr/>
        </p:nvGrpSpPr>
        <p:grpSpPr>
          <a:xfrm>
            <a:off x="1233054" y="1750634"/>
            <a:ext cx="9725891" cy="4833258"/>
            <a:chOff x="1068779" y="1769423"/>
            <a:chExt cx="9725891" cy="48332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1EF6120-DD2F-7B43-BDFC-5C65FAC72AA0}"/>
                </a:ext>
              </a:extLst>
            </p:cNvPr>
            <p:cNvSpPr/>
            <p:nvPr/>
          </p:nvSpPr>
          <p:spPr>
            <a:xfrm>
              <a:off x="1068779" y="1769423"/>
              <a:ext cx="9725891" cy="48332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367191-F9BB-C348-BD71-6B403D219697}"/>
                </a:ext>
              </a:extLst>
            </p:cNvPr>
            <p:cNvSpPr/>
            <p:nvPr/>
          </p:nvSpPr>
          <p:spPr>
            <a:xfrm rot="20908229">
              <a:off x="3231488" y="1880472"/>
              <a:ext cx="199227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5400" b="1" dirty="0">
                  <a:ln w="12700" cmpd="sng">
                    <a:solidFill>
                      <a:srgbClr val="C4623E"/>
                    </a:solidFill>
                    <a:prstDash val="solid"/>
                  </a:ln>
                  <a:solidFill>
                    <a:srgbClr val="C3C02C"/>
                  </a:solidFill>
                </a:rPr>
                <a:t>Linear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5DD73C-938B-B040-832F-8759AD0C528D}"/>
                </a:ext>
              </a:extLst>
            </p:cNvPr>
            <p:cNvSpPr/>
            <p:nvPr/>
          </p:nvSpPr>
          <p:spPr>
            <a:xfrm>
              <a:off x="4172396" y="2342137"/>
              <a:ext cx="351865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cap="none" spc="0" dirty="0">
                  <a:ln w="12700" cmpd="sng">
                    <a:solidFill>
                      <a:srgbClr val="6214C4"/>
                    </a:solidFill>
                    <a:prstDash val="solid"/>
                  </a:ln>
                  <a:solidFill>
                    <a:srgbClr val="03C1A1"/>
                  </a:solidFill>
                  <a:effectLst/>
                </a:rPr>
                <a:t>Regression!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8C9F46-4466-3D45-BF4B-68E60CF520B7}"/>
                </a:ext>
              </a:extLst>
            </p:cNvPr>
            <p:cNvSpPr/>
            <p:nvPr/>
          </p:nvSpPr>
          <p:spPr>
            <a:xfrm>
              <a:off x="1478071" y="3501025"/>
              <a:ext cx="3720230" cy="262420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Animated Image of how to interact </a:t>
              </a:r>
            </a:p>
            <a:p>
              <a:pPr algn="ctr"/>
              <a:r>
                <a:rPr lang="en-GB" dirty="0"/>
                <a:t>With game world.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487EA5-7792-DE4C-AE1D-79D29D811132}"/>
                </a:ext>
              </a:extLst>
            </p:cNvPr>
            <p:cNvSpPr txBox="1"/>
            <p:nvPr/>
          </p:nvSpPr>
          <p:spPr>
            <a:xfrm>
              <a:off x="5455085" y="3513551"/>
              <a:ext cx="45657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chemeClr val="bg1"/>
                  </a:solidFill>
                </a:rPr>
                <a:t>Instructions</a:t>
              </a:r>
              <a:endParaRPr lang="en-GB" dirty="0">
                <a:solidFill>
                  <a:schemeClr val="bg1"/>
                </a:solidFill>
              </a:endParaRPr>
            </a:p>
            <a:p>
              <a:endParaRPr lang="en-GB" dirty="0">
                <a:solidFill>
                  <a:schemeClr val="bg1"/>
                </a:solidFill>
              </a:endParaRPr>
            </a:p>
            <a:p>
              <a:r>
                <a:rPr lang="en-GB" sz="1400" dirty="0">
                  <a:solidFill>
                    <a:schemeClr val="bg1"/>
                  </a:solidFill>
                </a:rPr>
                <a:t>Explanation of how to interact with the </a:t>
              </a:r>
              <a:r>
                <a:rPr lang="en-GB" sz="1400" dirty="0" err="1">
                  <a:solidFill>
                    <a:schemeClr val="bg1"/>
                  </a:solidFill>
                </a:rPr>
                <a:t>gamev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8D4DE7-6C50-2E4C-880D-9A77BB7DDE57}"/>
                </a:ext>
              </a:extLst>
            </p:cNvPr>
            <p:cNvSpPr txBox="1"/>
            <p:nvPr/>
          </p:nvSpPr>
          <p:spPr>
            <a:xfrm>
              <a:off x="5455085" y="5005461"/>
              <a:ext cx="45657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78C32B"/>
                  </a:solidFill>
                </a:rPr>
                <a:t>How to Win!</a:t>
              </a:r>
              <a:endParaRPr lang="en-GB" dirty="0">
                <a:solidFill>
                  <a:srgbClr val="78C32B"/>
                </a:solidFill>
              </a:endParaRPr>
            </a:p>
            <a:p>
              <a:endParaRPr lang="en-GB" dirty="0">
                <a:solidFill>
                  <a:schemeClr val="bg1"/>
                </a:solidFill>
              </a:endParaRPr>
            </a:p>
            <a:p>
              <a:r>
                <a:rPr lang="en-GB" sz="1400" dirty="0">
                  <a:solidFill>
                    <a:schemeClr val="bg1"/>
                  </a:solidFill>
                </a:rPr>
                <a:t>Explanation of how to win the game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395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B8DA-7CB7-F441-A79C-0F19916E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CA961E-1293-A34C-B1E7-95744AF0B446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4BDA3D-0EA3-A742-89D8-E93A6FEED745}"/>
              </a:ext>
            </a:extLst>
          </p:cNvPr>
          <p:cNvSpPr/>
          <p:nvPr/>
        </p:nvSpPr>
        <p:spPr>
          <a:xfrm>
            <a:off x="1318161" y="1775361"/>
            <a:ext cx="9547761" cy="801584"/>
          </a:xfrm>
          <a:prstGeom prst="rect">
            <a:avLst/>
          </a:prstGeom>
          <a:solidFill>
            <a:srgbClr val="A5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59767B-29C7-D84F-8909-8296DAE67931}"/>
              </a:ext>
            </a:extLst>
          </p:cNvPr>
          <p:cNvSpPr/>
          <p:nvPr/>
        </p:nvSpPr>
        <p:spPr>
          <a:xfrm>
            <a:off x="3696517" y="1653615"/>
            <a:ext cx="19922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2700" cmpd="sng">
                  <a:solidFill>
                    <a:srgbClr val="C4623E"/>
                  </a:solidFill>
                  <a:prstDash val="solid"/>
                </a:ln>
                <a:solidFill>
                  <a:srgbClr val="C3C02C"/>
                </a:solidFill>
              </a:rPr>
              <a:t>Linear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F74CAD-D9B8-9647-87FD-0765A2B43177}"/>
              </a:ext>
            </a:extLst>
          </p:cNvPr>
          <p:cNvSpPr/>
          <p:nvPr/>
        </p:nvSpPr>
        <p:spPr>
          <a:xfrm>
            <a:off x="5568403" y="1653615"/>
            <a:ext cx="3518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rPr>
              <a:t>Regression!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3C3B8A-E956-8745-BBC9-5A104EAB1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161" y="2709595"/>
            <a:ext cx="4370626" cy="2586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5EFC7B-B6BF-CC4D-A607-D3D7344DFDCD}"/>
              </a:ext>
            </a:extLst>
          </p:cNvPr>
          <p:cNvSpPr/>
          <p:nvPr/>
        </p:nvSpPr>
        <p:spPr>
          <a:xfrm>
            <a:off x="5830784" y="2709595"/>
            <a:ext cx="5035138" cy="1203817"/>
          </a:xfrm>
          <a:prstGeom prst="rect">
            <a:avLst/>
          </a:prstGeom>
          <a:solidFill>
            <a:srgbClr val="C3C02C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Aim:</a:t>
            </a:r>
          </a:p>
          <a:p>
            <a:r>
              <a:rPr lang="en-GB" dirty="0"/>
              <a:t>You must complete the challenge – description here!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3B4CD-C78C-4540-A314-9ABCA26AED39}"/>
              </a:ext>
            </a:extLst>
          </p:cNvPr>
          <p:cNvSpPr/>
          <p:nvPr/>
        </p:nvSpPr>
        <p:spPr>
          <a:xfrm>
            <a:off x="1318161" y="5795158"/>
            <a:ext cx="4370626" cy="647206"/>
          </a:xfrm>
          <a:prstGeom prst="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Tip:</a:t>
            </a:r>
          </a:p>
          <a:p>
            <a:r>
              <a:rPr lang="en-GB" dirty="0"/>
              <a:t>Tip of how the algorithm works.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9C392-E5C4-8F4E-B9B2-F4EDFCB3FDFE}"/>
              </a:ext>
            </a:extLst>
          </p:cNvPr>
          <p:cNvSpPr/>
          <p:nvPr/>
        </p:nvSpPr>
        <p:spPr>
          <a:xfrm>
            <a:off x="1318161" y="5333468"/>
            <a:ext cx="4370626" cy="3191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% Turn!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4C4BF7-0226-EC48-B0BE-3E7B762E2547}"/>
              </a:ext>
            </a:extLst>
          </p:cNvPr>
          <p:cNvSpPr/>
          <p:nvPr/>
        </p:nvSpPr>
        <p:spPr>
          <a:xfrm>
            <a:off x="5830784" y="4001984"/>
            <a:ext cx="5035138" cy="2048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Score: P1 – 200 | P2 – 300</a:t>
            </a:r>
          </a:p>
          <a:p>
            <a:endParaRPr lang="en-GB" dirty="0"/>
          </a:p>
          <a:p>
            <a:r>
              <a:rPr lang="en-GB" dirty="0"/>
              <a:t>Current Moves:</a:t>
            </a:r>
          </a:p>
          <a:p>
            <a:r>
              <a:rPr lang="en-GB" dirty="0"/>
              <a:t>P1:			P2:</a:t>
            </a:r>
          </a:p>
          <a:p>
            <a:pPr marL="342900" indent="-342900">
              <a:buAutoNum type="arabicPeriod"/>
            </a:pPr>
            <a:r>
              <a:rPr lang="en-GB" dirty="0"/>
              <a:t>X, y			1. X, y</a:t>
            </a:r>
          </a:p>
          <a:p>
            <a:pPr marL="342900" indent="-342900">
              <a:buAutoNum type="arabicPeriod"/>
            </a:pPr>
            <a:r>
              <a:rPr lang="en-GB" dirty="0"/>
              <a:t>X, y			2. X, y</a:t>
            </a:r>
          </a:p>
          <a:p>
            <a:pPr marL="342900" indent="-342900">
              <a:buAutoNum type="arabicPeriod"/>
            </a:pPr>
            <a:r>
              <a:rPr lang="en-GB" dirty="0"/>
              <a:t>X, y			3. X, y</a:t>
            </a:r>
          </a:p>
        </p:txBody>
      </p:sp>
    </p:spTree>
    <p:extLst>
      <p:ext uri="{BB962C8B-B14F-4D97-AF65-F5344CB8AC3E}">
        <p14:creationId xmlns:p14="http://schemas.microsoft.com/office/powerpoint/2010/main" val="363273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4AB0-860E-9248-AE86-4F7DF373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Zone (Web Browser)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EB53FF-7A09-0647-9274-065FFF580AF1}"/>
              </a:ext>
            </a:extLst>
          </p:cNvPr>
          <p:cNvGrpSpPr/>
          <p:nvPr/>
        </p:nvGrpSpPr>
        <p:grpSpPr>
          <a:xfrm>
            <a:off x="1233052" y="1690688"/>
            <a:ext cx="9725891" cy="4833258"/>
            <a:chOff x="1068779" y="1769423"/>
            <a:chExt cx="9725891" cy="48332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70583B-81B7-C046-A8EB-4C2C92970E0F}"/>
                </a:ext>
              </a:extLst>
            </p:cNvPr>
            <p:cNvSpPr/>
            <p:nvPr/>
          </p:nvSpPr>
          <p:spPr>
            <a:xfrm>
              <a:off x="1068779" y="1769423"/>
              <a:ext cx="9725891" cy="48332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D80BE9-C099-CB4F-9AC6-BF307A3A4C5C}"/>
                </a:ext>
              </a:extLst>
            </p:cNvPr>
            <p:cNvSpPr/>
            <p:nvPr/>
          </p:nvSpPr>
          <p:spPr>
            <a:xfrm>
              <a:off x="1189973" y="1960324"/>
              <a:ext cx="9538569" cy="4158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C8AF598-D883-C141-A497-A476E8F23B74}"/>
              </a:ext>
            </a:extLst>
          </p:cNvPr>
          <p:cNvSpPr/>
          <p:nvPr/>
        </p:nvSpPr>
        <p:spPr>
          <a:xfrm>
            <a:off x="5765103" y="6116564"/>
            <a:ext cx="661791" cy="295176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C2D2F97-6AA3-5540-9154-12F2877C7F57}"/>
              </a:ext>
            </a:extLst>
          </p:cNvPr>
          <p:cNvSpPr/>
          <p:nvPr/>
        </p:nvSpPr>
        <p:spPr>
          <a:xfrm>
            <a:off x="6574359" y="6116564"/>
            <a:ext cx="494778" cy="295176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7D0D54-E3CC-7E4C-BFAF-8587A5D516E9}"/>
              </a:ext>
            </a:extLst>
          </p:cNvPr>
          <p:cNvGrpSpPr/>
          <p:nvPr/>
        </p:nvGrpSpPr>
        <p:grpSpPr>
          <a:xfrm>
            <a:off x="5122859" y="6116564"/>
            <a:ext cx="494778" cy="295176"/>
            <a:chOff x="5122859" y="6116564"/>
            <a:chExt cx="494778" cy="295176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D38A257-EA45-BE40-8D69-B0715931F58E}"/>
                </a:ext>
              </a:extLst>
            </p:cNvPr>
            <p:cNvSpPr/>
            <p:nvPr/>
          </p:nvSpPr>
          <p:spPr>
            <a:xfrm>
              <a:off x="5122859" y="6116564"/>
              <a:ext cx="494778" cy="295176"/>
            </a:xfrm>
            <a:prstGeom prst="roundRect">
              <a:avLst/>
            </a:prstGeom>
            <a:solidFill>
              <a:srgbClr val="07C2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3EB1946C-3786-F84A-A4AF-3B83741A7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38448" y="6146996"/>
              <a:ext cx="263600" cy="234311"/>
            </a:xfrm>
            <a:prstGeom prst="rect">
              <a:avLst/>
            </a:prstGeom>
          </p:spPr>
        </p:pic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CF3FF226-0580-D046-91F0-4948608E0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2914" y="6146996"/>
            <a:ext cx="234311" cy="2343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804DE8-F965-A242-86A2-330CE6536C2C}"/>
              </a:ext>
            </a:extLst>
          </p:cNvPr>
          <p:cNvSpPr txBox="1"/>
          <p:nvPr/>
        </p:nvSpPr>
        <p:spPr>
          <a:xfrm>
            <a:off x="5717624" y="6135204"/>
            <a:ext cx="5675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Free -</a:t>
            </a:r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EDDA3701-C800-0C41-924C-8FDA6E20EC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0063" y="6115995"/>
            <a:ext cx="303408" cy="29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2008-6C16-8147-AB67-89A884D2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Play Area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3B6FA0-BD54-8B40-B4FB-3BA8B68AA935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28AB20-1203-884D-B8D3-9A457FA52E38}"/>
              </a:ext>
            </a:extLst>
          </p:cNvPr>
          <p:cNvSpPr/>
          <p:nvPr/>
        </p:nvSpPr>
        <p:spPr>
          <a:xfrm rot="20576065">
            <a:off x="4008790" y="1795257"/>
            <a:ext cx="16920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2700" cmpd="sng">
                  <a:solidFill>
                    <a:srgbClr val="C4623E"/>
                  </a:solidFill>
                  <a:prstDash val="solid"/>
                </a:ln>
                <a:solidFill>
                  <a:srgbClr val="C3C02C"/>
                </a:solidFill>
              </a:rPr>
              <a:t>Free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719CF3-5E4A-8347-9E03-57B2B94079AA}"/>
              </a:ext>
            </a:extLst>
          </p:cNvPr>
          <p:cNvSpPr/>
          <p:nvPr/>
        </p:nvSpPr>
        <p:spPr>
          <a:xfrm rot="534280">
            <a:off x="5589506" y="1850739"/>
            <a:ext cx="16068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rPr>
              <a:t>Play!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2011DD8-12BF-084B-ABDF-8929C59481EF}"/>
              </a:ext>
            </a:extLst>
          </p:cNvPr>
          <p:cNvGrpSpPr/>
          <p:nvPr/>
        </p:nvGrpSpPr>
        <p:grpSpPr>
          <a:xfrm>
            <a:off x="4292503" y="5860376"/>
            <a:ext cx="2673328" cy="534278"/>
            <a:chOff x="4292502" y="5611785"/>
            <a:chExt cx="2673328" cy="534278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06117C0-2BFD-1443-8A58-2F4BF7A2055E}"/>
                </a:ext>
              </a:extLst>
            </p:cNvPr>
            <p:cNvSpPr/>
            <p:nvPr/>
          </p:nvSpPr>
          <p:spPr>
            <a:xfrm>
              <a:off x="4292502" y="5611785"/>
              <a:ext cx="2673328" cy="53427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Home   	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9E9A173-D60E-3E48-B92F-BF563E9BC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01158" y="5686902"/>
              <a:ext cx="445155" cy="350890"/>
            </a:xfrm>
            <a:prstGeom prst="rect">
              <a:avLst/>
            </a:prstGeom>
          </p:spPr>
        </p:pic>
      </p:grp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F6E1F7D-73B2-9643-87AF-471BE78D1184}"/>
              </a:ext>
            </a:extLst>
          </p:cNvPr>
          <p:cNvSpPr/>
          <p:nvPr/>
        </p:nvSpPr>
        <p:spPr>
          <a:xfrm>
            <a:off x="4292502" y="3378507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Linear Regression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24B2A5-E737-3144-A0C3-B7CF4BBA0994}"/>
              </a:ext>
            </a:extLst>
          </p:cNvPr>
          <p:cNvSpPr txBox="1"/>
          <p:nvPr/>
        </p:nvSpPr>
        <p:spPr>
          <a:xfrm>
            <a:off x="3910557" y="2952229"/>
            <a:ext cx="356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Select a Model you want to explore: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A29EE29-5D76-EF42-84BC-CE4BB7E13D94}"/>
              </a:ext>
            </a:extLst>
          </p:cNvPr>
          <p:cNvSpPr/>
          <p:nvPr/>
        </p:nvSpPr>
        <p:spPr>
          <a:xfrm>
            <a:off x="4292502" y="4010971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K-Means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47298E0-0421-454D-823F-8CCFF155C266}"/>
              </a:ext>
            </a:extLst>
          </p:cNvPr>
          <p:cNvSpPr/>
          <p:nvPr/>
        </p:nvSpPr>
        <p:spPr>
          <a:xfrm>
            <a:off x="4292502" y="4643435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SVM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Support Vector Machine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6FB7E01-EFC2-144B-A70D-5E518AA8C366}"/>
              </a:ext>
            </a:extLst>
          </p:cNvPr>
          <p:cNvSpPr/>
          <p:nvPr/>
        </p:nvSpPr>
        <p:spPr>
          <a:xfrm>
            <a:off x="4292501" y="5242394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GMM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Gaussian Mixture Model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53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0EE0B-FF66-4341-A99A-29C5674D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Play Area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699655-BFBD-6B4A-B89D-E5AB7E2DBB4B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D8486E-39F7-9642-8379-ED365262BA53}"/>
              </a:ext>
            </a:extLst>
          </p:cNvPr>
          <p:cNvSpPr/>
          <p:nvPr/>
        </p:nvSpPr>
        <p:spPr>
          <a:xfrm>
            <a:off x="1440493" y="2091847"/>
            <a:ext cx="4265112" cy="238620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Model/ Interaction Area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80A0B-7899-EA45-8783-6A222BB1B468}"/>
              </a:ext>
            </a:extLst>
          </p:cNvPr>
          <p:cNvSpPr txBox="1"/>
          <p:nvPr/>
        </p:nvSpPr>
        <p:spPr>
          <a:xfrm>
            <a:off x="5987441" y="2116899"/>
            <a:ext cx="4597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Model: [Name]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Learning Type: [Supervised/ Unsupervised]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Overview: [Brief overview of the model]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8B7AD0-0961-DA41-81F4-5646B8F71C77}"/>
              </a:ext>
            </a:extLst>
          </p:cNvPr>
          <p:cNvSpPr/>
          <p:nvPr/>
        </p:nvSpPr>
        <p:spPr>
          <a:xfrm>
            <a:off x="1440493" y="4603315"/>
            <a:ext cx="9388258" cy="18413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0C3EB00-BCD7-CB45-85B0-F92D9E2FD51A}"/>
              </a:ext>
            </a:extLst>
          </p:cNvPr>
          <p:cNvGrpSpPr/>
          <p:nvPr/>
        </p:nvGrpSpPr>
        <p:grpSpPr>
          <a:xfrm>
            <a:off x="10256729" y="5339951"/>
            <a:ext cx="494778" cy="1041385"/>
            <a:chOff x="10256729" y="4688597"/>
            <a:chExt cx="494778" cy="104138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D9D634E-A2B0-4045-B893-EF1891625EF3}"/>
                </a:ext>
              </a:extLst>
            </p:cNvPr>
            <p:cNvGrpSpPr/>
            <p:nvPr/>
          </p:nvGrpSpPr>
          <p:grpSpPr>
            <a:xfrm>
              <a:off x="10256729" y="5434806"/>
              <a:ext cx="494778" cy="295176"/>
              <a:chOff x="5122859" y="6116564"/>
              <a:chExt cx="494778" cy="295176"/>
            </a:xfrm>
          </p:grpSpPr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8F2E4D8C-2AF9-134E-947B-E79997CF652E}"/>
                  </a:ext>
                </a:extLst>
              </p:cNvPr>
              <p:cNvSpPr/>
              <p:nvPr/>
            </p:nvSpPr>
            <p:spPr>
              <a:xfrm>
                <a:off x="5122859" y="6116564"/>
                <a:ext cx="494778" cy="295176"/>
              </a:xfrm>
              <a:prstGeom prst="roundRect">
                <a:avLst/>
              </a:prstGeom>
              <a:solidFill>
                <a:srgbClr val="07C2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5" name="Graphic 14">
                <a:extLst>
                  <a:ext uri="{FF2B5EF4-FFF2-40B4-BE49-F238E27FC236}">
                    <a16:creationId xmlns:a16="http://schemas.microsoft.com/office/drawing/2014/main" id="{AD931E40-A3F3-6944-8412-C4D1E131D2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238448" y="6146996"/>
                <a:ext cx="263600" cy="234311"/>
              </a:xfrm>
              <a:prstGeom prst="rect">
                <a:avLst/>
              </a:prstGeom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01F6700-AEE9-924E-80B7-E39BF9151F9C}"/>
                </a:ext>
              </a:extLst>
            </p:cNvPr>
            <p:cNvGrpSpPr/>
            <p:nvPr/>
          </p:nvGrpSpPr>
          <p:grpSpPr>
            <a:xfrm>
              <a:off x="10256729" y="4688597"/>
              <a:ext cx="494778" cy="295176"/>
              <a:chOff x="10256729" y="4688597"/>
              <a:chExt cx="494778" cy="295176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F7EC5FCA-F743-374C-BC2E-F249C222A328}"/>
                  </a:ext>
                </a:extLst>
              </p:cNvPr>
              <p:cNvSpPr/>
              <p:nvPr/>
            </p:nvSpPr>
            <p:spPr>
              <a:xfrm>
                <a:off x="10256729" y="4688597"/>
                <a:ext cx="494778" cy="295176"/>
              </a:xfrm>
              <a:prstGeom prst="roundRect">
                <a:avLst/>
              </a:prstGeom>
              <a:solidFill>
                <a:srgbClr val="07C2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1C7636F9-16FA-8A43-9FFE-C9E21DBAD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386962" y="4726383"/>
                <a:ext cx="234311" cy="234311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AE86527-E93C-ED4E-BF7D-7842D8D56345}"/>
                </a:ext>
              </a:extLst>
            </p:cNvPr>
            <p:cNvGrpSpPr/>
            <p:nvPr/>
          </p:nvGrpSpPr>
          <p:grpSpPr>
            <a:xfrm>
              <a:off x="10256729" y="5062088"/>
              <a:ext cx="494778" cy="295176"/>
              <a:chOff x="10256729" y="5062088"/>
              <a:chExt cx="494778" cy="295176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CDED5D3F-E7D8-5041-89F0-69A8918080F3}"/>
                  </a:ext>
                </a:extLst>
              </p:cNvPr>
              <p:cNvSpPr/>
              <p:nvPr/>
            </p:nvSpPr>
            <p:spPr>
              <a:xfrm>
                <a:off x="10256729" y="5062088"/>
                <a:ext cx="494778" cy="295176"/>
              </a:xfrm>
              <a:prstGeom prst="roundRect">
                <a:avLst/>
              </a:prstGeom>
              <a:solidFill>
                <a:srgbClr val="07C2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6A71FEC6-2A97-D743-AD0F-6F64CE775C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392750" y="5095290"/>
                <a:ext cx="222733" cy="22273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6289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2872</TotalTime>
  <Words>394</Words>
  <Application>Microsoft Macintosh PowerPoint</Application>
  <PresentationFormat>Widescreen</PresentationFormat>
  <Paragraphs>104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Data Splash / Region-aires!</vt:lpstr>
      <vt:lpstr>Colour Scheme</vt:lpstr>
      <vt:lpstr>Splash Screen</vt:lpstr>
      <vt:lpstr>Main Menu</vt:lpstr>
      <vt:lpstr>Pre-Game Screen</vt:lpstr>
      <vt:lpstr>Game Screen</vt:lpstr>
      <vt:lpstr>Learning Zone (Web Browser)</vt:lpstr>
      <vt:lpstr>Free Play Area</vt:lpstr>
      <vt:lpstr>Free Play Area</vt:lpstr>
      <vt:lpstr>Awards Screen (Gamification Badges)</vt:lpstr>
      <vt:lpstr>Credits Screen? Maybe?</vt:lpstr>
      <vt:lpstr>Game Screen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 A. (445348)</dc:creator>
  <cp:lastModifiedBy>GRAY A. (445348)</cp:lastModifiedBy>
  <cp:revision>42</cp:revision>
  <dcterms:created xsi:type="dcterms:W3CDTF">2020-06-25T17:42:08Z</dcterms:created>
  <dcterms:modified xsi:type="dcterms:W3CDTF">2020-08-20T11:08:20Z</dcterms:modified>
</cp:coreProperties>
</file>