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4" r:id="rId4"/>
    <p:sldId id="275" r:id="rId5"/>
    <p:sldId id="276" r:id="rId6"/>
    <p:sldId id="273" r:id="rId7"/>
    <p:sldId id="258" r:id="rId8"/>
    <p:sldId id="263" r:id="rId9"/>
    <p:sldId id="264" r:id="rId10"/>
    <p:sldId id="277" r:id="rId11"/>
    <p:sldId id="260" r:id="rId12"/>
    <p:sldId id="261" r:id="rId13"/>
    <p:sldId id="262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59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4" y="8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2019/3/29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1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70568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547495"/>
            <a:ext cx="10852150" cy="480123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1285" y="29210"/>
            <a:ext cx="10852150" cy="45339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sz="1800" b="0" dirty="0">
                <a:solidFill>
                  <a:schemeClr val="bg1"/>
                </a:solidFill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925" y="3318510"/>
            <a:ext cx="10852150" cy="1115060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6600" b="0" u="none" strike="noStrike" kern="1200" cap="none" spc="300" normalizeH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单击此处编辑致谢语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9" Type="http://schemas.openxmlformats.org/officeDocument/2006/relationships/tags" Target="../tags/tag5.xml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uzico425/mp4download" TargetMode="External"/><Relationship Id="rId3" Type="http://schemas.openxmlformats.org/officeDocument/2006/relationships/hyperlink" Target="https://github.com/muzico425/infoq_aiospider/tree/develop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i-FI" altLang="zh-CN" dirty="0" err="1">
                <a:latin typeface="Heiti SC Medium" pitchFamily="2" charset="-128"/>
                <a:ea typeface="Heiti SC Medium" pitchFamily="2" charset="-128"/>
              </a:rPr>
              <a:t>aiohttp</a:t>
            </a:r>
            <a:r>
              <a:rPr lang="zh-CN" altLang="fi-FI" sz="4000" dirty="0">
                <a:latin typeface="Heiti SC Medium" pitchFamily="2" charset="-128"/>
                <a:ea typeface="Heiti SC Medium" pitchFamily="2" charset="-128"/>
                <a:sym typeface="Helvetica"/>
              </a:rPr>
              <a:t>异步爬虫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795" y="957476"/>
            <a:ext cx="10852237" cy="648000"/>
          </a:xfrm>
        </p:spPr>
        <p:txBody>
          <a:bodyPr/>
          <a:lstStyle/>
          <a:p>
            <a:r>
              <a:rPr lang="zh-CN" altLang="en-US"/>
              <a:t>服务器性能基准报告</a:t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82" y="2007306"/>
            <a:ext cx="10852150" cy="39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foo():</a:t>
            </a:r>
          </a:p>
          <a:p>
            <a:pPr lvl="1"/>
            <a:r>
              <a:rPr kumimoji="1" lang="en-US" altLang="zh-CN" dirty="0"/>
              <a:t>    pass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调用：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foo()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905000"/>
            <a:ext cx="4703970" cy="38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3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async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c_foo</a:t>
            </a:r>
            <a:r>
              <a:rPr kumimoji="1" lang="en-US" altLang="zh-CN" dirty="0"/>
              <a:t>():</a:t>
            </a:r>
          </a:p>
          <a:p>
            <a:pPr lvl="1"/>
            <a:r>
              <a:rPr kumimoji="1" lang="en-US" altLang="zh-CN" dirty="0"/>
              <a:t>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调用：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?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17" y="1745303"/>
            <a:ext cx="6057885" cy="4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1. </a:t>
            </a:r>
            <a:r>
              <a:rPr lang="en" altLang="zh-CN" dirty="0" err="1"/>
              <a:t>async</a:t>
            </a:r>
            <a:r>
              <a:rPr lang="en" altLang="zh-CN" dirty="0"/>
              <a:t> </a:t>
            </a:r>
            <a:r>
              <a:rPr lang="en" altLang="zh-CN" dirty="0" err="1"/>
              <a:t>def</a:t>
            </a:r>
            <a:r>
              <a:rPr lang="en" altLang="zh-CN" dirty="0"/>
              <a:t> </a:t>
            </a:r>
            <a:r>
              <a:rPr lang="zh-CN" altLang="en" dirty="0"/>
              <a:t>定义的</a:t>
            </a:r>
            <a:r>
              <a:rPr lang="zh-CN" altLang="en-US" dirty="0"/>
              <a:t>一个函数</a:t>
            </a:r>
            <a:endParaRPr lang="en" altLang="zh-CN" dirty="0"/>
          </a:p>
          <a:p>
            <a:r>
              <a:rPr lang="en" altLang="zh-CN" dirty="0"/>
              <a:t>2. </a:t>
            </a:r>
            <a:r>
              <a:rPr lang="zh-CN" altLang="en" dirty="0"/>
              <a:t>通过</a:t>
            </a:r>
            <a:r>
              <a:rPr lang="en" altLang="zh-CN" dirty="0"/>
              <a:t>await</a:t>
            </a:r>
            <a:r>
              <a:rPr lang="zh-CN" altLang="en" dirty="0"/>
              <a:t>关键字</a:t>
            </a:r>
            <a:r>
              <a:rPr lang="zh-CN" altLang="en-US" dirty="0"/>
              <a:t>调用</a:t>
            </a:r>
            <a:endParaRPr lang="en" altLang="zh-CN" dirty="0"/>
          </a:p>
          <a:p>
            <a:r>
              <a:rPr lang="en" altLang="zh-CN" dirty="0"/>
              <a:t>3. </a:t>
            </a:r>
            <a:r>
              <a:rPr lang="zh-CN" altLang="en" dirty="0"/>
              <a:t>如果</a:t>
            </a:r>
            <a:r>
              <a:rPr lang="zh-CN" altLang="en-US" dirty="0"/>
              <a:t>函数中包含</a:t>
            </a:r>
            <a:r>
              <a:rPr lang="en-US" altLang="zh-CN" dirty="0"/>
              <a:t>await</a:t>
            </a:r>
            <a:r>
              <a:rPr lang="zh-CN" altLang="en-US" dirty="0"/>
              <a:t>关键字，那么这个函数它是协程。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4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58" y="1552467"/>
            <a:ext cx="7729075" cy="4159219"/>
          </a:xfrm>
        </p:spPr>
      </p:pic>
    </p:spTree>
    <p:extLst>
      <p:ext uri="{BB962C8B-B14F-4D97-AF65-F5344CB8AC3E}">
        <p14:creationId xmlns:p14="http://schemas.microsoft.com/office/powerpoint/2010/main" val="10141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session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41" y="1454772"/>
            <a:ext cx="7526575" cy="3846098"/>
          </a:xfrm>
        </p:spPr>
      </p:pic>
    </p:spTree>
    <p:extLst>
      <p:ext uri="{BB962C8B-B14F-4D97-AF65-F5344CB8AC3E}">
        <p14:creationId xmlns:p14="http://schemas.microsoft.com/office/powerpoint/2010/main" val="1191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aiohttp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00" y="612918"/>
            <a:ext cx="6636252" cy="5866671"/>
          </a:xfrm>
        </p:spPr>
      </p:pic>
    </p:spTree>
    <p:extLst>
      <p:ext uri="{BB962C8B-B14F-4D97-AF65-F5344CB8AC3E}">
        <p14:creationId xmlns:p14="http://schemas.microsoft.com/office/powerpoint/2010/main" val="2128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aiohttp</a:t>
            </a:r>
            <a:r>
              <a:rPr kumimoji="1" lang="zh-CN" altLang="en-US" dirty="0"/>
              <a:t>并发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9" y="1547813"/>
            <a:ext cx="57625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websockets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63" y="705685"/>
            <a:ext cx="4895302" cy="5947186"/>
          </a:xfrm>
        </p:spPr>
      </p:pic>
    </p:spTree>
    <p:extLst>
      <p:ext uri="{BB962C8B-B14F-4D97-AF65-F5344CB8AC3E}">
        <p14:creationId xmlns:p14="http://schemas.microsoft.com/office/powerpoint/2010/main" val="1974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一些异步项目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://github.com/muzico425/mp4download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https://github.com/muzico425/infoq_aiospider/tree/developer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0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>
                <a:sym typeface="Helvetica"/>
              </a:rPr>
              <a:t>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协程，又称微线程，纤程。英文名</a:t>
            </a:r>
            <a:r>
              <a:rPr lang="en-US" altLang="zh-CN" dirty="0" err="1"/>
              <a:t>Coroutine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协程的概念很早就提出来了，但直到最近几年才在某些语言（如</a:t>
            </a:r>
            <a:r>
              <a:rPr lang="en-US" altLang="zh-CN" dirty="0" err="1"/>
              <a:t>Lua</a:t>
            </a:r>
            <a:r>
              <a:rPr lang="zh-CN" altLang="en-US" dirty="0"/>
              <a:t>）中得到广泛应用。</a:t>
            </a:r>
          </a:p>
          <a:p>
            <a:r>
              <a:rPr lang="zh-CN" altLang="en-US" dirty="0"/>
              <a:t>子程序，或者称为函数，在所有语言中都是层级调用，比如</a:t>
            </a:r>
            <a:r>
              <a:rPr lang="en-US" altLang="zh-CN" dirty="0"/>
              <a:t>A</a:t>
            </a:r>
            <a:r>
              <a:rPr lang="zh-CN" altLang="en-US" dirty="0"/>
              <a:t>调用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在执行过程中又调用了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执行完毕返回，</a:t>
            </a:r>
            <a:r>
              <a:rPr lang="en-US" altLang="zh-CN" dirty="0"/>
              <a:t>B</a:t>
            </a:r>
            <a:r>
              <a:rPr lang="zh-CN" altLang="en-US" dirty="0"/>
              <a:t>执行完毕返回，最后是</a:t>
            </a:r>
            <a:r>
              <a:rPr lang="en-US" altLang="zh-CN" dirty="0"/>
              <a:t>A</a:t>
            </a:r>
            <a:r>
              <a:rPr lang="zh-CN" altLang="en-US" dirty="0"/>
              <a:t>执行完毕。</a:t>
            </a:r>
          </a:p>
          <a:p>
            <a:r>
              <a:rPr lang="zh-CN" altLang="en-US" dirty="0"/>
              <a:t>所以子程序调用是通过栈实现的，一个线程就是执行一个子程序。</a:t>
            </a:r>
          </a:p>
          <a:p>
            <a:r>
              <a:rPr lang="zh-CN" altLang="en-US" dirty="0"/>
              <a:t>子程序调用总是一个入口，一次返回，调用顺序是明确的。而协程的调用和子程序不同。</a:t>
            </a:r>
          </a:p>
          <a:p>
            <a:r>
              <a:rPr lang="zh-CN" altLang="en-US" dirty="0"/>
              <a:t>协程看上去也是子程序，但执行过程中，在子程序内部可中断，然后转而执行别的子程序，在适当的时候再返回来接着执行。</a:t>
            </a:r>
          </a:p>
          <a:p>
            <a:r>
              <a:rPr lang="zh-CN" altLang="en-US" dirty="0"/>
              <a:t>线程和进程的操作是由程序触发系统接口，最后的执行者是系统；协程的操作则是程序员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其他异步模块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err="1" smtClean="0"/>
              <a:t>aiowebsocket</a:t>
            </a:r>
            <a:r>
              <a:rPr lang="zh-CN" altLang="en-US" dirty="0"/>
              <a:t>：异步</a:t>
            </a:r>
            <a:r>
              <a:rPr lang="en-US" altLang="zh-CN" dirty="0" err="1"/>
              <a:t>websocket</a:t>
            </a:r>
            <a:r>
              <a:rPr lang="zh-CN" altLang="en-US" dirty="0"/>
              <a:t>库</a:t>
            </a:r>
            <a:endParaRPr lang="en-US" altLang="zh-CN" dirty="0"/>
          </a:p>
          <a:p>
            <a:pPr fontAlgn="base"/>
            <a:r>
              <a:rPr lang="en-US" altLang="zh-CN" dirty="0"/>
              <a:t>motor</a:t>
            </a:r>
            <a:r>
              <a:rPr lang="zh-CN" altLang="en-US" dirty="0"/>
              <a:t>：异步</a:t>
            </a:r>
            <a:r>
              <a:rPr lang="en-US" altLang="zh-CN" dirty="0"/>
              <a:t>mongo</a:t>
            </a:r>
            <a:r>
              <a:rPr lang="zh-CN" altLang="en-US" dirty="0"/>
              <a:t>库</a:t>
            </a:r>
          </a:p>
          <a:p>
            <a:pPr fontAlgn="base"/>
            <a:r>
              <a:rPr lang="en-US" altLang="zh-CN" dirty="0" err="1"/>
              <a:t>aiofiles</a:t>
            </a:r>
            <a:r>
              <a:rPr lang="zh-CN" altLang="en-US" dirty="0"/>
              <a:t>：异步文件读写</a:t>
            </a:r>
          </a:p>
          <a:p>
            <a:pPr fontAlgn="base"/>
            <a:r>
              <a:rPr lang="en-US" altLang="zh-CN" dirty="0" err="1"/>
              <a:t>aiologger</a:t>
            </a:r>
            <a:r>
              <a:rPr lang="zh-CN" altLang="en-US" dirty="0"/>
              <a:t>：异步日志库</a:t>
            </a:r>
            <a:endParaRPr lang="en-US" altLang="zh-CN" dirty="0"/>
          </a:p>
          <a:p>
            <a:pPr fontAlgn="base"/>
            <a:r>
              <a:rPr kumimoji="1" lang="en-US" altLang="zh-CN" dirty="0" err="1"/>
              <a:t>aiostream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itertools</a:t>
            </a:r>
            <a:r>
              <a:rPr kumimoji="1" lang="zh-CN" altLang="en-US" dirty="0"/>
              <a:t>的异步版本</a:t>
            </a:r>
            <a:endParaRPr kumimoji="1" lang="en-US" altLang="zh-CN" dirty="0"/>
          </a:p>
          <a:p>
            <a:pPr fontAlgn="base"/>
            <a:r>
              <a:rPr kumimoji="1" lang="en-US" altLang="zh-CN" dirty="0" err="1"/>
              <a:t>Sanic</a:t>
            </a:r>
            <a:r>
              <a:rPr kumimoji="1" lang="zh-CN" altLang="en-US" dirty="0"/>
              <a:t>：异步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pPr fontAlgn="base"/>
            <a:r>
              <a:rPr lang="en-US" altLang="zh-CN" dirty="0"/>
              <a:t>Quart</a:t>
            </a:r>
            <a:r>
              <a:rPr lang="zh-CN" altLang="en-US" dirty="0"/>
              <a:t>：是基于</a:t>
            </a:r>
            <a:r>
              <a:rPr lang="en-US" altLang="zh-CN" dirty="0" err="1"/>
              <a:t>Asyncio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微框架。它志在让能够在</a:t>
            </a:r>
            <a:r>
              <a:rPr lang="en-US" altLang="zh-CN" dirty="0"/>
              <a:t>Web</a:t>
            </a:r>
            <a:r>
              <a:rPr lang="zh-CN" altLang="en-US" dirty="0"/>
              <a:t>开发中很容易地得到</a:t>
            </a:r>
            <a:r>
              <a:rPr lang="en-US" altLang="zh-CN" dirty="0" err="1"/>
              <a:t>Asyncio</a:t>
            </a:r>
            <a:r>
              <a:rPr lang="zh-CN" altLang="en-US" dirty="0"/>
              <a:t>带来的好处</a:t>
            </a:r>
            <a:endParaRPr lang="en-US" altLang="zh-CN" dirty="0"/>
          </a:p>
          <a:p>
            <a:pPr fontAlgn="base"/>
            <a:r>
              <a:rPr lang="en-US" altLang="zh-CN" dirty="0"/>
              <a:t>Trio</a:t>
            </a:r>
            <a:r>
              <a:rPr lang="zh-CN" altLang="en-US" dirty="0"/>
              <a:t>：不同于</a:t>
            </a:r>
            <a:r>
              <a:rPr lang="en-US" altLang="zh-CN" dirty="0" err="1"/>
              <a:t>asyncio</a:t>
            </a:r>
            <a:r>
              <a:rPr lang="zh-CN" altLang="en-US" dirty="0"/>
              <a:t>的异步库。</a:t>
            </a:r>
            <a:endParaRPr lang="en-US" altLang="zh-CN" dirty="0"/>
          </a:p>
          <a:p>
            <a:pPr fontAlgn="base"/>
            <a:r>
              <a:rPr lang="en-US" altLang="zh-CN" dirty="0"/>
              <a:t>Curio</a:t>
            </a:r>
            <a:r>
              <a:rPr lang="zh-CN" altLang="en-US" dirty="0"/>
              <a:t>：不同于</a:t>
            </a:r>
            <a:r>
              <a:rPr lang="en-US" altLang="zh-CN" dirty="0" err="1"/>
              <a:t>asyncio</a:t>
            </a:r>
            <a:r>
              <a:rPr lang="zh-CN" altLang="en-US" dirty="0"/>
              <a:t>的异步库。</a:t>
            </a:r>
            <a:endParaRPr lang="en-US" altLang="zh-CN" dirty="0"/>
          </a:p>
          <a:p>
            <a:pPr fontAlgn="base"/>
            <a:r>
              <a:rPr lang="en-US" altLang="zh-CN" dirty="0"/>
              <a:t>asks</a:t>
            </a:r>
            <a:r>
              <a:rPr lang="zh-CN" altLang="en-US" dirty="0"/>
              <a:t>：配合</a:t>
            </a:r>
            <a:r>
              <a:rPr lang="en-US" altLang="zh-CN" dirty="0"/>
              <a:t>Trio</a:t>
            </a:r>
            <a:r>
              <a:rPr lang="zh-CN" altLang="en-US" dirty="0"/>
              <a:t>使用的异步网络库</a:t>
            </a:r>
            <a:endParaRPr lang="en-US" altLang="zh-CN" dirty="0"/>
          </a:p>
          <a:p>
            <a:pPr fontAlgn="base"/>
            <a:r>
              <a:rPr lang="en-US" altLang="zh-CN" dirty="0" err="1"/>
              <a:t>Trio-asyncio:trio</a:t>
            </a:r>
            <a:r>
              <a:rPr lang="zh-CN" altLang="en-US" dirty="0"/>
              <a:t>和</a:t>
            </a:r>
            <a:r>
              <a:rPr lang="en-US" altLang="zh-CN" dirty="0" err="1"/>
              <a:t>asyncio</a:t>
            </a:r>
            <a:r>
              <a:rPr lang="zh-CN" altLang="en-US" dirty="0"/>
              <a:t>共存使用库。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协程和线程相比优点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610126"/>
            <a:ext cx="10852150" cy="4389842"/>
          </a:xfrm>
        </p:spPr>
        <p:txBody>
          <a:bodyPr/>
          <a:lstStyle/>
          <a:p>
            <a:r>
              <a:rPr lang="zh-CN" altLang="en-US" dirty="0"/>
              <a:t>与线程不同，协程是自己主动让出</a:t>
            </a:r>
            <a:r>
              <a:rPr lang="en-US" altLang="zh-CN" dirty="0"/>
              <a:t>CPU</a:t>
            </a:r>
            <a:r>
              <a:rPr lang="zh-CN" altLang="en-US" dirty="0"/>
              <a:t>，并交付他期望的下一个协程运行，而不是在任何时候都有可能被系统调度打断。因此协程的使用更加清晰易懂，并且多数情况下不需要锁机制。</a:t>
            </a:r>
          </a:p>
          <a:p>
            <a:r>
              <a:rPr lang="zh-CN" altLang="en-US" dirty="0"/>
              <a:t>与线程相比，协程的切换由程序控制，发生在用户空间而非内核空间，因此切换的代价非常的小。</a:t>
            </a:r>
          </a:p>
          <a:p>
            <a:r>
              <a:rPr lang="zh-CN" altLang="en-US" dirty="0"/>
              <a:t>某种意义上，协程与线程的关系类似与线程与进程的关系，多个协程会在同一个线程的上下文之中运行。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8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协程的好处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无需线程上下文切换的开销</a:t>
            </a:r>
          </a:p>
          <a:p>
            <a:r>
              <a:rPr lang="zh-CN" altLang="en-US" dirty="0"/>
              <a:t>无需原子操作锁定及同步的开销</a:t>
            </a:r>
          </a:p>
          <a:p>
            <a:r>
              <a:rPr lang="zh-CN" altLang="en-US" dirty="0"/>
              <a:t>方便切换控制流，简化编程模型</a:t>
            </a:r>
          </a:p>
          <a:p>
            <a:r>
              <a:rPr lang="zh-CN" altLang="en-US" dirty="0"/>
              <a:t>高并发</a:t>
            </a:r>
            <a:r>
              <a:rPr lang="en-US" altLang="zh-CN" dirty="0"/>
              <a:t>+</a:t>
            </a:r>
            <a:r>
              <a:rPr lang="zh-CN" altLang="en-US" dirty="0"/>
              <a:t>高扩展性</a:t>
            </a:r>
            <a:r>
              <a:rPr lang="en-US" altLang="zh-CN" dirty="0"/>
              <a:t>+</a:t>
            </a:r>
            <a:r>
              <a:rPr lang="zh-CN" altLang="en-US" dirty="0"/>
              <a:t>低成本：一个</a:t>
            </a:r>
            <a:r>
              <a:rPr lang="en-US" altLang="zh-CN" dirty="0"/>
              <a:t>CPU</a:t>
            </a:r>
            <a:r>
              <a:rPr lang="zh-CN" altLang="en-US" dirty="0"/>
              <a:t>支持上万的协程都不是问题。所以很适合用于高并发处理。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协程的缺点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无法利用多核资源：协程的本质是个单线程</a:t>
            </a:r>
            <a:r>
              <a:rPr lang="en-US" altLang="zh-CN" dirty="0"/>
              <a:t>,</a:t>
            </a:r>
            <a:r>
              <a:rPr lang="zh-CN" altLang="en-US" dirty="0"/>
              <a:t>它不能同时将 单个</a:t>
            </a:r>
            <a:r>
              <a:rPr lang="en-US" altLang="zh-CN" dirty="0"/>
              <a:t>CPU </a:t>
            </a:r>
            <a:r>
              <a:rPr lang="zh-CN" altLang="en-US" dirty="0"/>
              <a:t>的多个核用上</a:t>
            </a:r>
            <a:r>
              <a:rPr lang="en-US" altLang="zh-CN" dirty="0"/>
              <a:t>,</a:t>
            </a:r>
            <a:r>
              <a:rPr lang="zh-CN" altLang="en-US" dirty="0"/>
              <a:t>协程需要和进程配合才能运行在多</a:t>
            </a:r>
            <a:r>
              <a:rPr lang="en-US" altLang="zh-CN" dirty="0"/>
              <a:t>CPU</a:t>
            </a:r>
            <a:r>
              <a:rPr lang="zh-CN" altLang="en-US" dirty="0"/>
              <a:t>上</a:t>
            </a:r>
            <a:r>
              <a:rPr lang="en-US" altLang="zh-CN" dirty="0"/>
              <a:t>.</a:t>
            </a:r>
            <a:r>
              <a:rPr lang="zh-CN" altLang="en-US" dirty="0"/>
              <a:t>当然我们日常所编写的绝大部分应用都没有这个必要，除非是</a:t>
            </a:r>
            <a:r>
              <a:rPr lang="en-US" altLang="zh-CN" dirty="0" err="1"/>
              <a:t>cpu</a:t>
            </a:r>
            <a:r>
              <a:rPr lang="zh-CN" altLang="en-US" dirty="0"/>
              <a:t>密集型应用。</a:t>
            </a:r>
          </a:p>
          <a:p>
            <a:r>
              <a:rPr lang="zh-CN" altLang="en-US" dirty="0"/>
              <a:t>进行阻塞（</a:t>
            </a:r>
            <a:r>
              <a:rPr lang="en-US" altLang="zh-CN" dirty="0"/>
              <a:t>Blocking</a:t>
            </a:r>
            <a:r>
              <a:rPr lang="zh-CN" altLang="en-US" dirty="0"/>
              <a:t>）操作（如</a:t>
            </a:r>
            <a:r>
              <a:rPr lang="en-US" altLang="zh-CN" dirty="0"/>
              <a:t>IO</a:t>
            </a:r>
            <a:r>
              <a:rPr lang="zh-CN" altLang="en-US" dirty="0"/>
              <a:t>时）会阻塞掉整个程序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0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同步，并发，协程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60D9871C-D2A4-4E42-BAB8-7BF379D2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76" y="1547813"/>
            <a:ext cx="900504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asyncio</a:t>
            </a:r>
            <a:r>
              <a:rPr lang="zh-CN" altLang="en-US" dirty="0" smtClean="0"/>
              <a:t>（标准库）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Helvetica"/>
              </a:rPr>
              <a:t>一个异步</a:t>
            </a:r>
            <a:r>
              <a:rPr lang="en-US" altLang="zh-CN" dirty="0" err="1"/>
              <a:t>io</a:t>
            </a:r>
            <a:r>
              <a:rPr lang="zh-CN" altLang="en-US" dirty="0">
                <a:sym typeface="Helvetica"/>
              </a:rPr>
              <a:t>库</a:t>
            </a:r>
            <a:r>
              <a:rPr lang="en-US" altLang="zh-CN" dirty="0"/>
              <a:t>,</a:t>
            </a:r>
            <a:r>
              <a:rPr lang="zh-CN" altLang="en-US" dirty="0">
                <a:sym typeface="Helvetica"/>
              </a:rPr>
              <a:t>从</a:t>
            </a:r>
            <a:r>
              <a:rPr lang="en-US" altLang="zh-CN" dirty="0"/>
              <a:t>Python3.4</a:t>
            </a:r>
            <a:r>
              <a:rPr lang="zh-CN" altLang="en-US" dirty="0">
                <a:sym typeface="Helvetica"/>
              </a:rPr>
              <a:t>开始加入官方库</a:t>
            </a:r>
            <a:r>
              <a:rPr lang="en-US" altLang="zh-CN" dirty="0"/>
              <a:t>,</a:t>
            </a:r>
            <a:r>
              <a:rPr lang="zh-CN" altLang="en-US" dirty="0">
                <a:sym typeface="Helvetica"/>
              </a:rPr>
              <a:t> 一开始的使用通过装饰器</a:t>
            </a:r>
            <a:r>
              <a:rPr lang="en-US" altLang="zh-CN" dirty="0"/>
              <a:t>@</a:t>
            </a:r>
            <a:r>
              <a:rPr lang="en-US" altLang="zh-CN" dirty="0" err="1"/>
              <a:t>asyncio.coroutine</a:t>
            </a:r>
            <a:r>
              <a:rPr lang="zh-CN" altLang="en-US" dirty="0">
                <a:sym typeface="Helvetica"/>
              </a:rPr>
              <a:t>和</a:t>
            </a:r>
            <a:r>
              <a:rPr lang="en-US" altLang="zh-CN" dirty="0">
                <a:sym typeface="Helvetica"/>
              </a:rPr>
              <a:t>yield</a:t>
            </a:r>
            <a:r>
              <a:rPr lang="zh-CN" altLang="en-US" dirty="0">
                <a:sym typeface="Helvetica"/>
              </a:rPr>
              <a:t> </a:t>
            </a:r>
            <a:r>
              <a:rPr lang="en-US" altLang="zh-CN" dirty="0">
                <a:sym typeface="Helvetica"/>
              </a:rPr>
              <a:t>from</a:t>
            </a:r>
            <a:r>
              <a:rPr lang="zh-CN" altLang="en-US" dirty="0">
                <a:sym typeface="Helvetica"/>
              </a:rPr>
              <a:t>实现</a:t>
            </a:r>
            <a:r>
              <a:rPr lang="zh-CN" altLang="en-US" dirty="0" smtClean="0">
                <a:sym typeface="Helvetica"/>
              </a:rPr>
              <a:t>，因为和生成器的定义，不容易区分，所以到了</a:t>
            </a:r>
            <a:r>
              <a:rPr lang="en-US" altLang="zh-CN" dirty="0" smtClean="0">
                <a:sym typeface="Helvetica"/>
              </a:rPr>
              <a:t>python3.5</a:t>
            </a:r>
            <a:r>
              <a:rPr lang="zh-CN" altLang="en-US" dirty="0">
                <a:sym typeface="Helvetica"/>
              </a:rPr>
              <a:t>引入</a:t>
            </a:r>
            <a:r>
              <a:rPr lang="en-US" altLang="zh-CN" dirty="0" err="1"/>
              <a:t>async</a:t>
            </a:r>
            <a:r>
              <a:rPr lang="en-US" altLang="zh-CN" dirty="0">
                <a:sym typeface="Helvetica"/>
              </a:rPr>
              <a:t>/</a:t>
            </a:r>
            <a:r>
              <a:rPr lang="en-US" altLang="zh-CN" dirty="0"/>
              <a:t>await</a:t>
            </a:r>
            <a:r>
              <a:rPr lang="zh-CN" altLang="en-US" dirty="0">
                <a:sym typeface="Helvetica"/>
              </a:rPr>
              <a:t>两大关键字，到</a:t>
            </a:r>
            <a:r>
              <a:rPr lang="en-US" altLang="zh-CN" dirty="0"/>
              <a:t>python3.7</a:t>
            </a:r>
            <a:r>
              <a:rPr lang="zh-CN" altLang="en-US" dirty="0">
                <a:sym typeface="Helvetica"/>
              </a:rPr>
              <a:t>加入</a:t>
            </a:r>
            <a:r>
              <a:rPr lang="en-US" altLang="zh-CN" dirty="0" err="1"/>
              <a:t>asyncio.run</a:t>
            </a:r>
            <a:r>
              <a:rPr lang="zh-CN" altLang="en-US" dirty="0">
                <a:sym typeface="Helvetica"/>
              </a:rPr>
              <a:t>方法，进一步简化运行入口的写法。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Helvetica"/>
              </a:rPr>
              <a:t>事件循环是一种处理多并发量的有效方式，在维基百科中它被描述为「一种等待程序分配事件或消息的编程架构</a:t>
            </a:r>
            <a:r>
              <a:rPr lang="zh-CN" altLang="en-US" dirty="0" smtClean="0">
                <a:sym typeface="Helvetica"/>
              </a:rPr>
              <a:t>」。我们</a:t>
            </a:r>
            <a:r>
              <a:rPr lang="zh-CN" altLang="en-US" dirty="0">
                <a:sym typeface="Helvetica"/>
              </a:rPr>
              <a:t>可以定义事件循环来简化使用轮询方法来监控事件。它的意义最通俗的说法就是「当</a:t>
            </a:r>
            <a:r>
              <a:rPr lang="en-US" altLang="zh-CN" dirty="0"/>
              <a:t>A</a:t>
            </a:r>
            <a:r>
              <a:rPr lang="zh-CN" altLang="en-US" dirty="0">
                <a:sym typeface="Helvetica"/>
              </a:rPr>
              <a:t>发生时，执行</a:t>
            </a:r>
            <a:r>
              <a:rPr lang="en-US" altLang="zh-CN" dirty="0"/>
              <a:t>B</a:t>
            </a:r>
            <a:r>
              <a:rPr lang="zh-CN" altLang="en-US" dirty="0">
                <a:sym typeface="Helvetica"/>
              </a:rPr>
              <a:t>」。他是</a:t>
            </a:r>
            <a:r>
              <a:rPr lang="en-US" altLang="zh-CN" dirty="0" err="1"/>
              <a:t>asyncio</a:t>
            </a:r>
            <a:r>
              <a:rPr lang="zh-CN" altLang="en-US" dirty="0">
                <a:sym typeface="Helvetica"/>
              </a:rPr>
              <a:t>提供的「中央处理设备</a:t>
            </a:r>
            <a:r>
              <a:rPr lang="zh-CN" altLang="en-US" dirty="0" smtClean="0">
                <a:sym typeface="Helvetica"/>
              </a:rPr>
              <a:t>」。</a:t>
            </a:r>
            <a:endParaRPr lang="zh-CN" altLang="en-US" dirty="0">
              <a:sym typeface="Helvetic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uvloop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Helvetica"/>
              </a:rPr>
              <a:t>用</a:t>
            </a:r>
            <a:r>
              <a:rPr lang="en-US" altLang="zh-CN" dirty="0" err="1"/>
              <a:t>Cython</a:t>
            </a:r>
            <a:r>
              <a:rPr lang="zh-CN" altLang="en-US" dirty="0">
                <a:sym typeface="Helvetica"/>
              </a:rPr>
              <a:t>编写的、用来替代</a:t>
            </a:r>
            <a:r>
              <a:rPr lang="en-US" altLang="zh-CN" dirty="0" err="1"/>
              <a:t>asyncio</a:t>
            </a:r>
            <a:r>
              <a:rPr lang="zh-CN" altLang="en-US" dirty="0">
                <a:sym typeface="Helvetica"/>
              </a:rPr>
              <a:t>事件循环。</a:t>
            </a:r>
            <a:br>
              <a:rPr lang="zh-CN" altLang="en-US" dirty="0">
                <a:sym typeface="Helvetica"/>
              </a:rPr>
            </a:br>
            <a:r>
              <a:rPr lang="zh-CN" altLang="en-US" dirty="0">
                <a:sym typeface="Helvetica"/>
              </a:rPr>
              <a:t>作者说「它在速度上至少比</a:t>
            </a:r>
            <a:r>
              <a:rPr lang="en-US" altLang="zh-CN" dirty="0" err="1"/>
              <a:t>Node.js</a:t>
            </a:r>
            <a:r>
              <a:rPr lang="zh-CN" altLang="en-US" dirty="0">
                <a:sym typeface="Helvetica"/>
              </a:rPr>
              <a:t>、</a:t>
            </a:r>
            <a:r>
              <a:rPr lang="en-US" altLang="zh-CN" dirty="0" err="1"/>
              <a:t>gevent</a:t>
            </a:r>
            <a:r>
              <a:rPr lang="zh-CN" altLang="en-US" dirty="0">
                <a:sym typeface="Helvetica"/>
              </a:rPr>
              <a:t>以及其它任何</a:t>
            </a:r>
            <a:r>
              <a:rPr lang="en-US" altLang="zh-CN" dirty="0"/>
              <a:t>Python</a:t>
            </a:r>
            <a:r>
              <a:rPr lang="zh-CN" altLang="en-US" dirty="0">
                <a:sym typeface="Helvetica"/>
              </a:rPr>
              <a:t>异步框架快</a:t>
            </a:r>
            <a:r>
              <a:rPr lang="en-US" altLang="zh-CN" dirty="0"/>
              <a:t>2</a:t>
            </a:r>
            <a:r>
              <a:rPr lang="zh-CN" altLang="en-US" dirty="0">
                <a:sym typeface="Helvetica"/>
              </a:rPr>
              <a:t>倍」</a:t>
            </a:r>
            <a:r>
              <a:rPr lang="zh-CN" altLang="en-US" dirty="0" smtClean="0">
                <a:sym typeface="Helvetica"/>
              </a:rPr>
              <a:t>。</a:t>
            </a:r>
            <a:endParaRPr lang="en-US" altLang="zh-CN" dirty="0" smtClean="0">
              <a:sym typeface="Helvetica"/>
            </a:endParaRPr>
          </a:p>
          <a:p>
            <a:endParaRPr lang="en-US" altLang="zh-CN" dirty="0" smtClean="0">
              <a:sym typeface="Helvetica"/>
            </a:endParaRPr>
          </a:p>
          <a:p>
            <a:endParaRPr lang="zh-CN" altLang="en-US" dirty="0"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2" y="2160337"/>
            <a:ext cx="6063422" cy="43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f107612-3610-45b9-ae4c-7f1404c9025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808</Words>
  <Application>Microsoft Macintosh PowerPoint</Application>
  <PresentationFormat>宽屏</PresentationFormat>
  <Paragraphs>69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Heiti SC Medium</vt:lpstr>
      <vt:lpstr>Helvetica</vt:lpstr>
      <vt:lpstr>微软雅黑</vt:lpstr>
      <vt:lpstr>Arial</vt:lpstr>
      <vt:lpstr>Office 主题​​</vt:lpstr>
      <vt:lpstr>aiohttp异步爬虫</vt:lpstr>
      <vt:lpstr>协程</vt:lpstr>
      <vt:lpstr>协程和线程相比优点</vt:lpstr>
      <vt:lpstr>协程的好处</vt:lpstr>
      <vt:lpstr>协程的缺点</vt:lpstr>
      <vt:lpstr>同步，并发，协程</vt:lpstr>
      <vt:lpstr>asyncio（标准库）</vt:lpstr>
      <vt:lpstr>事件循环</vt:lpstr>
      <vt:lpstr>uvloop</vt:lpstr>
      <vt:lpstr>服务器性能基准报告  </vt:lpstr>
      <vt:lpstr>同步函数</vt:lpstr>
      <vt:lpstr>异步函数</vt:lpstr>
      <vt:lpstr>协程特征</vt:lpstr>
      <vt:lpstr>requests</vt:lpstr>
      <vt:lpstr>session</vt:lpstr>
      <vt:lpstr>aiohttp</vt:lpstr>
      <vt:lpstr>aiohttp并发</vt:lpstr>
      <vt:lpstr>websockets</vt:lpstr>
      <vt:lpstr>一些异步项目</vt:lpstr>
      <vt:lpstr>其他异步模块</vt:lpstr>
      <vt:lpstr>谢谢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aiohttp异步爬虫</dc:title>
  <dc:creator>Administrator</dc:creator>
  <cp:lastModifiedBy>Microsoft Office 用户</cp:lastModifiedBy>
  <cp:revision>15</cp:revision>
  <dcterms:created xsi:type="dcterms:W3CDTF">2019-03-29T01:59:06Z</dcterms:created>
  <dcterms:modified xsi:type="dcterms:W3CDTF">2019-03-29T09:50:22Z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