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4" r:id="rId4"/>
    <p:sldId id="285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sharma" initials="as" lastIdx="1" clrIdx="0">
    <p:extLst>
      <p:ext uri="{19B8F6BF-5375-455C-9EA6-DF929625EA0E}">
        <p15:presenceInfo xmlns:p15="http://schemas.microsoft.com/office/powerpoint/2012/main" userId="419ccc0472c9ef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DF2C-1995-41EF-9F5B-9DF42A59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C86-07CC-44A9-AEB5-0D2CDA79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86AF-2E4A-4572-B72E-244915D5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FB4D-50E1-4A44-9698-D154840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737E-F1C4-4A2D-8A9E-E52EF990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34EF-111E-4340-A18A-F6CAA81F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E64D1-B4AB-4003-A2B7-C2A9A8239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5B51-E775-445D-97A6-B9727BC8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41E5-3E4F-46F8-A2EC-284B9158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E8A8-A8BC-4DCA-8329-F1BEFBB1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6A956-CDB3-4DE3-B52B-F9F1B168F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5446C-4D6C-41EF-B037-BAA7293D6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65EC-4C73-4C13-B9A6-17FD5AA0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B7CD-EA07-490A-9E96-735165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597B-A17C-420D-A9EF-D2775A78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2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ADBF-DB92-4650-AA39-F65D0F77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0133-B4E6-47AB-90CB-FAA4ECD2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7184-D065-4152-B324-17AD2F64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6A79-9CAF-4DDA-B30B-13AEAA74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0FCA-E6A5-48A4-96AC-7C7309B9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167C-364C-4315-9CE3-00B95ECD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D8DCD-00E8-4369-AC44-D563ACAF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D3C2-9A7D-4E81-B37C-C38E419E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306E-44F4-4C77-BBD7-D16379EE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4252-C8DF-4C4F-8AEE-1376735C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6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01B9-7C65-4023-B993-69FD382F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CE17-F299-4D2B-947B-92D58A45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C08A-3B9D-4ADE-8FAC-F4BA2FDA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34A6-C184-4C19-B7E7-128EE0DA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BC5D-6F65-4990-926D-A9737E5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9BE2E-B264-4DF3-A81B-BC6E03F8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DA6B-F484-4FC3-80D2-CFF23993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01EEC-273D-4108-8502-D5FDD5B0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B7ED-0A17-48A7-ACE4-A2540842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7609C-15CF-4499-9018-7CF9536A9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CB0AB-3E2D-474A-A3F8-FEF619B2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02BB2-C9B1-44BE-8BBC-C3D59C62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34CA4-1B7A-4666-AF4B-2F2C0D05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CBFFF-B8DB-46BA-B5CC-C72160FA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AEAF-41C0-4D3C-9DD4-46DB1796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463E4-09D0-4EB0-8755-B2E31E61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5CC16-2724-4894-9AFF-536C491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5244A-DA28-48DD-B2F9-DA9D2DE3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58AA6-D2FB-45D0-B820-FF8FACDD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51BC7-77A2-44A7-A19C-DB381892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C5B3-18A8-45E8-A0FA-24DA968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2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67A-797B-4D55-91F5-4B293C5F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6DD2-491E-4D9F-9B2C-68C16037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1DB46-EED0-4096-A551-797CF1FF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7680-3515-486E-989B-5BE28626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3B9CA-CD12-444A-8E8F-2312F220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010A-7701-4073-9C5A-92ABC907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039D-D16B-42F0-8245-6FC5EFCF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618E3-75A6-4928-8754-3480A65CA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C746-0F3E-49A5-927E-66FEB2B5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382C-318F-46F2-B7ED-C73E0262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3EACE-0483-49DB-861D-8F8E4C8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F8526-EF4E-4869-9558-E3A2A13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1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3F36D-0419-420D-ADF2-46D047A6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E5DE-C17A-410B-8C60-7AEEDCEF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146A-CC02-4FA4-A82C-6DBB70AAC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2561-DF59-4792-9041-1FD088B1AFE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9A7E-3919-4746-82EC-CAC2F4FEB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9334-F77A-40D7-B260-C5887338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0B74-7D3A-4B49-B88E-3C2E840F0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2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F402-894E-4D76-BE2B-CB0B39C6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828" y="722686"/>
            <a:ext cx="9144000" cy="2387600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Tutorials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8417B-8D58-4E1E-9B07-1955B8780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052" y="3110286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79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B388-7C22-DE28-0A94-545EA309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156120"/>
            <a:ext cx="10515600" cy="1325563"/>
          </a:xfrm>
        </p:spPr>
        <p:txBody>
          <a:bodyPr/>
          <a:lstStyle/>
          <a:p>
            <a:r>
              <a:rPr lang="en-US" dirty="0"/>
              <a:t>Parameterizing tests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BA99-CD04-3A0D-57E4-8034FEF2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05" y="1627687"/>
            <a:ext cx="611341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Execute same tests against multiple inputs.</a:t>
            </a:r>
          </a:p>
          <a:p>
            <a:r>
              <a:rPr lang="en-US" sz="1800" dirty="0"/>
              <a:t>This can be done by using inbuild </a:t>
            </a:r>
            <a:r>
              <a:rPr lang="en-US" sz="1800" dirty="0" err="1"/>
              <a:t>pytest</a:t>
            </a:r>
            <a:r>
              <a:rPr lang="en-US" sz="1800" dirty="0"/>
              <a:t> market</a:t>
            </a:r>
          </a:p>
          <a:p>
            <a:endParaRPr lang="en-US" sz="1800" dirty="0"/>
          </a:p>
          <a:p>
            <a:endParaRPr lang="en-IN" sz="1800" dirty="0"/>
          </a:p>
          <a:p>
            <a:r>
              <a:rPr lang="en-IN" sz="1800" dirty="0"/>
              <a:t>In this example, there are two parameters used – </a:t>
            </a:r>
          </a:p>
          <a:p>
            <a:pPr marL="0" indent="0">
              <a:buNone/>
            </a:pPr>
            <a:r>
              <a:rPr lang="en-IN" sz="1800" i="1" dirty="0"/>
              <a:t>	</a:t>
            </a:r>
            <a:r>
              <a:rPr lang="en-IN" sz="1800" i="1" dirty="0" err="1"/>
              <a:t>input,expected_output</a:t>
            </a:r>
            <a:endParaRPr lang="en-IN" sz="1800" i="1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 err="1"/>
              <a:t>test_calculate_square</a:t>
            </a:r>
            <a:r>
              <a:rPr lang="en-IN" sz="1800" dirty="0"/>
              <a:t> will be executed 5 times in this example.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1729-962C-C8B9-CD88-566461B2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72" y="2701426"/>
            <a:ext cx="50673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FA267-37C7-4F6F-1A01-F1C9878E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81" y="1627687"/>
            <a:ext cx="4895850" cy="971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039187-370C-CA2F-DE07-C6DF946B9970}"/>
              </a:ext>
            </a:extLst>
          </p:cNvPr>
          <p:cNvSpPr/>
          <p:nvPr/>
        </p:nvSpPr>
        <p:spPr>
          <a:xfrm>
            <a:off x="437604" y="2398940"/>
            <a:ext cx="6113417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@pytest-mark.parameterize(“parameters”, [parameter values])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4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5D8F-49D7-052F-0F05-42D8F157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138702"/>
            <a:ext cx="10515600" cy="1325563"/>
          </a:xfrm>
        </p:spPr>
        <p:txBody>
          <a:bodyPr/>
          <a:lstStyle/>
          <a:p>
            <a:r>
              <a:rPr lang="en-US" dirty="0"/>
              <a:t>Parallel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274E-C743-44F5-172E-5829353D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4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Pytest</a:t>
            </a:r>
            <a:r>
              <a:rPr lang="en-US" sz="2000" dirty="0"/>
              <a:t> by default will execute tests in sequential order.</a:t>
            </a:r>
          </a:p>
          <a:p>
            <a:r>
              <a:rPr lang="en-US" sz="2000" dirty="0"/>
              <a:t>It can be time consuming for large test suite.</a:t>
            </a:r>
          </a:p>
          <a:p>
            <a:r>
              <a:rPr lang="en-US" sz="2000" dirty="0"/>
              <a:t>It is always advisable to execute test cases parallelly, which will in turn reduce overall execution time.</a:t>
            </a:r>
          </a:p>
          <a:p>
            <a:r>
              <a:rPr lang="en-US" sz="2000" dirty="0"/>
              <a:t>To enable parallel execution, </a:t>
            </a:r>
            <a:r>
              <a:rPr lang="en-US" sz="2000" dirty="0" err="1"/>
              <a:t>pytest-xdist</a:t>
            </a:r>
            <a:r>
              <a:rPr lang="en-US" sz="2000" dirty="0"/>
              <a:t> library is to be installed.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 installing this library, below command can be used for parallel execution.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D580F-54CA-F65E-4925-37BFEFE0C7D4}"/>
              </a:ext>
            </a:extLst>
          </p:cNvPr>
          <p:cNvSpPr/>
          <p:nvPr/>
        </p:nvSpPr>
        <p:spPr>
          <a:xfrm>
            <a:off x="2560321" y="3228703"/>
            <a:ext cx="3631474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 install </a:t>
            </a:r>
            <a:r>
              <a:rPr lang="en-US" dirty="0" err="1">
                <a:solidFill>
                  <a:schemeClr val="tx1"/>
                </a:solidFill>
              </a:rPr>
              <a:t>pytest-xdist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1FB8C-2364-A338-5316-DD67DA65EACE}"/>
              </a:ext>
            </a:extLst>
          </p:cNvPr>
          <p:cNvSpPr/>
          <p:nvPr/>
        </p:nvSpPr>
        <p:spPr>
          <a:xfrm>
            <a:off x="2799806" y="4543629"/>
            <a:ext cx="3631474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pytest</a:t>
            </a:r>
            <a:r>
              <a:rPr lang="en-US" dirty="0">
                <a:solidFill>
                  <a:schemeClr val="tx1"/>
                </a:solidFill>
              </a:rPr>
              <a:t> –n &lt;count&gt;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6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EC31-A929-6341-7D0A-0FBCEA01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" y="0"/>
            <a:ext cx="10515600" cy="1325563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with Selenium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65C0-1F79-3187-53BB-C7915445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1" y="1253331"/>
            <a:ext cx="10515600" cy="4351338"/>
          </a:xfrm>
        </p:spPr>
        <p:txBody>
          <a:bodyPr/>
          <a:lstStyle/>
          <a:p>
            <a:r>
              <a:rPr lang="en-US" dirty="0"/>
              <a:t>Selenium is library for automating web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17A0-A33D-F000-FA42-1650935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29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</a:t>
            </a:r>
            <a:r>
              <a:rPr lang="en-IN" sz="4000" dirty="0" err="1"/>
              <a:t>ytest</a:t>
            </a:r>
            <a:r>
              <a:rPr lang="en-IN" sz="4000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DD72-FF77-C5E0-F852-C72BB68B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43134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err="1"/>
              <a:t>Pytest</a:t>
            </a:r>
            <a:r>
              <a:rPr lang="en-IN" sz="2400" dirty="0"/>
              <a:t> is feature-rich plugin-based ecosystem for testing your python code.</a:t>
            </a:r>
          </a:p>
          <a:p>
            <a:r>
              <a:rPr lang="en-IN" sz="2400" dirty="0"/>
              <a:t>Makes testing experience more productive.</a:t>
            </a:r>
            <a:endParaRPr lang="en-IN" sz="2400" i="1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CDC75-92B1-D95A-6EA9-C958E708643F}"/>
              </a:ext>
            </a:extLst>
          </p:cNvPr>
          <p:cNvSpPr txBox="1"/>
          <p:nvPr/>
        </p:nvSpPr>
        <p:spPr>
          <a:xfrm>
            <a:off x="600891" y="2664823"/>
            <a:ext cx="9474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</a:t>
            </a:r>
            <a:r>
              <a:rPr lang="en-US" dirty="0" err="1"/>
              <a:t>Pytest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Free and Open 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Parallel execution.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Auto-detection of test files and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Feature to skip tests.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to run subset of tests.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Seamless integration with CI/CD pipelines.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17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17A0-A33D-F000-FA42-1650935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Installation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32B7AA-2034-06CC-A152-37905245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43134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err="1"/>
              <a:t>Pytest</a:t>
            </a:r>
            <a:r>
              <a:rPr lang="en-IN" sz="2400" dirty="0"/>
              <a:t> is a python package which can be installed using pip command from command line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Once installed </a:t>
            </a:r>
            <a:r>
              <a:rPr lang="en-IN" sz="2400" dirty="0" err="1"/>
              <a:t>propertly</a:t>
            </a:r>
            <a:r>
              <a:rPr lang="en-IN" sz="2400" dirty="0"/>
              <a:t>, you can verify it in </a:t>
            </a:r>
            <a:r>
              <a:rPr lang="en-IN" sz="2400" i="1" dirty="0"/>
              <a:t>site-packages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778D4-E3AD-8E36-DF6B-23A8B3CB1CBB}"/>
              </a:ext>
            </a:extLst>
          </p:cNvPr>
          <p:cNvSpPr/>
          <p:nvPr/>
        </p:nvSpPr>
        <p:spPr>
          <a:xfrm>
            <a:off x="3892731" y="2255520"/>
            <a:ext cx="2969623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 install </a:t>
            </a:r>
            <a:r>
              <a:rPr lang="en-US" dirty="0" err="1">
                <a:solidFill>
                  <a:schemeClr val="tx1"/>
                </a:solidFill>
              </a:rPr>
              <a:t>pytest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4581C-80FB-31D9-AA00-4DF071B3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7" y="4196928"/>
            <a:ext cx="4397965" cy="6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17A0-A33D-F000-FA42-1650935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29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Pytest</a:t>
            </a:r>
            <a:r>
              <a:rPr lang="en-US" sz="3600" dirty="0"/>
              <a:t> Test Discovery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8615E-781A-B81C-3A7F-52221365A0F2}"/>
              </a:ext>
            </a:extLst>
          </p:cNvPr>
          <p:cNvSpPr txBox="1"/>
          <p:nvPr/>
        </p:nvSpPr>
        <p:spPr>
          <a:xfrm>
            <a:off x="460695" y="1355142"/>
            <a:ext cx="104250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discovery is crucial aspect of any testing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involves automatic identification and collection of test files and functions from project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 err="1"/>
              <a:t>Pytest</a:t>
            </a:r>
            <a:r>
              <a:rPr lang="en-US" sz="1600" b="1" dirty="0"/>
              <a:t> test discovery 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File naming convention: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Pytest</a:t>
            </a:r>
            <a:r>
              <a:rPr lang="en-US" sz="1600" b="0" i="0" dirty="0">
                <a:effectLst/>
                <a:latin typeface="Söhne"/>
              </a:rPr>
              <a:t> recognizes test files based on their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 test file can be named using one of these conventions:</a:t>
            </a:r>
            <a:r>
              <a:rPr lang="en-US" sz="1600" dirty="0"/>
              <a:t>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/>
              <a:t>It starts with ‘test_’. (</a:t>
            </a:r>
            <a:r>
              <a:rPr lang="en-US" sz="1600" dirty="0" err="1"/>
              <a:t>e.g</a:t>
            </a:r>
            <a:r>
              <a:rPr lang="en-US" sz="1600" dirty="0"/>
              <a:t> test_my_project.py)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/>
              <a:t>It starts with ‘_test.py’ (e.g. my_project_test.py)</a:t>
            </a:r>
          </a:p>
          <a:p>
            <a:pPr marL="400050" indent="-400050">
              <a:buFont typeface="+mj-lt"/>
              <a:buAutoNum type="romanLcPeriod"/>
            </a:pPr>
            <a:endParaRPr lang="en-US" sz="1600" dirty="0"/>
          </a:p>
          <a:p>
            <a:r>
              <a:rPr lang="en-US" sz="1600" dirty="0"/>
              <a:t>2. </a:t>
            </a:r>
            <a:r>
              <a:rPr lang="en-US" sz="1600" u="sng" dirty="0"/>
              <a:t>Test Function Naming Convention: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Inside the test files, </a:t>
            </a:r>
            <a:r>
              <a:rPr lang="en-US" sz="1600" dirty="0" err="1"/>
              <a:t>Pytest</a:t>
            </a:r>
            <a:r>
              <a:rPr lang="en-US" sz="1600" dirty="0"/>
              <a:t> identifies test functions based on their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test function should start with test_ (e.g., def </a:t>
            </a:r>
            <a:r>
              <a:rPr lang="en-US" sz="1600" dirty="0" err="1"/>
              <a:t>test_my_function</a:t>
            </a:r>
            <a:r>
              <a:rPr lang="en-US" sz="1600" dirty="0"/>
              <a:t>()).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3.</a:t>
            </a:r>
            <a:r>
              <a:rPr lang="en-US" sz="1600" u="sng" dirty="0"/>
              <a:t> Custom Selection Through Markers: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Pytest</a:t>
            </a:r>
            <a:r>
              <a:rPr lang="en-US" sz="1600" dirty="0"/>
              <a:t> enables user to even customize the test discovery using markers.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B80C-9DE0-E62C-5A21-4E456260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77741"/>
            <a:ext cx="10515600" cy="1325563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6C45-B0BE-1003-10C1-2F02F1D9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46857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When in project directory you can use below </a:t>
            </a:r>
            <a:r>
              <a:rPr lang="en-US" sz="2000" dirty="0" err="1"/>
              <a:t>pytest</a:t>
            </a:r>
            <a:r>
              <a:rPr lang="en-US" sz="2000" dirty="0"/>
              <a:t> commands to execute test cases.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4B3A4-8E5C-4FA6-4FF2-E9BB6A8350AC}"/>
              </a:ext>
            </a:extLst>
          </p:cNvPr>
          <p:cNvSpPr/>
          <p:nvPr/>
        </p:nvSpPr>
        <p:spPr>
          <a:xfrm>
            <a:off x="923108" y="2159726"/>
            <a:ext cx="2969623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pytest</a:t>
            </a:r>
            <a:r>
              <a:rPr lang="en-US" dirty="0">
                <a:solidFill>
                  <a:schemeClr val="tx1"/>
                </a:solidFill>
              </a:rPr>
              <a:t> -v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BD8E2-974A-EE3B-72ED-269FD3629914}"/>
              </a:ext>
            </a:extLst>
          </p:cNvPr>
          <p:cNvSpPr txBox="1"/>
          <p:nvPr/>
        </p:nvSpPr>
        <p:spPr>
          <a:xfrm>
            <a:off x="4238896" y="2163299"/>
            <a:ext cx="5582195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Executes all the </a:t>
            </a:r>
            <a:r>
              <a:rPr lang="en-US" sz="1600" dirty="0" err="1"/>
              <a:t>pytest</a:t>
            </a:r>
            <a:r>
              <a:rPr lang="en-US" sz="1600" dirty="0"/>
              <a:t> test cases in the directory.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9F7D6-11D6-8126-B694-8678C26F4C1C}"/>
              </a:ext>
            </a:extLst>
          </p:cNvPr>
          <p:cNvSpPr/>
          <p:nvPr/>
        </p:nvSpPr>
        <p:spPr>
          <a:xfrm>
            <a:off x="936169" y="2843347"/>
            <a:ext cx="2969623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pytest</a:t>
            </a:r>
            <a:r>
              <a:rPr lang="en-US" dirty="0">
                <a:solidFill>
                  <a:schemeClr val="tx1"/>
                </a:solidFill>
              </a:rPr>
              <a:t> filename -v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1B76-02C9-672C-393A-E2D09AF69487}"/>
              </a:ext>
            </a:extLst>
          </p:cNvPr>
          <p:cNvSpPr txBox="1"/>
          <p:nvPr/>
        </p:nvSpPr>
        <p:spPr>
          <a:xfrm>
            <a:off x="4251957" y="2846920"/>
            <a:ext cx="5582195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Executes all the </a:t>
            </a:r>
            <a:r>
              <a:rPr lang="en-US" sz="1600" dirty="0" err="1"/>
              <a:t>pytest</a:t>
            </a:r>
            <a:r>
              <a:rPr lang="en-US" sz="1600" dirty="0"/>
              <a:t> test cases in the given file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1EF56-B883-CD7E-B88C-910108C74F8E}"/>
              </a:ext>
            </a:extLst>
          </p:cNvPr>
          <p:cNvSpPr/>
          <p:nvPr/>
        </p:nvSpPr>
        <p:spPr>
          <a:xfrm>
            <a:off x="936169" y="3472644"/>
            <a:ext cx="2969623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pytest</a:t>
            </a:r>
            <a:r>
              <a:rPr lang="en-US" dirty="0">
                <a:solidFill>
                  <a:schemeClr val="tx1"/>
                </a:solidFill>
              </a:rPr>
              <a:t> –k &lt;substring&gt; -v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4DC54-6A11-7622-0E6F-24E84AC33C0F}"/>
              </a:ext>
            </a:extLst>
          </p:cNvPr>
          <p:cNvSpPr txBox="1"/>
          <p:nvPr/>
        </p:nvSpPr>
        <p:spPr>
          <a:xfrm>
            <a:off x="4251957" y="3472645"/>
            <a:ext cx="5582195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Executes all the </a:t>
            </a:r>
            <a:r>
              <a:rPr lang="en-US" sz="1600" dirty="0" err="1"/>
              <a:t>pytest</a:t>
            </a:r>
            <a:r>
              <a:rPr lang="en-US" sz="1600" dirty="0"/>
              <a:t> test cases in the given directory whose name consists given substring.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6FD6A-B71A-A454-FD49-F940412C5A04}"/>
              </a:ext>
            </a:extLst>
          </p:cNvPr>
          <p:cNvSpPr txBox="1"/>
          <p:nvPr/>
        </p:nvSpPr>
        <p:spPr>
          <a:xfrm>
            <a:off x="1123406" y="4450080"/>
            <a:ext cx="8969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above commands can be executed without ‘-v’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‘-v’ with </a:t>
            </a:r>
            <a:r>
              <a:rPr lang="en-US" dirty="0" err="1"/>
              <a:t>pytest</a:t>
            </a:r>
            <a:r>
              <a:rPr lang="en-US" dirty="0"/>
              <a:t> commands gives detailed execution information.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937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15CB-40BB-FF39-062C-3539C96A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" y="-148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Pytest</a:t>
            </a:r>
            <a:r>
              <a:rPr lang="en-US" sz="3200" dirty="0"/>
              <a:t> Execution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1C383A-11EC-DD8B-E0C0-6B6CF4136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06" y="880371"/>
            <a:ext cx="7402830" cy="25486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F8FD0-8B5D-37D7-7593-16222A85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06" y="3653989"/>
            <a:ext cx="7402830" cy="27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72FC-A7EF-4AE6-070A-A034B6E5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78" y="164828"/>
            <a:ext cx="10515600" cy="1325563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Markers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CF06-08B2-F643-2865-34AFC58F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5" y="142503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Pytest</a:t>
            </a:r>
            <a:r>
              <a:rPr lang="en-US" sz="2000" dirty="0"/>
              <a:t> allows user to use markers on the test functions.</a:t>
            </a:r>
          </a:p>
          <a:p>
            <a:r>
              <a:rPr lang="en-US" sz="2000" dirty="0"/>
              <a:t>Inbuilt markers – </a:t>
            </a:r>
            <a:r>
              <a:rPr lang="en-US" sz="2000" dirty="0" err="1"/>
              <a:t>xfail</a:t>
            </a:r>
            <a:r>
              <a:rPr lang="en-US" sz="2000" dirty="0"/>
              <a:t>,  skip, parameterize.</a:t>
            </a:r>
          </a:p>
          <a:p>
            <a:r>
              <a:rPr lang="en-US" sz="2000" dirty="0"/>
              <a:t>User can create customized markers using below syntax: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Command for running the marked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64783-DD7F-2CA0-7608-F97F33DE4894}"/>
              </a:ext>
            </a:extLst>
          </p:cNvPr>
          <p:cNvSpPr/>
          <p:nvPr/>
        </p:nvSpPr>
        <p:spPr>
          <a:xfrm>
            <a:off x="3239589" y="2889068"/>
            <a:ext cx="3631474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@pytest.mark.&lt;marker_name&gt;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0DC4A-7B52-A08B-B6ED-7FCC1FB0F172}"/>
              </a:ext>
            </a:extLst>
          </p:cNvPr>
          <p:cNvSpPr/>
          <p:nvPr/>
        </p:nvSpPr>
        <p:spPr>
          <a:xfrm>
            <a:off x="3069772" y="4488042"/>
            <a:ext cx="3631474" cy="400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Pytest</a:t>
            </a:r>
            <a:r>
              <a:rPr lang="en-US" dirty="0">
                <a:solidFill>
                  <a:schemeClr val="tx1"/>
                </a:solidFill>
              </a:rPr>
              <a:t> –m &lt;</a:t>
            </a:r>
            <a:r>
              <a:rPr lang="en-US" dirty="0" err="1">
                <a:solidFill>
                  <a:schemeClr val="tx1"/>
                </a:solidFill>
              </a:rPr>
              <a:t>marker_name</a:t>
            </a:r>
            <a:r>
              <a:rPr lang="en-US" dirty="0">
                <a:solidFill>
                  <a:schemeClr val="tx1"/>
                </a:solidFill>
              </a:rPr>
              <a:t>&gt; -v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811-D533-734D-7FC9-9B2FC453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577"/>
            <a:ext cx="10515600" cy="1325563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Fixtures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0298-B9CA-2522-D372-62E00C61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381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Fixtures are functions which will run before each test function to which it is applied.</a:t>
            </a:r>
          </a:p>
          <a:p>
            <a:r>
              <a:rPr lang="en-IN" sz="2000" dirty="0"/>
              <a:t>A test function can use fixture name as input parameter.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this example -</a:t>
            </a:r>
          </a:p>
          <a:p>
            <a:r>
              <a:rPr lang="en-IN" sz="1800" dirty="0" err="1"/>
              <a:t>rectange_dimenstion</a:t>
            </a:r>
            <a:r>
              <a:rPr lang="en-IN" sz="1800" dirty="0"/>
              <a:t> is a fixture.</a:t>
            </a:r>
          </a:p>
          <a:p>
            <a:r>
              <a:rPr lang="en-IN" sz="1800" dirty="0" err="1"/>
              <a:t>test_calculate_area</a:t>
            </a:r>
            <a:r>
              <a:rPr lang="en-IN" sz="1800" dirty="0"/>
              <a:t> is the test function</a:t>
            </a:r>
          </a:p>
          <a:p>
            <a:pPr marL="0" indent="0">
              <a:buNone/>
            </a:pPr>
            <a:r>
              <a:rPr lang="en-IN" sz="1800" dirty="0"/>
              <a:t>to which we are supplying this </a:t>
            </a:r>
            <a:r>
              <a:rPr lang="en-IN" sz="1800" dirty="0" err="1"/>
              <a:t>fixuture</a:t>
            </a:r>
            <a:r>
              <a:rPr lang="en-IN" sz="1800" dirty="0"/>
              <a:t>.</a:t>
            </a:r>
          </a:p>
          <a:p>
            <a:r>
              <a:rPr lang="en-IN" sz="1800" dirty="0"/>
              <a:t>Before each the </a:t>
            </a:r>
            <a:r>
              <a:rPr lang="en-IN" sz="1800" dirty="0" err="1"/>
              <a:t>the</a:t>
            </a:r>
            <a:r>
              <a:rPr lang="en-IN" sz="1800" dirty="0"/>
              <a:t> test function gets </a:t>
            </a:r>
          </a:p>
          <a:p>
            <a:r>
              <a:rPr lang="en-IN" sz="1800" dirty="0"/>
              <a:t>called, fixture will be executed.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9897C9-C875-6C75-E783-394CE76A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65" y="2446203"/>
            <a:ext cx="55245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1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EA40-B96E-A022-726E-3340039C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2" y="0"/>
            <a:ext cx="10515600" cy="1325563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Fixtures – </a:t>
            </a:r>
            <a:r>
              <a:rPr lang="en-US" dirty="0" err="1"/>
              <a:t>conftest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056-D1A3-5B80-BFF9-EB2E7D1C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12" y="110403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Define fixtures in this conftest.py file to make them accessible across multiple files.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F637B-31C0-FC0A-DC52-4B1647B2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2" y="2209709"/>
            <a:ext cx="5467350" cy="168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2E104-92F0-0F16-11CB-D4D6E187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9709"/>
            <a:ext cx="54673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21298</TotalTime>
  <Words>639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Wingdings</vt:lpstr>
      <vt:lpstr>Office Theme</vt:lpstr>
      <vt:lpstr>PyTest Tutorials</vt:lpstr>
      <vt:lpstr>Pytest Introduction</vt:lpstr>
      <vt:lpstr>Installation</vt:lpstr>
      <vt:lpstr>Pytest Test Discovery</vt:lpstr>
      <vt:lpstr>Pytest Execution</vt:lpstr>
      <vt:lpstr>Pytest Execution</vt:lpstr>
      <vt:lpstr>Pytest Markers</vt:lpstr>
      <vt:lpstr>Pytest Fixtures</vt:lpstr>
      <vt:lpstr>Pytest Fixtures – conftest file</vt:lpstr>
      <vt:lpstr>Parameterizing tests</vt:lpstr>
      <vt:lpstr>Parallel execution</vt:lpstr>
      <vt:lpstr>Pytest with Selenium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sharma</dc:creator>
  <cp:lastModifiedBy>atul</cp:lastModifiedBy>
  <cp:revision>115</cp:revision>
  <dcterms:created xsi:type="dcterms:W3CDTF">2021-09-20T20:14:01Z</dcterms:created>
  <dcterms:modified xsi:type="dcterms:W3CDTF">2023-08-17T18:34:58Z</dcterms:modified>
</cp:coreProperties>
</file>