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323" r:id="rId4"/>
    <p:sldId id="326" r:id="rId5"/>
    <p:sldId id="324" r:id="rId6"/>
    <p:sldId id="328" r:id="rId7"/>
    <p:sldId id="327" r:id="rId8"/>
    <p:sldId id="330" r:id="rId9"/>
    <p:sldId id="329" r:id="rId10"/>
    <p:sldId id="331" r:id="rId11"/>
    <p:sldId id="332" r:id="rId12"/>
    <p:sldId id="333" r:id="rId13"/>
    <p:sldId id="334" r:id="rId14"/>
    <p:sldId id="335" r:id="rId15"/>
    <p:sldId id="360" r:id="rId16"/>
    <p:sldId id="361" r:id="rId17"/>
    <p:sldId id="325" r:id="rId18"/>
    <p:sldId id="339" r:id="rId19"/>
    <p:sldId id="343" r:id="rId20"/>
    <p:sldId id="340" r:id="rId21"/>
    <p:sldId id="344" r:id="rId22"/>
    <p:sldId id="341" r:id="rId23"/>
    <p:sldId id="345" r:id="rId24"/>
    <p:sldId id="338" r:id="rId25"/>
    <p:sldId id="346" r:id="rId26"/>
    <p:sldId id="347" r:id="rId27"/>
    <p:sldId id="348" r:id="rId28"/>
    <p:sldId id="337" r:id="rId29"/>
    <p:sldId id="349" r:id="rId30"/>
    <p:sldId id="352" r:id="rId31"/>
    <p:sldId id="350" r:id="rId32"/>
    <p:sldId id="351" r:id="rId33"/>
    <p:sldId id="353" r:id="rId34"/>
    <p:sldId id="356" r:id="rId35"/>
    <p:sldId id="354" r:id="rId36"/>
    <p:sldId id="355" r:id="rId37"/>
    <p:sldId id="357" r:id="rId38"/>
    <p:sldId id="358" r:id="rId39"/>
    <p:sldId id="35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861D58-D2D8-495F-9D02-B2EDA8B61471}">
          <p14:sldIdLst>
            <p14:sldId id="256"/>
            <p14:sldId id="257"/>
          </p14:sldIdLst>
        </p14:section>
        <p14:section name="입력함수와 출력함수란?" id="{13058880-36BC-4FAC-825B-8CB5C65D3ADB}">
          <p14:sldIdLst>
            <p14:sldId id="323"/>
          </p14:sldIdLst>
        </p14:section>
        <p14:section name="스크래치 입출력함수" id="{E53AA12E-6412-4DAD-8341-3E5D6397D89B}">
          <p14:sldIdLst>
            <p14:sldId id="326"/>
            <p14:sldId id="324"/>
            <p14:sldId id="328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60"/>
            <p14:sldId id="361"/>
          </p14:sldIdLst>
        </p14:section>
        <p14:section name="파이썬 입출력함수" id="{41BBDB3E-2492-4ABE-830F-D6DE35E81F2C}">
          <p14:sldIdLst>
            <p14:sldId id="325"/>
            <p14:sldId id="339"/>
            <p14:sldId id="343"/>
            <p14:sldId id="340"/>
            <p14:sldId id="344"/>
            <p14:sldId id="341"/>
            <p14:sldId id="345"/>
            <p14:sldId id="338"/>
            <p14:sldId id="346"/>
            <p14:sldId id="347"/>
            <p14:sldId id="348"/>
            <p14:sldId id="337"/>
            <p14:sldId id="349"/>
            <p14:sldId id="352"/>
            <p14:sldId id="350"/>
            <p14:sldId id="351"/>
            <p14:sldId id="353"/>
            <p14:sldId id="356"/>
            <p14:sldId id="354"/>
            <p14:sldId id="355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30" userDrawn="1">
          <p15:clr>
            <a:srgbClr val="A4A3A4"/>
          </p15:clr>
        </p15:guide>
        <p15:guide id="3" pos="3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89848" autoAdjust="0"/>
  </p:normalViewPr>
  <p:slideViewPr>
    <p:cSldViewPr snapToGrid="0" showGuides="1">
      <p:cViewPr varScale="1">
        <p:scale>
          <a:sx n="139" d="100"/>
          <a:sy n="139" d="100"/>
        </p:scale>
        <p:origin x="1830" y="-30"/>
      </p:cViewPr>
      <p:guideLst>
        <p:guide orient="horz" pos="2160"/>
        <p:guide pos="93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8311-5FF4-4A7E-B522-F36C2958853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9DE4-D22F-4FB6-BE49-43C024B5A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8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연산자들은 여기서 다룬단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19DE4-D22F-4FB6-BE49-43C024B5AD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802299"/>
            <a:ext cx="8638674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63" y="3531205"/>
            <a:ext cx="863867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52663" y="3514271"/>
            <a:ext cx="8638674" cy="169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2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" y="100669"/>
            <a:ext cx="8644689" cy="10492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79" y="1281363"/>
            <a:ext cx="8644689" cy="4770518"/>
          </a:xfrm>
        </p:spPr>
        <p:txBody>
          <a:bodyPr anchor="t"/>
          <a:lstStyle>
            <a:lvl2pPr marL="355600" indent="-177800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8679" y="1149904"/>
            <a:ext cx="86446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F897-FC2B-48E3-AE7B-C38AFAE2856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79F7DA-7806-4DDC-B013-781AF7A77E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235C0B-E775-094D-8CE7-97895258F937}"/>
              </a:ext>
            </a:extLst>
          </p:cNvPr>
          <p:cNvSpPr txBox="1">
            <a:spLocks/>
          </p:cNvSpPr>
          <p:nvPr userDrawn="1"/>
        </p:nvSpPr>
        <p:spPr>
          <a:xfrm>
            <a:off x="8348255" y="6354422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79F7DA-7806-4DDC-B013-781AF7A77E08}" type="slidenum">
              <a:rPr lang="ko-KR" altLang="en-US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7800" indent="-1778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b="1" kern="1200" cap="none">
          <a:solidFill>
            <a:srgbClr val="0000FF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1606-32DE-F550-2AE0-1D48BE00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11" y="802299"/>
            <a:ext cx="8626642" cy="2541431"/>
          </a:xfrm>
        </p:spPr>
        <p:txBody>
          <a:bodyPr anchor="b">
            <a:normAutofit/>
          </a:bodyPr>
          <a:lstStyle/>
          <a:p>
            <a:pPr algn="ctr"/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입력과 출력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CD68-C69D-E2A6-253A-5518BCC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11" y="3531205"/>
            <a:ext cx="8626642" cy="977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0529-D81D-5DA4-94EA-0DAF519D9575}"/>
              </a:ext>
            </a:extLst>
          </p:cNvPr>
          <p:cNvSpPr txBox="1"/>
          <p:nvPr/>
        </p:nvSpPr>
        <p:spPr>
          <a:xfrm>
            <a:off x="270711" y="614824"/>
            <a:ext cx="4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컴퓨팅적 사고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2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두 숫자를 입력 받아 사칙연산 결과를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사용자로부터 두 숫자를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감지 블록을 이용하여 입력 받는다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32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사칙 연산을 결과를 변수에 각각 저장한다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37F12C-6262-ECF5-ADF7-E55CB7D6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3" t="24148" r="59750" b="68836"/>
          <a:stretch/>
        </p:blipFill>
        <p:spPr>
          <a:xfrm>
            <a:off x="917895" y="3067050"/>
            <a:ext cx="5373712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AFD7AB-7F3F-1B4A-CA06-1654E39D1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0" t="42556" r="52500" b="49052"/>
          <a:stretch/>
        </p:blipFill>
        <p:spPr>
          <a:xfrm>
            <a:off x="701096" y="4197515"/>
            <a:ext cx="478373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2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두 숫자를 입력 받아 사칙연산 결과를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 연산 결과 출력하기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D3567-BA76-E22D-BB48-ECB194B2C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0" t="65321" r="66583" b="23521"/>
          <a:stretch/>
        </p:blipFill>
        <p:spPr>
          <a:xfrm>
            <a:off x="716337" y="2751106"/>
            <a:ext cx="2499360" cy="10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34" y="1280383"/>
            <a:ext cx="8644689" cy="477051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2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두 숫자를 입력 받아 사칙연산 결과를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5B524D-1EA9-AB5F-E30F-37DFD813D15C}"/>
              </a:ext>
            </a:extLst>
          </p:cNvPr>
          <p:cNvGrpSpPr/>
          <p:nvPr/>
        </p:nvGrpSpPr>
        <p:grpSpPr>
          <a:xfrm>
            <a:off x="2601231" y="2612898"/>
            <a:ext cx="3959584" cy="3296835"/>
            <a:chOff x="2569346" y="2688525"/>
            <a:chExt cx="3959584" cy="32968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8D332B-6DD7-FF96-5139-186F54C75FBA}"/>
                </a:ext>
              </a:extLst>
            </p:cNvPr>
            <p:cNvSpPr/>
            <p:nvPr/>
          </p:nvSpPr>
          <p:spPr>
            <a:xfrm>
              <a:off x="3314813" y="3241180"/>
              <a:ext cx="2468650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두 숫자를 입력 받는다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1DEC87C9-CBF3-8A93-39C5-225B1CDFD3F5}"/>
                </a:ext>
              </a:extLst>
            </p:cNvPr>
            <p:cNvSpPr/>
            <p:nvPr/>
          </p:nvSpPr>
          <p:spPr>
            <a:xfrm>
              <a:off x="3703358" y="2688525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32E7EE-7B12-E3C2-675A-3E6A1F36180A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4549138" y="2998231"/>
              <a:ext cx="0" cy="24294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A7802F8-2FDB-1A54-BAE4-1642F9B8EEFE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4549138" y="3551822"/>
              <a:ext cx="0" cy="24294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63CB09-27D1-D406-2153-296D4CAAF2D7}"/>
                </a:ext>
              </a:extLst>
            </p:cNvPr>
            <p:cNvSpPr/>
            <p:nvPr/>
          </p:nvSpPr>
          <p:spPr>
            <a:xfrm>
              <a:off x="2569346" y="3794771"/>
              <a:ext cx="3959584" cy="7340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사칙연산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더하기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빼기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곱하기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나누기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ko-KR" altLang="en-US" sz="1600" dirty="0">
                  <a:solidFill>
                    <a:schemeClr val="tx1"/>
                  </a:solidFill>
                </a:rPr>
                <a:t> 결과를 각 변수에 저장한다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A06F8987-0D89-ADCD-E5C3-BC912ECFA221}"/>
                </a:ext>
              </a:extLst>
            </p:cNvPr>
            <p:cNvSpPr/>
            <p:nvPr/>
          </p:nvSpPr>
          <p:spPr>
            <a:xfrm>
              <a:off x="3703358" y="5675654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E085C4-98E1-863A-F75F-4A4240574E62}"/>
                </a:ext>
              </a:extLst>
            </p:cNvPr>
            <p:cNvSpPr/>
            <p:nvPr/>
          </p:nvSpPr>
          <p:spPr>
            <a:xfrm>
              <a:off x="2597014" y="4771814"/>
              <a:ext cx="3904248" cy="660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연산결과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더하기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빼기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곱하기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나누기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) </a:t>
              </a:r>
              <a:r>
                <a:rPr lang="ko-KR" altLang="en-US" sz="1600">
                  <a:solidFill>
                    <a:schemeClr val="tx1"/>
                  </a:solidFill>
                </a:rPr>
                <a:t>변수를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BC88B84-C781-4EE1-6796-C1C5F1D93F94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4549138" y="4528865"/>
              <a:ext cx="0" cy="24294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A8565B-6C69-76C0-692D-53D587442444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4549138" y="5432704"/>
              <a:ext cx="0" cy="24295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28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2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두 숫자를 입력 받아 사칙연산 결과를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블록 코드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0AD6C3-DECE-F016-A0C3-114965F14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7851" r="66167" b="25685"/>
          <a:stretch/>
        </p:blipFill>
        <p:spPr>
          <a:xfrm>
            <a:off x="1785401" y="2141001"/>
            <a:ext cx="2644368" cy="44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3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solidFill>
                  <a:schemeClr val="tx1"/>
                </a:solidFill>
              </a:rPr>
              <a:t>캐릭터가 </a:t>
            </a:r>
            <a:r>
              <a:rPr lang="en-US" altLang="ko-KR" b="0" dirty="0">
                <a:solidFill>
                  <a:schemeClr val="tx1"/>
                </a:solidFill>
              </a:rPr>
              <a:t>1</a:t>
            </a:r>
            <a:r>
              <a:rPr lang="ko-KR" altLang="en-US" b="0" dirty="0">
                <a:solidFill>
                  <a:schemeClr val="tx1"/>
                </a:solidFill>
              </a:rPr>
              <a:t>부터 </a:t>
            </a:r>
            <a:r>
              <a:rPr lang="en-US" altLang="ko-KR" b="0" dirty="0">
                <a:solidFill>
                  <a:schemeClr val="tx1"/>
                </a:solidFill>
              </a:rPr>
              <a:t>100</a:t>
            </a:r>
            <a:r>
              <a:rPr lang="ko-KR" altLang="en-US" b="0" dirty="0">
                <a:solidFill>
                  <a:schemeClr val="tx1"/>
                </a:solidFill>
              </a:rPr>
              <a:t>사이의 숫자 중  임의의 숫자를 말하는 프로그램을 </a:t>
            </a:r>
            <a:r>
              <a:rPr lang="ko-KR" altLang="en-US" b="0" dirty="0" err="1">
                <a:solidFill>
                  <a:schemeClr val="tx1"/>
                </a:solidFill>
              </a:rPr>
              <a:t>만드시오</a:t>
            </a: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숫자 중 하나를 임의로 선택한다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선택한 숫자를 결과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에 저장한다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결과 변수에 저장된 값을 말한다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</a:pPr>
            <a:endParaRPr lang="en-US" altLang="ko-KR" b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7706D-E031-DA19-4556-8A493A2A5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3" t="21901" r="14216" b="18943"/>
          <a:stretch/>
        </p:blipFill>
        <p:spPr>
          <a:xfrm>
            <a:off x="728770" y="2750075"/>
            <a:ext cx="1656920" cy="343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A9D70-06F9-DF8C-2391-26E3C17E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14748" r="1758" b="15302"/>
          <a:stretch/>
        </p:blipFill>
        <p:spPr>
          <a:xfrm>
            <a:off x="728770" y="3666622"/>
            <a:ext cx="3355093" cy="433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05361-8269-83F8-A9AA-D614047B8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70" y="4561398"/>
            <a:ext cx="125747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3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solidFill>
                  <a:schemeClr val="tx1"/>
                </a:solidFill>
              </a:rPr>
              <a:t>캐릭터가 </a:t>
            </a:r>
            <a:r>
              <a:rPr lang="en-US" altLang="ko-KR" b="0" dirty="0">
                <a:solidFill>
                  <a:schemeClr val="tx1"/>
                </a:solidFill>
              </a:rPr>
              <a:t>1</a:t>
            </a:r>
            <a:r>
              <a:rPr lang="ko-KR" altLang="en-US" b="0" dirty="0">
                <a:solidFill>
                  <a:schemeClr val="tx1"/>
                </a:solidFill>
              </a:rPr>
              <a:t>부터 </a:t>
            </a:r>
            <a:r>
              <a:rPr lang="en-US" altLang="ko-KR" b="0" dirty="0">
                <a:solidFill>
                  <a:schemeClr val="tx1"/>
                </a:solidFill>
              </a:rPr>
              <a:t>100</a:t>
            </a:r>
            <a:r>
              <a:rPr lang="ko-KR" altLang="en-US" b="0" dirty="0">
                <a:solidFill>
                  <a:schemeClr val="tx1"/>
                </a:solidFill>
              </a:rPr>
              <a:t>사이의 숫자 중  임의의 숫자를 말하는 프로그램을 </a:t>
            </a:r>
            <a:r>
              <a:rPr lang="ko-KR" altLang="en-US" b="0" dirty="0" err="1">
                <a:solidFill>
                  <a:schemeClr val="tx1"/>
                </a:solidFill>
              </a:rPr>
              <a:t>만드시오</a:t>
            </a: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b="0" dirty="0">
                <a:solidFill>
                  <a:schemeClr val="tx1"/>
                </a:solidFill>
              </a:rPr>
              <a:t>순서도</a:t>
            </a:r>
            <a:r>
              <a:rPr lang="en-US" altLang="ko-KR" b="0" dirty="0">
                <a:solidFill>
                  <a:schemeClr val="tx1"/>
                </a:solidFill>
              </a:rPr>
              <a:t>(</a:t>
            </a:r>
            <a:r>
              <a:rPr lang="ko-KR" altLang="en-US" b="0" dirty="0">
                <a:solidFill>
                  <a:schemeClr val="tx1"/>
                </a:solidFill>
              </a:rPr>
              <a:t>알고리즘</a:t>
            </a:r>
            <a:r>
              <a:rPr lang="en-US" altLang="ko-KR" b="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86F551-8BC6-7490-2F5E-F243F70782BB}"/>
              </a:ext>
            </a:extLst>
          </p:cNvPr>
          <p:cNvGrpSpPr/>
          <p:nvPr/>
        </p:nvGrpSpPr>
        <p:grpSpPr>
          <a:xfrm>
            <a:off x="2601231" y="2612898"/>
            <a:ext cx="3959584" cy="3296835"/>
            <a:chOff x="2601231" y="2612898"/>
            <a:chExt cx="3959584" cy="329683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3C359-FC91-1808-40CB-F01A7CAA319F}"/>
                </a:ext>
              </a:extLst>
            </p:cNvPr>
            <p:cNvSpPr/>
            <p:nvPr/>
          </p:nvSpPr>
          <p:spPr>
            <a:xfrm>
              <a:off x="2628899" y="3337382"/>
              <a:ext cx="3904248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</a:rPr>
                <a:t>부터 </a:t>
              </a:r>
              <a:r>
                <a:rPr lang="en-US" altLang="ko-KR" sz="1600" dirty="0">
                  <a:solidFill>
                    <a:schemeClr val="tx1"/>
                  </a:solidFill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사이의 숫자 임의로 선택한다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94ADA4C6-9E6E-D3BE-47A9-A7CE6C56486C}"/>
                </a:ext>
              </a:extLst>
            </p:cNvPr>
            <p:cNvSpPr/>
            <p:nvPr/>
          </p:nvSpPr>
          <p:spPr>
            <a:xfrm>
              <a:off x="3735243" y="2612898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0C6AAFB-C64D-EFD5-EFEF-886E0FEE8D25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4581023" y="2922604"/>
              <a:ext cx="0" cy="41477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5FDBA10-7A0E-EF11-AC4A-CC9DADF329C1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4581023" y="3648024"/>
              <a:ext cx="0" cy="41477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7C4B15-49DD-279A-6305-1EAA33C7704F}"/>
                </a:ext>
              </a:extLst>
            </p:cNvPr>
            <p:cNvSpPr/>
            <p:nvPr/>
          </p:nvSpPr>
          <p:spPr>
            <a:xfrm>
              <a:off x="2601231" y="4062802"/>
              <a:ext cx="3959584" cy="4171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선택된 숫자를 결과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변수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</a:rPr>
                <a:t>에 저장 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FD0F2BF1-E2D5-126C-1BAD-7CDD2A7B58B6}"/>
                </a:ext>
              </a:extLst>
            </p:cNvPr>
            <p:cNvSpPr/>
            <p:nvPr/>
          </p:nvSpPr>
          <p:spPr>
            <a:xfrm>
              <a:off x="3735243" y="5600027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7B4798-7A57-32AC-2C49-03B658120D76}"/>
                </a:ext>
              </a:extLst>
            </p:cNvPr>
            <p:cNvSpPr/>
            <p:nvPr/>
          </p:nvSpPr>
          <p:spPr>
            <a:xfrm>
              <a:off x="3056879" y="4894750"/>
              <a:ext cx="3048288" cy="290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결과에 저장된 값을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3A072F9-7B64-2ADE-E597-363D3769DC56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4581023" y="4479972"/>
              <a:ext cx="0" cy="41477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7B416B8-FB8A-9BBF-37CE-36F6401EDDA8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4581023" y="5185248"/>
              <a:ext cx="0" cy="41477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67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3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solidFill>
                  <a:schemeClr val="tx1"/>
                </a:solidFill>
              </a:rPr>
              <a:t>캐릭터가 </a:t>
            </a:r>
            <a:r>
              <a:rPr lang="en-US" altLang="ko-KR" b="0" dirty="0">
                <a:solidFill>
                  <a:schemeClr val="tx1"/>
                </a:solidFill>
              </a:rPr>
              <a:t>1</a:t>
            </a:r>
            <a:r>
              <a:rPr lang="ko-KR" altLang="en-US" b="0" dirty="0">
                <a:solidFill>
                  <a:schemeClr val="tx1"/>
                </a:solidFill>
              </a:rPr>
              <a:t>부터 </a:t>
            </a:r>
            <a:r>
              <a:rPr lang="en-US" altLang="ko-KR" b="0" dirty="0">
                <a:solidFill>
                  <a:schemeClr val="tx1"/>
                </a:solidFill>
              </a:rPr>
              <a:t>100</a:t>
            </a:r>
            <a:r>
              <a:rPr lang="ko-KR" altLang="en-US" b="0" dirty="0">
                <a:solidFill>
                  <a:schemeClr val="tx1"/>
                </a:solidFill>
              </a:rPr>
              <a:t>사이의 숫자 중  임의의 숫자를 말하는 프로그램을 </a:t>
            </a:r>
            <a:r>
              <a:rPr lang="ko-KR" altLang="en-US" b="0" dirty="0" err="1">
                <a:solidFill>
                  <a:schemeClr val="tx1"/>
                </a:solidFill>
              </a:rPr>
              <a:t>만드시오</a:t>
            </a: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b="0" dirty="0">
                <a:solidFill>
                  <a:schemeClr val="tx1"/>
                </a:solidFill>
              </a:rPr>
              <a:t>코드 블록</a:t>
            </a: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b="0" dirty="0">
                <a:solidFill>
                  <a:schemeClr val="tx1"/>
                </a:solidFill>
              </a:rPr>
              <a:t>        </a:t>
            </a:r>
            <a:r>
              <a:rPr lang="ko-KR" altLang="en-US" b="0" dirty="0">
                <a:solidFill>
                  <a:schemeClr val="tx1"/>
                </a:solidFill>
              </a:rPr>
              <a:t>클릭하면서 </a:t>
            </a:r>
            <a:r>
              <a:rPr lang="ko-KR" altLang="en-US" b="0" dirty="0" err="1">
                <a:solidFill>
                  <a:schemeClr val="tx1"/>
                </a:solidFill>
              </a:rPr>
              <a:t>스프라이트가</a:t>
            </a:r>
            <a:r>
              <a:rPr lang="ko-KR" altLang="en-US" b="0" dirty="0">
                <a:solidFill>
                  <a:schemeClr val="tx1"/>
                </a:solidFill>
              </a:rPr>
              <a:t> 말하는 값이 바뀌는지 확인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05606-6BCA-711A-3F81-849722EB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6" y="2733578"/>
            <a:ext cx="3600953" cy="1390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DD2E53-5116-707D-CD02-3835FD46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85" y="4226661"/>
            <a:ext cx="30484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입력 함수</a:t>
            </a:r>
            <a:r>
              <a:rPr lang="en-US" altLang="ko-KR" dirty="0"/>
              <a:t>(input())</a:t>
            </a:r>
            <a:r>
              <a:rPr lang="ko-KR" altLang="en-US" dirty="0"/>
              <a:t>와 출력함수</a:t>
            </a:r>
            <a:r>
              <a:rPr lang="en-US" altLang="ko-KR" dirty="0"/>
              <a:t>(print())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dirty="0"/>
              <a:t>input()</a:t>
            </a:r>
            <a:r>
              <a:rPr lang="ko-KR" altLang="en-US" dirty="0"/>
              <a:t> 함수 예시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en-US" altLang="ko-KR" dirty="0"/>
              <a:t>print()</a:t>
            </a:r>
            <a:r>
              <a:rPr lang="ko-KR" altLang="en-US" dirty="0"/>
              <a:t>함수 예시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8228C-205C-0C8F-C4D6-F12855D4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89" y="3020463"/>
            <a:ext cx="3143250" cy="704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6458F8-8C76-17AD-63A5-7AF70D68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" y="1676541"/>
            <a:ext cx="2533650" cy="885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9052DE-8E72-E601-C3A2-8C4B9D22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9" y="4476609"/>
            <a:ext cx="3000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</a:t>
            </a:r>
            <a:r>
              <a:rPr lang="en-US" altLang="ko-KR" dirty="0"/>
              <a:t>: 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 나누기 등과 같은 연산의 결과를 반환하는 연산자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86A74FB8-0AAC-854C-6B0D-0D5C63701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2932"/>
              </p:ext>
            </p:extLst>
          </p:nvPr>
        </p:nvGraphicFramePr>
        <p:xfrm>
          <a:off x="719317" y="1991227"/>
          <a:ext cx="8166004" cy="385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501">
                  <a:extLst>
                    <a:ext uri="{9D8B030D-6E8A-4147-A177-3AD203B41FA5}">
                      <a16:colId xmlns:a16="http://schemas.microsoft.com/office/drawing/2014/main" val="4267117760"/>
                    </a:ext>
                  </a:extLst>
                </a:gridCol>
                <a:gridCol w="2041501">
                  <a:extLst>
                    <a:ext uri="{9D8B030D-6E8A-4147-A177-3AD203B41FA5}">
                      <a16:colId xmlns:a16="http://schemas.microsoft.com/office/drawing/2014/main" val="2053211291"/>
                    </a:ext>
                  </a:extLst>
                </a:gridCol>
                <a:gridCol w="2041501">
                  <a:extLst>
                    <a:ext uri="{9D8B030D-6E8A-4147-A177-3AD203B41FA5}">
                      <a16:colId xmlns:a16="http://schemas.microsoft.com/office/drawing/2014/main" val="1961980547"/>
                    </a:ext>
                  </a:extLst>
                </a:gridCol>
                <a:gridCol w="2041501">
                  <a:extLst>
                    <a:ext uri="{9D8B030D-6E8A-4147-A177-3AD203B41FA5}">
                      <a16:colId xmlns:a16="http://schemas.microsoft.com/office/drawing/2014/main" val="2377186302"/>
                    </a:ext>
                  </a:extLst>
                </a:gridCol>
              </a:tblGrid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연산기호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38194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덧셈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703556"/>
                  </a:ext>
                </a:extLst>
              </a:tr>
              <a:tr h="4876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57015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 </a:t>
                      </a:r>
                      <a:r>
                        <a:rPr lang="en-US" altLang="ko-KR" dirty="0"/>
                        <a:t>6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05030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48335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/</a:t>
                      </a:r>
                      <a:r>
                        <a:rPr lang="en-US" altLang="ko-KR" dirty="0"/>
                        <a:t>/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04439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201526"/>
                  </a:ext>
                </a:extLst>
              </a:tr>
              <a:tr h="4809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지수승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 ** 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9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5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덧셈 </a:t>
            </a:r>
            <a:r>
              <a:rPr lang="en-US" altLang="ko-KR" dirty="0"/>
              <a:t>( +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C22C5-BAE8-10D4-6D3B-2FCE1198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61" y="2272822"/>
            <a:ext cx="3286125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94C2FC-8B31-26DA-D54D-1E1F479D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1" y="3628951"/>
            <a:ext cx="328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</a:rPr>
              <a:t>입력함수와 출력함수란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</a:rPr>
              <a:t>스크래치 입</a:t>
            </a:r>
            <a:r>
              <a:rPr lang="en-US" altLang="ko-KR" sz="3200" dirty="0">
                <a:solidFill>
                  <a:schemeClr val="tx1"/>
                </a:solidFill>
              </a:rPr>
              <a:t>·</a:t>
            </a:r>
            <a:r>
              <a:rPr lang="ko-KR" altLang="en-US" sz="3200" dirty="0">
                <a:solidFill>
                  <a:schemeClr val="tx1"/>
                </a:solidFill>
              </a:rPr>
              <a:t>출력 블록</a:t>
            </a:r>
            <a:endParaRPr lang="en-US" altLang="ko-KR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</a:rPr>
              <a:t>파이썬 입</a:t>
            </a:r>
            <a:r>
              <a:rPr lang="en-US" altLang="ko-KR" sz="3200" dirty="0">
                <a:solidFill>
                  <a:schemeClr val="tx1"/>
                </a:solidFill>
              </a:rPr>
              <a:t>·</a:t>
            </a:r>
            <a:r>
              <a:rPr lang="ko-KR" altLang="en-US" sz="3200" dirty="0">
                <a:solidFill>
                  <a:schemeClr val="tx1"/>
                </a:solidFill>
              </a:rPr>
              <a:t>출력 함수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뺄셈 </a:t>
            </a:r>
            <a:r>
              <a:rPr lang="en-US" altLang="ko-KR" dirty="0"/>
              <a:t>( -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C5CE4-AC8F-9B0E-D241-A295D51B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4" y="2292300"/>
            <a:ext cx="328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곱셈 </a:t>
            </a:r>
            <a:r>
              <a:rPr lang="en-US" altLang="ko-KR" dirty="0"/>
              <a:t>( *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15413F-7365-04E0-4CFB-6D255DDD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34" y="2314073"/>
            <a:ext cx="3286125" cy="106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F870DD-0912-D604-DAED-0245D044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34" y="3512332"/>
            <a:ext cx="3962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나눗셈 </a:t>
            </a:r>
            <a:r>
              <a:rPr lang="en-US" altLang="ko-KR" dirty="0"/>
              <a:t>( /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나눗셈의 몫 </a:t>
            </a:r>
            <a:r>
              <a:rPr lang="en-US" altLang="ko-KR" dirty="0"/>
              <a:t>( // 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97172-3AEE-AA6E-C4D3-BCF456F2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9" y="2304978"/>
            <a:ext cx="3962400" cy="1247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26FB6-8FC4-5A1B-B274-831D1F50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09" y="4182978"/>
            <a:ext cx="396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나눗셈의 나머지 </a:t>
            </a:r>
            <a:r>
              <a:rPr lang="en-US" altLang="ko-KR" dirty="0"/>
              <a:t>( %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err="1"/>
              <a:t>지수승</a:t>
            </a:r>
            <a:r>
              <a:rPr lang="en-US" altLang="ko-KR" dirty="0"/>
              <a:t> ( ** 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30D5D-FAAD-44A4-DDA7-64A5459C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8" y="2284710"/>
            <a:ext cx="3962400" cy="106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B9FEE2-6E0A-17CB-C1B6-5878B158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8" y="3821457"/>
            <a:ext cx="3962400" cy="106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96FE7-9BD0-1AAE-06A4-F4AA0E37C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08" y="4985081"/>
            <a:ext cx="396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관계 연산자</a:t>
            </a:r>
            <a:r>
              <a:rPr lang="en-US" altLang="ko-KR" dirty="0"/>
              <a:t>: </a:t>
            </a:r>
            <a:r>
              <a:rPr lang="ko-KR" altLang="en-US" dirty="0"/>
              <a:t>두 값이 같거나 다른 것 또는 큼과 작음의 판단할 때 사용하는 연산자로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연산의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</a:t>
            </a:r>
            <a:r>
              <a:rPr lang="ko-KR" altLang="en-US" dirty="0"/>
              <a:t>로 출력된다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715C705-7552-BF2B-BA00-46A3D987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3775"/>
              </p:ext>
            </p:extLst>
          </p:nvPr>
        </p:nvGraphicFramePr>
        <p:xfrm>
          <a:off x="733067" y="2277162"/>
          <a:ext cx="8152256" cy="317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064">
                  <a:extLst>
                    <a:ext uri="{9D8B030D-6E8A-4147-A177-3AD203B41FA5}">
                      <a16:colId xmlns:a16="http://schemas.microsoft.com/office/drawing/2014/main" val="3813914266"/>
                    </a:ext>
                  </a:extLst>
                </a:gridCol>
                <a:gridCol w="2038064">
                  <a:extLst>
                    <a:ext uri="{9D8B030D-6E8A-4147-A177-3AD203B41FA5}">
                      <a16:colId xmlns:a16="http://schemas.microsoft.com/office/drawing/2014/main" val="724808142"/>
                    </a:ext>
                  </a:extLst>
                </a:gridCol>
                <a:gridCol w="2038064">
                  <a:extLst>
                    <a:ext uri="{9D8B030D-6E8A-4147-A177-3AD203B41FA5}">
                      <a16:colId xmlns:a16="http://schemas.microsoft.com/office/drawing/2014/main" val="890745799"/>
                    </a:ext>
                  </a:extLst>
                </a:gridCol>
                <a:gridCol w="2038064">
                  <a:extLst>
                    <a:ext uri="{9D8B030D-6E8A-4147-A177-3AD203B41FA5}">
                      <a16:colId xmlns:a16="http://schemas.microsoft.com/office/drawing/2014/main" val="2308565880"/>
                    </a:ext>
                  </a:extLst>
                </a:gridCol>
              </a:tblGrid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연산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기호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64718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*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False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217743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False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772061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작거나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같다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&lt;=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58957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074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크거나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같다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&gt;=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False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30919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!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같지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않다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!=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‘1’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511423"/>
                  </a:ext>
                </a:extLst>
              </a:tr>
              <a:tr h="397462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포함 된다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‘a’ in ‘</a:t>
                      </a:r>
                      <a:r>
                        <a:rPr lang="en-US" altLang="en-US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abcd</a:t>
                      </a:r>
                      <a:r>
                        <a:rPr lang="en-US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’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45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1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관계 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같다 </a:t>
            </a:r>
            <a:r>
              <a:rPr lang="en-US" altLang="ko-KR" dirty="0"/>
              <a:t>( == 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※ ‘==’</a:t>
            </a:r>
            <a:r>
              <a:rPr lang="ko-KR" altLang="en-US" b="1" dirty="0">
                <a:solidFill>
                  <a:srgbClr val="FF0000"/>
                </a:solidFill>
              </a:rPr>
              <a:t>와</a:t>
            </a:r>
            <a:r>
              <a:rPr lang="en-US" altLang="ko-KR" b="1" dirty="0">
                <a:solidFill>
                  <a:srgbClr val="FF0000"/>
                </a:solidFill>
              </a:rPr>
              <a:t> ‘=’</a:t>
            </a:r>
            <a:r>
              <a:rPr lang="ko-KR" altLang="en-US" b="1" dirty="0">
                <a:solidFill>
                  <a:srgbClr val="FF0000"/>
                </a:solidFill>
              </a:rPr>
              <a:t>은 다르다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   a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== b : a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b</a:t>
            </a:r>
            <a:r>
              <a:rPr lang="ko-KR" altLang="en-US" b="1" dirty="0">
                <a:solidFill>
                  <a:srgbClr val="FF0000"/>
                </a:solidFill>
              </a:rPr>
              <a:t>가 같음을 확인하는 관계연산자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   a = b : b</a:t>
            </a:r>
            <a:r>
              <a:rPr lang="ko-KR" altLang="en-US" b="1" dirty="0">
                <a:solidFill>
                  <a:srgbClr val="FF0000"/>
                </a:solidFill>
              </a:rPr>
              <a:t>의 값을 </a:t>
            </a:r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에 대입한다는 대입 </a:t>
            </a:r>
            <a:r>
              <a:rPr lang="ko-KR" altLang="en-US" b="1" dirty="0" err="1">
                <a:solidFill>
                  <a:srgbClr val="FF0000"/>
                </a:solidFill>
              </a:rPr>
              <a:t>연산다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4C9AE-54D1-E00E-C409-FF714133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7" y="2375877"/>
            <a:ext cx="3962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관계 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크다</a:t>
            </a:r>
            <a:r>
              <a:rPr lang="en-US" altLang="ko-KR" dirty="0"/>
              <a:t>( &gt; )</a:t>
            </a:r>
            <a:r>
              <a:rPr lang="ko-KR" altLang="en-US" dirty="0"/>
              <a:t>와 크거나 같다</a:t>
            </a:r>
            <a:r>
              <a:rPr lang="en-US" altLang="ko-KR" dirty="0"/>
              <a:t>( &gt;= ) : </a:t>
            </a:r>
            <a:r>
              <a:rPr lang="ko-KR" altLang="en-US" dirty="0"/>
              <a:t>양변을 비교해서 왼쪽 변이 큰지</a:t>
            </a:r>
            <a:r>
              <a:rPr lang="en-US" altLang="ko-KR" dirty="0"/>
              <a:t>(</a:t>
            </a:r>
            <a:r>
              <a:rPr lang="ko-KR" altLang="en-US" dirty="0"/>
              <a:t>크거나 </a:t>
            </a:r>
            <a:r>
              <a:rPr lang="ko-KR" altLang="en-US" dirty="0" err="1"/>
              <a:t>같은지</a:t>
            </a:r>
            <a:r>
              <a:rPr lang="en-US" altLang="ko-KR" dirty="0"/>
              <a:t>)</a:t>
            </a:r>
            <a:r>
              <a:rPr lang="ko-KR" altLang="en-US" dirty="0"/>
              <a:t>를 판단하는 관계연산자</a:t>
            </a:r>
            <a:endParaRPr lang="en-US" altLang="ko-KR" dirty="0"/>
          </a:p>
          <a:p>
            <a:pPr marL="355600" lvl="2" indent="0">
              <a:lnSpc>
                <a:spcPct val="100000"/>
              </a:lnSpc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작다</a:t>
            </a:r>
            <a:r>
              <a:rPr lang="en-US" altLang="ko-KR" dirty="0"/>
              <a:t>( &lt; )</a:t>
            </a:r>
            <a:r>
              <a:rPr lang="ko-KR" altLang="en-US" dirty="0"/>
              <a:t>와 작거나 같다 </a:t>
            </a:r>
            <a:r>
              <a:rPr lang="en-US" altLang="ko-KR" dirty="0"/>
              <a:t>( &lt;= ) : </a:t>
            </a:r>
            <a:r>
              <a:rPr lang="ko-KR" altLang="en-US" dirty="0"/>
              <a:t>양변을 비교해서 왼쪽 변이 </a:t>
            </a:r>
            <a:r>
              <a:rPr lang="ko-KR" altLang="en-US" dirty="0" err="1"/>
              <a:t>작은지</a:t>
            </a:r>
            <a:r>
              <a:rPr lang="en-US" altLang="ko-KR" dirty="0"/>
              <a:t>(</a:t>
            </a:r>
            <a:r>
              <a:rPr lang="ko-KR" altLang="en-US" dirty="0"/>
              <a:t>작거나 </a:t>
            </a:r>
            <a:r>
              <a:rPr lang="ko-KR" altLang="en-US" dirty="0" err="1"/>
              <a:t>같은지</a:t>
            </a:r>
            <a:r>
              <a:rPr lang="en-US" altLang="ko-KR" dirty="0"/>
              <a:t>)</a:t>
            </a:r>
            <a:r>
              <a:rPr lang="ko-KR" altLang="en-US" dirty="0"/>
              <a:t>를 판단하는 관계연산자</a:t>
            </a: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6736E-949F-6E98-75F8-4BD7A538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9" y="2561471"/>
            <a:ext cx="3962400" cy="1247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739F8-C3A9-F6B9-6BD7-8F21E77D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9" y="4553163"/>
            <a:ext cx="3962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관계 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같지 않다</a:t>
            </a:r>
            <a:r>
              <a:rPr lang="en-US" altLang="ko-KR" dirty="0"/>
              <a:t>( != ) : </a:t>
            </a:r>
            <a:r>
              <a:rPr lang="ko-KR" altLang="en-US" dirty="0"/>
              <a:t>양변의 값이 서로 </a:t>
            </a:r>
            <a:r>
              <a:rPr lang="ko-KR" altLang="en-US" dirty="0" err="1"/>
              <a:t>다른지는</a:t>
            </a:r>
            <a:r>
              <a:rPr lang="ko-KR" altLang="en-US" dirty="0"/>
              <a:t> 판단하는 관계 연산자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in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해당 문자가 포함되어 있는지 확인하는 관계 연산자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1B2542-08A4-479D-4A79-C7D30A2D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9" y="2286573"/>
            <a:ext cx="3962400" cy="106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7A4A3B-1820-D5F7-3128-D227BAE8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9" y="3917839"/>
            <a:ext cx="4572000" cy="5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</a:t>
            </a:r>
            <a:r>
              <a:rPr lang="en-US" altLang="ko-KR" dirty="0"/>
              <a:t>: </a:t>
            </a:r>
            <a:r>
              <a:rPr lang="ko-KR" altLang="en-US" dirty="0"/>
              <a:t>여러 개의 조건을 사용할 때 사용하는 연산자이다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9602D44-A94F-6ECE-45F4-A5E3E6419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37415"/>
              </p:ext>
            </p:extLst>
          </p:nvPr>
        </p:nvGraphicFramePr>
        <p:xfrm>
          <a:off x="698691" y="2048806"/>
          <a:ext cx="8186630" cy="18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58">
                  <a:extLst>
                    <a:ext uri="{9D8B030D-6E8A-4147-A177-3AD203B41FA5}">
                      <a16:colId xmlns:a16="http://schemas.microsoft.com/office/drawing/2014/main" val="3813914266"/>
                    </a:ext>
                  </a:extLst>
                </a:gridCol>
                <a:gridCol w="1714672">
                  <a:extLst>
                    <a:ext uri="{9D8B030D-6E8A-4147-A177-3AD203B41FA5}">
                      <a16:colId xmlns:a16="http://schemas.microsoft.com/office/drawing/2014/main" val="724808142"/>
                    </a:ext>
                  </a:extLst>
                </a:gridCol>
                <a:gridCol w="2645252">
                  <a:extLst>
                    <a:ext uri="{9D8B030D-6E8A-4147-A177-3AD203B41FA5}">
                      <a16:colId xmlns:a16="http://schemas.microsoft.com/office/drawing/2014/main" val="890745799"/>
                    </a:ext>
                  </a:extLst>
                </a:gridCol>
                <a:gridCol w="1780048">
                  <a:extLst>
                    <a:ext uri="{9D8B030D-6E8A-4147-A177-3AD203B41FA5}">
                      <a16:colId xmlns:a16="http://schemas.microsoft.com/office/drawing/2014/main" val="2308565880"/>
                    </a:ext>
                  </a:extLst>
                </a:gridCol>
              </a:tblGrid>
              <a:tr h="45111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연산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기호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실행결과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64718"/>
                  </a:ext>
                </a:extLst>
              </a:tr>
              <a:tr h="4511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== 2)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(3 == 2+1)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False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13847"/>
                  </a:ext>
                </a:extLst>
              </a:tr>
              <a:tr h="4511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or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(1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== 2)</a:t>
                      </a:r>
                      <a:r>
                        <a:rPr lang="ko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or (3 == 2+1)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58957"/>
                  </a:ext>
                </a:extLst>
              </a:tr>
              <a:tr h="4511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not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not (1 == 2)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True</a:t>
                      </a:r>
                      <a:endParaRPr lang="ko-Kore-KR" alt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45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AND </a:t>
            </a:r>
            <a:r>
              <a:rPr lang="ko-KR" altLang="en-US" dirty="0"/>
              <a:t>연산자</a:t>
            </a:r>
            <a:r>
              <a:rPr lang="en-US" altLang="ko-KR" dirty="0"/>
              <a:t>:  </a:t>
            </a:r>
            <a:r>
              <a:rPr lang="ko-KR" altLang="en-US" dirty="0"/>
              <a:t>여러 조건을 동시에 만족하는 경우를 참으로 한다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조건 </a:t>
            </a:r>
            <a:r>
              <a:rPr lang="en-US" altLang="ko-KR" dirty="0"/>
              <a:t>1</a:t>
            </a:r>
            <a:r>
              <a:rPr lang="ko-KR" altLang="en-US" dirty="0"/>
              <a:t>과 조건</a:t>
            </a:r>
            <a:r>
              <a:rPr lang="en-US" altLang="ko-KR" dirty="0"/>
              <a:t>2</a:t>
            </a:r>
            <a:r>
              <a:rPr lang="ko-KR" altLang="en-US" dirty="0"/>
              <a:t> 모두 참이여야 참을 출력한다</a:t>
            </a:r>
            <a:r>
              <a:rPr lang="en-US" altLang="ko-KR" dirty="0"/>
              <a:t>. (</a:t>
            </a:r>
            <a:r>
              <a:rPr lang="ko-KR" altLang="en-US" dirty="0"/>
              <a:t>두 조건 모두 만족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68189-F049-5722-967E-F8AC2839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7" y="2307575"/>
            <a:ext cx="4165293" cy="1121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C7924-E194-0841-49DE-8DC58C37E491}"/>
              </a:ext>
            </a:extLst>
          </p:cNvPr>
          <p:cNvSpPr txBox="1"/>
          <p:nvPr/>
        </p:nvSpPr>
        <p:spPr>
          <a:xfrm>
            <a:off x="1237534" y="317584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조건</a:t>
            </a:r>
            <a:r>
              <a:rPr lang="en-US" altLang="ko-KR" sz="1400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0B43F-C9AB-B075-08BB-626B3CD2995B}"/>
              </a:ext>
            </a:extLst>
          </p:cNvPr>
          <p:cNvSpPr txBox="1"/>
          <p:nvPr/>
        </p:nvSpPr>
        <p:spPr>
          <a:xfrm>
            <a:off x="2437461" y="317584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조건</a:t>
            </a:r>
            <a:r>
              <a:rPr lang="en-US" altLang="ko-KR" sz="1400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입력함수와 출력함수란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사용자가 직접 값을 입력을 받는 함수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출력함수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프로그램상의 변수 또는 문장을 출력하는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9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AND </a:t>
            </a:r>
            <a:r>
              <a:rPr lang="ko-KR" altLang="en-US" dirty="0"/>
              <a:t>연산자</a:t>
            </a:r>
            <a:r>
              <a:rPr lang="en-US" altLang="ko-KR" dirty="0"/>
              <a:t>:  </a:t>
            </a:r>
            <a:r>
              <a:rPr lang="ko-KR" altLang="en-US" dirty="0"/>
              <a:t>여러 조건을 동시에 만족하는 경우를 참으로 한다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ADC156-DDCD-CF49-9383-8CBCF2327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75814"/>
              </p:ext>
            </p:extLst>
          </p:nvPr>
        </p:nvGraphicFramePr>
        <p:xfrm>
          <a:off x="876549" y="2354510"/>
          <a:ext cx="7408947" cy="242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49">
                  <a:extLst>
                    <a:ext uri="{9D8B030D-6E8A-4147-A177-3AD203B41FA5}">
                      <a16:colId xmlns:a16="http://schemas.microsoft.com/office/drawing/2014/main" val="2437911685"/>
                    </a:ext>
                  </a:extLst>
                </a:gridCol>
                <a:gridCol w="2469649">
                  <a:extLst>
                    <a:ext uri="{9D8B030D-6E8A-4147-A177-3AD203B41FA5}">
                      <a16:colId xmlns:a16="http://schemas.microsoft.com/office/drawing/2014/main" val="1224577644"/>
                    </a:ext>
                  </a:extLst>
                </a:gridCol>
                <a:gridCol w="2469649">
                  <a:extLst>
                    <a:ext uri="{9D8B030D-6E8A-4147-A177-3AD203B41FA5}">
                      <a16:colId xmlns:a16="http://schemas.microsoft.com/office/drawing/2014/main" val="373434682"/>
                    </a:ext>
                  </a:extLst>
                </a:gridCol>
              </a:tblGrid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0229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046347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07218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20538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9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6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OR </a:t>
            </a:r>
            <a:r>
              <a:rPr lang="ko-KR" altLang="en-US" dirty="0"/>
              <a:t>연산자</a:t>
            </a:r>
            <a:r>
              <a:rPr lang="en-US" altLang="ko-KR" dirty="0"/>
              <a:t>:  </a:t>
            </a:r>
            <a:r>
              <a:rPr lang="ko-KR" altLang="en-US" dirty="0"/>
              <a:t>여러 조건 중 한가지 조건만 만족하면 참이다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조건 </a:t>
            </a:r>
            <a:r>
              <a:rPr lang="en-US" altLang="ko-KR" dirty="0"/>
              <a:t>1</a:t>
            </a:r>
            <a:r>
              <a:rPr lang="ko-KR" altLang="en-US" dirty="0"/>
              <a:t>과 조건</a:t>
            </a:r>
            <a:r>
              <a:rPr lang="en-US" altLang="ko-KR" dirty="0"/>
              <a:t>2</a:t>
            </a:r>
            <a:r>
              <a:rPr lang="ko-KR" altLang="en-US" dirty="0"/>
              <a:t> 중 한가지 조건만 만족하면 참을 출력한다</a:t>
            </a:r>
            <a:r>
              <a:rPr lang="en-US" altLang="ko-KR" dirty="0"/>
              <a:t>. (</a:t>
            </a:r>
            <a:r>
              <a:rPr lang="ko-KR" altLang="en-US" dirty="0"/>
              <a:t>둘 중 하나 만족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84677-2FA9-F19A-DB2D-E2F270C5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8" y="2273199"/>
            <a:ext cx="4096467" cy="110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56093-0ABC-3DFF-B98D-128FDF5A84C4}"/>
              </a:ext>
            </a:extLst>
          </p:cNvPr>
          <p:cNvSpPr txBox="1"/>
          <p:nvPr/>
        </p:nvSpPr>
        <p:spPr>
          <a:xfrm>
            <a:off x="1244409" y="312122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조건</a:t>
            </a:r>
            <a:r>
              <a:rPr lang="en-US" altLang="ko-KR" sz="1400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00C04-3CE4-9C4A-4F06-74DDE5B5D2AC}"/>
              </a:ext>
            </a:extLst>
          </p:cNvPr>
          <p:cNvSpPr txBox="1"/>
          <p:nvPr/>
        </p:nvSpPr>
        <p:spPr>
          <a:xfrm>
            <a:off x="2444336" y="312122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조건</a:t>
            </a:r>
            <a:r>
              <a:rPr lang="en-US" altLang="ko-KR" sz="1400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9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OR </a:t>
            </a:r>
            <a:r>
              <a:rPr lang="ko-KR" altLang="en-US" dirty="0"/>
              <a:t>연산자</a:t>
            </a:r>
            <a:r>
              <a:rPr lang="en-US" altLang="ko-KR" dirty="0"/>
              <a:t>:  </a:t>
            </a:r>
            <a:r>
              <a:rPr lang="ko-KR" altLang="en-US" dirty="0"/>
              <a:t>여러 조건 중 한가지 조건만 만족하면 참이다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3307F2-93BE-EDFB-55E1-EAA8E614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90278"/>
              </p:ext>
            </p:extLst>
          </p:nvPr>
        </p:nvGraphicFramePr>
        <p:xfrm>
          <a:off x="876549" y="2306384"/>
          <a:ext cx="7408947" cy="242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49">
                  <a:extLst>
                    <a:ext uri="{9D8B030D-6E8A-4147-A177-3AD203B41FA5}">
                      <a16:colId xmlns:a16="http://schemas.microsoft.com/office/drawing/2014/main" val="2437911685"/>
                    </a:ext>
                  </a:extLst>
                </a:gridCol>
                <a:gridCol w="2469649">
                  <a:extLst>
                    <a:ext uri="{9D8B030D-6E8A-4147-A177-3AD203B41FA5}">
                      <a16:colId xmlns:a16="http://schemas.microsoft.com/office/drawing/2014/main" val="1224577644"/>
                    </a:ext>
                  </a:extLst>
                </a:gridCol>
                <a:gridCol w="2469649">
                  <a:extLst>
                    <a:ext uri="{9D8B030D-6E8A-4147-A177-3AD203B41FA5}">
                      <a16:colId xmlns:a16="http://schemas.microsoft.com/office/drawing/2014/main" val="373434682"/>
                    </a:ext>
                  </a:extLst>
                </a:gridCol>
              </a:tblGrid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0229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046347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07218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20538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9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92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파이썬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논리연산자 예제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NOT </a:t>
            </a:r>
            <a:r>
              <a:rPr lang="ko-KR" altLang="en-US" dirty="0"/>
              <a:t>연산자</a:t>
            </a:r>
            <a:r>
              <a:rPr lang="en-US" altLang="ko-KR" dirty="0"/>
              <a:t>:  </a:t>
            </a:r>
            <a:r>
              <a:rPr lang="ko-KR" altLang="en-US" dirty="0"/>
              <a:t>조건의 결과를 반대로 출력한다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59D05-D28B-A79E-3ED9-4622EDC5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96605"/>
              </p:ext>
            </p:extLst>
          </p:nvPr>
        </p:nvGraphicFramePr>
        <p:xfrm>
          <a:off x="858503" y="2327009"/>
          <a:ext cx="7426994" cy="1454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497">
                  <a:extLst>
                    <a:ext uri="{9D8B030D-6E8A-4147-A177-3AD203B41FA5}">
                      <a16:colId xmlns:a16="http://schemas.microsoft.com/office/drawing/2014/main" val="2437911685"/>
                    </a:ext>
                  </a:extLst>
                </a:gridCol>
                <a:gridCol w="3713497">
                  <a:extLst>
                    <a:ext uri="{9D8B030D-6E8A-4147-A177-3AD203B41FA5}">
                      <a16:colId xmlns:a16="http://schemas.microsoft.com/office/drawing/2014/main" val="373434682"/>
                    </a:ext>
                  </a:extLst>
                </a:gridCol>
              </a:tblGrid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0229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046347"/>
                  </a:ext>
                </a:extLst>
              </a:tr>
              <a:tr h="484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 </a:t>
                      </a:r>
                      <a:r>
                        <a:rPr lang="en-US" altLang="ko-KR" dirty="0"/>
                        <a:t>(False)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 </a:t>
                      </a:r>
                      <a:r>
                        <a:rPr lang="en-US" altLang="ko-KR" dirty="0"/>
                        <a:t>(True)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0721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9B69F50-716D-A330-9CA2-A374139D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3" y="4114813"/>
            <a:ext cx="4572000" cy="10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파이썬 입출력함수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사용자로부터 국어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수학 점수를 입력 받고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평균 점수를 출력하는 프로그램을 </a:t>
            </a:r>
            <a:r>
              <a:rPr lang="ko-KR" altLang="en-US" dirty="0" err="1">
                <a:solidFill>
                  <a:schemeClr val="tx1"/>
                </a:solidFill>
              </a:rPr>
              <a:t>만드시오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) </a:t>
            </a:r>
            <a:r>
              <a:rPr lang="ko-KR" altLang="en-US" dirty="0"/>
              <a:t>점수를 입력 받는다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input()</a:t>
            </a:r>
            <a:r>
              <a:rPr lang="ko-KR" altLang="en-US" dirty="0"/>
              <a:t> 함수를 이용한다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세과목의  평균을 구한다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세 과목의 점수를 덧셈 연산자를 이용하여 더한다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나눗셈 연산자를 이용해서 평균을 구한다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평균 점수를 출력한다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print() </a:t>
            </a:r>
            <a:r>
              <a:rPr lang="ko-KR" altLang="en-US" dirty="0"/>
              <a:t>함수를 이용하여 평균 점수를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783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파이썬 입출력함수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사용자로부터 국어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수학 점수를 입력 받고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평균 점수를 출력하는 프로그램을 </a:t>
            </a:r>
            <a:r>
              <a:rPr lang="ko-KR" altLang="en-US" dirty="0" err="1">
                <a:solidFill>
                  <a:schemeClr val="tx1"/>
                </a:solidFill>
              </a:rPr>
              <a:t>만드시오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순서도 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44BA86-C452-1587-F209-C6C14677153B}"/>
              </a:ext>
            </a:extLst>
          </p:cNvPr>
          <p:cNvGrpSpPr/>
          <p:nvPr/>
        </p:nvGrpSpPr>
        <p:grpSpPr>
          <a:xfrm>
            <a:off x="2988127" y="2612898"/>
            <a:ext cx="3185792" cy="3296835"/>
            <a:chOff x="2988127" y="2612898"/>
            <a:chExt cx="3185792" cy="32968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4260A6-9A90-E59C-4CCF-090100C7E6D6}"/>
                </a:ext>
              </a:extLst>
            </p:cNvPr>
            <p:cNvSpPr/>
            <p:nvPr/>
          </p:nvSpPr>
          <p:spPr>
            <a:xfrm>
              <a:off x="2988127" y="3200825"/>
              <a:ext cx="3185792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세과목</a:t>
              </a:r>
              <a:r>
                <a:rPr lang="ko-KR" altLang="en-US" sz="1600" dirty="0">
                  <a:solidFill>
                    <a:schemeClr val="tx1"/>
                  </a:solidFill>
                </a:rPr>
                <a:t> 점수를 입력 받는다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F1084064-6D32-84E8-3807-5A0415DEED2A}"/>
                </a:ext>
              </a:extLst>
            </p:cNvPr>
            <p:cNvSpPr/>
            <p:nvPr/>
          </p:nvSpPr>
          <p:spPr>
            <a:xfrm>
              <a:off x="3735243" y="2612898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977DBD5-870A-49FF-514A-49B3D95614D0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4581023" y="2922604"/>
              <a:ext cx="0" cy="27822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C495505-8ABD-6BB6-A748-083FF3F51E46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4581023" y="3511467"/>
              <a:ext cx="0" cy="27822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BAB546-FB55-CDC8-B9A2-7BB78A647734}"/>
                </a:ext>
              </a:extLst>
            </p:cNvPr>
            <p:cNvSpPr/>
            <p:nvPr/>
          </p:nvSpPr>
          <p:spPr>
            <a:xfrm>
              <a:off x="2988127" y="3789688"/>
              <a:ext cx="3185792" cy="3358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세과목의 점수 합을 구한다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DCA91257-085F-5009-853F-EEAE4C5F2025}"/>
                </a:ext>
              </a:extLst>
            </p:cNvPr>
            <p:cNvSpPr/>
            <p:nvPr/>
          </p:nvSpPr>
          <p:spPr>
            <a:xfrm>
              <a:off x="3735243" y="5600027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9F91DC-6F61-E2A7-A656-8332EB452D92}"/>
                </a:ext>
              </a:extLst>
            </p:cNvPr>
            <p:cNvSpPr/>
            <p:nvPr/>
          </p:nvSpPr>
          <p:spPr>
            <a:xfrm>
              <a:off x="2988127" y="5017922"/>
              <a:ext cx="3185792" cy="303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평균 점수를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19260B8-710A-5D96-9876-1EC7133AA9E4}"/>
                </a:ext>
              </a:extLst>
            </p:cNvPr>
            <p:cNvCxnSpPr>
              <a:cxnSpLocks/>
              <a:stCxn id="26" idx="2"/>
              <a:endCxn id="15" idx="0"/>
            </p:cNvCxnSpPr>
            <p:nvPr/>
          </p:nvCxnSpPr>
          <p:spPr>
            <a:xfrm>
              <a:off x="4581023" y="4739701"/>
              <a:ext cx="0" cy="27822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53A7A85-251E-6FAA-9726-29A7F0C40EB8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4581023" y="5321804"/>
              <a:ext cx="0" cy="2782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6618DD-046F-6B7A-0696-A60E9D916468}"/>
                </a:ext>
              </a:extLst>
            </p:cNvPr>
            <p:cNvSpPr/>
            <p:nvPr/>
          </p:nvSpPr>
          <p:spPr>
            <a:xfrm>
              <a:off x="2988127" y="4403805"/>
              <a:ext cx="3185792" cy="3358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세과목의 평균 점수를 구한다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841FC9-4311-524C-828F-19410F2D1BFF}"/>
                </a:ext>
              </a:extLst>
            </p:cNvPr>
            <p:cNvCxnSpPr>
              <a:cxnSpLocks/>
              <a:stCxn id="13" idx="2"/>
              <a:endCxn id="26" idx="0"/>
            </p:cNvCxnSpPr>
            <p:nvPr/>
          </p:nvCxnSpPr>
          <p:spPr>
            <a:xfrm>
              <a:off x="4581023" y="4125584"/>
              <a:ext cx="0" cy="27822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82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파이썬 입출력함수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사용자로부터 국어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수학 점수를 입력 받고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평균 점수를 출력하는 프로그램을 </a:t>
            </a:r>
            <a:r>
              <a:rPr lang="ko-KR" altLang="en-US" dirty="0" err="1">
                <a:solidFill>
                  <a:schemeClr val="tx1"/>
                </a:solidFill>
              </a:rPr>
              <a:t>만드시오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소스 코드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20413-FDF9-2133-7F90-0A5AAA88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0" y="2739439"/>
            <a:ext cx="4572000" cy="1583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0355BF-1921-CE66-D781-5E85BA1B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70" y="4468545"/>
            <a:ext cx="5898230" cy="15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/>
                  <a:t>파이썬 입출력함수 예제</a:t>
                </a:r>
                <a:r>
                  <a:rPr lang="en-US" altLang="ko-KR" dirty="0"/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이차방정식은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 err="1">
                    <a:solidFill>
                      <a:schemeClr val="tx1"/>
                    </a:solidFill>
                  </a:rPr>
                  <a:t>일때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사용자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a, b, 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입력하고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이차방정식의 해를 구하는 프로그램을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만드시오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단계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이차방정식의 상수</a:t>
                </a:r>
                <a:r>
                  <a:rPr lang="en-US" altLang="ko-KR" dirty="0"/>
                  <a:t>(a, b, c)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입력받는다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input() </a:t>
                </a:r>
                <a:r>
                  <a:rPr lang="ko-KR" altLang="en-US" dirty="0"/>
                  <a:t>함수를 이용한다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단계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사칙연산자를 이용하여 이차 방정식의 해를 구한다</a:t>
                </a:r>
                <a:r>
                  <a:rPr lang="en-US" altLang="ko-KR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3</a:t>
                </a:r>
                <a:r>
                  <a:rPr lang="ko-KR" altLang="en-US" dirty="0"/>
                  <a:t>단계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이차방정식의 해를 출력한다</a:t>
                </a:r>
                <a:r>
                  <a:rPr lang="en-US" altLang="ko-KR" dirty="0"/>
                  <a:t>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print()</a:t>
                </a:r>
                <a:r>
                  <a:rPr lang="ko-KR" altLang="en-US" dirty="0"/>
                  <a:t>함수를 이용한다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84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/>
                  <a:t>파이썬 입출력함수 예제</a:t>
                </a:r>
                <a:r>
                  <a:rPr lang="en-US" altLang="ko-KR" dirty="0"/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이차방정식은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 err="1">
                    <a:solidFill>
                      <a:schemeClr val="tx1"/>
                    </a:solidFill>
                  </a:rPr>
                  <a:t>일때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사용자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a, b, 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입력하고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이차방정식의 해를 구하는 프로그램을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만드시오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알고리즘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순서도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FEFE4A-CCAD-4382-6295-A6DDE9BE9B60}"/>
              </a:ext>
            </a:extLst>
          </p:cNvPr>
          <p:cNvGrpSpPr/>
          <p:nvPr/>
        </p:nvGrpSpPr>
        <p:grpSpPr>
          <a:xfrm>
            <a:off x="2988127" y="3128538"/>
            <a:ext cx="3185792" cy="2951913"/>
            <a:chOff x="2988127" y="3128538"/>
            <a:chExt cx="3185792" cy="29519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977436-907F-F69E-6516-ED71E5713AAE}"/>
                </a:ext>
              </a:extLst>
            </p:cNvPr>
            <p:cNvSpPr/>
            <p:nvPr/>
          </p:nvSpPr>
          <p:spPr>
            <a:xfrm>
              <a:off x="2988127" y="3711811"/>
              <a:ext cx="3185792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a, b, c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입력 받는다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F1EEE2F-4E6E-C29C-0A6C-A3DC2B74B37D}"/>
                </a:ext>
              </a:extLst>
            </p:cNvPr>
            <p:cNvSpPr/>
            <p:nvPr/>
          </p:nvSpPr>
          <p:spPr>
            <a:xfrm>
              <a:off x="3735243" y="3128538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4146065-558B-2ACC-3703-629BEFD24CF8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581023" y="3438244"/>
              <a:ext cx="0" cy="27356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3121E21-B1E8-CBF7-E373-2866CA6FD478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4581023" y="4022453"/>
              <a:ext cx="0" cy="27356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7F45A5-D69A-BC0B-CEE9-DAF27EAD59FB}"/>
                </a:ext>
              </a:extLst>
            </p:cNvPr>
            <p:cNvSpPr/>
            <p:nvPr/>
          </p:nvSpPr>
          <p:spPr>
            <a:xfrm>
              <a:off x="2988127" y="4296020"/>
              <a:ext cx="3185792" cy="6237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근의 공식을 이용하여 이차방정식의 해를 계산한다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09E9E652-B44A-04B1-F744-DE68278B0701}"/>
                </a:ext>
              </a:extLst>
            </p:cNvPr>
            <p:cNvSpPr/>
            <p:nvPr/>
          </p:nvSpPr>
          <p:spPr>
            <a:xfrm>
              <a:off x="3735243" y="5770745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822EF7-D733-B36A-1C96-BB4159A754DF}"/>
                </a:ext>
              </a:extLst>
            </p:cNvPr>
            <p:cNvSpPr/>
            <p:nvPr/>
          </p:nvSpPr>
          <p:spPr>
            <a:xfrm>
              <a:off x="2988127" y="5193297"/>
              <a:ext cx="3185792" cy="303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이차방정식의 해를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B9C81E1-6A1F-ED0A-4365-9DDCF32ED544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581023" y="4919730"/>
              <a:ext cx="0" cy="27356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9324F71-6E14-AAE6-24AB-D5B3823BF97F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4581023" y="5497179"/>
              <a:ext cx="0" cy="27356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2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함수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/>
                  <a:t>파이썬 입출력함수 예제</a:t>
                </a:r>
                <a:r>
                  <a:rPr lang="en-US" altLang="ko-KR" dirty="0"/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이차방정식은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 err="1">
                    <a:solidFill>
                      <a:schemeClr val="tx1"/>
                    </a:solidFill>
                  </a:rPr>
                  <a:t>일때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사용자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a, b, 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입력하고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이차방정식의 해를 구하는 프로그램을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만드시오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소스 코드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AA7089-7EEB-6D17-5659-73286D8FF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DF22C08-9B64-6F73-80DD-CCB602DE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6" y="2903478"/>
            <a:ext cx="8626642" cy="20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스크래치 입력 블록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사용되는 블록</a:t>
            </a:r>
            <a:r>
              <a:rPr lang="en-US" altLang="ko-KR" sz="2000" dirty="0"/>
              <a:t>: </a:t>
            </a:r>
            <a:r>
              <a:rPr lang="ko-KR" altLang="en-US" sz="2000" dirty="0"/>
              <a:t>감지블록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5CAFA8-CDDE-21F0-BAA6-B49DD47E7B29}"/>
              </a:ext>
            </a:extLst>
          </p:cNvPr>
          <p:cNvGrpSpPr/>
          <p:nvPr/>
        </p:nvGrpSpPr>
        <p:grpSpPr>
          <a:xfrm>
            <a:off x="3860418" y="1281363"/>
            <a:ext cx="2116520" cy="4685098"/>
            <a:chOff x="1416289" y="1149905"/>
            <a:chExt cx="1711923" cy="37894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BA40C9-0097-67C1-8B33-F60D7D509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97" r="87744" b="41687"/>
            <a:stretch/>
          </p:blipFill>
          <p:spPr>
            <a:xfrm>
              <a:off x="1416289" y="1149905"/>
              <a:ext cx="1711922" cy="378948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8EAF78-DFC2-D7CB-F0EF-BD5C886BEB14}"/>
                </a:ext>
              </a:extLst>
            </p:cNvPr>
            <p:cNvSpPr/>
            <p:nvPr/>
          </p:nvSpPr>
          <p:spPr>
            <a:xfrm>
              <a:off x="1766924" y="2426941"/>
              <a:ext cx="1361288" cy="563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72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스크래치 출력 블록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사용되는 블록</a:t>
            </a:r>
            <a:r>
              <a:rPr lang="en-US" altLang="ko-KR" sz="2000" dirty="0"/>
              <a:t>: </a:t>
            </a:r>
            <a:r>
              <a:rPr lang="ko-KR" altLang="en-US" sz="2000" dirty="0"/>
              <a:t>형태 블록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C6A68-6FE6-9B6B-9DF2-F2AD3E582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5" r="87218" b="38372"/>
          <a:stretch/>
        </p:blipFill>
        <p:spPr>
          <a:xfrm>
            <a:off x="3898231" y="1344960"/>
            <a:ext cx="2069431" cy="46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스크래치 연산 블록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사용되는 블록</a:t>
            </a:r>
            <a:r>
              <a:rPr lang="en-US" altLang="ko-KR" sz="2000" dirty="0"/>
              <a:t>: </a:t>
            </a:r>
            <a:r>
              <a:rPr lang="ko-KR" altLang="en-US" sz="2000" dirty="0"/>
              <a:t>연산 블록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50B59-B169-9C3A-BA7D-36796C3D9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9" r="86992" b="27424"/>
          <a:stretch/>
        </p:blipFill>
        <p:spPr>
          <a:xfrm>
            <a:off x="3887788" y="1281363"/>
            <a:ext cx="2089150" cy="47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학번과 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스프라이트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 </a:t>
            </a:r>
            <a:r>
              <a:rPr lang="ko-KR" altLang="en-US" dirty="0"/>
              <a:t>말하는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사용자로부터 학번과 이름을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감지 블록을 이용하여 값을 입력 받는다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입력 받은 값을 학번과 이름 변수에 저장한다</a:t>
            </a:r>
            <a:r>
              <a:rPr lang="en-US" altLang="ko-KR" dirty="0"/>
              <a:t>.</a:t>
            </a:r>
            <a:r>
              <a:rPr lang="en-US" altLang="ko-KR" sz="2200" dirty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입력받은</a:t>
            </a:r>
            <a:r>
              <a:rPr lang="ko-KR" altLang="en-US" dirty="0"/>
              <a:t> 변수를 출력</a:t>
            </a:r>
            <a:r>
              <a:rPr lang="en-US" altLang="ko-KR" dirty="0"/>
              <a:t>(</a:t>
            </a:r>
            <a:r>
              <a:rPr lang="ko-KR" altLang="en-US" dirty="0"/>
              <a:t>말하기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형태 블록을 이용하여 캐릭터가 출력하게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D0AC5F-7D6F-11F2-9579-75930497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t="29574" r="51106" b="63609"/>
          <a:stretch/>
        </p:blipFill>
        <p:spPr>
          <a:xfrm>
            <a:off x="962527" y="3948073"/>
            <a:ext cx="1639125" cy="577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20E6C5-35A2-2ED3-D996-831EBF037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0" t="38941" r="51565" b="54643"/>
          <a:stretch/>
        </p:blipFill>
        <p:spPr>
          <a:xfrm>
            <a:off x="2750076" y="3948073"/>
            <a:ext cx="1759616" cy="577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D1BDFC-385C-B97D-FB92-94F1AD945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09" t="56942" r="47187" b="38848"/>
          <a:stretch/>
        </p:blipFill>
        <p:spPr>
          <a:xfrm>
            <a:off x="962527" y="5385953"/>
            <a:ext cx="2568483" cy="5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학번과 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스프라이트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 </a:t>
            </a:r>
            <a:r>
              <a:rPr lang="ko-KR" altLang="en-US" dirty="0"/>
              <a:t>말하는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D5E18C-71BB-32F9-0711-C42FC2FCCC03}"/>
              </a:ext>
            </a:extLst>
          </p:cNvPr>
          <p:cNvGrpSpPr/>
          <p:nvPr/>
        </p:nvGrpSpPr>
        <p:grpSpPr>
          <a:xfrm>
            <a:off x="3346696" y="3064751"/>
            <a:ext cx="2468653" cy="2920609"/>
            <a:chOff x="2470872" y="3016624"/>
            <a:chExt cx="2468653" cy="292060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099328-318F-43A4-C887-A724ACC2CA42}"/>
                </a:ext>
              </a:extLst>
            </p:cNvPr>
            <p:cNvSpPr/>
            <p:nvPr/>
          </p:nvSpPr>
          <p:spPr>
            <a:xfrm>
              <a:off x="2470875" y="3538056"/>
              <a:ext cx="2468650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학번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 입력 받는다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00AA688-DDD6-DEDF-5DC3-3F880AD29B0A}"/>
                </a:ext>
              </a:extLst>
            </p:cNvPr>
            <p:cNvSpPr/>
            <p:nvPr/>
          </p:nvSpPr>
          <p:spPr>
            <a:xfrm>
              <a:off x="2859420" y="3016624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B893466-E77A-585A-73A5-6572F1C9E954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705200" y="3326330"/>
              <a:ext cx="0" cy="21172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16D48AA-2319-A5DE-708F-36534D466958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3705200" y="3848698"/>
              <a:ext cx="1" cy="21172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166530-E011-08EF-992E-E90778F854E7}"/>
                </a:ext>
              </a:extLst>
            </p:cNvPr>
            <p:cNvSpPr/>
            <p:nvPr/>
          </p:nvSpPr>
          <p:spPr>
            <a:xfrm>
              <a:off x="2470879" y="4060424"/>
              <a:ext cx="2468643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학번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7C82FED7-9D2E-3BF2-B763-AAF6F226A28B}"/>
                </a:ext>
              </a:extLst>
            </p:cNvPr>
            <p:cNvSpPr/>
            <p:nvPr/>
          </p:nvSpPr>
          <p:spPr>
            <a:xfrm>
              <a:off x="2859420" y="5627527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2065A1-8E15-273E-44EB-187CD535CE27}"/>
                </a:ext>
              </a:extLst>
            </p:cNvPr>
            <p:cNvCxnSpPr>
              <a:cxnSpLocks/>
              <a:stCxn id="17" idx="2"/>
              <a:endCxn id="31" idx="0"/>
            </p:cNvCxnSpPr>
            <p:nvPr/>
          </p:nvCxnSpPr>
          <p:spPr>
            <a:xfrm flipH="1">
              <a:off x="3705197" y="4893434"/>
              <a:ext cx="3" cy="21172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A97139-FE6B-8B53-0807-8ACE7D962766}"/>
                </a:ext>
              </a:extLst>
            </p:cNvPr>
            <p:cNvSpPr/>
            <p:nvPr/>
          </p:nvSpPr>
          <p:spPr>
            <a:xfrm>
              <a:off x="2470875" y="4582792"/>
              <a:ext cx="2468650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</a:rPr>
                <a:t>초 기다린다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EC1B6CA-CAA0-BB1E-BF2F-C0DF3C92646C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flipH="1">
              <a:off x="3705200" y="4371066"/>
              <a:ext cx="1" cy="21172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0CDEFD9-BF28-3D81-10FB-46116E85B409}"/>
                </a:ext>
              </a:extLst>
            </p:cNvPr>
            <p:cNvSpPr/>
            <p:nvPr/>
          </p:nvSpPr>
          <p:spPr>
            <a:xfrm>
              <a:off x="2470872" y="5105160"/>
              <a:ext cx="2468650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이름 출력한다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282BA11-411D-EBDF-27FE-3DC0A1AC5DE5}"/>
                </a:ext>
              </a:extLst>
            </p:cNvPr>
            <p:cNvCxnSpPr>
              <a:cxnSpLocks/>
              <a:stCxn id="31" idx="2"/>
              <a:endCxn id="12" idx="0"/>
            </p:cNvCxnSpPr>
            <p:nvPr/>
          </p:nvCxnSpPr>
          <p:spPr>
            <a:xfrm>
              <a:off x="3705197" y="5415802"/>
              <a:ext cx="3" cy="21172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87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스크래치 입</a:t>
            </a:r>
            <a:r>
              <a:rPr lang="en-US" altLang="ko-KR" sz="3200" b="1" dirty="0">
                <a:solidFill>
                  <a:srgbClr val="FF0000"/>
                </a:solidFill>
              </a:rPr>
              <a:t>·</a:t>
            </a:r>
            <a:r>
              <a:rPr lang="ko-KR" altLang="en-US" sz="3200" b="1" dirty="0">
                <a:solidFill>
                  <a:srgbClr val="FF0000"/>
                </a:solidFill>
              </a:rPr>
              <a:t>출력 블록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스크래치 입출력 블록 예제</a:t>
            </a:r>
            <a:r>
              <a:rPr lang="en-US" altLang="ko-KR" dirty="0"/>
              <a:t>1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사용자로부터 학번과 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스프라이트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 </a:t>
            </a:r>
            <a:r>
              <a:rPr lang="ko-KR" altLang="en-US" dirty="0"/>
              <a:t>말하는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블록 코드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AA913-1AB0-4816-B73E-794B78FCA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2" t="28872" r="48191" b="47669"/>
          <a:stretch/>
        </p:blipFill>
        <p:spPr>
          <a:xfrm>
            <a:off x="728769" y="2731855"/>
            <a:ext cx="2756951" cy="3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200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5421</TotalTime>
  <Words>1587</Words>
  <Application>Microsoft Office PowerPoint</Application>
  <PresentationFormat>화면 슬라이드 쇼(4:3)</PresentationFormat>
  <Paragraphs>354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Gulim</vt:lpstr>
      <vt:lpstr>맑은 고딕</vt:lpstr>
      <vt:lpstr>Arial</vt:lpstr>
      <vt:lpstr>Cambria Math</vt:lpstr>
      <vt:lpstr>Gill Sans MT</vt:lpstr>
      <vt:lpstr>Wingdings</vt:lpstr>
      <vt:lpstr>갤러리</vt:lpstr>
      <vt:lpstr>   4. 입력과 출력 이해</vt:lpstr>
      <vt:lpstr>개요</vt:lpstr>
      <vt:lpstr>입력함수와 출력함수란?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스크래치 입·출력 블록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  <vt:lpstr>파이썬 입·출력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1. 컴퓨터 프로그래밍</dc:title>
  <dc:creator>심규성</dc:creator>
  <cp:lastModifiedBy>심규성</cp:lastModifiedBy>
  <cp:revision>241</cp:revision>
  <dcterms:created xsi:type="dcterms:W3CDTF">2023-01-11T09:27:42Z</dcterms:created>
  <dcterms:modified xsi:type="dcterms:W3CDTF">2023-12-01T08:31:21Z</dcterms:modified>
</cp:coreProperties>
</file>