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355" r:id="rId4"/>
    <p:sldId id="366" r:id="rId5"/>
    <p:sldId id="367" r:id="rId6"/>
    <p:sldId id="375" r:id="rId7"/>
    <p:sldId id="383" r:id="rId8"/>
    <p:sldId id="384" r:id="rId9"/>
    <p:sldId id="385" r:id="rId10"/>
    <p:sldId id="382" r:id="rId11"/>
    <p:sldId id="386" r:id="rId12"/>
    <p:sldId id="389" r:id="rId13"/>
    <p:sldId id="390" r:id="rId14"/>
    <p:sldId id="258" r:id="rId15"/>
    <p:sldId id="354" r:id="rId16"/>
    <p:sldId id="365" r:id="rId17"/>
    <p:sldId id="360" r:id="rId18"/>
    <p:sldId id="371" r:id="rId19"/>
    <p:sldId id="372" r:id="rId20"/>
    <p:sldId id="361" r:id="rId21"/>
    <p:sldId id="373" r:id="rId22"/>
    <p:sldId id="374" r:id="rId23"/>
    <p:sldId id="377" r:id="rId24"/>
    <p:sldId id="378" r:id="rId25"/>
    <p:sldId id="379" r:id="rId26"/>
    <p:sldId id="380" r:id="rId27"/>
    <p:sldId id="363" r:id="rId28"/>
    <p:sldId id="364" r:id="rId29"/>
    <p:sldId id="39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94CED6-A288-471C-930C-37095588370C}">
          <p14:sldIdLst>
            <p14:sldId id="256"/>
            <p14:sldId id="257"/>
          </p14:sldIdLst>
        </p14:section>
        <p14:section name="반복문이란?" id="{9CE7DBB7-0AF3-47CF-9E72-91678D4FE3A4}">
          <p14:sldIdLst>
            <p14:sldId id="355"/>
            <p14:sldId id="366"/>
            <p14:sldId id="367"/>
          </p14:sldIdLst>
        </p14:section>
        <p14:section name="스크래치반복문" id="{25C66E78-231D-4287-B66E-3096B4DCE9EC}">
          <p14:sldIdLst>
            <p14:sldId id="375"/>
            <p14:sldId id="383"/>
            <p14:sldId id="384"/>
            <p14:sldId id="385"/>
            <p14:sldId id="382"/>
            <p14:sldId id="386"/>
            <p14:sldId id="389"/>
            <p14:sldId id="390"/>
          </p14:sldIdLst>
        </p14:section>
        <p14:section name="파이썬 반복문" id="{DCFD7B01-E0C7-41AD-A557-9606E25819B1}">
          <p14:sldIdLst>
            <p14:sldId id="258"/>
            <p14:sldId id="354"/>
            <p14:sldId id="365"/>
            <p14:sldId id="360"/>
            <p14:sldId id="371"/>
            <p14:sldId id="372"/>
            <p14:sldId id="361"/>
            <p14:sldId id="373"/>
            <p14:sldId id="374"/>
            <p14:sldId id="377"/>
            <p14:sldId id="378"/>
            <p14:sldId id="379"/>
            <p14:sldId id="380"/>
            <p14:sldId id="363"/>
            <p14:sldId id="364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1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502" y="168"/>
      </p:cViewPr>
      <p:guideLst>
        <p:guide orient="horz" pos="2500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A7007-9962-442B-9A7B-100A7EE5855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F7AD4-276D-4EDD-906C-22708626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4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63" y="802299"/>
            <a:ext cx="8638674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663" y="3531205"/>
            <a:ext cx="863867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252663" y="3514271"/>
            <a:ext cx="8638674" cy="169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12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79" y="100669"/>
            <a:ext cx="8644689" cy="10492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79" y="1281363"/>
            <a:ext cx="8644689" cy="4770518"/>
          </a:xfrm>
        </p:spPr>
        <p:txBody>
          <a:bodyPr anchor="t"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8679" y="1149904"/>
            <a:ext cx="86446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7D62-586E-4E38-9DD7-E064C3AD6318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79F7DA-7806-4DDC-B013-781AF7A77E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B1ED34-CB67-B193-384E-035628C5C377}"/>
              </a:ext>
            </a:extLst>
          </p:cNvPr>
          <p:cNvSpPr txBox="1">
            <a:spLocks/>
          </p:cNvSpPr>
          <p:nvPr userDrawn="1"/>
        </p:nvSpPr>
        <p:spPr>
          <a:xfrm>
            <a:off x="8348254" y="6354422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79F7DA-7806-4DDC-B013-781AF7A77E08}" type="slidenum">
              <a:rPr lang="ko-KR" altLang="en-US" b="1" smtClean="0">
                <a:solidFill>
                  <a:schemeClr val="bg1"/>
                </a:solidFill>
              </a:rPr>
              <a:pPr/>
              <a:t>‹#›</a:t>
            </a:fld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6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F1606-32DE-F550-2AE0-1D48BE00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711" y="802299"/>
            <a:ext cx="8626642" cy="2541431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/>
              <a:t>6 </a:t>
            </a:r>
            <a:r>
              <a:rPr lang="ko-KR" altLang="en-US" dirty="0"/>
              <a:t>얼마나 반복시킬까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6CD68-C69D-E2A6-253A-5518BCC5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11" y="3531205"/>
            <a:ext cx="8626642" cy="9776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B0529-D81D-5DA4-94EA-0DAF519D9575}"/>
              </a:ext>
            </a:extLst>
          </p:cNvPr>
          <p:cNvSpPr txBox="1"/>
          <p:nvPr/>
        </p:nvSpPr>
        <p:spPr>
          <a:xfrm>
            <a:off x="270711" y="614824"/>
            <a:ext cx="4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컴퓨팅적 사고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스크래치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432FF"/>
                </a:solidFill>
              </a:rPr>
              <a:t>스크래치 </a:t>
            </a:r>
            <a:r>
              <a:rPr lang="en-US" altLang="ko-KR" b="1" dirty="0">
                <a:solidFill>
                  <a:srgbClr val="0432FF"/>
                </a:solidFill>
              </a:rPr>
              <a:t>for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</a:t>
            </a:r>
            <a:endParaRPr lang="en-US" altLang="ko-KR" b="1" dirty="0">
              <a:solidFill>
                <a:srgbClr val="0432FF"/>
              </a:solidFill>
            </a:endParaRPr>
          </a:p>
          <a:p>
            <a:pPr lvl="1"/>
            <a:r>
              <a:rPr lang="ko-KR" altLang="en-US" dirty="0"/>
              <a:t>사용되는 블록</a:t>
            </a:r>
            <a:r>
              <a:rPr lang="en-US" altLang="ko-KR" dirty="0"/>
              <a:t>: </a:t>
            </a:r>
            <a:r>
              <a:rPr lang="ko-KR" altLang="en-US" dirty="0"/>
              <a:t>제어 블록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D15325-8013-5252-B1C0-D1F6E3C0D95C}"/>
              </a:ext>
            </a:extLst>
          </p:cNvPr>
          <p:cNvGrpSpPr/>
          <p:nvPr/>
        </p:nvGrpSpPr>
        <p:grpSpPr>
          <a:xfrm>
            <a:off x="984250" y="2142352"/>
            <a:ext cx="1691011" cy="3744097"/>
            <a:chOff x="984250" y="2091552"/>
            <a:chExt cx="1691011" cy="374409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27731A7-1E98-0F0E-1741-86A7EF6EE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284" b="45405"/>
            <a:stretch/>
          </p:blipFill>
          <p:spPr>
            <a:xfrm>
              <a:off x="984250" y="2091552"/>
              <a:ext cx="1691011" cy="3744097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E6D114-5EA3-F729-8B73-9FF249C3567D}"/>
                </a:ext>
              </a:extLst>
            </p:cNvPr>
            <p:cNvSpPr/>
            <p:nvPr/>
          </p:nvSpPr>
          <p:spPr>
            <a:xfrm>
              <a:off x="1314450" y="3452799"/>
              <a:ext cx="1289050" cy="47598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FBE7BDF-5C10-B258-3034-ED7851539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22" t="26018" r="40162" b="50741"/>
          <a:stretch/>
        </p:blipFill>
        <p:spPr>
          <a:xfrm>
            <a:off x="3530599" y="3217475"/>
            <a:ext cx="1691011" cy="159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6F5C74-3E1F-B010-3B07-BA3F0A016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92" t="6998" b="64391"/>
          <a:stretch/>
        </p:blipFill>
        <p:spPr>
          <a:xfrm>
            <a:off x="6127749" y="3033325"/>
            <a:ext cx="2641551" cy="196215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162ECD2-8980-2C50-E413-B81F0852918F}"/>
              </a:ext>
            </a:extLst>
          </p:cNvPr>
          <p:cNvSpPr/>
          <p:nvPr/>
        </p:nvSpPr>
        <p:spPr>
          <a:xfrm>
            <a:off x="5411154" y="3752212"/>
            <a:ext cx="527050" cy="422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4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스크래치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for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  <a:endParaRPr lang="en-US" altLang="ko-KR" dirty="0"/>
          </a:p>
          <a:p>
            <a:r>
              <a:rPr lang="ko-KR" altLang="en-US" dirty="0"/>
              <a:t>여러분이 첫날 </a:t>
            </a:r>
            <a:r>
              <a:rPr lang="en-US" altLang="ko-KR" dirty="0"/>
              <a:t>1</a:t>
            </a:r>
            <a:r>
              <a:rPr lang="ko-KR" altLang="en-US" dirty="0"/>
              <a:t>원을 받지만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30</a:t>
            </a:r>
            <a:r>
              <a:rPr lang="ko-KR" altLang="en-US" dirty="0"/>
              <a:t>일동안 전날보다 두 </a:t>
            </a:r>
            <a:r>
              <a:rPr lang="ko-KR" altLang="en-US" dirty="0" err="1"/>
              <a:t>배씩</a:t>
            </a:r>
            <a:r>
              <a:rPr lang="ko-KR" altLang="en-US" dirty="0"/>
              <a:t> 돈을 받는다면</a:t>
            </a:r>
            <a:r>
              <a:rPr lang="en-US" altLang="ko-KR" dirty="0"/>
              <a:t>, 30</a:t>
            </a:r>
            <a:r>
              <a:rPr lang="ko-KR" altLang="en-US" dirty="0"/>
              <a:t>일 후에는 얼마는 받는지 계산하는 프로그램을 </a:t>
            </a:r>
            <a:r>
              <a:rPr lang="en-US" altLang="ko-KR" dirty="0"/>
              <a:t>              </a:t>
            </a:r>
            <a:r>
              <a:rPr lang="ko-KR" altLang="en-US" dirty="0"/>
              <a:t>을 이용하여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3</a:t>
            </a:r>
            <a:r>
              <a:rPr lang="ko-KR" altLang="en-US" dirty="0"/>
              <a:t>일 후에는 얼마 받는지 계산하는 프로그램을 만든다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반복되는 구간</a:t>
            </a:r>
            <a:r>
              <a:rPr lang="en-US" altLang="ko-KR" dirty="0"/>
              <a:t>(</a:t>
            </a:r>
            <a:r>
              <a:rPr lang="ko-KR" altLang="en-US" dirty="0"/>
              <a:t>규칙</a:t>
            </a:r>
            <a:r>
              <a:rPr lang="en-US" altLang="ko-KR" dirty="0"/>
              <a:t>)</a:t>
            </a:r>
            <a:r>
              <a:rPr lang="ko-KR" altLang="en-US" dirty="0"/>
              <a:t>을 찾는다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CF2A28-171F-D929-0674-2977A22E1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30" t="27037" r="55847" b="66019"/>
          <a:stretch/>
        </p:blipFill>
        <p:spPr>
          <a:xfrm>
            <a:off x="6591300" y="2146300"/>
            <a:ext cx="774700" cy="476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2FE6AA-9309-0C05-6075-2E9C1AF8D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37" t="19815" r="44617" b="60926"/>
          <a:stretch/>
        </p:blipFill>
        <p:spPr>
          <a:xfrm>
            <a:off x="971550" y="3308350"/>
            <a:ext cx="2298029" cy="1958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E39FCE-F716-840A-1689-6D03D2765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10" t="6791" r="126" b="64354"/>
          <a:stretch/>
        </p:blipFill>
        <p:spPr>
          <a:xfrm>
            <a:off x="4581023" y="3417888"/>
            <a:ext cx="2313825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0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스크래치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for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  <a:endParaRPr lang="en-US" altLang="ko-KR" dirty="0"/>
          </a:p>
          <a:p>
            <a:r>
              <a:rPr lang="ko-KR" altLang="en-US" dirty="0"/>
              <a:t>여러분이 첫날 </a:t>
            </a:r>
            <a:r>
              <a:rPr lang="en-US" altLang="ko-KR" dirty="0"/>
              <a:t>1</a:t>
            </a:r>
            <a:r>
              <a:rPr lang="ko-KR" altLang="en-US" dirty="0"/>
              <a:t>원을 받지만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30</a:t>
            </a:r>
            <a:r>
              <a:rPr lang="ko-KR" altLang="en-US" dirty="0"/>
              <a:t>일동안 전날보다 두 </a:t>
            </a:r>
            <a:r>
              <a:rPr lang="ko-KR" altLang="en-US" dirty="0" err="1"/>
              <a:t>배씩</a:t>
            </a:r>
            <a:r>
              <a:rPr lang="ko-KR" altLang="en-US" dirty="0"/>
              <a:t> 돈을 받는다면</a:t>
            </a:r>
            <a:r>
              <a:rPr lang="en-US" altLang="ko-KR" dirty="0"/>
              <a:t>, 30</a:t>
            </a:r>
            <a:r>
              <a:rPr lang="ko-KR" altLang="en-US" dirty="0"/>
              <a:t>일 후에는 얼마는 받는지 계산하는 프로그램을 </a:t>
            </a:r>
            <a:r>
              <a:rPr lang="en-US" altLang="ko-KR" dirty="0"/>
              <a:t>              </a:t>
            </a:r>
            <a:r>
              <a:rPr lang="ko-KR" altLang="en-US" dirty="0"/>
              <a:t>을 이용하여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1</a:t>
            </a:r>
            <a:r>
              <a:rPr lang="ko-KR" altLang="en-US" dirty="0"/>
              <a:t>단계에서 발견한 반복되는 구간</a:t>
            </a:r>
            <a:r>
              <a:rPr lang="en-US" altLang="ko-KR" dirty="0"/>
              <a:t>(</a:t>
            </a:r>
            <a:r>
              <a:rPr lang="ko-KR" altLang="en-US" dirty="0"/>
              <a:t>규칙</a:t>
            </a:r>
            <a:r>
              <a:rPr lang="en-US" altLang="ko-KR" dirty="0"/>
              <a:t>)</a:t>
            </a:r>
            <a:r>
              <a:rPr lang="ko-KR" altLang="en-US" dirty="0"/>
              <a:t>을               을 이용해서 만든다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CF2A28-171F-D929-0674-2977A22E1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30" t="27037" r="55847" b="66019"/>
          <a:stretch/>
        </p:blipFill>
        <p:spPr>
          <a:xfrm>
            <a:off x="6591300" y="2146300"/>
            <a:ext cx="774700" cy="476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E39FCE-F716-840A-1689-6D03D2765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10" t="6791" r="126" b="64354"/>
          <a:stretch/>
        </p:blipFill>
        <p:spPr>
          <a:xfrm>
            <a:off x="4572000" y="3572348"/>
            <a:ext cx="2313825" cy="1739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BD4077-09DF-215B-0495-7C4F76E17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30" t="27037" r="55847" b="66019"/>
          <a:stretch/>
        </p:blipFill>
        <p:spPr>
          <a:xfrm>
            <a:off x="5311773" y="2875909"/>
            <a:ext cx="774700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FB7D26-DDA6-7463-358C-BAD93C99C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04" t="20180" r="44571" b="63199"/>
          <a:stretch/>
        </p:blipFill>
        <p:spPr>
          <a:xfrm>
            <a:off x="971550" y="3429000"/>
            <a:ext cx="2704585" cy="202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9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스크래치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for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  <a:endParaRPr lang="en-US" altLang="ko-KR" dirty="0"/>
          </a:p>
          <a:p>
            <a:r>
              <a:rPr lang="ko-KR" altLang="en-US" dirty="0"/>
              <a:t>여러분이 첫날 </a:t>
            </a:r>
            <a:r>
              <a:rPr lang="en-US" altLang="ko-KR" dirty="0"/>
              <a:t>1</a:t>
            </a:r>
            <a:r>
              <a:rPr lang="ko-KR" altLang="en-US" dirty="0"/>
              <a:t>원을 받지만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N</a:t>
            </a:r>
            <a:r>
              <a:rPr lang="ko-KR" altLang="en-US" dirty="0"/>
              <a:t>일동안 전날보다 두 </a:t>
            </a:r>
            <a:r>
              <a:rPr lang="ko-KR" altLang="en-US" dirty="0" err="1"/>
              <a:t>배씩</a:t>
            </a:r>
            <a:r>
              <a:rPr lang="ko-KR" altLang="en-US" dirty="0"/>
              <a:t> 돈을 받는다면</a:t>
            </a:r>
            <a:r>
              <a:rPr lang="en-US" altLang="ko-KR" dirty="0"/>
              <a:t>, 30</a:t>
            </a:r>
            <a:r>
              <a:rPr lang="ko-KR" altLang="en-US" dirty="0"/>
              <a:t>일 후에는 얼마는 받는지 계산하는 프로그램을 </a:t>
            </a:r>
            <a:r>
              <a:rPr lang="en-US" altLang="ko-KR" dirty="0"/>
              <a:t>             </a:t>
            </a:r>
            <a:r>
              <a:rPr lang="ko-KR" altLang="en-US" dirty="0"/>
              <a:t>을 이용하여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2</a:t>
            </a:r>
            <a:r>
              <a:rPr lang="ko-KR" altLang="en-US" dirty="0"/>
              <a:t>단계에서               을 이용하여 만든 반복을 일반화 시킨다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CF2A28-171F-D929-0674-2977A22E1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30" t="27037" r="55847" b="66019"/>
          <a:stretch/>
        </p:blipFill>
        <p:spPr>
          <a:xfrm>
            <a:off x="2606246" y="2887021"/>
            <a:ext cx="774700" cy="476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828727-9C31-5B0C-6D88-A4363E330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30" t="27037" r="55847" b="66019"/>
          <a:stretch/>
        </p:blipFill>
        <p:spPr>
          <a:xfrm>
            <a:off x="6552173" y="2155912"/>
            <a:ext cx="774700" cy="476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A5A180-BFE0-FCF1-7850-B38321A42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92" t="18684" r="40789" b="59279"/>
          <a:stretch/>
        </p:blipFill>
        <p:spPr>
          <a:xfrm>
            <a:off x="971550" y="3429000"/>
            <a:ext cx="2859045" cy="2372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462EAA-40DF-627F-E8E9-35DD22B2F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78" t="6757" b="64324"/>
          <a:stretch/>
        </p:blipFill>
        <p:spPr>
          <a:xfrm>
            <a:off x="4581023" y="3623581"/>
            <a:ext cx="2642481" cy="19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1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432FF"/>
                </a:solidFill>
              </a:rPr>
              <a:t>변수 재할당</a:t>
            </a:r>
            <a:r>
              <a:rPr lang="en-US" altLang="ko-KR" b="1" dirty="0">
                <a:solidFill>
                  <a:srgbClr val="0432FF"/>
                </a:solidFill>
              </a:rPr>
              <a:t>/</a:t>
            </a:r>
            <a:r>
              <a:rPr lang="ko-KR" altLang="en-US" b="1" dirty="0">
                <a:solidFill>
                  <a:srgbClr val="0432FF"/>
                </a:solidFill>
              </a:rPr>
              <a:t>업데이트</a:t>
            </a:r>
            <a:endParaRPr lang="en-US" altLang="ko-KR" b="1" dirty="0">
              <a:solidFill>
                <a:srgbClr val="0432FF"/>
              </a:solidFill>
            </a:endParaRPr>
          </a:p>
          <a:p>
            <a:pPr lvl="1"/>
            <a:r>
              <a:rPr lang="ko-KR" altLang="en-US" b="1" dirty="0">
                <a:solidFill>
                  <a:srgbClr val="0432FF"/>
                </a:solidFill>
              </a:rPr>
              <a:t>변수 재할당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변수가 가리키는 값을 변경하는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00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가 가리키는 값이 </a:t>
            </a:r>
            <a:r>
              <a:rPr lang="en-US" altLang="ko-KR" dirty="0"/>
              <a:t>5</a:t>
            </a:r>
            <a:r>
              <a:rPr lang="ko-KR" altLang="en-US" dirty="0"/>
              <a:t>에서 </a:t>
            </a:r>
            <a:r>
              <a:rPr lang="en-US" altLang="ko-KR" dirty="0"/>
              <a:t>7</a:t>
            </a:r>
            <a:r>
              <a:rPr lang="ko-KR" altLang="en-US" dirty="0"/>
              <a:t>로 바뀌었다</a:t>
            </a:r>
            <a:r>
              <a:rPr lang="en-US" altLang="ko-KR" dirty="0"/>
              <a:t>. </a:t>
            </a:r>
          </a:p>
          <a:p>
            <a:pPr lvl="1"/>
            <a:endParaRPr lang="en-US" altLang="ko-KR" b="1" dirty="0">
              <a:solidFill>
                <a:srgbClr val="0432FF"/>
              </a:solidFill>
            </a:endParaRPr>
          </a:p>
          <a:p>
            <a:pPr lvl="1"/>
            <a:r>
              <a:rPr lang="ko-KR" altLang="en-US" b="1" dirty="0">
                <a:solidFill>
                  <a:srgbClr val="0432FF"/>
                </a:solidFill>
              </a:rPr>
              <a:t>변수 업데이트</a:t>
            </a:r>
            <a:r>
              <a:rPr lang="en-US" altLang="ko-KR" dirty="0"/>
              <a:t>: </a:t>
            </a:r>
            <a:r>
              <a:rPr lang="ko-KR" altLang="en-US" dirty="0"/>
              <a:t>변수가 가리키던 값을 이용하여 새로운 값을 생성한 후에 그 값을 동일한 변수에 재할당하는 것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1172CE-E9E4-2F7D-0406-3F89DF91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71" y="2059266"/>
            <a:ext cx="4927096" cy="1184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D743C2-25AA-55CE-49BD-B10A1593F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71" y="4554999"/>
            <a:ext cx="4902240" cy="7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8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재할당</a:t>
            </a:r>
            <a:r>
              <a:rPr lang="en-US" altLang="ko-KR" dirty="0"/>
              <a:t>/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r>
              <a:rPr lang="ko-KR" altLang="en-US" dirty="0"/>
              <a:t>간편 변수 업데이트</a:t>
            </a:r>
            <a:endParaRPr lang="en-US" altLang="ko-KR" dirty="0"/>
          </a:p>
          <a:p>
            <a:pPr marL="0" indent="0">
              <a:buNone/>
            </a:pPr>
            <a:endParaRPr lang="en-US" altLang="ko-KR" sz="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C47AA7-C3EB-7A6E-B899-4CFE9CE95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04498"/>
              </p:ext>
            </p:extLst>
          </p:nvPr>
        </p:nvGraphicFramePr>
        <p:xfrm>
          <a:off x="987728" y="2089834"/>
          <a:ext cx="7897593" cy="289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531">
                  <a:extLst>
                    <a:ext uri="{9D8B030D-6E8A-4147-A177-3AD203B41FA5}">
                      <a16:colId xmlns:a16="http://schemas.microsoft.com/office/drawing/2014/main" val="2808721064"/>
                    </a:ext>
                  </a:extLst>
                </a:gridCol>
                <a:gridCol w="2632531">
                  <a:extLst>
                    <a:ext uri="{9D8B030D-6E8A-4147-A177-3AD203B41FA5}">
                      <a16:colId xmlns:a16="http://schemas.microsoft.com/office/drawing/2014/main" val="3791325611"/>
                    </a:ext>
                  </a:extLst>
                </a:gridCol>
                <a:gridCol w="2632531">
                  <a:extLst>
                    <a:ext uri="{9D8B030D-6E8A-4147-A177-3AD203B41FA5}">
                      <a16:colId xmlns:a16="http://schemas.microsoft.com/office/drawing/2014/main" val="2559872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+=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= x + 1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3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= x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5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*</a:t>
                      </a:r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*= 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= 2 *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 /= 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 /= 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= x / 2</a:t>
                      </a: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5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**</a:t>
                      </a:r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**= 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= x **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6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//= 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= x //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64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%= 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= x % 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8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63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정의</a:t>
            </a:r>
            <a:endParaRPr lang="en-US" altLang="ko-KR" b="1" dirty="0">
              <a:solidFill>
                <a:srgbClr val="0432FF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예시</a:t>
            </a:r>
            <a:endParaRPr lang="en-US" altLang="ko-KR" dirty="0"/>
          </a:p>
          <a:p>
            <a:pPr lvl="1"/>
            <a:endParaRPr lang="en-US" altLang="ko-KR" sz="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5AB462-97E1-81D5-7D0D-BB469C01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742832"/>
            <a:ext cx="4491549" cy="896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181793-8E15-8F55-37F7-B74464F03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3290912"/>
            <a:ext cx="5228296" cy="21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0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파이썬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</a:p>
          <a:p>
            <a:r>
              <a:rPr lang="ko-KR" altLang="en-US" dirty="0"/>
              <a:t>사용자가 구구단의 단수를 입력하면 해당 단수를 출력하는 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ko-KR" altLang="en-US" dirty="0"/>
              <a:t>사용자로부터 입력을 받는다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input</a:t>
            </a:r>
            <a:r>
              <a:rPr lang="ko-KR" altLang="en-US" dirty="0"/>
              <a:t>함수를 이용한다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ko-KR" altLang="en-US" dirty="0"/>
              <a:t>입력 받은 단수를 출력한다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2*1 = 2</a:t>
            </a:r>
            <a:r>
              <a:rPr lang="ko-KR" altLang="en-US" dirty="0"/>
              <a:t>를 출력한다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번 반복할 수 있도록 조건문을 만든다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&lt; 10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반복문과 증감식을 만든다</a:t>
            </a:r>
            <a:endParaRPr lang="en-US" altLang="ko-KR" dirty="0"/>
          </a:p>
          <a:p>
            <a:pPr lvl="2"/>
            <a:r>
              <a:rPr lang="en-US" altLang="ko-KR" dirty="0"/>
              <a:t>while( y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10)</a:t>
            </a:r>
          </a:p>
          <a:p>
            <a:pPr lvl="2"/>
            <a:r>
              <a:rPr lang="en-US" altLang="ko-KR" dirty="0"/>
              <a:t>y = y+1</a:t>
            </a:r>
          </a:p>
        </p:txBody>
      </p:sp>
    </p:spTree>
    <p:extLst>
      <p:ext uri="{BB962C8B-B14F-4D97-AF65-F5344CB8AC3E}">
        <p14:creationId xmlns:p14="http://schemas.microsoft.com/office/powerpoint/2010/main" val="399164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파이썬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</a:p>
          <a:p>
            <a:r>
              <a:rPr lang="ko-KR" altLang="en-US" dirty="0"/>
              <a:t>사용자가 구구단의 단수를 입력하면 해당 단수를 출력하는 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5F181-EBA5-AC40-8933-9AEAF8E1CD92}"/>
              </a:ext>
            </a:extLst>
          </p:cNvPr>
          <p:cNvSpPr/>
          <p:nvPr/>
        </p:nvSpPr>
        <p:spPr>
          <a:xfrm>
            <a:off x="3297134" y="2977583"/>
            <a:ext cx="2549732" cy="356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단수</a:t>
            </a:r>
            <a:r>
              <a:rPr lang="en-US" altLang="ko-KR" sz="1600" dirty="0">
                <a:solidFill>
                  <a:schemeClr val="tx1"/>
                </a:solidFill>
              </a:rPr>
              <a:t>(x)</a:t>
            </a:r>
            <a:r>
              <a:rPr lang="ko-KR" altLang="en-US" sz="16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9623B3B8-DB5B-2452-F09A-A47766A49385}"/>
              </a:ext>
            </a:extLst>
          </p:cNvPr>
          <p:cNvSpPr/>
          <p:nvPr/>
        </p:nvSpPr>
        <p:spPr>
          <a:xfrm>
            <a:off x="3726220" y="2463316"/>
            <a:ext cx="1691560" cy="34752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9F19B131-5B2C-9A1E-0A07-43FFB7835350}"/>
              </a:ext>
            </a:extLst>
          </p:cNvPr>
          <p:cNvSpPr/>
          <p:nvPr/>
        </p:nvSpPr>
        <p:spPr>
          <a:xfrm>
            <a:off x="3726220" y="5636397"/>
            <a:ext cx="1691560" cy="34752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2190C-DE62-52C6-0A14-87B5752831F5}"/>
              </a:ext>
            </a:extLst>
          </p:cNvPr>
          <p:cNvSpPr/>
          <p:nvPr/>
        </p:nvSpPr>
        <p:spPr>
          <a:xfrm>
            <a:off x="3589227" y="4282761"/>
            <a:ext cx="1965546" cy="510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 * y = (x*y) </a:t>
            </a:r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E351F6-A999-DFA4-A8BD-C4268ED3E164}"/>
              </a:ext>
            </a:extLst>
          </p:cNvPr>
          <p:cNvGrpSpPr/>
          <p:nvPr/>
        </p:nvGrpSpPr>
        <p:grpSpPr>
          <a:xfrm>
            <a:off x="3589227" y="3500655"/>
            <a:ext cx="1965546" cy="615361"/>
            <a:chOff x="1161535" y="3687387"/>
            <a:chExt cx="2038865" cy="6782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" name="순서도: 판단 31">
              <a:extLst>
                <a:ext uri="{FF2B5EF4-FFF2-40B4-BE49-F238E27FC236}">
                  <a16:creationId xmlns:a16="http://schemas.microsoft.com/office/drawing/2014/main" id="{C1C37095-92BE-06B5-DA9B-665590EB53EF}"/>
                </a:ext>
              </a:extLst>
            </p:cNvPr>
            <p:cNvSpPr/>
            <p:nvPr/>
          </p:nvSpPr>
          <p:spPr>
            <a:xfrm>
              <a:off x="1161535" y="3687387"/>
              <a:ext cx="2038865" cy="678286"/>
            </a:xfrm>
            <a:prstGeom prst="flowChartDecisi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69DD9C-6F09-5888-9541-BF5289CAB3E8}"/>
                </a:ext>
              </a:extLst>
            </p:cNvPr>
            <p:cNvSpPr txBox="1"/>
            <p:nvPr/>
          </p:nvSpPr>
          <p:spPr>
            <a:xfrm>
              <a:off x="1809998" y="3829069"/>
              <a:ext cx="741941" cy="37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y &lt; 10</a:t>
              </a:r>
              <a:endParaRPr lang="ko-KR" altLang="en-US" sz="1600" dirty="0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9EF04A-6168-1AE8-A797-5C5CE03194E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572000" y="2810838"/>
            <a:ext cx="0" cy="16674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35D37D-A367-D313-6FD6-52BC9EEFFC60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4572000" y="3333910"/>
            <a:ext cx="0" cy="16674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AC1B66-6241-3D05-F6D6-37C1C972F4F3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4572000" y="4116016"/>
            <a:ext cx="0" cy="16674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7B96C5-7992-73C7-1028-755370B3075E}"/>
              </a:ext>
            </a:extLst>
          </p:cNvPr>
          <p:cNvSpPr txBox="1"/>
          <p:nvPr/>
        </p:nvSpPr>
        <p:spPr>
          <a:xfrm>
            <a:off x="4174837" y="40389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FB20F0-E2F7-2EE1-42C9-F20985D4274D}"/>
              </a:ext>
            </a:extLst>
          </p:cNvPr>
          <p:cNvSpPr txBox="1"/>
          <p:nvPr/>
        </p:nvSpPr>
        <p:spPr>
          <a:xfrm>
            <a:off x="5354423" y="38390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거짓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7C7757-9962-D3D0-A891-D594A2915B97}"/>
              </a:ext>
            </a:extLst>
          </p:cNvPr>
          <p:cNvSpPr/>
          <p:nvPr/>
        </p:nvSpPr>
        <p:spPr>
          <a:xfrm>
            <a:off x="3750044" y="4959580"/>
            <a:ext cx="1643912" cy="510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= y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+ 1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BE55788-3B41-43EF-8520-39902F394BBD}"/>
              </a:ext>
            </a:extLst>
          </p:cNvPr>
          <p:cNvCxnSpPr>
            <a:stCxn id="34" idx="1"/>
            <a:endCxn id="32" idx="1"/>
          </p:cNvCxnSpPr>
          <p:nvPr/>
        </p:nvCxnSpPr>
        <p:spPr>
          <a:xfrm rot="10800000">
            <a:off x="3589228" y="3808337"/>
            <a:ext cx="160817" cy="1406281"/>
          </a:xfrm>
          <a:prstGeom prst="bentConnector3">
            <a:avLst>
              <a:gd name="adj1" fmla="val 242149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F46497D-B8EB-76BA-00BE-22E0DD332EC4}"/>
              </a:ext>
            </a:extLst>
          </p:cNvPr>
          <p:cNvCxnSpPr>
            <a:stCxn id="32" idx="3"/>
            <a:endCxn id="7" idx="0"/>
          </p:cNvCxnSpPr>
          <p:nvPr/>
        </p:nvCxnSpPr>
        <p:spPr>
          <a:xfrm flipH="1">
            <a:off x="4572000" y="3808336"/>
            <a:ext cx="982773" cy="1828061"/>
          </a:xfrm>
          <a:prstGeom prst="bentConnector4">
            <a:avLst>
              <a:gd name="adj1" fmla="val -23261"/>
              <a:gd name="adj2" fmla="val 93226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10FD53-D767-9942-75F5-E90F226396F4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4572000" y="4792835"/>
            <a:ext cx="0" cy="16674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1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파이썬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</a:p>
          <a:p>
            <a:r>
              <a:rPr lang="ko-KR" altLang="en-US" dirty="0"/>
              <a:t>사용자가 구구단의 단수를 입력하면 해당 단수를 출력하는 </a:t>
            </a:r>
            <a:br>
              <a:rPr lang="en-US" altLang="ko-KR" dirty="0"/>
            </a:br>
            <a:r>
              <a:rPr lang="ko-KR" altLang="en-US" dirty="0"/>
              <a:t>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ko-KR" altLang="en-US" dirty="0"/>
              <a:t>소스코드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007718-F51A-989F-772F-F83D53E2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87" y="2914650"/>
            <a:ext cx="3524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5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FA08-693E-9E1C-AD65-2AB351C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A7089-7EEB-6D17-5659-73286D8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/>
              <a:t>반복문이란</a:t>
            </a:r>
            <a:r>
              <a:rPr lang="en-US" altLang="ko-KR" sz="3200" b="1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스크래치 </a:t>
            </a:r>
            <a:r>
              <a:rPr lang="ko-KR" altLang="en-US" sz="3200" b="1" dirty="0" err="1"/>
              <a:t>반복문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파이썬 </a:t>
            </a:r>
            <a:r>
              <a:rPr lang="ko-KR" altLang="en-US" sz="3200" b="1" dirty="0" err="1"/>
              <a:t>반복문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81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파이썬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2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부터 사용자로부터 입력 받은 수</a:t>
            </a:r>
            <a:r>
              <a:rPr lang="en-US" altLang="ko-KR" dirty="0"/>
              <a:t>(N)</a:t>
            </a:r>
            <a:r>
              <a:rPr lang="ko-KR" altLang="en-US" dirty="0"/>
              <a:t> 까지의 합을 구하는 </a:t>
            </a:r>
            <a:br>
              <a:rPr lang="en-US" altLang="ko-KR" dirty="0"/>
            </a:br>
            <a:r>
              <a:rPr lang="ko-KR" altLang="en-US" dirty="0"/>
              <a:t>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r>
              <a:rPr lang="en-US" altLang="ko-KR" dirty="0"/>
              <a:t>(N)</a:t>
            </a:r>
            <a:r>
              <a:rPr lang="ko-KR" altLang="en-US" dirty="0"/>
              <a:t>를 </a:t>
            </a:r>
            <a:r>
              <a:rPr lang="ko-KR" altLang="en-US" dirty="0" err="1"/>
              <a:t>입력받는다</a:t>
            </a:r>
            <a:endParaRPr lang="en-US" altLang="ko-KR" sz="100" dirty="0"/>
          </a:p>
          <a:p>
            <a:pPr lvl="2"/>
            <a:r>
              <a:rPr lang="en-US" altLang="ko-KR" dirty="0"/>
              <a:t> input </a:t>
            </a:r>
            <a:r>
              <a:rPr lang="ko-KR" altLang="en-US" dirty="0"/>
              <a:t>함수를 이용한다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반복을 위한 조건을 만든다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보다 </a:t>
            </a:r>
            <a:r>
              <a:rPr lang="ko-KR" altLang="en-US" b="1" i="1" dirty="0">
                <a:solidFill>
                  <a:srgbClr val="FF0000"/>
                </a:solidFill>
              </a:rPr>
              <a:t>작거나 </a:t>
            </a:r>
            <a:r>
              <a:rPr lang="ko-KR" altLang="en-US" b="1" i="1" dirty="0" err="1">
                <a:solidFill>
                  <a:srgbClr val="FF0000"/>
                </a:solidFill>
              </a:rPr>
              <a:t>같을때</a:t>
            </a:r>
            <a:r>
              <a:rPr lang="ko-KR" altLang="en-US" b="1" i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까지 반복한다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값을 계속해서 더한다</a:t>
            </a:r>
            <a:endParaRPr lang="en-US" altLang="ko-KR" dirty="0"/>
          </a:p>
          <a:p>
            <a:pPr lvl="2"/>
            <a:r>
              <a:rPr lang="en-US" altLang="ko-KR" dirty="0"/>
              <a:t>result = result +</a:t>
            </a:r>
            <a:r>
              <a:rPr lang="en-US" altLang="ko-KR" dirty="0" err="1"/>
              <a:t>cnt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while</a:t>
            </a:r>
            <a:r>
              <a:rPr lang="ko-KR" altLang="en-US" dirty="0"/>
              <a:t>을 이용하여 </a:t>
            </a:r>
            <a:r>
              <a:rPr lang="en-US" altLang="ko-KR" dirty="0"/>
              <a:t>3</a:t>
            </a:r>
            <a:r>
              <a:rPr lang="ko-KR" altLang="en-US" dirty="0"/>
              <a:t>단계를 반복한다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en-US" altLang="ko-KR" dirty="0" err="1"/>
              <a:t>cnt</a:t>
            </a:r>
            <a:r>
              <a:rPr lang="en-US" altLang="ko-KR" dirty="0"/>
              <a:t> &lt; N)</a:t>
            </a:r>
          </a:p>
          <a:p>
            <a:pPr lvl="2"/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cnt</a:t>
            </a:r>
            <a:r>
              <a:rPr lang="en-US" altLang="ko-KR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9770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파이썬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2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부터 사용자로부터 입력 받은 수</a:t>
            </a:r>
            <a:r>
              <a:rPr lang="en-US" altLang="ko-KR" dirty="0"/>
              <a:t>(N)</a:t>
            </a:r>
            <a:r>
              <a:rPr lang="ko-KR" altLang="en-US" dirty="0"/>
              <a:t> 까지의 합을 구하는 </a:t>
            </a:r>
            <a:br>
              <a:rPr lang="en-US" altLang="ko-KR" dirty="0"/>
            </a:br>
            <a:r>
              <a:rPr lang="ko-KR" altLang="en-US" dirty="0"/>
              <a:t>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순서도</a:t>
            </a:r>
            <a:r>
              <a:rPr lang="en-US" altLang="ko-KR" dirty="0"/>
              <a:t>)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A29A62-B04A-B1F9-D024-A5EBBCCDC892}"/>
              </a:ext>
            </a:extLst>
          </p:cNvPr>
          <p:cNvGrpSpPr/>
          <p:nvPr/>
        </p:nvGrpSpPr>
        <p:grpSpPr>
          <a:xfrm>
            <a:off x="3583048" y="2619193"/>
            <a:ext cx="2355071" cy="3340012"/>
            <a:chOff x="3589227" y="2643907"/>
            <a:chExt cx="2355071" cy="33400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2B6F43-B15D-BA52-C6C2-2160352C9F8E}"/>
                </a:ext>
              </a:extLst>
            </p:cNvPr>
            <p:cNvSpPr/>
            <p:nvPr/>
          </p:nvSpPr>
          <p:spPr>
            <a:xfrm>
              <a:off x="3750044" y="3166615"/>
              <a:ext cx="1643912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숫자</a:t>
              </a:r>
              <a:r>
                <a:rPr lang="en-US" altLang="ko-KR" sz="1600" dirty="0">
                  <a:solidFill>
                    <a:schemeClr val="tx1"/>
                  </a:solidFill>
                </a:rPr>
                <a:t>(N)</a:t>
              </a:r>
              <a:r>
                <a:rPr lang="ko-KR" altLang="en-US" sz="1600" dirty="0">
                  <a:solidFill>
                    <a:schemeClr val="tx1"/>
                  </a:solidFill>
                </a:rPr>
                <a:t> 입력</a:t>
              </a:r>
            </a:p>
          </p:txBody>
        </p:sp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231F0A19-8B75-1A37-5F50-5E67FCF317CC}"/>
                </a:ext>
              </a:extLst>
            </p:cNvPr>
            <p:cNvSpPr/>
            <p:nvPr/>
          </p:nvSpPr>
          <p:spPr>
            <a:xfrm>
              <a:off x="3726220" y="2643907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771A7D8C-7649-EF90-0576-43C123138723}"/>
                </a:ext>
              </a:extLst>
            </p:cNvPr>
            <p:cNvSpPr/>
            <p:nvPr/>
          </p:nvSpPr>
          <p:spPr>
            <a:xfrm>
              <a:off x="3726220" y="5636397"/>
              <a:ext cx="1691560" cy="347522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1EEBBD-B7A2-5ABA-5590-38B2B56A84F5}"/>
                </a:ext>
              </a:extLst>
            </p:cNvPr>
            <p:cNvSpPr/>
            <p:nvPr/>
          </p:nvSpPr>
          <p:spPr>
            <a:xfrm>
              <a:off x="3589227" y="4518622"/>
              <a:ext cx="1965546" cy="333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result = result + 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cnt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8091A08-C716-3E2A-39BC-EF6768C9E5DF}"/>
                </a:ext>
              </a:extLst>
            </p:cNvPr>
            <p:cNvGrpSpPr/>
            <p:nvPr/>
          </p:nvGrpSpPr>
          <p:grpSpPr>
            <a:xfrm>
              <a:off x="3589227" y="3690259"/>
              <a:ext cx="1965546" cy="615361"/>
              <a:chOff x="1161535" y="3687387"/>
              <a:chExt cx="2038865" cy="678286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4E2203F5-0C42-5963-F0D3-EC5DE209A157}"/>
                  </a:ext>
                </a:extLst>
              </p:cNvPr>
              <p:cNvSpPr/>
              <p:nvPr/>
            </p:nvSpPr>
            <p:spPr>
              <a:xfrm>
                <a:off x="1161535" y="3687387"/>
                <a:ext cx="2038865" cy="678286"/>
              </a:xfrm>
              <a:prstGeom prst="flowChartDecisi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E0430D-D97B-BCA2-6EBF-E9784AAABD68}"/>
                  </a:ext>
                </a:extLst>
              </p:cNvPr>
              <p:cNvSpPr txBox="1"/>
              <p:nvPr/>
            </p:nvSpPr>
            <p:spPr>
              <a:xfrm>
                <a:off x="1681966" y="3829069"/>
                <a:ext cx="998012" cy="373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err="1"/>
                  <a:t>cnt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&lt;=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N</a:t>
                </a:r>
                <a:endParaRPr lang="ko-KR" altLang="en-US" sz="1600" dirty="0"/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91DDC5F-E556-968D-9DFE-5DD16A8CE463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4572000" y="2953613"/>
              <a:ext cx="0" cy="21300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3543BCD-741C-1447-3309-C07368EE2F12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4572000" y="3477257"/>
              <a:ext cx="0" cy="21300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7A12D96-D0E1-346D-EE16-92284434A020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>
              <a:off x="4572000" y="4305620"/>
              <a:ext cx="0" cy="21300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F8B404-DA27-7C98-6ADB-A46253FE2032}"/>
                </a:ext>
              </a:extLst>
            </p:cNvPr>
            <p:cNvSpPr txBox="1"/>
            <p:nvPr/>
          </p:nvSpPr>
          <p:spPr>
            <a:xfrm>
              <a:off x="4257271" y="425746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31689C-6125-7426-14F8-8531B008700D}"/>
                </a:ext>
              </a:extLst>
            </p:cNvPr>
            <p:cNvSpPr txBox="1"/>
            <p:nvPr/>
          </p:nvSpPr>
          <p:spPr>
            <a:xfrm>
              <a:off x="5451855" y="39873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거짓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E0FD72-190A-583D-09C6-C4B9DE137654}"/>
                </a:ext>
              </a:extLst>
            </p:cNvPr>
            <p:cNvSpPr/>
            <p:nvPr/>
          </p:nvSpPr>
          <p:spPr>
            <a:xfrm>
              <a:off x="3750044" y="5065108"/>
              <a:ext cx="1643912" cy="358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cnt</a:t>
              </a:r>
              <a:r>
                <a:rPr lang="en-US" altLang="ko-KR" sz="1600" dirty="0">
                  <a:solidFill>
                    <a:schemeClr val="tx1"/>
                  </a:solidFill>
                </a:rPr>
                <a:t> = 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cnt</a:t>
              </a:r>
              <a:r>
                <a:rPr lang="en-US" altLang="ko-KR" sz="1600" dirty="0">
                  <a:solidFill>
                    <a:schemeClr val="tx1"/>
                  </a:solidFill>
                </a:rPr>
                <a:t> + 1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A83EA0C-B11A-2C7F-8A9A-F8A7682FD129}"/>
                </a:ext>
              </a:extLst>
            </p:cNvPr>
            <p:cNvCxnSpPr>
              <a:cxnSpLocks/>
              <a:stCxn id="16" idx="1"/>
              <a:endCxn id="9" idx="1"/>
            </p:cNvCxnSpPr>
            <p:nvPr/>
          </p:nvCxnSpPr>
          <p:spPr>
            <a:xfrm rot="10800000">
              <a:off x="3589228" y="3997940"/>
              <a:ext cx="160817" cy="1246312"/>
            </a:xfrm>
            <a:prstGeom prst="bentConnector3">
              <a:avLst>
                <a:gd name="adj1" fmla="val 242149"/>
              </a:avLst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6277C64E-98E3-0D38-1D86-08B545634A31}"/>
                </a:ext>
              </a:extLst>
            </p:cNvPr>
            <p:cNvCxnSpPr>
              <a:cxnSpLocks/>
              <a:stCxn id="9" idx="3"/>
              <a:endCxn id="6" idx="0"/>
            </p:cNvCxnSpPr>
            <p:nvPr/>
          </p:nvCxnSpPr>
          <p:spPr>
            <a:xfrm flipH="1">
              <a:off x="4572000" y="3997940"/>
              <a:ext cx="982773" cy="1638457"/>
            </a:xfrm>
            <a:prstGeom prst="bentConnector4">
              <a:avLst>
                <a:gd name="adj1" fmla="val -33948"/>
                <a:gd name="adj2" fmla="val 92572"/>
              </a:avLst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4B63418-0364-A37A-FFDB-449F6E41FD39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>
            <a:xfrm>
              <a:off x="4572000" y="4852106"/>
              <a:ext cx="0" cy="21300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08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파이썬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2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부터 사용자로부터 입력 받은 수</a:t>
            </a:r>
            <a:r>
              <a:rPr lang="en-US" altLang="ko-KR" dirty="0"/>
              <a:t>(N)</a:t>
            </a:r>
            <a:r>
              <a:rPr lang="ko-KR" altLang="en-US" dirty="0"/>
              <a:t> 까지의 합을 구하는 </a:t>
            </a:r>
            <a:br>
              <a:rPr lang="en-US" altLang="ko-KR" dirty="0"/>
            </a:br>
            <a:r>
              <a:rPr lang="ko-KR" altLang="en-US" dirty="0"/>
              <a:t>프로그램을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ko-KR" altLang="en-US" dirty="0"/>
              <a:t>소스 코드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50C6D03-96A8-63B5-B18B-D4BD53A3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79" y="2940021"/>
            <a:ext cx="4582683" cy="19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7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432FF"/>
                </a:solidFill>
              </a:rPr>
              <a:t>for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정의</a:t>
            </a:r>
            <a:endParaRPr lang="en-US" altLang="ko-KR" b="1" dirty="0">
              <a:solidFill>
                <a:srgbClr val="0432FF"/>
              </a:solidFill>
            </a:endParaRP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range(n)</a:t>
            </a:r>
            <a:r>
              <a:rPr lang="ko-KR" altLang="en-US" dirty="0"/>
              <a:t> 함수는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(n-1)</a:t>
            </a:r>
            <a:r>
              <a:rPr lang="ko-KR" altLang="en-US" dirty="0"/>
              <a:t>까지를 숫자를 생성하는 함수</a:t>
            </a:r>
            <a:endParaRPr lang="en-US" altLang="ko-KR" dirty="0"/>
          </a:p>
          <a:p>
            <a:pPr lvl="1"/>
            <a:r>
              <a:rPr lang="en-US" altLang="ko-KR" dirty="0"/>
              <a:t>range(start,</a:t>
            </a:r>
            <a:r>
              <a:rPr lang="ko-KR" altLang="en-US" dirty="0"/>
              <a:t> </a:t>
            </a:r>
            <a:r>
              <a:rPr lang="en-US" altLang="ko-KR" dirty="0"/>
              <a:t>end,</a:t>
            </a:r>
            <a:r>
              <a:rPr lang="ko-KR" altLang="en-US" dirty="0"/>
              <a:t> </a:t>
            </a:r>
            <a:r>
              <a:rPr lang="en-US" altLang="ko-KR" dirty="0"/>
              <a:t>step):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부터 </a:t>
            </a:r>
            <a:r>
              <a:rPr lang="en-US" altLang="ko-KR" dirty="0"/>
              <a:t>(end-1)</a:t>
            </a:r>
            <a:r>
              <a:rPr lang="ko-KR" altLang="en-US" dirty="0"/>
              <a:t>까지 </a:t>
            </a:r>
            <a:r>
              <a:rPr lang="en-US" altLang="ko-KR" dirty="0"/>
              <a:t>step </a:t>
            </a:r>
            <a:r>
              <a:rPr lang="ko-KR" altLang="en-US" dirty="0"/>
              <a:t>간격의 숫자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예시</a:t>
            </a:r>
            <a:endParaRPr lang="en-US" altLang="ko-KR" dirty="0"/>
          </a:p>
          <a:p>
            <a:pPr lvl="1"/>
            <a:endParaRPr lang="en-US" altLang="ko-KR" sz="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32067-2392-5764-DC2E-566A5987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732937"/>
            <a:ext cx="4572000" cy="6395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97AE0-217F-14F2-C8A0-E1A5A3CA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4157439"/>
            <a:ext cx="4621427" cy="131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1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for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</a:p>
          <a:p>
            <a:pPr marL="179388" indent="-179388"/>
            <a:r>
              <a:rPr lang="ko-KR" altLang="en-US" b="1" dirty="0"/>
              <a:t>화면에 </a:t>
            </a:r>
            <a:r>
              <a:rPr lang="en-US" altLang="ko-KR" b="1" dirty="0"/>
              <a:t>‘*’</a:t>
            </a:r>
            <a:r>
              <a:rPr lang="ko-KR" altLang="en-US" b="1" dirty="0"/>
              <a:t>를 이용하여 사격형을 만들어보자</a:t>
            </a:r>
            <a:r>
              <a:rPr lang="en-US" altLang="ko-KR" b="1" dirty="0"/>
              <a:t>. </a:t>
            </a:r>
            <a:r>
              <a:rPr lang="ko-KR" altLang="en-US" b="1" dirty="0"/>
              <a:t>이때 세로의 길이는 사용자 가 입력한다</a:t>
            </a:r>
            <a:r>
              <a:rPr lang="en-US" altLang="ko-KR" b="1" dirty="0"/>
              <a:t>. </a:t>
            </a:r>
          </a:p>
          <a:p>
            <a:pPr marL="358775" lvl="1" indent="-179388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 세로길이가 </a:t>
            </a:r>
            <a:r>
              <a:rPr lang="en-US" altLang="ko-KR" dirty="0"/>
              <a:t>1</a:t>
            </a:r>
            <a:r>
              <a:rPr lang="ko-KR" altLang="en-US" dirty="0"/>
              <a:t>인 사각형을 만든다</a:t>
            </a:r>
            <a:r>
              <a:rPr lang="en-US" altLang="ko-KR" dirty="0"/>
              <a:t>. </a:t>
            </a:r>
          </a:p>
          <a:p>
            <a:pPr marL="538163" lvl="2" indent="-179388"/>
            <a:r>
              <a:rPr lang="en-US" altLang="ko-KR" dirty="0"/>
              <a:t>print() </a:t>
            </a:r>
            <a:r>
              <a:rPr lang="ko-KR" altLang="en-US" dirty="0"/>
              <a:t>함수 이용한다</a:t>
            </a:r>
            <a:r>
              <a:rPr lang="en-US" altLang="ko-KR" dirty="0"/>
              <a:t>.</a:t>
            </a:r>
          </a:p>
          <a:p>
            <a:pPr marL="358775" lvl="1" indent="-179388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세로의 길이가 </a:t>
            </a:r>
            <a:r>
              <a:rPr lang="en-US" altLang="ko-KR" dirty="0"/>
              <a:t>N</a:t>
            </a:r>
            <a:r>
              <a:rPr lang="ko-KR" altLang="en-US" dirty="0"/>
              <a:t>인 사각형을 만든다</a:t>
            </a:r>
            <a:r>
              <a:rPr lang="en-US" altLang="ko-KR" dirty="0"/>
              <a:t>.</a:t>
            </a:r>
          </a:p>
          <a:p>
            <a:pPr marL="538163" lvl="2" indent="-179388"/>
            <a:r>
              <a:rPr lang="ko-KR" altLang="en-US" dirty="0"/>
              <a:t>여러 개의 </a:t>
            </a:r>
            <a:r>
              <a:rPr lang="en-US" altLang="ko-KR" dirty="0"/>
              <a:t>print() </a:t>
            </a:r>
            <a:r>
              <a:rPr lang="ko-KR" altLang="en-US" dirty="0"/>
              <a:t>함수를 이용한다</a:t>
            </a:r>
            <a:r>
              <a:rPr lang="en-US" altLang="ko-KR" dirty="0"/>
              <a:t>. </a:t>
            </a:r>
            <a:r>
              <a:rPr lang="ko-KR" altLang="en-US" dirty="0"/>
              <a:t>규칙을 찾는다</a:t>
            </a:r>
            <a:r>
              <a:rPr lang="en-US" altLang="ko-KR" dirty="0"/>
              <a:t>.</a:t>
            </a:r>
          </a:p>
          <a:p>
            <a:pPr marL="358775" lvl="1" indent="-179388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반복을 이용하여 찾은 규칙을 구현한다</a:t>
            </a:r>
            <a:r>
              <a:rPr lang="en-US" altLang="ko-KR" dirty="0"/>
              <a:t>.</a:t>
            </a:r>
          </a:p>
          <a:p>
            <a:pPr marL="538163" lvl="2" indent="-179388"/>
            <a:r>
              <a:rPr lang="en-US" altLang="ko-KR" dirty="0"/>
              <a:t>for</a:t>
            </a:r>
            <a:r>
              <a:rPr lang="ko-KR" altLang="en-US" dirty="0"/>
              <a:t>문을 활용한다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701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for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</a:p>
          <a:p>
            <a:r>
              <a:rPr lang="ko-KR" altLang="en-US" b="1" dirty="0"/>
              <a:t>화면에 </a:t>
            </a:r>
            <a:r>
              <a:rPr lang="en-US" altLang="ko-KR" b="1" dirty="0"/>
              <a:t>‘*’</a:t>
            </a:r>
            <a:r>
              <a:rPr lang="ko-KR" altLang="en-US" b="1" dirty="0"/>
              <a:t>를 이용하여 사격형을 만들어보자</a:t>
            </a:r>
            <a:r>
              <a:rPr lang="en-US" altLang="ko-KR" b="1" dirty="0"/>
              <a:t>. </a:t>
            </a:r>
            <a:r>
              <a:rPr lang="ko-KR" altLang="en-US" b="1" dirty="0"/>
              <a:t>이때 세로의 길이는 사용자 가 입력한다</a:t>
            </a:r>
            <a:r>
              <a:rPr lang="en-US" altLang="ko-KR" b="1" dirty="0"/>
              <a:t>. </a:t>
            </a:r>
          </a:p>
          <a:p>
            <a:pPr lvl="1"/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순서도</a:t>
            </a:r>
            <a:r>
              <a:rPr lang="en-US" altLang="ko-KR" dirty="0"/>
              <a:t>)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A212D32-790F-0F1D-D6E5-29A3C5805C4B}"/>
              </a:ext>
            </a:extLst>
          </p:cNvPr>
          <p:cNvGrpSpPr/>
          <p:nvPr/>
        </p:nvGrpSpPr>
        <p:grpSpPr>
          <a:xfrm>
            <a:off x="3319139" y="2266289"/>
            <a:ext cx="2505722" cy="3785592"/>
            <a:chOff x="3345983" y="2619193"/>
            <a:chExt cx="2505722" cy="378559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E3A7F9E-0C47-7F20-C889-BDB7C901EA67}"/>
                </a:ext>
              </a:extLst>
            </p:cNvPr>
            <p:cNvSpPr/>
            <p:nvPr/>
          </p:nvSpPr>
          <p:spPr>
            <a:xfrm>
              <a:off x="3345983" y="3136831"/>
              <a:ext cx="2483706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세로길이</a:t>
              </a:r>
              <a:r>
                <a:rPr lang="en-US" altLang="ko-KR" sz="1600" dirty="0">
                  <a:solidFill>
                    <a:schemeClr val="tx1"/>
                  </a:solidFill>
                </a:rPr>
                <a:t>(floor)</a:t>
              </a:r>
              <a:r>
                <a:rPr lang="ko-KR" altLang="en-US" sz="1600" dirty="0">
                  <a:solidFill>
                    <a:schemeClr val="tx1"/>
                  </a:solidFill>
                </a:rPr>
                <a:t> 입력한다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EC405346-B9FE-1E6E-F5E1-96277F1455F6}"/>
                </a:ext>
              </a:extLst>
            </p:cNvPr>
            <p:cNvSpPr/>
            <p:nvPr/>
          </p:nvSpPr>
          <p:spPr>
            <a:xfrm>
              <a:off x="3742056" y="2619193"/>
              <a:ext cx="1691560" cy="30970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F473F5C9-47D7-5A57-58B8-983F8D672F3C}"/>
                </a:ext>
              </a:extLst>
            </p:cNvPr>
            <p:cNvSpPr/>
            <p:nvPr/>
          </p:nvSpPr>
          <p:spPr>
            <a:xfrm>
              <a:off x="3742056" y="6057263"/>
              <a:ext cx="1691560" cy="347522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6CC006-97CA-42A9-62D5-B63AFE75A0EB}"/>
                </a:ext>
              </a:extLst>
            </p:cNvPr>
            <p:cNvSpPr/>
            <p:nvPr/>
          </p:nvSpPr>
          <p:spPr>
            <a:xfrm>
              <a:off x="3605063" y="4997272"/>
              <a:ext cx="1965546" cy="333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세로선 출력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C912E75-BA2E-6E55-E26B-264EB9E47018}"/>
                </a:ext>
              </a:extLst>
            </p:cNvPr>
            <p:cNvGrpSpPr/>
            <p:nvPr/>
          </p:nvGrpSpPr>
          <p:grpSpPr>
            <a:xfrm>
              <a:off x="3605063" y="4173979"/>
              <a:ext cx="1965546" cy="615361"/>
              <a:chOff x="1161535" y="3687387"/>
              <a:chExt cx="2038865" cy="678286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9" name="순서도: 판단 18">
                <a:extLst>
                  <a:ext uri="{FF2B5EF4-FFF2-40B4-BE49-F238E27FC236}">
                    <a16:creationId xmlns:a16="http://schemas.microsoft.com/office/drawing/2014/main" id="{7E5B7856-AEA4-0046-0AFE-4F9331043722}"/>
                  </a:ext>
                </a:extLst>
              </p:cNvPr>
              <p:cNvSpPr/>
              <p:nvPr/>
            </p:nvSpPr>
            <p:spPr>
              <a:xfrm>
                <a:off x="1161535" y="3687387"/>
                <a:ext cx="2038865" cy="678286"/>
              </a:xfrm>
              <a:prstGeom prst="flowChartDecisi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794C2-AA35-CE67-7D05-29F6E02CD324}"/>
                  </a:ext>
                </a:extLst>
              </p:cNvPr>
              <p:cNvSpPr txBox="1"/>
              <p:nvPr/>
            </p:nvSpPr>
            <p:spPr>
              <a:xfrm>
                <a:off x="1545618" y="3829069"/>
                <a:ext cx="1270710" cy="373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range(floor)</a:t>
                </a:r>
                <a:endParaRPr lang="ko-KR" altLang="en-US" sz="1600" dirty="0"/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C00CA2B-43E0-4E66-D0F6-76FE5F6B3195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587836" y="2928899"/>
              <a:ext cx="0" cy="20793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9D4FE56-BAA3-4624-CA96-2B72B93AEC8A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>
              <a:off x="4587836" y="3447473"/>
              <a:ext cx="0" cy="20793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3786BC9-A40B-3817-91BC-1B34FFC6ED64}"/>
                </a:ext>
              </a:extLst>
            </p:cNvPr>
            <p:cNvCxnSpPr>
              <a:cxnSpLocks/>
              <a:stCxn id="19" idx="2"/>
              <a:endCxn id="8" idx="0"/>
            </p:cNvCxnSpPr>
            <p:nvPr/>
          </p:nvCxnSpPr>
          <p:spPr>
            <a:xfrm>
              <a:off x="4587836" y="4789340"/>
              <a:ext cx="0" cy="20793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BE6044-65FD-0E5C-A681-5FAC4611DE74}"/>
                </a:ext>
              </a:extLst>
            </p:cNvPr>
            <p:cNvSpPr txBox="1"/>
            <p:nvPr/>
          </p:nvSpPr>
          <p:spPr>
            <a:xfrm>
              <a:off x="5359262" y="44861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거짓</a:t>
              </a: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9B017DF-E03C-E568-3304-85F83C5B783A}"/>
                </a:ext>
              </a:extLst>
            </p:cNvPr>
            <p:cNvCxnSpPr>
              <a:cxnSpLocks/>
              <a:stCxn id="8" idx="1"/>
              <a:endCxn id="19" idx="1"/>
            </p:cNvCxnSpPr>
            <p:nvPr/>
          </p:nvCxnSpPr>
          <p:spPr>
            <a:xfrm rot="10800000">
              <a:off x="3605063" y="4481660"/>
              <a:ext cx="12700" cy="682354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16D65F73-F06A-D99F-FE49-77920BB9A204}"/>
                </a:ext>
              </a:extLst>
            </p:cNvPr>
            <p:cNvCxnSpPr>
              <a:cxnSpLocks/>
              <a:stCxn id="19" idx="3"/>
              <a:endCxn id="33" idx="0"/>
            </p:cNvCxnSpPr>
            <p:nvPr/>
          </p:nvCxnSpPr>
          <p:spPr>
            <a:xfrm flipH="1">
              <a:off x="4587836" y="4481660"/>
              <a:ext cx="982773" cy="1057028"/>
            </a:xfrm>
            <a:prstGeom prst="bentConnector4">
              <a:avLst>
                <a:gd name="adj1" fmla="val -23261"/>
                <a:gd name="adj2" fmla="val 86765"/>
              </a:avLst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629711-E7D2-0578-B519-43131095CA24}"/>
                </a:ext>
              </a:extLst>
            </p:cNvPr>
            <p:cNvSpPr/>
            <p:nvPr/>
          </p:nvSpPr>
          <p:spPr>
            <a:xfrm>
              <a:off x="3345983" y="3655405"/>
              <a:ext cx="2483706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가로선을 출력한다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D6D06E-FB8B-7226-CF81-15FC6C72509E}"/>
                </a:ext>
              </a:extLst>
            </p:cNvPr>
            <p:cNvSpPr txBox="1"/>
            <p:nvPr/>
          </p:nvSpPr>
          <p:spPr>
            <a:xfrm>
              <a:off x="4073377" y="473887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참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3F4B805-D671-DCC7-AF63-1217FEE71C48}"/>
                </a:ext>
              </a:extLst>
            </p:cNvPr>
            <p:cNvCxnSpPr>
              <a:cxnSpLocks/>
              <a:stCxn id="33" idx="2"/>
              <a:endCxn id="7" idx="0"/>
            </p:cNvCxnSpPr>
            <p:nvPr/>
          </p:nvCxnSpPr>
          <p:spPr>
            <a:xfrm>
              <a:off x="4587836" y="5849330"/>
              <a:ext cx="0" cy="20793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FBE6C6-2341-69D8-B974-8F873D918461}"/>
                </a:ext>
              </a:extLst>
            </p:cNvPr>
            <p:cNvSpPr/>
            <p:nvPr/>
          </p:nvSpPr>
          <p:spPr>
            <a:xfrm>
              <a:off x="3345983" y="5538688"/>
              <a:ext cx="2483706" cy="310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가로선을 출력한다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DD82682-20E9-8313-2F55-07810A7DF35D}"/>
                </a:ext>
              </a:extLst>
            </p:cNvPr>
            <p:cNvCxnSpPr>
              <a:cxnSpLocks/>
              <a:stCxn id="23" idx="2"/>
              <a:endCxn id="19" idx="0"/>
            </p:cNvCxnSpPr>
            <p:nvPr/>
          </p:nvCxnSpPr>
          <p:spPr>
            <a:xfrm>
              <a:off x="4587836" y="3966047"/>
              <a:ext cx="0" cy="20793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26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for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</a:p>
          <a:p>
            <a:r>
              <a:rPr lang="ko-KR" altLang="en-US" b="1" dirty="0"/>
              <a:t>화면에 </a:t>
            </a:r>
            <a:r>
              <a:rPr lang="en-US" altLang="ko-KR" b="1" dirty="0"/>
              <a:t>‘*’</a:t>
            </a:r>
            <a:r>
              <a:rPr lang="ko-KR" altLang="en-US" b="1" dirty="0"/>
              <a:t>를 이용하여 사격형을 만들어보자</a:t>
            </a:r>
            <a:r>
              <a:rPr lang="en-US" altLang="ko-KR" b="1" dirty="0"/>
              <a:t>. </a:t>
            </a:r>
            <a:r>
              <a:rPr lang="ko-KR" altLang="en-US" b="1" dirty="0"/>
              <a:t>이때 세로의 길이는 사용자 가 입력한다</a:t>
            </a:r>
            <a:r>
              <a:rPr lang="en-US" altLang="ko-KR" b="1" dirty="0"/>
              <a:t>. </a:t>
            </a:r>
          </a:p>
          <a:p>
            <a:pPr lvl="1"/>
            <a:r>
              <a:rPr lang="ko-KR" altLang="en-US" dirty="0"/>
              <a:t>소스코드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103592-4B4A-6E65-6605-88870CB3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57" y="2969277"/>
            <a:ext cx="4607396" cy="14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  <a:latin typeface="+mn-ea"/>
              </a:rPr>
              <a:t>파이썬 </a:t>
            </a:r>
            <a:r>
              <a:rPr lang="ko-KR" altLang="en-US" b="1" dirty="0" err="1">
                <a:solidFill>
                  <a:srgbClr val="0432FF"/>
                </a:solidFill>
                <a:latin typeface="+mn-ea"/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  <a:latin typeface="+mn-ea"/>
              </a:rPr>
              <a:t> 응용</a:t>
            </a:r>
            <a:r>
              <a:rPr lang="en-US" altLang="ko-KR" b="1" dirty="0">
                <a:solidFill>
                  <a:srgbClr val="0432FF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rgbClr val="0432FF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0432FF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rgbClr val="0432FF"/>
                </a:solidFill>
                <a:latin typeface="+mn-ea"/>
              </a:rPr>
              <a:t>무한루프</a:t>
            </a:r>
            <a:endParaRPr lang="en-US" altLang="ko-KR" b="1" dirty="0">
              <a:solidFill>
                <a:srgbClr val="0432FF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조건식이 참이면 반복문의 본문이 무한히 반복된다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반복문이 </a:t>
            </a:r>
            <a:r>
              <a:rPr lang="ko-KR" altLang="en-US" dirty="0" err="1">
                <a:latin typeface="+mn-ea"/>
              </a:rPr>
              <a:t>부울값을</a:t>
            </a:r>
            <a:r>
              <a:rPr lang="ko-KR" altLang="en-US" dirty="0">
                <a:latin typeface="+mn-ea"/>
              </a:rPr>
              <a:t> 만족하지 않더라도 종료하기 위해서는 </a:t>
            </a:r>
            <a:r>
              <a:rPr lang="en-US" altLang="ko-KR" dirty="0">
                <a:latin typeface="+mn-ea"/>
              </a:rPr>
              <a:t>break </a:t>
            </a:r>
            <a:r>
              <a:rPr lang="ko-KR" altLang="en-US" dirty="0">
                <a:latin typeface="+mn-ea"/>
              </a:rPr>
              <a:t>문을 사용한다 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7868C9-2140-AE78-1316-79F42DE9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173037"/>
            <a:ext cx="5665871" cy="1592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5CFA90-BE04-2E97-B547-C5DA511CA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44" y="4199147"/>
            <a:ext cx="4543425" cy="22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46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91C2095-8508-C3DF-1E8A-692DE1220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b="1" dirty="0">
                    <a:solidFill>
                      <a:srgbClr val="0432FF"/>
                    </a:solidFill>
                    <a:latin typeface="+mn-ea"/>
                  </a:rPr>
                  <a:t>파이썬 </a:t>
                </a:r>
                <a:r>
                  <a:rPr lang="ko-KR" altLang="en-US" b="1" dirty="0" err="1">
                    <a:solidFill>
                      <a:srgbClr val="0432FF"/>
                    </a:solidFill>
                    <a:latin typeface="+mn-ea"/>
                  </a:rPr>
                  <a:t>반복문</a:t>
                </a:r>
                <a:r>
                  <a:rPr lang="ko-KR" altLang="en-US" b="1" dirty="0">
                    <a:solidFill>
                      <a:srgbClr val="0432FF"/>
                    </a:solidFill>
                    <a:latin typeface="+mn-ea"/>
                  </a:rPr>
                  <a:t> 응용</a:t>
                </a:r>
                <a:r>
                  <a:rPr lang="en-US" altLang="ko-KR" b="1" dirty="0">
                    <a:solidFill>
                      <a:srgbClr val="0432FF"/>
                    </a:solidFill>
                    <a:latin typeface="+mn-ea"/>
                  </a:rPr>
                  <a:t>1</a:t>
                </a:r>
                <a:r>
                  <a:rPr lang="ko-KR" altLang="en-US" b="1" dirty="0">
                    <a:solidFill>
                      <a:srgbClr val="0432FF"/>
                    </a:solidFill>
                    <a:latin typeface="+mn-ea"/>
                  </a:rPr>
                  <a:t> </a:t>
                </a:r>
                <a:r>
                  <a:rPr lang="en-US" altLang="ko-KR" b="1" dirty="0">
                    <a:solidFill>
                      <a:srgbClr val="0432FF"/>
                    </a:solidFill>
                    <a:latin typeface="+mn-ea"/>
                  </a:rPr>
                  <a:t>– </a:t>
                </a:r>
                <a:r>
                  <a:rPr lang="ko-KR" altLang="en-US" b="1" dirty="0">
                    <a:solidFill>
                      <a:srgbClr val="0432FF"/>
                    </a:solidFill>
                    <a:latin typeface="+mn-ea"/>
                  </a:rPr>
                  <a:t>무한루프</a:t>
                </a:r>
                <a:endParaRPr lang="en-US" altLang="ko-KR" dirty="0">
                  <a:solidFill>
                    <a:srgbClr val="0432FF"/>
                  </a:solidFill>
                  <a:latin typeface="+mn-ea"/>
                </a:endParaRPr>
              </a:p>
              <a:p>
                <a:r>
                  <a:rPr lang="ko-KR" altLang="en-US" dirty="0" err="1">
                    <a:latin typeface="+mn-ea"/>
                  </a:rPr>
                  <a:t>뉴튼</a:t>
                </a:r>
                <a:r>
                  <a:rPr lang="ko-KR" altLang="en-US" dirty="0">
                    <a:latin typeface="+mn-ea"/>
                  </a:rPr>
                  <a:t> 방법</a:t>
                </a:r>
                <a:r>
                  <a:rPr lang="en-US" altLang="ko-KR" dirty="0">
                    <a:latin typeface="+mn-ea"/>
                  </a:rPr>
                  <a:t>: </a:t>
                </a:r>
                <a:r>
                  <a:rPr lang="ko-KR" altLang="en-US" dirty="0">
                    <a:latin typeface="+mn-ea"/>
                  </a:rPr>
                  <a:t>무한 루프를 이용하여 제곱근의 근사값을 구하는 방법</a:t>
                </a:r>
                <a:endParaRPr lang="en-US" altLang="ko-KR" dirty="0">
                  <a:latin typeface="+mn-ea"/>
                </a:endParaRPr>
              </a:p>
              <a:p>
                <a:pPr lvl="1"/>
                <a:r>
                  <a:rPr lang="en-US" altLang="ko-KR" dirty="0">
                    <a:latin typeface="+mn-ea"/>
                  </a:rPr>
                  <a:t>a</a:t>
                </a:r>
                <a:r>
                  <a:rPr lang="ko-KR" altLang="en-US" dirty="0">
                    <a:latin typeface="+mn-ea"/>
                  </a:rPr>
                  <a:t>의 제곱근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rad>
                  </m:oMath>
                </a14:m>
                <a:r>
                  <a:rPr lang="ko-KR" altLang="en-US" dirty="0">
                    <a:latin typeface="+mn-ea"/>
                  </a:rPr>
                  <a:t>는 아래 점화식을 따르는 수열을 이용하여 구할 수 있다</a:t>
                </a:r>
                <a:r>
                  <a:rPr lang="en-US" altLang="ko-KR" dirty="0">
                    <a:latin typeface="+mn-ea"/>
                  </a:rPr>
                  <a:t>. </a:t>
                </a:r>
                <a:r>
                  <a:rPr lang="ko-KR" altLang="en-US" dirty="0">
                    <a:latin typeface="+mn-ea"/>
                  </a:rPr>
                  <a:t> 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91C2095-8508-C3DF-1E8A-692DE1220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t="-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F5331D7-26A5-4760-5D2F-56ABA1575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94" r="18047"/>
          <a:stretch/>
        </p:blipFill>
        <p:spPr>
          <a:xfrm>
            <a:off x="3403951" y="2779159"/>
            <a:ext cx="1628774" cy="10604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1C3CAAE-44FC-C9FF-FBCA-82752FBE30B0}"/>
              </a:ext>
            </a:extLst>
          </p:cNvPr>
          <p:cNvSpPr/>
          <p:nvPr/>
        </p:nvSpPr>
        <p:spPr>
          <a:xfrm>
            <a:off x="3510248" y="3839364"/>
            <a:ext cx="1416181" cy="688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9482F1-0EFB-F675-7118-EF6580495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04" y="2730267"/>
            <a:ext cx="2824947" cy="29071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07527D-5734-ADAE-AB8D-459A109E8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925" y="2732388"/>
            <a:ext cx="3532271" cy="29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69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파이썬 </a:t>
            </a:r>
            <a:r>
              <a:rPr lang="ko-KR" altLang="en-US" sz="3200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432FF"/>
                </a:solidFill>
                <a:latin typeface="+mn-ea"/>
              </a:rPr>
              <a:t>파이썬 </a:t>
            </a:r>
            <a:r>
              <a:rPr lang="ko-KR" altLang="en-US" b="1" dirty="0" err="1">
                <a:solidFill>
                  <a:srgbClr val="0432FF"/>
                </a:solidFill>
                <a:latin typeface="+mn-ea"/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  <a:latin typeface="+mn-ea"/>
              </a:rPr>
              <a:t> 응용</a:t>
            </a:r>
            <a:r>
              <a:rPr lang="en-US" altLang="ko-KR" b="1" dirty="0">
                <a:solidFill>
                  <a:srgbClr val="0432FF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rgbClr val="0432FF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0432FF"/>
                </a:solidFill>
                <a:latin typeface="+mn-ea"/>
              </a:rPr>
              <a:t>– </a:t>
            </a:r>
            <a:r>
              <a:rPr lang="ko-KR" altLang="en-US" b="1" dirty="0">
                <a:solidFill>
                  <a:srgbClr val="0432FF"/>
                </a:solidFill>
                <a:latin typeface="+mn-ea"/>
              </a:rPr>
              <a:t>중첩반복문</a:t>
            </a:r>
            <a:endParaRPr lang="en-US" altLang="ko-KR" dirty="0">
              <a:solidFill>
                <a:srgbClr val="0432FF"/>
              </a:solidFill>
              <a:latin typeface="+mn-ea"/>
            </a:endParaRPr>
          </a:p>
          <a:p>
            <a:r>
              <a:rPr lang="ko-KR" altLang="en-US" dirty="0" err="1"/>
              <a:t>반복문</a:t>
            </a:r>
            <a:r>
              <a:rPr lang="ko-KR" altLang="en-US" dirty="0"/>
              <a:t> 안에 반복문을 넣어 복잡한 임무를 실행하는 방법</a:t>
            </a:r>
            <a:r>
              <a:rPr lang="ko-KR" altLang="en-US" b="1" dirty="0">
                <a:solidFill>
                  <a:srgbClr val="0432FF"/>
                </a:solidFill>
              </a:rPr>
              <a:t>   </a:t>
            </a:r>
            <a:endParaRPr lang="en-US" altLang="ko-KR" b="1" dirty="0">
              <a:solidFill>
                <a:srgbClr val="0432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F772E7-C3AB-4A56-64B1-C5E2DB27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4" y="2241206"/>
            <a:ext cx="4813472" cy="16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0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반복문이란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358775" lvl="1" indent="-179388"/>
            <a:r>
              <a:rPr lang="ko-KR" altLang="en-US" b="1" dirty="0">
                <a:solidFill>
                  <a:srgbClr val="0432FF"/>
                </a:solidFill>
              </a:rPr>
              <a:t>일정한 규칙을 갖고 있는 행동을 여러 번 수행하는 구조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538163" lvl="2" indent="-179388"/>
            <a:r>
              <a:rPr lang="ko-KR" altLang="en-US" dirty="0"/>
              <a:t>조건 제어 </a:t>
            </a:r>
            <a:r>
              <a:rPr lang="ko-KR" altLang="en-US" dirty="0" err="1"/>
              <a:t>반복문</a:t>
            </a:r>
            <a:r>
              <a:rPr lang="en-US" altLang="ko-KR" dirty="0"/>
              <a:t>(while 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ko-KR" altLang="en-US" dirty="0"/>
              <a:t>특정한 조건이 만족되면 계속 반복한다</a:t>
            </a:r>
            <a:r>
              <a:rPr lang="en-US" altLang="ko-KR" dirty="0"/>
              <a:t>.</a:t>
            </a:r>
          </a:p>
          <a:p>
            <a:pPr marL="538163" lvl="2" indent="-179388"/>
            <a:r>
              <a:rPr lang="ko-KR" altLang="en-US" dirty="0"/>
              <a:t>횟수 제어 </a:t>
            </a:r>
            <a:r>
              <a:rPr lang="ko-KR" altLang="en-US" dirty="0" err="1"/>
              <a:t>반복문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ko-KR" altLang="en-US" dirty="0"/>
              <a:t>정해진 횟수만큼 반복한다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en-US" altLang="ko-KR" b="1" dirty="0">
              <a:solidFill>
                <a:srgbClr val="0432FF"/>
              </a:solidFill>
            </a:endParaRPr>
          </a:p>
          <a:p>
            <a:pPr lvl="1"/>
            <a:endParaRPr lang="en-US" altLang="ko-KR" sz="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4C9EA8-A08F-7A7B-E921-C9F0E732ED36}"/>
              </a:ext>
            </a:extLst>
          </p:cNvPr>
          <p:cNvGrpSpPr/>
          <p:nvPr/>
        </p:nvGrpSpPr>
        <p:grpSpPr>
          <a:xfrm>
            <a:off x="3599177" y="2943792"/>
            <a:ext cx="1963691" cy="3108089"/>
            <a:chOff x="3733587" y="2893113"/>
            <a:chExt cx="1963691" cy="310808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A6DEAE8-FDB3-242F-28F7-09DCCD7266BE}"/>
                </a:ext>
              </a:extLst>
            </p:cNvPr>
            <p:cNvGrpSpPr/>
            <p:nvPr/>
          </p:nvGrpSpPr>
          <p:grpSpPr>
            <a:xfrm>
              <a:off x="3733587" y="2893113"/>
              <a:ext cx="1963691" cy="3108089"/>
              <a:chOff x="6823234" y="2929764"/>
              <a:chExt cx="1963691" cy="310808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0092C4-0C5F-F77F-FAF5-3697FD10DBEC}"/>
                  </a:ext>
                </a:extLst>
              </p:cNvPr>
              <p:cNvSpPr txBox="1"/>
              <p:nvPr/>
            </p:nvSpPr>
            <p:spPr>
              <a:xfrm>
                <a:off x="7084369" y="5668521"/>
                <a:ext cx="1441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&lt;</a:t>
                </a:r>
                <a:r>
                  <a:rPr lang="ko-KR" altLang="en-US" dirty="0"/>
                  <a:t>반복 구조</a:t>
                </a:r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7B3175F-8109-F6A7-453E-8B287A10FD10}"/>
                  </a:ext>
                </a:extLst>
              </p:cNvPr>
              <p:cNvGrpSpPr/>
              <p:nvPr/>
            </p:nvGrpSpPr>
            <p:grpSpPr>
              <a:xfrm>
                <a:off x="6823234" y="2929764"/>
                <a:ext cx="1963691" cy="2566973"/>
                <a:chOff x="6940429" y="2977978"/>
                <a:chExt cx="1963691" cy="2566973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185AB620-6E7D-5784-60F1-3454A6B91905}"/>
                    </a:ext>
                  </a:extLst>
                </p:cNvPr>
                <p:cNvSpPr/>
                <p:nvPr/>
              </p:nvSpPr>
              <p:spPr>
                <a:xfrm>
                  <a:off x="7017659" y="4668357"/>
                  <a:ext cx="1550773" cy="4819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명령문</a:t>
                  </a:r>
                </a:p>
              </p:txBody>
            </p: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DCB9639B-6734-061E-A718-F84CFB33A951}"/>
                    </a:ext>
                  </a:extLst>
                </p:cNvPr>
                <p:cNvCxnSpPr>
                  <a:cxnSpLocks/>
                  <a:stCxn id="11" idx="2"/>
                  <a:endCxn id="8" idx="0"/>
                </p:cNvCxnSpPr>
                <p:nvPr/>
              </p:nvCxnSpPr>
              <p:spPr>
                <a:xfrm>
                  <a:off x="7793045" y="4101893"/>
                  <a:ext cx="1" cy="566464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B59E9F7E-59A4-3DD9-68AA-315F3335EC83}"/>
                    </a:ext>
                  </a:extLst>
                </p:cNvPr>
                <p:cNvCxnSpPr>
                  <a:cxnSpLocks/>
                  <a:endCxn id="11" idx="0"/>
                </p:cNvCxnSpPr>
                <p:nvPr/>
              </p:nvCxnSpPr>
              <p:spPr>
                <a:xfrm>
                  <a:off x="7793045" y="2977978"/>
                  <a:ext cx="0" cy="29788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순서도: 판단 10">
                  <a:extLst>
                    <a:ext uri="{FF2B5EF4-FFF2-40B4-BE49-F238E27FC236}">
                      <a16:creationId xmlns:a16="http://schemas.microsoft.com/office/drawing/2014/main" id="{C43C20F4-B091-A942-F8B8-E5E10C412358}"/>
                    </a:ext>
                  </a:extLst>
                </p:cNvPr>
                <p:cNvSpPr/>
                <p:nvPr/>
              </p:nvSpPr>
              <p:spPr>
                <a:xfrm>
                  <a:off x="6940429" y="3275858"/>
                  <a:ext cx="1705232" cy="826035"/>
                </a:xfrm>
                <a:prstGeom prst="flowChartDecisi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연결선: 꺾임 11">
                  <a:extLst>
                    <a:ext uri="{FF2B5EF4-FFF2-40B4-BE49-F238E27FC236}">
                      <a16:creationId xmlns:a16="http://schemas.microsoft.com/office/drawing/2014/main" id="{E396F7C5-E8C3-5DDB-D3F0-1E57633EACCB}"/>
                    </a:ext>
                  </a:extLst>
                </p:cNvPr>
                <p:cNvCxnSpPr>
                  <a:cxnSpLocks/>
                  <a:stCxn id="8" idx="1"/>
                  <a:endCxn id="11" idx="1"/>
                </p:cNvCxnSpPr>
                <p:nvPr/>
              </p:nvCxnSpPr>
              <p:spPr>
                <a:xfrm rot="10800000">
                  <a:off x="6940429" y="3688876"/>
                  <a:ext cx="77230" cy="1220438"/>
                </a:xfrm>
                <a:prstGeom prst="bentConnector3">
                  <a:avLst>
                    <a:gd name="adj1" fmla="val 395999"/>
                  </a:avLst>
                </a:prstGeom>
                <a:ln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연결선: 꺾임 12">
                  <a:extLst>
                    <a:ext uri="{FF2B5EF4-FFF2-40B4-BE49-F238E27FC236}">
                      <a16:creationId xmlns:a16="http://schemas.microsoft.com/office/drawing/2014/main" id="{F3DAEA55-9E2F-873D-DFBC-54524ECC8EF3}"/>
                    </a:ext>
                  </a:extLst>
                </p:cNvPr>
                <p:cNvCxnSpPr>
                  <a:cxnSpLocks/>
                  <a:stCxn id="11" idx="3"/>
                </p:cNvCxnSpPr>
                <p:nvPr/>
              </p:nvCxnSpPr>
              <p:spPr>
                <a:xfrm>
                  <a:off x="8645661" y="3688876"/>
                  <a:ext cx="223066" cy="1856075"/>
                </a:xfrm>
                <a:prstGeom prst="bentConnector2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2F795EC-7CF8-F1B5-5F87-7718FD8E9FBB}"/>
                    </a:ext>
                  </a:extLst>
                </p:cNvPr>
                <p:cNvSpPr txBox="1"/>
                <p:nvPr/>
              </p:nvSpPr>
              <p:spPr>
                <a:xfrm>
                  <a:off x="7377547" y="4091033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참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911E99-6227-B3B1-771C-10353D4A67D0}"/>
                    </a:ext>
                  </a:extLst>
                </p:cNvPr>
                <p:cNvSpPr txBox="1"/>
                <p:nvPr/>
              </p:nvSpPr>
              <p:spPr>
                <a:xfrm>
                  <a:off x="8257789" y="377389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거짓</a:t>
                  </a: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1B0D18-181E-E015-D3FE-4E39FED68ABC}"/>
                </a:ext>
              </a:extLst>
            </p:cNvPr>
            <p:cNvSpPr txBox="1"/>
            <p:nvPr/>
          </p:nvSpPr>
          <p:spPr>
            <a:xfrm>
              <a:off x="3810817" y="3418467"/>
              <a:ext cx="1580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조건식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47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반복문이란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432FF"/>
                </a:solidFill>
              </a:rPr>
              <a:t>반복문의 종류</a:t>
            </a:r>
            <a:endParaRPr lang="en-US" altLang="ko-KR" b="1" dirty="0">
              <a:solidFill>
                <a:srgbClr val="0432FF"/>
              </a:solidFill>
            </a:endParaRPr>
          </a:p>
          <a:p>
            <a:pPr lvl="1"/>
            <a:r>
              <a:rPr lang="ko-KR" altLang="en-US" dirty="0"/>
              <a:t>조건 제어 </a:t>
            </a:r>
            <a:r>
              <a:rPr lang="ko-KR" altLang="en-US" dirty="0" err="1"/>
              <a:t>반복문</a:t>
            </a:r>
            <a:r>
              <a:rPr lang="en-US" altLang="ko-KR" dirty="0"/>
              <a:t>(while 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ko-KR" altLang="en-US" dirty="0"/>
              <a:t>특정한 조건이 만족되면 계속 반복한다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C38D7FF-AA8A-0202-F226-2D18B50A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2097088"/>
            <a:ext cx="6480175" cy="36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5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FF0000"/>
                </a:solidFill>
              </a:rPr>
              <a:t>반복문이란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432FF"/>
                </a:solidFill>
              </a:rPr>
              <a:t>반복문의 종류</a:t>
            </a:r>
            <a:endParaRPr lang="en-US" altLang="ko-KR" b="1" dirty="0">
              <a:solidFill>
                <a:srgbClr val="0432FF"/>
              </a:solidFill>
            </a:endParaRPr>
          </a:p>
          <a:p>
            <a:pPr lvl="1"/>
            <a:r>
              <a:rPr lang="ko-KR" altLang="en-US" dirty="0"/>
              <a:t>횟수 제어 </a:t>
            </a:r>
            <a:r>
              <a:rPr lang="ko-KR" altLang="en-US" dirty="0" err="1"/>
              <a:t>반복문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ko-KR" altLang="en-US" dirty="0"/>
              <a:t>정해진 횟수만큼 반복한다</a:t>
            </a:r>
            <a:r>
              <a:rPr lang="en-US" altLang="ko-KR" dirty="0"/>
              <a:t>. </a:t>
            </a:r>
          </a:p>
          <a:p>
            <a:pPr lvl="1"/>
            <a:endParaRPr lang="en-US" altLang="ko-KR" sz="1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0CB12F-BDCE-1668-3A9E-9F0C626CF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63" y="2095104"/>
            <a:ext cx="6475874" cy="364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10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스크래치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ko-KR" altLang="en-US" b="1" dirty="0">
                <a:solidFill>
                  <a:srgbClr val="0432FF"/>
                </a:solidFill>
              </a:rPr>
              <a:t>스크래치 </a:t>
            </a: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</a:t>
            </a:r>
            <a:endParaRPr lang="en-US" altLang="ko-KR" b="1" dirty="0">
              <a:solidFill>
                <a:srgbClr val="0432FF"/>
              </a:solidFill>
            </a:endParaRPr>
          </a:p>
          <a:p>
            <a:pPr marL="358775" lvl="1" indent="-179388"/>
            <a:r>
              <a:rPr lang="ko-KR" altLang="en-US" dirty="0"/>
              <a:t>사용되는 블록</a:t>
            </a:r>
            <a:r>
              <a:rPr lang="en-US" altLang="ko-KR" dirty="0"/>
              <a:t>: </a:t>
            </a:r>
            <a:r>
              <a:rPr lang="ko-KR" altLang="en-US" dirty="0"/>
              <a:t>제어 블록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AA76E8-A296-B571-B03B-EC4A44C8FD9A}"/>
              </a:ext>
            </a:extLst>
          </p:cNvPr>
          <p:cNvGrpSpPr/>
          <p:nvPr/>
        </p:nvGrpSpPr>
        <p:grpSpPr>
          <a:xfrm>
            <a:off x="976313" y="2116953"/>
            <a:ext cx="1691011" cy="3744097"/>
            <a:chOff x="976313" y="2116953"/>
            <a:chExt cx="1691011" cy="37440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C5866CC-6B3C-9DA9-E93B-8813401C4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284" b="45405"/>
            <a:stretch/>
          </p:blipFill>
          <p:spPr>
            <a:xfrm>
              <a:off x="976313" y="2116953"/>
              <a:ext cx="1691011" cy="374409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837435-5F3E-D7A7-FA9C-C61AAA59F0C0}"/>
                </a:ext>
              </a:extLst>
            </p:cNvPr>
            <p:cNvSpPr/>
            <p:nvPr/>
          </p:nvSpPr>
          <p:spPr>
            <a:xfrm>
              <a:off x="1308100" y="4170349"/>
              <a:ext cx="1289050" cy="47598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3AFB93D-4512-C191-3BA1-F09BBC69C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24" t="19816" r="42668" b="54629"/>
          <a:stretch/>
        </p:blipFill>
        <p:spPr>
          <a:xfrm>
            <a:off x="3470436" y="3112701"/>
            <a:ext cx="1847851" cy="1752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C64639-4E9E-28FC-6F5D-2E92C8D0E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92" t="6998" b="64391"/>
          <a:stretch/>
        </p:blipFill>
        <p:spPr>
          <a:xfrm>
            <a:off x="6121399" y="3007926"/>
            <a:ext cx="2641551" cy="196215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A974585-3BB1-FE53-13F2-69CCA60B469B}"/>
              </a:ext>
            </a:extLst>
          </p:cNvPr>
          <p:cNvSpPr/>
          <p:nvPr/>
        </p:nvSpPr>
        <p:spPr>
          <a:xfrm>
            <a:off x="5456318" y="3777612"/>
            <a:ext cx="527050" cy="422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5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스크래치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  <a:endParaRPr lang="en-US" altLang="ko-KR" dirty="0"/>
          </a:p>
          <a:p>
            <a:r>
              <a:rPr lang="ko-KR" altLang="en-US" dirty="0"/>
              <a:t>사용자가 원하는 </a:t>
            </a:r>
            <a:r>
              <a:rPr lang="ko-KR" altLang="en-US" dirty="0" err="1"/>
              <a:t>팩토리얼을</a:t>
            </a:r>
            <a:r>
              <a:rPr lang="ko-KR" altLang="en-US" dirty="0"/>
              <a:t> 구하는 프로그램을 </a:t>
            </a:r>
            <a:r>
              <a:rPr lang="en-US" altLang="ko-KR" dirty="0"/>
              <a:t>         </a:t>
            </a:r>
            <a:r>
              <a:rPr lang="ko-KR" altLang="en-US" dirty="0"/>
              <a:t>을 이용해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특정 </a:t>
            </a:r>
            <a:r>
              <a:rPr lang="ko-KR" altLang="en-US" dirty="0" err="1"/>
              <a:t>팩토리얼을</a:t>
            </a:r>
            <a:r>
              <a:rPr lang="ko-KR" altLang="en-US" dirty="0"/>
              <a:t> 구한다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반복되는 부분 또는 규칙을 찾는다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규칙</a:t>
            </a:r>
            <a:r>
              <a:rPr lang="en-US" altLang="ko-KR" dirty="0"/>
              <a:t>: </a:t>
            </a:r>
            <a:r>
              <a:rPr lang="ko-KR" altLang="en-US" dirty="0"/>
              <a:t>변수</a:t>
            </a:r>
            <a:r>
              <a:rPr lang="en-US" altLang="ko-KR" dirty="0"/>
              <a:t>1</a:t>
            </a:r>
            <a:r>
              <a:rPr lang="ko-KR" altLang="en-US" dirty="0"/>
              <a:t>과 결과를 곱하고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감소시킨다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5169E-F34B-A97F-2219-1724741E8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8" t="11755" r="45638" b="56667"/>
          <a:stretch/>
        </p:blipFill>
        <p:spPr>
          <a:xfrm>
            <a:off x="1022350" y="2583781"/>
            <a:ext cx="1974850" cy="2476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693C2F-8237-F8F6-FD7A-88E7775C6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17" t="6951" r="346" b="64254"/>
          <a:stretch/>
        </p:blipFill>
        <p:spPr>
          <a:xfrm>
            <a:off x="4581023" y="2679196"/>
            <a:ext cx="2616200" cy="1974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A95D60-D34C-1409-39BD-5DB5978CE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2" t="24907" r="52724" b="67440"/>
          <a:stretch/>
        </p:blipFill>
        <p:spPr>
          <a:xfrm>
            <a:off x="6026150" y="1855407"/>
            <a:ext cx="615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8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스크래치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  <a:endParaRPr lang="en-US" altLang="ko-KR" dirty="0"/>
          </a:p>
          <a:p>
            <a:r>
              <a:rPr lang="ko-KR" altLang="en-US" dirty="0"/>
              <a:t>사용자가 원하는 </a:t>
            </a:r>
            <a:r>
              <a:rPr lang="ko-KR" altLang="en-US" dirty="0" err="1"/>
              <a:t>팩토리얼을</a:t>
            </a:r>
            <a:r>
              <a:rPr lang="ko-KR" altLang="en-US" dirty="0"/>
              <a:t> 구하는 프로그램을 </a:t>
            </a:r>
            <a:r>
              <a:rPr lang="en-US" altLang="ko-KR" dirty="0"/>
              <a:t>         </a:t>
            </a:r>
            <a:r>
              <a:rPr lang="ko-KR" altLang="en-US" dirty="0"/>
              <a:t>을 이용해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반복되는 부분</a:t>
            </a:r>
            <a:r>
              <a:rPr lang="en-US" altLang="ko-KR" dirty="0"/>
              <a:t>(</a:t>
            </a:r>
            <a:r>
              <a:rPr lang="ko-KR" altLang="en-US" dirty="0"/>
              <a:t>규칙</a:t>
            </a:r>
            <a:r>
              <a:rPr lang="en-US" altLang="ko-KR" dirty="0"/>
              <a:t>)</a:t>
            </a:r>
            <a:r>
              <a:rPr lang="ko-KR" altLang="en-US" dirty="0"/>
              <a:t>을 반복으로 바꾼다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7F6815-848D-27F5-A129-342A9639B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30" t="7081" r="347" b="64074"/>
          <a:stretch/>
        </p:blipFill>
        <p:spPr>
          <a:xfrm>
            <a:off x="4580021" y="3084194"/>
            <a:ext cx="2628900" cy="1978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25CA6F-8C01-0F5D-1D31-1F53C579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2" t="11755" r="44988" b="64074"/>
          <a:stretch/>
        </p:blipFill>
        <p:spPr>
          <a:xfrm>
            <a:off x="971550" y="2693905"/>
            <a:ext cx="2895600" cy="2758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31938C-D742-0A8D-D227-CC5FF20B6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2" t="24907" r="52724" b="67440"/>
          <a:stretch/>
        </p:blipFill>
        <p:spPr>
          <a:xfrm>
            <a:off x="6026150" y="1855407"/>
            <a:ext cx="615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2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510D-3F03-6EC1-552A-45459DF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스크래치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2095-8508-C3DF-1E8A-692DE12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432FF"/>
                </a:solidFill>
              </a:rPr>
              <a:t>while </a:t>
            </a:r>
            <a:r>
              <a:rPr lang="ko-KR" altLang="en-US" b="1" dirty="0" err="1">
                <a:solidFill>
                  <a:srgbClr val="0432FF"/>
                </a:solidFill>
              </a:rPr>
              <a:t>반복문</a:t>
            </a:r>
            <a:r>
              <a:rPr lang="ko-KR" altLang="en-US" b="1" dirty="0">
                <a:solidFill>
                  <a:srgbClr val="0432FF"/>
                </a:solidFill>
              </a:rPr>
              <a:t> 예제</a:t>
            </a:r>
            <a:r>
              <a:rPr lang="en-US" altLang="ko-KR" b="1" dirty="0">
                <a:solidFill>
                  <a:srgbClr val="0432FF"/>
                </a:solidFill>
              </a:rPr>
              <a:t>1</a:t>
            </a:r>
            <a:endParaRPr lang="en-US" altLang="ko-KR" dirty="0"/>
          </a:p>
          <a:p>
            <a:r>
              <a:rPr lang="ko-KR" altLang="en-US" dirty="0"/>
              <a:t>사용자가 원하는 </a:t>
            </a:r>
            <a:r>
              <a:rPr lang="ko-KR" altLang="en-US" dirty="0" err="1"/>
              <a:t>팩토리얼을</a:t>
            </a:r>
            <a:r>
              <a:rPr lang="ko-KR" altLang="en-US" dirty="0"/>
              <a:t> 구하는 프로그램을          을 이용해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2</a:t>
            </a:r>
            <a:r>
              <a:rPr lang="ko-KR" altLang="en-US" dirty="0"/>
              <a:t>단계에서 만든 블록을 일반화 시킨다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7F6815-848D-27F5-A129-342A9639B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30" t="7081" r="347" b="64074"/>
          <a:stretch/>
        </p:blipFill>
        <p:spPr>
          <a:xfrm>
            <a:off x="4581023" y="3153351"/>
            <a:ext cx="2628900" cy="1978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783C0D-DA34-A0B4-D3F8-ED427FFF7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16" t="26018" r="42204" b="46574"/>
          <a:stretch/>
        </p:blipFill>
        <p:spPr>
          <a:xfrm>
            <a:off x="971550" y="2627395"/>
            <a:ext cx="2876550" cy="30301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EDADCC-A194-8909-704D-5984EEA59C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22" t="24907" r="52724" b="67440"/>
          <a:stretch/>
        </p:blipFill>
        <p:spPr>
          <a:xfrm>
            <a:off x="6026150" y="1855407"/>
            <a:ext cx="615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9883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6100</TotalTime>
  <Words>997</Words>
  <Application>Microsoft Office PowerPoint</Application>
  <PresentationFormat>화면 슬라이드 쇼(4:3)</PresentationFormat>
  <Paragraphs>227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Cambria Math</vt:lpstr>
      <vt:lpstr>Gill Sans MT</vt:lpstr>
      <vt:lpstr>Wingdings</vt:lpstr>
      <vt:lpstr>갤러리</vt:lpstr>
      <vt:lpstr>6 얼마나 반복시킬까?</vt:lpstr>
      <vt:lpstr>개요</vt:lpstr>
      <vt:lpstr>반복문이란?</vt:lpstr>
      <vt:lpstr>반복문이란?</vt:lpstr>
      <vt:lpstr>반복문이란?</vt:lpstr>
      <vt:lpstr>스크래치 반복문</vt:lpstr>
      <vt:lpstr>스크래치 반복문</vt:lpstr>
      <vt:lpstr>스크래치 반복문</vt:lpstr>
      <vt:lpstr>스크래치 반복문</vt:lpstr>
      <vt:lpstr>스크래치 반복문</vt:lpstr>
      <vt:lpstr>스크래치 반복문</vt:lpstr>
      <vt:lpstr>스크래치 반복문</vt:lpstr>
      <vt:lpstr>스크래치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  <vt:lpstr>파이썬 반복문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1. 컴퓨터 프로그래밍</dc:title>
  <dc:creator>심규성</dc:creator>
  <cp:lastModifiedBy>심규성</cp:lastModifiedBy>
  <cp:revision>230</cp:revision>
  <dcterms:created xsi:type="dcterms:W3CDTF">2023-01-11T09:27:42Z</dcterms:created>
  <dcterms:modified xsi:type="dcterms:W3CDTF">2024-01-03T01:03:23Z</dcterms:modified>
</cp:coreProperties>
</file>