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370" r:id="rId4"/>
    <p:sldId id="386" r:id="rId5"/>
    <p:sldId id="396" r:id="rId6"/>
    <p:sldId id="397" r:id="rId7"/>
    <p:sldId id="402" r:id="rId8"/>
    <p:sldId id="401" r:id="rId9"/>
    <p:sldId id="403" r:id="rId10"/>
    <p:sldId id="400" r:id="rId11"/>
    <p:sldId id="404" r:id="rId12"/>
    <p:sldId id="405" r:id="rId13"/>
    <p:sldId id="411" r:id="rId14"/>
    <p:sldId id="412" r:id="rId15"/>
    <p:sldId id="406" r:id="rId16"/>
    <p:sldId id="413" r:id="rId17"/>
    <p:sldId id="414" r:id="rId18"/>
    <p:sldId id="407" r:id="rId19"/>
    <p:sldId id="415" r:id="rId20"/>
    <p:sldId id="418" r:id="rId21"/>
    <p:sldId id="419" r:id="rId22"/>
    <p:sldId id="420" r:id="rId23"/>
    <p:sldId id="416" r:id="rId24"/>
    <p:sldId id="41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F48119-9424-4EB3-997A-B9EE51DD5FC0}">
          <p14:sldIdLst>
            <p14:sldId id="256"/>
            <p14:sldId id="257"/>
          </p14:sldIdLst>
        </p14:section>
        <p14:section name="모듈이란" id="{EF8EB068-24AB-4E0A-9A1F-024EDA387E79}">
          <p14:sldIdLst>
            <p14:sldId id="370"/>
            <p14:sldId id="386"/>
            <p14:sldId id="396"/>
            <p14:sldId id="397"/>
            <p14:sldId id="402"/>
            <p14:sldId id="401"/>
            <p14:sldId id="403"/>
            <p14:sldId id="400"/>
            <p14:sldId id="404"/>
            <p14:sldId id="405"/>
            <p14:sldId id="411"/>
            <p14:sldId id="412"/>
            <p14:sldId id="406"/>
            <p14:sldId id="413"/>
            <p14:sldId id="414"/>
            <p14:sldId id="407"/>
            <p14:sldId id="415"/>
            <p14:sldId id="418"/>
            <p14:sldId id="419"/>
            <p14:sldId id="420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8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E4DC-C2C2-4CCB-97A1-68137308A20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C11D3-9DC4-4095-BEE8-5C98E0FFA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3" y="802299"/>
            <a:ext cx="8638674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63" y="3531205"/>
            <a:ext cx="863867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252663" y="3514271"/>
            <a:ext cx="8638674" cy="169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12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" y="100669"/>
            <a:ext cx="8644689" cy="10492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79" y="1281363"/>
            <a:ext cx="8644689" cy="4770518"/>
          </a:xfrm>
        </p:spPr>
        <p:txBody>
          <a:bodyPr anchor="t"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8679" y="1149904"/>
            <a:ext cx="86446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A937-BF51-4322-A6CA-DEB538E7E086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79F7DA-7806-4DDC-B013-781AF7A77E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CAEAC4-C6B5-5C1D-B443-C716D040973D}"/>
              </a:ext>
            </a:extLst>
          </p:cNvPr>
          <p:cNvSpPr txBox="1">
            <a:spLocks/>
          </p:cNvSpPr>
          <p:nvPr userDrawn="1"/>
        </p:nvSpPr>
        <p:spPr>
          <a:xfrm>
            <a:off x="8348255" y="636640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79F7DA-7806-4DDC-B013-781AF7A77E08}" type="slidenum">
              <a:rPr lang="ko-KR" altLang="en-US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F1606-32DE-F550-2AE0-1D48BE00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711" y="802299"/>
            <a:ext cx="8626642" cy="2541431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11.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마음껏 조립하자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6CD68-C69D-E2A6-253A-5518BCC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11" y="3531205"/>
            <a:ext cx="8626642" cy="977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B0529-D81D-5DA4-94EA-0DAF519D9575}"/>
              </a:ext>
            </a:extLst>
          </p:cNvPr>
          <p:cNvSpPr txBox="1"/>
          <p:nvPr/>
        </p:nvSpPr>
        <p:spPr>
          <a:xfrm>
            <a:off x="270711" y="614824"/>
            <a:ext cx="4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컴퓨팅적 사고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  <a:r>
              <a:rPr lang="en-US" altLang="ko-KR" b="1" dirty="0"/>
              <a:t>: from</a:t>
            </a:r>
            <a:r>
              <a:rPr lang="ko-KR" altLang="en-US" b="1" dirty="0"/>
              <a:t> </a:t>
            </a:r>
            <a:r>
              <a:rPr lang="en-US" altLang="ko-KR" b="1" dirty="0"/>
              <a:t>… import …</a:t>
            </a:r>
          </a:p>
          <a:p>
            <a:r>
              <a:rPr lang="en-US" altLang="ko-KR" b="1" dirty="0"/>
              <a:t>seed(index) </a:t>
            </a:r>
            <a:r>
              <a:rPr lang="ko-KR" altLang="en-US" b="1" dirty="0"/>
              <a:t>란 </a:t>
            </a:r>
            <a:r>
              <a:rPr lang="en-US" altLang="ko-KR" b="1" dirty="0"/>
              <a:t>random </a:t>
            </a:r>
            <a:r>
              <a:rPr lang="ko-KR" altLang="en-US" b="1" dirty="0"/>
              <a:t>함수의 무작위적 패턴 값으로</a:t>
            </a:r>
            <a:r>
              <a:rPr lang="en-US" altLang="ko-KR" b="1" dirty="0"/>
              <a:t>, seed(index)</a:t>
            </a:r>
            <a:r>
              <a:rPr lang="ko-KR" altLang="en-US" b="1" dirty="0"/>
              <a:t>가 같으면 동일한 패턴의 무작위 수를 출력한다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seed(1)</a:t>
            </a:r>
            <a:r>
              <a:rPr lang="ko-KR" altLang="en-US" b="1" dirty="0"/>
              <a:t>이 존재하는 경우</a:t>
            </a:r>
            <a:r>
              <a:rPr lang="en-US" altLang="ko-KR" b="1" dirty="0"/>
              <a:t>, </a:t>
            </a:r>
            <a:r>
              <a:rPr lang="ko-KR" altLang="en-US" b="1" dirty="0"/>
              <a:t>여러 번 반복을 실행해도 동일한 결과 출력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09EFE3-2C0A-2156-4161-891D086FF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5" t="46215" r="1598" b="11755"/>
          <a:stretch/>
        </p:blipFill>
        <p:spPr>
          <a:xfrm>
            <a:off x="543697" y="2601098"/>
            <a:ext cx="5597611" cy="2570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A76578-EC1C-7797-57E0-19526453B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6" t="46126" r="1417" b="11845"/>
          <a:stretch/>
        </p:blipFill>
        <p:spPr>
          <a:xfrm>
            <a:off x="3002689" y="2953266"/>
            <a:ext cx="5597614" cy="2570306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238AB2-B1D0-07E6-C944-6AF19E957D00}"/>
              </a:ext>
            </a:extLst>
          </p:cNvPr>
          <p:cNvGrpSpPr/>
          <p:nvPr/>
        </p:nvGrpSpPr>
        <p:grpSpPr>
          <a:xfrm>
            <a:off x="167847" y="2611395"/>
            <a:ext cx="3158175" cy="2969360"/>
            <a:chOff x="167847" y="2611395"/>
            <a:chExt cx="3158175" cy="296936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EC1641C-8312-C5E5-DDF5-3680B1040EAF}"/>
                </a:ext>
              </a:extLst>
            </p:cNvPr>
            <p:cNvSpPr/>
            <p:nvPr/>
          </p:nvSpPr>
          <p:spPr>
            <a:xfrm>
              <a:off x="3015045" y="2971802"/>
              <a:ext cx="310977" cy="3109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41158D-06C9-120B-4488-8C9693B9D95A}"/>
                </a:ext>
              </a:extLst>
            </p:cNvPr>
            <p:cNvSpPr/>
            <p:nvPr/>
          </p:nvSpPr>
          <p:spPr>
            <a:xfrm>
              <a:off x="553983" y="2611395"/>
              <a:ext cx="310977" cy="3109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ACA7487-546B-E776-88AE-CC1B5E71C92F}"/>
                </a:ext>
              </a:extLst>
            </p:cNvPr>
            <p:cNvCxnSpPr>
              <a:cxnSpLocks/>
              <a:stCxn id="24" idx="0"/>
              <a:endCxn id="14" idx="3"/>
            </p:cNvCxnSpPr>
            <p:nvPr/>
          </p:nvCxnSpPr>
          <p:spPr>
            <a:xfrm flipV="1">
              <a:off x="1048056" y="3237237"/>
              <a:ext cx="2012531" cy="197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81CB98B-33F1-C1BB-4949-91662A9B1BF4}"/>
                </a:ext>
              </a:extLst>
            </p:cNvPr>
            <p:cNvCxnSpPr>
              <a:cxnSpLocks/>
              <a:stCxn id="24" idx="0"/>
              <a:endCxn id="15" idx="4"/>
            </p:cNvCxnSpPr>
            <p:nvPr/>
          </p:nvCxnSpPr>
          <p:spPr>
            <a:xfrm flipH="1" flipV="1">
              <a:off x="709472" y="2922372"/>
              <a:ext cx="338584" cy="2289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CDB75D-DBED-FC39-1E2F-31E738E5460D}"/>
                </a:ext>
              </a:extLst>
            </p:cNvPr>
            <p:cNvSpPr txBox="1"/>
            <p:nvPr/>
          </p:nvSpPr>
          <p:spPr>
            <a:xfrm>
              <a:off x="167847" y="5211423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432FF"/>
                  </a:solidFill>
                </a:rPr>
                <a:t>서로 다른 실행</a:t>
              </a:r>
              <a:r>
                <a:rPr lang="en-US" altLang="ko-KR" b="1" dirty="0">
                  <a:solidFill>
                    <a:srgbClr val="0432FF"/>
                  </a:solidFill>
                </a:rPr>
                <a:t>!</a:t>
              </a:r>
              <a:endParaRPr lang="ko-KR" altLang="en-US" b="1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0CE2343-CA57-E892-0A7A-74AAE8DD8E27}"/>
              </a:ext>
            </a:extLst>
          </p:cNvPr>
          <p:cNvGrpSpPr/>
          <p:nvPr/>
        </p:nvGrpSpPr>
        <p:grpSpPr>
          <a:xfrm>
            <a:off x="709471" y="2492408"/>
            <a:ext cx="5180930" cy="2901318"/>
            <a:chOff x="709471" y="2492408"/>
            <a:chExt cx="5180930" cy="29013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4598BE6-B26B-A2D5-6FE6-7402A6E2670C}"/>
                </a:ext>
              </a:extLst>
            </p:cNvPr>
            <p:cNvSpPr/>
            <p:nvPr/>
          </p:nvSpPr>
          <p:spPr>
            <a:xfrm>
              <a:off x="709471" y="3886250"/>
              <a:ext cx="1413009" cy="11553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294DE-3713-98C3-3AD1-4B92827723F6}"/>
                </a:ext>
              </a:extLst>
            </p:cNvPr>
            <p:cNvSpPr/>
            <p:nvPr/>
          </p:nvSpPr>
          <p:spPr>
            <a:xfrm>
              <a:off x="3234291" y="4238419"/>
              <a:ext cx="1413009" cy="11553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5163FAE-3E98-CD7E-2995-DEA0A7CB122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3940796" y="2839948"/>
              <a:ext cx="880208" cy="139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16CA970-CC6D-362F-1E22-840FEBE5F90F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1415976" y="2839948"/>
              <a:ext cx="3405029" cy="1046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B7884F-E279-BFC7-0CA5-77EE9B12A82D}"/>
                </a:ext>
              </a:extLst>
            </p:cNvPr>
            <p:cNvSpPr txBox="1"/>
            <p:nvPr/>
          </p:nvSpPr>
          <p:spPr>
            <a:xfrm>
              <a:off x="4487453" y="249240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432FF"/>
                  </a:solidFill>
                </a:rPr>
                <a:t>동일한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5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  <a:r>
              <a:rPr lang="en-US" altLang="ko-KR" b="1" dirty="0"/>
              <a:t>: import … as …</a:t>
            </a:r>
          </a:p>
          <a:p>
            <a:r>
              <a:rPr lang="ko-KR" altLang="en-US" b="1" dirty="0"/>
              <a:t>수학과 관련된 함수와 변수</a:t>
            </a:r>
            <a:r>
              <a:rPr lang="en-US" altLang="ko-KR" b="1" dirty="0"/>
              <a:t>(sin, cos, log, pi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은 </a:t>
            </a:r>
            <a:r>
              <a:rPr lang="en-US" altLang="ko-KR" b="1" dirty="0"/>
              <a:t>math </a:t>
            </a:r>
            <a:r>
              <a:rPr lang="ko-KR" altLang="en-US" b="1" dirty="0"/>
              <a:t>모듈에 포함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모듈의 이름이 너무 긴 경우</a:t>
            </a:r>
            <a:r>
              <a:rPr lang="en-US" altLang="ko-KR" b="1" dirty="0"/>
              <a:t>, </a:t>
            </a:r>
            <a:r>
              <a:rPr lang="ko-KR" altLang="en-US" b="1" dirty="0"/>
              <a:t>별칭을 붙여서 사용하면 간편하다</a:t>
            </a:r>
            <a:r>
              <a:rPr lang="en-US" altLang="ko-KR" b="1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75C6CD-09CD-866D-EC38-250237D060AF}"/>
              </a:ext>
            </a:extLst>
          </p:cNvPr>
          <p:cNvGrpSpPr/>
          <p:nvPr/>
        </p:nvGrpSpPr>
        <p:grpSpPr>
          <a:xfrm>
            <a:off x="259167" y="4236335"/>
            <a:ext cx="6011863" cy="1594239"/>
            <a:chOff x="258679" y="2204230"/>
            <a:chExt cx="6011863" cy="15942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BBEF33-1E37-6FC0-28CB-4E63520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679" y="2204230"/>
              <a:ext cx="6011863" cy="1594239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5F9A0D-0539-72C6-E73A-D90E3A6B325D}"/>
                </a:ext>
              </a:extLst>
            </p:cNvPr>
            <p:cNvSpPr/>
            <p:nvPr/>
          </p:nvSpPr>
          <p:spPr>
            <a:xfrm>
              <a:off x="302742" y="2316892"/>
              <a:ext cx="1834977" cy="45102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822102-662F-F526-1240-5C30B1C2F295}"/>
                </a:ext>
              </a:extLst>
            </p:cNvPr>
            <p:cNvSpPr txBox="1"/>
            <p:nvPr/>
          </p:nvSpPr>
          <p:spPr>
            <a:xfrm>
              <a:off x="2137719" y="2357737"/>
              <a:ext cx="4087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rgbClr val="FF0000"/>
                  </a:solidFill>
                </a:rPr>
                <a:t>math </a:t>
              </a:r>
              <a:r>
                <a:rPr lang="ko-KR" altLang="en-US" b="1" spc="-150" dirty="0">
                  <a:solidFill>
                    <a:srgbClr val="FF0000"/>
                  </a:solidFill>
                </a:rPr>
                <a:t>모듈을 불러오고</a:t>
              </a:r>
              <a:r>
                <a:rPr lang="en-US" altLang="ko-KR" b="1" spc="-150" dirty="0">
                  <a:solidFill>
                    <a:srgbClr val="FF0000"/>
                  </a:solidFill>
                </a:rPr>
                <a:t>, </a:t>
              </a:r>
              <a:r>
                <a:rPr lang="ko-KR" altLang="en-US" b="1" spc="-150" dirty="0">
                  <a:solidFill>
                    <a:srgbClr val="FF0000"/>
                  </a:solidFill>
                </a:rPr>
                <a:t>이를 </a:t>
              </a:r>
              <a:r>
                <a:rPr lang="en-US" altLang="ko-KR" b="1" spc="-150" dirty="0">
                  <a:solidFill>
                    <a:srgbClr val="FF0000"/>
                  </a:solidFill>
                </a:rPr>
                <a:t>m</a:t>
              </a:r>
              <a:r>
                <a:rPr lang="ko-KR" altLang="en-US" b="1" spc="-150" dirty="0">
                  <a:solidFill>
                    <a:srgbClr val="FF0000"/>
                  </a:solidFill>
                </a:rPr>
                <a:t>이라고 하자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38C7720-6B4A-1992-3493-44B385D13772}"/>
                </a:ext>
              </a:extLst>
            </p:cNvPr>
            <p:cNvSpPr/>
            <p:nvPr/>
          </p:nvSpPr>
          <p:spPr>
            <a:xfrm>
              <a:off x="389239" y="2863754"/>
              <a:ext cx="284205" cy="2842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B062D49-BBD2-0517-9157-398BF3246241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673444" y="3005857"/>
              <a:ext cx="895864" cy="237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CE72A2-7954-50F3-C956-A8FBB9BDD6BF}"/>
                </a:ext>
              </a:extLst>
            </p:cNvPr>
            <p:cNvSpPr txBox="1"/>
            <p:nvPr/>
          </p:nvSpPr>
          <p:spPr>
            <a:xfrm>
              <a:off x="1451250" y="3027433"/>
              <a:ext cx="239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rgbClr val="FF0000"/>
                  </a:solidFill>
                </a:rPr>
                <a:t>math </a:t>
              </a:r>
              <a:r>
                <a:rPr lang="ko-KR" altLang="en-US" b="1" spc="-150" dirty="0">
                  <a:solidFill>
                    <a:srgbClr val="FF0000"/>
                  </a:solidFill>
                </a:rPr>
                <a:t>대신 </a:t>
              </a:r>
              <a:r>
                <a:rPr lang="en-US" altLang="ko-KR" b="1" spc="-150" dirty="0">
                  <a:solidFill>
                    <a:srgbClr val="FF0000"/>
                  </a:solidFill>
                </a:rPr>
                <a:t>m</a:t>
              </a:r>
              <a:r>
                <a:rPr lang="ko-KR" altLang="en-US" b="1" spc="-150" dirty="0">
                  <a:solidFill>
                    <a:srgbClr val="FF0000"/>
                  </a:solidFill>
                </a:rPr>
                <a:t>으로 사용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CF94CD6-CEE4-D351-E308-0420C479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67" y="2177415"/>
            <a:ext cx="6011863" cy="1594239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36463130-8A1E-FCB9-1BB3-946822E20E29}"/>
              </a:ext>
            </a:extLst>
          </p:cNvPr>
          <p:cNvSpPr/>
          <p:nvPr/>
        </p:nvSpPr>
        <p:spPr>
          <a:xfrm>
            <a:off x="397208" y="2832431"/>
            <a:ext cx="548084" cy="284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6C0680-0B3A-A328-4D14-0AE106BF2771}"/>
              </a:ext>
            </a:extLst>
          </p:cNvPr>
          <p:cNvSpPr/>
          <p:nvPr/>
        </p:nvSpPr>
        <p:spPr>
          <a:xfrm>
            <a:off x="397208" y="3063677"/>
            <a:ext cx="548084" cy="284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CD0283-4254-E92B-A3D4-24756A49DBAE}"/>
              </a:ext>
            </a:extLst>
          </p:cNvPr>
          <p:cNvSpPr/>
          <p:nvPr/>
        </p:nvSpPr>
        <p:spPr>
          <a:xfrm>
            <a:off x="397208" y="3301635"/>
            <a:ext cx="548084" cy="284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5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dirty="0"/>
              <a:t>스크래치에서는 캐릭터가 말하고 </a:t>
            </a:r>
            <a:r>
              <a:rPr lang="en-US" altLang="ko-KR" dirty="0"/>
              <a:t>2</a:t>
            </a:r>
            <a:r>
              <a:rPr lang="ko-KR" altLang="en-US" dirty="0"/>
              <a:t>초간 기다리게 할 수 있다</a:t>
            </a:r>
            <a:r>
              <a:rPr lang="en-US" altLang="ko-KR" dirty="0"/>
              <a:t>.  </a:t>
            </a:r>
            <a:r>
              <a:rPr lang="ko-KR" altLang="en-US" dirty="0" err="1"/>
              <a:t>파이썬에서도</a:t>
            </a:r>
            <a:r>
              <a:rPr lang="ko-KR" altLang="en-US" dirty="0"/>
              <a:t> </a:t>
            </a:r>
            <a:r>
              <a:rPr lang="en-US" altLang="ko-KR" dirty="0"/>
              <a:t>time </a:t>
            </a:r>
            <a:r>
              <a:rPr lang="ko-KR" altLang="en-US" dirty="0"/>
              <a:t>모듈내 </a:t>
            </a:r>
            <a:r>
              <a:rPr lang="en-US" altLang="ko-KR" dirty="0"/>
              <a:t>sleep()</a:t>
            </a:r>
            <a:r>
              <a:rPr lang="ko-KR" altLang="en-US" dirty="0"/>
              <a:t>함수를 이용하여 특정시간 만큼 프로그램을 멈출 수 있다</a:t>
            </a:r>
            <a:r>
              <a:rPr lang="en-US" altLang="ko-KR" dirty="0"/>
              <a:t>. </a:t>
            </a:r>
            <a:r>
              <a:rPr lang="ko-KR" altLang="en-US" dirty="0"/>
              <a:t>이를 활용하여</a:t>
            </a:r>
            <a:r>
              <a:rPr lang="en-US" altLang="ko-KR" dirty="0"/>
              <a:t>, </a:t>
            </a:r>
            <a:r>
              <a:rPr lang="ko-KR" altLang="en-US" dirty="0"/>
              <a:t>두 수를 입력 받아</a:t>
            </a:r>
            <a:r>
              <a:rPr lang="en-US" altLang="ko-KR" dirty="0"/>
              <a:t>, </a:t>
            </a:r>
            <a:r>
              <a:rPr lang="ko-KR" altLang="en-US" dirty="0"/>
              <a:t>덧셈을 결과를 출력하고 </a:t>
            </a:r>
            <a:r>
              <a:rPr lang="en-US" altLang="ko-KR" dirty="0"/>
              <a:t>5</a:t>
            </a:r>
            <a:r>
              <a:rPr lang="ko-KR" altLang="en-US" dirty="0"/>
              <a:t>초 후에 곱셈의 결과를 출력하도록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 time </a:t>
            </a:r>
            <a:r>
              <a:rPr lang="ko-KR" altLang="en-US" dirty="0"/>
              <a:t>모듈을 불러온다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두 숫자를 입력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57B18F-01EE-3FB2-8160-A3612ACA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73" y="3666622"/>
            <a:ext cx="2505075" cy="523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DD74EE-9DC2-4D0A-2526-96327919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3" y="4761175"/>
            <a:ext cx="5293167" cy="7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dirty="0"/>
              <a:t>스크래치에서는 캐릭터가 말하고 </a:t>
            </a:r>
            <a:r>
              <a:rPr lang="en-US" altLang="ko-KR" dirty="0"/>
              <a:t>2</a:t>
            </a:r>
            <a:r>
              <a:rPr lang="ko-KR" altLang="en-US" dirty="0"/>
              <a:t>초간 기다리게 할 수 있다</a:t>
            </a:r>
            <a:r>
              <a:rPr lang="en-US" altLang="ko-KR" dirty="0"/>
              <a:t>.  </a:t>
            </a:r>
            <a:r>
              <a:rPr lang="ko-KR" altLang="en-US" dirty="0" err="1"/>
              <a:t>파이썬에서도</a:t>
            </a:r>
            <a:r>
              <a:rPr lang="ko-KR" altLang="en-US" dirty="0"/>
              <a:t> </a:t>
            </a:r>
            <a:r>
              <a:rPr lang="en-US" altLang="ko-KR" dirty="0"/>
              <a:t>time </a:t>
            </a:r>
            <a:r>
              <a:rPr lang="ko-KR" altLang="en-US" dirty="0"/>
              <a:t>모듈내 </a:t>
            </a:r>
            <a:r>
              <a:rPr lang="en-US" altLang="ko-KR" dirty="0"/>
              <a:t>sleep()</a:t>
            </a:r>
            <a:r>
              <a:rPr lang="ko-KR" altLang="en-US" dirty="0"/>
              <a:t>함수를 이용하여 특정시간 만큼 프로그램을 멈출 수 있다</a:t>
            </a:r>
            <a:r>
              <a:rPr lang="en-US" altLang="ko-KR" dirty="0"/>
              <a:t>. </a:t>
            </a:r>
            <a:r>
              <a:rPr lang="ko-KR" altLang="en-US" dirty="0"/>
              <a:t>이를 활용하여</a:t>
            </a:r>
            <a:r>
              <a:rPr lang="en-US" altLang="ko-KR" dirty="0"/>
              <a:t>, </a:t>
            </a:r>
            <a:r>
              <a:rPr lang="ko-KR" altLang="en-US" dirty="0"/>
              <a:t>두 수를 입력 받아</a:t>
            </a:r>
            <a:r>
              <a:rPr lang="en-US" altLang="ko-KR" dirty="0"/>
              <a:t>, </a:t>
            </a:r>
            <a:r>
              <a:rPr lang="ko-KR" altLang="en-US" dirty="0"/>
              <a:t>덧셈을 결과를 출력하고 </a:t>
            </a:r>
            <a:r>
              <a:rPr lang="en-US" altLang="ko-KR" dirty="0"/>
              <a:t>5</a:t>
            </a:r>
            <a:r>
              <a:rPr lang="ko-KR" altLang="en-US" dirty="0"/>
              <a:t>초 후에 곱셈의 결과를 출력하도록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두수를 더하고 결과를 출력한다</a:t>
            </a:r>
            <a:r>
              <a:rPr lang="en-US" altLang="ko-KR" dirty="0"/>
              <a:t>. 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 5</a:t>
            </a:r>
            <a:r>
              <a:rPr lang="ko-KR" altLang="en-US" dirty="0"/>
              <a:t>초간 대기한다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050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두수를 곱하고 결과를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B5EA691-B93C-BB77-D53B-22A8AC24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9" y="3666622"/>
            <a:ext cx="5293167" cy="720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A3F183-AC9E-D343-C318-2B1E70B2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8" y="4789379"/>
            <a:ext cx="5293167" cy="535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FD47BA-196C-2B3A-DD5A-470D89AD9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8" y="5734586"/>
            <a:ext cx="5293167" cy="7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4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dirty="0"/>
              <a:t>스크래치에서는 캐릭터가 말하고 </a:t>
            </a:r>
            <a:r>
              <a:rPr lang="en-US" altLang="ko-KR" dirty="0"/>
              <a:t>2</a:t>
            </a:r>
            <a:r>
              <a:rPr lang="ko-KR" altLang="en-US" dirty="0"/>
              <a:t>초간 기다리게 할 수 있다</a:t>
            </a:r>
            <a:r>
              <a:rPr lang="en-US" altLang="ko-KR" dirty="0"/>
              <a:t>.  </a:t>
            </a:r>
            <a:r>
              <a:rPr lang="ko-KR" altLang="en-US" dirty="0" err="1"/>
              <a:t>파이썬에서도</a:t>
            </a:r>
            <a:r>
              <a:rPr lang="ko-KR" altLang="en-US" dirty="0"/>
              <a:t> </a:t>
            </a:r>
            <a:r>
              <a:rPr lang="en-US" altLang="ko-KR" dirty="0"/>
              <a:t>time </a:t>
            </a:r>
            <a:r>
              <a:rPr lang="ko-KR" altLang="en-US" dirty="0"/>
              <a:t>모듈내 </a:t>
            </a:r>
            <a:r>
              <a:rPr lang="en-US" altLang="ko-KR" dirty="0"/>
              <a:t>sleep()</a:t>
            </a:r>
            <a:r>
              <a:rPr lang="ko-KR" altLang="en-US" dirty="0"/>
              <a:t>함수를 이용하여 특정시간 만큼 프로그램을 멈출 수 있다</a:t>
            </a:r>
            <a:r>
              <a:rPr lang="en-US" altLang="ko-KR" dirty="0"/>
              <a:t>. </a:t>
            </a:r>
            <a:r>
              <a:rPr lang="ko-KR" altLang="en-US" dirty="0"/>
              <a:t>이를 활용하여</a:t>
            </a:r>
            <a:r>
              <a:rPr lang="en-US" altLang="ko-KR" dirty="0"/>
              <a:t>, </a:t>
            </a:r>
            <a:r>
              <a:rPr lang="ko-KR" altLang="en-US" dirty="0"/>
              <a:t>두 수를 입력 받아</a:t>
            </a:r>
            <a:r>
              <a:rPr lang="en-US" altLang="ko-KR" dirty="0"/>
              <a:t>, </a:t>
            </a:r>
            <a:r>
              <a:rPr lang="ko-KR" altLang="en-US" dirty="0"/>
              <a:t>덧셈을 결과를 출력하고 </a:t>
            </a:r>
            <a:r>
              <a:rPr lang="en-US" altLang="ko-KR" dirty="0"/>
              <a:t>5</a:t>
            </a:r>
            <a:r>
              <a:rPr lang="ko-KR" altLang="en-US" dirty="0"/>
              <a:t>초 후에 곱셈의 결과를 출력하도록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800" b="1" dirty="0"/>
              <a:t>소스코드 및 결과</a:t>
            </a:r>
            <a:endParaRPr lang="en-US" altLang="ko-KR" sz="18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42FA4-BB12-0EA3-3191-F3A65F2CE710}"/>
              </a:ext>
            </a:extLst>
          </p:cNvPr>
          <p:cNvGrpSpPr/>
          <p:nvPr/>
        </p:nvGrpSpPr>
        <p:grpSpPr>
          <a:xfrm>
            <a:off x="2863894" y="3313439"/>
            <a:ext cx="5607769" cy="3390102"/>
            <a:chOff x="2711494" y="3313439"/>
            <a:chExt cx="5607769" cy="33901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708AD6-5F2A-255A-18F3-0503EF2C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26" t="17837" r="1507" b="26937"/>
            <a:stretch/>
          </p:blipFill>
          <p:spPr>
            <a:xfrm>
              <a:off x="2711494" y="3313439"/>
              <a:ext cx="5607769" cy="3390102"/>
            </a:xfrm>
            <a:prstGeom prst="rect">
              <a:avLst/>
            </a:prstGeom>
          </p:spPr>
        </p:pic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989C97FA-F25B-71ED-9A53-144C98BD784B}"/>
                </a:ext>
              </a:extLst>
            </p:cNvPr>
            <p:cNvSpPr/>
            <p:nvPr/>
          </p:nvSpPr>
          <p:spPr>
            <a:xfrm rot="5400000">
              <a:off x="3057721" y="6330221"/>
              <a:ext cx="169071" cy="253740"/>
            </a:xfrm>
            <a:prstGeom prst="arc">
              <a:avLst>
                <a:gd name="adj1" fmla="val 10722883"/>
                <a:gd name="adj2" fmla="val 215506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212909-815E-8D87-8704-01DEF86FC451}"/>
                </a:ext>
              </a:extLst>
            </p:cNvPr>
            <p:cNvSpPr txBox="1"/>
            <p:nvPr/>
          </p:nvSpPr>
          <p:spPr>
            <a:xfrm>
              <a:off x="3179376" y="6303202"/>
              <a:ext cx="2725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0432FF"/>
                  </a:solidFill>
                </a:rPr>
                <a:t>일정시간</a:t>
              </a:r>
              <a:r>
                <a:rPr lang="en-US" altLang="ko-KR" sz="1400" b="1" dirty="0">
                  <a:solidFill>
                    <a:srgbClr val="0432FF"/>
                  </a:solidFill>
                </a:rPr>
                <a:t>(5</a:t>
              </a:r>
              <a:r>
                <a:rPr lang="ko-KR" altLang="en-US" sz="1400" b="1" dirty="0">
                  <a:solidFill>
                    <a:srgbClr val="0432FF"/>
                  </a:solidFill>
                </a:rPr>
                <a:t>초</a:t>
              </a:r>
              <a:r>
                <a:rPr lang="en-US" altLang="ko-KR" sz="1400" b="1" dirty="0">
                  <a:solidFill>
                    <a:srgbClr val="0432FF"/>
                  </a:solidFill>
                </a:rPr>
                <a:t>)</a:t>
              </a:r>
              <a:r>
                <a:rPr lang="ko-KR" altLang="en-US" sz="1400" b="1" dirty="0">
                  <a:solidFill>
                    <a:srgbClr val="0432FF"/>
                  </a:solidFill>
                </a:rPr>
                <a:t>후 곱셈 결과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19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</a:p>
          <a:p>
            <a:r>
              <a:rPr lang="ko-KR" altLang="en-US" dirty="0"/>
              <a:t>사용자와 컴퓨터가 가위 바위 보를 하는 프로그램을 작성해본다</a:t>
            </a:r>
            <a:r>
              <a:rPr lang="en-US" altLang="ko-KR" dirty="0"/>
              <a:t>. </a:t>
            </a:r>
            <a:r>
              <a:rPr lang="ko-KR" altLang="en-US" dirty="0"/>
              <a:t>사용자는 직접 가위</a:t>
            </a:r>
            <a:r>
              <a:rPr lang="en-US" altLang="ko-KR" dirty="0"/>
              <a:t>,</a:t>
            </a:r>
            <a:r>
              <a:rPr lang="ko-KR" altLang="en-US" dirty="0"/>
              <a:t> 바위</a:t>
            </a:r>
            <a:r>
              <a:rPr lang="en-US" altLang="ko-KR" dirty="0"/>
              <a:t>,</a:t>
            </a:r>
            <a:r>
              <a:rPr lang="ko-KR" altLang="en-US" dirty="0"/>
              <a:t> 보 중에 골라 입력하고</a:t>
            </a:r>
            <a:r>
              <a:rPr lang="en-US" altLang="ko-KR" dirty="0"/>
              <a:t>, </a:t>
            </a:r>
            <a:r>
              <a:rPr lang="ko-KR" altLang="en-US" dirty="0"/>
              <a:t>컴퓨터는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중에서 임의로 고른다</a:t>
            </a:r>
            <a:r>
              <a:rPr lang="en-US" altLang="ko-KR" dirty="0"/>
              <a:t>. </a:t>
            </a:r>
            <a:r>
              <a:rPr lang="ko-KR" altLang="en-US" dirty="0"/>
              <a:t>그리고 결과를 출력한다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 random </a:t>
            </a:r>
            <a:r>
              <a:rPr lang="ko-KR" altLang="en-US" dirty="0"/>
              <a:t>모듈을 불러오기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컴퓨터 부분 만들기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F6EE1-E5C1-156F-AF87-A1FE125A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3276170"/>
            <a:ext cx="3059546" cy="500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951532-0070-2078-7B47-1ABD0D58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4343109"/>
            <a:ext cx="5282514" cy="12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</a:p>
          <a:p>
            <a:r>
              <a:rPr lang="ko-KR" altLang="en-US" dirty="0"/>
              <a:t>사용자와 컴퓨터가 가위 바위 보를 하는 프로그램을 작성해본다</a:t>
            </a:r>
            <a:r>
              <a:rPr lang="en-US" altLang="ko-KR" dirty="0"/>
              <a:t>. </a:t>
            </a:r>
            <a:r>
              <a:rPr lang="ko-KR" altLang="en-US" dirty="0"/>
              <a:t>사용자는 직접 가위</a:t>
            </a:r>
            <a:r>
              <a:rPr lang="en-US" altLang="ko-KR" dirty="0"/>
              <a:t>,</a:t>
            </a:r>
            <a:r>
              <a:rPr lang="ko-KR" altLang="en-US" dirty="0"/>
              <a:t> 바위</a:t>
            </a:r>
            <a:r>
              <a:rPr lang="en-US" altLang="ko-KR" dirty="0"/>
              <a:t>,</a:t>
            </a:r>
            <a:r>
              <a:rPr lang="ko-KR" altLang="en-US" dirty="0"/>
              <a:t> 보 중에 골라 입력하고</a:t>
            </a:r>
            <a:r>
              <a:rPr lang="en-US" altLang="ko-KR" dirty="0"/>
              <a:t>, </a:t>
            </a:r>
            <a:r>
              <a:rPr lang="ko-KR" altLang="en-US" dirty="0"/>
              <a:t>컴퓨터는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중에서 임의로 고른다</a:t>
            </a:r>
            <a:r>
              <a:rPr lang="en-US" altLang="ko-KR" dirty="0"/>
              <a:t>. </a:t>
            </a:r>
            <a:r>
              <a:rPr lang="ko-KR" altLang="en-US" dirty="0"/>
              <a:t>그리고 결과를 출력한다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사용자 부분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en-US" altLang="ko-KR" dirty="0" err="1"/>
              <a:t>human_selection</a:t>
            </a:r>
            <a:r>
              <a:rPr lang="ko-KR" altLang="en-US" dirty="0"/>
              <a:t>과 </a:t>
            </a:r>
            <a:r>
              <a:rPr lang="en-US" altLang="ko-KR" dirty="0" err="1"/>
              <a:t>computer_selection</a:t>
            </a:r>
            <a:r>
              <a:rPr lang="ko-KR" altLang="en-US" dirty="0"/>
              <a:t> 비교</a:t>
            </a:r>
            <a:r>
              <a:rPr lang="en-US" altLang="ko-KR" dirty="0"/>
              <a:t>)</a:t>
            </a:r>
            <a:r>
              <a:rPr lang="ko-KR" altLang="en-US" dirty="0"/>
              <a:t> 판단하기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3D2F49-780D-8B31-3BF4-C518EC3E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3277326"/>
            <a:ext cx="6023919" cy="590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3A6A97-6621-75DA-AD7E-E4976941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" y="4411849"/>
            <a:ext cx="9144000" cy="12841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3780E9-4162-FC4D-2861-05D4180B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95" y="2488389"/>
            <a:ext cx="6682856" cy="42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</a:p>
          <a:p>
            <a:r>
              <a:rPr lang="ko-KR" altLang="en-US" dirty="0"/>
              <a:t>사용자와 컴퓨터가 가위 바위 보를 하는 프로그램을 작성해본다</a:t>
            </a:r>
            <a:r>
              <a:rPr lang="en-US" altLang="ko-KR" dirty="0"/>
              <a:t>. </a:t>
            </a:r>
            <a:r>
              <a:rPr lang="ko-KR" altLang="en-US" dirty="0"/>
              <a:t>사용자는 직접 가위</a:t>
            </a:r>
            <a:r>
              <a:rPr lang="en-US" altLang="ko-KR" dirty="0"/>
              <a:t>,</a:t>
            </a:r>
            <a:r>
              <a:rPr lang="ko-KR" altLang="en-US" dirty="0"/>
              <a:t> 바위</a:t>
            </a:r>
            <a:r>
              <a:rPr lang="en-US" altLang="ko-KR" dirty="0"/>
              <a:t>,</a:t>
            </a:r>
            <a:r>
              <a:rPr lang="ko-KR" altLang="en-US" dirty="0"/>
              <a:t> 보 중에 골라 입력하고</a:t>
            </a:r>
            <a:r>
              <a:rPr lang="en-US" altLang="ko-KR" dirty="0"/>
              <a:t>, </a:t>
            </a:r>
            <a:r>
              <a:rPr lang="ko-KR" altLang="en-US" dirty="0"/>
              <a:t>컴퓨터는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중에서 임의로 고른다</a:t>
            </a:r>
            <a:r>
              <a:rPr lang="en-US" altLang="ko-KR" dirty="0"/>
              <a:t>. </a:t>
            </a:r>
            <a:r>
              <a:rPr lang="ko-KR" altLang="en-US" dirty="0"/>
              <a:t>그리고 결과를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소스코드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906AA4-BF70-431D-266E-BC931FF66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7" t="11382" r="22635" b="26235"/>
          <a:stretch/>
        </p:blipFill>
        <p:spPr>
          <a:xfrm>
            <a:off x="2014152" y="2988521"/>
            <a:ext cx="6615809" cy="37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이용하여 주사위를 던지는 프로그램을 만들 수 있다</a:t>
            </a:r>
            <a:r>
              <a:rPr lang="en-US" altLang="ko-KR" dirty="0"/>
              <a:t>.</a:t>
            </a:r>
            <a:r>
              <a:rPr lang="ko-KR" altLang="en-US" dirty="0"/>
              <a:t>아래 조건을 만족하도록 프로그램을 </a:t>
            </a:r>
            <a:r>
              <a:rPr lang="ko-KR" altLang="en-US" dirty="0" err="1"/>
              <a:t>완성하시오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1)</a:t>
            </a:r>
            <a:r>
              <a:rPr lang="ko-KR" altLang="en-US" dirty="0"/>
              <a:t>아래 그림과 같이 주사위 결과에 맞는 결과가 나오도록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2) </a:t>
            </a:r>
            <a:r>
              <a:rPr lang="ko-KR" altLang="en-US" dirty="0"/>
              <a:t>주사위 던지는 횟수를 정해서 결과를 더한다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26D36-79A5-E897-3606-5F5CCE026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0" t="26937" r="2049" b="47928"/>
          <a:stretch/>
        </p:blipFill>
        <p:spPr>
          <a:xfrm>
            <a:off x="397854" y="3354859"/>
            <a:ext cx="8366337" cy="2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3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이용하여 주사위를 던지는 프로그램을 만들 수 있다</a:t>
            </a:r>
            <a:r>
              <a:rPr lang="en-US" altLang="ko-KR" dirty="0"/>
              <a:t>.</a:t>
            </a:r>
            <a:r>
              <a:rPr lang="ko-KR" altLang="en-US" dirty="0"/>
              <a:t>아래 조건을 만족하도록 프로그램을 </a:t>
            </a:r>
            <a:r>
              <a:rPr lang="ko-KR" altLang="en-US" dirty="0" err="1"/>
              <a:t>완성하시오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1)</a:t>
            </a:r>
            <a:r>
              <a:rPr lang="ko-KR" altLang="en-US" dirty="0"/>
              <a:t>아래 그림과 같이 주사위 결과에 맞는 결과가 나오도록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2) </a:t>
            </a:r>
            <a:r>
              <a:rPr lang="ko-KR" altLang="en-US" dirty="0"/>
              <a:t>주사위 던지는 횟수를 정해서 결과를 더한다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en-US" altLang="ko-KR" dirty="0" err="1"/>
              <a:t>randint</a:t>
            </a:r>
            <a:r>
              <a:rPr lang="en-US" altLang="ko-KR" dirty="0"/>
              <a:t>()</a:t>
            </a:r>
            <a:r>
              <a:rPr lang="ko-KR" altLang="en-US" dirty="0"/>
              <a:t>함수 불러오기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en-US" altLang="ko-KR" dirty="0" err="1"/>
              <a:t>randint</a:t>
            </a:r>
            <a:r>
              <a:rPr lang="en-US" altLang="ko-KR" dirty="0"/>
              <a:t>()</a:t>
            </a:r>
            <a:r>
              <a:rPr lang="ko-KR" altLang="en-US" dirty="0"/>
              <a:t>함수를 이용하여 주사위 던지는 프로그램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2B9F8-F639-C391-84F7-CA136976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3666622"/>
            <a:ext cx="6023919" cy="793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1DBC90-CFBA-B0F7-4620-8E4A8E73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8" y="5088280"/>
            <a:ext cx="6023919" cy="7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모듈이란</a:t>
            </a:r>
            <a:r>
              <a:rPr lang="en-US" altLang="ko-KR" sz="32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err="1"/>
              <a:t>파이썬에서의</a:t>
            </a:r>
            <a:r>
              <a:rPr lang="ko-KR" altLang="en-US" sz="3200" b="1" dirty="0"/>
              <a:t> 모듈 불러오기</a:t>
            </a:r>
          </a:p>
        </p:txBody>
      </p:sp>
    </p:spTree>
    <p:extLst>
      <p:ext uri="{BB962C8B-B14F-4D97-AF65-F5344CB8AC3E}">
        <p14:creationId xmlns:p14="http://schemas.microsoft.com/office/powerpoint/2010/main" val="2138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이용하여 주사위를 던지는 프로그램을 만들 수 있다</a:t>
            </a:r>
            <a:r>
              <a:rPr lang="en-US" altLang="ko-KR" dirty="0"/>
              <a:t>.</a:t>
            </a:r>
            <a:r>
              <a:rPr lang="ko-KR" altLang="en-US" dirty="0"/>
              <a:t>아래 조건을 만족하도록 프로그램을 </a:t>
            </a:r>
            <a:r>
              <a:rPr lang="ko-KR" altLang="en-US" dirty="0" err="1"/>
              <a:t>완성하시오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1)</a:t>
            </a:r>
            <a:r>
              <a:rPr lang="ko-KR" altLang="en-US" dirty="0"/>
              <a:t>아래 그림과 같이 주사위 결과에 맞는 결과가 나오도록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2) </a:t>
            </a:r>
            <a:r>
              <a:rPr lang="ko-KR" altLang="en-US" dirty="0"/>
              <a:t>주사위 던지는 횟수를 정해서 결과를 더한다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en-US" altLang="ko-KR" dirty="0" err="1"/>
              <a:t>randint</a:t>
            </a:r>
            <a:r>
              <a:rPr lang="en-US" altLang="ko-KR" dirty="0"/>
              <a:t>()</a:t>
            </a:r>
            <a:r>
              <a:rPr lang="ko-KR" altLang="en-US" dirty="0"/>
              <a:t>함수 불러오기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en-US" altLang="ko-KR" dirty="0" err="1"/>
              <a:t>randint</a:t>
            </a:r>
            <a:r>
              <a:rPr lang="en-US" altLang="ko-KR" dirty="0"/>
              <a:t>()</a:t>
            </a:r>
            <a:r>
              <a:rPr lang="ko-KR" altLang="en-US" dirty="0"/>
              <a:t>함수를 이용하여 주사위 던지는 프로그램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2B9F8-F639-C391-84F7-CA136976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3666622"/>
            <a:ext cx="6023919" cy="793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1DBC90-CFBA-B0F7-4620-8E4A8E73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8" y="5088280"/>
            <a:ext cx="6023919" cy="7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이용하여 주사위를 던지는 프로그램을 만들 수 있다</a:t>
            </a:r>
            <a:r>
              <a:rPr lang="en-US" altLang="ko-KR" dirty="0"/>
              <a:t>.</a:t>
            </a:r>
            <a:r>
              <a:rPr lang="ko-KR" altLang="en-US" dirty="0"/>
              <a:t>아래 조건을 만족하도록 프로그램을 </a:t>
            </a:r>
            <a:r>
              <a:rPr lang="ko-KR" altLang="en-US" dirty="0" err="1"/>
              <a:t>완성하시오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1)</a:t>
            </a:r>
            <a:r>
              <a:rPr lang="ko-KR" altLang="en-US" dirty="0"/>
              <a:t>아래 그림과 같이 주사위 결과에 맞는 결과가 나오도록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2) </a:t>
            </a:r>
            <a:r>
              <a:rPr lang="ko-KR" altLang="en-US" dirty="0"/>
              <a:t>주사위 던지는 횟수를 정해서 결과를 더한다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주사위 결과에 따라서 결과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1EB2F-5632-A8DB-D2B0-17811C72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3666622"/>
            <a:ext cx="6007524" cy="30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이용하여 주사위를 던지는 프로그램을 만들 수 있다</a:t>
            </a:r>
            <a:r>
              <a:rPr lang="en-US" altLang="ko-KR" dirty="0"/>
              <a:t>.</a:t>
            </a:r>
            <a:r>
              <a:rPr lang="ko-KR" altLang="en-US" dirty="0"/>
              <a:t>아래 조건을 만족하도록 프로그램을 </a:t>
            </a:r>
            <a:r>
              <a:rPr lang="ko-KR" altLang="en-US" dirty="0" err="1"/>
              <a:t>완성하시오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1)</a:t>
            </a:r>
            <a:r>
              <a:rPr lang="ko-KR" altLang="en-US" dirty="0"/>
              <a:t>아래 그림과 같이 주사위 결과에 맞는 결과가 나오도록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2) </a:t>
            </a:r>
            <a:r>
              <a:rPr lang="ko-KR" altLang="en-US" dirty="0"/>
              <a:t>주사위 던지는 횟수를 정해서 결과를 더한다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나온 숫자를 더하는 부분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0FEAB-5CA4-AF36-11FE-F772B5DD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3666622"/>
            <a:ext cx="6011562" cy="30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이용하여 주사위를 던지는 프로그램을 만들 수 있다</a:t>
            </a:r>
            <a:r>
              <a:rPr lang="en-US" altLang="ko-KR" dirty="0"/>
              <a:t>.</a:t>
            </a:r>
            <a:r>
              <a:rPr lang="ko-KR" altLang="en-US" dirty="0"/>
              <a:t>아래 조건을 만족하도록 프로그램을 </a:t>
            </a:r>
            <a:r>
              <a:rPr lang="ko-KR" altLang="en-US" dirty="0" err="1"/>
              <a:t>완성하시오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1)</a:t>
            </a:r>
            <a:r>
              <a:rPr lang="ko-KR" altLang="en-US" dirty="0"/>
              <a:t>아래 그림과 같이 주사위 결과에 맞는 결과가 나오도록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2) </a:t>
            </a:r>
            <a:r>
              <a:rPr lang="ko-KR" altLang="en-US" dirty="0"/>
              <a:t>주사위 던지는 횟수를 정해서 결과를 더한다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반복문을 이용하여 반복하기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E157E7-92DB-E8D1-F2B4-735766D1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3666622"/>
            <a:ext cx="6011562" cy="7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7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모듈 예제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이용하여 주사위를 던지는 프로그램을 만들 수 있다</a:t>
            </a:r>
            <a:r>
              <a:rPr lang="en-US" altLang="ko-KR" dirty="0"/>
              <a:t>.</a:t>
            </a:r>
            <a:r>
              <a:rPr lang="ko-KR" altLang="en-US" dirty="0"/>
              <a:t>아래 조건을 만족하도록 프로그램을 </a:t>
            </a:r>
            <a:r>
              <a:rPr lang="ko-KR" altLang="en-US" dirty="0" err="1"/>
              <a:t>완성하시오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1)</a:t>
            </a:r>
            <a:r>
              <a:rPr lang="ko-KR" altLang="en-US" dirty="0"/>
              <a:t>아래 그림과 같이 주사위 결과에 맞는 결과가 나오도록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2) </a:t>
            </a:r>
            <a:r>
              <a:rPr lang="ko-KR" altLang="en-US" dirty="0"/>
              <a:t>주사위 던지는 횟수를 정해서 결과를 더한다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1B3588-D075-C3F6-9465-6C341A138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3" t="13948" r="23513" b="849"/>
          <a:stretch/>
        </p:blipFill>
        <p:spPr>
          <a:xfrm>
            <a:off x="1219986" y="1347089"/>
            <a:ext cx="6722074" cy="54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모듈이란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모듈 </a:t>
            </a:r>
            <a:r>
              <a:rPr lang="en-US" altLang="ko-KR" b="1" dirty="0">
                <a:solidFill>
                  <a:srgbClr val="0432FF"/>
                </a:solidFill>
              </a:rPr>
              <a:t>(</a:t>
            </a:r>
            <a:r>
              <a:rPr lang="ko-KR" altLang="en-US" b="1" dirty="0">
                <a:solidFill>
                  <a:srgbClr val="0432FF"/>
                </a:solidFill>
              </a:rPr>
              <a:t>주머니</a:t>
            </a:r>
            <a:r>
              <a:rPr lang="en-US" altLang="ko-KR" b="1" dirty="0">
                <a:solidFill>
                  <a:srgbClr val="0432FF"/>
                </a:solidFill>
              </a:rPr>
              <a:t>)</a:t>
            </a:r>
            <a:r>
              <a:rPr lang="ko-KR" altLang="en-US" b="1" dirty="0">
                <a:solidFill>
                  <a:srgbClr val="0432FF"/>
                </a:solidFill>
              </a:rPr>
              <a:t>이란</a:t>
            </a:r>
            <a:r>
              <a:rPr lang="en-US" altLang="ko-KR" b="1" dirty="0">
                <a:solidFill>
                  <a:srgbClr val="0432FF"/>
                </a:solidFill>
              </a:rPr>
              <a:t>?</a:t>
            </a:r>
          </a:p>
          <a:p>
            <a:pPr lvl="1"/>
            <a:r>
              <a:rPr lang="ko-KR" altLang="en-US" b="1" dirty="0"/>
              <a:t>이미 선언된 함수</a:t>
            </a:r>
            <a:r>
              <a:rPr lang="en-US" altLang="ko-KR" b="1" dirty="0"/>
              <a:t>, </a:t>
            </a:r>
            <a:r>
              <a:rPr lang="ko-KR" altLang="en-US" b="1" dirty="0"/>
              <a:t>변수</a:t>
            </a:r>
            <a:r>
              <a:rPr lang="en-US" altLang="ko-KR" b="1" dirty="0"/>
              <a:t>, </a:t>
            </a:r>
            <a:r>
              <a:rPr lang="ko-KR" altLang="en-US" b="1" dirty="0"/>
              <a:t>클래스의 정의가 포함된 소스코드</a:t>
            </a:r>
            <a:endParaRPr lang="en-US" altLang="ko-KR" b="1" dirty="0"/>
          </a:p>
          <a:p>
            <a:pPr lvl="2"/>
            <a:r>
              <a:rPr lang="en-US" altLang="ko-KR" b="1" dirty="0"/>
              <a:t>time </a:t>
            </a:r>
            <a:r>
              <a:rPr lang="ko-KR" altLang="en-US" b="1" dirty="0"/>
              <a:t>모듈</a:t>
            </a:r>
            <a:r>
              <a:rPr lang="en-US" altLang="ko-KR" b="1" dirty="0"/>
              <a:t>: </a:t>
            </a:r>
            <a:r>
              <a:rPr lang="ko-KR" altLang="en-US" b="1" dirty="0"/>
              <a:t>시간과 관련된 유용한 함수 제공</a:t>
            </a:r>
            <a:endParaRPr lang="en-US" altLang="ko-KR" b="1" dirty="0"/>
          </a:p>
          <a:p>
            <a:pPr lvl="2"/>
            <a:r>
              <a:rPr lang="en-US" altLang="ko-KR" b="1" dirty="0"/>
              <a:t>random </a:t>
            </a:r>
            <a:r>
              <a:rPr lang="ko-KR" altLang="en-US" b="1" dirty="0"/>
              <a:t>모듈</a:t>
            </a:r>
            <a:r>
              <a:rPr lang="en-US" altLang="ko-KR" b="1" dirty="0"/>
              <a:t>: </a:t>
            </a:r>
            <a:r>
              <a:rPr lang="ko-KR" altLang="en-US" b="1" dirty="0"/>
              <a:t>무작위로 수를 생성하고 계산하는 다양한 함수 제공</a:t>
            </a:r>
            <a:endParaRPr lang="en-US" altLang="ko-KR" b="1" dirty="0"/>
          </a:p>
          <a:p>
            <a:pPr lvl="2"/>
            <a:r>
              <a:rPr lang="en-US" altLang="ko-KR" b="1" dirty="0"/>
              <a:t>math </a:t>
            </a:r>
            <a:r>
              <a:rPr lang="ko-KR" altLang="en-US" b="1" dirty="0"/>
              <a:t>모듈</a:t>
            </a:r>
            <a:r>
              <a:rPr lang="en-US" altLang="ko-KR" b="1" dirty="0"/>
              <a:t>: </a:t>
            </a:r>
            <a:r>
              <a:rPr lang="ko-KR" altLang="en-US" b="1" dirty="0"/>
              <a:t>수학에서 많이 활용되는 다양한 함수와 상수 제공</a:t>
            </a:r>
            <a:endParaRPr lang="en-US" altLang="ko-KR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2383A4-8583-89A4-2365-E4A3E34D7036}"/>
              </a:ext>
            </a:extLst>
          </p:cNvPr>
          <p:cNvGrpSpPr/>
          <p:nvPr/>
        </p:nvGrpSpPr>
        <p:grpSpPr>
          <a:xfrm>
            <a:off x="390175" y="3429000"/>
            <a:ext cx="3812499" cy="2579331"/>
            <a:chOff x="-1415289" y="3194221"/>
            <a:chExt cx="3812499" cy="2579331"/>
          </a:xfrm>
        </p:grpSpPr>
        <p:pic>
          <p:nvPicPr>
            <p:cNvPr id="5" name="그림 4" descr="스케치, 그림, 클립아트이(가) 표시된 사진&#10;&#10;자동 생성된 설명">
              <a:extLst>
                <a:ext uri="{FF2B5EF4-FFF2-40B4-BE49-F238E27FC236}">
                  <a16:creationId xmlns:a16="http://schemas.microsoft.com/office/drawing/2014/main" id="{424E60B0-F9DF-370D-046A-1831A4B4F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5" r="6873"/>
            <a:stretch/>
          </p:blipFill>
          <p:spPr>
            <a:xfrm>
              <a:off x="-1415289" y="3194221"/>
              <a:ext cx="3812499" cy="257933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68B771-913D-0F36-8BD6-1AF2741B9561}"/>
                </a:ext>
              </a:extLst>
            </p:cNvPr>
            <p:cNvSpPr/>
            <p:nvPr/>
          </p:nvSpPr>
          <p:spPr>
            <a:xfrm>
              <a:off x="403249" y="5212710"/>
              <a:ext cx="1219200" cy="4201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cos </a:t>
              </a:r>
              <a:r>
                <a:rPr lang="ko-KR" altLang="en-US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FD0FE4-402B-CE57-654E-670AA0A22B1C}"/>
                </a:ext>
              </a:extLst>
            </p:cNvPr>
            <p:cNvSpPr/>
            <p:nvPr/>
          </p:nvSpPr>
          <p:spPr>
            <a:xfrm>
              <a:off x="-952217" y="4997858"/>
              <a:ext cx="1219200" cy="4201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sin</a:t>
              </a:r>
              <a:r>
                <a:rPr lang="ko-KR" altLang="en-US" dirty="0">
                  <a:solidFill>
                    <a:schemeClr val="tx1"/>
                  </a:solidFill>
                </a:rPr>
                <a:t> 함수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90F40-FDAD-D96D-730D-D97A60334CB0}"/>
                </a:ext>
              </a:extLst>
            </p:cNvPr>
            <p:cNvSpPr/>
            <p:nvPr/>
          </p:nvSpPr>
          <p:spPr>
            <a:xfrm>
              <a:off x="531211" y="4703137"/>
              <a:ext cx="1219200" cy="4201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pi </a:t>
              </a:r>
              <a:r>
                <a:rPr lang="ko-KR" altLang="en-US" dirty="0">
                  <a:solidFill>
                    <a:schemeClr val="tx1"/>
                  </a:solidFill>
                </a:rPr>
                <a:t>변수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203D80-63BC-6D19-0C16-F4A9F4F45C09}"/>
                </a:ext>
              </a:extLst>
            </p:cNvPr>
            <p:cNvSpPr txBox="1"/>
            <p:nvPr/>
          </p:nvSpPr>
          <p:spPr>
            <a:xfrm>
              <a:off x="-591619" y="3297290"/>
              <a:ext cx="221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432FF"/>
                  </a:solidFill>
                </a:rPr>
                <a:t>math </a:t>
              </a:r>
              <a:r>
                <a:rPr lang="ko-KR" altLang="en-US" b="1" dirty="0">
                  <a:solidFill>
                    <a:srgbClr val="0432FF"/>
                  </a:solidFill>
                </a:rPr>
                <a:t>모듈 </a:t>
              </a:r>
              <a:r>
                <a:rPr lang="en-US" altLang="ko-KR" b="1" dirty="0">
                  <a:solidFill>
                    <a:srgbClr val="0432FF"/>
                  </a:solidFill>
                </a:rPr>
                <a:t>(</a:t>
              </a:r>
              <a:r>
                <a:rPr lang="ko-KR" altLang="en-US" b="1" dirty="0">
                  <a:solidFill>
                    <a:srgbClr val="0432FF"/>
                  </a:solidFill>
                </a:rPr>
                <a:t>주머니</a:t>
              </a:r>
              <a:r>
                <a:rPr lang="en-US" altLang="ko-KR" b="1" dirty="0">
                  <a:solidFill>
                    <a:srgbClr val="0432FF"/>
                  </a:solidFill>
                </a:rPr>
                <a:t>)</a:t>
              </a:r>
              <a:endParaRPr lang="ko-KR" altLang="en-US" b="1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48CC40-5845-A43E-7159-09A72806D3E7}"/>
              </a:ext>
            </a:extLst>
          </p:cNvPr>
          <p:cNvGrpSpPr/>
          <p:nvPr/>
        </p:nvGrpSpPr>
        <p:grpSpPr>
          <a:xfrm>
            <a:off x="4941328" y="3428999"/>
            <a:ext cx="3812499" cy="2579331"/>
            <a:chOff x="4941328" y="3428999"/>
            <a:chExt cx="3812499" cy="2579331"/>
          </a:xfrm>
        </p:grpSpPr>
        <p:pic>
          <p:nvPicPr>
            <p:cNvPr id="23" name="그림 22" descr="스케치, 그림, 클립아트이(가) 표시된 사진&#10;&#10;자동 생성된 설명">
              <a:extLst>
                <a:ext uri="{FF2B5EF4-FFF2-40B4-BE49-F238E27FC236}">
                  <a16:creationId xmlns:a16="http://schemas.microsoft.com/office/drawing/2014/main" id="{3888CDC1-6677-4A95-9E5C-86FB8F852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5" r="6873"/>
            <a:stretch/>
          </p:blipFill>
          <p:spPr>
            <a:xfrm>
              <a:off x="4941328" y="3428999"/>
              <a:ext cx="3812499" cy="25793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13C6-BC2A-D6EE-8B6A-68E51DF96C01}"/>
                </a:ext>
              </a:extLst>
            </p:cNvPr>
            <p:cNvSpPr txBox="1"/>
            <p:nvPr/>
          </p:nvSpPr>
          <p:spPr>
            <a:xfrm>
              <a:off x="5612762" y="3532069"/>
              <a:ext cx="2497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432FF"/>
                  </a:solidFill>
                </a:rPr>
                <a:t>random </a:t>
              </a:r>
              <a:r>
                <a:rPr lang="ko-KR" altLang="en-US" b="1" dirty="0">
                  <a:solidFill>
                    <a:srgbClr val="0432FF"/>
                  </a:solidFill>
                </a:rPr>
                <a:t>모듈 </a:t>
              </a:r>
              <a:r>
                <a:rPr lang="en-US" altLang="ko-KR" b="1" dirty="0">
                  <a:solidFill>
                    <a:srgbClr val="0432FF"/>
                  </a:solidFill>
                </a:rPr>
                <a:t>(</a:t>
              </a:r>
              <a:r>
                <a:rPr lang="ko-KR" altLang="en-US" b="1" dirty="0">
                  <a:solidFill>
                    <a:srgbClr val="0432FF"/>
                  </a:solidFill>
                </a:rPr>
                <a:t>주머니</a:t>
              </a:r>
              <a:r>
                <a:rPr lang="en-US" altLang="ko-KR" b="1" dirty="0">
                  <a:solidFill>
                    <a:srgbClr val="0432FF"/>
                  </a:solidFill>
                </a:rPr>
                <a:t>)</a:t>
              </a:r>
              <a:endParaRPr lang="ko-KR" altLang="en-US" b="1" dirty="0">
                <a:solidFill>
                  <a:srgbClr val="0432FF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E81031-72C3-4C7D-7F6B-2FB7E5A6C591}"/>
                </a:ext>
              </a:extLst>
            </p:cNvPr>
            <p:cNvSpPr/>
            <p:nvPr/>
          </p:nvSpPr>
          <p:spPr>
            <a:xfrm>
              <a:off x="6755096" y="5462427"/>
              <a:ext cx="1424884" cy="4201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random </a:t>
              </a:r>
              <a:r>
                <a:rPr lang="ko-KR" altLang="en-US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68C7B4-3275-7DB6-5D8E-DAEBD8869821}"/>
                </a:ext>
              </a:extLst>
            </p:cNvPr>
            <p:cNvSpPr/>
            <p:nvPr/>
          </p:nvSpPr>
          <p:spPr>
            <a:xfrm>
              <a:off x="5241237" y="5232637"/>
              <a:ext cx="1380998" cy="4201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randint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함수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F8C45DD-2C6E-CADC-C215-D848A78A21DD}"/>
                </a:ext>
              </a:extLst>
            </p:cNvPr>
            <p:cNvSpPr/>
            <p:nvPr/>
          </p:nvSpPr>
          <p:spPr>
            <a:xfrm>
              <a:off x="6832906" y="4916525"/>
              <a:ext cx="1219200" cy="4201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seed </a:t>
              </a:r>
              <a:r>
                <a:rPr lang="ko-KR" altLang="en-US" dirty="0">
                  <a:solidFill>
                    <a:schemeClr val="tx1"/>
                  </a:solidFill>
                </a:rPr>
                <a:t>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38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r>
              <a:rPr lang="en-US" altLang="ko-KR" b="1" dirty="0"/>
              <a:t>: import …</a:t>
            </a:r>
          </a:p>
          <a:p>
            <a:pPr lvl="1"/>
            <a:r>
              <a:rPr lang="ko-KR" altLang="en-US" b="1" dirty="0"/>
              <a:t>모듈과 함수를 점</a:t>
            </a:r>
            <a:r>
              <a:rPr lang="en-US" altLang="ko-KR" b="1" dirty="0"/>
              <a:t>(.)</a:t>
            </a:r>
            <a:r>
              <a:rPr lang="ko-KR" altLang="en-US" b="1" dirty="0"/>
              <a:t>으로</a:t>
            </a:r>
            <a:r>
              <a:rPr lang="en-US" altLang="ko-KR" b="1" dirty="0"/>
              <a:t> </a:t>
            </a:r>
            <a:r>
              <a:rPr lang="ko-KR" altLang="en-US" b="1" dirty="0"/>
              <a:t>구분해서 함께 사용한다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  <a:r>
              <a:rPr lang="en-US" altLang="ko-KR" b="1" dirty="0"/>
              <a:t>: from</a:t>
            </a:r>
            <a:r>
              <a:rPr lang="ko-KR" altLang="en-US" b="1" dirty="0"/>
              <a:t> </a:t>
            </a:r>
            <a:r>
              <a:rPr lang="en-US" altLang="ko-KR" b="1" dirty="0"/>
              <a:t>… import …</a:t>
            </a:r>
          </a:p>
          <a:p>
            <a:pPr lvl="1"/>
            <a:r>
              <a:rPr lang="ko-KR" altLang="en-US" b="1" dirty="0"/>
              <a:t>모듈에서</a:t>
            </a:r>
            <a:r>
              <a:rPr lang="en-US" altLang="ko-KR" b="1" dirty="0"/>
              <a:t> </a:t>
            </a:r>
            <a:r>
              <a:rPr lang="ko-KR" altLang="en-US" b="1" dirty="0"/>
              <a:t>특정 함수만 불러올 때 사용한다</a:t>
            </a:r>
            <a:r>
              <a:rPr lang="en-US" altLang="ko-KR" b="1" dirty="0"/>
              <a:t>. </a:t>
            </a:r>
          </a:p>
          <a:p>
            <a:pPr lvl="1"/>
            <a:endParaRPr lang="en-US" altLang="ko-KR" b="1" dirty="0"/>
          </a:p>
          <a:p>
            <a:pPr lvl="1"/>
            <a:endParaRPr lang="en-US" altLang="ko-KR" sz="2800" b="1" dirty="0"/>
          </a:p>
          <a:p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3</a:t>
            </a:r>
            <a:r>
              <a:rPr lang="en-US" altLang="ko-KR" b="1" dirty="0"/>
              <a:t>:  import … as …</a:t>
            </a:r>
          </a:p>
          <a:p>
            <a:pPr lvl="1"/>
            <a:r>
              <a:rPr lang="ko-KR" altLang="en-US" b="1" dirty="0"/>
              <a:t>모듈이나 패키지를 불러올 때 별칭 지을 때 사용한다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C486F7-77A3-DB0F-CD96-E9F13DEE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60" y="2041920"/>
            <a:ext cx="5819449" cy="7844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415C17-C558-2058-29F5-28FAEA04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60" y="3586884"/>
            <a:ext cx="5819449" cy="985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B96B7F-52AA-C8A2-7281-EE5BA7F1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60" y="5472810"/>
            <a:ext cx="5819449" cy="7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8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r>
              <a:rPr lang="en-US" altLang="ko-KR" b="1" dirty="0"/>
              <a:t>: import …</a:t>
            </a:r>
          </a:p>
          <a:p>
            <a:r>
              <a:rPr lang="en-US" altLang="ko-KR" b="1" dirty="0"/>
              <a:t>time </a:t>
            </a:r>
            <a:r>
              <a:rPr lang="ko-KR" altLang="en-US" b="1" dirty="0"/>
              <a:t>모듈은 시간과 관련된 유용한 함수를 제공한다</a:t>
            </a:r>
            <a:r>
              <a:rPr lang="en-US" altLang="ko-KR" b="1" dirty="0"/>
              <a:t>. </a:t>
            </a:r>
          </a:p>
          <a:p>
            <a:r>
              <a:rPr lang="en-US" altLang="ko-KR" b="1" dirty="0" err="1"/>
              <a:t>time.sleep</a:t>
            </a:r>
            <a:r>
              <a:rPr lang="en-US" altLang="ko-KR" b="1" dirty="0"/>
              <a:t>()</a:t>
            </a:r>
            <a:r>
              <a:rPr lang="ko-KR" altLang="en-US" b="1" dirty="0"/>
              <a:t>함수</a:t>
            </a:r>
            <a:r>
              <a:rPr lang="en-US" altLang="ko-KR" b="1" dirty="0"/>
              <a:t>: </a:t>
            </a:r>
            <a:r>
              <a:rPr lang="ko-KR" altLang="en-US" b="1" dirty="0"/>
              <a:t>지정된 시간만큼 작동을 멈추게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 err="1"/>
              <a:t>time.time</a:t>
            </a:r>
            <a:r>
              <a:rPr lang="en-US" altLang="ko-KR" b="1" dirty="0"/>
              <a:t>():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컴퓨터 시간의 시작시점부터 흐른 시간을 부동소수점을 반환한다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C95276-C762-5FF5-564D-35686C73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2681545"/>
            <a:ext cx="4359203" cy="14949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AFFC43-3E5F-38B9-737E-B638F810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5088673"/>
            <a:ext cx="5078413" cy="12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r>
              <a:rPr lang="en-US" altLang="ko-KR" b="1" dirty="0"/>
              <a:t>: import …</a:t>
            </a:r>
          </a:p>
          <a:p>
            <a:r>
              <a:rPr lang="en-US" altLang="ko-KR" b="1" dirty="0"/>
              <a:t>time. </a:t>
            </a:r>
            <a:r>
              <a:rPr lang="en-US" altLang="ko-KR" b="1" dirty="0" err="1"/>
              <a:t>ctime</a:t>
            </a:r>
            <a:r>
              <a:rPr lang="en-US" altLang="ko-KR" b="1" dirty="0"/>
              <a:t>():</a:t>
            </a:r>
            <a:r>
              <a:rPr lang="ko-KR" altLang="en-US" b="1" dirty="0"/>
              <a:t>현재 시각을 서양식으로 보여준다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sz="1100" b="1" dirty="0"/>
          </a:p>
          <a:p>
            <a:pPr lvl="1"/>
            <a:endParaRPr lang="en-US" altLang="ko-KR" sz="1100" b="1" dirty="0"/>
          </a:p>
          <a:p>
            <a:pPr marL="457200" lvl="1" indent="0">
              <a:buNone/>
            </a:pPr>
            <a:endParaRPr lang="en-US" altLang="ko-KR" b="1" dirty="0"/>
          </a:p>
          <a:p>
            <a:pPr lvl="1"/>
            <a:r>
              <a:rPr lang="en-US" altLang="ko-KR" b="1" dirty="0" err="1"/>
              <a:t>ctime</a:t>
            </a:r>
            <a:r>
              <a:rPr lang="en-US" altLang="ko-KR" b="1" dirty="0"/>
              <a:t>()</a:t>
            </a:r>
            <a:r>
              <a:rPr lang="ko-KR" altLang="en-US" b="1" dirty="0"/>
              <a:t>함수는 부동소수점을 서양식으로도 보여준다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 err="1"/>
              <a:t>ctime</a:t>
            </a:r>
            <a:r>
              <a:rPr lang="en-US" altLang="ko-KR" b="1" dirty="0"/>
              <a:t>(0)</a:t>
            </a:r>
            <a:r>
              <a:rPr lang="ko-KR" altLang="en-US" b="1" dirty="0"/>
              <a:t>을 이용하면 컴퓨터의 시작시점을 확인할 수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E8895B-695A-C05A-7563-362DCE96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2192632"/>
            <a:ext cx="5078413" cy="1236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EE604B-23B5-5DE8-A119-B4C70215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4158234"/>
            <a:ext cx="5938790" cy="16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r>
              <a:rPr lang="en-US" altLang="ko-KR" b="1" dirty="0"/>
              <a:t>: import …</a:t>
            </a:r>
          </a:p>
          <a:p>
            <a:r>
              <a:rPr lang="ko-KR" altLang="en-US" b="1" dirty="0"/>
              <a:t>정수 중에서 무작위로 하나의 정수를 출력할 때는 </a:t>
            </a:r>
            <a:r>
              <a:rPr lang="en-US" altLang="ko-KR" b="1" dirty="0"/>
              <a:t>random </a:t>
            </a:r>
            <a:r>
              <a:rPr lang="ko-KR" altLang="en-US" b="1" dirty="0"/>
              <a:t>모듈의 </a:t>
            </a:r>
            <a:r>
              <a:rPr lang="en-US" altLang="ko-KR" b="1" dirty="0" err="1"/>
              <a:t>randint</a:t>
            </a:r>
            <a:r>
              <a:rPr lang="en-US" altLang="ko-KR" b="1" dirty="0"/>
              <a:t>()</a:t>
            </a:r>
            <a:r>
              <a:rPr lang="ko-KR" altLang="en-US" b="1" dirty="0"/>
              <a:t>함수를 활용한다</a:t>
            </a:r>
            <a:r>
              <a:rPr lang="en-US" altLang="ko-KR" b="1" dirty="0"/>
              <a:t>. </a:t>
            </a:r>
          </a:p>
          <a:p>
            <a:pPr lvl="1"/>
            <a:r>
              <a:rPr lang="en-US" altLang="ko-KR" b="1" dirty="0"/>
              <a:t>1</a:t>
            </a:r>
            <a:r>
              <a:rPr lang="ko-KR" altLang="en-US" b="1" dirty="0"/>
              <a:t>부터 </a:t>
            </a:r>
            <a:r>
              <a:rPr lang="en-US" altLang="ko-KR" b="1" dirty="0"/>
              <a:t>5</a:t>
            </a:r>
            <a:r>
              <a:rPr lang="ko-KR" altLang="en-US" b="1" dirty="0"/>
              <a:t>까지의 정수 중에서 하나의 정수를 무작위로 반환하기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sz="1050" b="1" dirty="0"/>
          </a:p>
          <a:p>
            <a:pPr lvl="1"/>
            <a:endParaRPr lang="en-US" altLang="ko-KR" sz="1050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[0, 1)</a:t>
            </a:r>
            <a:r>
              <a:rPr lang="ko-KR" altLang="en-US" b="1" dirty="0"/>
              <a:t>구간의 부동소수점을 무작위로 출력할 때는 </a:t>
            </a:r>
            <a:r>
              <a:rPr lang="en-US" altLang="ko-KR" b="1" dirty="0"/>
              <a:t>random</a:t>
            </a:r>
            <a:r>
              <a:rPr lang="ko-KR" altLang="en-US" b="1" dirty="0"/>
              <a:t>모듈의 </a:t>
            </a:r>
            <a:r>
              <a:rPr lang="en-US" altLang="ko-KR" b="1" dirty="0"/>
              <a:t>random()</a:t>
            </a:r>
            <a:r>
              <a:rPr lang="ko-KR" altLang="en-US" b="1" dirty="0"/>
              <a:t>함수를 활용한다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ACEC8-9D33-A2AD-AB72-1A7843E88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9" y="2951633"/>
            <a:ext cx="6011863" cy="11575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F0E1D9-7B9D-1F29-9204-2BC439AC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4964193"/>
            <a:ext cx="6011863" cy="1630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65F3E4-A5C2-08D2-761A-CAD11F46B44B}"/>
              </a:ext>
            </a:extLst>
          </p:cNvPr>
          <p:cNvSpPr txBox="1"/>
          <p:nvPr/>
        </p:nvSpPr>
        <p:spPr>
          <a:xfrm>
            <a:off x="1313595" y="6298489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모듈이름과 동일한 함수도 존재한다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F939DC-DD29-08EE-E037-0EBE4A1BB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0" t="13964" r="1508" b="50000"/>
          <a:stretch/>
        </p:blipFill>
        <p:spPr>
          <a:xfrm>
            <a:off x="722618" y="2594295"/>
            <a:ext cx="7716810" cy="29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  <a:r>
              <a:rPr lang="en-US" altLang="ko-KR" b="1" dirty="0"/>
              <a:t>: from</a:t>
            </a:r>
            <a:r>
              <a:rPr lang="ko-KR" altLang="en-US" b="1" dirty="0"/>
              <a:t> </a:t>
            </a:r>
            <a:r>
              <a:rPr lang="en-US" altLang="ko-KR" b="1" dirty="0"/>
              <a:t>… import …</a:t>
            </a:r>
          </a:p>
          <a:p>
            <a:r>
              <a:rPr lang="ko-KR" altLang="en-US" b="1" dirty="0"/>
              <a:t>모듈의 이름과 함수 이름이 같은 경우</a:t>
            </a:r>
            <a:r>
              <a:rPr lang="en-US" altLang="ko-KR" b="1" dirty="0"/>
              <a:t>, </a:t>
            </a:r>
            <a:r>
              <a:rPr lang="ko-KR" altLang="en-US" b="1" dirty="0"/>
              <a:t>헷갈리지 않게 하기 위해서</a:t>
            </a:r>
            <a:br>
              <a:rPr lang="en-US" altLang="ko-KR" b="1" dirty="0"/>
            </a:br>
            <a:r>
              <a:rPr lang="en-US" altLang="ko-KR" b="1" dirty="0"/>
              <a:t>from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모듈명</a:t>
            </a:r>
            <a:r>
              <a:rPr lang="en-US" altLang="ko-KR" b="1" dirty="0"/>
              <a:t>) import (</a:t>
            </a:r>
            <a:r>
              <a:rPr lang="ko-KR" altLang="en-US" b="1" dirty="0"/>
              <a:t>모듈내 함수</a:t>
            </a:r>
            <a:r>
              <a:rPr lang="en-US" altLang="ko-KR" b="1" dirty="0"/>
              <a:t>(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r>
              <a:rPr lang="ko-KR" altLang="en-US" b="1" dirty="0"/>
              <a:t>이름</a:t>
            </a:r>
            <a:r>
              <a:rPr lang="en-US" altLang="ko-KR" b="1" dirty="0"/>
              <a:t>)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33347-AE70-56BF-5CBC-1EF666FB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2627098"/>
            <a:ext cx="2238877" cy="52177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7A0705-06D5-CA79-5081-0CF42B462A79}"/>
              </a:ext>
            </a:extLst>
          </p:cNvPr>
          <p:cNvGrpSpPr/>
          <p:nvPr/>
        </p:nvGrpSpPr>
        <p:grpSpPr>
          <a:xfrm>
            <a:off x="2564027" y="2703318"/>
            <a:ext cx="5543546" cy="369332"/>
            <a:chOff x="617838" y="3339799"/>
            <a:chExt cx="5543546" cy="369332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D5CABEB-6086-CA73-EE43-D4C093D8A71A}"/>
                </a:ext>
              </a:extLst>
            </p:cNvPr>
            <p:cNvSpPr/>
            <p:nvPr/>
          </p:nvSpPr>
          <p:spPr>
            <a:xfrm>
              <a:off x="617838" y="3353508"/>
              <a:ext cx="784654" cy="34191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FC45E2-1FA5-CA61-EA01-94F9423E3B44}"/>
                </a:ext>
              </a:extLst>
            </p:cNvPr>
            <p:cNvSpPr txBox="1"/>
            <p:nvPr/>
          </p:nvSpPr>
          <p:spPr>
            <a:xfrm>
              <a:off x="1360070" y="3339799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random </a:t>
              </a:r>
              <a:r>
                <a:rPr lang="ko-KR" altLang="en-US" b="1" dirty="0"/>
                <a:t>모듈에서 </a:t>
              </a:r>
              <a:r>
                <a:rPr lang="en-US" altLang="ko-KR" b="1" dirty="0"/>
                <a:t>random()</a:t>
              </a:r>
              <a:r>
                <a:rPr lang="ko-KR" altLang="en-US" b="1" dirty="0"/>
                <a:t>함수만 불러오기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DCA9E3C-AB29-4960-CD4D-CDCDCC2F3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9" y="3429000"/>
            <a:ext cx="2247900" cy="885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33C3F5-698C-496C-9D01-4F1210E4EA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9" t="51622" r="1688" b="24864"/>
          <a:stretch/>
        </p:blipFill>
        <p:spPr>
          <a:xfrm>
            <a:off x="521302" y="2627098"/>
            <a:ext cx="8119441" cy="20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파이썬에서의</a:t>
            </a:r>
            <a:r>
              <a:rPr lang="ko-KR" altLang="en-US" sz="3200" b="1" dirty="0">
                <a:solidFill>
                  <a:srgbClr val="FF0000"/>
                </a:solidFill>
              </a:rPr>
              <a:t> 모듈 불러오기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방식 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  <a:r>
              <a:rPr lang="en-US" altLang="ko-KR" b="1" dirty="0"/>
              <a:t>: from</a:t>
            </a:r>
            <a:r>
              <a:rPr lang="ko-KR" altLang="en-US" b="1" dirty="0"/>
              <a:t> </a:t>
            </a:r>
            <a:r>
              <a:rPr lang="en-US" altLang="ko-KR" b="1" dirty="0"/>
              <a:t>… import …</a:t>
            </a:r>
          </a:p>
          <a:p>
            <a:r>
              <a:rPr lang="en-US" altLang="ko-KR" b="1" dirty="0"/>
              <a:t>random </a:t>
            </a:r>
            <a:r>
              <a:rPr lang="ko-KR" altLang="en-US" b="1" dirty="0"/>
              <a:t>모듈내 불러온 특정 함수</a:t>
            </a:r>
            <a:r>
              <a:rPr lang="en-US" altLang="ko-KR" b="1" dirty="0"/>
              <a:t>(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r>
              <a:rPr lang="ko-KR" altLang="en-US" b="1" dirty="0"/>
              <a:t>를 제외한 나머지 함수</a:t>
            </a:r>
            <a:r>
              <a:rPr lang="en-US" altLang="ko-KR" b="1" dirty="0"/>
              <a:t>(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r>
              <a:rPr lang="ko-KR" altLang="en-US" b="1" dirty="0"/>
              <a:t>는 불러오지 않는다</a:t>
            </a:r>
            <a:r>
              <a:rPr lang="en-US" altLang="ko-KR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from … import … </a:t>
            </a:r>
            <a:r>
              <a:rPr lang="ko-KR" altLang="en-US" b="1" dirty="0"/>
              <a:t>방식은 필요한 함수</a:t>
            </a:r>
            <a:r>
              <a:rPr lang="en-US" altLang="ko-KR" b="1" dirty="0"/>
              <a:t>(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r>
              <a:rPr lang="ko-KR" altLang="en-US" b="1" dirty="0"/>
              <a:t> 모두 정의 </a:t>
            </a:r>
            <a:r>
              <a:rPr lang="ko-KR" altLang="en-US" b="1" dirty="0" err="1"/>
              <a:t>해야한다</a:t>
            </a:r>
            <a:r>
              <a:rPr lang="en-US" altLang="ko-KR" b="1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CFBE7-0906-C5FB-EA7B-CD3507D1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9" t="62703" r="1599" b="4955"/>
          <a:stretch/>
        </p:blipFill>
        <p:spPr>
          <a:xfrm>
            <a:off x="258679" y="2532888"/>
            <a:ext cx="6475753" cy="22461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E75104-880F-3C2B-32DA-30162B147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9" t="71171" r="1418" b="11755"/>
          <a:stretch/>
        </p:blipFill>
        <p:spPr>
          <a:xfrm>
            <a:off x="258679" y="5250050"/>
            <a:ext cx="6475753" cy="118353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CEEC51B-2780-537D-10CC-8757BE28BB18}"/>
              </a:ext>
            </a:extLst>
          </p:cNvPr>
          <p:cNvSpPr/>
          <p:nvPr/>
        </p:nvSpPr>
        <p:spPr>
          <a:xfrm>
            <a:off x="2922373" y="5369011"/>
            <a:ext cx="747584" cy="290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B9AB9-A752-2792-6549-76BF9181B328}"/>
              </a:ext>
            </a:extLst>
          </p:cNvPr>
          <p:cNvSpPr txBox="1"/>
          <p:nvPr/>
        </p:nvSpPr>
        <p:spPr>
          <a:xfrm>
            <a:off x="3608660" y="53295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함수 추가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CFE207-6E63-4EC6-3453-9C2784030F65}"/>
              </a:ext>
            </a:extLst>
          </p:cNvPr>
          <p:cNvSpPr/>
          <p:nvPr/>
        </p:nvSpPr>
        <p:spPr>
          <a:xfrm>
            <a:off x="617838" y="3429000"/>
            <a:ext cx="4856205" cy="1241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AA43F-C207-29A6-21A5-8277AC873907}"/>
              </a:ext>
            </a:extLst>
          </p:cNvPr>
          <p:cNvSpPr txBox="1"/>
          <p:nvPr/>
        </p:nvSpPr>
        <p:spPr>
          <a:xfrm>
            <a:off x="2405924" y="4049927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randint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ko-KR" altLang="en-US" b="1" dirty="0">
                <a:solidFill>
                  <a:srgbClr val="FF0000"/>
                </a:solidFill>
              </a:rPr>
              <a:t> 함수를 호출하지 않아 오류 발생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4976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8331</TotalTime>
  <Words>1220</Words>
  <Application>Microsoft Office PowerPoint</Application>
  <PresentationFormat>화면 슬라이드 쇼(4:3)</PresentationFormat>
  <Paragraphs>168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Gill Sans MT</vt:lpstr>
      <vt:lpstr>Wingdings</vt:lpstr>
      <vt:lpstr>갤러리</vt:lpstr>
      <vt:lpstr>11. 모듈, 마음껏 조립하자</vt:lpstr>
      <vt:lpstr>개요</vt:lpstr>
      <vt:lpstr>모듈이란?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  <vt:lpstr>파이썬에서의 모듈 불러오기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1. 컴퓨터 프로그래밍</dc:title>
  <dc:creator>심규성</dc:creator>
  <cp:lastModifiedBy>심규성</cp:lastModifiedBy>
  <cp:revision>489</cp:revision>
  <dcterms:created xsi:type="dcterms:W3CDTF">2023-01-11T09:27:42Z</dcterms:created>
  <dcterms:modified xsi:type="dcterms:W3CDTF">2024-05-07T07:11:08Z</dcterms:modified>
</cp:coreProperties>
</file>