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8"/>
  </p:notesMasterIdLst>
  <p:sldIdLst>
    <p:sldId id="256" r:id="rId2"/>
    <p:sldId id="257" r:id="rId3"/>
    <p:sldId id="258" r:id="rId4"/>
    <p:sldId id="263" r:id="rId5"/>
    <p:sldId id="328" r:id="rId6"/>
    <p:sldId id="330" r:id="rId7"/>
    <p:sldId id="329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59" r:id="rId16"/>
    <p:sldId id="358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6F8626B-F04B-723F-51B0-0BC5462001AF}" name="심규성" initials="" userId="S::kyusung.shim@office.hknu.ac.kr::96e971e9-cca5-4144-9bac-0726801e0ae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9E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8" autoAdjust="0"/>
    <p:restoredTop sz="94660"/>
  </p:normalViewPr>
  <p:slideViewPr>
    <p:cSldViewPr snapToGrid="0" showGuides="1">
      <p:cViewPr varScale="1">
        <p:scale>
          <a:sx n="155" d="100"/>
          <a:sy n="155" d="100"/>
        </p:scale>
        <p:origin x="2142" y="114"/>
      </p:cViewPr>
      <p:guideLst>
        <p:guide orient="horz" pos="36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6424C-2BDF-4A37-A497-0786953D2C6F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6C7AC-B287-42E8-8F4B-3F63D493E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522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45CA6-9B3E-4507-8C99-A7B91B2CCE3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89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663" y="802299"/>
            <a:ext cx="8638674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663" y="3531205"/>
            <a:ext cx="8638674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252663" y="3514271"/>
            <a:ext cx="8638674" cy="16934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412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79" y="100669"/>
            <a:ext cx="8644689" cy="10492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79" y="1281363"/>
            <a:ext cx="8644689" cy="4770518"/>
          </a:xfrm>
        </p:spPr>
        <p:txBody>
          <a:bodyPr anchor="t"/>
          <a:lstStyle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v"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58679" y="1149904"/>
            <a:ext cx="864468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88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479F7DA-7806-4DDC-B013-781AF7A77E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5F8FE77-77BF-D73E-C616-E16C28980E99}"/>
              </a:ext>
            </a:extLst>
          </p:cNvPr>
          <p:cNvSpPr txBox="1">
            <a:spLocks/>
          </p:cNvSpPr>
          <p:nvPr userDrawn="1"/>
        </p:nvSpPr>
        <p:spPr>
          <a:xfrm>
            <a:off x="8348254" y="6354422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79F7DA-7806-4DDC-B013-781AF7A77E08}" type="slidenum">
              <a:rPr lang="ko-KR" altLang="en-US" smtClean="0">
                <a:solidFill>
                  <a:schemeClr val="bg1"/>
                </a:solidFill>
              </a:rPr>
              <a:pPr/>
              <a:t>‹#›</a:t>
            </a:fld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06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F1606-32DE-F550-2AE0-1D48BE005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711" y="802299"/>
            <a:ext cx="8626642" cy="2541431"/>
          </a:xfrm>
        </p:spPr>
        <p:txBody>
          <a:bodyPr anchor="b">
            <a:normAutofit/>
          </a:bodyPr>
          <a:lstStyle/>
          <a:p>
            <a:pPr algn="ctr"/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dirty="0"/>
            </a:br>
            <a:r>
              <a:rPr lang="en-US" altLang="ko-KR" dirty="0"/>
              <a:t>13. </a:t>
            </a:r>
            <a:r>
              <a:rPr lang="ko-KR" altLang="en-US" dirty="0" err="1"/>
              <a:t>텀</a:t>
            </a:r>
            <a:r>
              <a:rPr lang="ko-KR" altLang="en-US" dirty="0"/>
              <a:t> 프로젝트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E6CD68-C69D-E2A6-253A-5518BCC5F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711" y="3531205"/>
            <a:ext cx="8626642" cy="9776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B0529-D81D-5DA4-94EA-0DAF519D9575}"/>
              </a:ext>
            </a:extLst>
          </p:cNvPr>
          <p:cNvSpPr txBox="1"/>
          <p:nvPr/>
        </p:nvSpPr>
        <p:spPr>
          <a:xfrm>
            <a:off x="270711" y="614824"/>
            <a:ext cx="4602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컴퓨팅적 사고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008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변수와 정수</a:t>
            </a:r>
            <a:r>
              <a:rPr lang="en-US" altLang="ko-KR" sz="3200" b="1" dirty="0">
                <a:solidFill>
                  <a:srgbClr val="FF0000"/>
                </a:solidFill>
              </a:rPr>
              <a:t>, </a:t>
            </a:r>
            <a:r>
              <a:rPr lang="ko-KR" altLang="en-US" sz="3200" b="1" dirty="0">
                <a:solidFill>
                  <a:srgbClr val="FF0000"/>
                </a:solidFill>
              </a:rPr>
              <a:t>실수 문자열 활용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문자열의 기초 연산</a:t>
            </a:r>
            <a:endParaRPr lang="en-US" altLang="ko-KR" b="1" dirty="0">
              <a:solidFill>
                <a:srgbClr val="0000FF"/>
              </a:solidFill>
            </a:endParaRPr>
          </a:p>
          <a:p>
            <a:endParaRPr lang="en-US" altLang="ko-KR" b="1" dirty="0">
              <a:solidFill>
                <a:srgbClr val="0000FF"/>
              </a:solidFill>
            </a:endParaRPr>
          </a:p>
          <a:p>
            <a:endParaRPr lang="en-US" altLang="ko-KR" b="1" dirty="0">
              <a:solidFill>
                <a:srgbClr val="0000FF"/>
              </a:solidFill>
            </a:endParaRPr>
          </a:p>
          <a:p>
            <a:endParaRPr lang="en-US" altLang="ko-KR" b="1" dirty="0">
              <a:solidFill>
                <a:srgbClr val="0000FF"/>
              </a:solidFill>
            </a:endParaRPr>
          </a:p>
          <a:p>
            <a:endParaRPr lang="en-US" altLang="ko-KR" b="1" dirty="0">
              <a:solidFill>
                <a:srgbClr val="0000FF"/>
              </a:solidFill>
            </a:endParaRPr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885F2D19-7C76-1EDB-E8A3-2F9C6EE61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94293"/>
              </p:ext>
            </p:extLst>
          </p:nvPr>
        </p:nvGraphicFramePr>
        <p:xfrm>
          <a:off x="249656" y="1801829"/>
          <a:ext cx="86446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172">
                  <a:extLst>
                    <a:ext uri="{9D8B030D-6E8A-4147-A177-3AD203B41FA5}">
                      <a16:colId xmlns:a16="http://schemas.microsoft.com/office/drawing/2014/main" val="1538911581"/>
                    </a:ext>
                  </a:extLst>
                </a:gridCol>
                <a:gridCol w="2161172">
                  <a:extLst>
                    <a:ext uri="{9D8B030D-6E8A-4147-A177-3AD203B41FA5}">
                      <a16:colId xmlns:a16="http://schemas.microsoft.com/office/drawing/2014/main" val="2589732280"/>
                    </a:ext>
                  </a:extLst>
                </a:gridCol>
                <a:gridCol w="2161172">
                  <a:extLst>
                    <a:ext uri="{9D8B030D-6E8A-4147-A177-3AD203B41FA5}">
                      <a16:colId xmlns:a16="http://schemas.microsoft.com/office/drawing/2014/main" val="3479563190"/>
                    </a:ext>
                  </a:extLst>
                </a:gridCol>
                <a:gridCol w="2161172">
                  <a:extLst>
                    <a:ext uri="{9D8B030D-6E8A-4147-A177-3AD203B41FA5}">
                      <a16:colId xmlns:a16="http://schemas.microsoft.com/office/drawing/2014/main" val="1135213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연산기호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실행결과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132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+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이어</a:t>
                      </a:r>
                      <a:r>
                        <a:rPr lang="ko-KR" altLang="en-US" dirty="0"/>
                        <a:t> 붙이기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‘Hello(space)’ + ‘Python’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Hello Python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80806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*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연속</a:t>
                      </a:r>
                      <a:r>
                        <a:rPr lang="ko-KR" altLang="en-US" dirty="0"/>
                        <a:t> 복제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 * ‘Hello(space) ’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 Hello Hello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1579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‘Hello(space) ’ * 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 Hello Hello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087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947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변수와 정수</a:t>
            </a:r>
            <a:r>
              <a:rPr lang="en-US" altLang="ko-KR" sz="3200" b="1" dirty="0">
                <a:solidFill>
                  <a:srgbClr val="FF0000"/>
                </a:solidFill>
              </a:rPr>
              <a:t>, </a:t>
            </a:r>
            <a:r>
              <a:rPr lang="ko-KR" altLang="en-US" sz="3200" b="1" dirty="0">
                <a:solidFill>
                  <a:srgbClr val="FF0000"/>
                </a:solidFill>
              </a:rPr>
              <a:t>실수 문자열 활용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스크래치 논리식</a:t>
            </a:r>
            <a:endParaRPr lang="en-US" altLang="ko-KR" b="1" dirty="0">
              <a:solidFill>
                <a:srgbClr val="0000FF"/>
              </a:solidFill>
            </a:endParaRPr>
          </a:p>
          <a:p>
            <a:endParaRPr lang="en-US" altLang="ko-KR" b="1" dirty="0">
              <a:solidFill>
                <a:srgbClr val="0000FF"/>
              </a:solidFill>
            </a:endParaRPr>
          </a:p>
          <a:p>
            <a:endParaRPr lang="en-US" altLang="ko-KR" b="1" dirty="0">
              <a:solidFill>
                <a:srgbClr val="0000FF"/>
              </a:solidFill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B65F0106-740C-CFE2-B2B7-410034AFA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235937"/>
              </p:ext>
            </p:extLst>
          </p:nvPr>
        </p:nvGraphicFramePr>
        <p:xfrm>
          <a:off x="258679" y="1795899"/>
          <a:ext cx="8626641" cy="158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547">
                  <a:extLst>
                    <a:ext uri="{9D8B030D-6E8A-4147-A177-3AD203B41FA5}">
                      <a16:colId xmlns:a16="http://schemas.microsoft.com/office/drawing/2014/main" val="3813914266"/>
                    </a:ext>
                  </a:extLst>
                </a:gridCol>
                <a:gridCol w="2875547">
                  <a:extLst>
                    <a:ext uri="{9D8B030D-6E8A-4147-A177-3AD203B41FA5}">
                      <a16:colId xmlns:a16="http://schemas.microsoft.com/office/drawing/2014/main" val="724808142"/>
                    </a:ext>
                  </a:extLst>
                </a:gridCol>
                <a:gridCol w="2875547">
                  <a:extLst>
                    <a:ext uri="{9D8B030D-6E8A-4147-A177-3AD203B41FA5}">
                      <a16:colId xmlns:a16="http://schemas.microsoft.com/office/drawing/2014/main" val="890745799"/>
                    </a:ext>
                  </a:extLst>
                </a:gridCol>
              </a:tblGrid>
              <a:tr h="397462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연산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기호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예시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64718"/>
                  </a:ext>
                </a:extLst>
              </a:tr>
              <a:tr h="397462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작다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2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&lt;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1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2513847"/>
                  </a:ext>
                </a:extLst>
              </a:tr>
              <a:tr h="397462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크다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2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&gt;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1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0074"/>
                  </a:ext>
                </a:extLst>
              </a:tr>
              <a:tr h="397462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같다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3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==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2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* 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1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525263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A0988E68-0073-AF14-D15E-6CF98934EE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5" t="67041" r="8919" b="4923"/>
          <a:stretch/>
        </p:blipFill>
        <p:spPr>
          <a:xfrm>
            <a:off x="1013254" y="3021226"/>
            <a:ext cx="982363" cy="3150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AE6C9C-D492-80DF-87B9-DD41A11839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5" t="6887" r="9729" b="65077"/>
          <a:stretch/>
        </p:blipFill>
        <p:spPr>
          <a:xfrm>
            <a:off x="1013253" y="2628720"/>
            <a:ext cx="982363" cy="3150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185ABF-42D8-92DB-2737-5A7FB3D84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5" t="36807" r="8919" b="35157"/>
          <a:stretch/>
        </p:blipFill>
        <p:spPr>
          <a:xfrm>
            <a:off x="1013252" y="2236214"/>
            <a:ext cx="982363" cy="31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4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변수와 정수</a:t>
            </a:r>
            <a:r>
              <a:rPr lang="en-US" altLang="ko-KR" sz="3200" b="1" dirty="0">
                <a:solidFill>
                  <a:srgbClr val="FF0000"/>
                </a:solidFill>
              </a:rPr>
              <a:t>, </a:t>
            </a:r>
            <a:r>
              <a:rPr lang="ko-KR" altLang="en-US" sz="3200" b="1" dirty="0">
                <a:solidFill>
                  <a:srgbClr val="FF0000"/>
                </a:solidFill>
              </a:rPr>
              <a:t>실수 문자열 활용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파이썬 논리연산자</a:t>
            </a:r>
            <a:endParaRPr lang="en-US" altLang="ko-KR" b="1" dirty="0">
              <a:solidFill>
                <a:srgbClr val="0000FF"/>
              </a:solidFill>
            </a:endParaRPr>
          </a:p>
          <a:p>
            <a:endParaRPr lang="en-US" altLang="ko-KR" b="1" dirty="0">
              <a:solidFill>
                <a:srgbClr val="0000FF"/>
              </a:solidFill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B65F0106-740C-CFE2-B2B7-410034AFA3E0}"/>
              </a:ext>
            </a:extLst>
          </p:cNvPr>
          <p:cNvGraphicFramePr>
            <a:graphicFrameLocks noGrp="1"/>
          </p:cNvGraphicFramePr>
          <p:nvPr/>
        </p:nvGraphicFramePr>
        <p:xfrm>
          <a:off x="258679" y="1795899"/>
          <a:ext cx="8626641" cy="2782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547">
                  <a:extLst>
                    <a:ext uri="{9D8B030D-6E8A-4147-A177-3AD203B41FA5}">
                      <a16:colId xmlns:a16="http://schemas.microsoft.com/office/drawing/2014/main" val="3813914266"/>
                    </a:ext>
                  </a:extLst>
                </a:gridCol>
                <a:gridCol w="2875547">
                  <a:extLst>
                    <a:ext uri="{9D8B030D-6E8A-4147-A177-3AD203B41FA5}">
                      <a16:colId xmlns:a16="http://schemas.microsoft.com/office/drawing/2014/main" val="724808142"/>
                    </a:ext>
                  </a:extLst>
                </a:gridCol>
                <a:gridCol w="2875547">
                  <a:extLst>
                    <a:ext uri="{9D8B030D-6E8A-4147-A177-3AD203B41FA5}">
                      <a16:colId xmlns:a16="http://schemas.microsoft.com/office/drawing/2014/main" val="890745799"/>
                    </a:ext>
                  </a:extLst>
                </a:gridCol>
              </a:tblGrid>
              <a:tr h="397462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연산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기호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예시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64718"/>
                  </a:ext>
                </a:extLst>
              </a:tr>
              <a:tr h="39746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&lt;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작다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2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&lt;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1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2513847"/>
                  </a:ext>
                </a:extLst>
              </a:tr>
              <a:tr h="39746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&lt;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=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작거나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같다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1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&lt;=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2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758957"/>
                  </a:ext>
                </a:extLst>
              </a:tr>
              <a:tr h="39746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&gt;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크다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2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&gt;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1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0074"/>
                  </a:ext>
                </a:extLst>
              </a:tr>
              <a:tr h="39746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&gt;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=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크거나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같다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1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&gt;=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2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930919"/>
                  </a:ext>
                </a:extLst>
              </a:tr>
              <a:tr h="39746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=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=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같다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3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==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2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* 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1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525263"/>
                  </a:ext>
                </a:extLst>
              </a:tr>
              <a:tr h="39746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!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=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같지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않다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1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!=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‘1’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511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64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입력과 출력 이해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입력함수와 출력함수란</a:t>
            </a:r>
            <a:r>
              <a:rPr lang="en-US" altLang="ko-KR" b="1" dirty="0">
                <a:solidFill>
                  <a:srgbClr val="0000FF"/>
                </a:solidFill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입력함수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tx1"/>
                </a:solidFill>
              </a:rPr>
              <a:t>사용자가 직접 값을 입력을 받는 함수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출력함수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tx1"/>
                </a:solidFill>
              </a:rPr>
              <a:t>프로그램상의 변수 또는 문장을 출력하는 함수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rgbClr val="0000FF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86C297-5BF4-27E2-D84E-22AD567D7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8" t="22364" r="88187" b="69700"/>
          <a:stretch/>
        </p:blipFill>
        <p:spPr>
          <a:xfrm>
            <a:off x="635560" y="2595904"/>
            <a:ext cx="2607019" cy="10997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1EF576-B57A-F983-E7E5-50A63CE50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60" y="3827114"/>
            <a:ext cx="2607018" cy="21541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E85D4D-4C94-49E2-0B6F-646ACBCA0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403" y="4026623"/>
            <a:ext cx="3143250" cy="704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260191-1F0B-E990-3678-BDEE84140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8917" y="2595904"/>
            <a:ext cx="2533650" cy="8858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749E4AC-E501-F077-2529-A373ACDC2A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6841" y="5276368"/>
            <a:ext cx="30003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9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조건에 따라 다른 일 하기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9388" indent="-179388"/>
            <a:r>
              <a:rPr lang="en-US" altLang="ko-KR" b="1" dirty="0">
                <a:solidFill>
                  <a:srgbClr val="0432FF"/>
                </a:solidFill>
              </a:rPr>
              <a:t>3</a:t>
            </a:r>
            <a:r>
              <a:rPr lang="ko-KR" altLang="en-US" b="1" dirty="0">
                <a:solidFill>
                  <a:srgbClr val="0432FF"/>
                </a:solidFill>
              </a:rPr>
              <a:t>가지의 기본 제어구조</a:t>
            </a:r>
            <a:endParaRPr lang="en-US" altLang="ko-KR" b="1" dirty="0">
              <a:solidFill>
                <a:srgbClr val="0432FF"/>
              </a:solidFill>
            </a:endParaRPr>
          </a:p>
          <a:p>
            <a:pPr marL="358775" lvl="1" indent="-179388"/>
            <a:r>
              <a:rPr lang="ko-KR" altLang="en-US" dirty="0"/>
              <a:t>순차</a:t>
            </a:r>
            <a:r>
              <a:rPr lang="en-US" altLang="ko-KR" dirty="0"/>
              <a:t>(Sequence)</a:t>
            </a:r>
            <a:r>
              <a:rPr lang="ko-KR" altLang="en-US" dirty="0"/>
              <a:t> 구조</a:t>
            </a:r>
            <a:r>
              <a:rPr lang="en-US" altLang="ko-KR" dirty="0"/>
              <a:t>:  </a:t>
            </a:r>
            <a:r>
              <a:rPr lang="ko-KR" altLang="en-US" dirty="0"/>
              <a:t>명령어들이 순서대로 실행되는 구조</a:t>
            </a:r>
            <a:endParaRPr lang="en-US" altLang="ko-KR" dirty="0"/>
          </a:p>
          <a:p>
            <a:pPr marL="358775" lvl="1" indent="-179388"/>
            <a:r>
              <a:rPr lang="ko-KR" altLang="en-US" dirty="0"/>
              <a:t>선택</a:t>
            </a:r>
            <a:r>
              <a:rPr lang="en-US" altLang="ko-KR" dirty="0"/>
              <a:t>(Selection) </a:t>
            </a:r>
            <a:r>
              <a:rPr lang="ko-KR" altLang="en-US" dirty="0"/>
              <a:t>구조</a:t>
            </a:r>
            <a:r>
              <a:rPr lang="en-US" altLang="ko-KR" dirty="0"/>
              <a:t>: </a:t>
            </a:r>
            <a:r>
              <a:rPr lang="ko-KR" altLang="en-US" dirty="0"/>
              <a:t>여러 개 중에서 하나의 명령어를 선택하여 실행되는 구조</a:t>
            </a:r>
            <a:endParaRPr lang="en-US" altLang="ko-KR" dirty="0"/>
          </a:p>
          <a:p>
            <a:pPr marL="358775" lvl="1" indent="-179388"/>
            <a:r>
              <a:rPr lang="ko-KR" altLang="en-US" dirty="0"/>
              <a:t>반복</a:t>
            </a:r>
            <a:r>
              <a:rPr lang="en-US" altLang="ko-KR" dirty="0"/>
              <a:t>(iteration) </a:t>
            </a:r>
            <a:r>
              <a:rPr lang="ko-KR" altLang="en-US" dirty="0"/>
              <a:t>구조</a:t>
            </a:r>
            <a:r>
              <a:rPr lang="en-US" altLang="ko-KR" dirty="0"/>
              <a:t>: </a:t>
            </a:r>
            <a:r>
              <a:rPr lang="ko-KR" altLang="en-US" dirty="0"/>
              <a:t>동일한 명령어가 반복되면서 실행되는 구조</a:t>
            </a:r>
            <a:endParaRPr lang="en-US" altLang="ko-KR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D4AEB79-6516-58F6-772A-CD90A7583CA2}"/>
              </a:ext>
            </a:extLst>
          </p:cNvPr>
          <p:cNvGrpSpPr/>
          <p:nvPr/>
        </p:nvGrpSpPr>
        <p:grpSpPr>
          <a:xfrm>
            <a:off x="433053" y="2887644"/>
            <a:ext cx="1550774" cy="3205522"/>
            <a:chOff x="691978" y="2877501"/>
            <a:chExt cx="1550774" cy="320552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C04E2D0-BF26-3A85-6E2C-DF3BC4E65CB0}"/>
                </a:ext>
              </a:extLst>
            </p:cNvPr>
            <p:cNvGrpSpPr/>
            <p:nvPr/>
          </p:nvGrpSpPr>
          <p:grpSpPr>
            <a:xfrm>
              <a:off x="691978" y="2877501"/>
              <a:ext cx="1550774" cy="2836190"/>
              <a:chOff x="691978" y="2877501"/>
              <a:chExt cx="1550774" cy="2836190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7CCF738-BE3B-3E58-9248-85F3773DCC37}"/>
                  </a:ext>
                </a:extLst>
              </p:cNvPr>
              <p:cNvSpPr/>
              <p:nvPr/>
            </p:nvSpPr>
            <p:spPr>
              <a:xfrm>
                <a:off x="691979" y="3225113"/>
                <a:ext cx="1550773" cy="4819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명령문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73E7167-E8A6-6946-01E1-FCD6587A5A4E}"/>
                  </a:ext>
                </a:extLst>
              </p:cNvPr>
              <p:cNvSpPr/>
              <p:nvPr/>
            </p:nvSpPr>
            <p:spPr>
              <a:xfrm>
                <a:off x="691979" y="4054639"/>
                <a:ext cx="1550773" cy="4819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명령문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45F1A3F-C217-7C6F-29D0-F22963606FD6}"/>
                  </a:ext>
                </a:extLst>
              </p:cNvPr>
              <p:cNvSpPr/>
              <p:nvPr/>
            </p:nvSpPr>
            <p:spPr>
              <a:xfrm>
                <a:off x="691978" y="4884165"/>
                <a:ext cx="1550773" cy="4819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명령문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12F59D9D-9E3A-F5F5-416B-BA5143049BBC}"/>
                  </a:ext>
                </a:extLst>
              </p:cNvPr>
              <p:cNvCxnSpPr>
                <a:stCxn id="6" idx="2"/>
                <a:endCxn id="7" idx="0"/>
              </p:cNvCxnSpPr>
              <p:nvPr/>
            </p:nvCxnSpPr>
            <p:spPr>
              <a:xfrm>
                <a:off x="1467366" y="3707027"/>
                <a:ext cx="0" cy="34761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7A75D019-BE0F-2F82-46C6-729974DC6F98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flipH="1">
                <a:off x="1467365" y="4536553"/>
                <a:ext cx="1" cy="34761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FB37C822-7FE7-BF9C-92FE-6220358B4408}"/>
                  </a:ext>
                </a:extLst>
              </p:cNvPr>
              <p:cNvCxnSpPr/>
              <p:nvPr/>
            </p:nvCxnSpPr>
            <p:spPr>
              <a:xfrm>
                <a:off x="1467364" y="2877501"/>
                <a:ext cx="0" cy="34761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216F6E5F-718E-D8FF-BAF6-F9257C3E7B8E}"/>
                  </a:ext>
                </a:extLst>
              </p:cNvPr>
              <p:cNvCxnSpPr/>
              <p:nvPr/>
            </p:nvCxnSpPr>
            <p:spPr>
              <a:xfrm>
                <a:off x="1467364" y="5366079"/>
                <a:ext cx="0" cy="34761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34563D-8B66-5693-BC71-3C8B11EA90C0}"/>
                </a:ext>
              </a:extLst>
            </p:cNvPr>
            <p:cNvSpPr txBox="1"/>
            <p:nvPr/>
          </p:nvSpPr>
          <p:spPr>
            <a:xfrm>
              <a:off x="746654" y="5713691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&lt;</a:t>
              </a:r>
              <a:r>
                <a:rPr lang="ko-KR" altLang="en-US" dirty="0"/>
                <a:t>순차 구조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CDEFDD3-F5B2-EBB4-E5F6-CF0F29A0FB1F}"/>
              </a:ext>
            </a:extLst>
          </p:cNvPr>
          <p:cNvGrpSpPr/>
          <p:nvPr/>
        </p:nvGrpSpPr>
        <p:grpSpPr>
          <a:xfrm>
            <a:off x="2708149" y="2935525"/>
            <a:ext cx="3489159" cy="3109760"/>
            <a:chOff x="3329987" y="3009305"/>
            <a:chExt cx="3489159" cy="310976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3F5C716-1D42-715D-35E1-7306BE36B259}"/>
                </a:ext>
              </a:extLst>
            </p:cNvPr>
            <p:cNvSpPr/>
            <p:nvPr/>
          </p:nvSpPr>
          <p:spPr>
            <a:xfrm>
              <a:off x="5268373" y="4853023"/>
              <a:ext cx="1550773" cy="4819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명령문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0B10E4D-9C86-EC87-8AF0-08F433CA6C1E}"/>
                </a:ext>
              </a:extLst>
            </p:cNvPr>
            <p:cNvSpPr/>
            <p:nvPr/>
          </p:nvSpPr>
          <p:spPr>
            <a:xfrm>
              <a:off x="3401988" y="4836017"/>
              <a:ext cx="1550773" cy="4819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명령문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5278242B-C10B-F995-7BC9-14B25FFD4E2D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4182603" y="3009305"/>
              <a:ext cx="0" cy="38978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47DD18F-3B65-A77A-9952-60F6C9B5A159}"/>
                </a:ext>
              </a:extLst>
            </p:cNvPr>
            <p:cNvCxnSpPr/>
            <p:nvPr/>
          </p:nvCxnSpPr>
          <p:spPr>
            <a:xfrm>
              <a:off x="4172145" y="5334937"/>
              <a:ext cx="0" cy="34761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DBCFF1-F009-4A10-6477-7C50760F7D3C}"/>
                </a:ext>
              </a:extLst>
            </p:cNvPr>
            <p:cNvSpPr txBox="1"/>
            <p:nvPr/>
          </p:nvSpPr>
          <p:spPr>
            <a:xfrm>
              <a:off x="4314509" y="5749733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&lt;</a:t>
              </a:r>
              <a:r>
                <a:rPr lang="ko-KR" altLang="en-US" dirty="0"/>
                <a:t>선택 구조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  <p:sp>
          <p:nvSpPr>
            <p:cNvPr id="46" name="순서도: 판단 45">
              <a:extLst>
                <a:ext uri="{FF2B5EF4-FFF2-40B4-BE49-F238E27FC236}">
                  <a16:creationId xmlns:a16="http://schemas.microsoft.com/office/drawing/2014/main" id="{075B3A72-A6D7-E3DC-1BE9-10AA36375EBA}"/>
                </a:ext>
              </a:extLst>
            </p:cNvPr>
            <p:cNvSpPr/>
            <p:nvPr/>
          </p:nvSpPr>
          <p:spPr>
            <a:xfrm>
              <a:off x="3329987" y="3399085"/>
              <a:ext cx="1705232" cy="826035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F0EAA9EE-0B93-3F98-C307-35975AB1C03E}"/>
                </a:ext>
              </a:extLst>
            </p:cNvPr>
            <p:cNvCxnSpPr>
              <a:cxnSpLocks/>
              <a:stCxn id="46" idx="2"/>
              <a:endCxn id="26" idx="0"/>
            </p:cNvCxnSpPr>
            <p:nvPr/>
          </p:nvCxnSpPr>
          <p:spPr>
            <a:xfrm flipH="1">
              <a:off x="4177375" y="4225120"/>
              <a:ext cx="5228" cy="610897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B22458FE-EE68-5518-1240-855ACAD2E0FD}"/>
                </a:ext>
              </a:extLst>
            </p:cNvPr>
            <p:cNvCxnSpPr>
              <a:stCxn id="46" idx="3"/>
              <a:endCxn id="25" idx="0"/>
            </p:cNvCxnSpPr>
            <p:nvPr/>
          </p:nvCxnSpPr>
          <p:spPr>
            <a:xfrm>
              <a:off x="5035219" y="3812103"/>
              <a:ext cx="1008541" cy="1040920"/>
            </a:xfrm>
            <a:prstGeom prst="bentConnector2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FD5EB707-3911-1890-6319-6161546953B0}"/>
                </a:ext>
              </a:extLst>
            </p:cNvPr>
            <p:cNvCxnSpPr>
              <a:stCxn id="25" idx="2"/>
            </p:cNvCxnSpPr>
            <p:nvPr/>
          </p:nvCxnSpPr>
          <p:spPr>
            <a:xfrm rot="5400000">
              <a:off x="5036754" y="4490877"/>
              <a:ext cx="162946" cy="1851067"/>
            </a:xfrm>
            <a:prstGeom prst="bentConnector2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4D8C432-7F84-9F38-3020-0903D456ED9D}"/>
                </a:ext>
              </a:extLst>
            </p:cNvPr>
            <p:cNvSpPr txBox="1"/>
            <p:nvPr/>
          </p:nvSpPr>
          <p:spPr>
            <a:xfrm>
              <a:off x="4232028" y="422276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참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DEC5942-144D-5234-664F-B9A32E76AE11}"/>
                </a:ext>
              </a:extLst>
            </p:cNvPr>
            <p:cNvSpPr txBox="1"/>
            <p:nvPr/>
          </p:nvSpPr>
          <p:spPr>
            <a:xfrm>
              <a:off x="4905444" y="3812102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거짓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BDBD0DD-3ABA-585E-58F3-3D5AA5906D1E}"/>
              </a:ext>
            </a:extLst>
          </p:cNvPr>
          <p:cNvGrpSpPr/>
          <p:nvPr/>
        </p:nvGrpSpPr>
        <p:grpSpPr>
          <a:xfrm>
            <a:off x="6921630" y="2936361"/>
            <a:ext cx="1963691" cy="3108089"/>
            <a:chOff x="6823234" y="2929764"/>
            <a:chExt cx="1963691" cy="310808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213F3B-5A2A-BEBF-4C22-262054550C7C}"/>
                </a:ext>
              </a:extLst>
            </p:cNvPr>
            <p:cNvSpPr txBox="1"/>
            <p:nvPr/>
          </p:nvSpPr>
          <p:spPr>
            <a:xfrm>
              <a:off x="7084369" y="5668521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&lt;</a:t>
              </a:r>
              <a:r>
                <a:rPr lang="ko-KR" altLang="en-US" dirty="0"/>
                <a:t>반복 구조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B6CB8357-B2C8-F753-D400-7EF850481C89}"/>
                </a:ext>
              </a:extLst>
            </p:cNvPr>
            <p:cNvGrpSpPr/>
            <p:nvPr/>
          </p:nvGrpSpPr>
          <p:grpSpPr>
            <a:xfrm>
              <a:off x="6823234" y="2929764"/>
              <a:ext cx="1963691" cy="2566973"/>
              <a:chOff x="6940429" y="2977978"/>
              <a:chExt cx="1963691" cy="2566973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9FE765C-DA04-546D-4EF5-423111C8C70B}"/>
                  </a:ext>
                </a:extLst>
              </p:cNvPr>
              <p:cNvSpPr/>
              <p:nvPr/>
            </p:nvSpPr>
            <p:spPr>
              <a:xfrm>
                <a:off x="7017659" y="4668357"/>
                <a:ext cx="1550773" cy="4819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명령문</a:t>
                </a:r>
              </a:p>
            </p:txBody>
          </p: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CDEDAFD1-B2DA-7D08-722B-6B3ECC0AF34C}"/>
                  </a:ext>
                </a:extLst>
              </p:cNvPr>
              <p:cNvCxnSpPr>
                <a:cxnSpLocks/>
                <a:stCxn id="63" idx="2"/>
                <a:endCxn id="36" idx="0"/>
              </p:cNvCxnSpPr>
              <p:nvPr/>
            </p:nvCxnSpPr>
            <p:spPr>
              <a:xfrm>
                <a:off x="7793045" y="4101893"/>
                <a:ext cx="1" cy="56646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093F2959-37EA-9667-063D-1599FD8675AF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7793045" y="2977978"/>
                <a:ext cx="0" cy="29788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순서도: 판단 62">
                <a:extLst>
                  <a:ext uri="{FF2B5EF4-FFF2-40B4-BE49-F238E27FC236}">
                    <a16:creationId xmlns:a16="http://schemas.microsoft.com/office/drawing/2014/main" id="{110B9DA0-B96D-AC25-062D-3019C186C61C}"/>
                  </a:ext>
                </a:extLst>
              </p:cNvPr>
              <p:cNvSpPr/>
              <p:nvPr/>
            </p:nvSpPr>
            <p:spPr>
              <a:xfrm>
                <a:off x="6940429" y="3275858"/>
                <a:ext cx="1705232" cy="826035"/>
              </a:xfrm>
              <a:prstGeom prst="flowChartDecision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4" name="연결선: 꺾임 63">
                <a:extLst>
                  <a:ext uri="{FF2B5EF4-FFF2-40B4-BE49-F238E27FC236}">
                    <a16:creationId xmlns:a16="http://schemas.microsoft.com/office/drawing/2014/main" id="{BBEEBAED-3962-9BFD-192E-AE59C0EEF8AD}"/>
                  </a:ext>
                </a:extLst>
              </p:cNvPr>
              <p:cNvCxnSpPr>
                <a:cxnSpLocks/>
                <a:stCxn id="36" idx="1"/>
                <a:endCxn id="63" idx="1"/>
              </p:cNvCxnSpPr>
              <p:nvPr/>
            </p:nvCxnSpPr>
            <p:spPr>
              <a:xfrm rot="10800000">
                <a:off x="6940429" y="3688876"/>
                <a:ext cx="77230" cy="1220438"/>
              </a:xfrm>
              <a:prstGeom prst="bentConnector3">
                <a:avLst>
                  <a:gd name="adj1" fmla="val 395999"/>
                </a:avLst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연결선: 꺾임 66">
                <a:extLst>
                  <a:ext uri="{FF2B5EF4-FFF2-40B4-BE49-F238E27FC236}">
                    <a16:creationId xmlns:a16="http://schemas.microsoft.com/office/drawing/2014/main" id="{CE51B914-5A5B-2B32-5F07-8CC0B90B4777}"/>
                  </a:ext>
                </a:extLst>
              </p:cNvPr>
              <p:cNvCxnSpPr>
                <a:cxnSpLocks/>
                <a:stCxn id="63" idx="3"/>
              </p:cNvCxnSpPr>
              <p:nvPr/>
            </p:nvCxnSpPr>
            <p:spPr>
              <a:xfrm>
                <a:off x="8645661" y="3688876"/>
                <a:ext cx="223066" cy="1856075"/>
              </a:xfrm>
              <a:prstGeom prst="bentConnector2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F315857-0980-CAE6-EA7F-9859B2F85C5E}"/>
                  </a:ext>
                </a:extLst>
              </p:cNvPr>
              <p:cNvSpPr txBox="1"/>
              <p:nvPr/>
            </p:nvSpPr>
            <p:spPr>
              <a:xfrm>
                <a:off x="7377547" y="4091033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/>
                  <a:t>참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C9AFFB3-F278-D83A-93D5-D4B2CF97865D}"/>
                  </a:ext>
                </a:extLst>
              </p:cNvPr>
              <p:cNvSpPr txBox="1"/>
              <p:nvPr/>
            </p:nvSpPr>
            <p:spPr>
              <a:xfrm>
                <a:off x="8257789" y="377389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/>
                  <a:t>거짓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BF61-C997-8647-EA89-BD0DCF46CE20}"/>
              </a:ext>
            </a:extLst>
          </p:cNvPr>
          <p:cNvSpPr txBox="1"/>
          <p:nvPr/>
        </p:nvSpPr>
        <p:spPr>
          <a:xfrm>
            <a:off x="2760247" y="3530419"/>
            <a:ext cx="15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조건식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332881-DB3A-64E9-6C53-0B665A00CE4E}"/>
              </a:ext>
            </a:extLst>
          </p:cNvPr>
          <p:cNvSpPr txBox="1"/>
          <p:nvPr/>
        </p:nvSpPr>
        <p:spPr>
          <a:xfrm>
            <a:off x="6998860" y="3461715"/>
            <a:ext cx="15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조건식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887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조건에 따라 다른 일 하기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9388" indent="-179388">
              <a:lnSpc>
                <a:spcPct val="100000"/>
              </a:lnSpc>
            </a:pPr>
            <a:r>
              <a:rPr lang="ko-KR" altLang="en-US" b="1" dirty="0">
                <a:solidFill>
                  <a:srgbClr val="0432FF"/>
                </a:solidFill>
              </a:rPr>
              <a:t>조건문이 필요한 이유</a:t>
            </a:r>
            <a:r>
              <a:rPr lang="en-US" altLang="ko-KR" b="1" dirty="0">
                <a:solidFill>
                  <a:srgbClr val="0432FF"/>
                </a:solidFill>
              </a:rPr>
              <a:t>?</a:t>
            </a:r>
          </a:p>
          <a:p>
            <a:pPr marL="636588" lvl="1" indent="-179388">
              <a:lnSpc>
                <a:spcPct val="100000"/>
              </a:lnSpc>
            </a:pPr>
            <a:r>
              <a:rPr lang="ko-KR" altLang="en-US" dirty="0"/>
              <a:t>순차 구조만 사용하면</a:t>
            </a:r>
            <a:r>
              <a:rPr lang="en-US" altLang="ko-KR" dirty="0"/>
              <a:t>, </a:t>
            </a:r>
            <a:r>
              <a:rPr lang="ko-KR" altLang="en-US" dirty="0"/>
              <a:t>프로그램이 동일한 동작만 되풀이</a:t>
            </a:r>
            <a:endParaRPr lang="en-US" altLang="ko-KR" dirty="0"/>
          </a:p>
          <a:p>
            <a:pPr marL="1093788" lvl="2" indent="-179388">
              <a:lnSpc>
                <a:spcPct val="100000"/>
              </a:lnSpc>
            </a:pPr>
            <a:r>
              <a:rPr lang="ko-KR" altLang="en-US" dirty="0"/>
              <a:t>문제를 푸는데 능력 향상에 도움이 되지 않음</a:t>
            </a:r>
            <a:endParaRPr lang="en-US" altLang="ko-KR" dirty="0"/>
          </a:p>
          <a:p>
            <a:pPr marL="636588" lvl="1" indent="-179388">
              <a:lnSpc>
                <a:spcPct val="100000"/>
              </a:lnSpc>
            </a:pPr>
            <a:endParaRPr lang="en-US" altLang="ko-KR" dirty="0"/>
          </a:p>
          <a:p>
            <a:pPr marL="636588" lvl="1" indent="-179388">
              <a:lnSpc>
                <a:spcPct val="100000"/>
              </a:lnSpc>
            </a:pPr>
            <a:r>
              <a:rPr lang="ko-KR" altLang="en-US" dirty="0"/>
              <a:t>상황에 따라서 결정을 다르게 할 수 있어야 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1C0CB3A-D9F0-42D9-5A9D-B13B62A4B76A}"/>
              </a:ext>
            </a:extLst>
          </p:cNvPr>
          <p:cNvGrpSpPr/>
          <p:nvPr/>
        </p:nvGrpSpPr>
        <p:grpSpPr>
          <a:xfrm>
            <a:off x="1639302" y="3225909"/>
            <a:ext cx="5883442" cy="2673244"/>
            <a:chOff x="1630279" y="3164125"/>
            <a:chExt cx="5883442" cy="267324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5C2DE97-1041-4DDB-C797-2C53EAAF0F26}"/>
                </a:ext>
              </a:extLst>
            </p:cNvPr>
            <p:cNvSpPr/>
            <p:nvPr/>
          </p:nvSpPr>
          <p:spPr>
            <a:xfrm>
              <a:off x="4772339" y="4990837"/>
              <a:ext cx="2741382" cy="4819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대중교통으로 출근한다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4584588-AD87-0543-9D7B-3779CFA5B96D}"/>
                </a:ext>
              </a:extLst>
            </p:cNvPr>
            <p:cNvSpPr/>
            <p:nvPr/>
          </p:nvSpPr>
          <p:spPr>
            <a:xfrm>
              <a:off x="1630279" y="4990837"/>
              <a:ext cx="2676624" cy="4819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승용차로 출근한다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AA16EC0-7A2D-C131-D084-5C309DD5450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2973819" y="3164125"/>
              <a:ext cx="0" cy="38978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1A471739-4AB8-4335-566C-BDF0103096BE}"/>
                </a:ext>
              </a:extLst>
            </p:cNvPr>
            <p:cNvCxnSpPr/>
            <p:nvPr/>
          </p:nvCxnSpPr>
          <p:spPr>
            <a:xfrm>
              <a:off x="2963361" y="5489757"/>
              <a:ext cx="0" cy="34761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324C1F61-8555-5DEA-84BE-72F8AF36D04A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 flipH="1">
              <a:off x="2968591" y="4379940"/>
              <a:ext cx="5228" cy="610897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7655D7BD-7E0D-1999-DB2E-E18D4D21973C}"/>
                </a:ext>
              </a:extLst>
            </p:cNvPr>
            <p:cNvCxnSpPr>
              <a:cxnSpLocks/>
              <a:stCxn id="13" idx="3"/>
              <a:endCxn id="6" idx="0"/>
            </p:cNvCxnSpPr>
            <p:nvPr/>
          </p:nvCxnSpPr>
          <p:spPr>
            <a:xfrm>
              <a:off x="3826435" y="3966923"/>
              <a:ext cx="2316595" cy="1023914"/>
            </a:xfrm>
            <a:prstGeom prst="bentConnector2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C3414396-D3A2-C885-0411-DEB6E4E3BEF8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5400000">
              <a:off x="4465102" y="3981469"/>
              <a:ext cx="186647" cy="3169211"/>
            </a:xfrm>
            <a:prstGeom prst="bentConnector2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38085F-9F28-36C8-8386-832BD2DF8D6D}"/>
                </a:ext>
              </a:extLst>
            </p:cNvPr>
            <p:cNvSpPr txBox="1"/>
            <p:nvPr/>
          </p:nvSpPr>
          <p:spPr>
            <a:xfrm>
              <a:off x="2962728" y="442221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참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D4F557-656E-49EC-0DD0-42DC59356C27}"/>
                </a:ext>
              </a:extLst>
            </p:cNvPr>
            <p:cNvSpPr txBox="1"/>
            <p:nvPr/>
          </p:nvSpPr>
          <p:spPr>
            <a:xfrm>
              <a:off x="3796116" y="3966922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거짓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C9C033B-AF3C-07BF-3943-9166481CB03B}"/>
                </a:ext>
              </a:extLst>
            </p:cNvPr>
            <p:cNvGrpSpPr/>
            <p:nvPr/>
          </p:nvGrpSpPr>
          <p:grpSpPr>
            <a:xfrm>
              <a:off x="2121203" y="3553905"/>
              <a:ext cx="1705232" cy="826035"/>
              <a:chOff x="749603" y="3566262"/>
              <a:chExt cx="1705232" cy="826035"/>
            </a:xfrm>
          </p:grpSpPr>
          <p:sp>
            <p:nvSpPr>
              <p:cNvPr id="13" name="순서도: 판단 12">
                <a:extLst>
                  <a:ext uri="{FF2B5EF4-FFF2-40B4-BE49-F238E27FC236}">
                    <a16:creationId xmlns:a16="http://schemas.microsoft.com/office/drawing/2014/main" id="{5433D2C1-D3F3-6B16-D003-BEBEDC2B9F89}"/>
                  </a:ext>
                </a:extLst>
              </p:cNvPr>
              <p:cNvSpPr/>
              <p:nvPr/>
            </p:nvSpPr>
            <p:spPr>
              <a:xfrm>
                <a:off x="749603" y="3566262"/>
                <a:ext cx="1705232" cy="826035"/>
              </a:xfrm>
              <a:prstGeom prst="flowChartDecision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C44085-5ADD-3D85-A1E7-20213A6FA0D2}"/>
                  </a:ext>
                </a:extLst>
              </p:cNvPr>
              <p:cNvSpPr txBox="1"/>
              <p:nvPr/>
            </p:nvSpPr>
            <p:spPr>
              <a:xfrm>
                <a:off x="862273" y="3794613"/>
                <a:ext cx="1479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/>
                  <a:t>비가 오는가</a:t>
                </a:r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536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조건에 따라 다른 일 하기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9388" indent="-179388"/>
            <a:r>
              <a:rPr lang="ko-KR" altLang="en-US" b="1" dirty="0">
                <a:solidFill>
                  <a:srgbClr val="0432FF"/>
                </a:solidFill>
                <a:latin typeface="+mn-ea"/>
              </a:rPr>
              <a:t>스크래치 조건문</a:t>
            </a:r>
            <a:endParaRPr lang="en-US" altLang="ko-KR" b="1" dirty="0">
              <a:solidFill>
                <a:srgbClr val="0432FF"/>
              </a:solidFill>
              <a:latin typeface="+mn-ea"/>
            </a:endParaRPr>
          </a:p>
          <a:p>
            <a:pPr marL="358775" lvl="1" indent="-179388"/>
            <a:r>
              <a:rPr lang="ko-KR" altLang="en-US" sz="1800" dirty="0">
                <a:latin typeface="+mn-ea"/>
              </a:rPr>
              <a:t>사용되는 블록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>
                <a:latin typeface="+mn-ea"/>
              </a:rPr>
              <a:t>제어 블록</a:t>
            </a:r>
            <a:endParaRPr lang="en-US" altLang="ko-KR" sz="1800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A1D3FF5-5598-A019-A9AD-AB07DC094B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9" t="22099" r="91643" b="61822"/>
          <a:stretch/>
        </p:blipFill>
        <p:spPr>
          <a:xfrm>
            <a:off x="285137" y="2193324"/>
            <a:ext cx="1464600" cy="19913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C79FB87-E971-CC62-4A01-50AD618E43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52" t="21644" r="38378" b="43519"/>
          <a:stretch/>
        </p:blipFill>
        <p:spPr>
          <a:xfrm>
            <a:off x="2171936" y="2193324"/>
            <a:ext cx="6689888" cy="35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9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조건에 따라 다른 일 하기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9388" indent="-179388"/>
            <a:r>
              <a:rPr lang="ko-KR" altLang="en-US" b="1" dirty="0">
                <a:solidFill>
                  <a:srgbClr val="0432FF"/>
                </a:solidFill>
                <a:latin typeface="+mn-ea"/>
              </a:rPr>
              <a:t>스크래치 조건문</a:t>
            </a:r>
            <a:endParaRPr lang="en-US" altLang="ko-KR" b="1" dirty="0">
              <a:solidFill>
                <a:srgbClr val="0432FF"/>
              </a:solidFill>
              <a:latin typeface="+mn-ea"/>
            </a:endParaRPr>
          </a:p>
          <a:p>
            <a:pPr marL="358775" lvl="1" indent="-179388"/>
            <a:r>
              <a:rPr lang="ko-KR" altLang="en-US" sz="1800" dirty="0">
                <a:latin typeface="+mn-ea"/>
              </a:rPr>
              <a:t>사용되는 블록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>
                <a:latin typeface="+mn-ea"/>
              </a:rPr>
              <a:t>제어 블록</a:t>
            </a:r>
            <a:endParaRPr lang="en-US" altLang="ko-KR" sz="1800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A1D3FF5-5598-A019-A9AD-AB07DC094B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9" t="22099" r="91643" b="61822"/>
          <a:stretch/>
        </p:blipFill>
        <p:spPr>
          <a:xfrm>
            <a:off x="285137" y="2193324"/>
            <a:ext cx="1464600" cy="19913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B71AFC-A5E1-60DA-CED1-6CFE308BE7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70" t="11517" r="66892" b="31231"/>
          <a:stretch/>
        </p:blipFill>
        <p:spPr>
          <a:xfrm>
            <a:off x="3478426" y="1281363"/>
            <a:ext cx="3447535" cy="553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32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조건에 따라 다른 일 하기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432FF"/>
                </a:solidFill>
              </a:rPr>
              <a:t>파이썬 조건문</a:t>
            </a:r>
            <a:r>
              <a:rPr lang="en-US" altLang="ko-KR" b="1" dirty="0">
                <a:solidFill>
                  <a:srgbClr val="0432FF"/>
                </a:solidFill>
              </a:rPr>
              <a:t>(if-else)</a:t>
            </a:r>
            <a:r>
              <a:rPr lang="ko-KR" altLang="en-US" b="1" dirty="0">
                <a:solidFill>
                  <a:srgbClr val="0432FF"/>
                </a:solidFill>
              </a:rPr>
              <a:t> 정의</a:t>
            </a:r>
            <a:endParaRPr lang="en-US" altLang="ko-KR" b="1" dirty="0">
              <a:solidFill>
                <a:srgbClr val="0432FF"/>
              </a:solidFill>
            </a:endParaRPr>
          </a:p>
          <a:p>
            <a:endParaRPr lang="en-US" altLang="ko-KR" b="1" dirty="0">
              <a:solidFill>
                <a:srgbClr val="0432FF"/>
              </a:solidFill>
            </a:endParaRPr>
          </a:p>
          <a:p>
            <a:endParaRPr lang="en-US" altLang="ko-KR" b="1" dirty="0">
              <a:solidFill>
                <a:srgbClr val="0432FF"/>
              </a:solidFill>
            </a:endParaRPr>
          </a:p>
          <a:p>
            <a:r>
              <a:rPr lang="en-US" altLang="ko-KR" b="1" dirty="0">
                <a:solidFill>
                  <a:srgbClr val="0432FF"/>
                </a:solidFill>
              </a:rPr>
              <a:t>if-else </a:t>
            </a:r>
            <a:r>
              <a:rPr lang="ko-KR" altLang="en-US" b="1" dirty="0">
                <a:solidFill>
                  <a:srgbClr val="0432FF"/>
                </a:solidFill>
              </a:rPr>
              <a:t>조건문 예제</a:t>
            </a:r>
            <a:endParaRPr lang="en-US" altLang="ko-KR" b="1" dirty="0">
              <a:solidFill>
                <a:srgbClr val="0432FF"/>
              </a:solidFill>
            </a:endParaRPr>
          </a:p>
          <a:p>
            <a:endParaRPr lang="en-US" altLang="ko-KR" sz="2400" dirty="0"/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/>
              <a:t>   else</a:t>
            </a:r>
            <a:r>
              <a:rPr lang="ko-KR" altLang="en-US" dirty="0"/>
              <a:t>문은 생략 가능하다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758D33-D01E-D6DB-6F0A-D54580B6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97" y="1698830"/>
            <a:ext cx="4111853" cy="9882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28CDB07-F9C0-07F7-2283-35A0DDBED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95" y="3182657"/>
            <a:ext cx="4111855" cy="9882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DE57ED-4DE0-AD90-1684-264062EAF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97" y="4588381"/>
            <a:ext cx="4111853" cy="65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66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조건에 따라 다른 일 하기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432FF"/>
                </a:solidFill>
              </a:rPr>
              <a:t>파이썬 조건문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58692C-A6CF-841F-0F1D-AAEBAA1C2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2" y="2923422"/>
            <a:ext cx="7204314" cy="26127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029A27-BF44-6EE5-1A7A-DD0349FBD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79" y="1698830"/>
            <a:ext cx="4111853" cy="98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6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ko-KR" altLang="en-US" b="1" dirty="0">
                <a:solidFill>
                  <a:srgbClr val="FF0000"/>
                </a:solidFill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A7089-7EEB-6D17-5659-73286D8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/>
              <a:t>변수와 정수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실수 문자열 활용</a:t>
            </a:r>
            <a:endParaRPr lang="en-US" altLang="ko-KR" sz="3200" b="1" dirty="0"/>
          </a:p>
          <a:p>
            <a:pPr>
              <a:lnSpc>
                <a:spcPct val="150000"/>
              </a:lnSpc>
            </a:pPr>
            <a:r>
              <a:rPr lang="ko-KR" altLang="en-US" sz="3200" b="1" dirty="0"/>
              <a:t>입력과 출력</a:t>
            </a:r>
            <a:endParaRPr lang="en-US" altLang="ko-KR" sz="3200" b="1" dirty="0"/>
          </a:p>
          <a:p>
            <a:pPr>
              <a:lnSpc>
                <a:spcPct val="150000"/>
              </a:lnSpc>
            </a:pPr>
            <a:r>
              <a:rPr lang="ko-KR" altLang="en-US" sz="3200" b="1" dirty="0"/>
              <a:t>조건에 따라 다른 일하기</a:t>
            </a:r>
            <a:endParaRPr lang="en-US" altLang="ko-KR" sz="3200" b="1" dirty="0"/>
          </a:p>
          <a:p>
            <a:pPr>
              <a:lnSpc>
                <a:spcPct val="150000"/>
              </a:lnSpc>
            </a:pPr>
            <a:r>
              <a:rPr lang="ko-KR" altLang="en-US" sz="3200" b="1" dirty="0"/>
              <a:t>얼마나 반복시킬까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213813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조건에 따라 다른 일 하기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432FF"/>
                </a:solidFill>
              </a:rPr>
              <a:t>중첩조건문</a:t>
            </a:r>
            <a:endParaRPr lang="en-US" altLang="ko-KR" dirty="0"/>
          </a:p>
          <a:p>
            <a:pPr lvl="1"/>
            <a:r>
              <a:rPr lang="en-US" altLang="ko-KR" dirty="0"/>
              <a:t>if-else </a:t>
            </a:r>
            <a:r>
              <a:rPr lang="ko-KR" altLang="en-US" dirty="0"/>
              <a:t>조건문 내에 또다른 </a:t>
            </a:r>
            <a:r>
              <a:rPr lang="en-US" altLang="ko-KR" dirty="0"/>
              <a:t>if-else </a:t>
            </a:r>
            <a:r>
              <a:rPr lang="ko-KR" altLang="en-US" dirty="0"/>
              <a:t>조건문이 존재하는 경우를 중첩 조건문이라 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432FF"/>
                </a:solidFill>
              </a:rPr>
              <a:t>중첩 조건문 정의</a:t>
            </a:r>
            <a:endParaRPr lang="en-US" altLang="ko-KR" b="1" dirty="0">
              <a:solidFill>
                <a:srgbClr val="0432FF"/>
              </a:solidFill>
            </a:endParaRP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98B8CF-D815-BB00-CD0C-FA5FE7264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79" y="2806557"/>
            <a:ext cx="3202369" cy="14627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63ABBF-FC83-2064-9E2D-1461A8CF8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978" y="2622335"/>
            <a:ext cx="5421012" cy="303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2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조건에 따라 다른 일 하기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432FF"/>
                </a:solidFill>
              </a:rPr>
              <a:t>if-</a:t>
            </a:r>
            <a:r>
              <a:rPr lang="en-US" altLang="ko-KR" b="1" dirty="0" err="1">
                <a:solidFill>
                  <a:srgbClr val="0432FF"/>
                </a:solidFill>
              </a:rPr>
              <a:t>elif</a:t>
            </a:r>
            <a:r>
              <a:rPr lang="en-US" altLang="ko-KR" b="1" dirty="0">
                <a:solidFill>
                  <a:srgbClr val="0432FF"/>
                </a:solidFill>
              </a:rPr>
              <a:t>-else </a:t>
            </a:r>
            <a:r>
              <a:rPr lang="ko-KR" altLang="en-US" b="1" dirty="0">
                <a:solidFill>
                  <a:srgbClr val="0432FF"/>
                </a:solidFill>
              </a:rPr>
              <a:t>조건문</a:t>
            </a:r>
            <a:endParaRPr lang="en-US" altLang="ko-KR" b="1" dirty="0">
              <a:solidFill>
                <a:srgbClr val="0432FF"/>
              </a:solidFill>
            </a:endParaRPr>
          </a:p>
          <a:p>
            <a:pPr lvl="1"/>
            <a:r>
              <a:rPr lang="ko-KR" altLang="en-US" dirty="0"/>
              <a:t>두 개이상의 조건으로 나뉘는 경우 </a:t>
            </a:r>
            <a:r>
              <a:rPr lang="en-US" altLang="ko-KR" dirty="0"/>
              <a:t>if-</a:t>
            </a:r>
            <a:r>
              <a:rPr lang="en-US" altLang="ko-KR" dirty="0" err="1"/>
              <a:t>elif</a:t>
            </a:r>
            <a:r>
              <a:rPr lang="en-US" altLang="ko-KR" dirty="0"/>
              <a:t>-else </a:t>
            </a:r>
            <a:r>
              <a:rPr lang="ko-KR" altLang="en-US" dirty="0"/>
              <a:t>조건문을 사용한다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if-</a:t>
            </a:r>
            <a:r>
              <a:rPr lang="en-US" altLang="ko-KR" dirty="0" err="1"/>
              <a:t>elif</a:t>
            </a:r>
            <a:r>
              <a:rPr lang="en-US" altLang="ko-KR" dirty="0"/>
              <a:t>-else </a:t>
            </a:r>
            <a:r>
              <a:rPr lang="ko-KR" altLang="en-US" dirty="0"/>
              <a:t>조건문 정의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else</a:t>
            </a:r>
            <a:r>
              <a:rPr lang="ko-KR" altLang="en-US" dirty="0"/>
              <a:t>를 사용하지 않을 수도 있다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59421D-ADB0-FBDA-D048-5A7809874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79" y="2751693"/>
            <a:ext cx="3524250" cy="1428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5A4EC0-BEB9-64AB-988C-3314B2C54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79" y="4621170"/>
            <a:ext cx="3524250" cy="1066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B952E6-CF36-728F-5C53-FD6C96AE6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0856" y="2890579"/>
            <a:ext cx="5077126" cy="257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06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얼마나 반복시킬까 </a:t>
            </a:r>
            <a:r>
              <a:rPr lang="ko-KR" altLang="en-US" sz="3200" b="1" dirty="0" err="1">
                <a:solidFill>
                  <a:srgbClr val="FF0000"/>
                </a:solidFill>
              </a:rPr>
              <a:t>반복문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9388" indent="-179388"/>
            <a:r>
              <a:rPr lang="ko-KR" altLang="en-US" b="1" dirty="0" err="1">
                <a:solidFill>
                  <a:srgbClr val="0432FF"/>
                </a:solidFill>
              </a:rPr>
              <a:t>반복문</a:t>
            </a:r>
            <a:endParaRPr lang="en-US" altLang="ko-KR" b="1" dirty="0">
              <a:solidFill>
                <a:srgbClr val="0432FF"/>
              </a:solidFill>
            </a:endParaRPr>
          </a:p>
          <a:p>
            <a:pPr marL="358775" lvl="1" indent="-179388"/>
            <a:r>
              <a:rPr lang="ko-KR" altLang="en-US" b="1" dirty="0">
                <a:solidFill>
                  <a:srgbClr val="0432FF"/>
                </a:solidFill>
              </a:rPr>
              <a:t>일정한 규칙을 갖고 있는 행동을 여러 번 수행하는 구조</a:t>
            </a:r>
            <a:endParaRPr lang="en-US" altLang="ko-KR" b="1" dirty="0">
              <a:solidFill>
                <a:srgbClr val="0432FF"/>
              </a:solidFill>
            </a:endParaRPr>
          </a:p>
          <a:p>
            <a:pPr marL="538163" lvl="2" indent="-179388"/>
            <a:r>
              <a:rPr lang="ko-KR" altLang="en-US" dirty="0"/>
              <a:t>조건 제어 </a:t>
            </a:r>
            <a:r>
              <a:rPr lang="ko-KR" altLang="en-US" dirty="0" err="1"/>
              <a:t>반복문</a:t>
            </a:r>
            <a:r>
              <a:rPr lang="en-US" altLang="ko-KR" dirty="0"/>
              <a:t>(while </a:t>
            </a:r>
            <a:r>
              <a:rPr lang="ko-KR" altLang="en-US" dirty="0"/>
              <a:t>문</a:t>
            </a:r>
            <a:r>
              <a:rPr lang="en-US" altLang="ko-KR" dirty="0"/>
              <a:t>): </a:t>
            </a:r>
            <a:r>
              <a:rPr lang="ko-KR" altLang="en-US" dirty="0"/>
              <a:t>특정한 조건이 만족되면 계속 반복한다</a:t>
            </a:r>
            <a:r>
              <a:rPr lang="en-US" altLang="ko-KR" dirty="0"/>
              <a:t>.</a:t>
            </a:r>
          </a:p>
          <a:p>
            <a:pPr marL="538163" lvl="2" indent="-179388"/>
            <a:r>
              <a:rPr lang="ko-KR" altLang="en-US" dirty="0"/>
              <a:t>횟수 제어 </a:t>
            </a:r>
            <a:r>
              <a:rPr lang="ko-KR" altLang="en-US" dirty="0" err="1"/>
              <a:t>반복문</a:t>
            </a:r>
            <a:r>
              <a:rPr lang="en-US" altLang="ko-KR" dirty="0"/>
              <a:t>(for </a:t>
            </a:r>
            <a:r>
              <a:rPr lang="ko-KR" altLang="en-US" dirty="0"/>
              <a:t>문</a:t>
            </a:r>
            <a:r>
              <a:rPr lang="en-US" altLang="ko-KR" dirty="0"/>
              <a:t>): </a:t>
            </a:r>
            <a:r>
              <a:rPr lang="ko-KR" altLang="en-US" dirty="0"/>
              <a:t>정해진 횟수만큼 반복한다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endParaRPr lang="en-US" altLang="ko-KR" b="1" dirty="0">
              <a:solidFill>
                <a:srgbClr val="0432FF"/>
              </a:solidFill>
            </a:endParaRPr>
          </a:p>
          <a:p>
            <a:pPr lvl="1"/>
            <a:endParaRPr lang="en-US" altLang="ko-KR" sz="1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A2DD9B9-C708-6AE1-D176-F2081EA1920F}"/>
              </a:ext>
            </a:extLst>
          </p:cNvPr>
          <p:cNvGrpSpPr/>
          <p:nvPr/>
        </p:nvGrpSpPr>
        <p:grpSpPr>
          <a:xfrm>
            <a:off x="3599177" y="2943792"/>
            <a:ext cx="1963691" cy="3108089"/>
            <a:chOff x="3733587" y="2893113"/>
            <a:chExt cx="1963691" cy="310808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A67897D-E1A2-F07A-B6FF-CB99818DDF96}"/>
                </a:ext>
              </a:extLst>
            </p:cNvPr>
            <p:cNvGrpSpPr/>
            <p:nvPr/>
          </p:nvGrpSpPr>
          <p:grpSpPr>
            <a:xfrm>
              <a:off x="3733587" y="2893113"/>
              <a:ext cx="1963691" cy="3108089"/>
              <a:chOff x="6823234" y="2929764"/>
              <a:chExt cx="1963691" cy="310808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CED855-0715-0B90-E9C0-104995F55398}"/>
                  </a:ext>
                </a:extLst>
              </p:cNvPr>
              <p:cNvSpPr txBox="1"/>
              <p:nvPr/>
            </p:nvSpPr>
            <p:spPr>
              <a:xfrm>
                <a:off x="7084369" y="5668521"/>
                <a:ext cx="1441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&lt;</a:t>
                </a:r>
                <a:r>
                  <a:rPr lang="ko-KR" altLang="en-US" dirty="0"/>
                  <a:t>반복 구조</a:t>
                </a:r>
                <a:r>
                  <a:rPr lang="en-US" altLang="ko-KR" dirty="0"/>
                  <a:t>&gt;</a:t>
                </a:r>
                <a:endParaRPr lang="ko-KR" altLang="en-US" dirty="0"/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AD535F8-3588-7066-3A27-3A7AD0569E8C}"/>
                  </a:ext>
                </a:extLst>
              </p:cNvPr>
              <p:cNvGrpSpPr/>
              <p:nvPr/>
            </p:nvGrpSpPr>
            <p:grpSpPr>
              <a:xfrm>
                <a:off x="6823234" y="2929764"/>
                <a:ext cx="1963691" cy="2566973"/>
                <a:chOff x="6940429" y="2977978"/>
                <a:chExt cx="1963691" cy="2566973"/>
              </a:xfrm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2136BB00-F999-F2C4-AE49-11321749C55F}"/>
                    </a:ext>
                  </a:extLst>
                </p:cNvPr>
                <p:cNvSpPr/>
                <p:nvPr/>
              </p:nvSpPr>
              <p:spPr>
                <a:xfrm>
                  <a:off x="7017659" y="4668357"/>
                  <a:ext cx="1550773" cy="48191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</a:rPr>
                    <a:t>명령문</a:t>
                  </a:r>
                </a:p>
              </p:txBody>
            </p:sp>
            <p:cxnSp>
              <p:nvCxnSpPr>
                <p:cNvPr id="13" name="직선 화살표 연결선 12">
                  <a:extLst>
                    <a:ext uri="{FF2B5EF4-FFF2-40B4-BE49-F238E27FC236}">
                      <a16:creationId xmlns:a16="http://schemas.microsoft.com/office/drawing/2014/main" id="{507BBA10-601B-6B5A-EB7A-5AFE99F50E22}"/>
                    </a:ext>
                  </a:extLst>
                </p:cNvPr>
                <p:cNvCxnSpPr>
                  <a:cxnSpLocks/>
                  <a:stCxn id="15" idx="2"/>
                  <a:endCxn id="12" idx="0"/>
                </p:cNvCxnSpPr>
                <p:nvPr/>
              </p:nvCxnSpPr>
              <p:spPr>
                <a:xfrm>
                  <a:off x="7793045" y="4101893"/>
                  <a:ext cx="1" cy="566464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화살표 연결선 13">
                  <a:extLst>
                    <a:ext uri="{FF2B5EF4-FFF2-40B4-BE49-F238E27FC236}">
                      <a16:creationId xmlns:a16="http://schemas.microsoft.com/office/drawing/2014/main" id="{93225454-7821-55E6-4F87-D16811E8FD17}"/>
                    </a:ext>
                  </a:extLst>
                </p:cNvPr>
                <p:cNvCxnSpPr>
                  <a:cxnSpLocks/>
                  <a:endCxn id="15" idx="0"/>
                </p:cNvCxnSpPr>
                <p:nvPr/>
              </p:nvCxnSpPr>
              <p:spPr>
                <a:xfrm>
                  <a:off x="7793045" y="2977978"/>
                  <a:ext cx="0" cy="29788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순서도: 판단 14">
                  <a:extLst>
                    <a:ext uri="{FF2B5EF4-FFF2-40B4-BE49-F238E27FC236}">
                      <a16:creationId xmlns:a16="http://schemas.microsoft.com/office/drawing/2014/main" id="{95BC95D9-1896-87E2-78CC-59693486B1B8}"/>
                    </a:ext>
                  </a:extLst>
                </p:cNvPr>
                <p:cNvSpPr/>
                <p:nvPr/>
              </p:nvSpPr>
              <p:spPr>
                <a:xfrm>
                  <a:off x="6940429" y="3275858"/>
                  <a:ext cx="1705232" cy="826035"/>
                </a:xfrm>
                <a:prstGeom prst="flowChartDecision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" name="연결선: 꺾임 15">
                  <a:extLst>
                    <a:ext uri="{FF2B5EF4-FFF2-40B4-BE49-F238E27FC236}">
                      <a16:creationId xmlns:a16="http://schemas.microsoft.com/office/drawing/2014/main" id="{B1BB068B-1468-5D6C-3E61-7AE241485FEF}"/>
                    </a:ext>
                  </a:extLst>
                </p:cNvPr>
                <p:cNvCxnSpPr>
                  <a:cxnSpLocks/>
                  <a:stCxn id="12" idx="1"/>
                  <a:endCxn id="15" idx="1"/>
                </p:cNvCxnSpPr>
                <p:nvPr/>
              </p:nvCxnSpPr>
              <p:spPr>
                <a:xfrm rot="10800000">
                  <a:off x="6940429" y="3688876"/>
                  <a:ext cx="77230" cy="1220438"/>
                </a:xfrm>
                <a:prstGeom prst="bentConnector3">
                  <a:avLst>
                    <a:gd name="adj1" fmla="val 395999"/>
                  </a:avLst>
                </a:prstGeom>
                <a:ln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연결선: 꺾임 16">
                  <a:extLst>
                    <a:ext uri="{FF2B5EF4-FFF2-40B4-BE49-F238E27FC236}">
                      <a16:creationId xmlns:a16="http://schemas.microsoft.com/office/drawing/2014/main" id="{CFCB7C42-11A0-6609-D996-CE2E6D84B056}"/>
                    </a:ext>
                  </a:extLst>
                </p:cNvPr>
                <p:cNvCxnSpPr>
                  <a:cxnSpLocks/>
                  <a:stCxn id="15" idx="3"/>
                </p:cNvCxnSpPr>
                <p:nvPr/>
              </p:nvCxnSpPr>
              <p:spPr>
                <a:xfrm>
                  <a:off x="8645661" y="3688876"/>
                  <a:ext cx="223066" cy="1856075"/>
                </a:xfrm>
                <a:prstGeom prst="bentConnector2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F06973-31AD-1B90-5A19-5F81988D8B34}"/>
                    </a:ext>
                  </a:extLst>
                </p:cNvPr>
                <p:cNvSpPr txBox="1"/>
                <p:nvPr/>
              </p:nvSpPr>
              <p:spPr>
                <a:xfrm>
                  <a:off x="7377547" y="4091033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/>
                    <a:t>참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C3ADC57-70F3-7D60-842B-F199DE4EFB0A}"/>
                    </a:ext>
                  </a:extLst>
                </p:cNvPr>
                <p:cNvSpPr txBox="1"/>
                <p:nvPr/>
              </p:nvSpPr>
              <p:spPr>
                <a:xfrm>
                  <a:off x="8257789" y="3773890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/>
                    <a:t>거짓</a:t>
                  </a:r>
                </a:p>
              </p:txBody>
            </p: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D9873D-769D-A198-6C14-8E65BCAECAFE}"/>
                </a:ext>
              </a:extLst>
            </p:cNvPr>
            <p:cNvSpPr txBox="1"/>
            <p:nvPr/>
          </p:nvSpPr>
          <p:spPr>
            <a:xfrm>
              <a:off x="3810817" y="3418467"/>
              <a:ext cx="15801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조건식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3626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얼마나 반복시킬까 </a:t>
            </a:r>
            <a:r>
              <a:rPr lang="ko-KR" altLang="en-US" sz="3200" b="1" dirty="0" err="1">
                <a:solidFill>
                  <a:srgbClr val="FF0000"/>
                </a:solidFill>
              </a:rPr>
              <a:t>반복문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9388" indent="-179388"/>
            <a:r>
              <a:rPr lang="ko-KR" altLang="en-US" b="1" dirty="0">
                <a:solidFill>
                  <a:srgbClr val="0432FF"/>
                </a:solidFill>
              </a:rPr>
              <a:t>스크래치 </a:t>
            </a:r>
            <a:r>
              <a:rPr lang="en-US" altLang="ko-KR" b="1" dirty="0">
                <a:solidFill>
                  <a:srgbClr val="0432FF"/>
                </a:solidFill>
              </a:rPr>
              <a:t>while </a:t>
            </a:r>
            <a:r>
              <a:rPr lang="ko-KR" altLang="en-US" b="1" dirty="0" err="1">
                <a:solidFill>
                  <a:srgbClr val="0432FF"/>
                </a:solidFill>
              </a:rPr>
              <a:t>반복문</a:t>
            </a:r>
            <a:endParaRPr lang="en-US" altLang="ko-KR" b="1" dirty="0">
              <a:solidFill>
                <a:srgbClr val="0432FF"/>
              </a:solidFill>
            </a:endParaRPr>
          </a:p>
          <a:p>
            <a:pPr marL="457200" lvl="1" indent="0">
              <a:buNone/>
            </a:pPr>
            <a:endParaRPr lang="en-US" altLang="ko-KR" b="1" dirty="0">
              <a:solidFill>
                <a:srgbClr val="0432FF"/>
              </a:solidFill>
            </a:endParaRPr>
          </a:p>
          <a:p>
            <a:pPr lvl="1"/>
            <a:endParaRPr lang="en-US" altLang="ko-KR" sz="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C64182-2C94-CB0D-AA99-B63B9EF8A6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5" t="30033" r="82573" b="62490"/>
          <a:stretch/>
        </p:blipFill>
        <p:spPr>
          <a:xfrm>
            <a:off x="258679" y="1853514"/>
            <a:ext cx="1440375" cy="87904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DF9EFB9-8F25-0F9C-5D4E-94EDD04801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24" t="19816" r="42668" b="54629"/>
          <a:stretch/>
        </p:blipFill>
        <p:spPr>
          <a:xfrm>
            <a:off x="4812956" y="2038866"/>
            <a:ext cx="3880022" cy="368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32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얼마나 반복시킬까 </a:t>
            </a:r>
            <a:r>
              <a:rPr lang="ko-KR" altLang="en-US" sz="3200" b="1" dirty="0" err="1">
                <a:solidFill>
                  <a:srgbClr val="FF0000"/>
                </a:solidFill>
              </a:rPr>
              <a:t>반복문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9388" indent="-179388"/>
            <a:r>
              <a:rPr lang="ko-KR" altLang="en-US" b="1" dirty="0">
                <a:solidFill>
                  <a:srgbClr val="0432FF"/>
                </a:solidFill>
              </a:rPr>
              <a:t>스크래치 </a:t>
            </a:r>
            <a:r>
              <a:rPr lang="en-US" altLang="ko-KR" b="1" dirty="0">
                <a:solidFill>
                  <a:srgbClr val="0432FF"/>
                </a:solidFill>
              </a:rPr>
              <a:t>for </a:t>
            </a:r>
            <a:r>
              <a:rPr lang="ko-KR" altLang="en-US" b="1" dirty="0" err="1">
                <a:solidFill>
                  <a:srgbClr val="0432FF"/>
                </a:solidFill>
              </a:rPr>
              <a:t>반복문</a:t>
            </a:r>
            <a:endParaRPr lang="en-US" altLang="ko-KR" b="1" dirty="0">
              <a:solidFill>
                <a:srgbClr val="0432FF"/>
              </a:solidFill>
            </a:endParaRPr>
          </a:p>
          <a:p>
            <a:pPr marL="457200" lvl="1" indent="0">
              <a:buNone/>
            </a:pPr>
            <a:endParaRPr lang="en-US" altLang="ko-KR" b="1" dirty="0">
              <a:solidFill>
                <a:srgbClr val="0432FF"/>
              </a:solidFill>
            </a:endParaRPr>
          </a:p>
          <a:p>
            <a:pPr lvl="1"/>
            <a:endParaRPr lang="en-US" altLang="ko-KR" sz="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2D208B-AD92-ECDA-3E8D-55AA81E991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8" t="20023" r="83592" b="73220"/>
          <a:stretch/>
        </p:blipFill>
        <p:spPr>
          <a:xfrm>
            <a:off x="258679" y="1995615"/>
            <a:ext cx="1904142" cy="11070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B076BD-8AF2-0133-DBF0-432F68BD8B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22" t="26018" r="40162" b="50741"/>
          <a:stretch/>
        </p:blipFill>
        <p:spPr>
          <a:xfrm>
            <a:off x="5092827" y="2323953"/>
            <a:ext cx="3382020" cy="318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96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얼마나 반복시킬까 </a:t>
            </a:r>
            <a:r>
              <a:rPr lang="ko-KR" altLang="en-US" sz="3200" b="1" dirty="0" err="1">
                <a:solidFill>
                  <a:srgbClr val="FF0000"/>
                </a:solidFill>
              </a:rPr>
              <a:t>반복문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9388" indent="-179388"/>
            <a:r>
              <a:rPr lang="ko-KR" altLang="en-US" b="1" dirty="0">
                <a:solidFill>
                  <a:srgbClr val="0432FF"/>
                </a:solidFill>
              </a:rPr>
              <a:t>파이썬 </a:t>
            </a:r>
            <a:r>
              <a:rPr lang="en-US" altLang="ko-KR" b="1" dirty="0">
                <a:solidFill>
                  <a:srgbClr val="0432FF"/>
                </a:solidFill>
              </a:rPr>
              <a:t>while </a:t>
            </a:r>
            <a:r>
              <a:rPr lang="ko-KR" altLang="en-US" b="1" dirty="0" err="1">
                <a:solidFill>
                  <a:srgbClr val="0432FF"/>
                </a:solidFill>
              </a:rPr>
              <a:t>반복문</a:t>
            </a:r>
            <a:r>
              <a:rPr lang="ko-KR" altLang="en-US" b="1" dirty="0">
                <a:solidFill>
                  <a:srgbClr val="0432FF"/>
                </a:solidFill>
              </a:rPr>
              <a:t> </a:t>
            </a:r>
            <a:endParaRPr lang="en-US" altLang="ko-KR" b="1" dirty="0">
              <a:solidFill>
                <a:srgbClr val="0432FF"/>
              </a:solidFill>
            </a:endParaRPr>
          </a:p>
          <a:p>
            <a:pPr marL="457200" lvl="1" indent="0">
              <a:buNone/>
            </a:pPr>
            <a:endParaRPr lang="en-US" altLang="ko-KR" b="1" dirty="0">
              <a:solidFill>
                <a:srgbClr val="0432FF"/>
              </a:solidFill>
            </a:endParaRPr>
          </a:p>
          <a:p>
            <a:pPr lvl="1"/>
            <a:endParaRPr lang="en-US" altLang="ko-KR" sz="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D1CB4D-9708-6886-58C7-FC7F5BFFB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79" y="1718118"/>
            <a:ext cx="4491549" cy="8963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31EF27-9EC2-9E4D-6991-BED250C75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79" y="3266198"/>
            <a:ext cx="5228296" cy="210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85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얼마나 반복시킬까 </a:t>
            </a:r>
            <a:r>
              <a:rPr lang="ko-KR" altLang="en-US" sz="3200" b="1" dirty="0" err="1">
                <a:solidFill>
                  <a:srgbClr val="FF0000"/>
                </a:solidFill>
              </a:rPr>
              <a:t>반복문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9388" indent="-179388"/>
            <a:r>
              <a:rPr lang="ko-KR" altLang="en-US" b="1" dirty="0">
                <a:solidFill>
                  <a:srgbClr val="0432FF"/>
                </a:solidFill>
              </a:rPr>
              <a:t>파이썬 </a:t>
            </a:r>
            <a:r>
              <a:rPr lang="en-US" altLang="ko-KR" b="1" dirty="0">
                <a:solidFill>
                  <a:srgbClr val="0432FF"/>
                </a:solidFill>
              </a:rPr>
              <a:t>while </a:t>
            </a:r>
            <a:r>
              <a:rPr lang="ko-KR" altLang="en-US" b="1" dirty="0" err="1">
                <a:solidFill>
                  <a:srgbClr val="0432FF"/>
                </a:solidFill>
              </a:rPr>
              <a:t>반복문</a:t>
            </a:r>
            <a:r>
              <a:rPr lang="ko-KR" altLang="en-US" b="1" dirty="0">
                <a:solidFill>
                  <a:srgbClr val="0432FF"/>
                </a:solidFill>
              </a:rPr>
              <a:t> </a:t>
            </a:r>
            <a:endParaRPr lang="en-US" altLang="ko-KR" b="1" dirty="0">
              <a:solidFill>
                <a:srgbClr val="0432FF"/>
              </a:solidFill>
            </a:endParaRPr>
          </a:p>
          <a:p>
            <a:pPr marL="457200" lvl="1" indent="0">
              <a:buNone/>
            </a:pPr>
            <a:endParaRPr lang="en-US" altLang="ko-KR" b="1" dirty="0">
              <a:solidFill>
                <a:srgbClr val="0432FF"/>
              </a:solidFill>
            </a:endParaRPr>
          </a:p>
          <a:p>
            <a:pPr lvl="1"/>
            <a:endParaRPr lang="en-US" altLang="ko-KR" sz="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F31647-C2BD-B827-4140-80FBA8108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78" y="1739115"/>
            <a:ext cx="5030013" cy="7036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4EDC4E-C1F8-B77E-6A49-B2561DC17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78" y="2724055"/>
            <a:ext cx="7127179" cy="202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9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변수와 정수</a:t>
            </a:r>
            <a:r>
              <a:rPr lang="en-US" altLang="ko-KR" sz="3200" b="1" dirty="0">
                <a:solidFill>
                  <a:srgbClr val="FF0000"/>
                </a:solidFill>
              </a:rPr>
              <a:t>, </a:t>
            </a:r>
            <a:r>
              <a:rPr lang="ko-KR" altLang="en-US" sz="3200" b="1" dirty="0">
                <a:solidFill>
                  <a:srgbClr val="FF0000"/>
                </a:solidFill>
              </a:rPr>
              <a:t>실수 문자열 활용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A7089-7EEB-6D17-5659-73286D8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변수란</a:t>
            </a:r>
            <a:r>
              <a:rPr lang="en-US" altLang="ko-KR" b="1" dirty="0">
                <a:solidFill>
                  <a:srgbClr val="0000FF"/>
                </a:solidFill>
              </a:rPr>
              <a:t>?</a:t>
            </a:r>
          </a:p>
          <a:p>
            <a:pPr lvl="1"/>
            <a:r>
              <a:rPr lang="ko-KR" altLang="en-US" dirty="0"/>
              <a:t>컴퓨터 메모리에 저장된 값을 가리키는 이름이며</a:t>
            </a:r>
            <a:r>
              <a:rPr lang="en-US" altLang="ko-KR" dirty="0"/>
              <a:t>, </a:t>
            </a:r>
            <a:r>
              <a:rPr lang="ko-KR" altLang="en-US" dirty="0"/>
              <a:t>컴퓨터 프로그램이 어떠한 값을 사용하기 위해서는 반드시 변수에 저장해야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각 변수들의 고유의 이름을 갖는다</a:t>
            </a:r>
            <a:r>
              <a:rPr lang="en-US" altLang="ko-KR" dirty="0"/>
              <a:t>. </a:t>
            </a:r>
          </a:p>
          <a:p>
            <a:r>
              <a:rPr lang="ko-KR" altLang="en-US" b="1" dirty="0">
                <a:solidFill>
                  <a:srgbClr val="0000FF"/>
                </a:solidFill>
              </a:rPr>
              <a:t>변수의 종류</a:t>
            </a:r>
            <a:endParaRPr lang="en-US" altLang="ko-KR" b="1" dirty="0">
              <a:solidFill>
                <a:srgbClr val="0000FF"/>
              </a:solidFill>
            </a:endParaRPr>
          </a:p>
          <a:p>
            <a:pPr lvl="1"/>
            <a:r>
              <a:rPr lang="ko-KR" altLang="en-US" dirty="0"/>
              <a:t>정수를 나타내는 자료형 </a:t>
            </a:r>
            <a:r>
              <a:rPr lang="en-US" altLang="ko-KR" dirty="0"/>
              <a:t>int</a:t>
            </a:r>
          </a:p>
          <a:p>
            <a:pPr lvl="2"/>
            <a:r>
              <a:rPr lang="en-US" altLang="ko-KR" dirty="0"/>
              <a:t>-2, -1, 0, 1, 2, </a:t>
            </a:r>
          </a:p>
          <a:p>
            <a:pPr lvl="1"/>
            <a:r>
              <a:rPr lang="ko-KR" altLang="en-US" dirty="0"/>
              <a:t>유한 소수의 자료형은 부동소수점 자료형 </a:t>
            </a:r>
            <a:r>
              <a:rPr lang="en-US" altLang="ko-KR" dirty="0"/>
              <a:t>float</a:t>
            </a:r>
          </a:p>
          <a:p>
            <a:pPr lvl="2"/>
            <a:r>
              <a:rPr lang="en-US" altLang="ko-KR" dirty="0"/>
              <a:t>3.1471592, 0.271, -0.23</a:t>
            </a:r>
          </a:p>
          <a:p>
            <a:pPr lvl="1"/>
            <a:r>
              <a:rPr lang="ko-KR" altLang="en-US" dirty="0"/>
              <a:t>문자 또는 문장을 나타내는 자료형 </a:t>
            </a:r>
            <a:r>
              <a:rPr lang="en-US" altLang="ko-KR" dirty="0"/>
              <a:t>str</a:t>
            </a:r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강아지</a:t>
            </a:r>
            <a:r>
              <a:rPr lang="en-US" altLang="ko-KR" dirty="0"/>
              <a:t>’,</a:t>
            </a:r>
            <a:r>
              <a:rPr lang="ko-KR" altLang="en-US" dirty="0"/>
              <a:t> </a:t>
            </a:r>
            <a:r>
              <a:rPr lang="en-US" altLang="ko-KR" dirty="0"/>
              <a:t>‘Hello World’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792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변수와 정수</a:t>
            </a:r>
            <a:r>
              <a:rPr lang="en-US" altLang="ko-KR" sz="3200" b="1" dirty="0">
                <a:solidFill>
                  <a:srgbClr val="FF0000"/>
                </a:solidFill>
              </a:rPr>
              <a:t>, </a:t>
            </a:r>
            <a:r>
              <a:rPr lang="ko-KR" altLang="en-US" sz="3200" b="1" dirty="0">
                <a:solidFill>
                  <a:srgbClr val="FF0000"/>
                </a:solidFill>
              </a:rPr>
              <a:t>실수 문자열 활용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3FFC697-0AEB-FD3C-E9B2-3255733C5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0000FF"/>
                </a:solidFill>
              </a:rPr>
              <a:t>변수 할당</a:t>
            </a:r>
            <a:endParaRPr lang="en-US" altLang="ko-KR" b="1" dirty="0">
              <a:solidFill>
                <a:srgbClr val="0000FF"/>
              </a:solidFill>
            </a:endParaRPr>
          </a:p>
          <a:p>
            <a:pPr lvl="1"/>
            <a:r>
              <a:rPr lang="ko-KR" altLang="en-US" sz="1800" dirty="0"/>
              <a:t>변수라는 공간에 값을 대입한다</a:t>
            </a:r>
            <a:r>
              <a:rPr lang="en-US" altLang="ko-KR" sz="1800" dirty="0"/>
              <a:t>. (‘</a:t>
            </a:r>
            <a:r>
              <a:rPr lang="ko-KR" altLang="en-US" sz="1800" dirty="0"/>
              <a:t>변수가 값과 같다</a:t>
            </a:r>
            <a:r>
              <a:rPr lang="en-US" altLang="ko-KR" sz="1800" dirty="0"/>
              <a:t>’</a:t>
            </a:r>
            <a:r>
              <a:rPr lang="ko-KR" altLang="en-US" sz="1800" dirty="0"/>
              <a:t> 아님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A74742D-CEB0-D90F-778B-4535629E1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1" r="48108"/>
          <a:stretch/>
        </p:blipFill>
        <p:spPr>
          <a:xfrm>
            <a:off x="4750541" y="4687700"/>
            <a:ext cx="4258428" cy="120333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3174C36-318D-0F31-F376-FCBC47AE2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285" y="2284836"/>
            <a:ext cx="2724150" cy="177165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BCE3E9F-253C-4D39-3053-097596B3525E}"/>
              </a:ext>
            </a:extLst>
          </p:cNvPr>
          <p:cNvGrpSpPr/>
          <p:nvPr/>
        </p:nvGrpSpPr>
        <p:grpSpPr>
          <a:xfrm>
            <a:off x="364280" y="2697769"/>
            <a:ext cx="3898555" cy="2413932"/>
            <a:chOff x="2539315" y="2631399"/>
            <a:chExt cx="3898555" cy="241393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E5DF49C-A3D5-077C-F087-8E3DD1FA875D}"/>
                </a:ext>
              </a:extLst>
            </p:cNvPr>
            <p:cNvGrpSpPr/>
            <p:nvPr/>
          </p:nvGrpSpPr>
          <p:grpSpPr>
            <a:xfrm>
              <a:off x="2539315" y="2631399"/>
              <a:ext cx="3898555" cy="2097807"/>
              <a:chOff x="1031791" y="3135280"/>
              <a:chExt cx="3898555" cy="2097807"/>
            </a:xfrm>
          </p:grpSpPr>
          <p:pic>
            <p:nvPicPr>
              <p:cNvPr id="10" name="그림 9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AD5AAAB0-3563-E7E4-5577-AC4371A3BD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6978"/>
              <a:stretch/>
            </p:blipFill>
            <p:spPr>
              <a:xfrm>
                <a:off x="1031791" y="3515496"/>
                <a:ext cx="2068828" cy="1717591"/>
              </a:xfrm>
              <a:prstGeom prst="rect">
                <a:avLst/>
              </a:prstGeom>
            </p:spPr>
          </p:pic>
          <p:sp>
            <p:nvSpPr>
              <p:cNvPr id="11" name="화살표: 위로 구부러짐 10">
                <a:extLst>
                  <a:ext uri="{FF2B5EF4-FFF2-40B4-BE49-F238E27FC236}">
                    <a16:creationId xmlns:a16="http://schemas.microsoft.com/office/drawing/2014/main" id="{8B5202AD-2905-72A9-F17D-7E1E25BA1477}"/>
                  </a:ext>
                </a:extLst>
              </p:cNvPr>
              <p:cNvSpPr/>
              <p:nvPr/>
            </p:nvSpPr>
            <p:spPr>
              <a:xfrm rot="10800000">
                <a:off x="1778442" y="3135280"/>
                <a:ext cx="2478460" cy="1062681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11A2883E-E96D-EA4F-6AEE-92DF9703E01F}"/>
                  </a:ext>
                </a:extLst>
              </p:cNvPr>
              <p:cNvSpPr/>
              <p:nvPr/>
            </p:nvSpPr>
            <p:spPr>
              <a:xfrm>
                <a:off x="3354860" y="3930916"/>
                <a:ext cx="1575486" cy="7970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값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5F866C-5370-EF4A-C1FF-80D41A5DDB4B}"/>
                </a:ext>
              </a:extLst>
            </p:cNvPr>
            <p:cNvSpPr txBox="1"/>
            <p:nvPr/>
          </p:nvSpPr>
          <p:spPr>
            <a:xfrm>
              <a:off x="2944390" y="4675999"/>
              <a:ext cx="1258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변수</a:t>
              </a:r>
              <a:r>
                <a:rPr lang="en-US" altLang="ko-KR" dirty="0"/>
                <a:t>(</a:t>
              </a:r>
              <a:r>
                <a:rPr lang="ko-KR" altLang="en-US" dirty="0"/>
                <a:t>이름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020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변수와 정수</a:t>
            </a:r>
            <a:r>
              <a:rPr lang="en-US" altLang="ko-KR" sz="3200" b="1" dirty="0">
                <a:solidFill>
                  <a:srgbClr val="FF0000"/>
                </a:solidFill>
              </a:rPr>
              <a:t>, </a:t>
            </a:r>
            <a:r>
              <a:rPr lang="ko-KR" altLang="en-US" sz="3200" b="1" dirty="0">
                <a:solidFill>
                  <a:srgbClr val="FF0000"/>
                </a:solidFill>
              </a:rPr>
              <a:t>실수 문자열 활용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다른 변수의 값을 다른 변수 값에 대입가능</a:t>
            </a:r>
            <a:endParaRPr lang="en-US" altLang="ko-KR" b="1" dirty="0">
              <a:solidFill>
                <a:srgbClr val="0000FF"/>
              </a:solidFill>
            </a:endParaRPr>
          </a:p>
          <a:p>
            <a:pPr lvl="1"/>
            <a:endParaRPr lang="en-US" altLang="ko-KR" b="1" dirty="0">
              <a:solidFill>
                <a:srgbClr val="0000FF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957C414-B807-69F2-22DF-D2EFF3CE12E9}"/>
              </a:ext>
            </a:extLst>
          </p:cNvPr>
          <p:cNvGrpSpPr/>
          <p:nvPr/>
        </p:nvGrpSpPr>
        <p:grpSpPr>
          <a:xfrm>
            <a:off x="1380925" y="1817132"/>
            <a:ext cx="6400196" cy="2468225"/>
            <a:chOff x="1125231" y="3080565"/>
            <a:chExt cx="6400196" cy="2468225"/>
          </a:xfrm>
        </p:grpSpPr>
        <p:pic>
          <p:nvPicPr>
            <p:cNvPr id="5" name="그림 4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A685E48C-1B9C-B8F6-1CBE-FFEA36449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978"/>
            <a:stretch/>
          </p:blipFill>
          <p:spPr>
            <a:xfrm>
              <a:off x="3537586" y="3516294"/>
              <a:ext cx="2068828" cy="1717591"/>
            </a:xfrm>
            <a:prstGeom prst="rect">
              <a:avLst/>
            </a:prstGeom>
          </p:spPr>
        </p:pic>
        <p:sp>
          <p:nvSpPr>
            <p:cNvPr id="6" name="화살표: 위로 구부러짐 5">
              <a:extLst>
                <a:ext uri="{FF2B5EF4-FFF2-40B4-BE49-F238E27FC236}">
                  <a16:creationId xmlns:a16="http://schemas.microsoft.com/office/drawing/2014/main" id="{66A443B0-D581-C313-75AC-9BC8B05B4506}"/>
                </a:ext>
              </a:extLst>
            </p:cNvPr>
            <p:cNvSpPr/>
            <p:nvPr/>
          </p:nvSpPr>
          <p:spPr>
            <a:xfrm rot="10800000">
              <a:off x="4536019" y="3086830"/>
              <a:ext cx="2478460" cy="1062681"/>
            </a:xfrm>
            <a:prstGeom prst="curved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F0249DA-076A-6408-B301-C6C15A39D295}"/>
                </a:ext>
              </a:extLst>
            </p:cNvPr>
            <p:cNvSpPr/>
            <p:nvPr/>
          </p:nvSpPr>
          <p:spPr>
            <a:xfrm>
              <a:off x="5949941" y="3976585"/>
              <a:ext cx="1575486" cy="79700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값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1076E2-9A66-2B69-11A8-182B8467D6F0}"/>
                </a:ext>
              </a:extLst>
            </p:cNvPr>
            <p:cNvSpPr txBox="1"/>
            <p:nvPr/>
          </p:nvSpPr>
          <p:spPr>
            <a:xfrm>
              <a:off x="4191126" y="517945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변수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pic>
          <p:nvPicPr>
            <p:cNvPr id="9" name="그림 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46C335E-7584-6B18-5B6F-DB9B2ECE39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978"/>
            <a:stretch/>
          </p:blipFill>
          <p:spPr>
            <a:xfrm>
              <a:off x="1125231" y="3516294"/>
              <a:ext cx="2068828" cy="1717591"/>
            </a:xfrm>
            <a:prstGeom prst="rect">
              <a:avLst/>
            </a:prstGeom>
          </p:spPr>
        </p:pic>
        <p:sp>
          <p:nvSpPr>
            <p:cNvPr id="10" name="화살표: 위로 구부러짐 9">
              <a:extLst>
                <a:ext uri="{FF2B5EF4-FFF2-40B4-BE49-F238E27FC236}">
                  <a16:creationId xmlns:a16="http://schemas.microsoft.com/office/drawing/2014/main" id="{D657F445-8E4B-459E-2B6E-C58324475C8E}"/>
                </a:ext>
              </a:extLst>
            </p:cNvPr>
            <p:cNvSpPr/>
            <p:nvPr/>
          </p:nvSpPr>
          <p:spPr>
            <a:xfrm rot="10800000">
              <a:off x="1911361" y="3080565"/>
              <a:ext cx="2478460" cy="1062681"/>
            </a:xfrm>
            <a:prstGeom prst="curved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6DFDBC-87F6-CE50-37F7-32FE61B78D3F}"/>
                </a:ext>
              </a:extLst>
            </p:cNvPr>
            <p:cNvSpPr txBox="1"/>
            <p:nvPr/>
          </p:nvSpPr>
          <p:spPr>
            <a:xfrm>
              <a:off x="1779805" y="517945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변수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406FCC4-CDDF-FED4-8AF9-46FF66390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75" y="4542978"/>
            <a:ext cx="3207927" cy="1216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0976748-3CAC-1D7F-1EFC-A21F7D058B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000"/>
          <a:stretch/>
        </p:blipFill>
        <p:spPr>
          <a:xfrm>
            <a:off x="4487401" y="4479384"/>
            <a:ext cx="4572000" cy="60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75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변수와 정수</a:t>
            </a:r>
            <a:r>
              <a:rPr lang="en-US" altLang="ko-KR" sz="3200" b="1" dirty="0">
                <a:solidFill>
                  <a:srgbClr val="FF0000"/>
                </a:solidFill>
              </a:rPr>
              <a:t>, </a:t>
            </a:r>
            <a:r>
              <a:rPr lang="ko-KR" altLang="en-US" sz="3200" b="1" dirty="0">
                <a:solidFill>
                  <a:srgbClr val="FF0000"/>
                </a:solidFill>
              </a:rPr>
              <a:t>실수 문자열 활용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스크래치에서의 사칙연산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p:graphicFrame>
        <p:nvGraphicFramePr>
          <p:cNvPr id="15" name="표 7">
            <a:extLst>
              <a:ext uri="{FF2B5EF4-FFF2-40B4-BE49-F238E27FC236}">
                <a16:creationId xmlns:a16="http://schemas.microsoft.com/office/drawing/2014/main" id="{AB67A452-4CD6-429E-AB55-29B0978AF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07178"/>
              </p:ext>
            </p:extLst>
          </p:nvPr>
        </p:nvGraphicFramePr>
        <p:xfrm>
          <a:off x="258679" y="1752941"/>
          <a:ext cx="8626644" cy="337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661">
                  <a:extLst>
                    <a:ext uri="{9D8B030D-6E8A-4147-A177-3AD203B41FA5}">
                      <a16:colId xmlns:a16="http://schemas.microsoft.com/office/drawing/2014/main" val="4267117760"/>
                    </a:ext>
                  </a:extLst>
                </a:gridCol>
                <a:gridCol w="2156661">
                  <a:extLst>
                    <a:ext uri="{9D8B030D-6E8A-4147-A177-3AD203B41FA5}">
                      <a16:colId xmlns:a16="http://schemas.microsoft.com/office/drawing/2014/main" val="2053211291"/>
                    </a:ext>
                  </a:extLst>
                </a:gridCol>
                <a:gridCol w="2156661">
                  <a:extLst>
                    <a:ext uri="{9D8B030D-6E8A-4147-A177-3AD203B41FA5}">
                      <a16:colId xmlns:a16="http://schemas.microsoft.com/office/drawing/2014/main" val="1961980547"/>
                    </a:ext>
                  </a:extLst>
                </a:gridCol>
                <a:gridCol w="2156661">
                  <a:extLst>
                    <a:ext uri="{9D8B030D-6E8A-4147-A177-3AD203B41FA5}">
                      <a16:colId xmlns:a16="http://schemas.microsoft.com/office/drawing/2014/main" val="2377186302"/>
                    </a:ext>
                  </a:extLst>
                </a:gridCol>
              </a:tblGrid>
              <a:tr h="67502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연산기호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실행결과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638194"/>
                  </a:ext>
                </a:extLst>
              </a:tr>
              <a:tr h="67502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+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덧셈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6703556"/>
                  </a:ext>
                </a:extLst>
              </a:tr>
              <a:tr h="67502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뺄셈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457015"/>
                  </a:ext>
                </a:extLst>
              </a:tr>
              <a:tr h="67502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곱셈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ko-KR" altLang="en-US" dirty="0"/>
                        <a:t> * </a:t>
                      </a:r>
                      <a:r>
                        <a:rPr lang="en-US" altLang="ko-KR" dirty="0"/>
                        <a:t>6 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505030"/>
                  </a:ext>
                </a:extLst>
              </a:tr>
              <a:tr h="67502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/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나눗셈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.5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5248335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F9AD8BE4-D1D7-5414-F646-43FFEDCE84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9" t="74145" r="9390" b="5666"/>
          <a:stretch/>
        </p:blipFill>
        <p:spPr>
          <a:xfrm>
            <a:off x="710514" y="4501088"/>
            <a:ext cx="1359242" cy="5272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4E631F-A9DB-F109-9457-9576B13C6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6" t="51740" r="10568" b="29811"/>
          <a:stretch/>
        </p:blipFill>
        <p:spPr>
          <a:xfrm>
            <a:off x="729049" y="3867936"/>
            <a:ext cx="1322172" cy="4817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F66AF4C-73A3-FF0F-5C01-29EB69D32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1" t="27604" r="10568" b="52207"/>
          <a:stretch/>
        </p:blipFill>
        <p:spPr>
          <a:xfrm>
            <a:off x="710514" y="3189347"/>
            <a:ext cx="1359242" cy="5272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7DFACA5-6DF1-0F5F-F98F-BE982D13F0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5" t="4704" r="8385" b="75107"/>
          <a:stretch/>
        </p:blipFill>
        <p:spPr>
          <a:xfrm>
            <a:off x="710514" y="2510758"/>
            <a:ext cx="1359242" cy="52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8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변수와 정수</a:t>
            </a:r>
            <a:r>
              <a:rPr lang="en-US" altLang="ko-KR" sz="3200" b="1" dirty="0">
                <a:solidFill>
                  <a:srgbClr val="FF0000"/>
                </a:solidFill>
              </a:rPr>
              <a:t>, </a:t>
            </a:r>
            <a:r>
              <a:rPr lang="ko-KR" altLang="en-US" sz="3200" b="1" dirty="0">
                <a:solidFill>
                  <a:srgbClr val="FF0000"/>
                </a:solidFill>
              </a:rPr>
              <a:t>실수 문자열 활용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>
                <a:solidFill>
                  <a:srgbClr val="0000FF"/>
                </a:solidFill>
              </a:rPr>
              <a:t>파이썬에서의</a:t>
            </a:r>
            <a:r>
              <a:rPr lang="ko-KR" altLang="en-US" b="1" dirty="0">
                <a:solidFill>
                  <a:srgbClr val="0000FF"/>
                </a:solidFill>
              </a:rPr>
              <a:t> 연산자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p:graphicFrame>
        <p:nvGraphicFramePr>
          <p:cNvPr id="15" name="표 7">
            <a:extLst>
              <a:ext uri="{FF2B5EF4-FFF2-40B4-BE49-F238E27FC236}">
                <a16:creationId xmlns:a16="http://schemas.microsoft.com/office/drawing/2014/main" id="{AB67A452-4CD6-429E-AB55-29B0978AF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88838"/>
              </p:ext>
            </p:extLst>
          </p:nvPr>
        </p:nvGraphicFramePr>
        <p:xfrm>
          <a:off x="258679" y="1752941"/>
          <a:ext cx="8626644" cy="397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661">
                  <a:extLst>
                    <a:ext uri="{9D8B030D-6E8A-4147-A177-3AD203B41FA5}">
                      <a16:colId xmlns:a16="http://schemas.microsoft.com/office/drawing/2014/main" val="4267117760"/>
                    </a:ext>
                  </a:extLst>
                </a:gridCol>
                <a:gridCol w="2156661">
                  <a:extLst>
                    <a:ext uri="{9D8B030D-6E8A-4147-A177-3AD203B41FA5}">
                      <a16:colId xmlns:a16="http://schemas.microsoft.com/office/drawing/2014/main" val="2053211291"/>
                    </a:ext>
                  </a:extLst>
                </a:gridCol>
                <a:gridCol w="2156661">
                  <a:extLst>
                    <a:ext uri="{9D8B030D-6E8A-4147-A177-3AD203B41FA5}">
                      <a16:colId xmlns:a16="http://schemas.microsoft.com/office/drawing/2014/main" val="1961980547"/>
                    </a:ext>
                  </a:extLst>
                </a:gridCol>
                <a:gridCol w="2156661">
                  <a:extLst>
                    <a:ext uri="{9D8B030D-6E8A-4147-A177-3AD203B41FA5}">
                      <a16:colId xmlns:a16="http://schemas.microsoft.com/office/drawing/2014/main" val="2377186302"/>
                    </a:ext>
                  </a:extLst>
                </a:gridCol>
              </a:tblGrid>
              <a:tr h="497367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연산기호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실행결과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638194"/>
                  </a:ext>
                </a:extLst>
              </a:tr>
              <a:tr h="4973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+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덧셈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6703556"/>
                  </a:ext>
                </a:extLst>
              </a:tr>
              <a:tr h="4973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뺄셈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457015"/>
                  </a:ext>
                </a:extLst>
              </a:tr>
              <a:tr h="497367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곱셈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ko-KR" altLang="en-US" dirty="0"/>
                        <a:t> * </a:t>
                      </a:r>
                      <a:r>
                        <a:rPr lang="en-US" altLang="ko-KR" dirty="0"/>
                        <a:t>6 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505030"/>
                  </a:ext>
                </a:extLst>
              </a:tr>
              <a:tr h="4973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/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나눗셈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.5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5248335"/>
                  </a:ext>
                </a:extLst>
              </a:tr>
              <a:tr h="497367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지수승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ko-KR" altLang="en-US" dirty="0"/>
                        <a:t> ** </a:t>
                      </a:r>
                      <a:r>
                        <a:rPr lang="en-US" altLang="ko-KR" dirty="0"/>
                        <a:t>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0852618"/>
                  </a:ext>
                </a:extLst>
              </a:tr>
              <a:tr h="4973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/</a:t>
                      </a:r>
                      <a:r>
                        <a:rPr lang="en-US" altLang="ko-KR" dirty="0"/>
                        <a:t>/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//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504439"/>
                  </a:ext>
                </a:extLst>
              </a:tr>
              <a:tr h="4973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%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나머지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%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201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974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변수와 정수</a:t>
            </a:r>
            <a:r>
              <a:rPr lang="en-US" altLang="ko-KR" sz="3200" b="1" dirty="0">
                <a:solidFill>
                  <a:srgbClr val="FF0000"/>
                </a:solidFill>
              </a:rPr>
              <a:t>, </a:t>
            </a:r>
            <a:r>
              <a:rPr lang="ko-KR" altLang="en-US" sz="3200" b="1" dirty="0">
                <a:solidFill>
                  <a:srgbClr val="FF0000"/>
                </a:solidFill>
              </a:rPr>
              <a:t>실수 문자열 활용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>
                <a:solidFill>
                  <a:srgbClr val="0000FF"/>
                </a:solidFill>
              </a:rPr>
              <a:t>파이썬에서의</a:t>
            </a:r>
            <a:r>
              <a:rPr lang="ko-KR" altLang="en-US" b="1" dirty="0">
                <a:solidFill>
                  <a:srgbClr val="0000FF"/>
                </a:solidFill>
              </a:rPr>
              <a:t> 연산자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p:graphicFrame>
        <p:nvGraphicFramePr>
          <p:cNvPr id="15" name="표 7">
            <a:extLst>
              <a:ext uri="{FF2B5EF4-FFF2-40B4-BE49-F238E27FC236}">
                <a16:creationId xmlns:a16="http://schemas.microsoft.com/office/drawing/2014/main" id="{AB67A452-4CD6-429E-AB55-29B0978AFE20}"/>
              </a:ext>
            </a:extLst>
          </p:cNvPr>
          <p:cNvGraphicFramePr>
            <a:graphicFrameLocks noGrp="1"/>
          </p:cNvGraphicFramePr>
          <p:nvPr/>
        </p:nvGraphicFramePr>
        <p:xfrm>
          <a:off x="258679" y="1752941"/>
          <a:ext cx="8626644" cy="397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661">
                  <a:extLst>
                    <a:ext uri="{9D8B030D-6E8A-4147-A177-3AD203B41FA5}">
                      <a16:colId xmlns:a16="http://schemas.microsoft.com/office/drawing/2014/main" val="4267117760"/>
                    </a:ext>
                  </a:extLst>
                </a:gridCol>
                <a:gridCol w="2156661">
                  <a:extLst>
                    <a:ext uri="{9D8B030D-6E8A-4147-A177-3AD203B41FA5}">
                      <a16:colId xmlns:a16="http://schemas.microsoft.com/office/drawing/2014/main" val="2053211291"/>
                    </a:ext>
                  </a:extLst>
                </a:gridCol>
                <a:gridCol w="2156661">
                  <a:extLst>
                    <a:ext uri="{9D8B030D-6E8A-4147-A177-3AD203B41FA5}">
                      <a16:colId xmlns:a16="http://schemas.microsoft.com/office/drawing/2014/main" val="1961980547"/>
                    </a:ext>
                  </a:extLst>
                </a:gridCol>
                <a:gridCol w="2156661">
                  <a:extLst>
                    <a:ext uri="{9D8B030D-6E8A-4147-A177-3AD203B41FA5}">
                      <a16:colId xmlns:a16="http://schemas.microsoft.com/office/drawing/2014/main" val="2377186302"/>
                    </a:ext>
                  </a:extLst>
                </a:gridCol>
              </a:tblGrid>
              <a:tr h="497367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연산기호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실행결과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638194"/>
                  </a:ext>
                </a:extLst>
              </a:tr>
              <a:tr h="4973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+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덧셈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6703556"/>
                  </a:ext>
                </a:extLst>
              </a:tr>
              <a:tr h="4973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뺄셈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457015"/>
                  </a:ext>
                </a:extLst>
              </a:tr>
              <a:tr h="497367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곱셈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ko-KR" altLang="en-US" dirty="0"/>
                        <a:t> * </a:t>
                      </a:r>
                      <a:r>
                        <a:rPr lang="en-US" altLang="ko-KR" dirty="0"/>
                        <a:t>6 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505030"/>
                  </a:ext>
                </a:extLst>
              </a:tr>
              <a:tr h="4973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/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나눗셈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.5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5248335"/>
                  </a:ext>
                </a:extLst>
              </a:tr>
              <a:tr h="497367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지수승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ko-KR" altLang="en-US" dirty="0"/>
                        <a:t> ** </a:t>
                      </a:r>
                      <a:r>
                        <a:rPr lang="en-US" altLang="ko-KR" dirty="0"/>
                        <a:t>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0852618"/>
                  </a:ext>
                </a:extLst>
              </a:tr>
              <a:tr h="4973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/</a:t>
                      </a:r>
                      <a:r>
                        <a:rPr lang="en-US" altLang="ko-KR" dirty="0"/>
                        <a:t>/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//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504439"/>
                  </a:ext>
                </a:extLst>
              </a:tr>
              <a:tr h="4973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%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나머지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%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201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2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변수와 정수</a:t>
            </a:r>
            <a:r>
              <a:rPr lang="en-US" altLang="ko-KR" sz="3200" b="1" dirty="0">
                <a:solidFill>
                  <a:srgbClr val="FF0000"/>
                </a:solidFill>
              </a:rPr>
              <a:t>, </a:t>
            </a:r>
            <a:r>
              <a:rPr lang="ko-KR" altLang="en-US" sz="3200" b="1" dirty="0">
                <a:solidFill>
                  <a:srgbClr val="FF0000"/>
                </a:solidFill>
              </a:rPr>
              <a:t>실수 문자열 활용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432FF"/>
                </a:solidFill>
              </a:rPr>
              <a:t>str</a:t>
            </a:r>
            <a:r>
              <a:rPr lang="ko-KR" altLang="en-US" b="1" dirty="0">
                <a:solidFill>
                  <a:srgbClr val="0432FF"/>
                </a:solidFill>
              </a:rPr>
              <a:t> 자료형</a:t>
            </a:r>
            <a:r>
              <a:rPr lang="en-US" altLang="ko-KR" dirty="0"/>
              <a:t>:</a:t>
            </a:r>
            <a:r>
              <a:rPr lang="ko-KR" altLang="en-US" dirty="0"/>
              <a:t> 문자 기호로 이루어진 단어</a:t>
            </a:r>
            <a:r>
              <a:rPr lang="en-US" altLang="ko-KR" dirty="0"/>
              <a:t>,</a:t>
            </a:r>
            <a:r>
              <a:rPr lang="ko-KR" altLang="en-US" dirty="0"/>
              <a:t> 문구 등을 가리킨다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br>
              <a:rPr lang="en-US" altLang="ko-KR" dirty="0"/>
            </a:br>
            <a:r>
              <a:rPr lang="ko-KR" altLang="en-US" dirty="0"/>
              <a:t>문자열 선언 방법은 세가지 방식으로 구분된다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sz="1800" dirty="0"/>
              <a:t>작은 따옴표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큰따옴표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연속된 세개의 작은 또는 큰 따옴표</a:t>
            </a: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D8FBBB-0604-0750-636F-6EA97A39C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35" y="2490899"/>
            <a:ext cx="1557070" cy="6858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A5997C-0DDA-C51E-0517-2B756B7A2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84" y="3666622"/>
            <a:ext cx="1557070" cy="6858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1A70658-4F2B-F5E0-EB14-A8BBF0438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84" y="4842345"/>
            <a:ext cx="1358030" cy="11183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9A56A3-26AB-B1BF-C6A9-B14413FB3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8424" y="4842345"/>
            <a:ext cx="1358030" cy="111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83335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5831</TotalTime>
  <Words>758</Words>
  <Application>Microsoft Office PowerPoint</Application>
  <PresentationFormat>화면 슬라이드 쇼(4:3)</PresentationFormat>
  <Paragraphs>262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Gulim</vt:lpstr>
      <vt:lpstr>맑은 고딕</vt:lpstr>
      <vt:lpstr>Arial</vt:lpstr>
      <vt:lpstr>Gill Sans MT</vt:lpstr>
      <vt:lpstr>Wingdings</vt:lpstr>
      <vt:lpstr>갤러리</vt:lpstr>
      <vt:lpstr>   13. 텀 프로젝트 1</vt:lpstr>
      <vt:lpstr>개요</vt:lpstr>
      <vt:lpstr>변수와 정수, 실수 문자열 활용</vt:lpstr>
      <vt:lpstr>변수와 정수, 실수 문자열 활용</vt:lpstr>
      <vt:lpstr>변수와 정수, 실수 문자열 활용</vt:lpstr>
      <vt:lpstr>변수와 정수, 실수 문자열 활용</vt:lpstr>
      <vt:lpstr>변수와 정수, 실수 문자열 활용</vt:lpstr>
      <vt:lpstr>변수와 정수, 실수 문자열 활용</vt:lpstr>
      <vt:lpstr>변수와 정수, 실수 문자열 활용</vt:lpstr>
      <vt:lpstr>변수와 정수, 실수 문자열 활용</vt:lpstr>
      <vt:lpstr>변수와 정수, 실수 문자열 활용</vt:lpstr>
      <vt:lpstr>변수와 정수, 실수 문자열 활용</vt:lpstr>
      <vt:lpstr>입력과 출력 이해</vt:lpstr>
      <vt:lpstr>조건에 따라 다른 일 하기</vt:lpstr>
      <vt:lpstr>조건에 따라 다른 일 하기</vt:lpstr>
      <vt:lpstr>조건에 따라 다른 일 하기</vt:lpstr>
      <vt:lpstr>조건에 따라 다른 일 하기</vt:lpstr>
      <vt:lpstr>조건에 따라 다른 일 하기</vt:lpstr>
      <vt:lpstr>조건에 따라 다른 일 하기</vt:lpstr>
      <vt:lpstr>조건에 따라 다른 일 하기</vt:lpstr>
      <vt:lpstr>조건에 따라 다른 일 하기</vt:lpstr>
      <vt:lpstr>얼마나 반복시킬까 반복문</vt:lpstr>
      <vt:lpstr>얼마나 반복시킬까 반복문</vt:lpstr>
      <vt:lpstr>얼마나 반복시킬까 반복문</vt:lpstr>
      <vt:lpstr>얼마나 반복시킬까 반복문</vt:lpstr>
      <vt:lpstr>얼마나 반복시킬까 반복문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1. 컴퓨터 프로그래밍</dc:title>
  <dc:creator>심규성</dc:creator>
  <cp:lastModifiedBy>심규성</cp:lastModifiedBy>
  <cp:revision>229</cp:revision>
  <dcterms:created xsi:type="dcterms:W3CDTF">2023-01-11T09:27:42Z</dcterms:created>
  <dcterms:modified xsi:type="dcterms:W3CDTF">2024-05-15T07:57:13Z</dcterms:modified>
</cp:coreProperties>
</file>