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60" r:id="rId2"/>
    <p:sldId id="761" r:id="rId3"/>
    <p:sldId id="472" r:id="rId4"/>
    <p:sldId id="751" r:id="rId5"/>
    <p:sldId id="757" r:id="rId6"/>
    <p:sldId id="754" r:id="rId7"/>
    <p:sldId id="762" r:id="rId8"/>
    <p:sldId id="764" r:id="rId9"/>
    <p:sldId id="767" r:id="rId10"/>
    <p:sldId id="763" r:id="rId11"/>
    <p:sldId id="766" r:id="rId12"/>
    <p:sldId id="768" r:id="rId13"/>
    <p:sldId id="765" r:id="rId1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AC81"/>
    <a:srgbClr val="E67627"/>
    <a:srgbClr val="44A0A2"/>
    <a:srgbClr val="A72F49"/>
    <a:srgbClr val="DA6EAB"/>
    <a:srgbClr val="0067B3"/>
    <a:srgbClr val="EE7D6A"/>
    <a:srgbClr val="2A5CAA"/>
    <a:srgbClr val="ED7C7F"/>
    <a:srgbClr val="3C47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4213" autoAdjust="0"/>
  </p:normalViewPr>
  <p:slideViewPr>
    <p:cSldViewPr>
      <p:cViewPr>
        <p:scale>
          <a:sx n="100" d="100"/>
          <a:sy n="100" d="100"/>
        </p:scale>
        <p:origin x="-2304" y="-288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95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rgbClr val="A72F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228738"/>
            <a:ext cx="1487604" cy="24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450" y="764704"/>
            <a:ext cx="4057100" cy="2823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908" y="3914370"/>
            <a:ext cx="3999135" cy="1066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20000"/>
              <a:lumOff val="8000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E67627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186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2025-01-23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15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E676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661" y="5645666"/>
            <a:ext cx="1731819" cy="28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271693" y="6309320"/>
            <a:ext cx="24593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Copyright© 2019 </a:t>
            </a:r>
            <a:r>
              <a:rPr lang="en-US" altLang="ko-KR" sz="1100" dirty="0" err="1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Hanbit</a:t>
            </a: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 Academy, Inc.</a:t>
            </a:r>
          </a:p>
          <a:p>
            <a:pPr algn="ctr" eaLnBrk="1" hangingPunct="1">
              <a:defRPr/>
            </a:pPr>
            <a:r>
              <a:rPr lang="en-US" altLang="ko-KR" sz="1100" dirty="0">
                <a:solidFill>
                  <a:schemeClr val="bg1"/>
                </a:solidFill>
                <a:latin typeface="Times New Roman" pitchFamily="18" charset="0"/>
                <a:ea typeface="Adobe Kaiti Std R" panose="02020400000000000000" pitchFamily="18" charset="-128"/>
                <a:cs typeface="Times New Roman" pitchFamily="18" charset="0"/>
              </a:rPr>
              <a:t>All rights reserved.</a:t>
            </a:r>
            <a:endParaRPr lang="ko-KR" altLang="ko-KR" sz="1100" dirty="0">
              <a:solidFill>
                <a:schemeClr val="bg1"/>
              </a:solidFill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4114800" y="25649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altLang="ko-KR" sz="6000" b="1" dirty="0">
                <a:solidFill>
                  <a:srgbClr val="E67627"/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Thank You!</a:t>
            </a:r>
            <a:endParaRPr lang="ko-KR" altLang="en-US" sz="6000" b="1" dirty="0">
              <a:solidFill>
                <a:srgbClr val="E67627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경영경제통계학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9851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1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100" dirty="0" err="1">
                <a:ea typeface="맑은 고딕" pitchFamily="50" charset="-127"/>
              </a:rPr>
              <a:t>한빛아카데미</a:t>
            </a:r>
            <a:r>
              <a:rPr kumimoji="0" lang="ko-KR" altLang="en-US" sz="1100" dirty="0">
                <a:ea typeface="맑은 고딕" pitchFamily="50" charset="-127"/>
              </a:rPr>
              <a:t>㈜에 있습니다</a:t>
            </a:r>
            <a:r>
              <a:rPr kumimoji="0" lang="en-US" altLang="ko-KR" sz="1100" dirty="0">
                <a:ea typeface="맑은 고딕" pitchFamily="50" charset="-127"/>
              </a:rPr>
              <a:t>.</a:t>
            </a:r>
            <a:r>
              <a:rPr kumimoji="0" lang="ko-KR" altLang="en-US" sz="11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1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E676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  <p:extLst>
      <p:ext uri="{BB962C8B-B14F-4D97-AF65-F5344CB8AC3E}">
        <p14:creationId xmlns:p14="http://schemas.microsoft.com/office/powerpoint/2010/main" val="3380144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59141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6"/>
          <p:cNvSpPr txBox="1">
            <a:spLocks noChangeArrowheads="1"/>
          </p:cNvSpPr>
          <p:nvPr userDrawn="1"/>
        </p:nvSpPr>
        <p:spPr bwMode="auto">
          <a:xfrm>
            <a:off x="612452" y="981075"/>
            <a:ext cx="79914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2400" dirty="0">
                <a:latin typeface="HY견고딕" pitchFamily="18" charset="-127"/>
                <a:ea typeface="HY견고딕" pitchFamily="18" charset="-127"/>
              </a:rPr>
              <a:t>IT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 </a:t>
            </a:r>
            <a:r>
              <a:rPr kumimoji="0" lang="en-US" altLang="ko-KR" sz="2400" baseline="0" dirty="0" err="1">
                <a:latin typeface="HY견고딕" pitchFamily="18" charset="-127"/>
                <a:ea typeface="HY견고딕" pitchFamily="18" charset="-127"/>
              </a:rPr>
              <a:t>CookBook</a:t>
            </a:r>
            <a:r>
              <a:rPr kumimoji="0" lang="en-US" altLang="ko-KR" sz="2400" baseline="0" dirty="0">
                <a:latin typeface="HY견고딕" pitchFamily="18" charset="-127"/>
                <a:ea typeface="HY견고딕" pitchFamily="18" charset="-127"/>
              </a:rPr>
              <a:t>, </a:t>
            </a:r>
            <a:r>
              <a:rPr kumimoji="0" lang="ko-KR" altLang="en-US" sz="2400" baseline="0" dirty="0">
                <a:latin typeface="HY견고딕" pitchFamily="18" charset="-127"/>
                <a:ea typeface="HY견고딕" pitchFamily="18" charset="-127"/>
              </a:rPr>
              <a:t>컴퓨터 아키텍처 </a:t>
            </a:r>
            <a:r>
              <a:rPr kumimoji="0" lang="en-US" altLang="ko-KR" sz="1800" baseline="0" dirty="0">
                <a:latin typeface="HY견고딕" pitchFamily="18" charset="-127"/>
                <a:ea typeface="HY견고딕" pitchFamily="18" charset="-127"/>
              </a:rPr>
              <a:t>: </a:t>
            </a:r>
            <a:r>
              <a:rPr kumimoji="0" lang="ko-KR" altLang="en-US" sz="1800" baseline="0" dirty="0">
                <a:latin typeface="HY견고딕" pitchFamily="18" charset="-127"/>
                <a:ea typeface="HY견고딕" pitchFamily="18" charset="-127"/>
              </a:rPr>
              <a:t>컴퓨터 구조 및 동작 원리</a:t>
            </a:r>
            <a:endParaRPr kumimoji="0" lang="de-DE" altLang="ko-KR" sz="180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7"/>
          <p:cNvSpPr txBox="1"/>
          <p:nvPr userDrawn="1"/>
        </p:nvSpPr>
        <p:spPr>
          <a:xfrm>
            <a:off x="612453" y="1700213"/>
            <a:ext cx="7991475" cy="15758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solidFill>
                <a:srgbClr val="222222"/>
              </a:solidFill>
              <a:ea typeface="맑은 고딕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[</a:t>
            </a:r>
            <a:r>
              <a:rPr kumimoji="0" lang="ko-KR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강의교안 이용 안내</a:t>
            </a:r>
            <a:r>
              <a:rPr kumimoji="0"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ea typeface="맑은 고딕" pitchFamily="50" charset="-127"/>
              </a:rPr>
              <a:t>]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dirty="0"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dirty="0">
                <a:ea typeface="맑은 고딕" pitchFamily="50" charset="-127"/>
              </a:rPr>
              <a:t>본 강의교안의 저작권은 </a:t>
            </a:r>
            <a:r>
              <a:rPr kumimoji="0" lang="ko-KR" altLang="en-US" sz="1400" dirty="0" err="1">
                <a:ea typeface="맑은 고딕" pitchFamily="50" charset="-127"/>
              </a:rPr>
              <a:t>한빛아카데미</a:t>
            </a:r>
            <a:r>
              <a:rPr kumimoji="0" lang="ko-KR" altLang="en-US" sz="1400" dirty="0">
                <a:ea typeface="맑은 고딕" pitchFamily="50" charset="-127"/>
              </a:rPr>
              <a:t>㈜에 있습니다</a:t>
            </a:r>
            <a:r>
              <a:rPr kumimoji="0" lang="en-US" altLang="ko-KR" sz="1400" dirty="0">
                <a:ea typeface="맑은 고딕" pitchFamily="50" charset="-127"/>
              </a:rPr>
              <a:t>.</a:t>
            </a:r>
            <a:r>
              <a:rPr kumimoji="0" lang="ko-KR" altLang="en-US" sz="1400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endParaRPr kumimoji="0" lang="en-US" altLang="ko-KR" sz="1400" dirty="0">
              <a:solidFill>
                <a:srgbClr val="222222"/>
              </a:solidFill>
              <a:ea typeface="맑은 고딕" pitchFamily="50" charset="-127"/>
            </a:endParaRPr>
          </a:p>
          <a:p>
            <a:pPr marL="171450" indent="-17145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이 자료를 무단으로 전제하거나 배포할 경우 저작권법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136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조에 의거하여 최고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년 이하의 징역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 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또는 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5</a:t>
            </a:r>
            <a:r>
              <a:rPr kumimoji="0" lang="ko-KR" altLang="en-US" sz="1400" u="sng" dirty="0" err="1">
                <a:solidFill>
                  <a:srgbClr val="222222"/>
                </a:solidFill>
                <a:ea typeface="맑은 고딕" pitchFamily="50" charset="-127"/>
              </a:rPr>
              <a:t>천만원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 이하의 벌금에 처할 수 있고 이를 병과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(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倂科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)</a:t>
            </a:r>
            <a:r>
              <a:rPr kumimoji="0" lang="ko-KR" altLang="en-US" sz="1400" u="sng" dirty="0">
                <a:solidFill>
                  <a:srgbClr val="222222"/>
                </a:solidFill>
                <a:ea typeface="맑은 고딕" pitchFamily="50" charset="-127"/>
              </a:rPr>
              <a:t>할 수도 있습니다</a:t>
            </a:r>
            <a:r>
              <a:rPr kumimoji="0" lang="en-US" altLang="ko-KR" sz="1400" u="sng" dirty="0">
                <a:solidFill>
                  <a:srgbClr val="222222"/>
                </a:solidFill>
                <a:ea typeface="맑은 고딕" pitchFamily="50" charset="-127"/>
              </a:rPr>
              <a:t>.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000" dirty="0">
              <a:ea typeface="맑은 고딕" pitchFamily="50" charset="-127"/>
            </a:endParaRPr>
          </a:p>
        </p:txBody>
      </p:sp>
      <p:sp>
        <p:nvSpPr>
          <p:cNvPr id="5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2025-01-23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0" r:id="rId2"/>
    <p:sldLayoutId id="2147483688" r:id="rId3"/>
    <p:sldLayoutId id="2147483689" r:id="rId4"/>
    <p:sldLayoutId id="2147483678" r:id="rId5"/>
    <p:sldLayoutId id="2147483679" r:id="rId6"/>
    <p:sldLayoutId id="2147483680" r:id="rId7"/>
    <p:sldLayoutId id="2147483686" r:id="rId8"/>
    <p:sldLayoutId id="2147483685" r:id="rId9"/>
    <p:sldLayoutId id="2147483692" r:id="rId10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2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anbit.co.kr/academy" TargetMode="External"/><Relationship Id="rId2" Type="http://schemas.openxmlformats.org/officeDocument/2006/relationships/hyperlink" Target="https://www.hanbit.co.kr/store/books/look.php?p_code=B2049588591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36" y="188640"/>
            <a:ext cx="4246928" cy="3509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3572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165304"/>
            <a:ext cx="1724437" cy="420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2307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52736"/>
            <a:ext cx="4752528" cy="561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4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269504"/>
            <a:ext cx="4802449" cy="4663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70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124744"/>
            <a:ext cx="4790978" cy="5274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4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61653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endParaRPr lang="ko-KR" altLang="en-US" sz="3600" dirty="0" smtClean="0"/>
          </a:p>
        </p:txBody>
      </p:sp>
      <p:sp>
        <p:nvSpPr>
          <p:cNvPr id="4" name="직사각형 3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rgbClr val="43AC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latin typeface="+mj-lt"/>
              </a:rPr>
              <a:t>Copyright</a:t>
            </a:r>
            <a:r>
              <a:rPr lang="en-US" altLang="ko-KR" sz="1100" smtClean="0">
                <a:latin typeface="+mj-lt"/>
                <a:cs typeface="Calibri"/>
              </a:rPr>
              <a:t>© 2020 </a:t>
            </a:r>
            <a:r>
              <a:rPr lang="en-US" altLang="ko-KR" sz="1100" dirty="0" err="1">
                <a:latin typeface="+mj-lt"/>
                <a:cs typeface="Calibri"/>
              </a:rPr>
              <a:t>H</a:t>
            </a:r>
            <a:r>
              <a:rPr lang="en-US" altLang="ko-KR" sz="1100" dirty="0" err="1" smtClean="0">
                <a:latin typeface="+mj-lt"/>
                <a:cs typeface="Calibri"/>
              </a:rPr>
              <a:t>anbit</a:t>
            </a:r>
            <a:r>
              <a:rPr lang="ko-KR" altLang="en-US" sz="1100" dirty="0" smtClean="0">
                <a:latin typeface="+mj-lt"/>
                <a:cs typeface="Calibri"/>
              </a:rPr>
              <a:t> </a:t>
            </a:r>
            <a:r>
              <a:rPr lang="en-US" altLang="ko-KR" sz="1100" dirty="0" smtClean="0">
                <a:latin typeface="+mj-lt"/>
                <a:cs typeface="Calibri"/>
              </a:rPr>
              <a:t>Academy, Inc.</a:t>
            </a:r>
          </a:p>
          <a:p>
            <a:pPr algn="ctr"/>
            <a:r>
              <a:rPr lang="en-US" altLang="ko-KR" sz="1100" dirty="0" smtClean="0">
                <a:latin typeface="+mj-lt"/>
                <a:cs typeface="Calibri"/>
              </a:rPr>
              <a:t>All rights reserved.</a:t>
            </a:r>
            <a:endParaRPr lang="ko-KR" altLang="en-US" sz="1100" dirty="0">
              <a:latin typeface="+mj-lt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047576"/>
            <a:ext cx="9144000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1" y="5517232"/>
            <a:ext cx="1944216" cy="39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9772" y="2132856"/>
            <a:ext cx="4104456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altLang="ko-KR" sz="6000" b="1" dirty="0" smtClean="0">
                <a:solidFill>
                  <a:srgbClr val="43AC81"/>
                </a:solidFill>
                <a:latin typeface="+mj-lt"/>
              </a:rPr>
              <a:t>Thank You!</a:t>
            </a:r>
            <a:endParaRPr lang="ko-KR" altLang="en-US" sz="6000" b="1" dirty="0" smtClean="0">
              <a:solidFill>
                <a:srgbClr val="43AC8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417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ko-KR" altLang="en-US" dirty="0"/>
              <a:t>강의교안 이용 안내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j-lt"/>
              </a:rPr>
              <a:t>본 강의교안의 저작권은 권기태와 </a:t>
            </a:r>
            <a:r>
              <a:rPr lang="ko-KR" altLang="en-US" sz="2000" b="1" dirty="0" err="1" smtClean="0">
                <a:latin typeface="+mj-lt"/>
              </a:rPr>
              <a:t>한빛아카데미</a:t>
            </a:r>
            <a:r>
              <a:rPr lang="ko-KR" altLang="en-US" sz="2000" b="1" dirty="0" smtClean="0">
                <a:latin typeface="+mj-lt"/>
              </a:rPr>
              <a:t>㈜에 있습니다</a:t>
            </a:r>
            <a:r>
              <a:rPr lang="en-US" altLang="ko-KR" sz="2000" b="1" dirty="0" smtClean="0">
                <a:latin typeface="+mj-lt"/>
              </a:rPr>
              <a:t>.</a:t>
            </a: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2000" dirty="0">
              <a:latin typeface="+mj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latin typeface="+mj-lt"/>
              </a:rPr>
              <a:t>이 자료를 무단으로 전제하거나 배포할 경우 저작권법 </a:t>
            </a:r>
            <a:r>
              <a:rPr lang="en-US" altLang="ko-KR" sz="2000" b="1" dirty="0" smtClean="0">
                <a:latin typeface="+mj-lt"/>
              </a:rPr>
              <a:t>136</a:t>
            </a:r>
            <a:r>
              <a:rPr lang="ko-KR" altLang="en-US" sz="2000" b="1" dirty="0" smtClean="0">
                <a:latin typeface="+mj-lt"/>
              </a:rPr>
              <a:t>조에 의거하여 벌금에 처할 수 있고 이를 </a:t>
            </a:r>
            <a:r>
              <a:rPr lang="ko-KR" altLang="en-US" sz="2000" b="1" dirty="0">
                <a:latin typeface="+mj-lt"/>
              </a:rPr>
              <a:t>병과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ko-KR" altLang="en-US" sz="2000" b="1" dirty="0">
                <a:latin typeface="+mj-lt"/>
              </a:rPr>
              <a:t>倂科</a:t>
            </a:r>
            <a:r>
              <a:rPr lang="en-US" altLang="ko-KR" sz="2000" b="1" dirty="0">
                <a:latin typeface="+mj-lt"/>
              </a:rPr>
              <a:t>)</a:t>
            </a:r>
            <a:r>
              <a:rPr lang="ko-KR" altLang="en-US" sz="2000" b="1" dirty="0">
                <a:latin typeface="+mj-lt"/>
              </a:rPr>
              <a:t>할 수도 </a:t>
            </a:r>
            <a:r>
              <a:rPr lang="ko-KR" altLang="en-US" sz="2000" b="1" dirty="0" smtClean="0">
                <a:latin typeface="+mj-lt"/>
              </a:rPr>
              <a:t>있습니다</a:t>
            </a:r>
            <a:r>
              <a:rPr lang="en-US" altLang="ko-KR" sz="2000" b="1" dirty="0">
                <a:latin typeface="+mj-lt"/>
              </a:rPr>
              <a:t>.</a:t>
            </a:r>
            <a:endParaRPr lang="en-US" altLang="ko-K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52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/>
          <a:p>
            <a:r>
              <a:rPr lang="ko-KR" altLang="en-US" dirty="0"/>
              <a:t>교재 정보</a:t>
            </a:r>
          </a:p>
        </p:txBody>
      </p:sp>
      <p:sp>
        <p:nvSpPr>
          <p:cNvPr id="12" name="내용 개체 틀 6"/>
          <p:cNvSpPr txBox="1">
            <a:spLocks/>
          </p:cNvSpPr>
          <p:nvPr/>
        </p:nvSpPr>
        <p:spPr bwMode="auto">
          <a:xfrm>
            <a:off x="3995936" y="1799626"/>
            <a:ext cx="4937373" cy="377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179388" indent="-179388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도서명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누구나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파이썬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 통계분석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en-US" altLang="ko-KR" b="1" dirty="0">
                <a:latin typeface="+mn-lt"/>
                <a:ea typeface="맑은 고딕" pitchFamily="50" charset="-127"/>
              </a:rPr>
              <a:t>ISBN: 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979-11-5664-488-0 93310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저자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타니아이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히로키</a:t>
            </a:r>
            <a:endParaRPr kumimoji="0" lang="en-US" altLang="ko-KR" dirty="0" smtClean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감</a:t>
            </a:r>
            <a:r>
              <a:rPr kumimoji="0" lang="ko-KR" altLang="en-US" b="1" dirty="0">
                <a:latin typeface="+mn-lt"/>
                <a:ea typeface="맑은 고딕" pitchFamily="50" charset="-127"/>
              </a:rPr>
              <a:t>수</a:t>
            </a: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자</a:t>
            </a: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: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 </a:t>
            </a:r>
            <a:r>
              <a:rPr kumimoji="0" lang="ko-KR" altLang="en-US" dirty="0" err="1" smtClean="0">
                <a:latin typeface="+mn-lt"/>
                <a:ea typeface="맑은 고딕" pitchFamily="50" charset="-127"/>
              </a:rPr>
              <a:t>츠지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 신고</a:t>
            </a:r>
            <a:endParaRPr kumimoji="0" lang="en-US" altLang="ko-KR" dirty="0" smtClean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>
                <a:latin typeface="+mn-lt"/>
                <a:ea typeface="맑은 고딕" pitchFamily="50" charset="-127"/>
              </a:rPr>
              <a:t>역</a:t>
            </a: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자</a:t>
            </a: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: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 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권기태</a:t>
            </a:r>
            <a:endParaRPr kumimoji="0" lang="en-US" altLang="ko-KR" dirty="0" smtClean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출판사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ko-KR" altLang="en-US" dirty="0" err="1">
                <a:latin typeface="+mn-lt"/>
                <a:ea typeface="맑은 고딕" pitchFamily="50" charset="-127"/>
              </a:rPr>
              <a:t>한빛아카데미</a:t>
            </a:r>
            <a:r>
              <a:rPr kumimoji="0" lang="ko-KR" altLang="en-US" dirty="0">
                <a:latin typeface="+mn-lt"/>
                <a:ea typeface="맑은 고딕" pitchFamily="50" charset="-127"/>
              </a:rPr>
              <a:t>㈜</a:t>
            </a:r>
            <a:endParaRPr kumimoji="0" lang="en-US" altLang="ko-KR" dirty="0">
              <a:latin typeface="+mn-lt"/>
              <a:ea typeface="맑은 고딕" pitchFamily="50" charset="-127"/>
            </a:endParaRPr>
          </a:p>
          <a:p>
            <a:pPr marL="342900" lvl="1" indent="-3429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페이지</a:t>
            </a:r>
            <a:r>
              <a:rPr kumimoji="0" lang="en-US" altLang="ko-KR" b="1" dirty="0" smtClean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 smtClean="0">
                <a:ea typeface="맑은 고딕" pitchFamily="50" charset="-127"/>
              </a:rPr>
              <a:t>384p</a:t>
            </a:r>
            <a:endParaRPr kumimoji="0" lang="en-US" altLang="ko-KR" b="1" dirty="0">
              <a:latin typeface="+mn-lt"/>
              <a:ea typeface="맑은 고딕" pitchFamily="50" charset="-127"/>
            </a:endParaRPr>
          </a:p>
          <a:p>
            <a:pPr marL="342900" lvl="1" indent="-342900" latinLnBrk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0" lang="ko-KR" altLang="en-US" b="1" dirty="0" smtClean="0">
                <a:latin typeface="+mn-lt"/>
                <a:ea typeface="맑은 고딕" pitchFamily="50" charset="-127"/>
              </a:rPr>
              <a:t>정가</a:t>
            </a:r>
            <a:r>
              <a:rPr kumimoji="0" lang="en-US" altLang="ko-KR" b="1" dirty="0">
                <a:latin typeface="+mn-lt"/>
                <a:ea typeface="맑은 고딕" pitchFamily="50" charset="-127"/>
              </a:rPr>
              <a:t>: </a:t>
            </a:r>
            <a:r>
              <a:rPr kumimoji="0" lang="en-US" altLang="ko-KR" dirty="0" smtClean="0">
                <a:latin typeface="+mn-lt"/>
                <a:ea typeface="맑은 고딕" pitchFamily="50" charset="-127"/>
              </a:rPr>
              <a:t>26,000</a:t>
            </a:r>
            <a:r>
              <a:rPr kumimoji="0" lang="ko-KR" altLang="en-US" dirty="0" smtClean="0">
                <a:latin typeface="+mn-lt"/>
                <a:ea typeface="맑은 고딕" pitchFamily="50" charset="-127"/>
              </a:rPr>
              <a:t>원</a:t>
            </a:r>
            <a:endParaRPr kumimoji="0" lang="en-US" altLang="ko-KR" sz="1900" dirty="0">
              <a:latin typeface="+mn-lt"/>
              <a:ea typeface="맑은 고딕" pitchFamily="50" charset="-127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36" y="1657252"/>
            <a:ext cx="3230762" cy="405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240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보조 자료 안내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독자용 학습 보조 자료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1400" b="1" dirty="0" smtClean="0"/>
              <a:t>교재에 수록된 소스코드는 </a:t>
            </a:r>
            <a:r>
              <a:rPr lang="ko-KR" altLang="en-US" sz="1400" b="1" dirty="0"/>
              <a:t>아래에서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en-US" altLang="ko-KR" sz="1400" dirty="0">
                <a:hlinkClick r:id="rId2"/>
              </a:rPr>
              <a:t>https://www.hanbit.co.kr/store/books/look.php?p_code=B2049588591</a:t>
            </a:r>
            <a:endParaRPr lang="en-US" altLang="ko-KR" sz="14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ko-KR" sz="20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강의보조자료</a:t>
            </a:r>
            <a:r>
              <a:rPr lang="en-US" altLang="ko-KR" sz="2000" b="1" dirty="0" smtClean="0">
                <a:solidFill>
                  <a:srgbClr val="43AC81"/>
                </a:solidFill>
              </a:rPr>
              <a:t>(</a:t>
            </a:r>
            <a:r>
              <a:rPr lang="ko-KR" altLang="en-US" sz="2000" b="1" dirty="0">
                <a:solidFill>
                  <a:srgbClr val="43AC81"/>
                </a:solidFill>
              </a:rPr>
              <a:t>교수회원에게만 제공</a:t>
            </a:r>
            <a:r>
              <a:rPr lang="en-US" altLang="ko-KR" sz="2000" b="1" dirty="0">
                <a:solidFill>
                  <a:srgbClr val="43AC81"/>
                </a:solidFill>
              </a:rPr>
              <a:t>)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en-US" altLang="ko-KR" sz="1400" b="1" dirty="0"/>
              <a:t>: </a:t>
            </a:r>
            <a:r>
              <a:rPr lang="ko-KR" altLang="en-US" sz="1400" b="1" dirty="0" smtClean="0"/>
              <a:t>강의보조자료를 </a:t>
            </a:r>
            <a:r>
              <a:rPr lang="ko-KR" altLang="en-US" sz="1400" b="1" dirty="0"/>
              <a:t>다음과 같은 과정을 통해 받으실 수 있습니다</a:t>
            </a:r>
            <a:r>
              <a:rPr lang="en-US" altLang="ko-KR" sz="1400" b="1" dirty="0"/>
              <a:t>.</a:t>
            </a:r>
            <a:br>
              <a:rPr lang="en-US" altLang="ko-KR" sz="1400" b="1" dirty="0"/>
            </a:br>
            <a:r>
              <a:rPr lang="ko-KR" altLang="en-US" sz="1400" dirty="0" err="1"/>
              <a:t>한빛아카데미</a:t>
            </a:r>
            <a:r>
              <a:rPr lang="ko-KR" altLang="en-US" sz="1400" dirty="0"/>
              <a:t> 홈페이지</a:t>
            </a:r>
            <a:r>
              <a:rPr lang="en-US" altLang="ko-KR" sz="1400" dirty="0"/>
              <a:t>(</a:t>
            </a:r>
            <a:r>
              <a:rPr lang="en-US" altLang="ko-KR" sz="1400" dirty="0">
                <a:hlinkClick r:id="rId3"/>
              </a:rPr>
              <a:t>http://www.hanbit.co.kr/academy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상단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</a:t>
            </a:r>
            <a:r>
              <a:rPr lang="en-US" altLang="ko-KR" sz="1400" dirty="0"/>
              <a:t> </a:t>
            </a:r>
            <a:r>
              <a:rPr lang="ko-KR" altLang="en-US" sz="1400" dirty="0"/>
              <a:t>클릭</a:t>
            </a:r>
            <a:r>
              <a:rPr lang="en-US" altLang="ko-KR" sz="1400" dirty="0"/>
              <a:t>(</a:t>
            </a:r>
            <a:r>
              <a:rPr lang="ko-KR" altLang="en-US" sz="1400" u="sng" dirty="0"/>
              <a:t>교수회원 가입 필요</a:t>
            </a:r>
            <a:r>
              <a:rPr lang="en-US" altLang="ko-KR" sz="1400" u="sng" dirty="0"/>
              <a:t>!!</a:t>
            </a:r>
            <a:r>
              <a:rPr lang="en-US" altLang="ko-KR" sz="1400" dirty="0"/>
              <a:t>)</a:t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교수전용공간</a:t>
            </a:r>
            <a:r>
              <a:rPr lang="en-US" altLang="ko-KR" sz="1400" dirty="0"/>
              <a:t>&gt; </a:t>
            </a:r>
            <a:r>
              <a:rPr lang="ko-KR" altLang="en-US" sz="1400" dirty="0"/>
              <a:t>탭 아래 </a:t>
            </a:r>
            <a:r>
              <a:rPr lang="en-US" altLang="ko-KR" sz="1400" dirty="0"/>
              <a:t>&lt;</a:t>
            </a:r>
            <a:r>
              <a:rPr lang="ko-KR" altLang="en-US" sz="1400" dirty="0"/>
              <a:t>강의자료</a:t>
            </a:r>
            <a:r>
              <a:rPr lang="en-US" altLang="ko-KR" sz="1400" dirty="0"/>
              <a:t>&gt; </a:t>
            </a:r>
            <a:r>
              <a:rPr lang="ko-KR" altLang="en-US" sz="1400" dirty="0"/>
              <a:t>탭 클릭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→ 검색 창에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누구나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통계분석</a:t>
            </a:r>
            <a:r>
              <a:rPr lang="en-US" altLang="ko-KR" sz="1400" dirty="0" smtClean="0"/>
              <a:t>’ </a:t>
            </a:r>
            <a:r>
              <a:rPr lang="ko-KR" altLang="en-US" sz="1400" dirty="0"/>
              <a:t>입력 후 </a:t>
            </a:r>
            <a:r>
              <a:rPr lang="en-US" altLang="ko-KR" sz="1400" dirty="0"/>
              <a:t>&lt;</a:t>
            </a:r>
            <a:r>
              <a:rPr lang="ko-KR" altLang="en-US" sz="1400" dirty="0"/>
              <a:t>도서검색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→ 하단 </a:t>
            </a:r>
            <a:r>
              <a:rPr lang="en-US" altLang="ko-KR" sz="1400" dirty="0" smtClean="0"/>
              <a:t>&lt;</a:t>
            </a:r>
            <a:r>
              <a:rPr lang="ko-KR" altLang="en-US" sz="1400" dirty="0" smtClean="0"/>
              <a:t>누구나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통계분석</a:t>
            </a:r>
            <a:r>
              <a:rPr lang="en-US" altLang="ko-KR" sz="1400" dirty="0" smtClean="0"/>
              <a:t>&gt; </a:t>
            </a:r>
            <a:r>
              <a:rPr lang="ko-KR" altLang="en-US" sz="1400" dirty="0"/>
              <a:t>클릭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ko-KR" altLang="en-US" sz="1400" dirty="0"/>
              <a:t>→ </a:t>
            </a:r>
            <a:r>
              <a:rPr lang="en-US" altLang="ko-KR" sz="1400" dirty="0"/>
              <a:t>&lt;</a:t>
            </a:r>
            <a:r>
              <a:rPr lang="ko-KR" altLang="en-US" sz="1400" dirty="0"/>
              <a:t>연습문제</a:t>
            </a:r>
            <a:r>
              <a:rPr lang="en-US" altLang="ko-KR" sz="1400" dirty="0"/>
              <a:t>&gt; </a:t>
            </a:r>
            <a:r>
              <a:rPr lang="ko-KR" altLang="en-US" sz="1400" dirty="0"/>
              <a:t>클릭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199639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교재</a:t>
            </a:r>
            <a:r>
              <a:rPr lang="en-US" altLang="ko-KR" dirty="0"/>
              <a:t> </a:t>
            </a:r>
            <a:r>
              <a:rPr lang="ko-KR" altLang="en-US" dirty="0"/>
              <a:t>주요 특징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4294967295"/>
          </p:nvPr>
        </p:nvSpPr>
        <p:spPr>
          <a:xfrm>
            <a:off x="250824" y="1269255"/>
            <a:ext cx="8713663" cy="547211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이론 → 수식 → 실습의 </a:t>
            </a:r>
            <a:r>
              <a:rPr lang="en-US" altLang="ko-KR" sz="2000" b="1" dirty="0" smtClean="0">
                <a:solidFill>
                  <a:srgbClr val="43AC81"/>
                </a:solidFill>
              </a:rPr>
              <a:t>3</a:t>
            </a:r>
            <a:r>
              <a:rPr lang="ko-KR" altLang="en-US" sz="2000" b="1" dirty="0" smtClean="0">
                <a:solidFill>
                  <a:srgbClr val="43AC81"/>
                </a:solidFill>
              </a:rPr>
              <a:t>단계로 데이터를 분석</a:t>
            </a:r>
            <a:r>
              <a:rPr lang="en-US" altLang="ko-KR" sz="2000" b="1" dirty="0"/>
              <a:t/>
            </a:r>
            <a:br>
              <a:rPr lang="en-US" altLang="ko-KR" sz="2000" b="1" dirty="0"/>
            </a:br>
            <a:r>
              <a:rPr lang="ko-KR" altLang="en-US" sz="1400" dirty="0" smtClean="0"/>
              <a:t>기초 통계학에 대한 핵심적인 이론을 학습하고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수식을 통해 개념이 의미하는 바를 파악합니다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그런 다음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파이썬으로</a:t>
            </a:r>
            <a:r>
              <a:rPr lang="ko-KR" altLang="en-US" sz="1400" dirty="0" smtClean="0"/>
              <a:t> 실습하면서 다양한 형태의 결과물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값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표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그림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을 살펴봅니다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6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smtClean="0">
                <a:solidFill>
                  <a:srgbClr val="43AC81"/>
                </a:solidFill>
              </a:rPr>
              <a:t>복잡한 수식 없이 데이터 분석의 기초를 학습</a:t>
            </a:r>
            <a:r>
              <a:rPr lang="en-US" altLang="ko-KR" sz="2000" b="1" dirty="0" smtClean="0"/>
              <a:t/>
            </a:r>
            <a:br>
              <a:rPr lang="en-US" altLang="ko-KR" sz="2000" b="1" dirty="0" smtClean="0"/>
            </a:br>
            <a:r>
              <a:rPr lang="ko-KR" altLang="en-US" sz="1400" dirty="0" err="1" smtClean="0"/>
              <a:t>파이썬을</a:t>
            </a:r>
            <a:r>
              <a:rPr lang="ko-KR" altLang="en-US" sz="1400" dirty="0" smtClean="0"/>
              <a:t> 활용해 복잡한 수식이 없이도 통계분석을 학습할 수 있습니다</a:t>
            </a:r>
            <a:r>
              <a:rPr lang="en-US" altLang="ko-KR" sz="1400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lang="en-US" altLang="ko-KR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 err="1" smtClean="0">
                <a:solidFill>
                  <a:srgbClr val="43AC81"/>
                </a:solidFill>
              </a:rPr>
              <a:t>파이썬</a:t>
            </a:r>
            <a:r>
              <a:rPr lang="ko-KR" altLang="en-US" sz="2000" b="1" dirty="0" smtClean="0">
                <a:solidFill>
                  <a:srgbClr val="43AC81"/>
                </a:solidFill>
              </a:rPr>
              <a:t> 소스코드 제공</a:t>
            </a:r>
            <a:r>
              <a:rPr lang="en-US" altLang="ko-KR" sz="1600" b="1" dirty="0"/>
              <a:t/>
            </a:r>
            <a:br>
              <a:rPr lang="en-US" altLang="ko-KR" sz="1600" b="1" dirty="0"/>
            </a:br>
            <a:r>
              <a:rPr lang="ko-KR" altLang="en-US" sz="1400" dirty="0" smtClean="0"/>
              <a:t>책에 수록된 </a:t>
            </a:r>
            <a:r>
              <a:rPr lang="ko-KR" altLang="en-US" sz="1400" dirty="0" err="1" smtClean="0"/>
              <a:t>파이썬</a:t>
            </a:r>
            <a:r>
              <a:rPr lang="ko-KR" altLang="en-US" sz="1400" dirty="0" smtClean="0"/>
              <a:t> 소스코드는 </a:t>
            </a:r>
            <a:r>
              <a:rPr lang="ko-KR" altLang="en-US" sz="1400" dirty="0" err="1" smtClean="0"/>
              <a:t>한빛아카데미</a:t>
            </a:r>
            <a:r>
              <a:rPr lang="ko-KR" altLang="en-US" sz="1400" dirty="0" smtClean="0"/>
              <a:t> 홈페이지에서 </a:t>
            </a:r>
            <a:r>
              <a:rPr lang="ko-KR" altLang="en-US" sz="1400" dirty="0" err="1" smtClean="0"/>
              <a:t>다운로드할</a:t>
            </a:r>
            <a:r>
              <a:rPr lang="ko-KR" altLang="en-US" sz="1400" dirty="0" smtClean="0"/>
              <a:t> 수 있습니다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이를 실행하면서 예제들을 손쉽게 학습해봅시다</a:t>
            </a:r>
            <a:r>
              <a:rPr lang="en-US" altLang="ko-KR" sz="1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733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57" y="1118220"/>
            <a:ext cx="4675426" cy="56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649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96752"/>
            <a:ext cx="4975562" cy="545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0651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074956"/>
            <a:ext cx="4680520" cy="5522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94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578" y="1002779"/>
            <a:ext cx="4783686" cy="566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7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10915</TotalTime>
  <Words>109</Words>
  <Application>Microsoft Office PowerPoint</Application>
  <PresentationFormat>화면 슬라이드 쇼(4:3)</PresentationFormat>
  <Paragraphs>33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Office 테마</vt:lpstr>
      <vt:lpstr>PowerPoint 프레젠테이션</vt:lpstr>
      <vt:lpstr>강의교안 이용 안내</vt:lpstr>
      <vt:lpstr>교재 정보</vt:lpstr>
      <vt:lpstr>보조 자료 안내</vt:lpstr>
      <vt:lpstr>교재 주요 특징</vt:lpstr>
      <vt:lpstr>목차</vt:lpstr>
      <vt:lpstr>목차</vt:lpstr>
      <vt:lpstr>목차</vt:lpstr>
      <vt:lpstr>목차</vt:lpstr>
      <vt:lpstr>목차</vt:lpstr>
      <vt:lpstr>목차</vt:lpstr>
      <vt:lpstr>목차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유영태</dc:creator>
  <cp:lastModifiedBy>조우리</cp:lastModifiedBy>
  <cp:revision>833</cp:revision>
  <dcterms:created xsi:type="dcterms:W3CDTF">2012-07-11T10:23:22Z</dcterms:created>
  <dcterms:modified xsi:type="dcterms:W3CDTF">2025-01-23T07:10:44Z</dcterms:modified>
</cp:coreProperties>
</file>