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61" r:id="rId3"/>
    <p:sldId id="265" r:id="rId4"/>
    <p:sldId id="258" r:id="rId5"/>
    <p:sldId id="268" r:id="rId6"/>
    <p:sldId id="263" r:id="rId7"/>
    <p:sldId id="269" r:id="rId8"/>
    <p:sldId id="270" r:id="rId9"/>
    <p:sldId id="271" r:id="rId10"/>
    <p:sldId id="272" r:id="rId11"/>
    <p:sldId id="273" r:id="rId12"/>
    <p:sldId id="267" r:id="rId13"/>
    <p:sldId id="274" r:id="rId14"/>
    <p:sldId id="275" r:id="rId15"/>
    <p:sldId id="276" r:id="rId16"/>
    <p:sldId id="277" r:id="rId17"/>
    <p:sldId id="281" r:id="rId18"/>
    <p:sldId id="282" r:id="rId19"/>
    <p:sldId id="283" r:id="rId20"/>
    <p:sldId id="264" r:id="rId2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C9BC"/>
    <a:srgbClr val="FFF9C5"/>
    <a:srgbClr val="FFFEF3"/>
    <a:srgbClr val="F6D900"/>
    <a:srgbClr val="FFF6B7"/>
    <a:srgbClr val="3FBFB0"/>
    <a:srgbClr val="D3F1ED"/>
    <a:srgbClr val="00CC66"/>
    <a:srgbClr val="DAFEF0"/>
    <a:srgbClr val="07D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C925C-6EC7-45B8-BC25-BACBC8AC586B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9D2E6-42B1-481E-B1FE-90D36A453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080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319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91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82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91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24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736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13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977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64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8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73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44819-F421-4007-B677-1E6B37341A38}" type="datetimeFigureOut">
              <a:rPr lang="ko-KR" altLang="en-US" smtClean="0"/>
              <a:t>2024-02-13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51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068960"/>
            <a:ext cx="3036516" cy="2676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925" y="764704"/>
            <a:ext cx="5752150" cy="2145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6187189"/>
            <a:ext cx="1512168" cy="41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4268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710" y="793893"/>
            <a:ext cx="8640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양의</a:t>
            </a:r>
            <a:r>
              <a:rPr lang="en-US" altLang="ko-KR" sz="2000" dirty="0"/>
              <a:t> </a:t>
            </a:r>
            <a:r>
              <a:rPr lang="ko-KR" altLang="en-US" sz="2000" dirty="0"/>
              <a:t>상관은 </a:t>
            </a:r>
            <a:r>
              <a:rPr lang="en-US" altLang="ko-KR" sz="2000" dirty="0"/>
              <a:t>1</a:t>
            </a:r>
            <a:r>
              <a:rPr lang="ko-KR" altLang="en-US" sz="2000" dirty="0"/>
              <a:t>에 가까워지고</a:t>
            </a:r>
            <a:r>
              <a:rPr lang="en-US" altLang="ko-KR" sz="2000" dirty="0"/>
              <a:t>, </a:t>
            </a:r>
            <a:r>
              <a:rPr lang="ko-KR" altLang="en-US" sz="2000" dirty="0"/>
              <a:t>음의 상관은 </a:t>
            </a:r>
            <a:r>
              <a:rPr lang="en-US" altLang="ko-KR" sz="2000" dirty="0"/>
              <a:t>-1</a:t>
            </a:r>
            <a:r>
              <a:rPr lang="ko-KR" altLang="en-US" sz="2000" dirty="0"/>
              <a:t>에 가까워지고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무상관은</a:t>
            </a:r>
            <a:r>
              <a:rPr lang="ko-KR" altLang="en-US" sz="2000" dirty="0"/>
              <a:t> </a:t>
            </a:r>
            <a:r>
              <a:rPr lang="en-US" altLang="ko-KR" sz="2000" dirty="0"/>
              <a:t>0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상관계수가 </a:t>
            </a:r>
            <a:r>
              <a:rPr lang="en-US" altLang="ko-KR" sz="2000" dirty="0"/>
              <a:t>-1</a:t>
            </a:r>
            <a:r>
              <a:rPr lang="ko-KR" altLang="en-US" sz="2000" dirty="0"/>
              <a:t>일 때와 </a:t>
            </a:r>
            <a:r>
              <a:rPr lang="en-US" altLang="ko-KR" sz="2000" dirty="0"/>
              <a:t>1</a:t>
            </a:r>
            <a:r>
              <a:rPr lang="ko-KR" altLang="en-US" sz="2000" dirty="0"/>
              <a:t>일 때 데이터는 완전히 직선상에 놓임</a:t>
            </a:r>
            <a:endParaRPr lang="en-US" altLang="ko-KR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dirty="0">
                  <a:solidFill>
                    <a:srgbClr val="5BC9BC"/>
                  </a:solidFill>
                </a:rPr>
                <a:t>1.2 </a:t>
              </a:r>
              <a:r>
                <a:rPr lang="ko-KR" altLang="en-US" b="1" dirty="0">
                  <a:solidFill>
                    <a:schemeClr val="tx1"/>
                  </a:solidFill>
                </a:rPr>
                <a:t>변수의 종류</a:t>
              </a: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3.1.2 </a:t>
              </a:r>
              <a:r>
                <a:rPr lang="ko-KR" altLang="en-US" sz="2000" b="1">
                  <a:solidFill>
                    <a:srgbClr val="5BC9BC"/>
                  </a:solidFill>
                </a:rPr>
                <a:t>상관계수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452" y="1744364"/>
            <a:ext cx="4923097" cy="51083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직사각형 9"/>
          <p:cNvSpPr/>
          <p:nvPr/>
        </p:nvSpPr>
        <p:spPr>
          <a:xfrm>
            <a:off x="0" y="-1"/>
            <a:ext cx="4788024" cy="315853"/>
          </a:xfrm>
          <a:prstGeom prst="rect">
            <a:avLst/>
          </a:prstGeom>
          <a:solidFill>
            <a:srgbClr val="FFE3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rgbClr val="5BC9BC"/>
                </a:solidFill>
              </a:rPr>
              <a:t>3.1</a:t>
            </a:r>
            <a:r>
              <a:rPr lang="en-US" altLang="ko-KR" b="1" dirty="0">
                <a:solidFill>
                  <a:srgbClr val="00CC66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두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데이터 사이의 관계를 나타내는 지표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28909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1710" y="793893"/>
            <a:ext cx="86409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/>
              <a:t>수식대로 계산하는 영어 점수와 수학 점수의 상관계수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 err="1"/>
              <a:t>NumPy</a:t>
            </a:r>
            <a:r>
              <a:rPr lang="ko-KR" altLang="en-US" sz="2000" dirty="0"/>
              <a:t>의</a:t>
            </a:r>
            <a:r>
              <a:rPr lang="en-US" altLang="ko-KR" sz="2000" dirty="0"/>
              <a:t> </a:t>
            </a:r>
            <a:r>
              <a:rPr lang="en-US" altLang="ko-KR" sz="2000" dirty="0" err="1"/>
              <a:t>corrcoef</a:t>
            </a:r>
            <a:r>
              <a:rPr lang="en-US" altLang="ko-KR" sz="2000" dirty="0"/>
              <a:t> </a:t>
            </a:r>
            <a:r>
              <a:rPr lang="ko-KR" altLang="en-US" sz="2000" dirty="0"/>
              <a:t>함수</a:t>
            </a:r>
            <a:r>
              <a:rPr lang="en-US" altLang="ko-KR" sz="2000" dirty="0"/>
              <a:t>(</a:t>
            </a:r>
            <a:r>
              <a:rPr lang="ko-KR" altLang="en-US" sz="2000" dirty="0"/>
              <a:t>상관행렬의 </a:t>
            </a:r>
            <a:r>
              <a:rPr lang="en-US" altLang="ko-KR" sz="2000" dirty="0"/>
              <a:t>[0,1] [1,0] </a:t>
            </a:r>
            <a:r>
              <a:rPr lang="ko-KR" altLang="en-US" sz="2000" dirty="0"/>
              <a:t>성분</a:t>
            </a:r>
            <a:r>
              <a:rPr lang="en-US" altLang="ko-KR" sz="2000" dirty="0"/>
              <a:t>)</a:t>
            </a:r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 err="1"/>
              <a:t>DataFrame</a:t>
            </a:r>
            <a:r>
              <a:rPr lang="ko-KR" altLang="en-US" sz="2000" dirty="0"/>
              <a:t>의 </a:t>
            </a:r>
            <a:r>
              <a:rPr lang="en-US" altLang="ko-KR" sz="2000" dirty="0" err="1"/>
              <a:t>corr</a:t>
            </a:r>
            <a:r>
              <a:rPr lang="en-US" altLang="ko-KR" sz="2000" dirty="0"/>
              <a:t> </a:t>
            </a:r>
            <a:r>
              <a:rPr lang="ko-KR" altLang="en-US" sz="2000" dirty="0" err="1"/>
              <a:t>메서드</a:t>
            </a:r>
            <a:endParaRPr lang="en-US" altLang="ko-KR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dirty="0">
                  <a:solidFill>
                    <a:srgbClr val="5BC9BC"/>
                  </a:solidFill>
                </a:rPr>
                <a:t>1.2 </a:t>
              </a:r>
              <a:r>
                <a:rPr lang="ko-KR" altLang="en-US" b="1" dirty="0">
                  <a:solidFill>
                    <a:schemeClr val="tx1"/>
                  </a:solidFill>
                </a:rPr>
                <a:t>변수의 종류</a:t>
              </a: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3.1.2 </a:t>
              </a:r>
              <a:r>
                <a:rPr lang="ko-KR" altLang="en-US" sz="2000" b="1">
                  <a:solidFill>
                    <a:srgbClr val="5BC9BC"/>
                  </a:solidFill>
                </a:rPr>
                <a:t>상관계수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0" y="-1"/>
            <a:ext cx="4788024" cy="315853"/>
          </a:xfrm>
          <a:prstGeom prst="rect">
            <a:avLst/>
          </a:prstGeom>
          <a:solidFill>
            <a:srgbClr val="FFE3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>
                <a:solidFill>
                  <a:srgbClr val="5BC9BC"/>
                </a:solidFill>
              </a:rPr>
              <a:t>3.1</a:t>
            </a:r>
            <a:r>
              <a:rPr lang="en-US" altLang="ko-KR" b="1">
                <a:solidFill>
                  <a:srgbClr val="00CC66"/>
                </a:solidFill>
              </a:rPr>
              <a:t> </a:t>
            </a:r>
            <a:r>
              <a:rPr lang="ko-KR" altLang="en-US" b="1">
                <a:solidFill>
                  <a:schemeClr val="tx1"/>
                </a:solidFill>
              </a:rPr>
              <a:t>두</a:t>
            </a:r>
            <a:r>
              <a:rPr lang="en-US" altLang="ko-KR" b="1">
                <a:solidFill>
                  <a:schemeClr val="tx1"/>
                </a:solidFill>
              </a:rPr>
              <a:t> </a:t>
            </a:r>
            <a:r>
              <a:rPr lang="ko-KR" altLang="en-US" b="1">
                <a:solidFill>
                  <a:schemeClr val="tx1"/>
                </a:solidFill>
              </a:rPr>
              <a:t>데이터 사이의 관계를 나타내는 지표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1" y="1230869"/>
            <a:ext cx="5248781" cy="102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068960"/>
            <a:ext cx="5479497" cy="7423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997" y="4579546"/>
            <a:ext cx="5665227" cy="7510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606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3.2 </a:t>
              </a:r>
              <a:r>
                <a:rPr lang="en-US" altLang="ko-KR" b="1">
                  <a:solidFill>
                    <a:schemeClr val="tx1"/>
                  </a:solidFill>
                </a:rPr>
                <a:t>2</a:t>
              </a:r>
              <a:r>
                <a:rPr lang="ko-KR" altLang="en-US" b="1">
                  <a:solidFill>
                    <a:schemeClr val="tx1"/>
                  </a:solidFill>
                </a:rPr>
                <a:t>차원 데이터의 시각화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3.2.1 </a:t>
              </a:r>
              <a:r>
                <a:rPr lang="ko-KR" altLang="en-US" sz="2000" b="1">
                  <a:solidFill>
                    <a:srgbClr val="5BC9BC"/>
                  </a:solidFill>
                </a:rPr>
                <a:t>산점도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5" y="980728"/>
            <a:ext cx="5369911" cy="1274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403" y="2708921"/>
            <a:ext cx="5602379" cy="3456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0817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3.2 </a:t>
              </a:r>
              <a:r>
                <a:rPr lang="en-US" altLang="ko-KR" b="1">
                  <a:solidFill>
                    <a:schemeClr val="tx1"/>
                  </a:solidFill>
                </a:rPr>
                <a:t>2</a:t>
              </a:r>
              <a:r>
                <a:rPr lang="ko-KR" altLang="en-US" b="1">
                  <a:solidFill>
                    <a:schemeClr val="tx1"/>
                  </a:solidFill>
                </a:rPr>
                <a:t>차원 데이터의 시각화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3.2.1 </a:t>
              </a:r>
              <a:r>
                <a:rPr lang="ko-KR" altLang="en-US" sz="2000" b="1">
                  <a:solidFill>
                    <a:srgbClr val="5BC9BC"/>
                  </a:solidFill>
                </a:rPr>
                <a:t>산점도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035" y="762025"/>
            <a:ext cx="5741931" cy="597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348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3.2 </a:t>
              </a:r>
              <a:r>
                <a:rPr lang="en-US" altLang="ko-KR" b="1">
                  <a:solidFill>
                    <a:schemeClr val="tx1"/>
                  </a:solidFill>
                </a:rPr>
                <a:t>2</a:t>
              </a:r>
              <a:r>
                <a:rPr lang="ko-KR" altLang="en-US" b="1">
                  <a:solidFill>
                    <a:schemeClr val="tx1"/>
                  </a:solidFill>
                </a:rPr>
                <a:t>차원 데이터의 시각화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3.2.2 </a:t>
              </a:r>
              <a:r>
                <a:rPr lang="ko-KR" altLang="en-US" sz="2000" b="1">
                  <a:solidFill>
                    <a:srgbClr val="5BC9BC"/>
                  </a:solidFill>
                </a:rPr>
                <a:t>회귀직선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561" y="908719"/>
            <a:ext cx="16573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FAB7289-32E8-5271-AAB5-27720183C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424209"/>
            <a:ext cx="6669689" cy="511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61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3.2 </a:t>
              </a:r>
              <a:r>
                <a:rPr lang="en-US" altLang="ko-KR" b="1">
                  <a:solidFill>
                    <a:schemeClr val="tx1"/>
                  </a:solidFill>
                </a:rPr>
                <a:t>2</a:t>
              </a:r>
              <a:r>
                <a:rPr lang="ko-KR" altLang="en-US" b="1">
                  <a:solidFill>
                    <a:schemeClr val="tx1"/>
                  </a:solidFill>
                </a:rPr>
                <a:t>차원 데이터의 시각화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3.2.2 </a:t>
              </a:r>
              <a:r>
                <a:rPr lang="ko-KR" altLang="en-US" sz="2000" b="1">
                  <a:solidFill>
                    <a:srgbClr val="5BC9BC"/>
                  </a:solidFill>
                </a:rPr>
                <a:t>회귀직선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908719"/>
            <a:ext cx="165735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708" y="1412776"/>
            <a:ext cx="5256584" cy="5293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468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3.2 </a:t>
              </a:r>
              <a:r>
                <a:rPr lang="en-US" altLang="ko-KR" b="1">
                  <a:solidFill>
                    <a:schemeClr val="tx1"/>
                  </a:solidFill>
                </a:rPr>
                <a:t>2</a:t>
              </a:r>
              <a:r>
                <a:rPr lang="ko-KR" altLang="en-US" b="1">
                  <a:solidFill>
                    <a:schemeClr val="tx1"/>
                  </a:solidFill>
                </a:rPr>
                <a:t>차원 데이터의 시각화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3.2.3 </a:t>
              </a:r>
              <a:r>
                <a:rPr lang="ko-KR" altLang="en-US" sz="2000" b="1">
                  <a:solidFill>
                    <a:srgbClr val="5BC9BC"/>
                  </a:solidFill>
                </a:rPr>
                <a:t>히트맵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509936" y="764704"/>
            <a:ext cx="8640960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- </a:t>
            </a:r>
            <a:r>
              <a:rPr lang="ko-KR" altLang="en-US" sz="2000" dirty="0"/>
              <a:t>히스토그램의 </a:t>
            </a:r>
            <a:r>
              <a:rPr lang="en-US" altLang="ko-KR" sz="2000" dirty="0"/>
              <a:t>2</a:t>
            </a:r>
            <a:r>
              <a:rPr lang="ko-KR" altLang="en-US" sz="2000" dirty="0"/>
              <a:t>차원 버전으로 색을 이용해 표현하는 그래프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- </a:t>
            </a:r>
            <a:r>
              <a:rPr lang="ko-KR" altLang="en-US" sz="2000" dirty="0"/>
              <a:t>영어 점수 </a:t>
            </a:r>
            <a:r>
              <a:rPr lang="en-US" altLang="ko-KR" sz="2000" dirty="0"/>
              <a:t>35</a:t>
            </a:r>
            <a:r>
              <a:rPr lang="ko-KR" altLang="en-US" sz="2000" dirty="0"/>
              <a:t>점부터 </a:t>
            </a:r>
            <a:r>
              <a:rPr lang="en-US" altLang="ko-KR" sz="2000" dirty="0"/>
              <a:t>80</a:t>
            </a:r>
            <a:r>
              <a:rPr lang="ko-KR" altLang="en-US" sz="2000" dirty="0"/>
              <a:t>점</a:t>
            </a:r>
            <a:r>
              <a:rPr lang="en-US" altLang="ko-KR" sz="2000" dirty="0"/>
              <a:t>, </a:t>
            </a:r>
            <a:r>
              <a:rPr lang="ko-KR" altLang="en-US" sz="2000" dirty="0"/>
              <a:t>수학 점수 </a:t>
            </a:r>
            <a:r>
              <a:rPr lang="en-US" altLang="ko-KR" sz="2000" dirty="0"/>
              <a:t>55</a:t>
            </a:r>
            <a:r>
              <a:rPr lang="ko-KR" altLang="en-US" sz="2000" dirty="0"/>
              <a:t>점부터 </a:t>
            </a:r>
            <a:r>
              <a:rPr lang="en-US" altLang="ko-KR" sz="2000" dirty="0"/>
              <a:t>95</a:t>
            </a:r>
            <a:r>
              <a:rPr lang="ko-KR" altLang="en-US" sz="2000" dirty="0"/>
              <a:t>점까지 </a:t>
            </a:r>
            <a:r>
              <a:rPr lang="en-US" altLang="ko-KR" sz="2000" dirty="0"/>
              <a:t>5</a:t>
            </a:r>
            <a:r>
              <a:rPr lang="ko-KR" altLang="en-US" sz="2000" dirty="0"/>
              <a:t>점 간격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5" y="1844824"/>
            <a:ext cx="5885733" cy="388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668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3.2 </a:t>
              </a:r>
              <a:r>
                <a:rPr lang="en-US" altLang="ko-KR" b="1">
                  <a:solidFill>
                    <a:schemeClr val="tx1"/>
                  </a:solidFill>
                </a:rPr>
                <a:t>2</a:t>
              </a:r>
              <a:r>
                <a:rPr lang="ko-KR" altLang="en-US" b="1">
                  <a:solidFill>
                    <a:schemeClr val="tx1"/>
                  </a:solidFill>
                </a:rPr>
                <a:t>차원 데이터의 시각화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3.2.3 </a:t>
              </a:r>
              <a:r>
                <a:rPr lang="ko-KR" altLang="en-US" sz="2000" b="1">
                  <a:solidFill>
                    <a:srgbClr val="5BC9BC"/>
                  </a:solidFill>
                </a:rPr>
                <a:t>히트맵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501924" y="876717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- </a:t>
            </a:r>
            <a:r>
              <a:rPr lang="ko-KR" altLang="en-US" sz="2000" dirty="0"/>
              <a:t>색이 진한 영역일수록 많은 학생이 분포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349" y="1340768"/>
            <a:ext cx="5799302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8733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18</a:t>
            </a:fld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0" y="0"/>
            <a:ext cx="9247931" cy="332656"/>
            <a:chOff x="0" y="0"/>
            <a:chExt cx="9247931" cy="332656"/>
          </a:xfrm>
        </p:grpSpPr>
        <p:sp>
          <p:nvSpPr>
            <p:cNvPr id="12" name="직사각형 11"/>
            <p:cNvSpPr/>
            <p:nvPr/>
          </p:nvSpPr>
          <p:spPr>
            <a:xfrm>
              <a:off x="0" y="0"/>
              <a:ext cx="4788024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dirty="0">
                  <a:solidFill>
                    <a:srgbClr val="5BC9BC"/>
                  </a:solidFill>
                </a:rPr>
                <a:t>3.3</a:t>
              </a:r>
              <a:r>
                <a:rPr lang="en-US" altLang="ko-KR" b="1" dirty="0">
                  <a:solidFill>
                    <a:srgbClr val="00CC66"/>
                  </a:solidFill>
                </a:rPr>
                <a:t> </a:t>
              </a:r>
              <a:r>
                <a:rPr lang="ko-KR" altLang="en-US" b="1" dirty="0" err="1">
                  <a:solidFill>
                    <a:schemeClr val="tx1"/>
                  </a:solidFill>
                </a:rPr>
                <a:t>앤스컴의</a:t>
              </a:r>
              <a:r>
                <a:rPr lang="ko-KR" altLang="en-US" b="1" dirty="0">
                  <a:solidFill>
                    <a:schemeClr val="tx1"/>
                  </a:solidFill>
                </a:rPr>
                <a:t> 예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675931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67544" y="476672"/>
            <a:ext cx="8280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동일한 지표를 가지고 있지만 그림으로 표현하면 전혀 다른 데이터</a:t>
            </a:r>
            <a:endParaRPr lang="en-US" altLang="ko-KR" sz="2000" dirty="0"/>
          </a:p>
        </p:txBody>
      </p:sp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06" y="1124744"/>
            <a:ext cx="7729995" cy="2354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7797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19</a:t>
            </a:fld>
            <a:endParaRPr lang="ko-KR" altLang="en-US"/>
          </a:p>
        </p:txBody>
      </p:sp>
      <p:grpSp>
        <p:nvGrpSpPr>
          <p:cNvPr id="11" name="그룹 10"/>
          <p:cNvGrpSpPr/>
          <p:nvPr/>
        </p:nvGrpSpPr>
        <p:grpSpPr>
          <a:xfrm>
            <a:off x="0" y="0"/>
            <a:ext cx="9247931" cy="332656"/>
            <a:chOff x="0" y="0"/>
            <a:chExt cx="9247931" cy="332656"/>
          </a:xfrm>
        </p:grpSpPr>
        <p:sp>
          <p:nvSpPr>
            <p:cNvPr id="12" name="직사각형 11"/>
            <p:cNvSpPr/>
            <p:nvPr/>
          </p:nvSpPr>
          <p:spPr>
            <a:xfrm>
              <a:off x="0" y="0"/>
              <a:ext cx="4788024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dirty="0">
                  <a:solidFill>
                    <a:srgbClr val="5BC9BC"/>
                  </a:solidFill>
                </a:rPr>
                <a:t>3.3</a:t>
              </a:r>
              <a:r>
                <a:rPr lang="en-US" altLang="ko-KR" b="1" dirty="0">
                  <a:solidFill>
                    <a:srgbClr val="00CC66"/>
                  </a:solidFill>
                </a:rPr>
                <a:t> </a:t>
              </a:r>
              <a:r>
                <a:rPr lang="ko-KR" altLang="en-US" b="1" dirty="0" err="1">
                  <a:solidFill>
                    <a:schemeClr val="tx1"/>
                  </a:solidFill>
                </a:rPr>
                <a:t>앤스컴의</a:t>
              </a:r>
              <a:r>
                <a:rPr lang="ko-KR" altLang="en-US" b="1" dirty="0">
                  <a:solidFill>
                    <a:schemeClr val="tx1"/>
                  </a:solidFill>
                </a:rPr>
                <a:t> 예</a:t>
              </a: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4675931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67544" y="476672"/>
            <a:ext cx="8280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/>
              <a:t>동일한 지표를 가지고 있지만 그림으로 표현하면 전혀 다른 데이터</a:t>
            </a:r>
            <a:endParaRPr lang="en-US" altLang="ko-KR" sz="20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945357"/>
            <a:ext cx="4256052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465" y="2264718"/>
            <a:ext cx="4345071" cy="44416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7831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-1"/>
            <a:ext cx="9144000" cy="6858001"/>
            <a:chOff x="0" y="-1"/>
            <a:chExt cx="9144000" cy="6858001"/>
          </a:xfrm>
        </p:grpSpPr>
        <p:sp>
          <p:nvSpPr>
            <p:cNvPr id="5" name="직사각형 4"/>
            <p:cNvSpPr/>
            <p:nvPr/>
          </p:nvSpPr>
          <p:spPr>
            <a:xfrm>
              <a:off x="0" y="-1"/>
              <a:ext cx="9144000" cy="6858001"/>
            </a:xfrm>
            <a:prstGeom prst="rect">
              <a:avLst/>
            </a:prstGeom>
            <a:solidFill>
              <a:srgbClr val="D3F1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ㅊ</a:t>
              </a:r>
              <a:endParaRPr lang="ko-KR" altLang="en-US" dirty="0"/>
            </a:p>
          </p:txBody>
        </p:sp>
        <p:sp>
          <p:nvSpPr>
            <p:cNvPr id="4" name="오각형 3"/>
            <p:cNvSpPr/>
            <p:nvPr/>
          </p:nvSpPr>
          <p:spPr>
            <a:xfrm rot="5400000">
              <a:off x="2173424" y="-2173424"/>
              <a:ext cx="4797152" cy="9144000"/>
            </a:xfrm>
            <a:prstGeom prst="homePlate">
              <a:avLst/>
            </a:prstGeom>
            <a:solidFill>
              <a:srgbClr val="5BC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699792" y="548680"/>
            <a:ext cx="4032448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+mj-lt"/>
              </a:rPr>
              <a:t>CHAPTER</a:t>
            </a:r>
          </a:p>
          <a:p>
            <a:pPr algn="ctr"/>
            <a:r>
              <a:rPr lang="en-US" altLang="ko-KR" sz="5000" b="1">
                <a:solidFill>
                  <a:schemeClr val="bg1"/>
                </a:solidFill>
                <a:latin typeface="+mj-lt"/>
              </a:rPr>
              <a:t>03</a:t>
            </a:r>
            <a:endParaRPr lang="en-US" altLang="ko-KR" sz="5000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altLang="ko-KR" sz="5000" b="1" dirty="0">
                <a:solidFill>
                  <a:schemeClr val="bg1"/>
                </a:solidFill>
                <a:latin typeface="+mj-lt"/>
              </a:rPr>
              <a:t>--------</a:t>
            </a:r>
          </a:p>
          <a:p>
            <a:pPr algn="ctr"/>
            <a:r>
              <a:rPr lang="en-US" altLang="ko-KR" sz="5000" b="1">
                <a:solidFill>
                  <a:schemeClr val="bg1"/>
                </a:solidFill>
                <a:latin typeface="+mj-lt"/>
              </a:rPr>
              <a:t>2</a:t>
            </a:r>
            <a:r>
              <a:rPr lang="ko-KR" altLang="en-US" sz="5000" b="1">
                <a:solidFill>
                  <a:schemeClr val="bg1"/>
                </a:solidFill>
                <a:latin typeface="+mj-lt"/>
              </a:rPr>
              <a:t>차원 데이터 정리</a:t>
            </a:r>
            <a:endParaRPr lang="ko-KR" altLang="en-US" sz="5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83968" y="5169966"/>
            <a:ext cx="4752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3.1 </a:t>
            </a:r>
            <a:r>
              <a:rPr lang="ko-KR" altLang="en-US"/>
              <a:t>두 데이터 사이의 관계를 나타내는 지표</a:t>
            </a:r>
            <a:endParaRPr lang="en-US" altLang="ko-KR" dirty="0"/>
          </a:p>
          <a:p>
            <a:r>
              <a:rPr lang="en-US" altLang="ko-KR"/>
              <a:t>3.2 2</a:t>
            </a:r>
            <a:r>
              <a:rPr lang="ko-KR" altLang="en-US"/>
              <a:t>차원 데이터의 시각화</a:t>
            </a:r>
            <a:endParaRPr lang="en-US" altLang="ko-KR" dirty="0"/>
          </a:p>
          <a:p>
            <a:r>
              <a:rPr lang="en-US" altLang="ko-KR"/>
              <a:t>3.3 </a:t>
            </a:r>
            <a:r>
              <a:rPr lang="ko-KR" altLang="en-US"/>
              <a:t>앤스컴의 예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515719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3FBFB0"/>
                </a:solidFill>
              </a:rPr>
              <a:t>CONTENTS</a:t>
            </a:r>
            <a:endParaRPr lang="ko-KR" altLang="en-US" b="1" dirty="0">
              <a:solidFill>
                <a:srgbClr val="3FBF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67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828836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rgbClr val="5BC9BC"/>
                </a:solidFill>
              </a:rPr>
              <a:t>Q&amp;A</a:t>
            </a:r>
            <a:endParaRPr lang="ko-KR" altLang="en-US" sz="7200" b="1" dirty="0">
              <a:solidFill>
                <a:srgbClr val="5BC9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433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3.0 </a:t>
              </a:r>
              <a:r>
                <a:rPr lang="ko-KR" altLang="en-US" b="1">
                  <a:solidFill>
                    <a:schemeClr val="tx1"/>
                  </a:solidFill>
                </a:rPr>
                <a:t>준비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306" y="2492896"/>
            <a:ext cx="5803771" cy="1047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500" y="3717031"/>
            <a:ext cx="6438038" cy="284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0F4E23-5A37-BEBA-40E0-D08C0B852E8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1867"/>
          <a:stretch/>
        </p:blipFill>
        <p:spPr>
          <a:xfrm>
            <a:off x="1128816" y="358802"/>
            <a:ext cx="5905261" cy="1983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754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0"/>
            <a:ext cx="9247931" cy="332656"/>
            <a:chOff x="0" y="0"/>
            <a:chExt cx="9247931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788024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3.1</a:t>
              </a:r>
              <a:r>
                <a:rPr lang="en-US" altLang="ko-KR" b="1">
                  <a:solidFill>
                    <a:srgbClr val="00CC66"/>
                  </a:solidFill>
                </a:rPr>
                <a:t> </a:t>
              </a:r>
              <a:r>
                <a:rPr lang="ko-KR" altLang="en-US" b="1">
                  <a:solidFill>
                    <a:schemeClr val="tx1"/>
                  </a:solidFill>
                </a:rPr>
                <a:t>두</a:t>
              </a:r>
              <a:r>
                <a:rPr lang="en-US" altLang="ko-KR" b="1">
                  <a:solidFill>
                    <a:schemeClr val="tx1"/>
                  </a:solidFill>
                </a:rPr>
                <a:t> </a:t>
              </a:r>
              <a:r>
                <a:rPr lang="ko-KR" altLang="en-US" b="1">
                  <a:solidFill>
                    <a:schemeClr val="tx1"/>
                  </a:solidFill>
                </a:rPr>
                <a:t>데이터 사이의 관계를 나타내는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675931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67544" y="764704"/>
            <a:ext cx="8280920" cy="4187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영어 점수가 높은 학생일수록 수학 점수가 높은 경향이 있다면 영어 점수와 수학 점수는 </a:t>
            </a:r>
            <a:r>
              <a:rPr lang="ko-KR" altLang="en-US" sz="2000" b="1" dirty="0"/>
              <a:t>양의 상관 </a:t>
            </a:r>
            <a:r>
              <a:rPr lang="ko-KR" altLang="en-US" sz="2000" dirty="0"/>
              <a:t>관계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영어 점수가 높은 학생일수록 수학 점수가 낮은 경향이 있다면 영어 점수와 수학 점수는 </a:t>
            </a:r>
            <a:r>
              <a:rPr lang="ko-KR" altLang="en-US" sz="2000" b="1" dirty="0"/>
              <a:t>음의 상관 </a:t>
            </a:r>
            <a:r>
              <a:rPr lang="ko-KR" altLang="en-US" sz="2000" dirty="0"/>
              <a:t>관계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영어 점수가 수학 점수에 직접적으로 영향을 미치지 않을 때</a:t>
            </a:r>
            <a:r>
              <a:rPr lang="en-US" altLang="ko-KR" sz="2000" dirty="0"/>
              <a:t>, </a:t>
            </a:r>
            <a:r>
              <a:rPr lang="ko-KR" altLang="en-US" sz="2000" dirty="0"/>
              <a:t>영어 점수와 수학 점수는 </a:t>
            </a:r>
            <a:r>
              <a:rPr lang="ko-KR" altLang="en-US" sz="2000" b="1" dirty="0"/>
              <a:t>무상관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</p:txBody>
      </p:sp>
      <p:sp>
        <p:nvSpPr>
          <p:cNvPr id="9" name="직사각형 8"/>
          <p:cNvSpPr/>
          <p:nvPr/>
        </p:nvSpPr>
        <p:spPr>
          <a:xfrm>
            <a:off x="0" y="-1"/>
            <a:ext cx="4788024" cy="315853"/>
          </a:xfrm>
          <a:prstGeom prst="rect">
            <a:avLst/>
          </a:prstGeom>
          <a:solidFill>
            <a:srgbClr val="FFE3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rgbClr val="5BC9BC"/>
                </a:solidFill>
              </a:rPr>
              <a:t>3.1</a:t>
            </a:r>
            <a:r>
              <a:rPr lang="en-US" altLang="ko-KR" b="1" dirty="0">
                <a:solidFill>
                  <a:srgbClr val="00CC66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두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데이터 사이의 관계를 나타내는 지표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726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5869721"/>
            <a:ext cx="8640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- </a:t>
            </a:r>
            <a:r>
              <a:rPr lang="ko-KR" altLang="en-US" sz="2000" dirty="0"/>
              <a:t>중간의 가로선과 세로선은 수학과 영어 평균 점수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- </a:t>
            </a:r>
            <a:r>
              <a:rPr lang="ko-KR" altLang="en-US" sz="2000" dirty="0"/>
              <a:t>영어 점수와 수학 점수는 양의 상관 관계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dirty="0">
                  <a:solidFill>
                    <a:srgbClr val="5BC9BC"/>
                  </a:solidFill>
                </a:rPr>
                <a:t>1.2 </a:t>
              </a:r>
              <a:r>
                <a:rPr lang="ko-KR" altLang="en-US" b="1" dirty="0">
                  <a:solidFill>
                    <a:schemeClr val="tx1"/>
                  </a:solidFill>
                </a:rPr>
                <a:t>변수의 종류</a:t>
              </a: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3.1.1 </a:t>
              </a:r>
              <a:r>
                <a:rPr lang="ko-KR" altLang="en-US" sz="2000" b="1">
                  <a:solidFill>
                    <a:srgbClr val="5BC9BC"/>
                  </a:solidFill>
                </a:rPr>
                <a:t>공분산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0" y="-1"/>
            <a:ext cx="4788024" cy="315853"/>
          </a:xfrm>
          <a:prstGeom prst="rect">
            <a:avLst/>
          </a:prstGeom>
          <a:solidFill>
            <a:srgbClr val="FFE3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rgbClr val="5BC9BC"/>
                </a:solidFill>
              </a:rPr>
              <a:t>3.1</a:t>
            </a:r>
            <a:r>
              <a:rPr lang="en-US" altLang="ko-KR" b="1" dirty="0">
                <a:solidFill>
                  <a:srgbClr val="00CC66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두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데이터 사이의 관계를 나타내는 지표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839358"/>
            <a:ext cx="5040560" cy="50437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533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5843364"/>
            <a:ext cx="8640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000" dirty="0"/>
              <a:t>- </a:t>
            </a:r>
            <a:r>
              <a:rPr lang="ko-KR" altLang="en-US" sz="2000" dirty="0"/>
              <a:t>직사각형의 가로길이는 영어 점수의 편차</a:t>
            </a:r>
            <a:r>
              <a:rPr lang="en-US" altLang="ko-KR" sz="2000" dirty="0"/>
              <a:t>, </a:t>
            </a:r>
            <a:r>
              <a:rPr lang="ko-KR" altLang="en-US" sz="2000" dirty="0"/>
              <a:t>세로는 수학 점수의 편차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- </a:t>
            </a:r>
            <a:r>
              <a:rPr lang="ko-KR" altLang="en-US" sz="2000" dirty="0" err="1"/>
              <a:t>공분산은</a:t>
            </a:r>
            <a:r>
              <a:rPr lang="ko-KR" altLang="en-US" sz="2000" dirty="0"/>
              <a:t> 면적</a:t>
            </a:r>
            <a:r>
              <a:rPr lang="en-US" altLang="ko-KR" sz="2000" dirty="0"/>
              <a:t>, </a:t>
            </a:r>
            <a:r>
              <a:rPr lang="ko-KR" altLang="en-US" sz="2000" dirty="0"/>
              <a:t>음의 면적도 가능</a:t>
            </a:r>
            <a:r>
              <a:rPr lang="en-US" altLang="ko-KR" sz="2000" dirty="0"/>
              <a:t>(</a:t>
            </a:r>
            <a:r>
              <a:rPr lang="ko-KR" altLang="en-US" sz="2000" dirty="0"/>
              <a:t>음의 상관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dirty="0">
                  <a:solidFill>
                    <a:srgbClr val="5BC9BC"/>
                  </a:solidFill>
                </a:rPr>
                <a:t>1.2 </a:t>
              </a:r>
              <a:r>
                <a:rPr lang="ko-KR" altLang="en-US" b="1" dirty="0">
                  <a:solidFill>
                    <a:schemeClr val="tx1"/>
                  </a:solidFill>
                </a:rPr>
                <a:t>변수의 종류</a:t>
              </a: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3.1.1 </a:t>
              </a:r>
              <a:r>
                <a:rPr lang="ko-KR" altLang="en-US" sz="2000" b="1">
                  <a:solidFill>
                    <a:srgbClr val="5BC9BC"/>
                  </a:solidFill>
                </a:rPr>
                <a:t>공분산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0" y="-1"/>
            <a:ext cx="4788024" cy="315853"/>
          </a:xfrm>
          <a:prstGeom prst="rect">
            <a:avLst/>
          </a:prstGeom>
          <a:solidFill>
            <a:srgbClr val="FFE3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>
                <a:solidFill>
                  <a:srgbClr val="5BC9BC"/>
                </a:solidFill>
              </a:rPr>
              <a:t>3.1</a:t>
            </a:r>
            <a:r>
              <a:rPr lang="en-US" altLang="ko-KR" b="1">
                <a:solidFill>
                  <a:srgbClr val="00CC66"/>
                </a:solidFill>
              </a:rPr>
              <a:t> </a:t>
            </a:r>
            <a:r>
              <a:rPr lang="ko-KR" altLang="en-US" b="1">
                <a:solidFill>
                  <a:schemeClr val="tx1"/>
                </a:solidFill>
              </a:rPr>
              <a:t>두</a:t>
            </a:r>
            <a:r>
              <a:rPr lang="en-US" altLang="ko-KR" b="1">
                <a:solidFill>
                  <a:schemeClr val="tx1"/>
                </a:solidFill>
              </a:rPr>
              <a:t> </a:t>
            </a:r>
            <a:r>
              <a:rPr lang="ko-KR" altLang="en-US" b="1">
                <a:solidFill>
                  <a:schemeClr val="tx1"/>
                </a:solidFill>
              </a:rPr>
              <a:t>데이터 사이의 관계를 나타내는 지표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6903" y="764704"/>
            <a:ext cx="4830195" cy="49685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727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dirty="0">
                  <a:solidFill>
                    <a:srgbClr val="5BC9BC"/>
                  </a:solidFill>
                </a:rPr>
                <a:t>1.2 </a:t>
              </a:r>
              <a:r>
                <a:rPr lang="ko-KR" altLang="en-US" b="1" dirty="0">
                  <a:solidFill>
                    <a:schemeClr val="tx1"/>
                  </a:solidFill>
                </a:rPr>
                <a:t>변수의 종류</a:t>
              </a: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3.1.1 </a:t>
              </a:r>
              <a:r>
                <a:rPr lang="ko-KR" altLang="en-US" sz="2000" b="1">
                  <a:solidFill>
                    <a:srgbClr val="5BC9BC"/>
                  </a:solidFill>
                </a:rPr>
                <a:t>공분산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0" y="-1"/>
            <a:ext cx="4788024" cy="315853"/>
          </a:xfrm>
          <a:prstGeom prst="rect">
            <a:avLst/>
          </a:prstGeom>
          <a:solidFill>
            <a:srgbClr val="FFE3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>
                <a:solidFill>
                  <a:srgbClr val="5BC9BC"/>
                </a:solidFill>
              </a:rPr>
              <a:t>3.1</a:t>
            </a:r>
            <a:r>
              <a:rPr lang="en-US" altLang="ko-KR" b="1">
                <a:solidFill>
                  <a:srgbClr val="00CC66"/>
                </a:solidFill>
              </a:rPr>
              <a:t> </a:t>
            </a:r>
            <a:r>
              <a:rPr lang="ko-KR" altLang="en-US" b="1">
                <a:solidFill>
                  <a:schemeClr val="tx1"/>
                </a:solidFill>
              </a:rPr>
              <a:t>두</a:t>
            </a:r>
            <a:r>
              <a:rPr lang="en-US" altLang="ko-KR" b="1">
                <a:solidFill>
                  <a:schemeClr val="tx1"/>
                </a:solidFill>
              </a:rPr>
              <a:t> </a:t>
            </a:r>
            <a:r>
              <a:rPr lang="ko-KR" altLang="en-US" b="1">
                <a:solidFill>
                  <a:schemeClr val="tx1"/>
                </a:solidFill>
              </a:rPr>
              <a:t>데이터 사이의 관계를 나타내는 지표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290" y="908720"/>
            <a:ext cx="7164288" cy="1395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99" y="2636912"/>
            <a:ext cx="6512813" cy="263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500" y="5573278"/>
            <a:ext cx="6512812" cy="901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131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124744"/>
            <a:ext cx="86409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ko-KR" sz="2000" dirty="0" err="1"/>
              <a:t>NumPy</a:t>
            </a:r>
            <a:r>
              <a:rPr lang="ko-KR" altLang="en-US" sz="2000" dirty="0"/>
              <a:t>의 </a:t>
            </a:r>
            <a:r>
              <a:rPr lang="en-US" altLang="ko-KR" sz="2000" dirty="0" err="1"/>
              <a:t>cov</a:t>
            </a:r>
            <a:r>
              <a:rPr lang="en-US" altLang="ko-KR" sz="2000" dirty="0"/>
              <a:t> </a:t>
            </a:r>
            <a:r>
              <a:rPr lang="ko-KR" altLang="en-US" sz="2000" dirty="0"/>
              <a:t>함수 </a:t>
            </a:r>
            <a:r>
              <a:rPr lang="ko-KR" altLang="en-US" sz="2000" dirty="0" err="1"/>
              <a:t>반환값은</a:t>
            </a:r>
            <a:r>
              <a:rPr lang="ko-KR" altLang="en-US" sz="2000" dirty="0"/>
              <a:t> </a:t>
            </a:r>
            <a:r>
              <a:rPr lang="ko-KR" altLang="en-US" sz="2000" dirty="0" err="1"/>
              <a:t>공분산</a:t>
            </a:r>
            <a:r>
              <a:rPr lang="ko-KR" altLang="en-US" sz="2000" dirty="0"/>
              <a:t> 행렬</a:t>
            </a:r>
            <a:r>
              <a:rPr lang="en-US" altLang="ko-KR" sz="2000" dirty="0"/>
              <a:t>(</a:t>
            </a:r>
            <a:r>
              <a:rPr lang="ko-KR" altLang="en-US" sz="2000" dirty="0" err="1"/>
              <a:t>분산공분산</a:t>
            </a:r>
            <a:r>
              <a:rPr lang="ko-KR" altLang="en-US" sz="2000" dirty="0"/>
              <a:t> 행렬</a:t>
            </a:r>
            <a:r>
              <a:rPr lang="en-US" altLang="ko-KR" sz="2000" dirty="0"/>
              <a:t>)</a:t>
            </a:r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en-US" altLang="ko-KR" sz="2000" dirty="0"/>
              <a:t>1</a:t>
            </a:r>
            <a:r>
              <a:rPr lang="ko-KR" altLang="en-US" sz="2000" dirty="0"/>
              <a:t>행 </a:t>
            </a:r>
            <a:r>
              <a:rPr lang="en-US" altLang="ko-KR" sz="2000" dirty="0"/>
              <a:t>2</a:t>
            </a:r>
            <a:r>
              <a:rPr lang="ko-KR" altLang="en-US" sz="2000" dirty="0"/>
              <a:t>열</a:t>
            </a:r>
            <a:r>
              <a:rPr lang="en-US" altLang="ko-KR" sz="2000" dirty="0"/>
              <a:t>, 2</a:t>
            </a:r>
            <a:r>
              <a:rPr lang="ko-KR" altLang="en-US" sz="2000" dirty="0"/>
              <a:t>행 </a:t>
            </a:r>
            <a:r>
              <a:rPr lang="en-US" altLang="ko-KR" sz="2000" dirty="0"/>
              <a:t>1</a:t>
            </a:r>
            <a:r>
              <a:rPr lang="ko-KR" altLang="en-US" sz="2000" dirty="0"/>
              <a:t>열 성분이 영어 수학의 </a:t>
            </a:r>
            <a:r>
              <a:rPr lang="ko-KR" altLang="en-US" sz="2000" dirty="0" err="1"/>
              <a:t>공분산</a:t>
            </a:r>
            <a:endParaRPr lang="ko-KR" altLang="en-US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dirty="0">
                  <a:solidFill>
                    <a:srgbClr val="5BC9BC"/>
                  </a:solidFill>
                </a:rPr>
                <a:t>1.2 </a:t>
              </a:r>
              <a:r>
                <a:rPr lang="ko-KR" altLang="en-US" b="1" dirty="0">
                  <a:solidFill>
                    <a:schemeClr val="tx1"/>
                  </a:solidFill>
                </a:rPr>
                <a:t>변수의 종류</a:t>
              </a: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3.1.1 </a:t>
              </a:r>
              <a:r>
                <a:rPr lang="ko-KR" altLang="en-US" sz="2000" b="1">
                  <a:solidFill>
                    <a:srgbClr val="5BC9BC"/>
                  </a:solidFill>
                </a:rPr>
                <a:t>공분산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0" y="-1"/>
            <a:ext cx="4788024" cy="315853"/>
          </a:xfrm>
          <a:prstGeom prst="rect">
            <a:avLst/>
          </a:prstGeom>
          <a:solidFill>
            <a:srgbClr val="FFE3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rgbClr val="5BC9BC"/>
                </a:solidFill>
              </a:rPr>
              <a:t>3.1</a:t>
            </a:r>
            <a:r>
              <a:rPr lang="en-US" altLang="ko-KR" b="1" dirty="0">
                <a:solidFill>
                  <a:srgbClr val="00CC66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두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데이터 사이의 관계를 나타내는 지표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628800"/>
            <a:ext cx="5756585" cy="21430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261" y="4941229"/>
            <a:ext cx="5739939" cy="862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7465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124744"/>
            <a:ext cx="8640960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/>
              <a:t>공분산의</a:t>
            </a:r>
            <a:r>
              <a:rPr lang="ko-KR" altLang="en-US" sz="2000" dirty="0"/>
              <a:t> 단위는 직감적으로 이해하기 어려우므로</a:t>
            </a:r>
            <a:r>
              <a:rPr lang="en-US" altLang="ko-KR" sz="2000" dirty="0"/>
              <a:t>,</a:t>
            </a:r>
            <a:r>
              <a:rPr lang="ko-KR" altLang="en-US" sz="2000" dirty="0"/>
              <a:t> 단위에 의존하지 않는 상관을 나타내는 지표</a:t>
            </a:r>
            <a:endParaRPr lang="en-US" altLang="ko-KR" sz="2000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/>
              <a:t>시험 점수간의 </a:t>
            </a:r>
            <a:r>
              <a:rPr lang="ko-KR" altLang="en-US" dirty="0" err="1"/>
              <a:t>공분산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점수</a:t>
            </a:r>
            <a:r>
              <a:rPr lang="ko-KR" altLang="en-US" dirty="0">
                <a:sym typeface="Wingdings 2"/>
              </a:rPr>
              <a:t>점수</a:t>
            </a:r>
            <a:r>
              <a:rPr lang="en-US" altLang="ko-KR" dirty="0">
                <a:sym typeface="Wingdings 2"/>
              </a:rPr>
              <a:t>), </a:t>
            </a:r>
            <a:r>
              <a:rPr lang="ko-KR" altLang="en-US" dirty="0">
                <a:sym typeface="Wingdings 2"/>
              </a:rPr>
              <a:t>키와 점수 </a:t>
            </a:r>
            <a:r>
              <a:rPr lang="en-US" altLang="ko-KR" dirty="0">
                <a:sym typeface="Wingdings 2"/>
              </a:rPr>
              <a:t>(cm</a:t>
            </a:r>
            <a:r>
              <a:rPr lang="ko-KR" altLang="en-US" dirty="0">
                <a:sym typeface="Wingdings 2"/>
              </a:rPr>
              <a:t>점수</a:t>
            </a:r>
            <a:r>
              <a:rPr lang="en-US" altLang="ko-KR" dirty="0">
                <a:sym typeface="Wingdings 2"/>
              </a:rPr>
              <a:t>)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상관계수는 </a:t>
            </a:r>
            <a:r>
              <a:rPr lang="ko-KR" altLang="en-US" sz="2000" dirty="0" err="1"/>
              <a:t>공분산을</a:t>
            </a:r>
            <a:r>
              <a:rPr lang="ko-KR" altLang="en-US" sz="2000" dirty="0"/>
              <a:t> 각 데이터의 표준편차로 나누어 단위에 의존하지 않음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양의</a:t>
            </a:r>
            <a:r>
              <a:rPr lang="en-US" altLang="ko-KR" sz="2000" dirty="0"/>
              <a:t> </a:t>
            </a:r>
            <a:r>
              <a:rPr lang="ko-KR" altLang="en-US" sz="2000" dirty="0"/>
              <a:t>상관은 </a:t>
            </a:r>
            <a:r>
              <a:rPr lang="en-US" altLang="ko-KR" sz="2000" dirty="0"/>
              <a:t>1</a:t>
            </a:r>
            <a:r>
              <a:rPr lang="ko-KR" altLang="en-US" sz="2000" dirty="0"/>
              <a:t>에 가까워지고</a:t>
            </a:r>
            <a:r>
              <a:rPr lang="en-US" altLang="ko-KR" sz="2000" dirty="0"/>
              <a:t>, </a:t>
            </a:r>
            <a:r>
              <a:rPr lang="ko-KR" altLang="en-US" sz="2000" dirty="0"/>
              <a:t>음의 상관은 </a:t>
            </a:r>
            <a:r>
              <a:rPr lang="en-US" altLang="ko-KR" sz="2000" dirty="0"/>
              <a:t>-1</a:t>
            </a:r>
            <a:r>
              <a:rPr lang="ko-KR" altLang="en-US" sz="2000" dirty="0"/>
              <a:t>에 가까워지고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무상관은</a:t>
            </a:r>
            <a:r>
              <a:rPr lang="ko-KR" altLang="en-US" sz="2000" dirty="0"/>
              <a:t> </a:t>
            </a:r>
            <a:r>
              <a:rPr lang="en-US" altLang="ko-KR" sz="2000" dirty="0"/>
              <a:t>0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 dirty="0">
                  <a:solidFill>
                    <a:srgbClr val="5BC9BC"/>
                  </a:solidFill>
                </a:rPr>
                <a:t>1.2 </a:t>
              </a:r>
              <a:r>
                <a:rPr lang="ko-KR" altLang="en-US" b="1" dirty="0">
                  <a:solidFill>
                    <a:schemeClr val="tx1"/>
                  </a:solidFill>
                </a:rPr>
                <a:t>변수의 종류</a:t>
              </a: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3.1.2 </a:t>
              </a:r>
              <a:r>
                <a:rPr lang="ko-KR" altLang="en-US" sz="2000" b="1">
                  <a:solidFill>
                    <a:srgbClr val="5BC9BC"/>
                  </a:solidFill>
                </a:rPr>
                <a:t>상관계수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0" y="-1"/>
            <a:ext cx="4788024" cy="315853"/>
          </a:xfrm>
          <a:prstGeom prst="rect">
            <a:avLst/>
          </a:prstGeom>
          <a:solidFill>
            <a:srgbClr val="FFE3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>
                <a:solidFill>
                  <a:srgbClr val="5BC9BC"/>
                </a:solidFill>
              </a:rPr>
              <a:t>3.1</a:t>
            </a:r>
            <a:r>
              <a:rPr lang="en-US" altLang="ko-KR" b="1" dirty="0">
                <a:solidFill>
                  <a:srgbClr val="00CC66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두</a:t>
            </a:r>
            <a:r>
              <a:rPr lang="en-US" altLang="ko-KR" b="1" dirty="0">
                <a:solidFill>
                  <a:schemeClr val="tx1"/>
                </a:solidFill>
              </a:rPr>
              <a:t> </a:t>
            </a:r>
            <a:r>
              <a:rPr lang="ko-KR" altLang="en-US" b="1" dirty="0">
                <a:solidFill>
                  <a:schemeClr val="tx1"/>
                </a:solidFill>
              </a:rPr>
              <a:t>데이터 사이의 관계를 나타내는 지표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1815" y="3861048"/>
            <a:ext cx="3080370" cy="1327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628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455</Words>
  <Application>Microsoft Office PowerPoint</Application>
  <PresentationFormat>화면 슬라이드 쇼(4:3)</PresentationFormat>
  <Paragraphs>114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Wingdings 2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고지연</dc:creator>
  <cp:lastModifiedBy>마케팅팀</cp:lastModifiedBy>
  <cp:revision>22</cp:revision>
  <dcterms:created xsi:type="dcterms:W3CDTF">2020-04-17T01:54:45Z</dcterms:created>
  <dcterms:modified xsi:type="dcterms:W3CDTF">2024-02-13T08:42:59Z</dcterms:modified>
</cp:coreProperties>
</file>