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7" r:id="rId2"/>
    <p:sldId id="261" r:id="rId3"/>
    <p:sldId id="258" r:id="rId4"/>
    <p:sldId id="266" r:id="rId5"/>
    <p:sldId id="263" r:id="rId6"/>
    <p:sldId id="290" r:id="rId7"/>
    <p:sldId id="267" r:id="rId8"/>
    <p:sldId id="268" r:id="rId9"/>
    <p:sldId id="291" r:id="rId10"/>
    <p:sldId id="269" r:id="rId11"/>
    <p:sldId id="270" r:id="rId12"/>
    <p:sldId id="262" r:id="rId13"/>
    <p:sldId id="271" r:id="rId14"/>
    <p:sldId id="272" r:id="rId15"/>
    <p:sldId id="293" r:id="rId16"/>
    <p:sldId id="273" r:id="rId17"/>
    <p:sldId id="274" r:id="rId18"/>
    <p:sldId id="275" r:id="rId19"/>
    <p:sldId id="295" r:id="rId20"/>
    <p:sldId id="276" r:id="rId21"/>
    <p:sldId id="277" r:id="rId22"/>
    <p:sldId id="278" r:id="rId23"/>
    <p:sldId id="296" r:id="rId24"/>
    <p:sldId id="279" r:id="rId25"/>
    <p:sldId id="280" r:id="rId26"/>
    <p:sldId id="281" r:id="rId27"/>
    <p:sldId id="282" r:id="rId28"/>
    <p:sldId id="302" r:id="rId29"/>
    <p:sldId id="298" r:id="rId30"/>
    <p:sldId id="284" r:id="rId31"/>
    <p:sldId id="299" r:id="rId32"/>
    <p:sldId id="285" r:id="rId33"/>
    <p:sldId id="286" r:id="rId34"/>
    <p:sldId id="300" r:id="rId35"/>
    <p:sldId id="287" r:id="rId36"/>
    <p:sldId id="288" r:id="rId37"/>
    <p:sldId id="301" r:id="rId38"/>
    <p:sldId id="289" r:id="rId39"/>
    <p:sldId id="264" r:id="rId40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BC9BC"/>
    <a:srgbClr val="FFF9C5"/>
    <a:srgbClr val="FFFEF3"/>
    <a:srgbClr val="F6D900"/>
    <a:srgbClr val="FFF6B7"/>
    <a:srgbClr val="3FBFB0"/>
    <a:srgbClr val="D3F1ED"/>
    <a:srgbClr val="00CC66"/>
    <a:srgbClr val="DAFEF0"/>
    <a:srgbClr val="07D7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1308"/>
    </p:cViewPr>
  </p:sorterViewPr>
  <p:notesViewPr>
    <p:cSldViewPr>
      <p:cViewPr varScale="1">
        <p:scale>
          <a:sx n="88" d="100"/>
          <a:sy n="88" d="100"/>
        </p:scale>
        <p:origin x="-38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AC925C-6EC7-45B8-BC25-BACBC8AC586B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29D2E6-42B1-481E-B1FE-90D36A453E2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0802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1319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29138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98252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19188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2240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473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0135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89977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7564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7844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9738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144819-F421-4007-B677-1E6B37341A38}" type="datetimeFigureOut">
              <a:rPr lang="ko-KR" altLang="en-US" smtClean="0"/>
              <a:t>2022-06-15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7F89F3-DEB7-4134-A015-1BBD05D464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95170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7" Type="http://schemas.openxmlformats.org/officeDocument/2006/relationships/image" Target="../media/image63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2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7" Type="http://schemas.openxmlformats.org/officeDocument/2006/relationships/image" Target="../media/image70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5" Type="http://schemas.openxmlformats.org/officeDocument/2006/relationships/image" Target="../media/image77.png"/><Relationship Id="rId4" Type="http://schemas.openxmlformats.org/officeDocument/2006/relationships/image" Target="../media/image76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3.png"/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.png"/><Relationship Id="rId2" Type="http://schemas.openxmlformats.org/officeDocument/2006/relationships/image" Target="../media/image80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image" Target="../media/image8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59832" y="3068960"/>
            <a:ext cx="3036516" cy="26766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5925" y="764704"/>
            <a:ext cx="5752150" cy="21454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1920" y="6187189"/>
            <a:ext cx="1512168" cy="410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42685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394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무상관인데</a:t>
            </a:r>
            <a:r>
              <a:rPr lang="ko-KR" altLang="en-US" sz="2000" dirty="0"/>
              <a:t> 독립이 아닌 예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독립성이 무상관성보다 더욱 강한 개념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취할 수 있는 값의 조합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(X, Y)</a:t>
            </a:r>
            <a:r>
              <a:rPr lang="ko-KR" altLang="en-US" dirty="0"/>
              <a:t>의 결합확률함수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파이썬</a:t>
            </a:r>
            <a:r>
              <a:rPr lang="ko-KR" altLang="en-US" dirty="0"/>
              <a:t> 구현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2026" y="2070129"/>
            <a:ext cx="2160240" cy="3076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2877650"/>
            <a:ext cx="4734272" cy="9509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06" y="4437112"/>
            <a:ext cx="4104456" cy="23454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256686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무상관인데</a:t>
            </a:r>
            <a:r>
              <a:rPr lang="ko-KR" altLang="en-US" sz="2000" dirty="0"/>
              <a:t> 독립이 아닌 예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확률변수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의 </a:t>
            </a:r>
            <a:r>
              <a:rPr lang="ko-KR" altLang="en-US" dirty="0" err="1"/>
              <a:t>공분산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공분산이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이므로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무상관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가 독립인지 확인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                                이 성립하지 않으므로 </a:t>
            </a: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독립이 아님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6" y="1988840"/>
            <a:ext cx="3923398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8746" y="4253612"/>
            <a:ext cx="4320480" cy="12306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2868" y="5970439"/>
            <a:ext cx="2593454" cy="3130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470322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2000"/>
              <a:t>확률변수                    의 합                                  이 따르는 </a:t>
            </a:r>
            <a:endParaRPr lang="en-US" altLang="ko-KR" sz="2000"/>
          </a:p>
          <a:p>
            <a:pPr>
              <a:lnSpc>
                <a:spcPct val="150000"/>
              </a:lnSpc>
            </a:pPr>
            <a:r>
              <a:rPr lang="ko-KR" altLang="en-US" sz="2000"/>
              <a:t>확률분포</a:t>
            </a:r>
            <a:endParaRPr lang="ko-KR" altLang="en-US" sz="2000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57908" y="853964"/>
            <a:ext cx="1601924" cy="3637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4165" y="768958"/>
            <a:ext cx="2880320" cy="573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5596" y="2098015"/>
            <a:ext cx="7272808" cy="22344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12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5086C68E-C99D-0094-FD29-27DC630DF9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1890" y="4302740"/>
            <a:ext cx="7402518" cy="23616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30431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55399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두 확률변수 </a:t>
            </a:r>
            <a:r>
              <a:rPr lang="en-US" altLang="ko-KR" sz="2000" dirty="0"/>
              <a:t>X~N(1, 2)</a:t>
            </a:r>
            <a:r>
              <a:rPr lang="ko-KR" altLang="en-US" sz="2000" dirty="0"/>
              <a:t>와 </a:t>
            </a:r>
            <a:r>
              <a:rPr lang="en-US" altLang="ko-KR" sz="2000" dirty="0"/>
              <a:t>Y~N(2, 3)</a:t>
            </a:r>
            <a:r>
              <a:rPr lang="ko-KR" altLang="en-US" sz="2000" dirty="0"/>
              <a:t>일</a:t>
            </a:r>
            <a:r>
              <a:rPr lang="en-US" altLang="ko-KR" sz="2000" dirty="0"/>
              <a:t> </a:t>
            </a:r>
            <a:r>
              <a:rPr lang="ko-KR" altLang="en-US" sz="2000" dirty="0"/>
              <a:t>때</a:t>
            </a:r>
            <a:r>
              <a:rPr lang="en-US" altLang="ko-KR" sz="2000" dirty="0"/>
              <a:t>, X+Y</a:t>
            </a:r>
            <a:r>
              <a:rPr lang="ko-KR" altLang="en-US" sz="2000" dirty="0"/>
              <a:t>의 분포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기댓값</a:t>
            </a:r>
            <a:endParaRPr lang="en-US" altLang="ko-KR" sz="16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분산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 err="1"/>
              <a:t>파이썬으로</a:t>
            </a:r>
            <a:r>
              <a:rPr lang="ko-KR" altLang="en-US" dirty="0"/>
              <a:t> 확인하면 이론에 가까운 값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표본크기를 키우면 </a:t>
            </a:r>
            <a:r>
              <a:rPr lang="ko-KR" altLang="en-US" dirty="0" err="1"/>
              <a:t>이론값에</a:t>
            </a:r>
            <a:r>
              <a:rPr lang="ko-KR" altLang="en-US" dirty="0"/>
              <a:t> 수렴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720" y="1599922"/>
            <a:ext cx="3281536" cy="30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1809818" y="1997466"/>
            <a:ext cx="3333292" cy="326146"/>
            <a:chOff x="2017216" y="1655834"/>
            <a:chExt cx="3333292" cy="326146"/>
          </a:xfrm>
        </p:grpSpPr>
        <p:pic>
          <p:nvPicPr>
            <p:cNvPr id="921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017216" y="1690960"/>
              <a:ext cx="1386496" cy="2727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22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01401" y="1655834"/>
              <a:ext cx="1949107" cy="3261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915" y="2852936"/>
            <a:ext cx="4545593" cy="30828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56474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재생성</a:t>
            </a:r>
            <a:r>
              <a:rPr lang="en-US" altLang="ko-KR" sz="2000" dirty="0"/>
              <a:t>(reproductive property)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동일한</a:t>
            </a:r>
            <a:r>
              <a:rPr lang="en-US" altLang="ko-KR" dirty="0"/>
              <a:t> </a:t>
            </a:r>
            <a:r>
              <a:rPr lang="ko-KR" altLang="en-US" dirty="0"/>
              <a:t>분포를 따르는 </a:t>
            </a:r>
            <a:r>
              <a:rPr lang="en-US" altLang="ko-KR" dirty="0"/>
              <a:t>2</a:t>
            </a:r>
            <a:r>
              <a:rPr lang="ko-KR" altLang="en-US" dirty="0"/>
              <a:t>개의 독립인 확률변수의 합도 동일한 확률분포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5128" y="2132855"/>
            <a:ext cx="4859040" cy="35579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1194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9694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재생성</a:t>
            </a:r>
            <a:r>
              <a:rPr lang="en-US" altLang="ko-KR" sz="2000" dirty="0"/>
              <a:t>(reproductive property)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히스토그램과 밀도함수 일치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15</a:t>
            </a:fld>
            <a:endParaRPr lang="ko-KR" altLang="en-US"/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03334" y="1602922"/>
            <a:ext cx="1512168" cy="3038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6266" y="2190356"/>
            <a:ext cx="6708559" cy="41909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97464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944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n</a:t>
            </a:r>
            <a:r>
              <a:rPr lang="ko-KR" altLang="en-US" sz="2000" dirty="0"/>
              <a:t>개의 정규분포의 합도 재생성에 의해 정규분포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700808"/>
            <a:ext cx="8057695" cy="2952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16943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서로 독립인 두 확률변수               과               일 때</a:t>
            </a:r>
            <a:r>
              <a:rPr lang="en-US" altLang="ko-KR" sz="2000" dirty="0"/>
              <a:t>,         </a:t>
            </a:r>
            <a:r>
              <a:rPr lang="ko-KR" altLang="en-US" sz="2000" dirty="0"/>
              <a:t>의 분포 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       </a:t>
            </a:r>
            <a:r>
              <a:rPr lang="ko-KR" altLang="en-US" sz="2000" dirty="0"/>
              <a:t>의 </a:t>
            </a:r>
            <a:r>
              <a:rPr lang="ko-KR" altLang="en-US" sz="2000" dirty="0" err="1"/>
              <a:t>기댓값과</a:t>
            </a:r>
            <a:r>
              <a:rPr lang="ko-KR" altLang="en-US" sz="2000" dirty="0"/>
              <a:t> 분산은 모두 </a:t>
            </a:r>
            <a:r>
              <a:rPr lang="en-US" altLang="ko-KR" sz="2000" dirty="0"/>
              <a:t>7</a:t>
            </a:r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 err="1"/>
              <a:t>포아송</a:t>
            </a:r>
            <a:r>
              <a:rPr lang="ko-KR" altLang="en-US" sz="2000" dirty="0"/>
              <a:t> 분포도 재생성을 가진 확률분포 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8011" y="1188550"/>
            <a:ext cx="1296144" cy="333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4093" y="1186441"/>
            <a:ext cx="1191741" cy="3034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3036" y="1179490"/>
            <a:ext cx="720080" cy="2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942" y="1666304"/>
            <a:ext cx="720080" cy="2914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0848"/>
            <a:ext cx="4077489" cy="21139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4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9" y="4246772"/>
            <a:ext cx="4443155" cy="6223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04697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8" y="1664514"/>
            <a:ext cx="4606081" cy="37271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9" y="1196752"/>
            <a:ext cx="1600001" cy="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68981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999" y="1196752"/>
            <a:ext cx="1600001" cy="2753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3828" y="1556792"/>
            <a:ext cx="6396344" cy="41391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25959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0" y="-1"/>
            <a:ext cx="9144000" cy="6858001"/>
            <a:chOff x="0" y="-1"/>
            <a:chExt cx="9144000" cy="6858001"/>
          </a:xfrm>
        </p:grpSpPr>
        <p:sp>
          <p:nvSpPr>
            <p:cNvPr id="5" name="직사각형 4"/>
            <p:cNvSpPr/>
            <p:nvPr/>
          </p:nvSpPr>
          <p:spPr>
            <a:xfrm>
              <a:off x="0" y="-1"/>
              <a:ext cx="9144000" cy="6858001"/>
            </a:xfrm>
            <a:prstGeom prst="rect">
              <a:avLst/>
            </a:prstGeom>
            <a:solidFill>
              <a:srgbClr val="D3F1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dirty="0" err="1"/>
                <a:t>ㅊ</a:t>
              </a:r>
              <a:endParaRPr lang="ko-KR" altLang="en-US" dirty="0"/>
            </a:p>
          </p:txBody>
        </p:sp>
        <p:sp>
          <p:nvSpPr>
            <p:cNvPr id="4" name="오각형 3"/>
            <p:cNvSpPr/>
            <p:nvPr/>
          </p:nvSpPr>
          <p:spPr>
            <a:xfrm rot="5400000">
              <a:off x="2173424" y="-2173424"/>
              <a:ext cx="4797152" cy="9144000"/>
            </a:xfrm>
            <a:prstGeom prst="homePlate">
              <a:avLst/>
            </a:prstGeom>
            <a:solidFill>
              <a:srgbClr val="5BC9B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2483768" y="548680"/>
            <a:ext cx="410445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000" b="1" dirty="0">
                <a:solidFill>
                  <a:schemeClr val="bg1"/>
                </a:solidFill>
                <a:latin typeface="+mj-lt"/>
              </a:rPr>
              <a:t>CHAPTER</a:t>
            </a:r>
          </a:p>
          <a:p>
            <a:pPr algn="ctr"/>
            <a:r>
              <a:rPr lang="en-US" altLang="ko-KR" sz="5000" b="1">
                <a:solidFill>
                  <a:schemeClr val="bg1"/>
                </a:solidFill>
                <a:latin typeface="+mj-lt"/>
              </a:rPr>
              <a:t>09</a:t>
            </a:r>
            <a:endParaRPr lang="en-US" altLang="ko-KR" sz="50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altLang="ko-KR" sz="5000" b="1" dirty="0">
                <a:solidFill>
                  <a:schemeClr val="bg1"/>
                </a:solidFill>
                <a:latin typeface="+mj-lt"/>
              </a:rPr>
              <a:t>--------</a:t>
            </a:r>
          </a:p>
          <a:p>
            <a:pPr algn="ctr"/>
            <a:r>
              <a:rPr lang="ko-KR" altLang="en-US" sz="5000" b="1">
                <a:solidFill>
                  <a:schemeClr val="bg1"/>
                </a:solidFill>
                <a:latin typeface="+mj-lt"/>
              </a:rPr>
              <a:t>독립동일분포</a:t>
            </a:r>
            <a:endParaRPr lang="ko-KR" altLang="en-US" sz="5000" b="1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860032" y="5169966"/>
            <a:ext cx="30243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9.1 </a:t>
            </a:r>
            <a:r>
              <a:rPr lang="ko-KR" altLang="en-US"/>
              <a:t>독립성</a:t>
            </a:r>
            <a:endParaRPr lang="en-US" altLang="ko-KR" dirty="0"/>
          </a:p>
          <a:p>
            <a:r>
              <a:rPr lang="en-US" altLang="ko-KR"/>
              <a:t>9.2 </a:t>
            </a:r>
            <a:r>
              <a:rPr lang="ko-KR" altLang="en-US"/>
              <a:t>합의 분포</a:t>
            </a:r>
            <a:endParaRPr lang="en-US" altLang="ko-KR" dirty="0"/>
          </a:p>
          <a:p>
            <a:r>
              <a:rPr lang="en-US" altLang="ko-KR"/>
              <a:t>9.3 </a:t>
            </a:r>
            <a:r>
              <a:rPr lang="ko-KR" altLang="en-US"/>
              <a:t>표본평균의 분포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843808" y="5157192"/>
            <a:ext cx="1584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>
                <a:solidFill>
                  <a:srgbClr val="3FBFB0"/>
                </a:solidFill>
              </a:rPr>
              <a:t>CONTENTS</a:t>
            </a:r>
            <a:endParaRPr lang="ko-KR" altLang="en-US" b="1" dirty="0">
              <a:solidFill>
                <a:srgbClr val="3FBFB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67677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980728"/>
            <a:ext cx="8424936" cy="31517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081887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62591"/>
            <a:ext cx="8640960" cy="5124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                                일 때</a:t>
            </a:r>
            <a:r>
              <a:rPr lang="en-US" altLang="ko-KR" sz="2000" dirty="0"/>
              <a:t>,          </a:t>
            </a:r>
            <a:r>
              <a:rPr lang="ko-KR" altLang="en-US" sz="2000" dirty="0"/>
              <a:t>의 분포</a:t>
            </a:r>
            <a:endParaRPr lang="en-US" altLang="ko-KR" sz="2000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 </a:t>
            </a:r>
            <a:r>
              <a:rPr lang="ko-KR" altLang="en-US" dirty="0" err="1"/>
              <a:t>기댓값은</a:t>
            </a:r>
            <a:r>
              <a:rPr lang="ko-KR" altLang="en-US" dirty="0"/>
              <a:t> </a:t>
            </a:r>
            <a:r>
              <a:rPr lang="en-US" altLang="ko-KR" dirty="0"/>
              <a:t>10</a:t>
            </a:r>
            <a:r>
              <a:rPr lang="en-US" altLang="ko-KR" dirty="0">
                <a:sym typeface="Wingdings 2"/>
              </a:rPr>
              <a:t>0.3=3, </a:t>
            </a:r>
            <a:r>
              <a:rPr lang="ko-KR" altLang="en-US" dirty="0"/>
              <a:t>분산은 </a:t>
            </a:r>
            <a:r>
              <a:rPr lang="en-US" altLang="ko-KR" dirty="0"/>
              <a:t>10</a:t>
            </a:r>
            <a:r>
              <a:rPr lang="en-US" altLang="ko-KR" dirty="0">
                <a:sym typeface="Wingdings 2"/>
              </a:rPr>
              <a:t>0.3(1-0.3)=2.1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베르누이 분포는 재생성이 없음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베르누이 분포의 합은 이항분포 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820" y="1140243"/>
            <a:ext cx="2803004" cy="3932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1710" y="1016365"/>
            <a:ext cx="641598" cy="6124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1467" y="2151442"/>
            <a:ext cx="4939777" cy="28617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7" name="그룹 6"/>
          <p:cNvGrpSpPr/>
          <p:nvPr/>
        </p:nvGrpSpPr>
        <p:grpSpPr>
          <a:xfrm>
            <a:off x="4355976" y="5543110"/>
            <a:ext cx="2064506" cy="613237"/>
            <a:chOff x="4451710" y="5783763"/>
            <a:chExt cx="2064506" cy="613237"/>
          </a:xfrm>
        </p:grpSpPr>
        <p:pic>
          <p:nvPicPr>
            <p:cNvPr id="15365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451710" y="5783763"/>
              <a:ext cx="850169" cy="61323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5366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01879" y="5955454"/>
              <a:ext cx="1214337" cy="26985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슬라이드 번호 개체 틀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532679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6569" y="1689686"/>
            <a:ext cx="4840195" cy="33843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2" y="1193752"/>
            <a:ext cx="158591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0234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1942" y="1193752"/>
            <a:ext cx="1585910" cy="3000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9632" y="1700808"/>
            <a:ext cx="6624736" cy="42625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6074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9.2 </a:t>
              </a:r>
              <a:r>
                <a:rPr lang="ko-KR" altLang="en-US" b="1">
                  <a:solidFill>
                    <a:schemeClr val="tx1"/>
                  </a:solidFill>
                </a:rPr>
                <a:t>합의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9.2.3 </a:t>
              </a:r>
              <a:r>
                <a:rPr lang="ko-KR" altLang="en-US" sz="2000" b="1">
                  <a:solidFill>
                    <a:srgbClr val="5BC9BC"/>
                  </a:solidFill>
                </a:rPr>
                <a:t>베르누이 분포의 합의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980729"/>
            <a:ext cx="8418656" cy="31683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798584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79512" y="764704"/>
            <a:ext cx="864096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확률변수                   의 표본평균                                이 </a:t>
            </a:r>
            <a:r>
              <a:rPr lang="ko-KR" altLang="en-US" sz="2000" dirty="0" err="1"/>
              <a:t>따르는확률분포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표본평균의 </a:t>
            </a:r>
            <a:r>
              <a:rPr lang="ko-KR" altLang="en-US" sz="2000" dirty="0" err="1"/>
              <a:t>기댓값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표본평균의 분산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63688" y="888964"/>
            <a:ext cx="1517794" cy="3446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724819"/>
            <a:ext cx="2674987" cy="5884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3" y="1635383"/>
            <a:ext cx="376258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06733" y="3933056"/>
            <a:ext cx="3897615" cy="26376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03" y="4460413"/>
            <a:ext cx="1824765" cy="4087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3833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650" y="1025219"/>
            <a:ext cx="8380700" cy="35559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721893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529914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          인                               의 표본평균  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평균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2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endParaRPr lang="en-US" altLang="ko-KR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en-US" altLang="ko-KR" dirty="0"/>
                  <a:t> </a:t>
                </a:r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5299143"/>
              </a:xfrm>
              <a:prstGeom prst="rect">
                <a:avLst/>
              </a:prstGeom>
              <a:blipFill rotWithShape="1">
                <a:blip r:embed="rId2"/>
                <a:stretch>
                  <a:fillRect l="-917" b="-2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97330" y="1095548"/>
            <a:ext cx="2574670" cy="4267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82967"/>
            <a:ext cx="740469" cy="3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83109"/>
            <a:ext cx="217638" cy="3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9044" y="2132856"/>
            <a:ext cx="5011935" cy="3312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87624" y="5839466"/>
            <a:ext cx="1346448" cy="4698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905521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534" y="908720"/>
            <a:ext cx="8388932" cy="30948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3933056"/>
            <a:ext cx="4392488" cy="2897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920599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65" y="1196752"/>
            <a:ext cx="7566070" cy="4893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0827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685467" y="548680"/>
            <a:ext cx="8135005" cy="60344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확률변수가 독립이라는 것은 확률변수가 다른 확률변수에 영향을 끼치지 않는다는 의미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독립이고 다차원 확률변수를 다루는 이유는 </a:t>
            </a:r>
            <a:r>
              <a:rPr lang="ko-KR" altLang="en-US" sz="2000" dirty="0" err="1"/>
              <a:t>통계뿐석에서</a:t>
            </a:r>
            <a:r>
              <a:rPr lang="ko-KR" altLang="en-US" sz="2000" dirty="0"/>
              <a:t> 취급하는 데이터 중 상당수가 독립이면서 다차원인 확률변수의 </a:t>
            </a:r>
            <a:r>
              <a:rPr lang="ko-KR" altLang="en-US" sz="2000" dirty="0" err="1"/>
              <a:t>실현값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en-US" altLang="ko-KR" sz="2000" dirty="0"/>
              <a:t>4</a:t>
            </a:r>
            <a:r>
              <a:rPr lang="ko-KR" altLang="en-US" sz="2000" dirty="0"/>
              <a:t>장의</a:t>
            </a:r>
            <a:r>
              <a:rPr lang="en-US" altLang="ko-KR" sz="2000" dirty="0"/>
              <a:t>, </a:t>
            </a:r>
            <a:r>
              <a:rPr lang="ko-KR" altLang="en-US" sz="2000" dirty="0"/>
              <a:t>우연히 만난 </a:t>
            </a:r>
            <a:r>
              <a:rPr lang="en-US" altLang="ko-KR" sz="2000" dirty="0"/>
              <a:t>20</a:t>
            </a:r>
            <a:r>
              <a:rPr lang="ko-KR" altLang="en-US" sz="2000" dirty="0"/>
              <a:t>명의 점수                        은 서로 독립인 </a:t>
            </a:r>
            <a:r>
              <a:rPr lang="en-US" altLang="ko-KR" sz="2000" dirty="0"/>
              <a:t>20</a:t>
            </a:r>
            <a:r>
              <a:rPr lang="ko-KR" altLang="en-US" sz="2000" dirty="0"/>
              <a:t>차원의 확률변수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서로 독립이고 각각 동일한 확률분포를 따르는 다차원 확률변수는 독립동일분포</a:t>
            </a:r>
            <a:r>
              <a:rPr lang="en-US" altLang="ko-KR" sz="2000" dirty="0"/>
              <a:t>(</a:t>
            </a:r>
            <a:r>
              <a:rPr lang="en-US" altLang="ko-KR" sz="2000" dirty="0" err="1"/>
              <a:t>iid</a:t>
            </a:r>
            <a:r>
              <a:rPr lang="en-US" altLang="ko-KR" sz="2000" dirty="0"/>
              <a:t>)</a:t>
            </a:r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 typeface="맑은 고딕" panose="020B0503020000020004" pitchFamily="50" charset="-127"/>
              <a:buChar char="–"/>
            </a:pPr>
            <a:r>
              <a:rPr lang="ko-KR" altLang="en-US" sz="2000" dirty="0"/>
              <a:t>확률분포 </a:t>
            </a:r>
            <a:r>
              <a:rPr lang="en-US" altLang="ko-KR" sz="2000" i="1" dirty="0"/>
              <a:t>F</a:t>
            </a:r>
            <a:r>
              <a:rPr lang="en-US" altLang="ko-KR" sz="2000" dirty="0"/>
              <a:t> 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703" y="6141597"/>
            <a:ext cx="2025575" cy="4536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3429000"/>
            <a:ext cx="1853952" cy="40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264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10949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          인                               의 표본평균  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 err="1"/>
                  <a:t>기댓값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1, </a:t>
                </a:r>
                <a:r>
                  <a:rPr lang="ko-KR" altLang="en-US" dirty="0"/>
                  <a:t>분산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3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10</m:t>
                        </m:r>
                      </m:den>
                    </m:f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1094980"/>
              </a:xfrm>
              <a:prstGeom prst="rect">
                <a:avLst/>
              </a:prstGeom>
              <a:blipFill rotWithShape="1">
                <a:blip r:embed="rId2"/>
                <a:stretch>
                  <a:fillRect l="-917" b="-39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65425" y="1152147"/>
            <a:ext cx="2406575" cy="404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표본평균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1190788"/>
            <a:ext cx="740469" cy="3273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2160" y="1190930"/>
            <a:ext cx="217638" cy="301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3612" y="2276872"/>
            <a:ext cx="5106186" cy="3202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30</a:t>
            </a:fld>
            <a:endParaRPr lang="ko-KR" altLang="en-US"/>
          </a:p>
        </p:txBody>
      </p:sp>
      <p:pic>
        <p:nvPicPr>
          <p:cNvPr id="12" name="Picture 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651" y="5786083"/>
            <a:ext cx="8188350" cy="3792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257283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31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1180816"/>
            <a:ext cx="4659614" cy="24482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16437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9.3.2 </a:t>
              </a:r>
              <a:r>
                <a:rPr lang="ko-KR" altLang="en-US" sz="2000" b="1">
                  <a:solidFill>
                    <a:srgbClr val="5BC9BC"/>
                  </a:solidFill>
                </a:rPr>
                <a:t>포아송 분포의 표본평균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3356" y="1772816"/>
            <a:ext cx="6377288" cy="41551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32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042" y="1271036"/>
            <a:ext cx="6457726" cy="339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71103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9607" y="1052736"/>
            <a:ext cx="8640960" cy="33855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r>
              <a:rPr lang="ko-KR" altLang="en-US" sz="2000" dirty="0"/>
              <a:t>          인                               의 표본평균의 분포  </a:t>
            </a:r>
            <a:endParaRPr lang="en-US" altLang="ko-KR" sz="2000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  <a:p>
            <a:pPr marL="800100" lvl="1" indent="-342900">
              <a:buFontTx/>
              <a:buChar char="-"/>
            </a:pP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중심극한정리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" y="3263859"/>
            <a:ext cx="1022027" cy="2573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2298" y="3182927"/>
            <a:ext cx="2529702" cy="3814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804" y="3729627"/>
            <a:ext cx="4602812" cy="261476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8" name="그룹 7"/>
          <p:cNvGrpSpPr/>
          <p:nvPr/>
        </p:nvGrpSpPr>
        <p:grpSpPr>
          <a:xfrm>
            <a:off x="5209394" y="4941168"/>
            <a:ext cx="3898154" cy="496244"/>
            <a:chOff x="5209394" y="3456101"/>
            <a:chExt cx="3898154" cy="496244"/>
          </a:xfrm>
        </p:grpSpPr>
        <p:pic>
          <p:nvPicPr>
            <p:cNvPr id="7174" name="Picture 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09394" y="3551944"/>
              <a:ext cx="200595" cy="26746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5292080" y="3501008"/>
              <a:ext cx="3815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/>
                <a:t>는 근사적으로                을 따름 </a:t>
              </a:r>
            </a:p>
          </p:txBody>
        </p:sp>
        <p:pic>
          <p:nvPicPr>
            <p:cNvPr id="7175" name="Picture 7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19192" y="3456101"/>
              <a:ext cx="1181199" cy="4962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317" y="980728"/>
            <a:ext cx="8251366" cy="18510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33</a:t>
            </a:fld>
            <a:endParaRPr lang="ko-KR" altLang="en-US"/>
          </a:p>
        </p:txBody>
      </p:sp>
      <p:grpSp>
        <p:nvGrpSpPr>
          <p:cNvPr id="16" name="그룹 15"/>
          <p:cNvGrpSpPr/>
          <p:nvPr/>
        </p:nvGrpSpPr>
        <p:grpSpPr>
          <a:xfrm>
            <a:off x="2411760" y="1254457"/>
            <a:ext cx="6191701" cy="292810"/>
            <a:chOff x="1810082" y="1124744"/>
            <a:chExt cx="7199814" cy="340484"/>
          </a:xfrm>
        </p:grpSpPr>
        <p:pic>
          <p:nvPicPr>
            <p:cNvPr id="17" name="Picture 2"/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810082" y="1124744"/>
              <a:ext cx="7199814" cy="3404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8" name="직사각형 17"/>
            <p:cNvSpPr/>
            <p:nvPr/>
          </p:nvSpPr>
          <p:spPr>
            <a:xfrm>
              <a:off x="1810082" y="1124744"/>
              <a:ext cx="7199814" cy="340484"/>
            </a:xfrm>
            <a:prstGeom prst="rect">
              <a:avLst/>
            </a:prstGeom>
            <a:solidFill>
              <a:srgbClr val="FF0000">
                <a:alpha val="31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52291397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34</a:t>
            </a:fld>
            <a:endParaRPr lang="ko-KR" altLang="en-US"/>
          </a:p>
        </p:txBody>
      </p:sp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9934" y="1180816"/>
            <a:ext cx="5063240" cy="27363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696258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9.3.3 </a:t>
              </a:r>
              <a:r>
                <a:rPr lang="ko-KR" altLang="en-US" sz="2000" b="1">
                  <a:solidFill>
                    <a:srgbClr val="5BC9BC"/>
                  </a:solidFill>
                </a:rPr>
                <a:t>중심극한정리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19333" y="1916832"/>
            <a:ext cx="6105333" cy="3960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35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088523"/>
            <a:ext cx="6984454" cy="5402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55610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251520" y="1052736"/>
                <a:ext cx="8640960" cy="1143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sz="2000" dirty="0"/>
                  <a:t>표본크기를 키우면 표본평균은 모평균에 수렴</a:t>
                </a:r>
                <a:endParaRPr lang="en-US" altLang="ko-KR" sz="2000" dirty="0"/>
              </a:p>
              <a:p>
                <a:pPr marL="800100" lvl="1" indent="-342900">
                  <a:lnSpc>
                    <a:spcPct val="150000"/>
                  </a:lnSpc>
                  <a:buFontTx/>
                  <a:buChar char="-"/>
                </a:pPr>
                <a:r>
                  <a:rPr lang="ko-KR" altLang="en-US" dirty="0"/>
                  <a:t>주사위를 굴리는 횟수를 늘리면 </a:t>
                </a:r>
                <a:r>
                  <a:rPr lang="en-US" altLang="ko-KR" dirty="0"/>
                  <a:t>6</a:t>
                </a:r>
                <a:r>
                  <a:rPr lang="ko-KR" altLang="en-US" dirty="0"/>
                  <a:t>이 나오는 확률은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b="0" i="1" smtClean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b="0" i="1" smtClean="0">
                            <a:latin typeface="Cambria Math"/>
                          </a:rPr>
                          <m:t>6</m:t>
                        </m:r>
                      </m:den>
                    </m:f>
                    <m:r>
                      <a:rPr lang="ko-KR" altLang="en-US" b="0" i="1" smtClean="0">
                        <a:latin typeface="Cambria Math"/>
                      </a:rPr>
                      <m:t>에</m:t>
                    </m:r>
                    <m:r>
                      <a:rPr lang="en-US" altLang="ko-KR" b="0" i="1" smtClean="0">
                        <a:latin typeface="Cambria Math"/>
                      </a:rPr>
                      <m:t> </m:t>
                    </m:r>
                    <m:r>
                      <a:rPr lang="ko-KR" altLang="en-US" b="0" i="1" smtClean="0">
                        <a:latin typeface="Cambria Math"/>
                      </a:rPr>
                      <m:t>수렴</m:t>
                    </m:r>
                  </m:oMath>
                </a14:m>
                <a:endParaRPr lang="en-US" altLang="ko-KR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052736"/>
                <a:ext cx="8640960" cy="1143326"/>
              </a:xfrm>
              <a:prstGeom prst="rect">
                <a:avLst/>
              </a:prstGeom>
              <a:blipFill rotWithShape="1">
                <a:blip r:embed="rId2"/>
                <a:stretch>
                  <a:fillRect l="-91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9.3.4 </a:t>
              </a:r>
              <a:r>
                <a:rPr lang="ko-KR" altLang="en-US" sz="2000" b="1">
                  <a:solidFill>
                    <a:srgbClr val="5BC9BC"/>
                  </a:solidFill>
                </a:rPr>
                <a:t>대수의 법칙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9348" y="4696020"/>
            <a:ext cx="4117436" cy="18653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2420888"/>
            <a:ext cx="8496944" cy="19137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93576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9.3.1 </a:t>
              </a:r>
              <a:r>
                <a:rPr lang="ko-KR" altLang="en-US" sz="2000" b="1">
                  <a:solidFill>
                    <a:srgbClr val="5BC9BC"/>
                  </a:solidFill>
                </a:rPr>
                <a:t>정규분포의 표본평균의 분포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37</a:t>
            </a:fld>
            <a:endParaRPr lang="ko-KR" altLang="en-US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6352" y="1213642"/>
            <a:ext cx="4966277" cy="27847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7285399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9.3 </a:t>
              </a:r>
              <a:r>
                <a:rPr lang="ko-KR" altLang="en-US" b="1">
                  <a:solidFill>
                    <a:schemeClr val="tx1"/>
                  </a:solidFill>
                </a:rPr>
                <a:t>표본평균의 분포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9.3.4 </a:t>
              </a:r>
              <a:r>
                <a:rPr lang="ko-KR" altLang="en-US" sz="2000" b="1">
                  <a:solidFill>
                    <a:srgbClr val="5BC9BC"/>
                  </a:solidFill>
                </a:rPr>
                <a:t>대수의 법칙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4066" y="1905050"/>
            <a:ext cx="6795869" cy="44042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38</a:t>
            </a:fld>
            <a:endParaRPr lang="ko-KR" altLang="en-US"/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124744"/>
            <a:ext cx="7488832" cy="753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911863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2828836"/>
            <a:ext cx="86409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7200" b="1" dirty="0">
                <a:solidFill>
                  <a:srgbClr val="5BC9BC"/>
                </a:solidFill>
              </a:rPr>
              <a:t>Q&amp;A</a:t>
            </a:r>
            <a:endParaRPr lang="ko-KR" altLang="en-US" sz="7200" b="1" dirty="0">
              <a:solidFill>
                <a:srgbClr val="5BC9B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043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>
            <a:off x="0" y="0"/>
            <a:ext cx="9144000" cy="332656"/>
            <a:chOff x="0" y="0"/>
            <a:chExt cx="9144000" cy="332656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9.0</a:t>
              </a:r>
              <a:r>
                <a:rPr lang="en-US" altLang="ko-KR" b="1">
                  <a:solidFill>
                    <a:srgbClr val="00CC66"/>
                  </a:solidFill>
                </a:rPr>
                <a:t> </a:t>
              </a:r>
              <a:r>
                <a:rPr lang="ko-KR" altLang="en-US" b="1">
                  <a:solidFill>
                    <a:schemeClr val="tx1"/>
                  </a:solidFill>
                </a:rPr>
                <a:t>준비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548680"/>
            <a:ext cx="4130692" cy="18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420888"/>
            <a:ext cx="4179167" cy="41044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4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개 이상의 확률변수가 서로 영향을 끼치지 않으며 관계가 없음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차원 확률변수         의 경우</a:t>
            </a:r>
            <a:r>
              <a:rPr lang="en-US" altLang="ko-KR" sz="2000" dirty="0"/>
              <a:t>, </a:t>
            </a:r>
            <a:r>
              <a:rPr lang="ko-KR" altLang="en-US" sz="2000" dirty="0"/>
              <a:t>다음 관계가 성립하면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는 독립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확률변수가 독립일 때 결합확률은 주변확률의 곱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898" y="1664054"/>
            <a:ext cx="720080" cy="27003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816" y="2064853"/>
            <a:ext cx="2808311" cy="3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87275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4461683"/>
            <a:ext cx="3672408" cy="2097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51520" y="1052736"/>
            <a:ext cx="8640960" cy="34089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예</a:t>
            </a:r>
            <a:r>
              <a:rPr lang="en-US" altLang="ko-KR" sz="2000" dirty="0"/>
              <a:t>: </a:t>
            </a:r>
            <a:r>
              <a:rPr lang="ko-KR" altLang="en-US" sz="2000" dirty="0"/>
              <a:t>불공정한 주사위 </a:t>
            </a:r>
            <a:r>
              <a:rPr lang="en-US" altLang="ko-KR" sz="2000" dirty="0"/>
              <a:t>A, B</a:t>
            </a:r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A</a:t>
            </a:r>
            <a:r>
              <a:rPr lang="ko-KR" altLang="en-US" dirty="0"/>
              <a:t>의 눈은 확률변수 </a:t>
            </a:r>
            <a:r>
              <a:rPr lang="en-US" altLang="ko-KR" dirty="0"/>
              <a:t>X, B</a:t>
            </a:r>
            <a:r>
              <a:rPr lang="ko-KR" altLang="en-US" dirty="0"/>
              <a:t>의 눈은 </a:t>
            </a:r>
            <a:r>
              <a:rPr lang="en-US" altLang="ko-KR" dirty="0"/>
              <a:t>Y</a:t>
            </a:r>
            <a:r>
              <a:rPr lang="ko-KR" altLang="en-US" dirty="0"/>
              <a:t>라고 하면</a:t>
            </a:r>
            <a:r>
              <a:rPr lang="en-US" altLang="ko-KR" dirty="0"/>
              <a:t>, 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</a:t>
            </a:r>
            <a:r>
              <a:rPr lang="en-US" altLang="ko-KR" dirty="0"/>
              <a:t> </a:t>
            </a:r>
            <a:r>
              <a:rPr lang="ko-KR" altLang="en-US" dirty="0"/>
              <a:t>독립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en-US" altLang="ko-KR" dirty="0"/>
              <a:t>2</a:t>
            </a:r>
            <a:r>
              <a:rPr lang="ko-KR" altLang="en-US" dirty="0"/>
              <a:t>차원 확률변수 </a:t>
            </a:r>
            <a:r>
              <a:rPr lang="en-US" altLang="ko-KR" dirty="0"/>
              <a:t>(X, Y)</a:t>
            </a:r>
            <a:r>
              <a:rPr lang="ko-KR" altLang="en-US" dirty="0"/>
              <a:t>에 대한 결합확률함수</a:t>
            </a: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endParaRPr lang="en-US" altLang="ko-KR" dirty="0"/>
          </a:p>
          <a:p>
            <a:pPr marL="800100" lvl="1" indent="-342900">
              <a:lnSpc>
                <a:spcPct val="150000"/>
              </a:lnSpc>
              <a:buFontTx/>
              <a:buChar char="-"/>
            </a:pPr>
            <a:r>
              <a:rPr lang="ko-KR" altLang="en-US" dirty="0"/>
              <a:t>확률함수</a:t>
            </a:r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30467"/>
            <a:ext cx="6031850" cy="930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36054" y="5345773"/>
            <a:ext cx="2353618" cy="3293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453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9.1.1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독립성의 정의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548" y="1052736"/>
            <a:ext cx="8136904" cy="28018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슬라이드 번호 개체 틀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94711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18794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독립성과 무상관성 모두 두 확률변수가 서로 관계가 없다는 것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ko-KR" altLang="en-US" sz="2000" dirty="0"/>
              <a:t>독립성이 무상관성보다 더욱 강한 개념</a:t>
            </a:r>
            <a:endParaRPr lang="en-US" altLang="ko-KR" sz="2000" dirty="0"/>
          </a:p>
          <a:p>
            <a:pPr marL="342900" indent="-342900">
              <a:lnSpc>
                <a:spcPct val="150000"/>
              </a:lnSpc>
              <a:buFontTx/>
              <a:buChar char="-"/>
            </a:pPr>
            <a:r>
              <a:rPr lang="en-US" altLang="ko-KR" sz="2000" dirty="0"/>
              <a:t>2</a:t>
            </a:r>
            <a:r>
              <a:rPr lang="ko-KR" altLang="en-US" sz="2000" dirty="0"/>
              <a:t>개의 확률변수 </a:t>
            </a:r>
            <a:r>
              <a:rPr lang="en-US" altLang="ko-KR" sz="2000" dirty="0"/>
              <a:t>X</a:t>
            </a:r>
            <a:r>
              <a:rPr lang="ko-KR" altLang="en-US" sz="2000" dirty="0"/>
              <a:t>와  </a:t>
            </a:r>
            <a:r>
              <a:rPr lang="en-US" altLang="ko-KR" sz="2000" dirty="0"/>
              <a:t>Y</a:t>
            </a:r>
            <a:r>
              <a:rPr lang="ko-KR" altLang="en-US" sz="2000" dirty="0"/>
              <a:t>가 독립일 때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는 </a:t>
            </a:r>
            <a:r>
              <a:rPr lang="ko-KR" altLang="en-US" sz="2000" dirty="0" err="1"/>
              <a:t>무상관이지만</a:t>
            </a:r>
            <a:r>
              <a:rPr lang="en-US" altLang="ko-KR" sz="2000" dirty="0"/>
              <a:t>, 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</a:t>
            </a:r>
            <a:r>
              <a:rPr lang="en-US" altLang="ko-KR" sz="2000" dirty="0"/>
              <a:t> </a:t>
            </a:r>
            <a:r>
              <a:rPr lang="ko-KR" altLang="en-US" sz="2000" dirty="0" err="1"/>
              <a:t>무상관이라고</a:t>
            </a:r>
            <a:r>
              <a:rPr lang="ko-KR" altLang="en-US" sz="2000" dirty="0"/>
              <a:t> 해서 </a:t>
            </a:r>
            <a:r>
              <a:rPr lang="en-US" altLang="ko-KR" sz="2000" dirty="0"/>
              <a:t>X</a:t>
            </a:r>
            <a:r>
              <a:rPr lang="ko-KR" altLang="en-US" sz="2000" dirty="0"/>
              <a:t>와 </a:t>
            </a:r>
            <a:r>
              <a:rPr lang="en-US" altLang="ko-KR" sz="2000" dirty="0"/>
              <a:t>Y</a:t>
            </a:r>
            <a:r>
              <a:rPr lang="ko-KR" altLang="en-US" sz="2000" dirty="0"/>
              <a:t>가 반드시 독립인 것은 아님</a:t>
            </a:r>
            <a:endParaRPr lang="en-US" altLang="ko-KR" sz="2000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6690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51520" y="1052736"/>
            <a:ext cx="8640960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Tx/>
              <a:buChar char="-"/>
            </a:pPr>
            <a:r>
              <a:rPr lang="ko-KR" altLang="en-US" sz="2000" dirty="0"/>
              <a:t>불공정한 주사위의 예</a:t>
            </a: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342900" indent="-342900">
              <a:buFontTx/>
              <a:buChar char="-"/>
            </a:pPr>
            <a:endParaRPr lang="en-US" altLang="ko-KR" sz="2000" dirty="0"/>
          </a:p>
          <a:p>
            <a:pPr marL="1257300" lvl="2" indent="-342900">
              <a:buFontTx/>
              <a:buChar char="-"/>
            </a:pPr>
            <a:r>
              <a:rPr lang="en-US" altLang="ko-KR" dirty="0"/>
              <a:t>X</a:t>
            </a:r>
            <a:r>
              <a:rPr lang="ko-KR" altLang="en-US" dirty="0"/>
              <a:t>와 </a:t>
            </a:r>
            <a:r>
              <a:rPr lang="en-US" altLang="ko-KR" dirty="0"/>
              <a:t>Y</a:t>
            </a:r>
            <a:r>
              <a:rPr lang="ko-KR" altLang="en-US" dirty="0"/>
              <a:t>는 독립이므로 무상관</a:t>
            </a:r>
            <a:endParaRPr lang="en-US" altLang="ko-KR" dirty="0"/>
          </a:p>
          <a:p>
            <a:pPr marL="1257300" lvl="2" indent="-342900">
              <a:buFontTx/>
              <a:buChar char="-"/>
            </a:pPr>
            <a:r>
              <a:rPr lang="ko-KR" altLang="en-US" dirty="0" err="1"/>
              <a:t>공분산이</a:t>
            </a:r>
            <a:r>
              <a:rPr lang="ko-KR" altLang="en-US" dirty="0"/>
              <a:t> </a:t>
            </a:r>
            <a:r>
              <a:rPr lang="en-US" altLang="ko-KR" dirty="0"/>
              <a:t>0</a:t>
            </a:r>
            <a:r>
              <a:rPr lang="ko-KR" altLang="en-US" dirty="0"/>
              <a:t>이므로 무상관</a:t>
            </a:r>
            <a:endParaRPr lang="en-US" altLang="ko-KR" dirty="0"/>
          </a:p>
        </p:txBody>
      </p:sp>
      <p:grpSp>
        <p:nvGrpSpPr>
          <p:cNvPr id="3" name="그룹 2"/>
          <p:cNvGrpSpPr/>
          <p:nvPr/>
        </p:nvGrpSpPr>
        <p:grpSpPr>
          <a:xfrm>
            <a:off x="0" y="0"/>
            <a:ext cx="9144000" cy="764704"/>
            <a:chOff x="0" y="0"/>
            <a:chExt cx="9144000" cy="764704"/>
          </a:xfrm>
        </p:grpSpPr>
        <p:sp>
          <p:nvSpPr>
            <p:cNvPr id="4" name="직사각형 3"/>
            <p:cNvSpPr/>
            <p:nvPr/>
          </p:nvSpPr>
          <p:spPr>
            <a:xfrm>
              <a:off x="0" y="0"/>
              <a:ext cx="4572000" cy="332656"/>
            </a:xfrm>
            <a:prstGeom prst="rect">
              <a:avLst/>
            </a:prstGeom>
            <a:solidFill>
              <a:srgbClr val="FFE31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en-US" altLang="ko-KR" b="1">
                  <a:solidFill>
                    <a:srgbClr val="5BC9BC"/>
                  </a:solidFill>
                </a:rPr>
                <a:t>9.1 </a:t>
              </a:r>
              <a:r>
                <a:rPr lang="ko-KR" altLang="en-US" b="1">
                  <a:solidFill>
                    <a:schemeClr val="tx1"/>
                  </a:solidFill>
                </a:rPr>
                <a:t>독립성</a:t>
              </a:r>
              <a:endParaRPr lang="ko-KR" altLang="en-US" b="1" dirty="0">
                <a:solidFill>
                  <a:schemeClr val="tx1"/>
                </a:solidFill>
              </a:endParaRPr>
            </a:p>
          </p:txBody>
        </p:sp>
        <p:sp>
          <p:nvSpPr>
            <p:cNvPr id="5" name="직사각형 4"/>
            <p:cNvSpPr/>
            <p:nvPr/>
          </p:nvSpPr>
          <p:spPr>
            <a:xfrm>
              <a:off x="4572000" y="0"/>
              <a:ext cx="4572000" cy="332656"/>
            </a:xfrm>
            <a:prstGeom prst="rect">
              <a:avLst/>
            </a:prstGeom>
            <a:solidFill>
              <a:srgbClr val="FFF18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" name="직사각형 5"/>
            <p:cNvSpPr/>
            <p:nvPr/>
          </p:nvSpPr>
          <p:spPr>
            <a:xfrm>
              <a:off x="0" y="316032"/>
              <a:ext cx="9144000" cy="448672"/>
            </a:xfrm>
            <a:prstGeom prst="rect">
              <a:avLst/>
            </a:prstGeom>
            <a:solidFill>
              <a:srgbClr val="FFF9C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altLang="ko-KR" sz="2000" b="1">
                  <a:solidFill>
                    <a:srgbClr val="5BC9BC"/>
                  </a:solidFill>
                </a:rPr>
                <a:t>9.1.2 </a:t>
              </a:r>
              <a:r>
                <a:rPr lang="ko-KR" altLang="en-US" sz="2000" b="1">
                  <a:solidFill>
                    <a:srgbClr val="5BC9BC"/>
                  </a:solidFill>
                </a:rPr>
                <a:t>독립성과 무상관성</a:t>
              </a:r>
              <a:endParaRPr lang="ko-KR" altLang="en-US" sz="2000" b="1" dirty="0">
                <a:solidFill>
                  <a:schemeClr val="tx1"/>
                </a:solidFill>
              </a:endParaRPr>
            </a:p>
          </p:txBody>
        </p:sp>
      </p:grp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8169" y="1429067"/>
            <a:ext cx="4849935" cy="25039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1805" y="5004593"/>
            <a:ext cx="2542043" cy="13767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7F89F3-DEB7-4134-A015-1BBD05D464FB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5530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763</TotalTime>
  <Words>682</Words>
  <Application>Microsoft Office PowerPoint</Application>
  <PresentationFormat>화면 슬라이드 쇼(4:3)</PresentationFormat>
  <Paragraphs>246</Paragraphs>
  <Slides>39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39</vt:i4>
      </vt:variant>
    </vt:vector>
  </HeadingPairs>
  <TitlesOfParts>
    <vt:vector size="43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고지연</dc:creator>
  <cp:lastModifiedBy>마케팅팀</cp:lastModifiedBy>
  <cp:revision>41</cp:revision>
  <dcterms:created xsi:type="dcterms:W3CDTF">2020-04-17T01:54:45Z</dcterms:created>
  <dcterms:modified xsi:type="dcterms:W3CDTF">2022-06-15T01:54:22Z</dcterms:modified>
</cp:coreProperties>
</file>