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61" r:id="rId3"/>
    <p:sldId id="266" r:id="rId4"/>
    <p:sldId id="258" r:id="rId5"/>
    <p:sldId id="267" r:id="rId6"/>
    <p:sldId id="299" r:id="rId7"/>
    <p:sldId id="268" r:id="rId8"/>
    <p:sldId id="301" r:id="rId9"/>
    <p:sldId id="321" r:id="rId10"/>
    <p:sldId id="270" r:id="rId11"/>
    <p:sldId id="297" r:id="rId12"/>
    <p:sldId id="322" r:id="rId13"/>
    <p:sldId id="323" r:id="rId14"/>
    <p:sldId id="296" r:id="rId15"/>
    <p:sldId id="273" r:id="rId16"/>
    <p:sldId id="275" r:id="rId17"/>
    <p:sldId id="302" r:id="rId18"/>
    <p:sldId id="276" r:id="rId19"/>
    <p:sldId id="304" r:id="rId20"/>
    <p:sldId id="303" r:id="rId21"/>
    <p:sldId id="277" r:id="rId22"/>
    <p:sldId id="298" r:id="rId23"/>
    <p:sldId id="324" r:id="rId24"/>
    <p:sldId id="279" r:id="rId25"/>
    <p:sldId id="305" r:id="rId26"/>
    <p:sldId id="280" r:id="rId27"/>
    <p:sldId id="281" r:id="rId28"/>
    <p:sldId id="282" r:id="rId29"/>
    <p:sldId id="274" r:id="rId30"/>
    <p:sldId id="306" r:id="rId31"/>
    <p:sldId id="325" r:id="rId32"/>
    <p:sldId id="283" r:id="rId33"/>
    <p:sldId id="326" r:id="rId34"/>
    <p:sldId id="307" r:id="rId35"/>
    <p:sldId id="284" r:id="rId36"/>
    <p:sldId id="308" r:id="rId37"/>
    <p:sldId id="265" r:id="rId38"/>
    <p:sldId id="327" r:id="rId39"/>
    <p:sldId id="328" r:id="rId40"/>
    <p:sldId id="286" r:id="rId41"/>
    <p:sldId id="329" r:id="rId42"/>
    <p:sldId id="287" r:id="rId43"/>
    <p:sldId id="330" r:id="rId44"/>
    <p:sldId id="309" r:id="rId45"/>
    <p:sldId id="288" r:id="rId46"/>
    <p:sldId id="289" r:id="rId47"/>
    <p:sldId id="290" r:id="rId48"/>
    <p:sldId id="291" r:id="rId49"/>
    <p:sldId id="272" r:id="rId50"/>
    <p:sldId id="292" r:id="rId51"/>
    <p:sldId id="293" r:id="rId52"/>
    <p:sldId id="294" r:id="rId53"/>
    <p:sldId id="295" r:id="rId54"/>
    <p:sldId id="285" r:id="rId55"/>
    <p:sldId id="331" r:id="rId56"/>
    <p:sldId id="264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 varScale="1">
        <p:scale>
          <a:sx n="122" d="100"/>
          <a:sy n="122" d="100"/>
        </p:scale>
        <p:origin x="92" y="3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12" y="108467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중앙값은 데이터를 크기 순서대로 나열할 때 정확히 중앙에 위치한 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  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이상값에</a:t>
            </a:r>
            <a:r>
              <a:rPr lang="ko-KR" altLang="en-US" sz="2000" dirty="0"/>
              <a:t> 영향을 덜 받음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>
                  <a:solidFill>
                    <a:srgbClr val="5BC9BC"/>
                  </a:solidFill>
                </a:rPr>
                <a:t>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91672" y="4808922"/>
                <a:ext cx="2952328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56+57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/>
                        </a:rPr>
                        <m:t>=56.5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672" y="4808922"/>
                <a:ext cx="2952328" cy="7913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0488"/>
            <a:ext cx="8280920" cy="142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40050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후 코드 작성 및 실행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374397"/>
            <a:ext cx="5662470" cy="229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4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220" y="393305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-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, Series</a:t>
            </a:r>
            <a:r>
              <a:rPr lang="ko-KR" altLang="en-US" sz="2000" dirty="0"/>
              <a:t>의</a:t>
            </a:r>
            <a:endParaRPr lang="en-US" altLang="ko-KR" sz="2000" dirty="0"/>
          </a:p>
          <a:p>
            <a:r>
              <a:rPr lang="en-US" altLang="ko-KR" sz="2000" dirty="0"/>
              <a:t>      median </a:t>
            </a:r>
            <a:r>
              <a:rPr lang="ko-KR" altLang="en-US" sz="2000" dirty="0" err="1"/>
              <a:t>메서드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>
                  <a:solidFill>
                    <a:srgbClr val="5BC9BC"/>
                  </a:solidFill>
                </a:rPr>
                <a:t>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378883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13756" y="5085184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002060"/>
                </a:solidFill>
              </a:rPr>
              <a:t>파이썬</a:t>
            </a:r>
            <a:r>
              <a:rPr lang="ko-KR" altLang="en-US" sz="1600" dirty="0">
                <a:solidFill>
                  <a:srgbClr val="002060"/>
                </a:solidFill>
              </a:rPr>
              <a:t> 리스트의 인덱스는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0</a:t>
            </a:r>
            <a:r>
              <a:rPr lang="ko-KR" altLang="en-US" sz="1600" dirty="0">
                <a:solidFill>
                  <a:srgbClr val="002060"/>
                </a:solidFill>
              </a:rPr>
              <a:t>부터 시작하므로 위의 정의와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만큼 차이가 있음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612" y="108467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중앙값은 데이터를 크기 순서대로 나열할 때 정확히 중앙에 위치한 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  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이상값에</a:t>
            </a:r>
            <a:r>
              <a:rPr lang="ko-KR" altLang="en-US" sz="2000" dirty="0"/>
              <a:t> 영향을 덜 받음</a:t>
            </a:r>
            <a:endParaRPr lang="en-US" altLang="ko-KR" sz="20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8120"/>
            <a:ext cx="8280920" cy="142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9592" y="6030932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실수 나눗셈 </a:t>
            </a:r>
            <a:r>
              <a:rPr lang="en-US" altLang="ko-KR" dirty="0">
                <a:solidFill>
                  <a:srgbClr val="FF0000"/>
                </a:solidFill>
              </a:rPr>
              <a:t>7/4 =&gt; 1.75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정수 나눗셈 </a:t>
            </a:r>
            <a:r>
              <a:rPr lang="en-US" altLang="ko-KR" dirty="0">
                <a:solidFill>
                  <a:srgbClr val="FF0000"/>
                </a:solidFill>
              </a:rPr>
              <a:t>7//4 =&gt; 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>
                  <a:solidFill>
                    <a:srgbClr val="5BC9BC"/>
                  </a:solidFill>
                </a:rPr>
                <a:t>절사평균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7612" y="1084674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절사평균</a:t>
            </a:r>
            <a:r>
              <a:rPr lang="en-US" altLang="ko-KR" sz="2000" dirty="0"/>
              <a:t>(Trimmed Mean)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8" y="1916832"/>
            <a:ext cx="8384242" cy="4711944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3563939" y="2276475"/>
            <a:ext cx="5122862" cy="38241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=</a:t>
            </a:r>
            <a:r>
              <a:rPr lang="ko-KR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양쪽 좀 자르고 나머지들의 평균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ko-KR" alt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이상값</a:t>
            </a:r>
            <a:r>
              <a:rPr lang="en-US" altLang="ko-KR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(outlier)</a:t>
            </a:r>
            <a:r>
              <a:rPr lang="ko-KR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에 영향을 별로 받지 않는다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정보의 손실이 적다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체조</a:t>
            </a:r>
            <a:r>
              <a:rPr lang="en-US" altLang="ko-KR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피겨스케이팅 등</a:t>
            </a:r>
          </a:p>
        </p:txBody>
      </p:sp>
    </p:spTree>
    <p:extLst>
      <p:ext uri="{BB962C8B-B14F-4D97-AF65-F5344CB8AC3E}">
        <p14:creationId xmlns:p14="http://schemas.microsoft.com/office/powerpoint/2010/main" val="1184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>
                  <a:solidFill>
                    <a:srgbClr val="5BC9BC"/>
                  </a:solidFill>
                </a:rPr>
                <a:t>절사평균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7612" y="1084674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10% </a:t>
            </a:r>
            <a:r>
              <a:rPr lang="ko-KR" altLang="en-US" sz="2000" dirty="0" err="1"/>
              <a:t>절사평균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  <a:r>
              <a:rPr lang="ko-KR" altLang="en-US" sz="2000" dirty="0"/>
              <a:t>예</a:t>
            </a:r>
            <a:r>
              <a:rPr lang="en-US" altLang="ko-KR" sz="2000" dirty="0"/>
              <a:t>&gt; 20</a:t>
            </a:r>
            <a:r>
              <a:rPr lang="ko-KR" altLang="en-US" sz="2000" dirty="0"/>
              <a:t>개의 자료 중 양쪽에서 하나씩 모두 </a:t>
            </a:r>
            <a:r>
              <a:rPr lang="en-US" altLang="ko-KR" sz="2000" dirty="0"/>
              <a:t>2</a:t>
            </a:r>
            <a:r>
              <a:rPr lang="ko-KR" altLang="en-US" sz="2000" dirty="0"/>
              <a:t>개를 제거한 뒤 </a:t>
            </a:r>
            <a:r>
              <a:rPr lang="en-US" altLang="ko-KR" sz="2000" dirty="0"/>
              <a:t>18</a:t>
            </a:r>
            <a:r>
              <a:rPr lang="ko-KR" altLang="en-US" sz="2000" dirty="0"/>
              <a:t>개의 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20% </a:t>
            </a:r>
            <a:r>
              <a:rPr lang="ko-KR" altLang="en-US" sz="2000" dirty="0" err="1"/>
              <a:t>절사평균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  <a:r>
              <a:rPr lang="ko-KR" altLang="en-US" sz="2000" dirty="0"/>
              <a:t>예</a:t>
            </a:r>
            <a:r>
              <a:rPr lang="en-US" altLang="ko-KR" sz="2000" dirty="0"/>
              <a:t>&gt; 20</a:t>
            </a:r>
            <a:r>
              <a:rPr lang="ko-KR" altLang="en-US" sz="2000" dirty="0"/>
              <a:t>개의 자료 중 양쪽에서 </a:t>
            </a:r>
            <a:r>
              <a:rPr lang="ko-KR" altLang="en-US" sz="2000" dirty="0" err="1"/>
              <a:t>두개씩</a:t>
            </a:r>
            <a:r>
              <a:rPr lang="ko-KR" altLang="en-US" sz="2000" dirty="0"/>
              <a:t> 모두 </a:t>
            </a:r>
            <a:r>
              <a:rPr lang="en-US" altLang="ko-KR" sz="2000" dirty="0"/>
              <a:t>4</a:t>
            </a:r>
            <a:r>
              <a:rPr lang="ko-KR" altLang="en-US" sz="2000" dirty="0"/>
              <a:t>개를 제거한 뒤 </a:t>
            </a:r>
            <a:r>
              <a:rPr lang="en-US" altLang="ko-KR" sz="2000" dirty="0"/>
              <a:t>16</a:t>
            </a:r>
            <a:r>
              <a:rPr lang="ko-KR" altLang="en-US" sz="2000" dirty="0"/>
              <a:t>개의 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다이빙 점수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7</a:t>
            </a:r>
            <a:r>
              <a:rPr lang="ko-KR" altLang="en-US" sz="2000" dirty="0"/>
              <a:t>명의 심판 중 최고점과 최저점을 제외하고 </a:t>
            </a:r>
            <a:r>
              <a:rPr lang="en-US" altLang="ko-KR" sz="2000" dirty="0"/>
              <a:t>5</a:t>
            </a:r>
            <a:r>
              <a:rPr lang="ko-KR" altLang="en-US" sz="2000" dirty="0"/>
              <a:t>명의 평균에 난이도를 고려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  <a:r>
              <a:rPr lang="ko-KR" altLang="en-US" sz="2000" dirty="0"/>
              <a:t>해서 계산</a:t>
            </a:r>
          </a:p>
        </p:txBody>
      </p:sp>
    </p:spTree>
    <p:extLst>
      <p:ext uri="{BB962C8B-B14F-4D97-AF65-F5344CB8AC3E}">
        <p14:creationId xmlns:p14="http://schemas.microsoft.com/office/powerpoint/2010/main" val="18795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최빈값은</a:t>
            </a:r>
            <a:r>
              <a:rPr lang="ko-KR" altLang="en-US" sz="2000" dirty="0"/>
              <a:t> 데이터에서 가장 많이 나타나는 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[1, 1, 1, 2, 2, 3]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최빈값은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, Series</a:t>
            </a:r>
            <a:r>
              <a:rPr lang="ko-KR" altLang="en-US" sz="2000" dirty="0"/>
              <a:t>의 </a:t>
            </a:r>
            <a:r>
              <a:rPr lang="en-US" altLang="ko-KR" sz="2000" dirty="0"/>
              <a:t>mode </a:t>
            </a:r>
            <a:r>
              <a:rPr lang="ko-KR" altLang="en-US" sz="2000" dirty="0" err="1"/>
              <a:t>메서드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2.1.3 </a:t>
              </a:r>
              <a:r>
                <a:rPr lang="ko-KR" altLang="en-US" sz="2000" b="1">
                  <a:solidFill>
                    <a:srgbClr val="5BC9BC"/>
                  </a:solidFill>
                </a:rPr>
                <a:t>최빈값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634757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7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편차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</a:t>
            </a:r>
            <a:r>
              <a:rPr lang="ko-KR" altLang="en-US" dirty="0"/>
              <a:t>각 데이터가 평균으로부터 떨어져 있는 정도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   - </a:t>
            </a:r>
            <a:r>
              <a:rPr lang="ko-KR" altLang="en-US" dirty="0"/>
              <a:t>각 학생의 성적 편차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677154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4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53889"/>
            <a:ext cx="86409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편차 비교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Scores</a:t>
            </a:r>
            <a:r>
              <a:rPr lang="ko-KR" altLang="en-US" dirty="0"/>
              <a:t>의 편차가 더 큼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08912" cy="41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9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53889"/>
            <a:ext cx="86409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편차 비교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Scores</a:t>
            </a:r>
            <a:r>
              <a:rPr lang="ko-KR" altLang="en-US" dirty="0"/>
              <a:t>의 편차가 더 큼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7"/>
            <a:ext cx="8146011" cy="403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9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편차 비교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명의 </a:t>
            </a:r>
            <a:r>
              <a:rPr lang="ko-KR" altLang="en-US" dirty="0" err="1"/>
              <a:t>편찻값으로</a:t>
            </a:r>
            <a:r>
              <a:rPr lang="ko-KR" altLang="en-US" dirty="0"/>
              <a:t> 비교가 어려우므로</a:t>
            </a:r>
            <a:r>
              <a:rPr lang="en-US" altLang="ko-KR" dirty="0"/>
              <a:t>, </a:t>
            </a:r>
            <a:r>
              <a:rPr lang="ko-KR" altLang="en-US" dirty="0"/>
              <a:t>하나의 값인 편차 평균 비교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편차 평균은 </a:t>
            </a:r>
            <a:r>
              <a:rPr lang="en-US" altLang="ko-KR" dirty="0"/>
              <a:t>0</a:t>
            </a:r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64925"/>
            <a:ext cx="2988332" cy="143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편차 비교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8" y="1524479"/>
            <a:ext cx="6840760" cy="126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19" y="2819796"/>
            <a:ext cx="6912725" cy="363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1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99792" y="548680"/>
            <a:ext cx="39604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>
                <a:solidFill>
                  <a:schemeClr val="bg1"/>
                </a:solidFill>
                <a:latin typeface="+mj-lt"/>
              </a:rPr>
              <a:t>02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j-lt"/>
              </a:rPr>
              <a:t>--------</a:t>
            </a:r>
          </a:p>
          <a:p>
            <a:pPr algn="ctr"/>
            <a:r>
              <a:rPr lang="en-US" altLang="ko-KR" sz="5000" b="1">
                <a:solidFill>
                  <a:schemeClr val="bg1"/>
                </a:solidFill>
                <a:latin typeface="+mj-lt"/>
              </a:rPr>
              <a:t>1</a:t>
            </a:r>
            <a:r>
              <a:rPr lang="ko-KR" altLang="en-US" sz="5000" b="1">
                <a:solidFill>
                  <a:schemeClr val="bg1"/>
                </a:solidFill>
                <a:latin typeface="+mj-lt"/>
              </a:rPr>
              <a:t>차원 데이터 정리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2.1 </a:t>
            </a:r>
            <a:r>
              <a:rPr lang="ko-KR" altLang="en-US"/>
              <a:t>데이터 중심의 지표</a:t>
            </a:r>
            <a:endParaRPr lang="en-US" altLang="ko-KR" dirty="0"/>
          </a:p>
          <a:p>
            <a:r>
              <a:rPr lang="en-US" altLang="ko-KR"/>
              <a:t>2.2 </a:t>
            </a:r>
            <a:r>
              <a:rPr lang="ko-KR" altLang="en-US"/>
              <a:t>데이터의 산포도 지표</a:t>
            </a:r>
            <a:endParaRPr lang="en-US" altLang="ko-KR" dirty="0"/>
          </a:p>
          <a:p>
            <a:r>
              <a:rPr lang="en-US" altLang="ko-KR"/>
              <a:t>2.3 </a:t>
            </a:r>
            <a:r>
              <a:rPr lang="ko-KR" altLang="en-US"/>
              <a:t>데이터의 정규화</a:t>
            </a:r>
            <a:endParaRPr lang="en-US" altLang="ko-KR"/>
          </a:p>
          <a:p>
            <a:r>
              <a:rPr lang="en-US" altLang="ko-KR"/>
              <a:t>2.4 1</a:t>
            </a:r>
            <a:r>
              <a:rPr lang="ko-KR" altLang="en-US"/>
              <a:t>차원 데이터의 시각화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1"/>
            <a:ext cx="7488832" cy="226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980728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편차 비교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3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분산</a:t>
            </a:r>
            <a:endParaRPr lang="en-US" altLang="ko-KR" sz="2000" dirty="0"/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산포도의 지표인 편차의 평균은 항상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앞의 </a:t>
            </a:r>
            <a:r>
              <a:rPr lang="en-US" altLang="ko-KR" dirty="0"/>
              <a:t>B </a:t>
            </a:r>
            <a:r>
              <a:rPr lang="ko-KR" altLang="en-US" dirty="0"/>
              <a:t>학생과 </a:t>
            </a:r>
            <a:r>
              <a:rPr lang="en-US" altLang="ko-KR" dirty="0"/>
              <a:t>D</a:t>
            </a:r>
            <a:r>
              <a:rPr lang="ko-KR" altLang="en-US" dirty="0"/>
              <a:t> 학생은 모두 평균에서 </a:t>
            </a:r>
            <a:r>
              <a:rPr lang="en-US" altLang="ko-KR" dirty="0"/>
              <a:t>14</a:t>
            </a:r>
            <a:r>
              <a:rPr lang="ko-KR" altLang="en-US" dirty="0"/>
              <a:t>점 떨어져 동일 정도의 산포도를 가지지만</a:t>
            </a:r>
            <a:r>
              <a:rPr lang="en-US" altLang="ko-KR" dirty="0"/>
              <a:t>, </a:t>
            </a:r>
            <a:r>
              <a:rPr lang="ko-KR" altLang="en-US" dirty="0"/>
              <a:t>단순히 더하면 서로 상쇄되어 </a:t>
            </a:r>
            <a:r>
              <a:rPr lang="en-US" altLang="ko-KR" dirty="0"/>
              <a:t>0</a:t>
            </a:r>
            <a:r>
              <a:rPr lang="ko-KR" altLang="en-US" dirty="0"/>
              <a:t>이 되므로 편차의 제곱을 이용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편차 제곱의 평균이 분산</a:t>
            </a:r>
            <a:r>
              <a:rPr lang="en-US" altLang="ko-KR" dirty="0"/>
              <a:t>(</a:t>
            </a:r>
            <a:r>
              <a:rPr lang="ko-KR" altLang="en-US" dirty="0" err="1"/>
              <a:t>모분산</a:t>
            </a:r>
            <a:r>
              <a:rPr lang="en-US" altLang="ko-KR" dirty="0"/>
              <a:t>)</a:t>
            </a:r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3870"/>
            <a:ext cx="6411788" cy="68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1"/>
            <a:ext cx="6480720" cy="90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50" y="5447705"/>
            <a:ext cx="6461110" cy="8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8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분산</a:t>
            </a:r>
            <a:endParaRPr lang="en-US" altLang="ko-KR" sz="2000" dirty="0"/>
          </a:p>
          <a:p>
            <a:r>
              <a:rPr lang="en-US" altLang="ko-KR" sz="2000" dirty="0"/>
              <a:t>    - </a:t>
            </a:r>
            <a:r>
              <a:rPr lang="ko-KR" altLang="en-US" dirty="0"/>
              <a:t>표본분산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2103"/>
            <a:ext cx="6001494" cy="194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80658"/>
              </p:ext>
            </p:extLst>
          </p:nvPr>
        </p:nvGraphicFramePr>
        <p:xfrm>
          <a:off x="3707904" y="1759878"/>
          <a:ext cx="162930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444307" progId="Equation.3">
                  <p:embed/>
                </p:oleObj>
              </mc:Choice>
              <mc:Fallback>
                <p:oleObj name="Equation" r:id="rId3" imgW="111711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59878"/>
                        <a:ext cx="1629302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6932" y="2830132"/>
            <a:ext cx="703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- Pandas</a:t>
            </a:r>
            <a:r>
              <a:rPr lang="ko-KR" altLang="en-US" dirty="0"/>
              <a:t>는 </a:t>
            </a:r>
            <a:r>
              <a:rPr lang="en-US" altLang="ko-KR" dirty="0" err="1"/>
              <a:t>DataFrame</a:t>
            </a:r>
            <a:r>
              <a:rPr lang="ko-KR" altLang="en-US" dirty="0"/>
              <a:t>이나 </a:t>
            </a:r>
            <a:r>
              <a:rPr lang="en-US" altLang="ko-KR" dirty="0"/>
              <a:t>Series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불편분산 </a:t>
            </a:r>
            <a:r>
              <a:rPr lang="en-US" altLang="ko-KR" dirty="0"/>
              <a:t>(10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932" y="5733256"/>
            <a:ext cx="535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- Pandas</a:t>
            </a:r>
            <a:r>
              <a:rPr lang="ko-KR" altLang="en-US" dirty="0"/>
              <a:t>의 표본분산은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err="1"/>
              <a:t>메서드의</a:t>
            </a:r>
            <a:r>
              <a:rPr lang="ko-KR" altLang="en-US" dirty="0"/>
              <a:t> 인수 </a:t>
            </a:r>
            <a:r>
              <a:rPr lang="en-US" altLang="ko-KR" dirty="0" err="1"/>
              <a:t>ddof</a:t>
            </a:r>
            <a:r>
              <a:rPr lang="en-US" altLang="ko-KR" dirty="0"/>
              <a:t>=0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338463" y="739836"/>
            <a:ext cx="6367462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Data     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1  2  3  4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라면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33400" indent="-533400">
              <a:buFont typeface="Wingdings" pitchFamily="2" charset="2"/>
              <a:buAutoNum type="arabicPlain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(1-2.5)</a:t>
            </a:r>
            <a:r>
              <a:rPr lang="en-US" altLang="ko-KR" baseline="30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+(2-2.5)</a:t>
            </a:r>
            <a:r>
              <a:rPr lang="en-US" altLang="ko-KR" baseline="30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+(3-2.5)</a:t>
            </a:r>
            <a:r>
              <a:rPr lang="en-US" altLang="ko-KR" baseline="30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+(4-2.5)</a:t>
            </a:r>
            <a:r>
              <a:rPr lang="en-US" altLang="ko-KR" baseline="30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2898850" y="3105211"/>
            <a:ext cx="5183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48569" y="2845654"/>
            <a:ext cx="22320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800" dirty="0">
                <a:latin typeface="휴먼모음T" pitchFamily="18" charset="-127"/>
                <a:ea typeface="휴먼모음T" pitchFamily="18" charset="-127"/>
              </a:rPr>
              <a:t>표본분산 </a:t>
            </a:r>
            <a:r>
              <a:rPr lang="en-US" altLang="ko-KR" sz="2800" dirty="0">
                <a:latin typeface="휴먼모음T" pitchFamily="18" charset="-127"/>
                <a:ea typeface="휴먼모음T" pitchFamily="18" charset="-127"/>
              </a:rPr>
              <a:t>=</a:t>
            </a:r>
          </a:p>
          <a:p>
            <a:pPr eaLnBrk="1" hangingPunct="1"/>
            <a:endParaRPr lang="en-US" altLang="ko-KR" sz="2800" dirty="0">
              <a:latin typeface="휴먼모음T" pitchFamily="18" charset="-127"/>
              <a:ea typeface="휴먼모음T" pitchFamily="18" charset="-127"/>
            </a:endParaRPr>
          </a:p>
          <a:p>
            <a:pPr eaLnBrk="1" hangingPunct="1"/>
            <a:endParaRPr lang="en-US" altLang="ko-KR" sz="2800" dirty="0">
              <a:latin typeface="휴먼모음T" pitchFamily="18" charset="-127"/>
              <a:ea typeface="휴먼모음T" pitchFamily="18" charset="-127"/>
            </a:endParaRPr>
          </a:p>
          <a:p>
            <a:pPr eaLnBrk="1" hangingPunct="1"/>
            <a:r>
              <a:rPr lang="ko-KR" altLang="en-US" sz="2800" dirty="0">
                <a:latin typeface="휴먼모음T" pitchFamily="18" charset="-127"/>
                <a:ea typeface="휴먼모음T" pitchFamily="18" charset="-127"/>
              </a:rPr>
              <a:t>불편분산 </a:t>
            </a:r>
            <a:r>
              <a:rPr lang="en-US" altLang="ko-KR" sz="2800" dirty="0">
                <a:latin typeface="휴먼모음T" pitchFamily="18" charset="-127"/>
                <a:ea typeface="휴먼모음T" pitchFamily="18" charset="-127"/>
              </a:rPr>
              <a:t>= 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416625" y="3176649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휴먼모음T" pitchFamily="18" charset="-127"/>
                <a:ea typeface="휴먼모음T" pitchFamily="18" charset="-127"/>
              </a:rPr>
              <a:t>4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416625" y="3176649"/>
            <a:ext cx="38183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4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69" y="3879264"/>
            <a:ext cx="6408124" cy="130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71600" y="5949280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그러나 국내 통계학 책들은 대부분 불편분산을 표본분산으로 간주하여 설명</a:t>
            </a:r>
          </a:p>
        </p:txBody>
      </p:sp>
    </p:spTree>
    <p:extLst>
      <p:ext uri="{BB962C8B-B14F-4D97-AF65-F5344CB8AC3E}">
        <p14:creationId xmlns:p14="http://schemas.microsoft.com/office/powerpoint/2010/main" val="18491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animBg="1"/>
      <p:bldP spid="17" grpId="0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208" y="10527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분산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NumPy</a:t>
            </a:r>
            <a:r>
              <a:rPr lang="ko-KR" altLang="en-US" dirty="0"/>
              <a:t>로 분산 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summary_df</a:t>
            </a:r>
            <a:r>
              <a:rPr lang="ko-KR" altLang="en-US" dirty="0"/>
              <a:t>에 편차의 제곱 열 추가 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" y="2636912"/>
            <a:ext cx="6069260" cy="409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4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708921"/>
            <a:ext cx="5544615" cy="22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6208" y="10527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분산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NumPy</a:t>
            </a:r>
            <a:r>
              <a:rPr lang="ko-KR" altLang="en-US" dirty="0"/>
              <a:t>로 분산 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summary_df</a:t>
            </a:r>
            <a:r>
              <a:rPr lang="ko-KR" altLang="en-US" dirty="0"/>
              <a:t>에 편차의 제곱 열 추가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7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76142"/>
            <a:ext cx="3929484" cy="392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868701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분산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편차 제곱은 한 변의 길이가 편차인 정사각형의 면적으로 간주하면</a:t>
            </a:r>
            <a:r>
              <a:rPr lang="en-US" altLang="ko-KR" dirty="0"/>
              <a:t>, </a:t>
            </a:r>
            <a:r>
              <a:rPr lang="ko-KR" altLang="en-US" dirty="0" err="1"/>
              <a:t>분산은면적의</a:t>
            </a:r>
            <a:r>
              <a:rPr lang="en-US" altLang="ko-KR" dirty="0"/>
              <a:t> </a:t>
            </a:r>
            <a:r>
              <a:rPr lang="ko-KR" altLang="en-US" dirty="0"/>
              <a:t>평균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중앙의 가로선과 세로선은 </a:t>
            </a:r>
            <a:r>
              <a:rPr lang="en-US" altLang="ko-KR" dirty="0"/>
              <a:t>4</a:t>
            </a:r>
            <a:r>
              <a:rPr lang="ko-KR" altLang="en-US" dirty="0"/>
              <a:t>명의 평균점수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en-US" altLang="ko-KR" dirty="0"/>
              <a:t>A, B, C, D </a:t>
            </a:r>
            <a:r>
              <a:rPr lang="ko-KR" altLang="en-US" dirty="0"/>
              <a:t>각각은 시험 점수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각 회색의 정사각형이 편차 제곱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정사각형의 평균이 중앙의 정사각형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중앙 정사각형의 면적이 분산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2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68701"/>
            <a:ext cx="8640960" cy="216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표준편차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앞의 예에서 분산은 점수의 제곱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영어 점수의 분산은 </a:t>
            </a:r>
            <a:r>
              <a:rPr lang="en-US" altLang="ko-KR" dirty="0"/>
              <a:t>86</a:t>
            </a:r>
            <a:r>
              <a:rPr lang="ko-KR" altLang="en-US" dirty="0"/>
              <a:t>점</a:t>
            </a:r>
            <a:r>
              <a:rPr lang="en-US" altLang="ko-KR" baseline="30000" dirty="0"/>
              <a:t>2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원래의 데이터와 동일한 단위를 쓰는 산포도 지표가 필요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분산에 제곱근을 취한 것이 표준편차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19" y="3356992"/>
            <a:ext cx="2827361" cy="66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17548"/>
            <a:ext cx="5355219" cy="72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96" y="5427607"/>
            <a:ext cx="5327811" cy="73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22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표준편차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원래 데이터와 동일한 단위이므로 동일 차원으로 그릴 수 있음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933356" cy="339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5445224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표준편차</a:t>
            </a:r>
            <a:r>
              <a:rPr lang="en-US" altLang="ko-KR" dirty="0">
                <a:sym typeface="Symbol"/>
              </a:rPr>
              <a:t>, </a:t>
            </a: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</a:t>
            </a:r>
            <a:r>
              <a:rPr lang="en-US" altLang="ko-KR" dirty="0">
                <a:sym typeface="Symbol"/>
              </a:rPr>
              <a:t>2</a:t>
            </a:r>
            <a:r>
              <a:rPr lang="ko-KR" altLang="en-US" dirty="0">
                <a:sym typeface="Symbol"/>
              </a:rPr>
              <a:t>표준편차</a:t>
            </a:r>
            <a:r>
              <a:rPr lang="en-US" altLang="ko-KR" dirty="0">
                <a:sym typeface="Symbol"/>
              </a:rPr>
              <a:t>, </a:t>
            </a: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</a:t>
            </a:r>
            <a:r>
              <a:rPr lang="en-US" altLang="ko-KR" dirty="0">
                <a:sym typeface="Symbol"/>
              </a:rPr>
              <a:t>3</a:t>
            </a:r>
            <a:r>
              <a:rPr lang="ko-KR" altLang="en-US" dirty="0">
                <a:sym typeface="Symbol"/>
              </a:rPr>
              <a:t>표준편차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시그마 구간</a:t>
            </a:r>
            <a:r>
              <a:rPr lang="en-US" altLang="ko-KR" dirty="0"/>
              <a:t>, 2</a:t>
            </a:r>
            <a:r>
              <a:rPr lang="ko-KR" altLang="en-US" dirty="0"/>
              <a:t>시그마 구간</a:t>
            </a:r>
            <a:r>
              <a:rPr lang="en-US" altLang="ko-KR" dirty="0"/>
              <a:t>, 3</a:t>
            </a:r>
            <a:r>
              <a:rPr lang="ko-KR" altLang="en-US" dirty="0"/>
              <a:t>시그마 구간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81" y="105273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범위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데이터 전체가 아니라 최댓값과 최솟값만으로 산포도 표현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>
                  <a:solidFill>
                    <a:srgbClr val="5BC9BC"/>
                  </a:solidFill>
                </a:rPr>
                <a:t>범위와 사분위 범위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31" y="2068399"/>
            <a:ext cx="1800200" cy="33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2" y="2636912"/>
            <a:ext cx="515146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   2.1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>
                  <a:solidFill>
                    <a:schemeClr val="tx1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5406" y="776898"/>
            <a:ext cx="6442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수치계산과 통계분석에 필요한 라이브러리 </a:t>
            </a:r>
            <a:r>
              <a:rPr lang="ko-KR" altLang="en-US" sz="2000" dirty="0" err="1"/>
              <a:t>임포트하고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출력을 소수점 이하 </a:t>
            </a:r>
            <a:r>
              <a:rPr lang="en-US" altLang="ko-KR" sz="2000" dirty="0"/>
              <a:t>3</a:t>
            </a:r>
            <a:r>
              <a:rPr lang="ko-KR" altLang="en-US" sz="2000" dirty="0"/>
              <a:t>자리로 설정</a:t>
            </a:r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25401"/>
            <a:ext cx="7835104" cy="28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57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81" y="1052735"/>
            <a:ext cx="8640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사분위</a:t>
            </a:r>
            <a:r>
              <a:rPr lang="ko-KR" altLang="en-US" sz="2000" dirty="0"/>
              <a:t> 범위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상위수</a:t>
            </a:r>
            <a:r>
              <a:rPr lang="en-US" altLang="ko-KR" dirty="0"/>
              <a:t>%</a:t>
            </a:r>
            <a:r>
              <a:rPr lang="ko-KR" altLang="en-US" dirty="0"/>
              <a:t>와 </a:t>
            </a:r>
            <a:r>
              <a:rPr lang="ko-KR" altLang="en-US" dirty="0" err="1"/>
              <a:t>하위수</a:t>
            </a:r>
            <a:r>
              <a:rPr lang="en-US" altLang="ko-KR" dirty="0"/>
              <a:t>%</a:t>
            </a:r>
            <a:r>
              <a:rPr lang="ko-KR" altLang="en-US" dirty="0"/>
              <a:t>에 위치하는 값의 차이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데이터의 하위 </a:t>
            </a:r>
            <a:r>
              <a:rPr lang="en-US" altLang="ko-KR" dirty="0"/>
              <a:t>25%, 50%, 75%</a:t>
            </a:r>
            <a:r>
              <a:rPr lang="ko-KR" altLang="en-US" dirty="0"/>
              <a:t>에 위치하는 값은 각각 제</a:t>
            </a:r>
            <a:r>
              <a:rPr lang="en-US" altLang="ko-KR" dirty="0"/>
              <a:t>1</a:t>
            </a:r>
            <a:r>
              <a:rPr lang="ko-KR" altLang="en-US" dirty="0"/>
              <a:t>사분위수</a:t>
            </a:r>
            <a:r>
              <a:rPr lang="en-US" altLang="ko-KR" dirty="0"/>
              <a:t>(Q1),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사분위수</a:t>
            </a:r>
            <a:r>
              <a:rPr lang="en-US" altLang="ko-KR" dirty="0"/>
              <a:t>(Q2),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사분위수</a:t>
            </a:r>
            <a:r>
              <a:rPr lang="en-US" altLang="ko-KR" dirty="0"/>
              <a:t>(Q3)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사분위</a:t>
            </a:r>
            <a:r>
              <a:rPr lang="en-US" altLang="ko-KR" dirty="0"/>
              <a:t> </a:t>
            </a:r>
            <a:r>
              <a:rPr lang="ko-KR" altLang="en-US" dirty="0"/>
              <a:t>범위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>
                  <a:solidFill>
                    <a:srgbClr val="5BC9BC"/>
                  </a:solidFill>
                </a:rPr>
                <a:t>범위와 사분위 범위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19" y="2895752"/>
            <a:ext cx="1512168" cy="24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789040"/>
            <a:ext cx="5832648" cy="152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41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상자수염 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" name="_x127637824" descr="EMB000042147b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844824"/>
            <a:ext cx="6948772" cy="420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47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2.2.3 </a:t>
              </a:r>
              <a:r>
                <a:rPr lang="ko-KR" altLang="en-US" sz="2000" b="1">
                  <a:solidFill>
                    <a:srgbClr val="5BC9BC"/>
                  </a:solidFill>
                </a:rPr>
                <a:t>데이터의</a:t>
              </a:r>
              <a:r>
                <a:rPr lang="en-US" altLang="ko-KR" sz="2000" b="1">
                  <a:solidFill>
                    <a:srgbClr val="5BC9BC"/>
                  </a:solidFill>
                </a:rPr>
                <a:t> </a:t>
              </a:r>
              <a:r>
                <a:rPr lang="ko-KR" altLang="en-US" sz="2000" b="1">
                  <a:solidFill>
                    <a:srgbClr val="5BC9BC"/>
                  </a:solidFill>
                </a:rPr>
                <a:t>지표 정리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5664691" cy="385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5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2.2.3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표준점수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03648" y="1844824"/>
            <a:ext cx="6408712" cy="4189959"/>
            <a:chOff x="1403648" y="1844824"/>
            <a:chExt cx="6408712" cy="4189959"/>
          </a:xfrm>
        </p:grpSpPr>
        <p:pic>
          <p:nvPicPr>
            <p:cNvPr id="9" name="_x229333864" descr="EMB0000584c5f9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844824"/>
              <a:ext cx="6408712" cy="418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267744" y="3076203"/>
              <a:ext cx="504056" cy="144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*******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33006" y="3068959"/>
              <a:ext cx="360040" cy="151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36096" y="3051247"/>
              <a:ext cx="720080" cy="168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580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29147"/>
            <a:ext cx="864096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표준화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상대적 결과가 다르므로 통일된 지표로 변환하는 정규화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데이터에서 평균을 빼고 표준편차로 나누는 작업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표준화된 데이터는 표준화 변량 혹은 </a:t>
            </a:r>
            <a:r>
              <a:rPr lang="en-US" altLang="ko-KR" dirty="0"/>
              <a:t>Z </a:t>
            </a:r>
            <a:r>
              <a:rPr lang="ko-KR" altLang="en-US" dirty="0"/>
              <a:t>점수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표준화된 데이터는 평균이 </a:t>
            </a:r>
            <a:r>
              <a:rPr lang="en-US" altLang="ko-KR" dirty="0"/>
              <a:t>0, </a:t>
            </a:r>
            <a:r>
              <a:rPr lang="ko-KR" altLang="en-US" dirty="0"/>
              <a:t>표준편차가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2.3 </a:t>
              </a:r>
              <a:r>
                <a:rPr lang="ko-KR" altLang="en-US" b="1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2.3.1 </a:t>
              </a:r>
              <a:r>
                <a:rPr lang="ko-KR" altLang="en-US" sz="2000" b="1">
                  <a:solidFill>
                    <a:srgbClr val="5BC9BC"/>
                  </a:solidFill>
                </a:rPr>
                <a:t>표준화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45135"/>
            <a:ext cx="477197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04864"/>
            <a:ext cx="1334741" cy="65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38" y="4653136"/>
            <a:ext cx="4805114" cy="149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3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편찻값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</a:t>
            </a:r>
            <a:r>
              <a:rPr lang="ko-KR" altLang="en-US" sz="2000" dirty="0"/>
              <a:t>평균이 </a:t>
            </a:r>
            <a:r>
              <a:rPr lang="en-US" altLang="ko-KR" sz="2000" dirty="0"/>
              <a:t>50, </a:t>
            </a:r>
            <a:r>
              <a:rPr lang="ko-KR" altLang="en-US" sz="2000" dirty="0"/>
              <a:t>표준편차가 </a:t>
            </a:r>
            <a:r>
              <a:rPr lang="en-US" altLang="ko-KR" sz="2000" dirty="0"/>
              <a:t>10</a:t>
            </a:r>
            <a:r>
              <a:rPr lang="ko-KR" altLang="en-US" sz="2000" dirty="0"/>
              <a:t>이 되도록 정규화한 값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2.3 </a:t>
              </a:r>
              <a:r>
                <a:rPr lang="ko-KR" altLang="en-US" b="1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2.3.2 </a:t>
              </a:r>
              <a:r>
                <a:rPr lang="ko-KR" altLang="en-US" sz="2000" b="1">
                  <a:solidFill>
                    <a:srgbClr val="5BC9BC"/>
                  </a:solidFill>
                </a:rPr>
                <a:t>편찻값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97" y="2204864"/>
            <a:ext cx="2232248" cy="61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5509939" cy="99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87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점수와 </a:t>
            </a:r>
            <a:r>
              <a:rPr lang="ko-KR" altLang="en-US" sz="2000" dirty="0" err="1"/>
              <a:t>편찻값의</a:t>
            </a:r>
            <a:r>
              <a:rPr lang="ko-KR" altLang="en-US" sz="2000" dirty="0"/>
              <a:t> 관계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어떤 학생이 평균 성적을 얻었고</a:t>
            </a:r>
            <a:r>
              <a:rPr lang="en-US" altLang="ko-KR" sz="1600" dirty="0"/>
              <a:t>,</a:t>
            </a:r>
            <a:r>
              <a:rPr lang="ko-KR" altLang="en-US" sz="1600" dirty="0"/>
              <a:t> 어떤 학생이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     우수한 성적을 얻었는지 알 수 있음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2.3 </a:t>
              </a:r>
              <a:r>
                <a:rPr lang="ko-KR" altLang="en-US" b="1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2.3.2 </a:t>
              </a:r>
              <a:r>
                <a:rPr lang="ko-KR" altLang="en-US" sz="2000" b="1">
                  <a:solidFill>
                    <a:srgbClr val="5BC9BC"/>
                  </a:solidFill>
                </a:rPr>
                <a:t>편찻값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4779683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90" y="3356992"/>
            <a:ext cx="2547689" cy="319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2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2869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데이터의 주요 지표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2" y="1740877"/>
            <a:ext cx="5645734" cy="471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5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2869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데이터의 주요 지표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8776"/>
            <a:ext cx="464799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61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0664"/>
            <a:ext cx="91630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88134" y="6392361"/>
            <a:ext cx="402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참고</a:t>
            </a:r>
            <a:r>
              <a:rPr lang="en-US" altLang="ko-KR" sz="1200" dirty="0"/>
              <a:t>: https://blog.naver.com/hwasinedu/222065642328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227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   2.1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>
                  <a:solidFill>
                    <a:schemeClr val="tx1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21449" y="764704"/>
            <a:ext cx="7378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2, 3</a:t>
            </a:r>
            <a:r>
              <a:rPr lang="ko-KR" altLang="en-US" sz="2000" dirty="0"/>
              <a:t>장에서 사용하는 데이터</a:t>
            </a:r>
            <a:r>
              <a:rPr lang="en-US" altLang="ko-KR" sz="2000" dirty="0"/>
              <a:t>(50</a:t>
            </a:r>
            <a:r>
              <a:rPr lang="ko-KR" altLang="en-US" sz="2000" dirty="0"/>
              <a:t>명 학생의 영어</a:t>
            </a:r>
            <a:r>
              <a:rPr lang="en-US" altLang="ko-KR" sz="2000" dirty="0"/>
              <a:t>, </a:t>
            </a:r>
            <a:r>
              <a:rPr lang="ko-KR" altLang="en-US" sz="2000" dirty="0"/>
              <a:t>수학 점수</a:t>
            </a:r>
            <a:r>
              <a:rPr lang="en-US" altLang="ko-KR" sz="2000" dirty="0"/>
              <a:t>)</a:t>
            </a:r>
            <a:r>
              <a:rPr lang="ko-KR" altLang="en-US" sz="2000" dirty="0"/>
              <a:t> 입력</a:t>
            </a:r>
            <a:endParaRPr lang="en-US" altLang="ko-KR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4" y="1376765"/>
            <a:ext cx="7377178" cy="514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데이터의 분포 상태를 세부적으로 알고 싶을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데이터가 취하는 값을 몇 개의 구간으로 나누고</a:t>
            </a:r>
            <a:r>
              <a:rPr lang="en-US" altLang="ko-KR" sz="2000" dirty="0"/>
              <a:t>, </a:t>
            </a:r>
            <a:r>
              <a:rPr lang="ko-KR" altLang="en-US" sz="2000" dirty="0"/>
              <a:t>각 구간에 몇 개의 데이터가 들어가는가를 세는 방법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분할된 구간과 데이터의 개수를 정리한 표가 도수분포표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계급</a:t>
            </a:r>
            <a:r>
              <a:rPr lang="en-US" altLang="ko-KR" dirty="0"/>
              <a:t>: </a:t>
            </a:r>
            <a:r>
              <a:rPr lang="ko-KR" altLang="en-US" dirty="0"/>
              <a:t>시험 점수를 </a:t>
            </a:r>
            <a:r>
              <a:rPr lang="en-US" altLang="ko-KR" dirty="0"/>
              <a:t>10</a:t>
            </a:r>
            <a:r>
              <a:rPr lang="ko-KR" altLang="en-US" dirty="0"/>
              <a:t>점 간격으로 나눌 때 </a:t>
            </a:r>
            <a:r>
              <a:rPr lang="en-US" altLang="ko-KR" dirty="0"/>
              <a:t>0~10</a:t>
            </a:r>
            <a:r>
              <a:rPr lang="ko-KR" altLang="en-US" dirty="0"/>
              <a:t>점 구간 등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도수</a:t>
            </a:r>
            <a:r>
              <a:rPr lang="en-US" altLang="ko-KR" dirty="0"/>
              <a:t>: </a:t>
            </a:r>
            <a:r>
              <a:rPr lang="ko-KR" altLang="en-US" dirty="0"/>
              <a:t>각 계급에 속한 학생 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계급폭</a:t>
            </a:r>
            <a:r>
              <a:rPr lang="en-US" altLang="ko-KR" dirty="0"/>
              <a:t>: </a:t>
            </a:r>
            <a:r>
              <a:rPr lang="ko-KR" altLang="en-US" dirty="0"/>
              <a:t>각 구간의 폭</a:t>
            </a:r>
            <a:r>
              <a:rPr lang="en-US" altLang="ko-KR" dirty="0"/>
              <a:t>, 10</a:t>
            </a:r>
            <a:r>
              <a:rPr lang="ko-KR" altLang="en-US" dirty="0"/>
              <a:t>점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계급수</a:t>
            </a:r>
            <a:r>
              <a:rPr lang="en-US" altLang="ko-KR" dirty="0"/>
              <a:t>: </a:t>
            </a:r>
            <a:r>
              <a:rPr lang="ko-KR" altLang="en-US" dirty="0"/>
              <a:t>계급의 수</a:t>
            </a:r>
            <a:r>
              <a:rPr lang="en-US" altLang="ko-KR" dirty="0"/>
              <a:t>, 10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5688632" cy="184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1621"/>
            <a:ext cx="51720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8" y="2276872"/>
            <a:ext cx="60960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58007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072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5212457" cy="548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72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for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문과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range()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함수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3024336" cy="252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3312368" cy="542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909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계급값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각 계급을 대표하는 값으로</a:t>
            </a:r>
            <a:r>
              <a:rPr lang="en-US" altLang="ko-KR" dirty="0"/>
              <a:t>, </a:t>
            </a:r>
            <a:r>
              <a:rPr lang="ko-KR" altLang="en-US" dirty="0"/>
              <a:t>계급의 중앙값을 이용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0742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41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상대도수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전체 데이터에 대해서 해당 계급의 데이터가 차지하는 비율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3"/>
            <a:ext cx="5832648" cy="183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23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누적상대도수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해당 계급까지의 상대도수의 합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66249"/>
            <a:ext cx="5976664" cy="19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44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/>
              <a:t>계급값</a:t>
            </a:r>
            <a:r>
              <a:rPr lang="en-US" altLang="ko-KR" dirty="0"/>
              <a:t>, </a:t>
            </a:r>
            <a:r>
              <a:rPr lang="ko-KR" altLang="en-US" dirty="0"/>
              <a:t>상대도수</a:t>
            </a:r>
            <a:r>
              <a:rPr lang="en-US" altLang="ko-KR" dirty="0"/>
              <a:t>, </a:t>
            </a:r>
            <a:r>
              <a:rPr lang="ko-KR" altLang="en-US" dirty="0"/>
              <a:t>누적상대도수를 도수분포표에 추가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7" y="1556792"/>
            <a:ext cx="595403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861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최빈값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최대가 되는 계급의 </a:t>
            </a:r>
            <a:r>
              <a:rPr lang="ko-KR" altLang="en-US" dirty="0" err="1"/>
              <a:t>계급값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</a:t>
            </a:r>
            <a:r>
              <a:rPr lang="ko-KR" altLang="en-US" sz="1600" dirty="0"/>
              <a:t>도수분포표를 만드는 방법에 좌우되므로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계급폭을</a:t>
            </a:r>
            <a:r>
              <a:rPr lang="ko-KR" altLang="en-US" sz="1600" dirty="0"/>
              <a:t> </a:t>
            </a:r>
            <a:r>
              <a:rPr lang="en-US" altLang="ko-KR" sz="1600" dirty="0"/>
              <a:t>4</a:t>
            </a:r>
            <a:r>
              <a:rPr lang="ko-KR" altLang="en-US" sz="1600" dirty="0"/>
              <a:t>점으로 하면 </a:t>
            </a:r>
            <a:r>
              <a:rPr lang="ko-KR" altLang="en-US" sz="1600" dirty="0" err="1"/>
              <a:t>최빈값은</a:t>
            </a:r>
            <a:r>
              <a:rPr lang="ko-KR" altLang="en-US" sz="1600" dirty="0"/>
              <a:t> </a:t>
            </a:r>
            <a:r>
              <a:rPr lang="en-US" altLang="ko-KR" sz="1600" dirty="0"/>
              <a:t>66</a:t>
            </a:r>
            <a:r>
              <a:rPr lang="ko-KR" altLang="en-US" sz="1600" dirty="0"/>
              <a:t>점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4896544" cy="136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6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도수분포표를 막대그래프로 나타내어 데이터의 분포상태를 더 시각적으로 파악 가능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그리는 데 필요한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라이브러리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히스토그램은 </a:t>
            </a:r>
            <a:r>
              <a:rPr lang="en-US" altLang="ko-KR" dirty="0" err="1"/>
              <a:t>hist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/>
              <a:t>histogram </a:t>
            </a:r>
            <a:r>
              <a:rPr lang="ko-KR" altLang="en-US" dirty="0"/>
              <a:t>함수와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000449" cy="183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3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   2.1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>
                  <a:solidFill>
                    <a:schemeClr val="tx1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7674" y="806227"/>
            <a:ext cx="795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학번 순서대로 </a:t>
            </a:r>
            <a:r>
              <a:rPr lang="en-US" altLang="ko-KR" sz="2000" dirty="0"/>
              <a:t>10</a:t>
            </a:r>
            <a:r>
              <a:rPr lang="ko-KR" altLang="en-US" sz="2000" dirty="0"/>
              <a:t>명의 영어 점수를 </a:t>
            </a:r>
            <a:r>
              <a:rPr lang="en-US" altLang="ko-KR" sz="2000" dirty="0"/>
              <a:t>array </a:t>
            </a:r>
            <a:r>
              <a:rPr lang="ko-KR" altLang="en-US" sz="2000" dirty="0"/>
              <a:t>데이터 구조 </a:t>
            </a:r>
            <a:r>
              <a:rPr lang="en-US" altLang="ko-KR" sz="2000" dirty="0"/>
              <a:t>scores</a:t>
            </a:r>
            <a:r>
              <a:rPr lang="ko-KR" altLang="en-US" sz="2000" dirty="0"/>
              <a:t>에 저장</a:t>
            </a:r>
            <a:endParaRPr lang="en-US" altLang="ko-KR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62366"/>
            <a:ext cx="6552728" cy="193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14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526762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83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056784" cy="462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9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/>
              <a:t>계급수를</a:t>
            </a:r>
            <a:r>
              <a:rPr lang="ko-KR" altLang="en-US" dirty="0"/>
              <a:t> </a:t>
            </a:r>
            <a:r>
              <a:rPr lang="en-US" altLang="ko-KR" dirty="0"/>
              <a:t>25, </a:t>
            </a:r>
            <a:r>
              <a:rPr lang="ko-KR" altLang="en-US" dirty="0"/>
              <a:t>즉 </a:t>
            </a:r>
            <a:r>
              <a:rPr lang="ko-KR" altLang="en-US" dirty="0" err="1"/>
              <a:t>계급폭을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점으로 하는 히스토그램을 누적 상대도수의 꺾은선 그래프와 함께 그림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50315"/>
            <a:ext cx="4521603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5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계급수를 </a:t>
            </a:r>
            <a:r>
              <a:rPr lang="en-US" altLang="ko-KR" sz="2000"/>
              <a:t>25, </a:t>
            </a:r>
            <a:r>
              <a:rPr lang="ko-KR" altLang="en-US" sz="2000"/>
              <a:t>즉 계급폭을 </a:t>
            </a:r>
            <a:r>
              <a:rPr lang="en-US" altLang="ko-KR" sz="2000"/>
              <a:t>4</a:t>
            </a:r>
            <a:r>
              <a:rPr lang="ko-KR" altLang="en-US" sz="2000"/>
              <a:t>점으로 하는 히스토그램을 누적 상대도수의 꺾은선 그래프와 함께 그림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912768" cy="42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85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데이터의 분포와 이상값을 시각적으로 파악 가능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2.4.3 </a:t>
              </a:r>
              <a:r>
                <a:rPr lang="ko-KR" altLang="en-US" sz="2000" b="1">
                  <a:solidFill>
                    <a:srgbClr val="5BC9BC"/>
                  </a:solidFill>
                </a:rPr>
                <a:t>상자그림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7" y="2060848"/>
            <a:ext cx="2833263" cy="350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93194"/>
            <a:ext cx="2759404" cy="336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39" y="1644623"/>
            <a:ext cx="4707679" cy="190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54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256032" y="1772816"/>
            <a:ext cx="1152128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8160" y="151614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(1, 1, 1)</a:t>
            </a:r>
            <a:r>
              <a:rPr lang="ko-KR" altLang="en-US" sz="1200" b="1" dirty="0">
                <a:solidFill>
                  <a:srgbClr val="FF0000"/>
                </a:solidFill>
              </a:rPr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266639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2.4.3 </a:t>
              </a:r>
              <a:r>
                <a:rPr lang="ko-KR" altLang="en-US" sz="2000" b="1">
                  <a:solidFill>
                    <a:srgbClr val="5BC9BC"/>
                  </a:solidFill>
                </a:rPr>
                <a:t>상자그림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6393"/>
            <a:ext cx="6984776" cy="346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54959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55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   2.1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>
                  <a:solidFill>
                    <a:schemeClr val="tx1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83864"/>
            <a:ext cx="6107822" cy="163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783754"/>
            <a:ext cx="3483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데이터프레임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scores_df</a:t>
            </a:r>
            <a:r>
              <a:rPr lang="en-US" altLang="ko-KR" sz="2000" dirty="0"/>
              <a:t> </a:t>
            </a:r>
            <a:r>
              <a:rPr lang="ko-KR" altLang="en-US" sz="2000" dirty="0"/>
              <a:t>작성</a:t>
            </a: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471400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88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평균값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14859"/>
            <a:ext cx="67913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116727"/>
            <a:ext cx="4680520" cy="75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3528" y="1167578"/>
            <a:ext cx="737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평균값은 데이터를 모두 더한 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데이터의 개수로 나누어 구함</a:t>
            </a: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1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평균값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7704" y="764704"/>
                <a:ext cx="815351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altLang="ko-KR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altLang="ko-KR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764704"/>
                <a:ext cx="815351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3528" y="1124744"/>
            <a:ext cx="491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sum(scores)</a:t>
            </a:r>
            <a:r>
              <a:rPr lang="ko-KR" altLang="en-US" dirty="0"/>
              <a:t>이          </a:t>
            </a:r>
            <a:r>
              <a:rPr lang="en-US" altLang="ko-KR" dirty="0"/>
              <a:t>, </a:t>
            </a:r>
            <a:r>
              <a:rPr lang="en-US" altLang="ko-KR" dirty="0" err="1"/>
              <a:t>len</a:t>
            </a:r>
            <a:r>
              <a:rPr lang="en-US" altLang="ko-KR" dirty="0"/>
              <a:t>(scores)</a:t>
            </a:r>
            <a:r>
              <a:rPr lang="ko-KR" altLang="en-US" dirty="0"/>
              <a:t>이 </a:t>
            </a:r>
            <a:r>
              <a:rPr lang="en-US" altLang="ko-KR" i="1" dirty="0"/>
              <a:t>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대응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8085768" cy="93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8" y="4303846"/>
            <a:ext cx="8058656" cy="89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6" y="1669464"/>
            <a:ext cx="7970597" cy="88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2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평균과 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17500" r="6521" b="8889"/>
          <a:stretch/>
        </p:blipFill>
        <p:spPr>
          <a:xfrm>
            <a:off x="666750" y="1200149"/>
            <a:ext cx="7886700" cy="50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1315</Words>
  <Application>Microsoft Office PowerPoint</Application>
  <PresentationFormat>화면 슬라이드 쇼(4:3)</PresentationFormat>
  <Paragraphs>351</Paragraphs>
  <Slides>56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맑은 고딕</vt:lpstr>
      <vt:lpstr>휴먼모음T</vt:lpstr>
      <vt:lpstr>Arial</vt:lpstr>
      <vt:lpstr>Cambria Math</vt:lpstr>
      <vt:lpstr>Symbol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이계식</cp:lastModifiedBy>
  <cp:revision>51</cp:revision>
  <dcterms:created xsi:type="dcterms:W3CDTF">2020-04-17T01:54:45Z</dcterms:created>
  <dcterms:modified xsi:type="dcterms:W3CDTF">2025-03-02T12:47:01Z</dcterms:modified>
</cp:coreProperties>
</file>