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7" r:id="rId2"/>
    <p:sldId id="261" r:id="rId3"/>
    <p:sldId id="266" r:id="rId4"/>
    <p:sldId id="258" r:id="rId5"/>
    <p:sldId id="267" r:id="rId6"/>
    <p:sldId id="299" r:id="rId7"/>
    <p:sldId id="268" r:id="rId8"/>
    <p:sldId id="301" r:id="rId9"/>
    <p:sldId id="321" r:id="rId10"/>
    <p:sldId id="270" r:id="rId11"/>
    <p:sldId id="297" r:id="rId12"/>
    <p:sldId id="322" r:id="rId13"/>
    <p:sldId id="323" r:id="rId14"/>
    <p:sldId id="296" r:id="rId15"/>
    <p:sldId id="273" r:id="rId16"/>
    <p:sldId id="275" r:id="rId17"/>
    <p:sldId id="302" r:id="rId18"/>
    <p:sldId id="276" r:id="rId19"/>
    <p:sldId id="304" r:id="rId20"/>
    <p:sldId id="303" r:id="rId21"/>
    <p:sldId id="277" r:id="rId22"/>
    <p:sldId id="298" r:id="rId23"/>
    <p:sldId id="324" r:id="rId24"/>
    <p:sldId id="279" r:id="rId25"/>
    <p:sldId id="305" r:id="rId26"/>
    <p:sldId id="280" r:id="rId27"/>
    <p:sldId id="281" r:id="rId28"/>
    <p:sldId id="282" r:id="rId29"/>
    <p:sldId id="274" r:id="rId30"/>
    <p:sldId id="306" r:id="rId31"/>
    <p:sldId id="325" r:id="rId32"/>
    <p:sldId id="283" r:id="rId33"/>
    <p:sldId id="326" r:id="rId34"/>
    <p:sldId id="307" r:id="rId35"/>
    <p:sldId id="284" r:id="rId36"/>
    <p:sldId id="308" r:id="rId37"/>
    <p:sldId id="265" r:id="rId38"/>
    <p:sldId id="327" r:id="rId39"/>
    <p:sldId id="328" r:id="rId40"/>
    <p:sldId id="286" r:id="rId41"/>
    <p:sldId id="329" r:id="rId42"/>
    <p:sldId id="287" r:id="rId43"/>
    <p:sldId id="330" r:id="rId44"/>
    <p:sldId id="309" r:id="rId45"/>
    <p:sldId id="288" r:id="rId46"/>
    <p:sldId id="289" r:id="rId47"/>
    <p:sldId id="290" r:id="rId48"/>
    <p:sldId id="291" r:id="rId49"/>
    <p:sldId id="272" r:id="rId50"/>
    <p:sldId id="292" r:id="rId51"/>
    <p:sldId id="293" r:id="rId52"/>
    <p:sldId id="294" r:id="rId53"/>
    <p:sldId id="295" r:id="rId54"/>
    <p:sldId id="285" r:id="rId55"/>
    <p:sldId id="331" r:id="rId56"/>
    <p:sldId id="264" r:id="rId5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10" autoAdjust="0"/>
  </p:normalViewPr>
  <p:slideViewPr>
    <p:cSldViewPr>
      <p:cViewPr varScale="1">
        <p:scale>
          <a:sx n="108" d="100"/>
          <a:sy n="108" d="100"/>
        </p:scale>
        <p:origin x="92" y="10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theme" Target="theme/theme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2025-03-02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8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7612" y="108467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중앙값은 데이터를 크기 순서대로 나열할 때 정확히 중앙에 위치한 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이상값에</a:t>
            </a:r>
            <a:r>
              <a:rPr lang="ko-KR" altLang="en-US" sz="2000" dirty="0"/>
              <a:t> 영향을 덜 받음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>
                  <a:solidFill>
                    <a:srgbClr val="5BC9BC"/>
                  </a:solidFill>
                </a:rPr>
                <a:t>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191672" y="4808922"/>
                <a:ext cx="2952328" cy="7913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ko-KR" sz="2400" b="0" i="1" smtClean="0">
                              <a:latin typeface="Cambria Math"/>
                            </a:rPr>
                            <m:t>56+57</m:t>
                          </m:r>
                        </m:num>
                        <m:den>
                          <m:r>
                            <a:rPr lang="en-US" altLang="ko-KR" sz="2400" b="0" i="1" smtClean="0">
                              <a:latin typeface="Cambria Math"/>
                            </a:rPr>
                            <m:t>2</m:t>
                          </m:r>
                        </m:den>
                      </m:f>
                      <m:r>
                        <a:rPr lang="en-US" altLang="ko-KR" sz="2400" b="0" i="1" smtClean="0">
                          <a:latin typeface="Cambria Math"/>
                        </a:rPr>
                        <m:t>=56.5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1672" y="4808922"/>
                <a:ext cx="2952328" cy="791307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0488"/>
            <a:ext cx="8280920" cy="14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395536" y="4005064"/>
            <a:ext cx="82809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정렬 후 코드 작성 및 실행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4374397"/>
            <a:ext cx="5662470" cy="2294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5404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8220" y="393305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    - </a:t>
            </a:r>
            <a:r>
              <a:rPr lang="en-US" altLang="ko-KR" sz="2000" dirty="0" err="1"/>
              <a:t>Numpy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, Series</a:t>
            </a:r>
            <a:r>
              <a:rPr lang="ko-KR" altLang="en-US" sz="2000" dirty="0"/>
              <a:t>의</a:t>
            </a:r>
            <a:endParaRPr lang="en-US" altLang="ko-KR" sz="2000" dirty="0"/>
          </a:p>
          <a:p>
            <a:r>
              <a:rPr lang="en-US" altLang="ko-KR" sz="2000" dirty="0"/>
              <a:t>      median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>
                  <a:solidFill>
                    <a:srgbClr val="5BC9BC"/>
                  </a:solidFill>
                </a:rPr>
                <a:t>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3573016"/>
            <a:ext cx="3788833" cy="288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13756" y="5085184"/>
            <a:ext cx="30243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>
                <a:solidFill>
                  <a:srgbClr val="002060"/>
                </a:solidFill>
              </a:rPr>
              <a:t>파이썬</a:t>
            </a:r>
            <a:r>
              <a:rPr lang="ko-KR" altLang="en-US" sz="1600" dirty="0">
                <a:solidFill>
                  <a:srgbClr val="002060"/>
                </a:solidFill>
              </a:rPr>
              <a:t> 리스트의 인덱스는</a:t>
            </a:r>
            <a:endParaRPr lang="en-US" altLang="ko-KR" sz="1600" dirty="0">
              <a:solidFill>
                <a:srgbClr val="002060"/>
              </a:solidFill>
            </a:endParaRPr>
          </a:p>
          <a:p>
            <a:r>
              <a:rPr lang="en-US" altLang="ko-KR" sz="1600" dirty="0">
                <a:solidFill>
                  <a:srgbClr val="002060"/>
                </a:solidFill>
              </a:rPr>
              <a:t>0</a:t>
            </a:r>
            <a:r>
              <a:rPr lang="ko-KR" altLang="en-US" sz="1600" dirty="0">
                <a:solidFill>
                  <a:srgbClr val="002060"/>
                </a:solidFill>
              </a:rPr>
              <a:t>부터 시작하므로 위의 정의와 </a:t>
            </a:r>
            <a:r>
              <a:rPr lang="en-US" altLang="ko-KR" sz="1600" dirty="0">
                <a:solidFill>
                  <a:srgbClr val="002060"/>
                </a:solidFill>
              </a:rPr>
              <a:t>1</a:t>
            </a:r>
            <a:r>
              <a:rPr lang="ko-KR" altLang="en-US" sz="1600" dirty="0">
                <a:solidFill>
                  <a:srgbClr val="002060"/>
                </a:solidFill>
              </a:rPr>
              <a:t>만큼 차이가 있음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217612" y="1084674"/>
            <a:ext cx="86409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중앙값은 데이터를 크기 순서대로 나열할 때 정확히 중앙에 위치한 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sz="2000" dirty="0"/>
              <a:t>    </a:t>
            </a:r>
            <a:r>
              <a:rPr lang="en-US" altLang="ko-KR" sz="2000" dirty="0"/>
              <a:t>- </a:t>
            </a:r>
            <a:r>
              <a:rPr lang="ko-KR" altLang="en-US" sz="2000" dirty="0" err="1"/>
              <a:t>이상값에</a:t>
            </a:r>
            <a:r>
              <a:rPr lang="ko-KR" altLang="en-US" sz="2000" dirty="0"/>
              <a:t> 영향을 덜 받음</a:t>
            </a:r>
            <a:endParaRPr lang="en-US" altLang="ko-KR" sz="2000" dirty="0"/>
          </a:p>
        </p:txBody>
      </p:sp>
      <p:pic>
        <p:nvPicPr>
          <p:cNvPr id="1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2148120"/>
            <a:ext cx="8280920" cy="14248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899592" y="6030932"/>
            <a:ext cx="29434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/ </a:t>
            </a:r>
            <a:r>
              <a:rPr lang="ko-KR" altLang="en-US" dirty="0">
                <a:solidFill>
                  <a:srgbClr val="FF0000"/>
                </a:solidFill>
              </a:rPr>
              <a:t>실수 나눗셈 </a:t>
            </a:r>
            <a:r>
              <a:rPr lang="en-US" altLang="ko-KR" dirty="0">
                <a:solidFill>
                  <a:srgbClr val="FF0000"/>
                </a:solidFill>
              </a:rPr>
              <a:t>7/4 =&gt; 1.75</a:t>
            </a:r>
          </a:p>
          <a:p>
            <a:r>
              <a:rPr lang="en-US" altLang="ko-KR" dirty="0">
                <a:solidFill>
                  <a:srgbClr val="FF0000"/>
                </a:solidFill>
              </a:rPr>
              <a:t>// </a:t>
            </a:r>
            <a:r>
              <a:rPr lang="ko-KR" altLang="en-US" dirty="0">
                <a:solidFill>
                  <a:srgbClr val="FF0000"/>
                </a:solidFill>
              </a:rPr>
              <a:t>정수 나눗셈 </a:t>
            </a:r>
            <a:r>
              <a:rPr lang="en-US" altLang="ko-KR" dirty="0">
                <a:solidFill>
                  <a:srgbClr val="FF0000"/>
                </a:solidFill>
              </a:rPr>
              <a:t>7//4 =&gt; 1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679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>
                  <a:solidFill>
                    <a:srgbClr val="5BC9BC"/>
                  </a:solidFill>
                </a:rPr>
                <a:t>절사평균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7612" y="1084674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절사평균</a:t>
            </a:r>
            <a:r>
              <a:rPr lang="en-US" altLang="ko-KR" sz="2000" dirty="0"/>
              <a:t>(Trimmed Mean)</a:t>
            </a: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758" y="1916832"/>
            <a:ext cx="8384242" cy="4711944"/>
          </a:xfrm>
          <a:prstGeom prst="rect">
            <a:avLst/>
          </a:prstGeom>
        </p:spPr>
      </p:pic>
      <p:sp>
        <p:nvSpPr>
          <p:cNvPr id="18" name="Rectangle 3"/>
          <p:cNvSpPr>
            <a:spLocks noGrp="1" noChangeArrowheads="1"/>
          </p:cNvSpPr>
          <p:nvPr>
            <p:ph idx="1"/>
          </p:nvPr>
        </p:nvSpPr>
        <p:spPr>
          <a:xfrm>
            <a:off x="3563939" y="2276475"/>
            <a:ext cx="5122862" cy="3824124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ko-KR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=</a:t>
            </a: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양쪽 좀 자르고 나머지들의 평균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endParaRPr lang="ko-KR" altLang="en-US" dirty="0">
              <a:ln w="17780" cmpd="sng">
                <a:solidFill>
                  <a:srgbClr val="FFFFFF"/>
                </a:solidFill>
                <a:prstDash val="solid"/>
                <a:miter lim="800000"/>
              </a:ln>
              <a:solidFill>
                <a:srgbClr val="FF0000"/>
              </a:solidFill>
              <a:effectLst>
                <a:outerShdw blurRad="50800" algn="tl" rotWithShape="0">
                  <a:srgbClr val="000000"/>
                </a:outerShdw>
              </a:effectLst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eaLnBrk="1" hangingPunct="1">
              <a:lnSpc>
                <a:spcPct val="90000"/>
              </a:lnSpc>
            </a:pPr>
            <a:r>
              <a:rPr lang="ko-KR" altLang="en-US" dirty="0" err="1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이상값</a:t>
            </a:r>
            <a:r>
              <a:rPr lang="en-US" altLang="ko-KR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(outlier)</a:t>
            </a: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에 영향을 별로 받지 않는다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정보의 손실이 적다</a:t>
            </a:r>
          </a:p>
          <a:p>
            <a:pPr eaLnBrk="1" hangingPunct="1">
              <a:lnSpc>
                <a:spcPct val="90000"/>
              </a:lnSpc>
            </a:pP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체조</a:t>
            </a:r>
            <a:r>
              <a:rPr lang="en-US" altLang="ko-KR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, </a:t>
            </a:r>
            <a:r>
              <a:rPr lang="ko-KR" altLang="en-US" dirty="0">
                <a:ln w="17780" cmpd="sng">
                  <a:solidFill>
                    <a:srgbClr val="FFFFFF"/>
                  </a:solidFill>
                  <a:prstDash val="solid"/>
                  <a:miter lim="800000"/>
                </a:ln>
                <a:solidFill>
                  <a:srgbClr val="FF0000"/>
                </a:solidFill>
                <a:effectLst>
                  <a:outerShdw blurRad="50800" algn="tl" rotWithShape="0">
                    <a:srgbClr val="000000"/>
                  </a:outerShdw>
                </a:effectLst>
                <a:latin typeface="휴먼모음T" panose="02030504000101010101" pitchFamily="18" charset="-127"/>
                <a:ea typeface="휴먼모음T" panose="02030504000101010101" pitchFamily="18" charset="-127"/>
              </a:rPr>
              <a:t>피겨스케이팅 등</a:t>
            </a:r>
          </a:p>
        </p:txBody>
      </p:sp>
    </p:spTree>
    <p:extLst>
      <p:ext uri="{BB962C8B-B14F-4D97-AF65-F5344CB8AC3E}">
        <p14:creationId xmlns:p14="http://schemas.microsoft.com/office/powerpoint/2010/main" val="1184166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2.1.2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 err="1">
                  <a:solidFill>
                    <a:srgbClr val="5BC9BC"/>
                  </a:solidFill>
                </a:rPr>
                <a:t>절사평균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Rectangle 2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ko-KR" altLang="en-US"/>
          </a:p>
        </p:txBody>
      </p: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17612" y="1084674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10% </a:t>
            </a:r>
            <a:r>
              <a:rPr lang="ko-KR" altLang="en-US" sz="2000" dirty="0" err="1"/>
              <a:t>절사평균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ko-KR" altLang="en-US" sz="2000" dirty="0"/>
              <a:t>예</a:t>
            </a:r>
            <a:r>
              <a:rPr lang="en-US" altLang="ko-KR" sz="2000" dirty="0"/>
              <a:t>&gt; 20</a:t>
            </a:r>
            <a:r>
              <a:rPr lang="ko-KR" altLang="en-US" sz="2000" dirty="0"/>
              <a:t>개의 자료 중 양쪽에서 하나씩 모두 </a:t>
            </a:r>
            <a:r>
              <a:rPr lang="en-US" altLang="ko-KR" sz="2000" dirty="0"/>
              <a:t>2</a:t>
            </a:r>
            <a:r>
              <a:rPr lang="ko-KR" altLang="en-US" sz="2000" dirty="0"/>
              <a:t>개를 제거한 뒤 </a:t>
            </a:r>
            <a:r>
              <a:rPr lang="en-US" altLang="ko-KR" sz="2000" dirty="0"/>
              <a:t>18</a:t>
            </a:r>
            <a:r>
              <a:rPr lang="ko-KR" altLang="en-US" sz="2000" dirty="0"/>
              <a:t>개의 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en-US" altLang="ko-KR" sz="2000" dirty="0"/>
              <a:t>20% </a:t>
            </a:r>
            <a:r>
              <a:rPr lang="ko-KR" altLang="en-US" sz="2000" dirty="0" err="1"/>
              <a:t>절사평균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ko-KR" altLang="en-US" sz="2000" dirty="0"/>
              <a:t>예</a:t>
            </a:r>
            <a:r>
              <a:rPr lang="en-US" altLang="ko-KR" sz="2000" dirty="0"/>
              <a:t>&gt; 20</a:t>
            </a:r>
            <a:r>
              <a:rPr lang="ko-KR" altLang="en-US" sz="2000" dirty="0"/>
              <a:t>개의 자료 중 양쪽에서 </a:t>
            </a:r>
            <a:r>
              <a:rPr lang="ko-KR" altLang="en-US" sz="2000" dirty="0" err="1"/>
              <a:t>두개씩</a:t>
            </a:r>
            <a:r>
              <a:rPr lang="ko-KR" altLang="en-US" sz="2000" dirty="0"/>
              <a:t> 모두 </a:t>
            </a:r>
            <a:r>
              <a:rPr lang="en-US" altLang="ko-KR" sz="2000" dirty="0"/>
              <a:t>4</a:t>
            </a:r>
            <a:r>
              <a:rPr lang="ko-KR" altLang="en-US" sz="2000" dirty="0"/>
              <a:t>개를 제거한 뒤 </a:t>
            </a:r>
            <a:r>
              <a:rPr lang="en-US" altLang="ko-KR" sz="2000" dirty="0"/>
              <a:t>16</a:t>
            </a:r>
            <a:r>
              <a:rPr lang="ko-KR" altLang="en-US" sz="2000" dirty="0"/>
              <a:t>개의 평균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endParaRPr lang="en-US" altLang="ko-KR" sz="2000" dirty="0"/>
          </a:p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다이빙 점수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7</a:t>
            </a:r>
            <a:r>
              <a:rPr lang="ko-KR" altLang="en-US" sz="2000" dirty="0"/>
              <a:t>명의 심판 중 최고점과 최저점을 제외하고 </a:t>
            </a:r>
            <a:r>
              <a:rPr lang="en-US" altLang="ko-KR" sz="2000" dirty="0"/>
              <a:t>5</a:t>
            </a:r>
            <a:r>
              <a:rPr lang="ko-KR" altLang="en-US" sz="2000" dirty="0"/>
              <a:t>명의 평균에 난이도를 고려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</a:t>
            </a:r>
            <a:r>
              <a:rPr lang="ko-KR" altLang="en-US" sz="2000" dirty="0"/>
              <a:t>해서 계산</a:t>
            </a:r>
          </a:p>
        </p:txBody>
      </p:sp>
    </p:spTree>
    <p:extLst>
      <p:ext uri="{BB962C8B-B14F-4D97-AF65-F5344CB8AC3E}">
        <p14:creationId xmlns:p14="http://schemas.microsoft.com/office/powerpoint/2010/main" val="1879596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최빈값은</a:t>
            </a:r>
            <a:r>
              <a:rPr lang="ko-KR" altLang="en-US" sz="2000" dirty="0"/>
              <a:t> 데이터에서 가장 많이 나타나는 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[1, 1, 1, 2, 2, 3]</a:t>
            </a:r>
            <a:r>
              <a:rPr lang="ko-KR" altLang="en-US" sz="2000" dirty="0"/>
              <a:t>에서</a:t>
            </a:r>
            <a:r>
              <a:rPr lang="en-US" altLang="ko-KR" sz="2000" dirty="0"/>
              <a:t> </a:t>
            </a:r>
            <a:r>
              <a:rPr lang="ko-KR" altLang="en-US" sz="2000" dirty="0" err="1"/>
              <a:t>최빈값은</a:t>
            </a:r>
            <a:r>
              <a:rPr lang="ko-KR" altLang="en-US" sz="2000" dirty="0"/>
              <a:t> </a:t>
            </a:r>
            <a:r>
              <a:rPr lang="en-US" altLang="ko-KR" sz="2000" dirty="0"/>
              <a:t>1</a:t>
            </a:r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</a:t>
            </a:r>
            <a:r>
              <a:rPr lang="en-US" altLang="ko-KR" sz="2000" dirty="0" err="1"/>
              <a:t>DataFrame</a:t>
            </a:r>
            <a:r>
              <a:rPr lang="en-US" altLang="ko-KR" sz="2000" dirty="0"/>
              <a:t>, Series</a:t>
            </a:r>
            <a:r>
              <a:rPr lang="ko-KR" altLang="en-US" sz="2000" dirty="0"/>
              <a:t>의 </a:t>
            </a:r>
            <a:r>
              <a:rPr lang="en-US" altLang="ko-KR" sz="2000" dirty="0"/>
              <a:t>mode </a:t>
            </a:r>
            <a:r>
              <a:rPr lang="ko-KR" altLang="en-US" sz="2000" dirty="0" err="1"/>
              <a:t>메서드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2.1.3 </a:t>
              </a:r>
              <a:r>
                <a:rPr lang="ko-KR" altLang="en-US" sz="2000" b="1">
                  <a:solidFill>
                    <a:srgbClr val="5BC9BC"/>
                  </a:solidFill>
                </a:rPr>
                <a:t>최빈값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140968"/>
            <a:ext cx="6347573" cy="2304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5795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4178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편차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</a:t>
            </a:r>
            <a:r>
              <a:rPr lang="ko-KR" altLang="en-US" dirty="0"/>
              <a:t>각 데이터가 평균으로부터 떨어져 있는 정도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sz="2000" dirty="0">
                <a:solidFill>
                  <a:prstClr val="black"/>
                </a:solidFill>
              </a:rPr>
              <a:t>    - </a:t>
            </a:r>
            <a:r>
              <a:rPr lang="ko-KR" altLang="en-US" dirty="0"/>
              <a:t>각 학생의 성적 편차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780928"/>
            <a:ext cx="6771544" cy="259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8344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53889"/>
            <a:ext cx="86409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Scores</a:t>
            </a:r>
            <a:r>
              <a:rPr lang="ko-KR" altLang="en-US" dirty="0"/>
              <a:t>의 편차가 더 큼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988840"/>
            <a:ext cx="8208912" cy="41112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40953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3528" y="1153889"/>
            <a:ext cx="8640960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Scores</a:t>
            </a:r>
            <a:r>
              <a:rPr lang="ko-KR" altLang="en-US" dirty="0"/>
              <a:t>의 편차가 더 큼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1" y="2060847"/>
            <a:ext cx="8146011" cy="40391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85906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10</a:t>
            </a:r>
            <a:r>
              <a:rPr lang="ko-KR" altLang="en-US" dirty="0"/>
              <a:t>명의 </a:t>
            </a:r>
            <a:r>
              <a:rPr lang="ko-KR" altLang="en-US" dirty="0" err="1"/>
              <a:t>편찻값으로</a:t>
            </a:r>
            <a:r>
              <a:rPr lang="ko-KR" altLang="en-US" dirty="0"/>
              <a:t> 비교가 어려우므로</a:t>
            </a:r>
            <a:r>
              <a:rPr lang="en-US" altLang="ko-KR" dirty="0"/>
              <a:t>, </a:t>
            </a:r>
            <a:r>
              <a:rPr lang="ko-KR" altLang="en-US" dirty="0"/>
              <a:t>하나의 값인 편차 평균 비교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편차 평균은 </a:t>
            </a:r>
            <a:r>
              <a:rPr lang="en-US" altLang="ko-KR" dirty="0"/>
              <a:t>0</a:t>
            </a:r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2464925"/>
            <a:ext cx="2988332" cy="14338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3299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80728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828" y="1524479"/>
            <a:ext cx="6840760" cy="12688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19" y="2819796"/>
            <a:ext cx="6912725" cy="3633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444135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699792" y="548680"/>
            <a:ext cx="3960440" cy="36317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>
                <a:solidFill>
                  <a:schemeClr val="bg1"/>
                </a:solidFill>
                <a:latin typeface="+mj-lt"/>
              </a:rPr>
              <a:t>02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</a:rPr>
              <a:t>--------</a:t>
            </a:r>
          </a:p>
          <a:p>
            <a:pPr algn="ctr"/>
            <a:r>
              <a:rPr lang="en-US" altLang="ko-KR" sz="5000" b="1">
                <a:solidFill>
                  <a:schemeClr val="bg1"/>
                </a:solidFill>
                <a:latin typeface="+mj-lt"/>
              </a:rPr>
              <a:t>1</a:t>
            </a:r>
            <a:r>
              <a:rPr lang="ko-KR" altLang="en-US" sz="5000" b="1">
                <a:solidFill>
                  <a:schemeClr val="bg1"/>
                </a:solidFill>
                <a:latin typeface="+mj-lt"/>
              </a:rPr>
              <a:t>차원 데이터 정리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2.1 </a:t>
            </a:r>
            <a:r>
              <a:rPr lang="ko-KR" altLang="en-US"/>
              <a:t>데이터 중심의 지표</a:t>
            </a:r>
            <a:endParaRPr lang="en-US" altLang="ko-KR" dirty="0"/>
          </a:p>
          <a:p>
            <a:r>
              <a:rPr lang="en-US" altLang="ko-KR"/>
              <a:t>2.2 </a:t>
            </a:r>
            <a:r>
              <a:rPr lang="ko-KR" altLang="en-US"/>
              <a:t>데이터의 산포도 지표</a:t>
            </a:r>
            <a:endParaRPr lang="en-US" altLang="ko-KR" dirty="0"/>
          </a:p>
          <a:p>
            <a:r>
              <a:rPr lang="en-US" altLang="ko-KR"/>
              <a:t>2.3 </a:t>
            </a:r>
            <a:r>
              <a:rPr lang="ko-KR" altLang="en-US"/>
              <a:t>데이터의 정규화</a:t>
            </a:r>
            <a:endParaRPr lang="en-US" altLang="ko-KR"/>
          </a:p>
          <a:p>
            <a:r>
              <a:rPr lang="en-US" altLang="ko-KR"/>
              <a:t>2.4 1</a:t>
            </a:r>
            <a:r>
              <a:rPr lang="ko-KR" altLang="en-US"/>
              <a:t>차원 데이터의 시각화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628801"/>
            <a:ext cx="7488832" cy="226334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2" name="TextBox 11"/>
          <p:cNvSpPr txBox="1"/>
          <p:nvPr/>
        </p:nvSpPr>
        <p:spPr>
          <a:xfrm>
            <a:off x="251520" y="980728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편차 비교</a:t>
            </a:r>
            <a:endParaRPr lang="en-US" altLang="ko-KR" sz="2000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7130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62170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산포도의 지표인 편차의 평균은 항상 </a:t>
            </a:r>
            <a:r>
              <a:rPr lang="en-US" altLang="ko-KR" dirty="0"/>
              <a:t>0</a:t>
            </a:r>
          </a:p>
          <a:p>
            <a:r>
              <a:rPr lang="en-US" altLang="ko-KR" dirty="0"/>
              <a:t>    - </a:t>
            </a:r>
            <a:r>
              <a:rPr lang="ko-KR" altLang="en-US" dirty="0"/>
              <a:t>앞의 </a:t>
            </a:r>
            <a:r>
              <a:rPr lang="en-US" altLang="ko-KR" dirty="0"/>
              <a:t>B </a:t>
            </a:r>
            <a:r>
              <a:rPr lang="ko-KR" altLang="en-US" dirty="0"/>
              <a:t>학생과 </a:t>
            </a:r>
            <a:r>
              <a:rPr lang="en-US" altLang="ko-KR" dirty="0"/>
              <a:t>D</a:t>
            </a:r>
            <a:r>
              <a:rPr lang="ko-KR" altLang="en-US" dirty="0"/>
              <a:t> 학생은 모두 평균에서 </a:t>
            </a:r>
            <a:r>
              <a:rPr lang="en-US" altLang="ko-KR" dirty="0"/>
              <a:t>14</a:t>
            </a:r>
            <a:r>
              <a:rPr lang="ko-KR" altLang="en-US" dirty="0"/>
              <a:t>점 떨어져 동일 정도의 산포도를 가지지만</a:t>
            </a:r>
            <a:r>
              <a:rPr lang="en-US" altLang="ko-KR" dirty="0"/>
              <a:t>, </a:t>
            </a:r>
            <a:r>
              <a:rPr lang="ko-KR" altLang="en-US" dirty="0"/>
              <a:t>단순히 더하면 서로 상쇄되어 </a:t>
            </a:r>
            <a:r>
              <a:rPr lang="en-US" altLang="ko-KR" dirty="0"/>
              <a:t>0</a:t>
            </a:r>
            <a:r>
              <a:rPr lang="ko-KR" altLang="en-US" dirty="0"/>
              <a:t>이 되므로 편차의 제곱을 이용</a:t>
            </a:r>
            <a:endParaRPr lang="en-US" altLang="ko-KR" dirty="0"/>
          </a:p>
          <a:p>
            <a:r>
              <a:rPr lang="ko-KR" altLang="en-US" dirty="0"/>
              <a:t>    </a:t>
            </a:r>
            <a:r>
              <a:rPr lang="en-US" altLang="ko-KR" dirty="0"/>
              <a:t>- </a:t>
            </a:r>
            <a:r>
              <a:rPr lang="ko-KR" altLang="en-US" dirty="0"/>
              <a:t>편차 제곱의 평균이 분산</a:t>
            </a:r>
            <a:r>
              <a:rPr lang="en-US" altLang="ko-KR" dirty="0"/>
              <a:t>(</a:t>
            </a:r>
            <a:r>
              <a:rPr lang="ko-KR" altLang="en-US" dirty="0" err="1"/>
              <a:t>모분산</a:t>
            </a:r>
            <a:r>
              <a:rPr lang="en-US" altLang="ko-KR" dirty="0"/>
              <a:t>)</a:t>
            </a:r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/>
              <a:t>- 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2603870"/>
            <a:ext cx="6411788" cy="6880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3429001"/>
            <a:ext cx="6480720" cy="9067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51250" y="5447705"/>
            <a:ext cx="6461110" cy="8914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8184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r>
              <a:rPr lang="en-US" altLang="ko-KR" sz="2000" dirty="0"/>
              <a:t>    - </a:t>
            </a:r>
            <a:r>
              <a:rPr lang="ko-KR" altLang="en-US" dirty="0"/>
              <a:t>표본분산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3282103"/>
            <a:ext cx="6001494" cy="19470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7" name="개체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71680658"/>
              </p:ext>
            </p:extLst>
          </p:nvPr>
        </p:nvGraphicFramePr>
        <p:xfrm>
          <a:off x="3707904" y="1759878"/>
          <a:ext cx="1629302" cy="64807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117115" imgH="444307" progId="Equation.3">
                  <p:embed/>
                </p:oleObj>
              </mc:Choice>
              <mc:Fallback>
                <p:oleObj name="Equation" r:id="rId3" imgW="1117115" imgH="444307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07904" y="1759878"/>
                        <a:ext cx="1629302" cy="64807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636932" y="2830132"/>
            <a:ext cx="70314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- Pandas</a:t>
            </a:r>
            <a:r>
              <a:rPr lang="ko-KR" altLang="en-US" dirty="0"/>
              <a:t>는 </a:t>
            </a:r>
            <a:r>
              <a:rPr lang="en-US" altLang="ko-KR" dirty="0" err="1"/>
              <a:t>DataFrame</a:t>
            </a:r>
            <a:r>
              <a:rPr lang="ko-KR" altLang="en-US" dirty="0"/>
              <a:t>이나 </a:t>
            </a:r>
            <a:r>
              <a:rPr lang="en-US" altLang="ko-KR" dirty="0"/>
              <a:t>Series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메서드는</a:t>
            </a:r>
            <a:r>
              <a:rPr lang="ko-KR" altLang="en-US" dirty="0"/>
              <a:t> 불편분산 </a:t>
            </a:r>
            <a:r>
              <a:rPr lang="en-US" altLang="ko-KR" dirty="0"/>
              <a:t>(10</a:t>
            </a:r>
            <a:r>
              <a:rPr lang="ko-KR" altLang="en-US" dirty="0"/>
              <a:t>장</a:t>
            </a:r>
            <a:r>
              <a:rPr lang="en-US" altLang="ko-KR" dirty="0"/>
              <a:t>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36932" y="5733256"/>
            <a:ext cx="5359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lvl="1"/>
            <a:r>
              <a:rPr lang="en-US" altLang="ko-KR" dirty="0"/>
              <a:t>- Pandas</a:t>
            </a:r>
            <a:r>
              <a:rPr lang="ko-KR" altLang="en-US" dirty="0"/>
              <a:t>의 표본분산은 </a:t>
            </a:r>
            <a:r>
              <a:rPr lang="en-US" altLang="ko-KR" dirty="0" err="1"/>
              <a:t>var</a:t>
            </a:r>
            <a:r>
              <a:rPr lang="en-US" altLang="ko-KR" dirty="0"/>
              <a:t> </a:t>
            </a:r>
            <a:r>
              <a:rPr lang="ko-KR" altLang="en-US" dirty="0" err="1"/>
              <a:t>메서드의</a:t>
            </a:r>
            <a:r>
              <a:rPr lang="ko-KR" altLang="en-US" dirty="0"/>
              <a:t> 인수 </a:t>
            </a:r>
            <a:r>
              <a:rPr lang="en-US" altLang="ko-KR" dirty="0" err="1"/>
              <a:t>ddof</a:t>
            </a:r>
            <a:r>
              <a:rPr lang="en-US" altLang="ko-KR" dirty="0"/>
              <a:t>=0</a:t>
            </a:r>
          </a:p>
        </p:txBody>
      </p: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09683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1" name="슬라이드 번호 개체 틀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>
          <a:xfrm>
            <a:off x="2338463" y="739836"/>
            <a:ext cx="6367462" cy="4500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33400" indent="-533400">
              <a:buFont typeface="Wingdings" pitchFamily="2" charset="2"/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Data      </a:t>
            </a:r>
          </a:p>
          <a:p>
            <a:pPr marL="533400" indent="-533400">
              <a:buFont typeface="Wingdings" pitchFamily="2" charset="2"/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    1  2  3  4</a:t>
            </a:r>
            <a:r>
              <a:rPr lang="ko-KR" altLang="en-US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라면</a:t>
            </a: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33400" indent="-533400">
              <a:buFont typeface="Wingdings" pitchFamily="2" charset="2"/>
              <a:buAutoNum type="arabicPlain"/>
            </a:pPr>
            <a:endParaRPr lang="en-US" altLang="ko-KR" dirty="0">
              <a:latin typeface="휴먼모음T" panose="02030504000101010101" pitchFamily="18" charset="-127"/>
              <a:ea typeface="휴먼모음T" panose="02030504000101010101" pitchFamily="18" charset="-127"/>
            </a:endParaRPr>
          </a:p>
          <a:p>
            <a:pPr marL="533400" indent="-533400">
              <a:buFont typeface="Wingdings" pitchFamily="2" charset="2"/>
              <a:buNone/>
            </a:pP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(1-2.5)</a:t>
            </a:r>
            <a:r>
              <a:rPr lang="en-US" altLang="ko-KR" baseline="30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+(2-2.5)</a:t>
            </a:r>
            <a:r>
              <a:rPr lang="en-US" altLang="ko-KR" baseline="30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+(3-2.5)</a:t>
            </a:r>
            <a:r>
              <a:rPr lang="en-US" altLang="ko-KR" baseline="30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  <a:r>
              <a:rPr lang="en-US" altLang="ko-KR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+(4-2.5)</a:t>
            </a:r>
            <a:r>
              <a:rPr lang="en-US" altLang="ko-KR" baseline="30000" dirty="0">
                <a:latin typeface="휴먼모음T" panose="02030504000101010101" pitchFamily="18" charset="-127"/>
                <a:ea typeface="휴먼모음T" panose="02030504000101010101" pitchFamily="18" charset="-127"/>
              </a:rPr>
              <a:t>2</a:t>
            </a:r>
          </a:p>
        </p:txBody>
      </p:sp>
      <p:sp>
        <p:nvSpPr>
          <p:cNvPr id="16" name="Line 5"/>
          <p:cNvSpPr>
            <a:spLocks noChangeShapeType="1"/>
          </p:cNvSpPr>
          <p:nvPr/>
        </p:nvSpPr>
        <p:spPr bwMode="auto">
          <a:xfrm>
            <a:off x="2898850" y="3105211"/>
            <a:ext cx="5183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7" name="Text Box 6"/>
          <p:cNvSpPr txBox="1">
            <a:spLocks noChangeArrowheads="1"/>
          </p:cNvSpPr>
          <p:nvPr/>
        </p:nvSpPr>
        <p:spPr bwMode="auto">
          <a:xfrm>
            <a:off x="448569" y="2845654"/>
            <a:ext cx="2232025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ko-KR" altLang="en-US" sz="2800" dirty="0">
                <a:latin typeface="휴먼모음T" pitchFamily="18" charset="-127"/>
                <a:ea typeface="휴먼모음T" pitchFamily="18" charset="-127"/>
              </a:rPr>
              <a:t>표본분산 </a:t>
            </a:r>
            <a:r>
              <a:rPr lang="en-US" altLang="ko-KR" sz="2800" dirty="0">
                <a:latin typeface="휴먼모음T" pitchFamily="18" charset="-127"/>
                <a:ea typeface="휴먼모음T" pitchFamily="18" charset="-127"/>
              </a:rPr>
              <a:t>=</a:t>
            </a:r>
          </a:p>
          <a:p>
            <a:pPr eaLnBrk="1" hangingPunct="1"/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  <a:p>
            <a:pPr eaLnBrk="1" hangingPunct="1"/>
            <a:endParaRPr lang="en-US" altLang="ko-KR" sz="2800" dirty="0">
              <a:latin typeface="휴먼모음T" pitchFamily="18" charset="-127"/>
              <a:ea typeface="휴먼모음T" pitchFamily="18" charset="-127"/>
            </a:endParaRPr>
          </a:p>
          <a:p>
            <a:pPr eaLnBrk="1" hangingPunct="1"/>
            <a:r>
              <a:rPr lang="ko-KR" altLang="en-US" sz="2800" dirty="0">
                <a:latin typeface="휴먼모음T" pitchFamily="18" charset="-127"/>
                <a:ea typeface="휴먼모음T" pitchFamily="18" charset="-127"/>
              </a:rPr>
              <a:t>불편분산 </a:t>
            </a:r>
            <a:r>
              <a:rPr lang="en-US" altLang="ko-KR" sz="2800" dirty="0">
                <a:latin typeface="휴먼모음T" pitchFamily="18" charset="-127"/>
                <a:ea typeface="휴먼모음T" pitchFamily="18" charset="-127"/>
              </a:rPr>
              <a:t>= </a:t>
            </a:r>
          </a:p>
        </p:txBody>
      </p:sp>
      <p:sp>
        <p:nvSpPr>
          <p:cNvPr id="18" name="Text Box 7"/>
          <p:cNvSpPr txBox="1">
            <a:spLocks noChangeArrowheads="1"/>
          </p:cNvSpPr>
          <p:nvPr/>
        </p:nvSpPr>
        <p:spPr bwMode="auto">
          <a:xfrm>
            <a:off x="5416625" y="3176649"/>
            <a:ext cx="379413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latin typeface="휴먼모음T" pitchFamily="18" charset="-127"/>
                <a:ea typeface="휴먼모음T" pitchFamily="18" charset="-127"/>
              </a:rPr>
              <a:t>4</a:t>
            </a:r>
          </a:p>
        </p:txBody>
      </p: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5416625" y="3176649"/>
            <a:ext cx="381836" cy="52322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marL="742950" indent="-28575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marL="11430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marL="16002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marL="2057400" indent="-228600" eaLnBrk="0" hangingPunct="0"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eaLnBrk="1" hangingPunct="1"/>
            <a:r>
              <a:rPr lang="en-US" altLang="ko-KR" sz="2800">
                <a:solidFill>
                  <a:srgbClr val="0000FF"/>
                </a:solidFill>
                <a:latin typeface="휴먼모음T" pitchFamily="18" charset="-127"/>
                <a:ea typeface="휴먼모음T" pitchFamily="18" charset="-127"/>
              </a:rPr>
              <a:t>4</a:t>
            </a: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2269" y="3879264"/>
            <a:ext cx="6408124" cy="13073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1" name="TextBox 20"/>
          <p:cNvSpPr txBox="1"/>
          <p:nvPr/>
        </p:nvSpPr>
        <p:spPr>
          <a:xfrm>
            <a:off x="971600" y="5949280"/>
            <a:ext cx="79944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>
                <a:solidFill>
                  <a:srgbClr val="FF0000"/>
                </a:solidFill>
              </a:rPr>
              <a:t>그러나 국내 통계학 책들은 대부분 불편분산을 표본분산으로 간주하여 설명</a:t>
            </a:r>
          </a:p>
        </p:txBody>
      </p:sp>
    </p:spTree>
    <p:extLst>
      <p:ext uri="{BB962C8B-B14F-4D97-AF65-F5344CB8AC3E}">
        <p14:creationId xmlns:p14="http://schemas.microsoft.com/office/powerpoint/2010/main" val="18491023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  <p:bldP spid="16" grpId="0" animBg="1"/>
      <p:bldP spid="17" grpId="0"/>
      <p:bldP spid="18" grpId="0"/>
      <p:bldP spid="1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56208" y="10527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NumPy</a:t>
            </a:r>
            <a:r>
              <a:rPr lang="ko-KR" altLang="en-US" dirty="0"/>
              <a:t>로 분산 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summary_df</a:t>
            </a:r>
            <a:r>
              <a:rPr lang="ko-KR" altLang="en-US" dirty="0"/>
              <a:t>에 편차의 제곱 열 추가 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740" y="2636912"/>
            <a:ext cx="6069260" cy="4097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62423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7" y="2708921"/>
            <a:ext cx="5544615" cy="22622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156208" y="1052736"/>
            <a:ext cx="864096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NumPy</a:t>
            </a:r>
            <a:r>
              <a:rPr lang="ko-KR" altLang="en-US" dirty="0"/>
              <a:t>로 분산 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 err="1"/>
              <a:t>summary_df</a:t>
            </a:r>
            <a:r>
              <a:rPr lang="ko-KR" altLang="en-US" dirty="0"/>
              <a:t>에 편차의 제곱 열 추가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697902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1376142"/>
            <a:ext cx="3929484" cy="39215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868701"/>
            <a:ext cx="8640960" cy="59400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분산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편차 제곱은 한 변의 길이가 편차인 정사각형의 면적으로 간주하면</a:t>
            </a:r>
            <a:r>
              <a:rPr lang="en-US" altLang="ko-KR" dirty="0"/>
              <a:t>, </a:t>
            </a:r>
            <a:r>
              <a:rPr lang="ko-KR" altLang="en-US" dirty="0" err="1"/>
              <a:t>분산은면적의</a:t>
            </a:r>
            <a:r>
              <a:rPr lang="en-US" altLang="ko-KR" dirty="0"/>
              <a:t> </a:t>
            </a:r>
            <a:r>
              <a:rPr lang="ko-KR" altLang="en-US" dirty="0"/>
              <a:t>평균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중앙의 가로선과 세로선은 </a:t>
            </a:r>
            <a:r>
              <a:rPr lang="en-US" altLang="ko-KR" dirty="0"/>
              <a:t>4</a:t>
            </a:r>
            <a:r>
              <a:rPr lang="ko-KR" altLang="en-US" dirty="0"/>
              <a:t>명의 평균점수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en-US" altLang="ko-KR" dirty="0"/>
              <a:t>A, B, C, D </a:t>
            </a:r>
            <a:r>
              <a:rPr lang="ko-KR" altLang="en-US" dirty="0"/>
              <a:t>각각은 시험 점수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각 회색의 정사각형이 편차 제곱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정사각형의 평균이 중앙의 정사각형</a:t>
            </a:r>
            <a:endParaRPr lang="en-US" altLang="ko-KR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중앙 정사각형의 면적이 분산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39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868701"/>
            <a:ext cx="8640960" cy="21624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표준편차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앞의 예에서 분산은 점수의 제곱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영어 점수의 분산은 </a:t>
            </a:r>
            <a:r>
              <a:rPr lang="en-US" altLang="ko-KR" dirty="0"/>
              <a:t>86</a:t>
            </a:r>
            <a:r>
              <a:rPr lang="ko-KR" altLang="en-US" dirty="0"/>
              <a:t>점</a:t>
            </a:r>
            <a:r>
              <a:rPr lang="en-US" altLang="ko-KR" baseline="30000" dirty="0"/>
              <a:t>2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원래의 데이터와 동일한 단위를 쓰는 산포도 지표가 필요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분산에 제곱근을 취한 것이 표준편차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8319" y="3356992"/>
            <a:ext cx="2827361" cy="6686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4517548"/>
            <a:ext cx="5355219" cy="729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6396" y="5427607"/>
            <a:ext cx="5327811" cy="737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87220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908720"/>
            <a:ext cx="864096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표준편차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원래 데이터와 동일한 단위이므로 동일 차원으로 그릴 수 있음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2.2.1 </a:t>
              </a:r>
              <a:r>
                <a:rPr lang="ko-KR" altLang="en-US" sz="2000" b="1">
                  <a:solidFill>
                    <a:srgbClr val="5BC9BC"/>
                  </a:solidFill>
                </a:rPr>
                <a:t>분산과 표준편차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1700808"/>
            <a:ext cx="6933356" cy="33972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251520" y="5445224"/>
            <a:ext cx="604684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표준편차</a:t>
            </a:r>
            <a:r>
              <a:rPr lang="en-US" altLang="ko-KR" dirty="0">
                <a:sym typeface="Symbol"/>
              </a:rPr>
              <a:t>, </a:t>
            </a: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</a:t>
            </a:r>
            <a:r>
              <a:rPr lang="en-US" altLang="ko-KR" dirty="0">
                <a:sym typeface="Symbol"/>
              </a:rPr>
              <a:t>2</a:t>
            </a:r>
            <a:r>
              <a:rPr lang="ko-KR" altLang="en-US" dirty="0">
                <a:sym typeface="Symbol"/>
              </a:rPr>
              <a:t>표준편차</a:t>
            </a:r>
            <a:r>
              <a:rPr lang="en-US" altLang="ko-KR" dirty="0">
                <a:sym typeface="Symbol"/>
              </a:rPr>
              <a:t>, </a:t>
            </a:r>
            <a:r>
              <a:rPr lang="ko-KR" altLang="en-US" dirty="0"/>
              <a:t>평균</a:t>
            </a:r>
            <a:r>
              <a:rPr lang="ko-KR" altLang="en-US" dirty="0">
                <a:sym typeface="Symbol"/>
              </a:rPr>
              <a:t></a:t>
            </a:r>
            <a:r>
              <a:rPr lang="en-US" altLang="ko-KR" dirty="0">
                <a:sym typeface="Symbol"/>
              </a:rPr>
              <a:t>3</a:t>
            </a:r>
            <a:r>
              <a:rPr lang="ko-KR" altLang="en-US" dirty="0">
                <a:sym typeface="Symbol"/>
              </a:rPr>
              <a:t>표준편차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1</a:t>
            </a:r>
            <a:r>
              <a:rPr lang="ko-KR" altLang="en-US" dirty="0"/>
              <a:t>시그마 구간</a:t>
            </a:r>
            <a:r>
              <a:rPr lang="en-US" altLang="ko-KR" dirty="0"/>
              <a:t>, 2</a:t>
            </a:r>
            <a:r>
              <a:rPr lang="ko-KR" altLang="en-US" dirty="0"/>
              <a:t>시그마 구간</a:t>
            </a:r>
            <a:r>
              <a:rPr lang="en-US" altLang="ko-KR" dirty="0"/>
              <a:t>, 3</a:t>
            </a:r>
            <a:r>
              <a:rPr lang="ko-KR" altLang="en-US" dirty="0"/>
              <a:t>시그마 구간</a:t>
            </a:r>
            <a:endParaRPr lang="en-US" altLang="ko-KR" dirty="0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6013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81" y="1052735"/>
            <a:ext cx="86409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범위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r>
              <a:rPr lang="ko-KR" altLang="en-US" dirty="0"/>
              <a:t>데이터 전체가 아니라 최댓값과 최솟값만으로 산포도 표현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>
                  <a:solidFill>
                    <a:srgbClr val="5BC9BC"/>
                  </a:solidFill>
                </a:rPr>
                <a:t>범위와 사분위 범위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3131" y="2068399"/>
            <a:ext cx="1800200" cy="3347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682" y="2636912"/>
            <a:ext cx="5151462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513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   2.1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>
                  <a:solidFill>
                    <a:schemeClr val="tx1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75406" y="776898"/>
            <a:ext cx="6442789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 dirty="0"/>
              <a:t>수치계산과 통계분석에 필요한 라이브러리 </a:t>
            </a:r>
            <a:r>
              <a:rPr lang="ko-KR" altLang="en-US" sz="2000" dirty="0" err="1"/>
              <a:t>임포트하고</a:t>
            </a:r>
            <a:r>
              <a:rPr lang="en-US" altLang="ko-KR" sz="2000" dirty="0"/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sz="2000" dirty="0"/>
              <a:t>출력을 소수점 이하 </a:t>
            </a:r>
            <a:r>
              <a:rPr lang="en-US" altLang="ko-KR" sz="2000" dirty="0"/>
              <a:t>3</a:t>
            </a:r>
            <a:r>
              <a:rPr lang="ko-KR" altLang="en-US" sz="2000" dirty="0"/>
              <a:t>자리로 설정</a:t>
            </a:r>
            <a:endParaRPr lang="en-US" altLang="ko-KR" sz="2000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125401"/>
            <a:ext cx="7835104" cy="28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37575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8381" y="1052735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사분위</a:t>
            </a:r>
            <a:r>
              <a:rPr lang="ko-KR" altLang="en-US" sz="2000" dirty="0"/>
              <a:t> 범위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상위수</a:t>
            </a:r>
            <a:r>
              <a:rPr lang="en-US" altLang="ko-KR" dirty="0"/>
              <a:t>%</a:t>
            </a:r>
            <a:r>
              <a:rPr lang="ko-KR" altLang="en-US" dirty="0"/>
              <a:t>와 </a:t>
            </a:r>
            <a:r>
              <a:rPr lang="ko-KR" altLang="en-US" dirty="0" err="1"/>
              <a:t>하위수</a:t>
            </a:r>
            <a:r>
              <a:rPr lang="en-US" altLang="ko-KR" dirty="0"/>
              <a:t>%</a:t>
            </a:r>
            <a:r>
              <a:rPr lang="ko-KR" altLang="en-US" dirty="0"/>
              <a:t>에 위치하는 값의 차이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데이터의 하위 </a:t>
            </a:r>
            <a:r>
              <a:rPr lang="en-US" altLang="ko-KR" dirty="0"/>
              <a:t>25%, 50%, 75%</a:t>
            </a:r>
            <a:r>
              <a:rPr lang="ko-KR" altLang="en-US" dirty="0"/>
              <a:t>에 위치하는 값은 각각 제</a:t>
            </a:r>
            <a:r>
              <a:rPr lang="en-US" altLang="ko-KR" dirty="0"/>
              <a:t>1</a:t>
            </a:r>
            <a:r>
              <a:rPr lang="ko-KR" altLang="en-US" dirty="0"/>
              <a:t>사분위수</a:t>
            </a:r>
            <a:r>
              <a:rPr lang="en-US" altLang="ko-KR" dirty="0"/>
              <a:t>(Q1), </a:t>
            </a:r>
            <a:r>
              <a:rPr lang="ko-KR" altLang="en-US" dirty="0"/>
              <a:t>제</a:t>
            </a:r>
            <a:r>
              <a:rPr lang="en-US" altLang="ko-KR" dirty="0"/>
              <a:t>2</a:t>
            </a:r>
            <a:r>
              <a:rPr lang="ko-KR" altLang="en-US" dirty="0"/>
              <a:t>사분위수</a:t>
            </a:r>
            <a:r>
              <a:rPr lang="en-US" altLang="ko-KR" dirty="0"/>
              <a:t>(Q2), </a:t>
            </a:r>
            <a:r>
              <a:rPr lang="ko-KR" altLang="en-US" dirty="0"/>
              <a:t>제</a:t>
            </a:r>
            <a:r>
              <a:rPr lang="en-US" altLang="ko-KR" dirty="0"/>
              <a:t>3</a:t>
            </a:r>
            <a:r>
              <a:rPr lang="ko-KR" altLang="en-US" dirty="0"/>
              <a:t>사분위수</a:t>
            </a:r>
            <a:r>
              <a:rPr lang="en-US" altLang="ko-KR" dirty="0"/>
              <a:t>(Q3)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사분위</a:t>
            </a:r>
            <a:r>
              <a:rPr lang="en-US" altLang="ko-KR" dirty="0"/>
              <a:t> </a:t>
            </a:r>
            <a:r>
              <a:rPr lang="ko-KR" altLang="en-US" dirty="0"/>
              <a:t>범위 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>
                  <a:solidFill>
                    <a:srgbClr val="5BC9BC"/>
                  </a:solidFill>
                </a:rPr>
                <a:t>범위와 사분위 범위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39219" y="2895752"/>
            <a:ext cx="1512168" cy="2452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5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3789040"/>
            <a:ext cx="5832648" cy="1525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87417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2.2.2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상자수염 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10" name="_x127637824" descr="EMB000042147bd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636" y="1844824"/>
            <a:ext cx="6948772" cy="4205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4475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2.2.3 </a:t>
              </a:r>
              <a:r>
                <a:rPr lang="ko-KR" altLang="en-US" sz="2000" b="1">
                  <a:solidFill>
                    <a:srgbClr val="5BC9BC"/>
                  </a:solidFill>
                </a:rPr>
                <a:t>데이터의</a:t>
              </a:r>
              <a:r>
                <a:rPr lang="en-US" altLang="ko-KR" sz="2000" b="1">
                  <a:solidFill>
                    <a:srgbClr val="5BC9BC"/>
                  </a:solidFill>
                </a:rPr>
                <a:t> </a:t>
              </a:r>
              <a:r>
                <a:rPr lang="ko-KR" altLang="en-US" sz="2000" b="1">
                  <a:solidFill>
                    <a:srgbClr val="5BC9BC"/>
                  </a:solidFill>
                </a:rPr>
                <a:t>지표 정리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340768"/>
            <a:ext cx="5664691" cy="385301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395557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2.2 </a:t>
              </a:r>
              <a:r>
                <a:rPr lang="ko-KR" altLang="en-US" b="1">
                  <a:solidFill>
                    <a:schemeClr val="tx1"/>
                  </a:solidFill>
                </a:rPr>
                <a:t>데이터의 산포도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2.2.3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표준점수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8" name="그룹 7"/>
          <p:cNvGrpSpPr/>
          <p:nvPr/>
        </p:nvGrpSpPr>
        <p:grpSpPr>
          <a:xfrm>
            <a:off x="1403648" y="1844824"/>
            <a:ext cx="6408712" cy="4189959"/>
            <a:chOff x="1403648" y="1844824"/>
            <a:chExt cx="6408712" cy="4189959"/>
          </a:xfrm>
        </p:grpSpPr>
        <p:pic>
          <p:nvPicPr>
            <p:cNvPr id="9" name="_x229333864" descr="EMB0000584c5f93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403648" y="1844824"/>
              <a:ext cx="6408712" cy="41899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직사각형 9"/>
            <p:cNvSpPr/>
            <p:nvPr/>
          </p:nvSpPr>
          <p:spPr>
            <a:xfrm>
              <a:off x="2267744" y="3076203"/>
              <a:ext cx="504056" cy="14401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*******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3333006" y="3068959"/>
              <a:ext cx="360040" cy="15125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sp>
          <p:nvSpPr>
            <p:cNvPr id="12" name="직사각형 11"/>
            <p:cNvSpPr/>
            <p:nvPr/>
          </p:nvSpPr>
          <p:spPr>
            <a:xfrm>
              <a:off x="5436096" y="3051247"/>
              <a:ext cx="720080" cy="16897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**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95801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29147"/>
            <a:ext cx="8640960" cy="34624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표준화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상대적 결과가 다르므로 통일된 지표로 변환하는 정규화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데이터에서 평균을 빼고 표준편차로 나누는 작업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표준화된 데이터는 표준화 변량 혹은 </a:t>
            </a:r>
            <a:r>
              <a:rPr lang="en-US" altLang="ko-KR" dirty="0"/>
              <a:t>Z </a:t>
            </a:r>
            <a:r>
              <a:rPr lang="ko-KR" altLang="en-US" dirty="0"/>
              <a:t>점수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표준화된 데이터는 평균이 </a:t>
            </a:r>
            <a:r>
              <a:rPr lang="en-US" altLang="ko-KR" dirty="0"/>
              <a:t>0, </a:t>
            </a:r>
            <a:r>
              <a:rPr lang="ko-KR" altLang="en-US" dirty="0"/>
              <a:t>표준편차가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2.3 </a:t>
              </a:r>
              <a:r>
                <a:rPr lang="ko-KR" altLang="en-US" b="1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2.3.1 </a:t>
              </a:r>
              <a:r>
                <a:rPr lang="ko-KR" altLang="en-US" sz="2000" b="1">
                  <a:solidFill>
                    <a:srgbClr val="5BC9BC"/>
                  </a:solidFill>
                </a:rPr>
                <a:t>표준화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2945135"/>
            <a:ext cx="4771978" cy="9361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2200" y="2204864"/>
            <a:ext cx="1334741" cy="655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5038" y="4653136"/>
            <a:ext cx="4805114" cy="14988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00836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편찻값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sz="2000" dirty="0"/>
              <a:t>    - </a:t>
            </a:r>
            <a:r>
              <a:rPr lang="ko-KR" altLang="en-US" sz="2000" dirty="0"/>
              <a:t>평균이 </a:t>
            </a:r>
            <a:r>
              <a:rPr lang="en-US" altLang="ko-KR" sz="2000" dirty="0"/>
              <a:t>50, </a:t>
            </a:r>
            <a:r>
              <a:rPr lang="ko-KR" altLang="en-US" sz="2000" dirty="0"/>
              <a:t>표준편차가 </a:t>
            </a:r>
            <a:r>
              <a:rPr lang="en-US" altLang="ko-KR" sz="2000" dirty="0"/>
              <a:t>10</a:t>
            </a:r>
            <a:r>
              <a:rPr lang="ko-KR" altLang="en-US" sz="2000" dirty="0"/>
              <a:t>이 되도록 정규화한 값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2.3 </a:t>
              </a:r>
              <a:r>
                <a:rPr lang="ko-KR" altLang="en-US" b="1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2.3.2 </a:t>
              </a:r>
              <a:r>
                <a:rPr lang="ko-KR" altLang="en-US" sz="2000" b="1">
                  <a:solidFill>
                    <a:srgbClr val="5BC9BC"/>
                  </a:solidFill>
                </a:rPr>
                <a:t>편찻값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24597" y="2204864"/>
            <a:ext cx="2232248" cy="6147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924944"/>
            <a:ext cx="5509939" cy="9940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88871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221599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점수와 </a:t>
            </a:r>
            <a:r>
              <a:rPr lang="ko-KR" altLang="en-US" sz="2000" dirty="0" err="1"/>
              <a:t>편찻값의</a:t>
            </a:r>
            <a:r>
              <a:rPr lang="ko-KR" altLang="en-US" sz="2000" dirty="0"/>
              <a:t> 관계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sz="1600" dirty="0"/>
              <a:t>어떤 학생이 평균 성적을 얻었고</a:t>
            </a:r>
            <a:r>
              <a:rPr lang="en-US" altLang="ko-KR" sz="1600" dirty="0"/>
              <a:t>,</a:t>
            </a:r>
            <a:r>
              <a:rPr lang="ko-KR" altLang="en-US" sz="1600" dirty="0"/>
              <a:t> 어떤 학생이 </a:t>
            </a:r>
            <a:endParaRPr lang="en-US" altLang="ko-KR" sz="1600" dirty="0"/>
          </a:p>
          <a:p>
            <a:pPr lvl="1">
              <a:lnSpc>
                <a:spcPct val="150000"/>
              </a:lnSpc>
            </a:pPr>
            <a:r>
              <a:rPr lang="ko-KR" altLang="en-US" sz="1600" dirty="0"/>
              <a:t>     우수한 성적을 얻었는지 알 수 있음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2.3 </a:t>
              </a:r>
              <a:r>
                <a:rPr lang="ko-KR" altLang="en-US" b="1">
                  <a:solidFill>
                    <a:schemeClr val="tx1"/>
                  </a:solidFill>
                </a:rPr>
                <a:t>데이터의 정규화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2.3.2 </a:t>
              </a:r>
              <a:r>
                <a:rPr lang="ko-KR" altLang="en-US" sz="2000" b="1">
                  <a:solidFill>
                    <a:srgbClr val="5BC9BC"/>
                  </a:solidFill>
                </a:rPr>
                <a:t>편찻값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43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1556792"/>
            <a:ext cx="4779683" cy="8640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37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4190" y="3356992"/>
            <a:ext cx="2547689" cy="3192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98212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286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데이터의 주요 지표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82" y="1740877"/>
            <a:ext cx="5645734" cy="47124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76543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228690"/>
            <a:ext cx="864096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ko-KR" altLang="en-US" sz="2000" dirty="0"/>
              <a:t>데이터의 주요 지표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18776"/>
            <a:ext cx="4647999" cy="47525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2861990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39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870664"/>
            <a:ext cx="9163050" cy="5419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Box 10"/>
          <p:cNvSpPr txBox="1"/>
          <p:nvPr/>
        </p:nvSpPr>
        <p:spPr>
          <a:xfrm>
            <a:off x="4288134" y="6392361"/>
            <a:ext cx="40282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참고</a:t>
            </a:r>
            <a:r>
              <a:rPr lang="en-US" altLang="ko-KR" sz="1200" dirty="0"/>
              <a:t>: https://blog.naver.com/hwasinedu/222065642328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2922793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   2.1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>
                  <a:solidFill>
                    <a:schemeClr val="tx1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21449" y="764704"/>
            <a:ext cx="73789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2, 3</a:t>
            </a:r>
            <a:r>
              <a:rPr lang="ko-KR" altLang="en-US" sz="2000" dirty="0"/>
              <a:t>장에서 사용하는 데이터</a:t>
            </a:r>
            <a:r>
              <a:rPr lang="en-US" altLang="ko-KR" sz="2000" dirty="0"/>
              <a:t>(50</a:t>
            </a:r>
            <a:r>
              <a:rPr lang="ko-KR" altLang="en-US" sz="2000" dirty="0"/>
              <a:t>명 학생의 영어</a:t>
            </a:r>
            <a:r>
              <a:rPr lang="en-US" altLang="ko-KR" sz="2000" dirty="0"/>
              <a:t>, </a:t>
            </a:r>
            <a:r>
              <a:rPr lang="ko-KR" altLang="en-US" sz="2000" dirty="0"/>
              <a:t>수학 점수</a:t>
            </a:r>
            <a:r>
              <a:rPr lang="en-US" altLang="ko-KR" sz="2000" dirty="0"/>
              <a:t>)</a:t>
            </a:r>
            <a:r>
              <a:rPr lang="ko-KR" altLang="en-US" sz="2000" dirty="0"/>
              <a:t> 입력</a:t>
            </a:r>
            <a:endParaRPr lang="en-US" altLang="ko-KR" sz="2000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14" y="1376765"/>
            <a:ext cx="7377178" cy="51485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데이터의 분포 상태를 세부적으로 알고 싶을 때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데이터가 취하는 값을 몇 개의 구간으로 나누고</a:t>
            </a:r>
            <a:r>
              <a:rPr lang="en-US" altLang="ko-KR" sz="2000" dirty="0"/>
              <a:t>, </a:t>
            </a:r>
            <a:r>
              <a:rPr lang="ko-KR" altLang="en-US" sz="2000" dirty="0"/>
              <a:t>각 구간에 몇 개의 데이터가 들어가는가를 세는 방법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분할된 구간과 데이터의 개수를 정리한 표가 도수분포표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계급</a:t>
            </a:r>
            <a:r>
              <a:rPr lang="en-US" altLang="ko-KR" dirty="0"/>
              <a:t>: </a:t>
            </a:r>
            <a:r>
              <a:rPr lang="ko-KR" altLang="en-US" dirty="0"/>
              <a:t>시험 점수를 </a:t>
            </a:r>
            <a:r>
              <a:rPr lang="en-US" altLang="ko-KR" dirty="0"/>
              <a:t>10</a:t>
            </a:r>
            <a:r>
              <a:rPr lang="ko-KR" altLang="en-US" dirty="0"/>
              <a:t>점 간격으로 나눌 때 </a:t>
            </a:r>
            <a:r>
              <a:rPr lang="en-US" altLang="ko-KR" dirty="0"/>
              <a:t>0~10</a:t>
            </a:r>
            <a:r>
              <a:rPr lang="ko-KR" altLang="en-US" dirty="0"/>
              <a:t>점 구간 등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도수</a:t>
            </a:r>
            <a:r>
              <a:rPr lang="en-US" altLang="ko-KR" dirty="0"/>
              <a:t>: </a:t>
            </a:r>
            <a:r>
              <a:rPr lang="ko-KR" altLang="en-US" dirty="0"/>
              <a:t>각 계급에 속한 학생 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계급폭</a:t>
            </a:r>
            <a:r>
              <a:rPr lang="en-US" altLang="ko-KR" dirty="0"/>
              <a:t>: </a:t>
            </a:r>
            <a:r>
              <a:rPr lang="ko-KR" altLang="en-US" dirty="0"/>
              <a:t>각 구간의 폭</a:t>
            </a:r>
            <a:r>
              <a:rPr lang="en-US" altLang="ko-KR" dirty="0"/>
              <a:t>, 10</a:t>
            </a:r>
            <a:r>
              <a:rPr lang="ko-KR" altLang="en-US" dirty="0"/>
              <a:t>점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계급수</a:t>
            </a:r>
            <a:r>
              <a:rPr lang="en-US" altLang="ko-KR" dirty="0"/>
              <a:t>: </a:t>
            </a:r>
            <a:r>
              <a:rPr lang="ko-KR" altLang="en-US" dirty="0"/>
              <a:t>계급의 수</a:t>
            </a:r>
            <a:r>
              <a:rPr lang="en-US" altLang="ko-KR" dirty="0"/>
              <a:t>, 10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725144"/>
            <a:ext cx="5688632" cy="184733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4643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41</a:t>
            </a:fld>
            <a:endParaRPr lang="ko-KR" altLang="en-US"/>
          </a:p>
        </p:txBody>
      </p:sp>
      <p:pic>
        <p:nvPicPr>
          <p:cNvPr id="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231621"/>
            <a:ext cx="5172075" cy="800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7978" y="2276872"/>
            <a:ext cx="6096000" cy="4438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5616" y="188640"/>
            <a:ext cx="5800725" cy="96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007298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212457" cy="54871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157247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for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문과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range()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함수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43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980728"/>
            <a:ext cx="3024336" cy="25220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980728"/>
            <a:ext cx="3312368" cy="542120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9190936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계급값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각 계급을 대표하는 값으로</a:t>
            </a:r>
            <a:r>
              <a:rPr lang="en-US" altLang="ko-KR" dirty="0"/>
              <a:t>, </a:t>
            </a:r>
            <a:r>
              <a:rPr lang="ko-KR" altLang="en-US" dirty="0"/>
              <a:t>계급의 중앙값을 이용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32856"/>
            <a:ext cx="5807423" cy="18722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44179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상대도수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전체 데이터에 대해서 해당 계급의 데이터가 차지하는 비율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253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204863"/>
            <a:ext cx="5832648" cy="18356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362322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/>
              <a:t>누적상대도수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en-US" altLang="ko-KR" dirty="0"/>
              <a:t>   - </a:t>
            </a:r>
            <a:r>
              <a:rPr lang="ko-KR" altLang="en-US" dirty="0"/>
              <a:t>해당 계급까지의 상대도수의 합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166249"/>
            <a:ext cx="5976664" cy="1910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134410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계급값</a:t>
            </a:r>
            <a:r>
              <a:rPr lang="en-US" altLang="ko-KR" dirty="0"/>
              <a:t>, </a:t>
            </a:r>
            <a:r>
              <a:rPr lang="ko-KR" altLang="en-US" dirty="0"/>
              <a:t>상대도수</a:t>
            </a:r>
            <a:r>
              <a:rPr lang="en-US" altLang="ko-KR" dirty="0"/>
              <a:t>, </a:t>
            </a:r>
            <a:r>
              <a:rPr lang="ko-KR" altLang="en-US" dirty="0"/>
              <a:t>누적상대도수를 도수분포표에 추가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217" y="1556792"/>
            <a:ext cx="5954039" cy="50405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18610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itchFamily="34" charset="0"/>
              <a:buChar char="•"/>
            </a:pPr>
            <a:r>
              <a:rPr lang="ko-KR" altLang="en-US" sz="2000" dirty="0" err="1"/>
              <a:t>최빈값</a:t>
            </a:r>
            <a:endParaRPr lang="en-US" altLang="ko-KR" sz="2000" dirty="0"/>
          </a:p>
          <a:p>
            <a:pPr>
              <a:lnSpc>
                <a:spcPct val="150000"/>
              </a:lnSpc>
            </a:pPr>
            <a:r>
              <a:rPr lang="ko-KR" altLang="en-US" dirty="0"/>
              <a:t>   </a:t>
            </a:r>
            <a:r>
              <a:rPr lang="en-US" altLang="ko-KR" dirty="0"/>
              <a:t>- </a:t>
            </a:r>
            <a:r>
              <a:rPr lang="ko-KR" altLang="en-US" dirty="0"/>
              <a:t>최대가 되는 계급의 </a:t>
            </a:r>
            <a:r>
              <a:rPr lang="ko-KR" altLang="en-US" dirty="0" err="1"/>
              <a:t>계급값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endParaRPr lang="en-US" altLang="ko-KR" sz="1600" dirty="0"/>
          </a:p>
          <a:p>
            <a:pPr>
              <a:lnSpc>
                <a:spcPct val="150000"/>
              </a:lnSpc>
            </a:pPr>
            <a:r>
              <a:rPr lang="en-US" altLang="ko-KR" sz="1600" dirty="0"/>
              <a:t>    - </a:t>
            </a:r>
            <a:r>
              <a:rPr lang="ko-KR" altLang="en-US" sz="1600" dirty="0"/>
              <a:t>도수분포표를 만드는 방법에 좌우되므로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계급폭을</a:t>
            </a:r>
            <a:r>
              <a:rPr lang="ko-KR" altLang="en-US" sz="1600" dirty="0"/>
              <a:t> </a:t>
            </a:r>
            <a:r>
              <a:rPr lang="en-US" altLang="ko-KR" sz="1600" dirty="0"/>
              <a:t>4</a:t>
            </a:r>
            <a:r>
              <a:rPr lang="ko-KR" altLang="en-US" sz="1600" dirty="0"/>
              <a:t>점으로 하면 </a:t>
            </a:r>
            <a:r>
              <a:rPr lang="ko-KR" altLang="en-US" sz="1600" dirty="0" err="1"/>
              <a:t>최빈값은</a:t>
            </a:r>
            <a:r>
              <a:rPr lang="ko-KR" altLang="en-US" sz="1600" dirty="0"/>
              <a:t> </a:t>
            </a:r>
            <a:r>
              <a:rPr lang="en-US" altLang="ko-KR" sz="1600" dirty="0"/>
              <a:t>66</a:t>
            </a:r>
            <a:r>
              <a:rPr lang="ko-KR" altLang="en-US" sz="1600" dirty="0"/>
              <a:t>점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2.4.1 </a:t>
              </a:r>
              <a:r>
                <a:rPr lang="ko-KR" altLang="en-US" sz="2000" b="1">
                  <a:solidFill>
                    <a:srgbClr val="5BC9BC"/>
                  </a:solidFill>
                </a:rPr>
                <a:t>도수분포표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2276872"/>
            <a:ext cx="4896544" cy="1362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49661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도수분포표를 막대그래프로 나타내어 데이터의 분포상태를 더 시각적으로 파악 가능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그래프</a:t>
            </a:r>
            <a:r>
              <a:rPr lang="en-US" altLang="ko-KR" dirty="0"/>
              <a:t> </a:t>
            </a:r>
            <a:r>
              <a:rPr lang="ko-KR" altLang="en-US" dirty="0"/>
              <a:t>그리는 데 필요한 </a:t>
            </a:r>
            <a:r>
              <a:rPr lang="en-US" altLang="ko-KR" dirty="0" err="1"/>
              <a:t>Matplotlib</a:t>
            </a:r>
            <a:r>
              <a:rPr lang="en-US" altLang="ko-KR" dirty="0"/>
              <a:t> </a:t>
            </a:r>
            <a:r>
              <a:rPr lang="ko-KR" altLang="en-US" dirty="0"/>
              <a:t>라이브러리 </a:t>
            </a:r>
            <a:r>
              <a:rPr lang="ko-KR" altLang="en-US" dirty="0" err="1"/>
              <a:t>임포트</a:t>
            </a: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히스토그램은 </a:t>
            </a:r>
            <a:r>
              <a:rPr lang="en-US" altLang="ko-KR" dirty="0" err="1"/>
              <a:t>hist</a:t>
            </a:r>
            <a:r>
              <a:rPr lang="en-US" altLang="ko-KR" dirty="0"/>
              <a:t> </a:t>
            </a:r>
            <a:r>
              <a:rPr lang="ko-KR" altLang="en-US" dirty="0" err="1"/>
              <a:t>메서드</a:t>
            </a:r>
            <a:r>
              <a:rPr lang="en-US" altLang="ko-KR" dirty="0"/>
              <a:t>(</a:t>
            </a:r>
            <a:r>
              <a:rPr lang="en-US" altLang="ko-KR" dirty="0" err="1"/>
              <a:t>NumPy</a:t>
            </a:r>
            <a:r>
              <a:rPr lang="ko-KR" altLang="en-US" dirty="0"/>
              <a:t>의 </a:t>
            </a:r>
            <a:r>
              <a:rPr lang="en-US" altLang="ko-KR" dirty="0"/>
              <a:t>histogram </a:t>
            </a:r>
            <a:r>
              <a:rPr lang="ko-KR" altLang="en-US" dirty="0"/>
              <a:t>함수와 동일</a:t>
            </a:r>
            <a:r>
              <a:rPr lang="en-US" altLang="ko-KR" dirty="0"/>
              <a:t>)</a:t>
            </a:r>
            <a:endParaRPr lang="ko-KR" altLang="en-US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636912"/>
            <a:ext cx="6000449" cy="1836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64323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   2.1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>
                  <a:solidFill>
                    <a:schemeClr val="tx1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717674" y="806227"/>
            <a:ext cx="79587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학번 순서대로 </a:t>
            </a:r>
            <a:r>
              <a:rPr lang="en-US" altLang="ko-KR" sz="2000" dirty="0"/>
              <a:t>10</a:t>
            </a:r>
            <a:r>
              <a:rPr lang="ko-KR" altLang="en-US" sz="2000" dirty="0"/>
              <a:t>명의 영어 점수를 </a:t>
            </a:r>
            <a:r>
              <a:rPr lang="en-US" altLang="ko-KR" sz="2000" dirty="0"/>
              <a:t>array </a:t>
            </a:r>
            <a:r>
              <a:rPr lang="ko-KR" altLang="en-US" sz="2000" dirty="0"/>
              <a:t>데이터 구조 </a:t>
            </a:r>
            <a:r>
              <a:rPr lang="en-US" altLang="ko-KR" sz="2000" dirty="0"/>
              <a:t>scores</a:t>
            </a:r>
            <a:r>
              <a:rPr lang="ko-KR" altLang="en-US" sz="2000" dirty="0"/>
              <a:t>에 저장</a:t>
            </a:r>
            <a:endParaRPr lang="en-US" altLang="ko-KR" sz="2000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562366"/>
            <a:ext cx="6552728" cy="19386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971472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24744"/>
            <a:ext cx="5267625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98324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1340768"/>
            <a:ext cx="7056784" cy="46288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531966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dirty="0" err="1"/>
              <a:t>계급수를</a:t>
            </a:r>
            <a:r>
              <a:rPr lang="ko-KR" altLang="en-US" dirty="0"/>
              <a:t> </a:t>
            </a:r>
            <a:r>
              <a:rPr lang="en-US" altLang="ko-KR" dirty="0"/>
              <a:t>25, </a:t>
            </a:r>
            <a:r>
              <a:rPr lang="ko-KR" altLang="en-US" dirty="0"/>
              <a:t>즉 </a:t>
            </a:r>
            <a:r>
              <a:rPr lang="ko-KR" altLang="en-US" dirty="0" err="1"/>
              <a:t>계급폭을</a:t>
            </a:r>
            <a:r>
              <a:rPr lang="ko-KR" altLang="en-US" dirty="0"/>
              <a:t> </a:t>
            </a:r>
            <a:r>
              <a:rPr lang="en-US" altLang="ko-KR" dirty="0"/>
              <a:t>4</a:t>
            </a:r>
            <a:r>
              <a:rPr lang="ko-KR" altLang="en-US" dirty="0"/>
              <a:t>점으로 하는 히스토그램을 누적 상대도수의 꺾은선 그래프와 함께 그림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750315"/>
            <a:ext cx="4521603" cy="50851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5432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계급수를 </a:t>
            </a:r>
            <a:r>
              <a:rPr lang="en-US" altLang="ko-KR" sz="2000"/>
              <a:t>25, </a:t>
            </a:r>
            <a:r>
              <a:rPr lang="ko-KR" altLang="en-US" sz="2000"/>
              <a:t>즉 계급폭을 </a:t>
            </a:r>
            <a:r>
              <a:rPr lang="en-US" altLang="ko-KR" sz="2000"/>
              <a:t>4</a:t>
            </a:r>
            <a:r>
              <a:rPr lang="ko-KR" altLang="en-US" sz="2000"/>
              <a:t>점으로 하는 히스토그램을 누적 상대도수의 꺾은선 그래프와 함께 그림</a:t>
            </a: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2.4.2 </a:t>
              </a:r>
              <a:r>
                <a:rPr lang="ko-KR" altLang="en-US" sz="2000" b="1">
                  <a:solidFill>
                    <a:srgbClr val="5BC9BC"/>
                  </a:solidFill>
                </a:rPr>
                <a:t>히스토그램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2060848"/>
            <a:ext cx="6912768" cy="42843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98500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/>
              <a:t>데이터의 분포와 이상값을 시각적으로 파악 가능</a:t>
            </a: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en-US" altLang="ko-KR" sz="2000"/>
          </a:p>
          <a:p>
            <a:pPr marL="342900" indent="-342900">
              <a:buFontTx/>
              <a:buChar char="-"/>
            </a:pPr>
            <a:endParaRPr lang="ko-KR" altLang="en-US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2.4.3 </a:t>
              </a:r>
              <a:r>
                <a:rPr lang="ko-KR" altLang="en-US" sz="2000" b="1">
                  <a:solidFill>
                    <a:srgbClr val="5BC9BC"/>
                  </a:solidFill>
                </a:rPr>
                <a:t>상자그림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9367" y="2060848"/>
            <a:ext cx="2833263" cy="35022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93194"/>
            <a:ext cx="2759404" cy="33648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6139" y="1644623"/>
            <a:ext cx="4707679" cy="19039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54</a:t>
            </a:fld>
            <a:endParaRPr lang="ko-KR" altLang="en-US"/>
          </a:p>
        </p:txBody>
      </p:sp>
      <p:cxnSp>
        <p:nvCxnSpPr>
          <p:cNvPr id="11" name="직선 화살표 연결선 10"/>
          <p:cNvCxnSpPr/>
          <p:nvPr/>
        </p:nvCxnSpPr>
        <p:spPr>
          <a:xfrm flipV="1">
            <a:off x="6256032" y="1772816"/>
            <a:ext cx="1152128" cy="64807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408160" y="1516142"/>
            <a:ext cx="12682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200" b="1" dirty="0">
                <a:solidFill>
                  <a:srgbClr val="FF0000"/>
                </a:solidFill>
              </a:rPr>
              <a:t>(1, 1, 1)</a:t>
            </a:r>
            <a:r>
              <a:rPr lang="ko-KR" altLang="en-US" sz="1200" b="1" dirty="0">
                <a:solidFill>
                  <a:srgbClr val="FF0000"/>
                </a:solidFill>
              </a:rPr>
              <a:t>과 동일</a:t>
            </a:r>
          </a:p>
        </p:txBody>
      </p:sp>
    </p:spTree>
    <p:extLst>
      <p:ext uri="{BB962C8B-B14F-4D97-AF65-F5344CB8AC3E}">
        <p14:creationId xmlns:p14="http://schemas.microsoft.com/office/powerpoint/2010/main" val="22666398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2.4 </a:t>
              </a:r>
              <a:r>
                <a:rPr lang="en-US" altLang="ko-KR" b="1">
                  <a:solidFill>
                    <a:schemeClr val="tx1"/>
                  </a:solidFill>
                </a:rPr>
                <a:t>1</a:t>
              </a:r>
              <a:r>
                <a:rPr lang="ko-KR" altLang="en-US" b="1">
                  <a:solidFill>
                    <a:schemeClr val="tx1"/>
                  </a:solidFill>
                </a:rPr>
                <a:t>차원 데이터의 시각화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2.4.3 </a:t>
              </a:r>
              <a:r>
                <a:rPr lang="ko-KR" altLang="en-US" sz="2000" b="1">
                  <a:solidFill>
                    <a:srgbClr val="5BC9BC"/>
                  </a:solidFill>
                </a:rPr>
                <a:t>상자그림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55</a:t>
            </a:fld>
            <a:endParaRPr lang="ko-KR" altLang="en-US"/>
          </a:p>
        </p:txBody>
      </p:sp>
      <p:pic>
        <p:nvPicPr>
          <p:cNvPr id="1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026393"/>
            <a:ext cx="6984776" cy="34678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2708920"/>
            <a:ext cx="5495925" cy="391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55593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   2.1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</a:t>
              </a:r>
              <a:r>
                <a:rPr lang="en-US" altLang="ko-KR" b="1">
                  <a:solidFill>
                    <a:schemeClr val="tx1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1183864"/>
            <a:ext cx="6107822" cy="16348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683568" y="783754"/>
            <a:ext cx="34831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데이터프레임</a:t>
            </a:r>
            <a:r>
              <a:rPr lang="en-US" altLang="ko-KR" sz="2000" dirty="0"/>
              <a:t> </a:t>
            </a:r>
            <a:r>
              <a:rPr lang="en-US" altLang="ko-KR" sz="2000" dirty="0" err="1"/>
              <a:t>scores_df</a:t>
            </a:r>
            <a:r>
              <a:rPr lang="en-US" altLang="ko-KR" sz="2000" dirty="0"/>
              <a:t> </a:t>
            </a:r>
            <a:r>
              <a:rPr lang="ko-KR" altLang="en-US" sz="2000" dirty="0"/>
              <a:t>작성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3068960"/>
            <a:ext cx="4714003" cy="3600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60887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평균값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640" y="4414859"/>
            <a:ext cx="6791325" cy="73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1740" y="3116727"/>
            <a:ext cx="4680520" cy="7520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TextBox 12"/>
          <p:cNvSpPr txBox="1"/>
          <p:nvPr/>
        </p:nvSpPr>
        <p:spPr>
          <a:xfrm>
            <a:off x="323528" y="1167578"/>
            <a:ext cx="73709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평균값은 데이터를 모두 더한 뒤</a:t>
            </a:r>
            <a:r>
              <a:rPr lang="en-US" altLang="ko-KR" sz="2000" dirty="0"/>
              <a:t>, </a:t>
            </a:r>
            <a:r>
              <a:rPr lang="ko-KR" altLang="en-US" sz="2000" dirty="0"/>
              <a:t>데이터의 개수로 나누어 구함</a:t>
            </a:r>
            <a:endParaRPr lang="en-US" altLang="ko-KR" sz="2000" dirty="0"/>
          </a:p>
        </p:txBody>
      </p: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313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>
                  <a:solidFill>
                    <a:srgbClr val="5BC9BC"/>
                  </a:solidFill>
                </a:rPr>
                <a:t>평균값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/>
              <p:cNvSpPr txBox="1"/>
              <p:nvPr/>
            </p:nvSpPr>
            <p:spPr>
              <a:xfrm>
                <a:off x="1907704" y="764704"/>
                <a:ext cx="815351" cy="84856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pt-BR" altLang="ko-K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b="0" i="1" smtClean="0">
                              <a:latin typeface="Cambria Math"/>
                            </a:rPr>
                            <m:t>𝑖</m:t>
                          </m:r>
                          <m:r>
                            <a:rPr lang="pt-BR" altLang="ko-KR" i="1" smtClean="0">
                              <a:latin typeface="Cambria Math"/>
                            </a:rPr>
                            <m:t>=</m:t>
                          </m:r>
                          <m:r>
                            <a:rPr lang="en-US" altLang="ko-KR" b="0" i="1" smtClean="0">
                              <a:latin typeface="Cambria Math"/>
                            </a:rPr>
                            <m:t>1</m:t>
                          </m:r>
                        </m:sub>
                        <m:sup>
                          <m:r>
                            <a:rPr lang="pt-BR" altLang="ko-KR" i="1" smtClean="0">
                              <a:latin typeface="Cambria Math"/>
                            </a:rPr>
                            <m:t>𝑛</m:t>
                          </m:r>
                        </m:sup>
                        <m:e>
                          <m:r>
                            <a:rPr lang="en-US" altLang="ko-K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n-US" altLang="ko-KR" b="0" i="1" baseline="-25000" smtClean="0">
                              <a:latin typeface="Cambria Math"/>
                            </a:rPr>
                            <m:t>𝑖</m:t>
                          </m:r>
                        </m:e>
                      </m:nary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764704"/>
                <a:ext cx="815351" cy="848566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/>
          <p:cNvSpPr txBox="1"/>
          <p:nvPr/>
        </p:nvSpPr>
        <p:spPr>
          <a:xfrm>
            <a:off x="323528" y="1124744"/>
            <a:ext cx="4911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sum(scores)</a:t>
            </a:r>
            <a:r>
              <a:rPr lang="ko-KR" altLang="en-US" dirty="0"/>
              <a:t>이          </a:t>
            </a:r>
            <a:r>
              <a:rPr lang="en-US" altLang="ko-KR" dirty="0"/>
              <a:t>, </a:t>
            </a:r>
            <a:r>
              <a:rPr lang="en-US" altLang="ko-KR" dirty="0" err="1"/>
              <a:t>len</a:t>
            </a:r>
            <a:r>
              <a:rPr lang="en-US" altLang="ko-KR" dirty="0"/>
              <a:t>(scores)</a:t>
            </a:r>
            <a:r>
              <a:rPr lang="ko-KR" altLang="en-US" dirty="0"/>
              <a:t>이 </a:t>
            </a:r>
            <a:r>
              <a:rPr lang="en-US" altLang="ko-KR" i="1" dirty="0"/>
              <a:t>n</a:t>
            </a:r>
            <a:r>
              <a:rPr lang="ko-KR" altLang="en-US" dirty="0"/>
              <a:t>에</a:t>
            </a:r>
            <a:r>
              <a:rPr lang="en-US" altLang="ko-KR" dirty="0"/>
              <a:t> </a:t>
            </a:r>
            <a:r>
              <a:rPr lang="ko-KR" altLang="en-US" dirty="0"/>
              <a:t>대응</a:t>
            </a:r>
          </a:p>
        </p:txBody>
      </p:sp>
      <p:pic>
        <p:nvPicPr>
          <p:cNvPr id="1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924944"/>
            <a:ext cx="8085768" cy="9332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8" y="4303846"/>
            <a:ext cx="8058656" cy="8909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" name="Picture 4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686" y="1669464"/>
            <a:ext cx="7970597" cy="8804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2827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2.1 </a:t>
              </a:r>
              <a:r>
                <a:rPr lang="ko-KR" altLang="en-US" b="1">
                  <a:solidFill>
                    <a:schemeClr val="tx1"/>
                  </a:solidFill>
                </a:rPr>
                <a:t>데이터 중심의 지표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 dirty="0">
                  <a:solidFill>
                    <a:srgbClr val="5BC9BC"/>
                  </a:solidFill>
                </a:rPr>
                <a:t>2.1.1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참고 </a:t>
              </a:r>
              <a:r>
                <a:rPr lang="en-US" altLang="ko-KR" sz="2000" b="1" dirty="0">
                  <a:solidFill>
                    <a:srgbClr val="5BC9BC"/>
                  </a:solidFill>
                </a:rPr>
                <a:t>: </a:t>
              </a:r>
              <a:r>
                <a:rPr lang="ko-KR" altLang="en-US" sz="2000" b="1" dirty="0">
                  <a:solidFill>
                    <a:srgbClr val="5BC9BC"/>
                  </a:solidFill>
                </a:rPr>
                <a:t>평균과 중앙값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353" t="17500" r="6521" b="8889"/>
          <a:stretch/>
        </p:blipFill>
        <p:spPr>
          <a:xfrm>
            <a:off x="666750" y="1200149"/>
            <a:ext cx="7886700" cy="504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172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1308</TotalTime>
  <Words>1315</Words>
  <Application>Microsoft Office PowerPoint</Application>
  <PresentationFormat>화면 슬라이드 쇼(4:3)</PresentationFormat>
  <Paragraphs>351</Paragraphs>
  <Slides>56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4" baseType="lpstr">
      <vt:lpstr>맑은 고딕</vt:lpstr>
      <vt:lpstr>휴먼모음T</vt:lpstr>
      <vt:lpstr>Arial</vt:lpstr>
      <vt:lpstr>Cambria Math</vt:lpstr>
      <vt:lpstr>Symbol</vt:lpstr>
      <vt:lpstr>Wingdings</vt:lpstr>
      <vt:lpstr>Office 테마</vt:lpstr>
      <vt:lpstr>Equation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이계식</cp:lastModifiedBy>
  <cp:revision>51</cp:revision>
  <dcterms:created xsi:type="dcterms:W3CDTF">2020-04-17T01:54:45Z</dcterms:created>
  <dcterms:modified xsi:type="dcterms:W3CDTF">2025-03-02T07:03:17Z</dcterms:modified>
</cp:coreProperties>
</file>