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"/>
  </p:notesMasterIdLst>
  <p:sldIdLst>
    <p:sldId id="257" r:id="rId2"/>
  </p:sldIdLst>
  <p:sldSz cx="21602700" cy="32404050"/>
  <p:notesSz cx="6858000" cy="9144000"/>
  <p:embeddedFontLst>
    <p:embeddedFont>
      <p:font typeface="HY그래픽" panose="020B0600000101010101" charset="-127"/>
      <p:regular r:id="rId4"/>
    </p:embeddedFont>
    <p:embeddedFont>
      <p:font typeface="맑은 고딕" panose="020B0503020000020004" pitchFamily="50" charset="-127"/>
      <p:regular r:id="rId5"/>
      <p:bold r:id="rId6"/>
    </p:embeddedFont>
  </p:embeddedFontLst>
  <p:defaultTextStyle>
    <a:defPPr>
      <a:defRPr lang="ko-KR"/>
    </a:defPPr>
    <a:lvl1pPr marL="0" algn="l" defTabSz="3085730" rtl="0" eaLnBrk="1" latinLnBrk="1" hangingPunct="1">
      <a:defRPr sz="6100" kern="1200">
        <a:solidFill>
          <a:schemeClr val="tx1"/>
        </a:solidFill>
        <a:latin typeface="+mn-lt"/>
        <a:ea typeface="+mn-ea"/>
        <a:cs typeface="+mn-cs"/>
      </a:defRPr>
    </a:lvl1pPr>
    <a:lvl2pPr marL="1542865" algn="l" defTabSz="3085730" rtl="0" eaLnBrk="1" latinLnBrk="1" hangingPunct="1">
      <a:defRPr sz="6100" kern="1200">
        <a:solidFill>
          <a:schemeClr val="tx1"/>
        </a:solidFill>
        <a:latin typeface="+mn-lt"/>
        <a:ea typeface="+mn-ea"/>
        <a:cs typeface="+mn-cs"/>
      </a:defRPr>
    </a:lvl2pPr>
    <a:lvl3pPr marL="3085730" algn="l" defTabSz="3085730" rtl="0" eaLnBrk="1" latinLnBrk="1" hangingPunct="1">
      <a:defRPr sz="6100" kern="1200">
        <a:solidFill>
          <a:schemeClr val="tx1"/>
        </a:solidFill>
        <a:latin typeface="+mn-lt"/>
        <a:ea typeface="+mn-ea"/>
        <a:cs typeface="+mn-cs"/>
      </a:defRPr>
    </a:lvl3pPr>
    <a:lvl4pPr marL="4628595" algn="l" defTabSz="3085730" rtl="0" eaLnBrk="1" latinLnBrk="1" hangingPunct="1">
      <a:defRPr sz="6100" kern="1200">
        <a:solidFill>
          <a:schemeClr val="tx1"/>
        </a:solidFill>
        <a:latin typeface="+mn-lt"/>
        <a:ea typeface="+mn-ea"/>
        <a:cs typeface="+mn-cs"/>
      </a:defRPr>
    </a:lvl4pPr>
    <a:lvl5pPr marL="6171459" algn="l" defTabSz="3085730" rtl="0" eaLnBrk="1" latinLnBrk="1" hangingPunct="1">
      <a:defRPr sz="6100" kern="1200">
        <a:solidFill>
          <a:schemeClr val="tx1"/>
        </a:solidFill>
        <a:latin typeface="+mn-lt"/>
        <a:ea typeface="+mn-ea"/>
        <a:cs typeface="+mn-cs"/>
      </a:defRPr>
    </a:lvl5pPr>
    <a:lvl6pPr marL="7714324" algn="l" defTabSz="3085730" rtl="0" eaLnBrk="1" latinLnBrk="1" hangingPunct="1">
      <a:defRPr sz="6100" kern="1200">
        <a:solidFill>
          <a:schemeClr val="tx1"/>
        </a:solidFill>
        <a:latin typeface="+mn-lt"/>
        <a:ea typeface="+mn-ea"/>
        <a:cs typeface="+mn-cs"/>
      </a:defRPr>
    </a:lvl6pPr>
    <a:lvl7pPr marL="9257189" algn="l" defTabSz="3085730" rtl="0" eaLnBrk="1" latinLnBrk="1" hangingPunct="1">
      <a:defRPr sz="6100" kern="1200">
        <a:solidFill>
          <a:schemeClr val="tx1"/>
        </a:solidFill>
        <a:latin typeface="+mn-lt"/>
        <a:ea typeface="+mn-ea"/>
        <a:cs typeface="+mn-cs"/>
      </a:defRPr>
    </a:lvl7pPr>
    <a:lvl8pPr marL="10800054" algn="l" defTabSz="3085730" rtl="0" eaLnBrk="1" latinLnBrk="1" hangingPunct="1">
      <a:defRPr sz="6100" kern="1200">
        <a:solidFill>
          <a:schemeClr val="tx1"/>
        </a:solidFill>
        <a:latin typeface="+mn-lt"/>
        <a:ea typeface="+mn-ea"/>
        <a:cs typeface="+mn-cs"/>
      </a:defRPr>
    </a:lvl8pPr>
    <a:lvl9pPr marL="12342919" algn="l" defTabSz="3085730" rtl="0" eaLnBrk="1" latinLnBrk="1" hangingPunct="1">
      <a:defRPr sz="6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8">
          <p15:clr>
            <a:srgbClr val="A4A3A4"/>
          </p15:clr>
        </p15:guide>
        <p15:guide id="2" pos="10206">
          <p15:clr>
            <a:srgbClr val="A4A3A4"/>
          </p15:clr>
        </p15:guide>
        <p15:guide id="3" pos="5421">
          <p15:clr>
            <a:srgbClr val="A4A3A4"/>
          </p15:clr>
        </p15:guide>
        <p15:guide id="4" orient="horz" pos="10206">
          <p15:clr>
            <a:srgbClr val="A4A3A4"/>
          </p15:clr>
        </p15:guide>
        <p15:guide id="5" pos="6804">
          <p15:clr>
            <a:srgbClr val="A4A3A4"/>
          </p15:clr>
        </p15:guide>
        <p15:guide id="6" pos="361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심우석" initials="심" lastIdx="3" clrIdx="0">
    <p:extLst>
      <p:ext uri="{19B8F6BF-5375-455C-9EA6-DF929625EA0E}">
        <p15:presenceInfo xmlns:p15="http://schemas.microsoft.com/office/powerpoint/2012/main" userId="S::2017250021@office.hknu.ac.kr::733022bd-f2d0-4e98-886c-2023adcbbb3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6D27"/>
    <a:srgbClr val="FFCC66"/>
    <a:srgbClr val="005B9E"/>
    <a:srgbClr val="A5C36B"/>
    <a:srgbClr val="5D7C40"/>
    <a:srgbClr val="0066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166" autoAdjust="0"/>
  </p:normalViewPr>
  <p:slideViewPr>
    <p:cSldViewPr>
      <p:cViewPr>
        <p:scale>
          <a:sx n="33" d="100"/>
          <a:sy n="33" d="100"/>
        </p:scale>
        <p:origin x="1618" y="-802"/>
      </p:cViewPr>
      <p:guideLst>
        <p:guide orient="horz" pos="13608"/>
        <p:guide pos="10206"/>
        <p:guide pos="5421"/>
        <p:guide orient="horz" pos="10206"/>
        <p:guide pos="6804"/>
        <p:guide pos="361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ACDB5-CA3A-4F0F-9F46-BD240274F497}" type="datetimeFigureOut">
              <a:rPr lang="ko-KR" altLang="en-US" smtClean="0"/>
              <a:pPr/>
              <a:t>2020-10-26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685800"/>
            <a:ext cx="228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97F003-3CA9-4759-8CD5-E417B5406E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762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53064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26532" algn="l" defTabSz="653064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53064" algn="l" defTabSz="653064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979597" algn="l" defTabSz="653064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06129" algn="l" defTabSz="653064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632661" algn="l" defTabSz="653064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959193" algn="l" defTabSz="653064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285726" algn="l" defTabSz="653064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612258" algn="l" defTabSz="653064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7F003-3CA9-4759-8CD5-E417B5406EB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75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20203" y="10066260"/>
            <a:ext cx="18362295" cy="694586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40406" y="18362295"/>
            <a:ext cx="15121890" cy="828103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428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0857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628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1714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714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2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8000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342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5661958" y="1297667"/>
            <a:ext cx="4860607" cy="276484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080136" y="1297667"/>
            <a:ext cx="14221777" cy="276484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465" y="20822605"/>
            <a:ext cx="18362295" cy="6435805"/>
          </a:xfrm>
        </p:spPr>
        <p:txBody>
          <a:bodyPr anchor="t"/>
          <a:lstStyle>
            <a:lvl1pPr algn="l">
              <a:defRPr sz="135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06465" y="13734221"/>
            <a:ext cx="18362295" cy="7088384"/>
          </a:xfrm>
        </p:spPr>
        <p:txBody>
          <a:bodyPr anchor="b"/>
          <a:lstStyle>
            <a:lvl1pPr marL="0" indent="0"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1pPr>
            <a:lvl2pPr marL="1542865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2pPr>
            <a:lvl3pPr marL="308573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628595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4pPr>
            <a:lvl5pPr marL="6171459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5pPr>
            <a:lvl6pPr marL="7714324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6pPr>
            <a:lvl7pPr marL="9257189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7pPr>
            <a:lvl8pPr marL="10800054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8pPr>
            <a:lvl9pPr marL="12342919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80135" y="7560948"/>
            <a:ext cx="9541193" cy="21385175"/>
          </a:xfrm>
        </p:spPr>
        <p:txBody>
          <a:bodyPr/>
          <a:lstStyle>
            <a:lvl1pPr>
              <a:defRPr sz="9400"/>
            </a:lvl1pPr>
            <a:lvl2pPr>
              <a:defRPr sz="8100"/>
            </a:lvl2pPr>
            <a:lvl3pPr>
              <a:defRPr sz="68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981373" y="7560948"/>
            <a:ext cx="9541193" cy="21385175"/>
          </a:xfrm>
        </p:spPr>
        <p:txBody>
          <a:bodyPr/>
          <a:lstStyle>
            <a:lvl1pPr>
              <a:defRPr sz="9400"/>
            </a:lvl1pPr>
            <a:lvl2pPr>
              <a:defRPr sz="8100"/>
            </a:lvl2pPr>
            <a:lvl3pPr>
              <a:defRPr sz="68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80135" y="7253409"/>
            <a:ext cx="9544944" cy="3022876"/>
          </a:xfrm>
        </p:spPr>
        <p:txBody>
          <a:bodyPr anchor="b"/>
          <a:lstStyle>
            <a:lvl1pPr marL="0" indent="0">
              <a:buNone/>
              <a:defRPr sz="8100" b="1"/>
            </a:lvl1pPr>
            <a:lvl2pPr marL="1542865" indent="0">
              <a:buNone/>
              <a:defRPr sz="6800" b="1"/>
            </a:lvl2pPr>
            <a:lvl3pPr marL="3085730" indent="0">
              <a:buNone/>
              <a:defRPr sz="6100" b="1"/>
            </a:lvl3pPr>
            <a:lvl4pPr marL="4628595" indent="0">
              <a:buNone/>
              <a:defRPr sz="5400" b="1"/>
            </a:lvl4pPr>
            <a:lvl5pPr marL="6171459" indent="0">
              <a:buNone/>
              <a:defRPr sz="5400" b="1"/>
            </a:lvl5pPr>
            <a:lvl6pPr marL="7714324" indent="0">
              <a:buNone/>
              <a:defRPr sz="5400" b="1"/>
            </a:lvl6pPr>
            <a:lvl7pPr marL="9257189" indent="0">
              <a:buNone/>
              <a:defRPr sz="5400" b="1"/>
            </a:lvl7pPr>
            <a:lvl8pPr marL="10800054" indent="0">
              <a:buNone/>
              <a:defRPr sz="5400" b="1"/>
            </a:lvl8pPr>
            <a:lvl9pPr marL="12342919" indent="0">
              <a:buNone/>
              <a:defRPr sz="54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80135" y="10276285"/>
            <a:ext cx="9544944" cy="18669836"/>
          </a:xfrm>
        </p:spPr>
        <p:txBody>
          <a:bodyPr/>
          <a:lstStyle>
            <a:lvl1pPr>
              <a:defRPr sz="8100"/>
            </a:lvl1pPr>
            <a:lvl2pPr>
              <a:defRPr sz="6800"/>
            </a:lvl2pPr>
            <a:lvl3pPr>
              <a:defRPr sz="61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0973873" y="7253409"/>
            <a:ext cx="9548693" cy="3022876"/>
          </a:xfrm>
        </p:spPr>
        <p:txBody>
          <a:bodyPr anchor="b"/>
          <a:lstStyle>
            <a:lvl1pPr marL="0" indent="0">
              <a:buNone/>
              <a:defRPr sz="8100" b="1"/>
            </a:lvl1pPr>
            <a:lvl2pPr marL="1542865" indent="0">
              <a:buNone/>
              <a:defRPr sz="6800" b="1"/>
            </a:lvl2pPr>
            <a:lvl3pPr marL="3085730" indent="0">
              <a:buNone/>
              <a:defRPr sz="6100" b="1"/>
            </a:lvl3pPr>
            <a:lvl4pPr marL="4628595" indent="0">
              <a:buNone/>
              <a:defRPr sz="5400" b="1"/>
            </a:lvl4pPr>
            <a:lvl5pPr marL="6171459" indent="0">
              <a:buNone/>
              <a:defRPr sz="5400" b="1"/>
            </a:lvl5pPr>
            <a:lvl6pPr marL="7714324" indent="0">
              <a:buNone/>
              <a:defRPr sz="5400" b="1"/>
            </a:lvl6pPr>
            <a:lvl7pPr marL="9257189" indent="0">
              <a:buNone/>
              <a:defRPr sz="5400" b="1"/>
            </a:lvl7pPr>
            <a:lvl8pPr marL="10800054" indent="0">
              <a:buNone/>
              <a:defRPr sz="5400" b="1"/>
            </a:lvl8pPr>
            <a:lvl9pPr marL="12342919" indent="0">
              <a:buNone/>
              <a:defRPr sz="54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0973873" y="10276285"/>
            <a:ext cx="9548693" cy="18669836"/>
          </a:xfrm>
        </p:spPr>
        <p:txBody>
          <a:bodyPr/>
          <a:lstStyle>
            <a:lvl1pPr>
              <a:defRPr sz="8100"/>
            </a:lvl1pPr>
            <a:lvl2pPr>
              <a:defRPr sz="6800"/>
            </a:lvl2pPr>
            <a:lvl3pPr>
              <a:defRPr sz="61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2020-10-26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2020-10-26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2020-10-26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0137" y="1290162"/>
            <a:ext cx="7107139" cy="5490686"/>
          </a:xfrm>
        </p:spPr>
        <p:txBody>
          <a:bodyPr anchor="b"/>
          <a:lstStyle>
            <a:lvl1pPr algn="l">
              <a:defRPr sz="6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446056" y="1290164"/>
            <a:ext cx="12076509" cy="27655959"/>
          </a:xfrm>
        </p:spPr>
        <p:txBody>
          <a:bodyPr/>
          <a:lstStyle>
            <a:lvl1pPr>
              <a:defRPr sz="10800"/>
            </a:lvl1pPr>
            <a:lvl2pPr>
              <a:defRPr sz="9400"/>
            </a:lvl2pPr>
            <a:lvl3pPr>
              <a:defRPr sz="810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80137" y="6780850"/>
            <a:ext cx="7107139" cy="22165273"/>
          </a:xfrm>
        </p:spPr>
        <p:txBody>
          <a:bodyPr/>
          <a:lstStyle>
            <a:lvl1pPr marL="0" indent="0">
              <a:buNone/>
              <a:defRPr sz="4700"/>
            </a:lvl1pPr>
            <a:lvl2pPr marL="1542865" indent="0">
              <a:buNone/>
              <a:defRPr sz="4100"/>
            </a:lvl2pPr>
            <a:lvl3pPr marL="3085730" indent="0">
              <a:buNone/>
              <a:defRPr sz="3400"/>
            </a:lvl3pPr>
            <a:lvl4pPr marL="4628595" indent="0">
              <a:buNone/>
              <a:defRPr sz="3100"/>
            </a:lvl4pPr>
            <a:lvl5pPr marL="6171459" indent="0">
              <a:buNone/>
              <a:defRPr sz="3100"/>
            </a:lvl5pPr>
            <a:lvl6pPr marL="7714324" indent="0">
              <a:buNone/>
              <a:defRPr sz="3100"/>
            </a:lvl6pPr>
            <a:lvl7pPr marL="9257189" indent="0">
              <a:buNone/>
              <a:defRPr sz="3100"/>
            </a:lvl7pPr>
            <a:lvl8pPr marL="10800054" indent="0">
              <a:buNone/>
              <a:defRPr sz="3100"/>
            </a:lvl8pPr>
            <a:lvl9pPr marL="12342919" indent="0">
              <a:buNone/>
              <a:defRPr sz="3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34281" y="22682835"/>
            <a:ext cx="12961620" cy="2677837"/>
          </a:xfrm>
        </p:spPr>
        <p:txBody>
          <a:bodyPr anchor="b"/>
          <a:lstStyle>
            <a:lvl1pPr algn="l">
              <a:defRPr sz="6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34281" y="2895362"/>
            <a:ext cx="12961620" cy="19442430"/>
          </a:xfrm>
        </p:spPr>
        <p:txBody>
          <a:bodyPr/>
          <a:lstStyle>
            <a:lvl1pPr marL="0" indent="0">
              <a:buNone/>
              <a:defRPr sz="10800"/>
            </a:lvl1pPr>
            <a:lvl2pPr marL="1542865" indent="0">
              <a:buNone/>
              <a:defRPr sz="9400"/>
            </a:lvl2pPr>
            <a:lvl3pPr marL="3085730" indent="0">
              <a:buNone/>
              <a:defRPr sz="8100"/>
            </a:lvl3pPr>
            <a:lvl4pPr marL="4628595" indent="0">
              <a:buNone/>
              <a:defRPr sz="6800"/>
            </a:lvl4pPr>
            <a:lvl5pPr marL="6171459" indent="0">
              <a:buNone/>
              <a:defRPr sz="6800"/>
            </a:lvl5pPr>
            <a:lvl6pPr marL="7714324" indent="0">
              <a:buNone/>
              <a:defRPr sz="6800"/>
            </a:lvl6pPr>
            <a:lvl7pPr marL="9257189" indent="0">
              <a:buNone/>
              <a:defRPr sz="6800"/>
            </a:lvl7pPr>
            <a:lvl8pPr marL="10800054" indent="0">
              <a:buNone/>
              <a:defRPr sz="6800"/>
            </a:lvl8pPr>
            <a:lvl9pPr marL="12342919" indent="0">
              <a:buNone/>
              <a:defRPr sz="68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234281" y="25360672"/>
            <a:ext cx="12961620" cy="3802973"/>
          </a:xfrm>
        </p:spPr>
        <p:txBody>
          <a:bodyPr/>
          <a:lstStyle>
            <a:lvl1pPr marL="0" indent="0">
              <a:buNone/>
              <a:defRPr sz="4700"/>
            </a:lvl1pPr>
            <a:lvl2pPr marL="1542865" indent="0">
              <a:buNone/>
              <a:defRPr sz="4100"/>
            </a:lvl2pPr>
            <a:lvl3pPr marL="3085730" indent="0">
              <a:buNone/>
              <a:defRPr sz="3400"/>
            </a:lvl3pPr>
            <a:lvl4pPr marL="4628595" indent="0">
              <a:buNone/>
              <a:defRPr sz="3100"/>
            </a:lvl4pPr>
            <a:lvl5pPr marL="6171459" indent="0">
              <a:buNone/>
              <a:defRPr sz="3100"/>
            </a:lvl5pPr>
            <a:lvl6pPr marL="7714324" indent="0">
              <a:buNone/>
              <a:defRPr sz="3100"/>
            </a:lvl6pPr>
            <a:lvl7pPr marL="9257189" indent="0">
              <a:buNone/>
              <a:defRPr sz="3100"/>
            </a:lvl7pPr>
            <a:lvl8pPr marL="10800054" indent="0">
              <a:buNone/>
              <a:defRPr sz="3100"/>
            </a:lvl8pPr>
            <a:lvl9pPr marL="12342919" indent="0">
              <a:buNone/>
              <a:defRPr sz="3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80136" y="1297664"/>
            <a:ext cx="19442430" cy="5400675"/>
          </a:xfrm>
          <a:prstGeom prst="rect">
            <a:avLst/>
          </a:prstGeom>
        </p:spPr>
        <p:txBody>
          <a:bodyPr vert="horz" lIns="308573" tIns="154286" rIns="308573" bIns="154286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80136" y="7560948"/>
            <a:ext cx="19442430" cy="21385175"/>
          </a:xfrm>
          <a:prstGeom prst="rect">
            <a:avLst/>
          </a:prstGeom>
        </p:spPr>
        <p:txBody>
          <a:bodyPr vert="horz" lIns="308573" tIns="154286" rIns="308573" bIns="154286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080136" y="30033756"/>
            <a:ext cx="5040630" cy="1725216"/>
          </a:xfrm>
          <a:prstGeom prst="rect">
            <a:avLst/>
          </a:prstGeom>
        </p:spPr>
        <p:txBody>
          <a:bodyPr vert="horz" lIns="308573" tIns="154286" rIns="308573" bIns="154286" rtlCol="0" anchor="ctr"/>
          <a:lstStyle>
            <a:lvl1pPr algn="l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2020-10-26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7380923" y="30033756"/>
            <a:ext cx="6840855" cy="1725216"/>
          </a:xfrm>
          <a:prstGeom prst="rect">
            <a:avLst/>
          </a:prstGeom>
        </p:spPr>
        <p:txBody>
          <a:bodyPr vert="horz" lIns="308573" tIns="154286" rIns="308573" bIns="154286" rtlCol="0" anchor="ctr"/>
          <a:lstStyle>
            <a:lvl1pPr algn="ct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5481936" y="30033756"/>
            <a:ext cx="5040630" cy="1725216"/>
          </a:xfrm>
          <a:prstGeom prst="rect">
            <a:avLst/>
          </a:prstGeom>
        </p:spPr>
        <p:txBody>
          <a:bodyPr vert="horz" lIns="308573" tIns="154286" rIns="308573" bIns="154286" rtlCol="0" anchor="ctr"/>
          <a:lstStyle>
            <a:lvl1pPr algn="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085730" rtl="0" eaLnBrk="1" latinLnBrk="1" hangingPunct="1">
        <a:spcBef>
          <a:spcPct val="0"/>
        </a:spcBef>
        <a:buNone/>
        <a:defRPr sz="1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57149" indent="-1157149" algn="l" defTabSz="3085730" rtl="0" eaLnBrk="1" latinLnBrk="1" hangingPunct="1">
        <a:spcBef>
          <a:spcPct val="20000"/>
        </a:spcBef>
        <a:buFont typeface="Arial" pitchFamily="34" charset="0"/>
        <a:buChar char="•"/>
        <a:defRPr sz="10800" kern="1200">
          <a:solidFill>
            <a:schemeClr val="tx1"/>
          </a:solidFill>
          <a:latin typeface="+mn-lt"/>
          <a:ea typeface="+mn-ea"/>
          <a:cs typeface="+mn-cs"/>
        </a:defRPr>
      </a:lvl1pPr>
      <a:lvl2pPr marL="2507156" indent="-964291" algn="l" defTabSz="3085730" rtl="0" eaLnBrk="1" latinLnBrk="1" hangingPunct="1">
        <a:spcBef>
          <a:spcPct val="20000"/>
        </a:spcBef>
        <a:buFont typeface="Arial" pitchFamily="34" charset="0"/>
        <a:buChar char="–"/>
        <a:defRPr sz="9400" kern="1200">
          <a:solidFill>
            <a:schemeClr val="tx1"/>
          </a:solidFill>
          <a:latin typeface="+mn-lt"/>
          <a:ea typeface="+mn-ea"/>
          <a:cs typeface="+mn-cs"/>
        </a:defRPr>
      </a:lvl2pPr>
      <a:lvl3pPr marL="3857162" indent="-771432" algn="l" defTabSz="3085730" rtl="0" eaLnBrk="1" latinLnBrk="1" hangingPunct="1">
        <a:spcBef>
          <a:spcPct val="20000"/>
        </a:spcBef>
        <a:buFont typeface="Arial" pitchFamily="34" charset="0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27" indent="-771432" algn="l" defTabSz="3085730" rtl="0" eaLnBrk="1" latinLnBrk="1" hangingPunct="1">
        <a:spcBef>
          <a:spcPct val="20000"/>
        </a:spcBef>
        <a:buFont typeface="Arial" pitchFamily="34" charset="0"/>
        <a:buChar char="–"/>
        <a:defRPr sz="6800" kern="1200">
          <a:solidFill>
            <a:schemeClr val="tx1"/>
          </a:solidFill>
          <a:latin typeface="+mn-lt"/>
          <a:ea typeface="+mn-ea"/>
          <a:cs typeface="+mn-cs"/>
        </a:defRPr>
      </a:lvl4pPr>
      <a:lvl5pPr marL="6942892" indent="-771432" algn="l" defTabSz="3085730" rtl="0" eaLnBrk="1" latinLnBrk="1" hangingPunct="1">
        <a:spcBef>
          <a:spcPct val="20000"/>
        </a:spcBef>
        <a:buFont typeface="Arial" pitchFamily="34" charset="0"/>
        <a:buChar char="»"/>
        <a:defRPr sz="6800" kern="1200">
          <a:solidFill>
            <a:schemeClr val="tx1"/>
          </a:solidFill>
          <a:latin typeface="+mn-lt"/>
          <a:ea typeface="+mn-ea"/>
          <a:cs typeface="+mn-cs"/>
        </a:defRPr>
      </a:lvl5pPr>
      <a:lvl6pPr marL="8485757" indent="-771432" algn="l" defTabSz="3085730" rtl="0" eaLnBrk="1" latinLnBrk="1" hangingPunct="1">
        <a:spcBef>
          <a:spcPct val="20000"/>
        </a:spcBef>
        <a:buFont typeface="Arial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6pPr>
      <a:lvl7pPr marL="10028621" indent="-771432" algn="l" defTabSz="3085730" rtl="0" eaLnBrk="1" latinLnBrk="1" hangingPunct="1">
        <a:spcBef>
          <a:spcPct val="20000"/>
        </a:spcBef>
        <a:buFont typeface="Arial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7pPr>
      <a:lvl8pPr marL="11571486" indent="-771432" algn="l" defTabSz="3085730" rtl="0" eaLnBrk="1" latinLnBrk="1" hangingPunct="1">
        <a:spcBef>
          <a:spcPct val="20000"/>
        </a:spcBef>
        <a:buFont typeface="Arial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8pPr>
      <a:lvl9pPr marL="13114351" indent="-771432" algn="l" defTabSz="3085730" rtl="0" eaLnBrk="1" latinLnBrk="1" hangingPunct="1">
        <a:spcBef>
          <a:spcPct val="20000"/>
        </a:spcBef>
        <a:buFont typeface="Arial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3085730" rtl="0" eaLnBrk="1" latinLnBrk="1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1pPr>
      <a:lvl2pPr marL="1542865" algn="l" defTabSz="3085730" rtl="0" eaLnBrk="1" latinLnBrk="1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2pPr>
      <a:lvl3pPr marL="3085730" algn="l" defTabSz="3085730" rtl="0" eaLnBrk="1" latinLnBrk="1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3pPr>
      <a:lvl4pPr marL="4628595" algn="l" defTabSz="3085730" rtl="0" eaLnBrk="1" latinLnBrk="1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4pPr>
      <a:lvl5pPr marL="6171459" algn="l" defTabSz="3085730" rtl="0" eaLnBrk="1" latinLnBrk="1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5pPr>
      <a:lvl6pPr marL="7714324" algn="l" defTabSz="3085730" rtl="0" eaLnBrk="1" latinLnBrk="1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6pPr>
      <a:lvl7pPr marL="9257189" algn="l" defTabSz="3085730" rtl="0" eaLnBrk="1" latinLnBrk="1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7pPr>
      <a:lvl8pPr marL="10800054" algn="l" defTabSz="3085730" rtl="0" eaLnBrk="1" latinLnBrk="1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8pPr>
      <a:lvl9pPr marL="12342919" algn="l" defTabSz="3085730" rtl="0" eaLnBrk="1" latinLnBrk="1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4199" y="2076777"/>
            <a:ext cx="20354261" cy="29379264"/>
          </a:xfrm>
          <a:prstGeom prst="rect">
            <a:avLst/>
          </a:prstGeom>
          <a:noFill/>
          <a:ln w="317500" cap="rnd">
            <a:solidFill>
              <a:srgbClr val="005B9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908362" y="999337"/>
            <a:ext cx="17905989" cy="3762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t"/>
          <a:lstStyle/>
          <a:p>
            <a:pPr algn="ctr"/>
            <a:endParaRPr lang="en-US" altLang="ko-KR" sz="4000" b="1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+mj-lt"/>
              <a:ea typeface="+mj-ea"/>
            </a:endParaRPr>
          </a:p>
          <a:p>
            <a:pPr algn="ctr"/>
            <a:r>
              <a:rPr lang="en-US" altLang="ko-KR" sz="100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+mj-ea"/>
              </a:rPr>
              <a:t>(</a:t>
            </a:r>
            <a:r>
              <a:rPr lang="ko-KR" altLang="en-US" sz="100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+mj-ea"/>
              </a:rPr>
              <a:t>초상권 보호 프로그램</a:t>
            </a:r>
            <a:r>
              <a:rPr lang="en-US" altLang="ko-KR" sz="100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+mj-ea"/>
              </a:rPr>
              <a:t>)</a:t>
            </a:r>
            <a:endParaRPr lang="en-US" altLang="ko-KR" sz="5000" b="1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+mj-lt"/>
              <a:ea typeface="+mj-ea"/>
            </a:endParaRPr>
          </a:p>
          <a:p>
            <a:pPr algn="ctr"/>
            <a:endParaRPr lang="en-US" altLang="ko-KR" sz="4000" b="1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+mj-lt"/>
              <a:ea typeface="+mj-ea"/>
            </a:endParaRPr>
          </a:p>
          <a:p>
            <a:pPr algn="ctr"/>
            <a:r>
              <a:rPr lang="ko-KR" altLang="en-US" sz="4000" b="1" spc="-15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+mj-ea"/>
              </a:rPr>
              <a:t>팀명</a:t>
            </a:r>
            <a:r>
              <a:rPr lang="ko-KR" altLang="en-US" sz="40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+mj-ea"/>
              </a:rPr>
              <a:t> </a:t>
            </a:r>
            <a:r>
              <a:rPr lang="en-US" altLang="ko-KR" sz="40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+mj-ea"/>
              </a:rPr>
              <a:t>: </a:t>
            </a:r>
            <a:r>
              <a:rPr lang="ko-KR" altLang="en-US" sz="40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+mj-ea"/>
              </a:rPr>
              <a:t>심우석</a:t>
            </a:r>
            <a:r>
              <a:rPr lang="en-US" altLang="ko-KR" sz="40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+mj-ea"/>
              </a:rPr>
              <a:t>              </a:t>
            </a:r>
            <a:r>
              <a:rPr lang="ko-KR" altLang="en-US" sz="40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+mj-ea"/>
              </a:rPr>
              <a:t>팀원 </a:t>
            </a:r>
            <a:r>
              <a:rPr lang="en-US" altLang="ko-KR" sz="40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+mj-ea"/>
              </a:rPr>
              <a:t>: </a:t>
            </a:r>
            <a:r>
              <a:rPr lang="ko-KR" altLang="en-US" sz="40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+mj-ea"/>
              </a:rPr>
              <a:t>심우석</a:t>
            </a:r>
            <a:r>
              <a:rPr lang="en-US" altLang="ko-KR" sz="40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+mj-ea"/>
              </a:rPr>
              <a:t>              </a:t>
            </a:r>
            <a:r>
              <a:rPr lang="ko-KR" altLang="en-US" sz="40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+mj-ea"/>
              </a:rPr>
              <a:t>지도교수 </a:t>
            </a:r>
            <a:r>
              <a:rPr lang="en-US" altLang="ko-KR" sz="40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+mj-ea"/>
              </a:rPr>
              <a:t>: </a:t>
            </a:r>
            <a:r>
              <a:rPr lang="ko-KR" altLang="en-US" sz="4000" b="1" spc="-15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+mj-ea"/>
              </a:rPr>
              <a:t>이계식</a:t>
            </a:r>
            <a:endParaRPr lang="ko-KR" altLang="en-US" sz="4000" b="1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+mj-lt"/>
              <a:ea typeface="+mj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188282" y="5438553"/>
            <a:ext cx="9433048" cy="5760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3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rPr>
              <a:t>목적</a:t>
            </a:r>
            <a:r>
              <a:rPr lang="en-US" altLang="ko-KR" sz="3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rPr>
              <a:t> </a:t>
            </a:r>
            <a:r>
              <a:rPr lang="ko-KR" altLang="en-US" sz="3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rPr>
              <a:t>및 필요성</a:t>
            </a:r>
            <a:endParaRPr lang="en-US" altLang="ko-KR" sz="3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HY그래픽" panose="02030600000101010101" pitchFamily="18" charset="-127"/>
              <a:ea typeface="HY그래픽" panose="02030600000101010101" pitchFamily="18" charset="-127"/>
            </a:endParaRPr>
          </a:p>
          <a:p>
            <a:endParaRPr lang="en-US" altLang="ko-KR" sz="40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+mj-lt"/>
              <a:ea typeface="-윤고딕330" panose="02030504000101010101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201391" y="13700378"/>
            <a:ext cx="9433048" cy="5760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rPr>
              <a:t>과제 해결방안 및 수행과정</a:t>
            </a:r>
            <a:endParaRPr lang="en-US" altLang="ko-KR" sz="3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HY그래픽" panose="02030600000101010101" pitchFamily="18" charset="-127"/>
              <a:ea typeface="HY그래픽" panose="02030600000101010101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1125386" y="10882225"/>
            <a:ext cx="9433048" cy="5760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rPr>
              <a:t>작품 사진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0866594" y="21041689"/>
            <a:ext cx="9433048" cy="5760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3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rPr>
              <a:t>기 대 효 과</a:t>
            </a:r>
            <a:endParaRPr lang="en-US" altLang="ko-KR" sz="3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HY그래픽" panose="02030600000101010101" pitchFamily="18" charset="-127"/>
              <a:ea typeface="HY그래픽" panose="02030600000101010101" pitchFamily="18" charset="-127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-515525"/>
            <a:ext cx="184731" cy="1031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lt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-515525"/>
            <a:ext cx="184731" cy="1031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lt"/>
            </a:endParaRPr>
          </a:p>
        </p:txBody>
      </p:sp>
      <p:sp>
        <p:nvSpPr>
          <p:cNvPr id="26" name="Rectangle 89"/>
          <p:cNvSpPr>
            <a:spLocks noChangeArrowheads="1"/>
          </p:cNvSpPr>
          <p:nvPr/>
        </p:nvSpPr>
        <p:spPr bwMode="auto">
          <a:xfrm>
            <a:off x="304800" y="304800"/>
            <a:ext cx="21602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373840008">
            <a:extLst>
              <a:ext uri="{FF2B5EF4-FFF2-40B4-BE49-F238E27FC236}">
                <a16:creationId xmlns:a16="http://schemas.microsoft.com/office/drawing/2014/main" id="{77685057-28A9-4949-8A63-1BAE7DF66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386" y="12150339"/>
            <a:ext cx="4634356" cy="4215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 descr="텍스트, 표지판, 그리기이(가) 표시된 사진&#10;&#10;자동 생성된 설명">
            <a:extLst>
              <a:ext uri="{FF2B5EF4-FFF2-40B4-BE49-F238E27FC236}">
                <a16:creationId xmlns:a16="http://schemas.microsoft.com/office/drawing/2014/main" id="{652E02F1-63BC-4B13-8FE6-A95BA29AF6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424" y="22294551"/>
            <a:ext cx="4300250" cy="248535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8DBF49D-6C66-47E4-923D-37077946B6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9742" y="22158272"/>
            <a:ext cx="3929372" cy="26791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F1E3B1-7555-4BF2-ACAC-3C85C4128B47}"/>
              </a:ext>
            </a:extLst>
          </p:cNvPr>
          <p:cNvSpPr txBox="1"/>
          <p:nvPr/>
        </p:nvSpPr>
        <p:spPr>
          <a:xfrm>
            <a:off x="1292755" y="6287059"/>
            <a:ext cx="9410194" cy="6511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kern="0" spc="0" dirty="0">
                <a:solidFill>
                  <a:srgbClr val="000000"/>
                </a:solidFill>
                <a:effectLst/>
                <a:ea typeface="휴먼명조"/>
              </a:rPr>
              <a:t>최근 유튜브를 비롯하여 개인이 촬영한 영상을 인터넷에 업로드 하는 사례가 급증하고 있다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ea typeface="휴먼명조"/>
              </a:rPr>
              <a:t>. 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ea typeface="휴먼명조"/>
              </a:rPr>
              <a:t>이와 더불어 원하지 않는 자신의 얼굴이 찍힌 영상이 업로드 되는 초상권 침해 사례 또한 증가하고 있다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ea typeface="휴먼명조"/>
              </a:rPr>
              <a:t>. 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ea typeface="휴먼명조"/>
              </a:rPr>
              <a:t>기존에는 촬영된 영상을 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ea typeface="휴먼명조"/>
              </a:rPr>
              <a:t>SNS 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ea typeface="휴먼명조"/>
              </a:rPr>
              <a:t>또는 동영상 플랫폼에 올리고자 할 때 영상 편집 프로그램을 이용하여 시간에 따라 움직이는 사람들의 얼굴을 수동으로 </a:t>
            </a:r>
            <a:r>
              <a:rPr lang="ko-KR" altLang="en-US" sz="2400" kern="0" spc="0" dirty="0" err="1">
                <a:solidFill>
                  <a:srgbClr val="000000"/>
                </a:solidFill>
                <a:effectLst/>
                <a:ea typeface="휴먼명조"/>
              </a:rPr>
              <a:t>모자이크하는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ea typeface="휴먼명조"/>
              </a:rPr>
              <a:t> 방식으로 초상권을 보호한다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ea typeface="휴먼명조"/>
              </a:rPr>
              <a:t>.</a:t>
            </a:r>
            <a:endParaRPr lang="ko-KR" altLang="en-US" sz="24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kern="0" spc="0" dirty="0">
                <a:solidFill>
                  <a:srgbClr val="000000"/>
                </a:solidFill>
                <a:effectLst/>
                <a:ea typeface="휴먼명조"/>
              </a:rPr>
              <a:t>하지만 이러한 작업은 매우 번거로울 뿐 아니라 영상 편집에 대한 학습을 전제로 하기 때문에 누구나 적용하기에는 무리가 있다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ea typeface="휴먼명조"/>
              </a:rPr>
              <a:t>. 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ea typeface="휴먼명조"/>
              </a:rPr>
              <a:t>기존의 방식을 자동화하여 사용자의 편의성을 향상시키고 의도치 않게 발생하는 초상권 문제를 해결하고자 본 프로젝트를 기획하게 되었다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ea typeface="휴먼명조"/>
              </a:rPr>
              <a:t>.</a:t>
            </a:r>
            <a:endParaRPr lang="ko-KR" altLang="en-US" sz="2400" kern="0" spc="0" dirty="0">
              <a:solidFill>
                <a:srgbClr val="000000"/>
              </a:solidFill>
              <a:effectLst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AF55A9-4ED3-45C1-B0EF-B31E048517F5}"/>
              </a:ext>
            </a:extLst>
          </p:cNvPr>
          <p:cNvSpPr txBox="1"/>
          <p:nvPr/>
        </p:nvSpPr>
        <p:spPr>
          <a:xfrm>
            <a:off x="1259142" y="17842839"/>
            <a:ext cx="9305923" cy="136031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kern="0" spc="0" dirty="0">
                <a:solidFill>
                  <a:srgbClr val="000000"/>
                </a:solidFill>
                <a:effectLst/>
                <a:ea typeface="휴먼명조"/>
              </a:rPr>
              <a:t>첫 번째 단계는 영상에서 모든 얼굴을 검출하는 단계이다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ea typeface="휴먼명조"/>
              </a:rPr>
              <a:t>. 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ea typeface="휴먼명조"/>
              </a:rPr>
              <a:t>얼굴 검출을 위해 딥러닝 모델인 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ea typeface="휴먼명조"/>
              </a:rPr>
              <a:t>YOLO(You Only Look Once) 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ea typeface="휴먼명조"/>
              </a:rPr>
              <a:t>기반의 모델을 사용하였다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ea typeface="휴먼명조"/>
              </a:rPr>
              <a:t>. YOLO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ea typeface="휴먼명조"/>
              </a:rPr>
              <a:t>는 대표적인 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ea typeface="휴먼명조"/>
              </a:rPr>
              <a:t>One-Stage-Detector </a:t>
            </a:r>
            <a:r>
              <a:rPr lang="ko-KR" altLang="en-US" sz="2400" kern="0" spc="0" dirty="0" err="1">
                <a:solidFill>
                  <a:srgbClr val="000000"/>
                </a:solidFill>
                <a:effectLst/>
                <a:ea typeface="휴먼명조"/>
              </a:rPr>
              <a:t>모델로써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ea typeface="휴먼명조"/>
              </a:rPr>
              <a:t> 입력 이미지를 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ea typeface="휴먼명조"/>
              </a:rPr>
              <a:t>S x S 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ea typeface="휴먼명조"/>
              </a:rPr>
              <a:t>그리드로 나누어 각 셀을 중심으로 하는 물체의 위치를 예측하는 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ea typeface="휴먼명조"/>
              </a:rPr>
              <a:t>Regression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ea typeface="휴먼명조"/>
              </a:rPr>
              <a:t>과 예측된 위치에 존재하는 물체의 종류를 맞추는 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ea typeface="휴먼명조"/>
              </a:rPr>
              <a:t>Classification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ea typeface="휴먼명조"/>
              </a:rPr>
              <a:t>을 동시에 수행하여 빠른 속도와 높은 정확도로 물체인식을 수행한다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ea typeface="휴먼명조"/>
              </a:rPr>
              <a:t>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kern="0" dirty="0">
              <a:solidFill>
                <a:srgbClr val="000000"/>
              </a:solidFill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kern="0" dirty="0">
              <a:solidFill>
                <a:srgbClr val="000000"/>
              </a:solidFill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24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kern="0" spc="0" dirty="0">
                <a:solidFill>
                  <a:srgbClr val="000000"/>
                </a:solidFill>
                <a:effectLst/>
                <a:ea typeface="휴먼명조"/>
              </a:rPr>
              <a:t>얼굴 검증을 위한 </a:t>
            </a:r>
            <a:r>
              <a:rPr lang="ko-KR" altLang="en-US" sz="2400" kern="0" spc="0" dirty="0" err="1">
                <a:solidFill>
                  <a:srgbClr val="000000"/>
                </a:solidFill>
                <a:effectLst/>
                <a:ea typeface="휴먼명조"/>
              </a:rPr>
              <a:t>임베딩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ea typeface="휴먼명조"/>
              </a:rPr>
              <a:t> 단계에서는 검출된 얼굴 이미지를 저차원의 밀집된 벡터로 나타낸다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ea typeface="휴먼명조"/>
              </a:rPr>
              <a:t>. 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ea typeface="휴먼명조"/>
              </a:rPr>
              <a:t>이 단계에서는 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ea typeface="휴먼명조"/>
              </a:rPr>
              <a:t>Face-Net 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ea typeface="휴먼명조"/>
              </a:rPr>
              <a:t>모델을 사용하였다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ea typeface="휴먼명조"/>
              </a:rPr>
              <a:t>. Face-Net 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ea typeface="휴먼명조"/>
              </a:rPr>
              <a:t>모델은 얼굴 이미지를 입력으로 받아 저차원의 밀집된 벡터로 </a:t>
            </a:r>
            <a:r>
              <a:rPr lang="ko-KR" altLang="en-US" sz="2400" kern="0" spc="0" dirty="0" err="1">
                <a:solidFill>
                  <a:srgbClr val="000000"/>
                </a:solidFill>
                <a:effectLst/>
                <a:ea typeface="휴먼명조"/>
              </a:rPr>
              <a:t>임베딩된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ea typeface="휴먼명조"/>
              </a:rPr>
              <a:t> 표현을 출력한다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ea typeface="휴먼명조"/>
              </a:rPr>
              <a:t>. 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ea typeface="휴먼명조"/>
              </a:rPr>
              <a:t>이 때 같은 얼굴 이미지 사이의 유클리드 거리는 가깝게 다른 얼굴 이미지 사이의 유클리드 거리는 멀게 </a:t>
            </a:r>
            <a:r>
              <a:rPr lang="ko-KR" altLang="en-US" sz="2400" kern="0" spc="0" dirty="0" err="1">
                <a:solidFill>
                  <a:srgbClr val="000000"/>
                </a:solidFill>
                <a:effectLst/>
                <a:ea typeface="휴먼명조"/>
              </a:rPr>
              <a:t>임베딩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ea typeface="휴먼명조"/>
              </a:rPr>
              <a:t> 한다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ea typeface="휴먼명조"/>
              </a:rPr>
              <a:t>.</a:t>
            </a:r>
            <a:endParaRPr lang="en-US" altLang="ko-KR" sz="2400" kern="0" dirty="0">
              <a:solidFill>
                <a:srgbClr val="000000"/>
              </a:solidFill>
              <a:ea typeface="휴먼명조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sz="2400" kern="0" spc="0" dirty="0">
                <a:solidFill>
                  <a:srgbClr val="000000"/>
                </a:solidFill>
                <a:effectLst/>
                <a:ea typeface="휴먼명조"/>
              </a:rPr>
              <a:t>얼굴 검증 단계에서는 등록된 사용자의 얼굴과 영상에서 검출된 얼굴의 유클리드 거리를 측정하여 특정 </a:t>
            </a:r>
            <a:r>
              <a:rPr lang="ko-KR" altLang="en-US" sz="2400" kern="0" spc="0" dirty="0" err="1">
                <a:solidFill>
                  <a:srgbClr val="000000"/>
                </a:solidFill>
                <a:effectLst/>
                <a:ea typeface="휴먼명조"/>
              </a:rPr>
              <a:t>임계값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ea typeface="휴먼명조"/>
              </a:rPr>
              <a:t> 보다 낮으면 등록된 얼굴로 인식하고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ea typeface="휴먼명조"/>
              </a:rPr>
              <a:t>, </a:t>
            </a:r>
            <a:r>
              <a:rPr lang="ko-KR" altLang="en-US" sz="2400" kern="0" dirty="0">
                <a:solidFill>
                  <a:srgbClr val="000000"/>
                </a:solidFill>
                <a:ea typeface="휴먼명조"/>
              </a:rPr>
              <a:t>높으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ea typeface="휴먼명조"/>
              </a:rPr>
              <a:t>면 등록되지 않은 얼굴로 인식하여 해당 얼굴을 모자이크 한다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ea typeface="휴먼명조"/>
              </a:rPr>
              <a:t>.</a:t>
            </a:r>
            <a:endParaRPr lang="ko-KR" altLang="en-US" sz="24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kern="0" spc="0" dirty="0">
              <a:solidFill>
                <a:srgbClr val="000000"/>
              </a:solidFill>
              <a:effectLst/>
              <a:ea typeface="휴먼명조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054AFBF-D82B-4B58-A565-9FE00F6159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7447" y="22158272"/>
            <a:ext cx="10332977" cy="236944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114D73F-2485-494F-9A27-937C9F90A4B5}"/>
              </a:ext>
            </a:extLst>
          </p:cNvPr>
          <p:cNvSpPr txBox="1"/>
          <p:nvPr/>
        </p:nvSpPr>
        <p:spPr>
          <a:xfrm>
            <a:off x="10942975" y="5272550"/>
            <a:ext cx="9410194" cy="5327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kern="0" spc="0" dirty="0">
                <a:solidFill>
                  <a:srgbClr val="000000"/>
                </a:solidFill>
                <a:effectLst/>
                <a:ea typeface="휴먼명조"/>
              </a:rPr>
              <a:t>위의 얼굴 검출과 </a:t>
            </a:r>
            <a:r>
              <a:rPr lang="ko-KR" altLang="en-US" sz="2400" kern="0" spc="0" dirty="0" err="1">
                <a:solidFill>
                  <a:srgbClr val="000000"/>
                </a:solidFill>
                <a:effectLst/>
                <a:ea typeface="휴먼명조"/>
              </a:rPr>
              <a:t>임베딩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ea typeface="휴먼명조"/>
              </a:rPr>
              <a:t> 단계만으로는 카메라에 비치는 얼굴의 다양한 변화에 유연하게 대응하지 못하여 등록된 얼굴을 </a:t>
            </a:r>
            <a:r>
              <a:rPr lang="ko-KR" altLang="en-US" sz="2400" kern="0" spc="0" dirty="0" err="1">
                <a:solidFill>
                  <a:srgbClr val="000000"/>
                </a:solidFill>
                <a:effectLst/>
                <a:ea typeface="휴먼명조"/>
              </a:rPr>
              <a:t>모자이크하는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ea typeface="휴먼명조"/>
              </a:rPr>
              <a:t> 문제가 발생한다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ea typeface="휴먼명조"/>
              </a:rPr>
              <a:t>. 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ea typeface="휴먼명조"/>
              </a:rPr>
              <a:t>이 문제를 해결하기 위해 얼굴 추적을 위한 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ea typeface="휴먼명조"/>
              </a:rPr>
              <a:t>SORT(Simple Online and Realtime Tracking) 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ea typeface="휴먼명조"/>
              </a:rPr>
              <a:t>알고리즘을 얼굴 검출단계와 </a:t>
            </a:r>
            <a:r>
              <a:rPr lang="ko-KR" altLang="en-US" sz="2400" kern="0" spc="0" dirty="0" err="1">
                <a:solidFill>
                  <a:srgbClr val="000000"/>
                </a:solidFill>
                <a:effectLst/>
                <a:ea typeface="휴먼명조"/>
              </a:rPr>
              <a:t>임베딩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ea typeface="휴먼명조"/>
              </a:rPr>
              <a:t> 단계 사이에 적용하였다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ea typeface="휴먼명조"/>
              </a:rPr>
              <a:t>. SORT 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ea typeface="휴먼명조"/>
              </a:rPr>
              <a:t>알고리즘을 통해 이전 프레임에서 검출된 얼굴과 현재 프레임에서 검출된 얼굴을 매칭시켜 한 번 검증된 얼굴에 대해서는 얼굴 검증 단계를 거치지 않도록 하여 카메라에 비치는 얼굴의 다양한 변화에 유연하게 대응할 수 있도록 하였다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ea typeface="휴먼명조"/>
              </a:rPr>
              <a:t>.</a:t>
            </a:r>
            <a:endParaRPr lang="ko-KR" altLang="en-US" sz="2400" kern="0" spc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1025" name="_x388442496">
            <a:extLst>
              <a:ext uri="{FF2B5EF4-FFF2-40B4-BE49-F238E27FC236}">
                <a16:creationId xmlns:a16="http://schemas.microsoft.com/office/drawing/2014/main" id="{5386673B-FCE4-43DF-98F6-1E5D56996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44" y="16536867"/>
            <a:ext cx="9202997" cy="4215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 descr="사람, 서있는, 건물, 사람들이(가) 표시된 사진&#10;&#10;자동 생성된 설명">
            <a:extLst>
              <a:ext uri="{FF2B5EF4-FFF2-40B4-BE49-F238E27FC236}">
                <a16:creationId xmlns:a16="http://schemas.microsoft.com/office/drawing/2014/main" id="{0594D3D5-DEE5-42B0-B233-C39C0710CD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1910" y="12140669"/>
            <a:ext cx="4212468" cy="421246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E2B8E42-AA9E-4AC2-9E60-CA4B7D4EC114}"/>
              </a:ext>
            </a:extLst>
          </p:cNvPr>
          <p:cNvSpPr txBox="1"/>
          <p:nvPr/>
        </p:nvSpPr>
        <p:spPr>
          <a:xfrm>
            <a:off x="11125386" y="25269732"/>
            <a:ext cx="8928992" cy="5330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kern="0" spc="0" dirty="0">
                <a:solidFill>
                  <a:srgbClr val="000000"/>
                </a:solidFill>
                <a:effectLst/>
                <a:ea typeface="휴먼명조"/>
              </a:rPr>
              <a:t>촬영된 영상을 인터넷에 업로드 할 때 기존에 영상 편집 프로그램을 이용하여 사람들의 얼굴을 모자이크 하는 작업을 자동화 하여 사용자의 편의성을 향상 시킬 수 있다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ea typeface="휴먼명조"/>
              </a:rPr>
              <a:t>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24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kern="0" spc="0" dirty="0">
                <a:solidFill>
                  <a:srgbClr val="000000"/>
                </a:solidFill>
                <a:effectLst/>
                <a:ea typeface="휴먼명조"/>
              </a:rPr>
              <a:t>길거리 또는 풍경 등을 촬영한 영상에서 모든 얼굴을 모자이크 하는 용도로 활용 할 수 있</a:t>
            </a:r>
            <a:r>
              <a:rPr lang="ko-KR" altLang="en-US" sz="2400" kern="0" dirty="0">
                <a:solidFill>
                  <a:srgbClr val="000000"/>
                </a:solidFill>
                <a:ea typeface="휴먼명조"/>
              </a:rPr>
              <a:t>다</a:t>
            </a:r>
            <a:r>
              <a:rPr lang="en-US" altLang="ko-KR" sz="2400" kern="0" dirty="0">
                <a:solidFill>
                  <a:srgbClr val="000000"/>
                </a:solidFill>
                <a:ea typeface="휴먼명조"/>
              </a:rPr>
              <a:t>.</a:t>
            </a:r>
            <a:endParaRPr lang="en-US" altLang="ko-KR" sz="2400" kern="0" spc="0" dirty="0">
              <a:solidFill>
                <a:srgbClr val="000000"/>
              </a:solidFill>
              <a:effectLst/>
              <a:ea typeface="휴먼명조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24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kern="0" spc="0" dirty="0">
                <a:solidFill>
                  <a:srgbClr val="000000"/>
                </a:solidFill>
                <a:effectLst/>
                <a:ea typeface="휴먼명조"/>
              </a:rPr>
              <a:t>개인 방송 등의 실시간 방송에서 의도치 않게 발생하는 초상권 침해 문제를 방지하는 수단으로 활용 할 수 있다</a:t>
            </a:r>
            <a:r>
              <a:rPr lang="en-US" altLang="ko-KR" sz="2400" kern="0" dirty="0">
                <a:solidFill>
                  <a:srgbClr val="000000"/>
                </a:solidFill>
                <a:ea typeface="휴먼명조"/>
              </a:rPr>
              <a:t>.</a:t>
            </a:r>
            <a:endParaRPr lang="ko-KR" altLang="en-US" sz="2400" kern="0" spc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3" name="_x368345928">
            <a:extLst>
              <a:ext uri="{FF2B5EF4-FFF2-40B4-BE49-F238E27FC236}">
                <a16:creationId xmlns:a16="http://schemas.microsoft.com/office/drawing/2014/main" id="{81475D98-BC23-4733-BE87-B6217B722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095" y="15055127"/>
            <a:ext cx="9173309" cy="2369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129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12671</TotalTime>
  <Words>398</Words>
  <Application>Microsoft Office PowerPoint</Application>
  <PresentationFormat>사용자 지정</PresentationFormat>
  <Paragraphs>25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HY그래픽</vt:lpstr>
      <vt:lpstr>맑은 고딕</vt:lpstr>
      <vt:lpstr>Arial</vt:lpstr>
      <vt:lpstr>Office 테마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심우석</cp:lastModifiedBy>
  <cp:revision>202</cp:revision>
  <dcterms:created xsi:type="dcterms:W3CDTF">2006-10-05T04:04:58Z</dcterms:created>
  <dcterms:modified xsi:type="dcterms:W3CDTF">2020-10-26T08:34:35Z</dcterms:modified>
</cp:coreProperties>
</file>