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2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A3712-BB4A-8C4B-C09D-40E1B4F67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FC05AC-9EAB-5FE1-0149-54B3FD247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7CFF4-653B-1912-FAFA-4B7062FA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FD0-9380-4418-8AC2-99FDE5003A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E386C-A501-5CF2-E2C8-01131F83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F747CB-289C-95E1-590D-85E66856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F9C4-9638-48A1-9087-5068DFF60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5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A3EBF-1B01-BA15-6FF0-36903E6A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269CC9-656A-BED7-566A-C13091864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DB3FC-7057-F1E2-95E7-3FDDE546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FD0-9380-4418-8AC2-99FDE5003A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EAE4F-5F49-7562-A3DC-1940D489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DEF92-5C47-8E93-DFD0-3056F6C8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F9C4-9638-48A1-9087-5068DFF60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54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29692C-D52E-390E-21BB-E2B0042C8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A438A5-D665-547E-28FE-2CED59781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7D8EC5-8C63-AE98-A8C9-59EB5758B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FD0-9380-4418-8AC2-99FDE5003A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ED6DE2-20E0-1F1C-4588-4C28CDB1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8B47E-4EC0-9A78-1A87-AB1AAAE5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F9C4-9638-48A1-9087-5068DFF60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5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84F96-B3A8-D8A1-4078-D559CB802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2126B-B343-9D86-C98C-E212C23EC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8B870-0EE7-27AF-A520-83CE6945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FD0-9380-4418-8AC2-99FDE5003A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C1E6D5-0BBA-A7E1-A4DE-ABF99AFC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0AB50-2F73-AAD5-A38C-BF9DB710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F9C4-9638-48A1-9087-5068DFF60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2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A5BDB-FB09-0B73-8077-A202172B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709EA-FB0E-3BB6-6E17-794B7C57F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ED2D2-DBDE-D851-0FC0-0340F24D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FD0-9380-4418-8AC2-99FDE5003A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5CA66A-187A-2EA4-0F1B-9FEB41AC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927C2-04F2-1475-D9D2-116F2FDF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F9C4-9638-48A1-9087-5068DFF60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53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12328-53F8-A379-37DA-223EF6ED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68F79-831D-52D2-66E8-0ED701B20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8D131D-184A-0805-71F1-F2FF8EAA1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7F011-6A6D-6F52-E928-C7C7412F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FD0-9380-4418-8AC2-99FDE5003A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3CBE0B-2A9C-B0D2-67EE-58BD7EE5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5A59B-FB19-8E42-D4FE-21D78045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F9C4-9638-48A1-9087-5068DFF60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9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09853-3AF2-A33E-E0A5-016E2F9C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7AA98-A4A8-135D-BF35-3AB378A99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BE443-6C5A-B683-F5FF-22861297E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6029A1-124C-2089-9173-09CD11ABB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1205B8-6D77-987D-ECC2-A7CFC0535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AB1A65-66CF-F575-82C6-834A0E20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FD0-9380-4418-8AC2-99FDE5003A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EFD6F5-92E1-F692-8D2B-1EFEF3BA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6FC2962-4757-11DA-0E44-8A149E69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F9C4-9638-48A1-9087-5068DFF60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81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3AC44-6454-B4AC-6B1F-0210BD841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DC751F-B3BF-37C4-67A8-4E4493D6D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FD0-9380-4418-8AC2-99FDE5003A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1F64E5-C5D5-D223-D58E-50B8592E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18DC48-6848-CB2A-4846-BC4AC03B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F9C4-9638-48A1-9087-5068DFF60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27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83184-3367-2A5E-DA45-3B68644A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FD0-9380-4418-8AC2-99FDE5003A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86BC1B-026F-DFA9-F408-C5F631CD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3D2685-A6AE-2992-AE0D-D101674E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F9C4-9638-48A1-9087-5068DFF60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6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14598-A75C-648E-9401-32223931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B6111-9180-FBE0-C9D7-802FB381E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D45382-DDF5-FC0A-07E1-8B8F709A4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4F7BB1-BBF1-2742-DDD8-B6C035DC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FD0-9380-4418-8AC2-99FDE5003A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BCEAF9-7A19-0F66-ABF5-947B49D8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16469F-9C9C-F2BC-F2E8-EE60447D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F9C4-9638-48A1-9087-5068DFF60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4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73862-B03B-C4B3-3DB4-7385575A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95B4A5-6C06-8572-9E60-047B555CA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9A6E1-9907-E278-9B1B-D3E5ECC36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4C8921-8A1A-EF7F-0B53-C1107A9A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CCFD0-9380-4418-8AC2-99FDE5003A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7C97C1-DD70-24B5-3D5A-36BA196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6E8236-FDDC-4EEE-BC3B-260CEDCC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5F9C4-9638-48A1-9087-5068DFF60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44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867D45-1299-D83A-552B-9A74A7FF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B5F6DD-43CD-C040-9EC3-866F96FA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58372-8C03-7C4E-43B2-D55A09B37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9CCFD0-9380-4418-8AC2-99FDE5003A7A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7402F-3182-7B5F-F07B-D13EB2392B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F29B77-415E-05DA-5130-F3EF486B0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95F9C4-9638-48A1-9087-5068DFF60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24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12531-8AA7-FFB3-7AFF-58E300D8D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죽산보</a:t>
            </a:r>
            <a:r>
              <a:rPr lang="ko-KR" altLang="en-US" dirty="0"/>
              <a:t> 데이터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D8D36E-44CE-6AFE-B769-986954EE3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죽산보와 </a:t>
            </a:r>
            <a:r>
              <a:rPr lang="ko-KR" altLang="en-US" dirty="0" err="1"/>
              <a:t>승촌보</a:t>
            </a:r>
            <a:r>
              <a:rPr lang="ko-KR" altLang="en-US" dirty="0"/>
              <a:t> 데이터 관계 활용</a:t>
            </a:r>
          </a:p>
        </p:txBody>
      </p:sp>
    </p:spTree>
    <p:extLst>
      <p:ext uri="{BB962C8B-B14F-4D97-AF65-F5344CB8AC3E}">
        <p14:creationId xmlns:p14="http://schemas.microsoft.com/office/powerpoint/2010/main" val="313152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lowchart: Document 103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6F31C7-7D86-B562-4DD8-2AC9AC04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죽산보</a:t>
            </a:r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CHLA</a:t>
            </a: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와의 상관관계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3F51CB-774F-99CD-A8E0-580BFBE60B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4672" y="640080"/>
            <a:ext cx="6394058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06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lowchart: Document 205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6F31C7-7D86-B562-4DD8-2AC9AC04B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dirty="0" err="1">
                <a:solidFill>
                  <a:srgbClr val="FFFFFF"/>
                </a:solidFill>
              </a:rPr>
              <a:t>승촌</a:t>
            </a:r>
            <a:r>
              <a:rPr lang="ko-KR" alt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보</a:t>
            </a:r>
            <a:r>
              <a:rPr lang="en-US" altLang="ko-KR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: CHLA</a:t>
            </a:r>
            <a:r>
              <a:rPr lang="ko-KR" alt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와의 상관관계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67F223-5EF0-478E-CCF0-5C78B18755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2889" y="640080"/>
            <a:ext cx="6357625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083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0A5E836-5DE4-9CA9-4B23-D48BEF78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945176"/>
            <a:ext cx="2878688" cy="275797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900" dirty="0">
                <a:solidFill>
                  <a:srgbClr val="FFFFFF"/>
                </a:solidFill>
              </a:rPr>
              <a:t>죽산보의 </a:t>
            </a:r>
            <a:r>
              <a:rPr lang="en-US" altLang="ko-KR" sz="1900" dirty="0">
                <a:solidFill>
                  <a:srgbClr val="FFFFFF"/>
                </a:solidFill>
              </a:rPr>
              <a:t>CHLA </a:t>
            </a:r>
            <a:r>
              <a:rPr lang="ko-KR" altLang="en-US" sz="1900" dirty="0">
                <a:solidFill>
                  <a:srgbClr val="FFFFFF"/>
                </a:solidFill>
              </a:rPr>
              <a:t>예측 모델 훈련 결과</a:t>
            </a:r>
            <a:r>
              <a:rPr lang="en-US" altLang="ko-KR" sz="1900" dirty="0">
                <a:solidFill>
                  <a:srgbClr val="FFFFFF"/>
                </a:solidFill>
              </a:rPr>
              <a:t>: </a:t>
            </a:r>
            <a:br>
              <a:rPr lang="en-US" altLang="ko-KR" sz="1900" dirty="0">
                <a:solidFill>
                  <a:srgbClr val="FFFFFF"/>
                </a:solidFill>
              </a:rPr>
            </a:br>
            <a:br>
              <a:rPr lang="en-US" altLang="ko-KR" sz="1900" dirty="0">
                <a:solidFill>
                  <a:srgbClr val="FFFFFF"/>
                </a:solidFill>
              </a:rPr>
            </a:br>
            <a:r>
              <a:rPr lang="en-US" altLang="ko-KR" sz="1200" dirty="0">
                <a:solidFill>
                  <a:srgbClr val="FFFFFF"/>
                </a:solidFill>
              </a:rPr>
              <a:t>- </a:t>
            </a:r>
            <a:r>
              <a:rPr lang="ko-KR" altLang="en-US" sz="1200" dirty="0">
                <a:solidFill>
                  <a:srgbClr val="FFFFFF"/>
                </a:solidFill>
              </a:rPr>
              <a:t>죽산보의 </a:t>
            </a:r>
            <a:r>
              <a:rPr lang="en-US" altLang="ko-KR" sz="1200" dirty="0">
                <a:solidFill>
                  <a:srgbClr val="FFFFFF"/>
                </a:solidFill>
              </a:rPr>
              <a:t>CHLA </a:t>
            </a:r>
            <a:r>
              <a:rPr lang="ko-KR" altLang="en-US" sz="1200" dirty="0">
                <a:solidFill>
                  <a:srgbClr val="FFFFFF"/>
                </a:solidFill>
              </a:rPr>
              <a:t>예측 특성 중요도</a:t>
            </a:r>
            <a:br>
              <a:rPr lang="en-US" altLang="ko-KR" sz="1200" dirty="0">
                <a:solidFill>
                  <a:srgbClr val="FFFFFF"/>
                </a:solidFill>
              </a:rPr>
            </a:br>
            <a:r>
              <a:rPr lang="en-US" altLang="ko-KR" sz="1200" dirty="0">
                <a:solidFill>
                  <a:srgbClr val="FFFFFF"/>
                </a:solidFill>
              </a:rPr>
              <a:t>- </a:t>
            </a:r>
            <a:r>
              <a:rPr lang="ko-KR" altLang="en-US" sz="1200" dirty="0">
                <a:solidFill>
                  <a:srgbClr val="FFFFFF"/>
                </a:solidFill>
              </a:rPr>
              <a:t>죽산보의 수온과 </a:t>
            </a:r>
            <a:r>
              <a:rPr lang="ko-KR" altLang="en-US" sz="1200" dirty="0" err="1">
                <a:solidFill>
                  <a:srgbClr val="FFFFFF"/>
                </a:solidFill>
              </a:rPr>
              <a:t>방류량에</a:t>
            </a:r>
            <a:r>
              <a:rPr lang="en-US" altLang="ko-KR" sz="1200" dirty="0">
                <a:solidFill>
                  <a:srgbClr val="FFFFFF"/>
                </a:solidFill>
              </a:rPr>
              <a:t> </a:t>
            </a:r>
            <a:r>
              <a:rPr lang="ko-KR" altLang="en-US" sz="1200" dirty="0">
                <a:solidFill>
                  <a:srgbClr val="FFFFFF"/>
                </a:solidFill>
              </a:rPr>
              <a:t>대해 지난 </a:t>
            </a:r>
            <a:r>
              <a:rPr lang="en-US" altLang="ko-KR" sz="1200" dirty="0">
                <a:solidFill>
                  <a:srgbClr val="FFFFFF"/>
                </a:solidFill>
              </a:rPr>
              <a:t>1</a:t>
            </a:r>
            <a:r>
              <a:rPr lang="ko-KR" altLang="en-US" sz="1200" dirty="0">
                <a:solidFill>
                  <a:srgbClr val="FFFFFF"/>
                </a:solidFill>
              </a:rPr>
              <a:t>일부터 </a:t>
            </a:r>
            <a:r>
              <a:rPr lang="en-US" altLang="ko-KR" sz="1200" dirty="0">
                <a:solidFill>
                  <a:srgbClr val="FFFFFF"/>
                </a:solidFill>
              </a:rPr>
              <a:t>14</a:t>
            </a:r>
            <a:r>
              <a:rPr lang="ko-KR" altLang="en-US" sz="1200" dirty="0">
                <a:solidFill>
                  <a:srgbClr val="FFFFFF"/>
                </a:solidFill>
              </a:rPr>
              <a:t>일 동안의 평균값 특성 추가</a:t>
            </a:r>
            <a:br>
              <a:rPr lang="en-US" altLang="ko-KR" sz="1200" dirty="0">
                <a:solidFill>
                  <a:srgbClr val="FFFFFF"/>
                </a:solidFill>
              </a:rPr>
            </a:br>
            <a:r>
              <a:rPr lang="en-US" altLang="ko-KR" sz="1200" dirty="0">
                <a:solidFill>
                  <a:srgbClr val="FFFFFF"/>
                </a:solidFill>
              </a:rPr>
              <a:t>- 10</a:t>
            </a:r>
            <a:r>
              <a:rPr lang="ko-KR" altLang="en-US" sz="1200" dirty="0">
                <a:solidFill>
                  <a:srgbClr val="FFFFFF"/>
                </a:solidFill>
              </a:rPr>
              <a:t>일까지의 특성 중요도 변화 히스토그램</a:t>
            </a:r>
            <a:br>
              <a:rPr lang="en-US" altLang="ko-KR" sz="1200" dirty="0">
                <a:solidFill>
                  <a:srgbClr val="FFFFFF"/>
                </a:solidFill>
              </a:rPr>
            </a:br>
            <a:r>
              <a:rPr lang="en-US" altLang="ko-KR" sz="1200" dirty="0">
                <a:solidFill>
                  <a:srgbClr val="FFFFFF"/>
                </a:solidFill>
              </a:rPr>
              <a:t>- </a:t>
            </a:r>
            <a:r>
              <a:rPr lang="ko-KR" altLang="en-US" sz="1200" dirty="0">
                <a:solidFill>
                  <a:srgbClr val="FFFFFF"/>
                </a:solidFill>
              </a:rPr>
              <a:t>지난 </a:t>
            </a:r>
            <a:r>
              <a:rPr lang="en-US" altLang="ko-KR" sz="1200" dirty="0">
                <a:solidFill>
                  <a:srgbClr val="FFFFFF"/>
                </a:solidFill>
              </a:rPr>
              <a:t>8</a:t>
            </a:r>
            <a:r>
              <a:rPr lang="ko-KR" altLang="en-US" sz="1200" dirty="0">
                <a:solidFill>
                  <a:srgbClr val="FFFFFF"/>
                </a:solidFill>
              </a:rPr>
              <a:t>일 동안의 수온 평균값이 가장 중요</a:t>
            </a:r>
            <a:br>
              <a:rPr lang="en-US" altLang="ko-KR" sz="1200" dirty="0">
                <a:solidFill>
                  <a:srgbClr val="FFFFFF"/>
                </a:solidFill>
              </a:rPr>
            </a:br>
            <a:endParaRPr lang="en-US" altLang="ko-KR" sz="1900" dirty="0">
              <a:solidFill>
                <a:srgbClr val="FFFFFF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CC05A3-588C-404B-2E0D-1DD6EC709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" b="856"/>
          <a:stretch/>
        </p:blipFill>
        <p:spPr>
          <a:xfrm>
            <a:off x="4775217" y="750301"/>
            <a:ext cx="3147413" cy="53571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F04B0A-1876-E941-5FDC-13983D68C4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" b="3295"/>
          <a:stretch/>
        </p:blipFill>
        <p:spPr>
          <a:xfrm>
            <a:off x="8266414" y="809625"/>
            <a:ext cx="3141973" cy="523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5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F3F302-7DEF-2A83-48D9-A248B0D1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2693504"/>
            <a:ext cx="2878688" cy="395895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900" dirty="0">
                <a:solidFill>
                  <a:srgbClr val="FFFFFF"/>
                </a:solidFill>
              </a:rPr>
              <a:t>죽산보의 </a:t>
            </a:r>
            <a:r>
              <a:rPr lang="en-US" altLang="ko-KR" sz="1900" dirty="0">
                <a:solidFill>
                  <a:srgbClr val="FFFFFF"/>
                </a:solidFill>
              </a:rPr>
              <a:t>CHLA </a:t>
            </a:r>
            <a:r>
              <a:rPr lang="ko-KR" altLang="en-US" sz="1900" dirty="0">
                <a:solidFill>
                  <a:srgbClr val="FFFFFF"/>
                </a:solidFill>
              </a:rPr>
              <a:t>예측 모델 훈련 결과</a:t>
            </a:r>
            <a:r>
              <a:rPr lang="en-US" altLang="ko-KR" sz="1900" dirty="0">
                <a:solidFill>
                  <a:srgbClr val="FFFFFF"/>
                </a:solidFill>
              </a:rPr>
              <a:t>: </a:t>
            </a:r>
            <a:br>
              <a:rPr lang="en-US" altLang="ko-KR" sz="1900" dirty="0">
                <a:solidFill>
                  <a:srgbClr val="FFFFFF"/>
                </a:solidFill>
              </a:rPr>
            </a:br>
            <a:br>
              <a:rPr lang="en-US" altLang="ko-KR" sz="1900" dirty="0">
                <a:solidFill>
                  <a:srgbClr val="FFFFFF"/>
                </a:solidFill>
              </a:rPr>
            </a:br>
            <a:r>
              <a:rPr lang="en-US" altLang="ko-KR" sz="1300" dirty="0">
                <a:solidFill>
                  <a:srgbClr val="FFFFFF"/>
                </a:solidFill>
              </a:rPr>
              <a:t>- </a:t>
            </a:r>
            <a:r>
              <a:rPr lang="ko-KR" altLang="en-US" sz="1200" dirty="0">
                <a:solidFill>
                  <a:srgbClr val="FFFFFF"/>
                </a:solidFill>
              </a:rPr>
              <a:t>죽산보의 </a:t>
            </a:r>
            <a:r>
              <a:rPr lang="en-US" altLang="ko-KR" sz="1200" dirty="0">
                <a:solidFill>
                  <a:srgbClr val="FFFFFF"/>
                </a:solidFill>
              </a:rPr>
              <a:t>CHLA </a:t>
            </a:r>
            <a:r>
              <a:rPr lang="ko-KR" altLang="en-US" sz="1200" dirty="0">
                <a:solidFill>
                  <a:srgbClr val="FFFFFF"/>
                </a:solidFill>
              </a:rPr>
              <a:t>예측 특성 중요도</a:t>
            </a:r>
            <a:br>
              <a:rPr lang="en-US" altLang="ko-KR" sz="1200" dirty="0">
                <a:solidFill>
                  <a:srgbClr val="FFFFFF"/>
                </a:solidFill>
              </a:rPr>
            </a:br>
            <a:r>
              <a:rPr lang="en-US" altLang="ko-KR" sz="1200" dirty="0">
                <a:solidFill>
                  <a:srgbClr val="FFFFFF"/>
                </a:solidFill>
              </a:rPr>
              <a:t>- </a:t>
            </a:r>
            <a:r>
              <a:rPr lang="ko-KR" altLang="en-US" sz="1200" dirty="0">
                <a:solidFill>
                  <a:srgbClr val="FFFFFF"/>
                </a:solidFill>
              </a:rPr>
              <a:t>죽산보의 수온과 </a:t>
            </a:r>
            <a:r>
              <a:rPr lang="ko-KR" altLang="en-US" sz="1200" dirty="0" err="1">
                <a:solidFill>
                  <a:srgbClr val="FFFFFF"/>
                </a:solidFill>
              </a:rPr>
              <a:t>방류량에</a:t>
            </a:r>
            <a:r>
              <a:rPr lang="en-US" altLang="ko-KR" sz="1200" dirty="0">
                <a:solidFill>
                  <a:srgbClr val="FFFFFF"/>
                </a:solidFill>
              </a:rPr>
              <a:t> </a:t>
            </a:r>
            <a:r>
              <a:rPr lang="ko-KR" altLang="en-US" sz="1200" dirty="0">
                <a:solidFill>
                  <a:srgbClr val="FFFFFF"/>
                </a:solidFill>
              </a:rPr>
              <a:t>대해 지난 </a:t>
            </a:r>
            <a:r>
              <a:rPr lang="en-US" altLang="ko-KR" sz="1200" dirty="0">
                <a:solidFill>
                  <a:srgbClr val="FFFFFF"/>
                </a:solidFill>
              </a:rPr>
              <a:t>1</a:t>
            </a:r>
            <a:r>
              <a:rPr lang="ko-KR" altLang="en-US" sz="1200" dirty="0">
                <a:solidFill>
                  <a:srgbClr val="FFFFFF"/>
                </a:solidFill>
              </a:rPr>
              <a:t>일부터 </a:t>
            </a:r>
            <a:r>
              <a:rPr lang="en-US" altLang="ko-KR" sz="1200" dirty="0">
                <a:solidFill>
                  <a:srgbClr val="FFFFFF"/>
                </a:solidFill>
              </a:rPr>
              <a:t>14</a:t>
            </a:r>
            <a:r>
              <a:rPr lang="ko-KR" altLang="en-US" sz="1200" dirty="0">
                <a:solidFill>
                  <a:srgbClr val="FFFFFF"/>
                </a:solidFill>
              </a:rPr>
              <a:t>일 동안의 평균값 특성 추가</a:t>
            </a:r>
            <a:br>
              <a:rPr lang="en-US" altLang="ko-KR" sz="1200" dirty="0">
                <a:solidFill>
                  <a:srgbClr val="FFFFFF"/>
                </a:solidFill>
              </a:rPr>
            </a:br>
            <a:r>
              <a:rPr lang="en-US" altLang="ko-KR" sz="1200" dirty="0">
                <a:solidFill>
                  <a:srgbClr val="FFFFFF"/>
                </a:solidFill>
              </a:rPr>
              <a:t>- </a:t>
            </a:r>
            <a:r>
              <a:rPr lang="ko-KR" altLang="en-US" sz="1200" dirty="0" err="1">
                <a:solidFill>
                  <a:srgbClr val="FFFFFF"/>
                </a:solidFill>
              </a:rPr>
              <a:t>승촌보의</a:t>
            </a:r>
            <a:r>
              <a:rPr lang="ko-KR" altLang="en-US" sz="1200" dirty="0">
                <a:solidFill>
                  <a:srgbClr val="FFFFFF"/>
                </a:solidFill>
              </a:rPr>
              <a:t> </a:t>
            </a:r>
            <a:r>
              <a:rPr lang="en-US" altLang="ko-KR" sz="1200" dirty="0">
                <a:solidFill>
                  <a:srgbClr val="FFFFFF"/>
                </a:solidFill>
              </a:rPr>
              <a:t>CHLA, </a:t>
            </a:r>
            <a:r>
              <a:rPr lang="ko-KR" altLang="en-US" sz="1200" dirty="0">
                <a:solidFill>
                  <a:srgbClr val="FFFFFF"/>
                </a:solidFill>
              </a:rPr>
              <a:t>수온</a:t>
            </a:r>
            <a:r>
              <a:rPr lang="en-US" altLang="ko-KR" sz="1200" dirty="0">
                <a:solidFill>
                  <a:srgbClr val="FFFFFF"/>
                </a:solidFill>
              </a:rPr>
              <a:t>, </a:t>
            </a:r>
            <a:r>
              <a:rPr lang="ko-KR" altLang="en-US" sz="1200" dirty="0" err="1">
                <a:solidFill>
                  <a:srgbClr val="FFFFFF"/>
                </a:solidFill>
              </a:rPr>
              <a:t>방류량</a:t>
            </a:r>
            <a:r>
              <a:rPr lang="ko-KR" altLang="en-US" sz="1200" dirty="0">
                <a:solidFill>
                  <a:srgbClr val="FFFFFF"/>
                </a:solidFill>
              </a:rPr>
              <a:t> 특성의 지난 </a:t>
            </a:r>
            <a:r>
              <a:rPr lang="en-US" altLang="ko-KR" sz="1200" dirty="0">
                <a:solidFill>
                  <a:srgbClr val="FFFFFF"/>
                </a:solidFill>
              </a:rPr>
              <a:t>1</a:t>
            </a:r>
            <a:r>
              <a:rPr lang="ko-KR" altLang="en-US" sz="1200" dirty="0">
                <a:solidFill>
                  <a:srgbClr val="FFFFFF"/>
                </a:solidFill>
              </a:rPr>
              <a:t>일부터 </a:t>
            </a:r>
            <a:r>
              <a:rPr lang="en-US" altLang="ko-KR" sz="1200" dirty="0">
                <a:solidFill>
                  <a:srgbClr val="FFFFFF"/>
                </a:solidFill>
              </a:rPr>
              <a:t>14</a:t>
            </a:r>
            <a:r>
              <a:rPr lang="ko-KR" altLang="en-US" sz="1200" dirty="0">
                <a:solidFill>
                  <a:srgbClr val="FFFFFF"/>
                </a:solidFill>
              </a:rPr>
              <a:t>일 동안의 평균값 특성 추가</a:t>
            </a:r>
            <a:br>
              <a:rPr lang="en-US" altLang="ko-KR" sz="1200" dirty="0">
                <a:solidFill>
                  <a:srgbClr val="FFFFFF"/>
                </a:solidFill>
              </a:rPr>
            </a:br>
            <a:r>
              <a:rPr lang="en-US" altLang="ko-KR" sz="1200" dirty="0">
                <a:solidFill>
                  <a:srgbClr val="FFFFFF"/>
                </a:solidFill>
              </a:rPr>
              <a:t>- 10</a:t>
            </a:r>
            <a:r>
              <a:rPr lang="ko-KR" altLang="en-US" sz="1200" dirty="0">
                <a:solidFill>
                  <a:srgbClr val="FFFFFF"/>
                </a:solidFill>
              </a:rPr>
              <a:t>일 동안의 특성 중요도 변화 </a:t>
            </a:r>
            <a:r>
              <a:rPr lang="ko-KR" altLang="en-US" sz="1200" dirty="0" err="1">
                <a:solidFill>
                  <a:srgbClr val="FFFFFF"/>
                </a:solidFill>
              </a:rPr>
              <a:t>히스트로그램</a:t>
            </a:r>
            <a:br>
              <a:rPr lang="en-US" altLang="ko-KR" sz="1200" dirty="0">
                <a:solidFill>
                  <a:srgbClr val="FFFFFF"/>
                </a:solidFill>
              </a:rPr>
            </a:br>
            <a:r>
              <a:rPr lang="en-US" altLang="ko-KR" sz="1200" dirty="0">
                <a:solidFill>
                  <a:srgbClr val="FFFFFF"/>
                </a:solidFill>
              </a:rPr>
              <a:t>- </a:t>
            </a:r>
            <a:r>
              <a:rPr lang="ko-KR" altLang="en-US" sz="1200" dirty="0">
                <a:solidFill>
                  <a:srgbClr val="FFFFFF"/>
                </a:solidFill>
              </a:rPr>
              <a:t>지난 하룻동안의 </a:t>
            </a:r>
            <a:r>
              <a:rPr lang="ko-KR" altLang="en-US" sz="1200" dirty="0" err="1">
                <a:solidFill>
                  <a:srgbClr val="FFFFFF"/>
                </a:solidFill>
              </a:rPr>
              <a:t>승촌보</a:t>
            </a:r>
            <a:r>
              <a:rPr lang="ko-KR" altLang="en-US" sz="1200" dirty="0">
                <a:solidFill>
                  <a:srgbClr val="FFFFFF"/>
                </a:solidFill>
              </a:rPr>
              <a:t> </a:t>
            </a:r>
            <a:r>
              <a:rPr lang="en-US" altLang="ko-KR" sz="1200" dirty="0">
                <a:solidFill>
                  <a:srgbClr val="FFFFFF"/>
                </a:solidFill>
              </a:rPr>
              <a:t>CHLA </a:t>
            </a:r>
            <a:r>
              <a:rPr lang="ko-KR" altLang="en-US" sz="1200" dirty="0">
                <a:solidFill>
                  <a:srgbClr val="FFFFFF"/>
                </a:solidFill>
              </a:rPr>
              <a:t>평균값이 가장 중요</a:t>
            </a:r>
            <a:br>
              <a:rPr lang="en-US" altLang="ko-KR" sz="1300" dirty="0">
                <a:solidFill>
                  <a:srgbClr val="FFFFFF"/>
                </a:solidFill>
              </a:rPr>
            </a:br>
            <a:br>
              <a:rPr lang="en-US" altLang="ko-KR" sz="1900" dirty="0">
                <a:solidFill>
                  <a:srgbClr val="FFFFFF"/>
                </a:solidFill>
              </a:rPr>
            </a:br>
            <a:endParaRPr lang="en-US" altLang="ko-KR" sz="1900" dirty="0">
              <a:solidFill>
                <a:srgbClr val="FFFFFF"/>
              </a:solidFill>
            </a:endParaRPr>
          </a:p>
        </p:txBody>
      </p:sp>
      <p:pic>
        <p:nvPicPr>
          <p:cNvPr id="5" name="그림 4" descr="텍스트, 스크린샷, 평행, 번호이(가) 표시된 사진&#10;&#10;자동 생성된 설명">
            <a:extLst>
              <a:ext uri="{FF2B5EF4-FFF2-40B4-BE49-F238E27FC236}">
                <a16:creationId xmlns:a16="http://schemas.microsoft.com/office/drawing/2014/main" id="{E1D52526-4161-5A60-B963-C119745E9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17" y="806026"/>
            <a:ext cx="3147413" cy="5245688"/>
          </a:xfrm>
          <a:prstGeom prst="rect">
            <a:avLst/>
          </a:prstGeom>
        </p:spPr>
      </p:pic>
      <p:pic>
        <p:nvPicPr>
          <p:cNvPr id="7" name="그림 6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id="{5D6BF7AA-D580-0811-D09F-604D0D35F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414" y="754981"/>
            <a:ext cx="3141973" cy="534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7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135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죽산보 데이터 분석</vt:lpstr>
      <vt:lpstr>죽산보: CHLA와의 상관관계</vt:lpstr>
      <vt:lpstr>승촌보: CHLA와의 상관관계</vt:lpstr>
      <vt:lpstr>죽산보의 CHLA 예측 모델 훈련 결과:   - 죽산보의 CHLA 예측 특성 중요도 - 죽산보의 수온과 방류량에 대해 지난 1일부터 14일 동안의 평균값 특성 추가 - 10일까지의 특성 중요도 변화 히스토그램 - 지난 8일 동안의 수온 평균값이 가장 중요 </vt:lpstr>
      <vt:lpstr>죽산보의 CHLA 예측 모델 훈련 결과:   - 죽산보의 CHLA 예측 특성 중요도 - 죽산보의 수온과 방류량에 대해 지난 1일부터 14일 동안의 평균값 특성 추가 - 승촌보의 CHLA, 수온, 방류량 특성의 지난 1일부터 14일 동안의 평균값 특성 추가 - 10일 동안의 특성 중요도 변화 히스트로그램 - 지난 하룻동안의 승촌보 CHLA 평균값이 가장 중요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이계식</dc:creator>
  <cp:lastModifiedBy>이계식</cp:lastModifiedBy>
  <cp:revision>1</cp:revision>
  <dcterms:created xsi:type="dcterms:W3CDTF">2024-09-20T02:48:49Z</dcterms:created>
  <dcterms:modified xsi:type="dcterms:W3CDTF">2024-09-20T03:12:28Z</dcterms:modified>
</cp:coreProperties>
</file>