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5"/>
  </p:notesMasterIdLst>
  <p:handoutMasterIdLst>
    <p:handoutMasterId r:id="rId6"/>
  </p:handoutMasterIdLst>
  <p:sldIdLst>
    <p:sldId id="256" r:id="rId3"/>
    <p:sldId id="257" r:id="rId4"/>
  </p:sldIdLst>
  <p:sldSz cx="27432000" cy="16459200"/>
  <p:notesSz cx="26974800" cy="16002000"/>
  <p:defaultTextStyle>
    <a:defPPr>
      <a:defRPr lang="en-US"/>
    </a:defPPr>
    <a:lvl1pPr marL="0" algn="l" defTabSz="1923435" rtl="0" eaLnBrk="1" latinLnBrk="0" hangingPunct="1">
      <a:defRPr sz="3786" kern="1200">
        <a:solidFill>
          <a:schemeClr val="tx1"/>
        </a:solidFill>
        <a:latin typeface="+mn-lt"/>
        <a:ea typeface="+mn-ea"/>
        <a:cs typeface="+mn-cs"/>
      </a:defRPr>
    </a:lvl1pPr>
    <a:lvl2pPr marL="961717" algn="l" defTabSz="1923435" rtl="0" eaLnBrk="1" latinLnBrk="0" hangingPunct="1">
      <a:defRPr sz="3786" kern="1200">
        <a:solidFill>
          <a:schemeClr val="tx1"/>
        </a:solidFill>
        <a:latin typeface="+mn-lt"/>
        <a:ea typeface="+mn-ea"/>
        <a:cs typeface="+mn-cs"/>
      </a:defRPr>
    </a:lvl2pPr>
    <a:lvl3pPr marL="1923435" algn="l" defTabSz="1923435" rtl="0" eaLnBrk="1" latinLnBrk="0" hangingPunct="1">
      <a:defRPr sz="3786" kern="1200">
        <a:solidFill>
          <a:schemeClr val="tx1"/>
        </a:solidFill>
        <a:latin typeface="+mn-lt"/>
        <a:ea typeface="+mn-ea"/>
        <a:cs typeface="+mn-cs"/>
      </a:defRPr>
    </a:lvl3pPr>
    <a:lvl4pPr marL="2885153" algn="l" defTabSz="1923435" rtl="0" eaLnBrk="1" latinLnBrk="0" hangingPunct="1">
      <a:defRPr sz="3786" kern="1200">
        <a:solidFill>
          <a:schemeClr val="tx1"/>
        </a:solidFill>
        <a:latin typeface="+mn-lt"/>
        <a:ea typeface="+mn-ea"/>
        <a:cs typeface="+mn-cs"/>
      </a:defRPr>
    </a:lvl4pPr>
    <a:lvl5pPr marL="3846871" algn="l" defTabSz="1923435" rtl="0" eaLnBrk="1" latinLnBrk="0" hangingPunct="1">
      <a:defRPr sz="3786" kern="1200">
        <a:solidFill>
          <a:schemeClr val="tx1"/>
        </a:solidFill>
        <a:latin typeface="+mn-lt"/>
        <a:ea typeface="+mn-ea"/>
        <a:cs typeface="+mn-cs"/>
      </a:defRPr>
    </a:lvl5pPr>
    <a:lvl6pPr marL="4808588" algn="l" defTabSz="1923435" rtl="0" eaLnBrk="1" latinLnBrk="0" hangingPunct="1">
      <a:defRPr sz="3786" kern="1200">
        <a:solidFill>
          <a:schemeClr val="tx1"/>
        </a:solidFill>
        <a:latin typeface="+mn-lt"/>
        <a:ea typeface="+mn-ea"/>
        <a:cs typeface="+mn-cs"/>
      </a:defRPr>
    </a:lvl6pPr>
    <a:lvl7pPr marL="5770306" algn="l" defTabSz="1923435" rtl="0" eaLnBrk="1" latinLnBrk="0" hangingPunct="1">
      <a:defRPr sz="3786" kern="1200">
        <a:solidFill>
          <a:schemeClr val="tx1"/>
        </a:solidFill>
        <a:latin typeface="+mn-lt"/>
        <a:ea typeface="+mn-ea"/>
        <a:cs typeface="+mn-cs"/>
      </a:defRPr>
    </a:lvl7pPr>
    <a:lvl8pPr marL="6732024" algn="l" defTabSz="1923435" rtl="0" eaLnBrk="1" latinLnBrk="0" hangingPunct="1">
      <a:defRPr sz="3786" kern="1200">
        <a:solidFill>
          <a:schemeClr val="tx1"/>
        </a:solidFill>
        <a:latin typeface="+mn-lt"/>
        <a:ea typeface="+mn-ea"/>
        <a:cs typeface="+mn-cs"/>
      </a:defRPr>
    </a:lvl8pPr>
    <a:lvl9pPr marL="7693741" algn="l" defTabSz="1923435" rtl="0" eaLnBrk="1" latinLnBrk="0" hangingPunct="1">
      <a:defRPr sz="378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75" d="100"/>
          <a:sy n="75" d="100"/>
        </p:scale>
        <p:origin x="-2213" y="-2822"/>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1"/>
            <a:ext cx="11689080" cy="802878"/>
          </a:xfrm>
          <a:prstGeom prst="rect">
            <a:avLst/>
          </a:prstGeom>
        </p:spPr>
        <p:txBody>
          <a:bodyPr vert="horz" lIns="245437" tIns="122718" rIns="245437" bIns="122718" rtlCol="0"/>
          <a:lstStyle>
            <a:lvl1pPr algn="l">
              <a:defRPr sz="3600"/>
            </a:lvl1pPr>
          </a:lstStyle>
          <a:p>
            <a:endParaRPr lang="en-US"/>
          </a:p>
        </p:txBody>
      </p:sp>
      <p:sp>
        <p:nvSpPr>
          <p:cNvPr id="3" name="Date Placeholder 2"/>
          <p:cNvSpPr>
            <a:spLocks noGrp="1"/>
          </p:cNvSpPr>
          <p:nvPr>
            <p:ph type="dt" sz="quarter" idx="1"/>
          </p:nvPr>
        </p:nvSpPr>
        <p:spPr>
          <a:xfrm>
            <a:off x="15279477" y="11"/>
            <a:ext cx="11689080" cy="802878"/>
          </a:xfrm>
          <a:prstGeom prst="rect">
            <a:avLst/>
          </a:prstGeom>
        </p:spPr>
        <p:txBody>
          <a:bodyPr vert="horz" lIns="245437" tIns="122718" rIns="245437" bIns="122718" rtlCol="0"/>
          <a:lstStyle>
            <a:lvl1pPr algn="r">
              <a:defRPr sz="3600"/>
            </a:lvl1pPr>
          </a:lstStyle>
          <a:p>
            <a:fld id="{F1C0B079-A316-4C9B-B165-DF9EA8325D2C}" type="datetimeFigureOut">
              <a:rPr lang="en-US" smtClean="0"/>
              <a:t>2/26/2018</a:t>
            </a:fld>
            <a:endParaRPr lang="en-US"/>
          </a:p>
        </p:txBody>
      </p:sp>
      <p:sp>
        <p:nvSpPr>
          <p:cNvPr id="4" name="Footer Placeholder 3"/>
          <p:cNvSpPr>
            <a:spLocks noGrp="1"/>
          </p:cNvSpPr>
          <p:nvPr>
            <p:ph type="ftr" sz="quarter" idx="2"/>
          </p:nvPr>
        </p:nvSpPr>
        <p:spPr>
          <a:xfrm>
            <a:off x="3" y="15199128"/>
            <a:ext cx="11689080" cy="802876"/>
          </a:xfrm>
          <a:prstGeom prst="rect">
            <a:avLst/>
          </a:prstGeom>
        </p:spPr>
        <p:txBody>
          <a:bodyPr vert="horz" lIns="245437" tIns="122718" rIns="245437" bIns="122718" rtlCol="0" anchor="b"/>
          <a:lstStyle>
            <a:lvl1pPr algn="l">
              <a:defRPr sz="3600"/>
            </a:lvl1pPr>
          </a:lstStyle>
          <a:p>
            <a:endParaRPr lang="en-US"/>
          </a:p>
        </p:txBody>
      </p:sp>
      <p:sp>
        <p:nvSpPr>
          <p:cNvPr id="5" name="Slide Number Placeholder 4"/>
          <p:cNvSpPr>
            <a:spLocks noGrp="1"/>
          </p:cNvSpPr>
          <p:nvPr>
            <p:ph type="sldNum" sz="quarter" idx="3"/>
          </p:nvPr>
        </p:nvSpPr>
        <p:spPr>
          <a:xfrm>
            <a:off x="15279477" y="15199128"/>
            <a:ext cx="11689080" cy="802876"/>
          </a:xfrm>
          <a:prstGeom prst="rect">
            <a:avLst/>
          </a:prstGeom>
        </p:spPr>
        <p:txBody>
          <a:bodyPr vert="horz" lIns="245437" tIns="122718" rIns="245437" bIns="122718" rtlCol="0" anchor="b"/>
          <a:lstStyle>
            <a:lvl1pPr algn="r">
              <a:defRPr sz="36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1"/>
            <a:ext cx="11689080" cy="802878"/>
          </a:xfrm>
          <a:prstGeom prst="rect">
            <a:avLst/>
          </a:prstGeom>
        </p:spPr>
        <p:txBody>
          <a:bodyPr vert="horz" lIns="245437" tIns="122718" rIns="245437" bIns="122718" rtlCol="0"/>
          <a:lstStyle>
            <a:lvl1pPr algn="l">
              <a:defRPr sz="3600"/>
            </a:lvl1pPr>
          </a:lstStyle>
          <a:p>
            <a:endParaRPr lang="en-US"/>
          </a:p>
        </p:txBody>
      </p:sp>
      <p:sp>
        <p:nvSpPr>
          <p:cNvPr id="3" name="Date Placeholder 2"/>
          <p:cNvSpPr>
            <a:spLocks noGrp="1"/>
          </p:cNvSpPr>
          <p:nvPr>
            <p:ph type="dt" idx="1"/>
          </p:nvPr>
        </p:nvSpPr>
        <p:spPr>
          <a:xfrm>
            <a:off x="15279477" y="11"/>
            <a:ext cx="11689080" cy="802878"/>
          </a:xfrm>
          <a:prstGeom prst="rect">
            <a:avLst/>
          </a:prstGeom>
        </p:spPr>
        <p:txBody>
          <a:bodyPr vert="horz" lIns="245437" tIns="122718" rIns="245437" bIns="122718" rtlCol="0"/>
          <a:lstStyle>
            <a:lvl1pPr algn="r">
              <a:defRPr sz="3600"/>
            </a:lvl1pPr>
          </a:lstStyle>
          <a:p>
            <a:fld id="{38F28AB8-57D1-494F-9851-055AD867E790}" type="datetimeFigureOut">
              <a:rPr lang="en-US" smtClean="0"/>
              <a:t>2/26/2018</a:t>
            </a:fld>
            <a:endParaRPr lang="en-US"/>
          </a:p>
        </p:txBody>
      </p:sp>
      <p:sp>
        <p:nvSpPr>
          <p:cNvPr id="4" name="Slide Image Placeholder 3"/>
          <p:cNvSpPr>
            <a:spLocks noGrp="1" noRot="1" noChangeAspect="1"/>
          </p:cNvSpPr>
          <p:nvPr>
            <p:ph type="sldImg" idx="2"/>
          </p:nvPr>
        </p:nvSpPr>
        <p:spPr>
          <a:xfrm>
            <a:off x="8988425" y="2000250"/>
            <a:ext cx="8997950" cy="5399088"/>
          </a:xfrm>
          <a:prstGeom prst="rect">
            <a:avLst/>
          </a:prstGeom>
          <a:noFill/>
          <a:ln w="12700">
            <a:solidFill>
              <a:prstClr val="black"/>
            </a:solidFill>
          </a:ln>
        </p:spPr>
        <p:txBody>
          <a:bodyPr vert="horz" lIns="245437" tIns="122718" rIns="245437" bIns="122718" rtlCol="0" anchor="ctr"/>
          <a:lstStyle/>
          <a:p>
            <a:endParaRPr lang="en-US"/>
          </a:p>
        </p:txBody>
      </p:sp>
      <p:sp>
        <p:nvSpPr>
          <p:cNvPr id="5" name="Notes Placeholder 4"/>
          <p:cNvSpPr>
            <a:spLocks noGrp="1"/>
          </p:cNvSpPr>
          <p:nvPr>
            <p:ph type="body" sz="quarter" idx="3"/>
          </p:nvPr>
        </p:nvSpPr>
        <p:spPr>
          <a:xfrm>
            <a:off x="2697480" y="7700966"/>
            <a:ext cx="21579840" cy="6300790"/>
          </a:xfrm>
          <a:prstGeom prst="rect">
            <a:avLst/>
          </a:prstGeom>
        </p:spPr>
        <p:txBody>
          <a:bodyPr vert="horz" lIns="245437" tIns="122718" rIns="245437" bIns="12271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15199128"/>
            <a:ext cx="11689080" cy="802876"/>
          </a:xfrm>
          <a:prstGeom prst="rect">
            <a:avLst/>
          </a:prstGeom>
        </p:spPr>
        <p:txBody>
          <a:bodyPr vert="horz" lIns="245437" tIns="122718" rIns="245437" bIns="122718" rtlCol="0" anchor="b"/>
          <a:lstStyle>
            <a:lvl1pPr algn="l">
              <a:defRPr sz="3600"/>
            </a:lvl1pPr>
          </a:lstStyle>
          <a:p>
            <a:endParaRPr lang="en-US"/>
          </a:p>
        </p:txBody>
      </p:sp>
      <p:sp>
        <p:nvSpPr>
          <p:cNvPr id="7" name="Slide Number Placeholder 6"/>
          <p:cNvSpPr>
            <a:spLocks noGrp="1"/>
          </p:cNvSpPr>
          <p:nvPr>
            <p:ph type="sldNum" sz="quarter" idx="5"/>
          </p:nvPr>
        </p:nvSpPr>
        <p:spPr>
          <a:xfrm>
            <a:off x="15279477" y="15199128"/>
            <a:ext cx="11689080" cy="802876"/>
          </a:xfrm>
          <a:prstGeom prst="rect">
            <a:avLst/>
          </a:prstGeom>
        </p:spPr>
        <p:txBody>
          <a:bodyPr vert="horz" lIns="245437" tIns="122718" rIns="245437" bIns="122718" rtlCol="0" anchor="b"/>
          <a:lstStyle>
            <a:lvl1pPr algn="r">
              <a:defRPr sz="36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477042" rtl="0" eaLnBrk="1" latinLnBrk="0" hangingPunct="1">
      <a:defRPr sz="626" kern="1200">
        <a:solidFill>
          <a:schemeClr val="tx1"/>
        </a:solidFill>
        <a:latin typeface="+mn-lt"/>
        <a:ea typeface="+mn-ea"/>
        <a:cs typeface="+mn-cs"/>
      </a:defRPr>
    </a:lvl1pPr>
    <a:lvl2pPr marL="238521" algn="l" defTabSz="477042" rtl="0" eaLnBrk="1" latinLnBrk="0" hangingPunct="1">
      <a:defRPr sz="626" kern="1200">
        <a:solidFill>
          <a:schemeClr val="tx1"/>
        </a:solidFill>
        <a:latin typeface="+mn-lt"/>
        <a:ea typeface="+mn-ea"/>
        <a:cs typeface="+mn-cs"/>
      </a:defRPr>
    </a:lvl2pPr>
    <a:lvl3pPr marL="477042" algn="l" defTabSz="477042" rtl="0" eaLnBrk="1" latinLnBrk="0" hangingPunct="1">
      <a:defRPr sz="626" kern="1200">
        <a:solidFill>
          <a:schemeClr val="tx1"/>
        </a:solidFill>
        <a:latin typeface="+mn-lt"/>
        <a:ea typeface="+mn-ea"/>
        <a:cs typeface="+mn-cs"/>
      </a:defRPr>
    </a:lvl3pPr>
    <a:lvl4pPr marL="715564" algn="l" defTabSz="477042" rtl="0" eaLnBrk="1" latinLnBrk="0" hangingPunct="1">
      <a:defRPr sz="626" kern="1200">
        <a:solidFill>
          <a:schemeClr val="tx1"/>
        </a:solidFill>
        <a:latin typeface="+mn-lt"/>
        <a:ea typeface="+mn-ea"/>
        <a:cs typeface="+mn-cs"/>
      </a:defRPr>
    </a:lvl4pPr>
    <a:lvl5pPr marL="954085" algn="l" defTabSz="477042" rtl="0" eaLnBrk="1" latinLnBrk="0" hangingPunct="1">
      <a:defRPr sz="626" kern="1200">
        <a:solidFill>
          <a:schemeClr val="tx1"/>
        </a:solidFill>
        <a:latin typeface="+mn-lt"/>
        <a:ea typeface="+mn-ea"/>
        <a:cs typeface="+mn-cs"/>
      </a:defRPr>
    </a:lvl5pPr>
    <a:lvl6pPr marL="1192606" algn="l" defTabSz="477042" rtl="0" eaLnBrk="1" latinLnBrk="0" hangingPunct="1">
      <a:defRPr sz="626" kern="1200">
        <a:solidFill>
          <a:schemeClr val="tx1"/>
        </a:solidFill>
        <a:latin typeface="+mn-lt"/>
        <a:ea typeface="+mn-ea"/>
        <a:cs typeface="+mn-cs"/>
      </a:defRPr>
    </a:lvl6pPr>
    <a:lvl7pPr marL="1431127" algn="l" defTabSz="477042" rtl="0" eaLnBrk="1" latinLnBrk="0" hangingPunct="1">
      <a:defRPr sz="626" kern="1200">
        <a:solidFill>
          <a:schemeClr val="tx1"/>
        </a:solidFill>
        <a:latin typeface="+mn-lt"/>
        <a:ea typeface="+mn-ea"/>
        <a:cs typeface="+mn-cs"/>
      </a:defRPr>
    </a:lvl7pPr>
    <a:lvl8pPr marL="1669649" algn="l" defTabSz="477042" rtl="0" eaLnBrk="1" latinLnBrk="0" hangingPunct="1">
      <a:defRPr sz="626" kern="1200">
        <a:solidFill>
          <a:schemeClr val="tx1"/>
        </a:solidFill>
        <a:latin typeface="+mn-lt"/>
        <a:ea typeface="+mn-ea"/>
        <a:cs typeface="+mn-cs"/>
      </a:defRPr>
    </a:lvl8pPr>
    <a:lvl9pPr marL="1908170" algn="l" defTabSz="477042" rtl="0" eaLnBrk="1" latinLnBrk="0" hangingPunct="1">
      <a:defRPr sz="62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4000500" y="495300"/>
            <a:ext cx="19431000" cy="1257270"/>
          </a:xfrm>
        </p:spPr>
        <p:txBody>
          <a:bodyPr/>
          <a:lstStyle/>
          <a:p>
            <a:r>
              <a:rPr lang="en-US"/>
              <a:t>Click to edit Master title style</a:t>
            </a:r>
          </a:p>
        </p:txBody>
      </p:sp>
      <p:sp>
        <p:nvSpPr>
          <p:cNvPr id="31" name="Text Placeholder 6"/>
          <p:cNvSpPr>
            <a:spLocks noGrp="1"/>
          </p:cNvSpPr>
          <p:nvPr>
            <p:ph type="body" sz="quarter" idx="36"/>
          </p:nvPr>
        </p:nvSpPr>
        <p:spPr bwMode="auto">
          <a:xfrm>
            <a:off x="4000500" y="1794304"/>
            <a:ext cx="19431000" cy="415499"/>
          </a:xfrm>
        </p:spPr>
        <p:txBody>
          <a:bodyPr>
            <a:noAutofit/>
          </a:bodyPr>
          <a:lstStyle>
            <a:lvl1pPr marL="0" indent="0">
              <a:spcBef>
                <a:spcPts val="0"/>
              </a:spcBef>
              <a:buNone/>
              <a:defRPr sz="1200">
                <a:solidFill>
                  <a:schemeClr val="bg1"/>
                </a:solidFill>
              </a:defRPr>
            </a:lvl1pPr>
            <a:lvl2pPr marL="0" indent="0">
              <a:spcBef>
                <a:spcPts val="0"/>
              </a:spcBef>
              <a:buNone/>
              <a:defRPr sz="1200">
                <a:solidFill>
                  <a:schemeClr val="bg1"/>
                </a:solidFill>
              </a:defRPr>
            </a:lvl2pPr>
            <a:lvl3pPr marL="0" indent="0">
              <a:spcBef>
                <a:spcPts val="0"/>
              </a:spcBef>
              <a:buNone/>
              <a:defRPr sz="1200">
                <a:solidFill>
                  <a:schemeClr val="bg1"/>
                </a:solidFill>
              </a:defRPr>
            </a:lvl3pPr>
            <a:lvl4pPr marL="0" indent="0">
              <a:spcBef>
                <a:spcPts val="0"/>
              </a:spcBef>
              <a:buNone/>
              <a:defRPr sz="1200">
                <a:solidFill>
                  <a:schemeClr val="bg1"/>
                </a:solidFill>
              </a:defRPr>
            </a:lvl4pPr>
            <a:lvl5pPr marL="0" indent="0">
              <a:spcBef>
                <a:spcPts val="0"/>
              </a:spcBef>
              <a:buNone/>
              <a:defRPr sz="1200">
                <a:solidFill>
                  <a:schemeClr val="bg1"/>
                </a:solidFill>
              </a:defRPr>
            </a:lvl5pPr>
            <a:lvl6pPr marL="0" indent="0">
              <a:spcBef>
                <a:spcPts val="0"/>
              </a:spcBef>
              <a:buNone/>
              <a:defRPr sz="1200">
                <a:solidFill>
                  <a:schemeClr val="bg1"/>
                </a:solidFill>
              </a:defRPr>
            </a:lvl6pPr>
            <a:lvl7pPr marL="0" indent="0">
              <a:spcBef>
                <a:spcPts val="0"/>
              </a:spcBef>
              <a:buNone/>
              <a:defRPr sz="1200">
                <a:solidFill>
                  <a:schemeClr val="bg1"/>
                </a:solidFill>
              </a:defRPr>
            </a:lvl7pPr>
            <a:lvl8pPr marL="0" indent="0">
              <a:spcBef>
                <a:spcPts val="0"/>
              </a:spcBef>
              <a:buNone/>
              <a:defRPr sz="1200">
                <a:solidFill>
                  <a:schemeClr val="bg1"/>
                </a:solidFill>
              </a:defRPr>
            </a:lvl8pPr>
            <a:lvl9pPr marL="0" indent="0">
              <a:spcBef>
                <a:spcPts val="0"/>
              </a:spcBef>
              <a:buNone/>
              <a:defRPr sz="12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714375" y="2926080"/>
            <a:ext cx="8001000" cy="609600"/>
          </a:xfrm>
          <a:prstGeom prst="round1Rect">
            <a:avLst/>
          </a:prstGeom>
          <a:solidFill>
            <a:schemeClr val="accent2"/>
          </a:solidFill>
        </p:spPr>
        <p:txBody>
          <a:bodyPr lIns="365760" anchor="ctr">
            <a:noAutofit/>
          </a:bodyPr>
          <a:lstStyle>
            <a:lvl1pPr marL="0" indent="0">
              <a:spcBef>
                <a:spcPts val="0"/>
              </a:spcBef>
              <a:buNone/>
              <a:defRPr sz="3000" cap="all" baseline="0">
                <a:solidFill>
                  <a:schemeClr val="bg1"/>
                </a:solidFill>
                <a:latin typeface="+mj-lt"/>
              </a:defRPr>
            </a:lvl1pPr>
            <a:lvl2pPr marL="0" indent="0">
              <a:spcBef>
                <a:spcPts val="0"/>
              </a:spcBef>
              <a:buNone/>
              <a:defRPr sz="3000" cap="all" baseline="0">
                <a:solidFill>
                  <a:schemeClr val="bg1"/>
                </a:solidFill>
                <a:latin typeface="+mj-lt"/>
              </a:defRPr>
            </a:lvl2pPr>
            <a:lvl3pPr marL="0" indent="0">
              <a:spcBef>
                <a:spcPts val="0"/>
              </a:spcBef>
              <a:buNone/>
              <a:defRPr sz="3000" cap="all" baseline="0">
                <a:solidFill>
                  <a:schemeClr val="bg1"/>
                </a:solidFill>
                <a:latin typeface="+mj-lt"/>
              </a:defRPr>
            </a:lvl3pPr>
            <a:lvl4pPr marL="0" indent="0">
              <a:spcBef>
                <a:spcPts val="0"/>
              </a:spcBef>
              <a:buNone/>
              <a:defRPr sz="3000" cap="all" baseline="0">
                <a:solidFill>
                  <a:schemeClr val="bg1"/>
                </a:solidFill>
                <a:latin typeface="+mj-lt"/>
              </a:defRPr>
            </a:lvl4pPr>
            <a:lvl5pPr marL="0" indent="0">
              <a:spcBef>
                <a:spcPts val="0"/>
              </a:spcBef>
              <a:buNone/>
              <a:defRPr sz="3000" cap="all" baseline="0">
                <a:solidFill>
                  <a:schemeClr val="bg1"/>
                </a:solidFill>
                <a:latin typeface="+mj-lt"/>
              </a:defRPr>
            </a:lvl5pPr>
            <a:lvl6pPr marL="0" indent="0">
              <a:spcBef>
                <a:spcPts val="0"/>
              </a:spcBef>
              <a:buNone/>
              <a:defRPr sz="3000" cap="all" baseline="0">
                <a:solidFill>
                  <a:schemeClr val="bg1"/>
                </a:solidFill>
                <a:latin typeface="+mj-lt"/>
              </a:defRPr>
            </a:lvl6pPr>
            <a:lvl7pPr marL="0" indent="0">
              <a:spcBef>
                <a:spcPts val="0"/>
              </a:spcBef>
              <a:buNone/>
              <a:defRPr sz="3000" cap="all" baseline="0">
                <a:solidFill>
                  <a:schemeClr val="bg1"/>
                </a:solidFill>
                <a:latin typeface="+mj-lt"/>
              </a:defRPr>
            </a:lvl7pPr>
            <a:lvl8pPr marL="0" indent="0">
              <a:spcBef>
                <a:spcPts val="0"/>
              </a:spcBef>
              <a:buNone/>
              <a:defRPr sz="3000" cap="all" baseline="0">
                <a:solidFill>
                  <a:schemeClr val="bg1"/>
                </a:solidFill>
                <a:latin typeface="+mj-lt"/>
              </a:defRPr>
            </a:lvl8pPr>
            <a:lvl9pPr marL="0" indent="0">
              <a:spcBef>
                <a:spcPts val="0"/>
              </a:spcBef>
              <a:buNone/>
              <a:defRPr sz="3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714375" y="3535680"/>
            <a:ext cx="8001000" cy="3429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714375" y="7516368"/>
            <a:ext cx="8001000" cy="609600"/>
          </a:xfrm>
          <a:prstGeom prst="round1Rect">
            <a:avLst/>
          </a:prstGeom>
          <a:solidFill>
            <a:schemeClr val="accent3"/>
          </a:solidFill>
        </p:spPr>
        <p:txBody>
          <a:bodyPr lIns="365760" anchor="ctr">
            <a:noAutofit/>
          </a:bodyPr>
          <a:lstStyle>
            <a:lvl1pPr marL="0" indent="0">
              <a:spcBef>
                <a:spcPts val="0"/>
              </a:spcBef>
              <a:buNone/>
              <a:defRPr sz="3000" cap="all" baseline="0">
                <a:solidFill>
                  <a:schemeClr val="bg1"/>
                </a:solidFill>
                <a:latin typeface="+mj-lt"/>
              </a:defRPr>
            </a:lvl1pPr>
            <a:lvl2pPr marL="0" indent="0">
              <a:spcBef>
                <a:spcPts val="0"/>
              </a:spcBef>
              <a:buNone/>
              <a:defRPr sz="3000" cap="all" baseline="0">
                <a:solidFill>
                  <a:schemeClr val="bg1"/>
                </a:solidFill>
                <a:latin typeface="+mj-lt"/>
              </a:defRPr>
            </a:lvl2pPr>
            <a:lvl3pPr marL="0" indent="0">
              <a:spcBef>
                <a:spcPts val="0"/>
              </a:spcBef>
              <a:buNone/>
              <a:defRPr sz="3000" cap="all" baseline="0">
                <a:solidFill>
                  <a:schemeClr val="bg1"/>
                </a:solidFill>
                <a:latin typeface="+mj-lt"/>
              </a:defRPr>
            </a:lvl3pPr>
            <a:lvl4pPr marL="0" indent="0">
              <a:spcBef>
                <a:spcPts val="0"/>
              </a:spcBef>
              <a:buNone/>
              <a:defRPr sz="3000" cap="all" baseline="0">
                <a:solidFill>
                  <a:schemeClr val="bg1"/>
                </a:solidFill>
                <a:latin typeface="+mj-lt"/>
              </a:defRPr>
            </a:lvl4pPr>
            <a:lvl5pPr marL="0" indent="0">
              <a:spcBef>
                <a:spcPts val="0"/>
              </a:spcBef>
              <a:buNone/>
              <a:defRPr sz="3000" cap="all" baseline="0">
                <a:solidFill>
                  <a:schemeClr val="bg1"/>
                </a:solidFill>
                <a:latin typeface="+mj-lt"/>
              </a:defRPr>
            </a:lvl5pPr>
            <a:lvl6pPr marL="0" indent="0">
              <a:spcBef>
                <a:spcPts val="0"/>
              </a:spcBef>
              <a:buNone/>
              <a:defRPr sz="3000" cap="all" baseline="0">
                <a:solidFill>
                  <a:schemeClr val="bg1"/>
                </a:solidFill>
                <a:latin typeface="+mj-lt"/>
              </a:defRPr>
            </a:lvl6pPr>
            <a:lvl7pPr marL="0" indent="0">
              <a:spcBef>
                <a:spcPts val="0"/>
              </a:spcBef>
              <a:buNone/>
              <a:defRPr sz="3000" cap="all" baseline="0">
                <a:solidFill>
                  <a:schemeClr val="bg1"/>
                </a:solidFill>
                <a:latin typeface="+mj-lt"/>
              </a:defRPr>
            </a:lvl7pPr>
            <a:lvl8pPr marL="0" indent="0">
              <a:spcBef>
                <a:spcPts val="0"/>
              </a:spcBef>
              <a:buNone/>
              <a:defRPr sz="3000" cap="all" baseline="0">
                <a:solidFill>
                  <a:schemeClr val="bg1"/>
                </a:solidFill>
                <a:latin typeface="+mj-lt"/>
              </a:defRPr>
            </a:lvl8pPr>
            <a:lvl9pPr marL="0" indent="0">
              <a:spcBef>
                <a:spcPts val="0"/>
              </a:spcBef>
              <a:buNone/>
              <a:defRPr sz="3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714375" y="8125971"/>
            <a:ext cx="8001000" cy="4544083"/>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714375" y="12915900"/>
            <a:ext cx="8001000" cy="609600"/>
          </a:xfrm>
          <a:prstGeom prst="round1Rect">
            <a:avLst/>
          </a:prstGeom>
          <a:solidFill>
            <a:schemeClr val="accent4"/>
          </a:solidFill>
        </p:spPr>
        <p:txBody>
          <a:bodyPr lIns="365760" anchor="ctr">
            <a:noAutofit/>
          </a:bodyPr>
          <a:lstStyle>
            <a:lvl1pPr marL="0" indent="0">
              <a:spcBef>
                <a:spcPts val="0"/>
              </a:spcBef>
              <a:buNone/>
              <a:defRPr sz="3000" cap="all" baseline="0">
                <a:solidFill>
                  <a:schemeClr val="bg1"/>
                </a:solidFill>
                <a:latin typeface="+mj-lt"/>
              </a:defRPr>
            </a:lvl1pPr>
            <a:lvl2pPr marL="0" indent="0">
              <a:spcBef>
                <a:spcPts val="0"/>
              </a:spcBef>
              <a:buNone/>
              <a:defRPr sz="3000" cap="all" baseline="0">
                <a:solidFill>
                  <a:schemeClr val="bg1"/>
                </a:solidFill>
                <a:latin typeface="+mj-lt"/>
              </a:defRPr>
            </a:lvl2pPr>
            <a:lvl3pPr marL="0" indent="0">
              <a:spcBef>
                <a:spcPts val="0"/>
              </a:spcBef>
              <a:buNone/>
              <a:defRPr sz="3000" cap="all" baseline="0">
                <a:solidFill>
                  <a:schemeClr val="bg1"/>
                </a:solidFill>
                <a:latin typeface="+mj-lt"/>
              </a:defRPr>
            </a:lvl3pPr>
            <a:lvl4pPr marL="0" indent="0">
              <a:spcBef>
                <a:spcPts val="0"/>
              </a:spcBef>
              <a:buNone/>
              <a:defRPr sz="3000" cap="all" baseline="0">
                <a:solidFill>
                  <a:schemeClr val="bg1"/>
                </a:solidFill>
                <a:latin typeface="+mj-lt"/>
              </a:defRPr>
            </a:lvl4pPr>
            <a:lvl5pPr marL="0" indent="0">
              <a:spcBef>
                <a:spcPts val="0"/>
              </a:spcBef>
              <a:buNone/>
              <a:defRPr sz="3000" cap="all" baseline="0">
                <a:solidFill>
                  <a:schemeClr val="bg1"/>
                </a:solidFill>
                <a:latin typeface="+mj-lt"/>
              </a:defRPr>
            </a:lvl5pPr>
            <a:lvl6pPr marL="0" indent="0">
              <a:spcBef>
                <a:spcPts val="0"/>
              </a:spcBef>
              <a:buNone/>
              <a:defRPr sz="3000" cap="all" baseline="0">
                <a:solidFill>
                  <a:schemeClr val="bg1"/>
                </a:solidFill>
                <a:latin typeface="+mj-lt"/>
              </a:defRPr>
            </a:lvl6pPr>
            <a:lvl7pPr marL="0" indent="0">
              <a:spcBef>
                <a:spcPts val="0"/>
              </a:spcBef>
              <a:buNone/>
              <a:defRPr sz="3000" cap="all" baseline="0">
                <a:solidFill>
                  <a:schemeClr val="bg1"/>
                </a:solidFill>
                <a:latin typeface="+mj-lt"/>
              </a:defRPr>
            </a:lvl7pPr>
            <a:lvl8pPr marL="0" indent="0">
              <a:spcBef>
                <a:spcPts val="0"/>
              </a:spcBef>
              <a:buNone/>
              <a:defRPr sz="3000" cap="all" baseline="0">
                <a:solidFill>
                  <a:schemeClr val="bg1"/>
                </a:solidFill>
                <a:latin typeface="+mj-lt"/>
              </a:defRPr>
            </a:lvl8pPr>
            <a:lvl9pPr marL="0" indent="0">
              <a:spcBef>
                <a:spcPts val="0"/>
              </a:spcBef>
              <a:buNone/>
              <a:defRPr sz="3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714375" y="13528548"/>
            <a:ext cx="8001000" cy="2286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9715500" y="2926080"/>
            <a:ext cx="8001000" cy="609600"/>
          </a:xfrm>
          <a:prstGeom prst="round1Rect">
            <a:avLst/>
          </a:prstGeom>
          <a:solidFill>
            <a:schemeClr val="accent5"/>
          </a:solidFill>
        </p:spPr>
        <p:txBody>
          <a:bodyPr lIns="365760" anchor="ctr">
            <a:noAutofit/>
          </a:bodyPr>
          <a:lstStyle>
            <a:lvl1pPr marL="0" indent="0">
              <a:spcBef>
                <a:spcPts val="0"/>
              </a:spcBef>
              <a:buNone/>
              <a:defRPr sz="3000" cap="all" baseline="0">
                <a:solidFill>
                  <a:schemeClr val="bg1"/>
                </a:solidFill>
                <a:latin typeface="+mj-lt"/>
              </a:defRPr>
            </a:lvl1pPr>
            <a:lvl2pPr marL="0" indent="0">
              <a:spcBef>
                <a:spcPts val="0"/>
              </a:spcBef>
              <a:buNone/>
              <a:defRPr sz="3000" cap="all" baseline="0">
                <a:solidFill>
                  <a:schemeClr val="bg1"/>
                </a:solidFill>
                <a:latin typeface="+mj-lt"/>
              </a:defRPr>
            </a:lvl2pPr>
            <a:lvl3pPr marL="0" indent="0">
              <a:spcBef>
                <a:spcPts val="0"/>
              </a:spcBef>
              <a:buNone/>
              <a:defRPr sz="3000" cap="all" baseline="0">
                <a:solidFill>
                  <a:schemeClr val="bg1"/>
                </a:solidFill>
                <a:latin typeface="+mj-lt"/>
              </a:defRPr>
            </a:lvl3pPr>
            <a:lvl4pPr marL="0" indent="0">
              <a:spcBef>
                <a:spcPts val="0"/>
              </a:spcBef>
              <a:buNone/>
              <a:defRPr sz="3000" cap="all" baseline="0">
                <a:solidFill>
                  <a:schemeClr val="bg1"/>
                </a:solidFill>
                <a:latin typeface="+mj-lt"/>
              </a:defRPr>
            </a:lvl4pPr>
            <a:lvl5pPr marL="0" indent="0">
              <a:spcBef>
                <a:spcPts val="0"/>
              </a:spcBef>
              <a:buNone/>
              <a:defRPr sz="3000" cap="all" baseline="0">
                <a:solidFill>
                  <a:schemeClr val="bg1"/>
                </a:solidFill>
                <a:latin typeface="+mj-lt"/>
              </a:defRPr>
            </a:lvl5pPr>
            <a:lvl6pPr marL="0" indent="0">
              <a:spcBef>
                <a:spcPts val="0"/>
              </a:spcBef>
              <a:buNone/>
              <a:defRPr sz="3000" cap="all" baseline="0">
                <a:solidFill>
                  <a:schemeClr val="bg1"/>
                </a:solidFill>
                <a:latin typeface="+mj-lt"/>
              </a:defRPr>
            </a:lvl6pPr>
            <a:lvl7pPr marL="0" indent="0">
              <a:spcBef>
                <a:spcPts val="0"/>
              </a:spcBef>
              <a:buNone/>
              <a:defRPr sz="3000" cap="all" baseline="0">
                <a:solidFill>
                  <a:schemeClr val="bg1"/>
                </a:solidFill>
                <a:latin typeface="+mj-lt"/>
              </a:defRPr>
            </a:lvl7pPr>
            <a:lvl8pPr marL="0" indent="0">
              <a:spcBef>
                <a:spcPts val="0"/>
              </a:spcBef>
              <a:buNone/>
              <a:defRPr sz="3000" cap="all" baseline="0">
                <a:solidFill>
                  <a:schemeClr val="bg1"/>
                </a:solidFill>
                <a:latin typeface="+mj-lt"/>
              </a:defRPr>
            </a:lvl8pPr>
            <a:lvl9pPr marL="0" indent="0">
              <a:spcBef>
                <a:spcPts val="0"/>
              </a:spcBef>
              <a:buNone/>
              <a:defRPr sz="3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9715500" y="3535680"/>
            <a:ext cx="8001000" cy="2286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9715500" y="5974080"/>
            <a:ext cx="8001000" cy="30861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9715500" y="11734800"/>
            <a:ext cx="8001000" cy="8763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9715500" y="12915900"/>
            <a:ext cx="8001000" cy="609600"/>
          </a:xfrm>
          <a:prstGeom prst="round1Rect">
            <a:avLst/>
          </a:prstGeom>
          <a:solidFill>
            <a:schemeClr val="accent6"/>
          </a:solidFill>
        </p:spPr>
        <p:txBody>
          <a:bodyPr lIns="365760" anchor="ctr">
            <a:noAutofit/>
          </a:bodyPr>
          <a:lstStyle>
            <a:lvl1pPr marL="0" indent="0">
              <a:spcBef>
                <a:spcPts val="0"/>
              </a:spcBef>
              <a:buNone/>
              <a:defRPr sz="3000" cap="all" baseline="0">
                <a:solidFill>
                  <a:schemeClr val="bg1"/>
                </a:solidFill>
                <a:latin typeface="+mj-lt"/>
              </a:defRPr>
            </a:lvl1pPr>
            <a:lvl2pPr marL="0" indent="0">
              <a:spcBef>
                <a:spcPts val="0"/>
              </a:spcBef>
              <a:buNone/>
              <a:defRPr sz="3000" cap="all" baseline="0">
                <a:solidFill>
                  <a:schemeClr val="bg1"/>
                </a:solidFill>
                <a:latin typeface="+mj-lt"/>
              </a:defRPr>
            </a:lvl2pPr>
            <a:lvl3pPr marL="0" indent="0">
              <a:spcBef>
                <a:spcPts val="0"/>
              </a:spcBef>
              <a:buNone/>
              <a:defRPr sz="3000" cap="all" baseline="0">
                <a:solidFill>
                  <a:schemeClr val="bg1"/>
                </a:solidFill>
                <a:latin typeface="+mj-lt"/>
              </a:defRPr>
            </a:lvl3pPr>
            <a:lvl4pPr marL="0" indent="0">
              <a:spcBef>
                <a:spcPts val="0"/>
              </a:spcBef>
              <a:buNone/>
              <a:defRPr sz="3000" cap="all" baseline="0">
                <a:solidFill>
                  <a:schemeClr val="bg1"/>
                </a:solidFill>
                <a:latin typeface="+mj-lt"/>
              </a:defRPr>
            </a:lvl4pPr>
            <a:lvl5pPr marL="0" indent="0">
              <a:spcBef>
                <a:spcPts val="0"/>
              </a:spcBef>
              <a:buNone/>
              <a:defRPr sz="3000" cap="all" baseline="0">
                <a:solidFill>
                  <a:schemeClr val="bg1"/>
                </a:solidFill>
                <a:latin typeface="+mj-lt"/>
              </a:defRPr>
            </a:lvl5pPr>
            <a:lvl6pPr marL="0" indent="0">
              <a:spcBef>
                <a:spcPts val="0"/>
              </a:spcBef>
              <a:buNone/>
              <a:defRPr sz="3000" cap="all" baseline="0">
                <a:solidFill>
                  <a:schemeClr val="bg1"/>
                </a:solidFill>
                <a:latin typeface="+mj-lt"/>
              </a:defRPr>
            </a:lvl6pPr>
            <a:lvl7pPr marL="0" indent="0">
              <a:spcBef>
                <a:spcPts val="0"/>
              </a:spcBef>
              <a:buNone/>
              <a:defRPr sz="3000" cap="all" baseline="0">
                <a:solidFill>
                  <a:schemeClr val="bg1"/>
                </a:solidFill>
                <a:latin typeface="+mj-lt"/>
              </a:defRPr>
            </a:lvl7pPr>
            <a:lvl8pPr marL="0" indent="0">
              <a:spcBef>
                <a:spcPts val="0"/>
              </a:spcBef>
              <a:buNone/>
              <a:defRPr sz="3000" cap="all" baseline="0">
                <a:solidFill>
                  <a:schemeClr val="bg1"/>
                </a:solidFill>
                <a:latin typeface="+mj-lt"/>
              </a:defRPr>
            </a:lvl8pPr>
            <a:lvl9pPr marL="0" indent="0">
              <a:spcBef>
                <a:spcPts val="0"/>
              </a:spcBef>
              <a:buNone/>
              <a:defRPr sz="3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9715500" y="13528548"/>
            <a:ext cx="8001000" cy="2286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18688050" y="2926080"/>
            <a:ext cx="8001000" cy="609600"/>
          </a:xfrm>
          <a:prstGeom prst="round1Rect">
            <a:avLst/>
          </a:prstGeom>
          <a:solidFill>
            <a:schemeClr val="accent6"/>
          </a:solidFill>
        </p:spPr>
        <p:txBody>
          <a:bodyPr lIns="365760" anchor="ctr">
            <a:noAutofit/>
          </a:bodyPr>
          <a:lstStyle>
            <a:lvl1pPr marL="0" indent="0">
              <a:spcBef>
                <a:spcPts val="0"/>
              </a:spcBef>
              <a:buNone/>
              <a:defRPr sz="3000" cap="all" baseline="0">
                <a:solidFill>
                  <a:schemeClr val="bg1"/>
                </a:solidFill>
                <a:latin typeface="+mj-lt"/>
              </a:defRPr>
            </a:lvl1pPr>
            <a:lvl2pPr marL="0" indent="0">
              <a:spcBef>
                <a:spcPts val="0"/>
              </a:spcBef>
              <a:buNone/>
              <a:defRPr sz="3000" cap="all" baseline="0">
                <a:solidFill>
                  <a:schemeClr val="bg1"/>
                </a:solidFill>
                <a:latin typeface="+mj-lt"/>
              </a:defRPr>
            </a:lvl2pPr>
            <a:lvl3pPr marL="0" indent="0">
              <a:spcBef>
                <a:spcPts val="0"/>
              </a:spcBef>
              <a:buNone/>
              <a:defRPr sz="3000" cap="all" baseline="0">
                <a:solidFill>
                  <a:schemeClr val="bg1"/>
                </a:solidFill>
                <a:latin typeface="+mj-lt"/>
              </a:defRPr>
            </a:lvl3pPr>
            <a:lvl4pPr marL="0" indent="0">
              <a:spcBef>
                <a:spcPts val="0"/>
              </a:spcBef>
              <a:buNone/>
              <a:defRPr sz="3000" cap="all" baseline="0">
                <a:solidFill>
                  <a:schemeClr val="bg1"/>
                </a:solidFill>
                <a:latin typeface="+mj-lt"/>
              </a:defRPr>
            </a:lvl4pPr>
            <a:lvl5pPr marL="0" indent="0">
              <a:spcBef>
                <a:spcPts val="0"/>
              </a:spcBef>
              <a:buNone/>
              <a:defRPr sz="3000" cap="all" baseline="0">
                <a:solidFill>
                  <a:schemeClr val="bg1"/>
                </a:solidFill>
                <a:latin typeface="+mj-lt"/>
              </a:defRPr>
            </a:lvl5pPr>
            <a:lvl6pPr marL="0" indent="0">
              <a:spcBef>
                <a:spcPts val="0"/>
              </a:spcBef>
              <a:buNone/>
              <a:defRPr sz="3000" cap="all" baseline="0">
                <a:solidFill>
                  <a:schemeClr val="bg1"/>
                </a:solidFill>
                <a:latin typeface="+mj-lt"/>
              </a:defRPr>
            </a:lvl6pPr>
            <a:lvl7pPr marL="0" indent="0">
              <a:spcBef>
                <a:spcPts val="0"/>
              </a:spcBef>
              <a:buNone/>
              <a:defRPr sz="3000" cap="all" baseline="0">
                <a:solidFill>
                  <a:schemeClr val="bg1"/>
                </a:solidFill>
                <a:latin typeface="+mj-lt"/>
              </a:defRPr>
            </a:lvl7pPr>
            <a:lvl8pPr marL="0" indent="0">
              <a:spcBef>
                <a:spcPts val="0"/>
              </a:spcBef>
              <a:buNone/>
              <a:defRPr sz="3000" cap="all" baseline="0">
                <a:solidFill>
                  <a:schemeClr val="bg1"/>
                </a:solidFill>
                <a:latin typeface="+mj-lt"/>
              </a:defRPr>
            </a:lvl8pPr>
            <a:lvl9pPr marL="0" indent="0">
              <a:spcBef>
                <a:spcPts val="0"/>
              </a:spcBef>
              <a:buNone/>
              <a:defRPr sz="3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18688050" y="3535680"/>
            <a:ext cx="8001000" cy="36576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18688050" y="7918704"/>
            <a:ext cx="8001000" cy="36576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18688050" y="12915900"/>
            <a:ext cx="8001000" cy="609600"/>
          </a:xfrm>
          <a:prstGeom prst="round1Rect">
            <a:avLst/>
          </a:prstGeom>
          <a:solidFill>
            <a:schemeClr val="accent1"/>
          </a:solidFill>
        </p:spPr>
        <p:txBody>
          <a:bodyPr lIns="365760" anchor="ctr">
            <a:noAutofit/>
          </a:bodyPr>
          <a:lstStyle>
            <a:lvl1pPr marL="0" indent="0">
              <a:spcBef>
                <a:spcPts val="0"/>
              </a:spcBef>
              <a:buNone/>
              <a:defRPr sz="3000" cap="all" baseline="0">
                <a:solidFill>
                  <a:schemeClr val="bg1"/>
                </a:solidFill>
                <a:latin typeface="+mj-lt"/>
              </a:defRPr>
            </a:lvl1pPr>
            <a:lvl2pPr marL="0" indent="0">
              <a:spcBef>
                <a:spcPts val="0"/>
              </a:spcBef>
              <a:buNone/>
              <a:defRPr sz="3000" cap="all" baseline="0">
                <a:solidFill>
                  <a:schemeClr val="bg1"/>
                </a:solidFill>
                <a:latin typeface="+mj-lt"/>
              </a:defRPr>
            </a:lvl2pPr>
            <a:lvl3pPr marL="0" indent="0">
              <a:spcBef>
                <a:spcPts val="0"/>
              </a:spcBef>
              <a:buNone/>
              <a:defRPr sz="3000" cap="all" baseline="0">
                <a:solidFill>
                  <a:schemeClr val="bg1"/>
                </a:solidFill>
                <a:latin typeface="+mj-lt"/>
              </a:defRPr>
            </a:lvl3pPr>
            <a:lvl4pPr marL="0" indent="0">
              <a:spcBef>
                <a:spcPts val="0"/>
              </a:spcBef>
              <a:buNone/>
              <a:defRPr sz="3000" cap="all" baseline="0">
                <a:solidFill>
                  <a:schemeClr val="bg1"/>
                </a:solidFill>
                <a:latin typeface="+mj-lt"/>
              </a:defRPr>
            </a:lvl4pPr>
            <a:lvl5pPr marL="0" indent="0">
              <a:spcBef>
                <a:spcPts val="0"/>
              </a:spcBef>
              <a:buNone/>
              <a:defRPr sz="3000" cap="all" baseline="0">
                <a:solidFill>
                  <a:schemeClr val="bg1"/>
                </a:solidFill>
                <a:latin typeface="+mj-lt"/>
              </a:defRPr>
            </a:lvl5pPr>
            <a:lvl6pPr marL="0" indent="0">
              <a:spcBef>
                <a:spcPts val="0"/>
              </a:spcBef>
              <a:buNone/>
              <a:defRPr sz="3000" cap="all" baseline="0">
                <a:solidFill>
                  <a:schemeClr val="bg1"/>
                </a:solidFill>
                <a:latin typeface="+mj-lt"/>
              </a:defRPr>
            </a:lvl6pPr>
            <a:lvl7pPr marL="0" indent="0">
              <a:spcBef>
                <a:spcPts val="0"/>
              </a:spcBef>
              <a:buNone/>
              <a:defRPr sz="3000" cap="all" baseline="0">
                <a:solidFill>
                  <a:schemeClr val="bg1"/>
                </a:solidFill>
                <a:latin typeface="+mj-lt"/>
              </a:defRPr>
            </a:lvl7pPr>
            <a:lvl8pPr marL="0" indent="0">
              <a:spcBef>
                <a:spcPts val="0"/>
              </a:spcBef>
              <a:buNone/>
              <a:defRPr sz="3000" cap="all" baseline="0">
                <a:solidFill>
                  <a:schemeClr val="bg1"/>
                </a:solidFill>
                <a:latin typeface="+mj-lt"/>
              </a:defRPr>
            </a:lvl8pPr>
            <a:lvl9pPr marL="0" indent="0">
              <a:spcBef>
                <a:spcPts val="0"/>
              </a:spcBef>
              <a:buNone/>
              <a:defRPr sz="3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18688050" y="13528548"/>
            <a:ext cx="8001000" cy="2286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27432003" y="1276350"/>
            <a:ext cx="7779545" cy="16459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rIns="137160" rtlCol="0" anchor="t"/>
          <a:lstStyle/>
          <a:p>
            <a:pPr lvl="0">
              <a:spcBef>
                <a:spcPts val="600"/>
              </a:spcBef>
            </a:pPr>
            <a:r>
              <a:rPr sz="48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600"/>
              </a:spcBef>
            </a:pPr>
            <a:r>
              <a:rPr lang="en-US" sz="33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150"/>
              </a:spcBef>
            </a:pPr>
            <a:endParaRPr sz="3000" dirty="0">
              <a:solidFill>
                <a:prstClr val="white">
                  <a:lumMod val="50000"/>
                </a:prstClr>
              </a:solidFill>
              <a:latin typeface="Calibri Light" panose="020F0302020204030204" pitchFamily="34" charset="0"/>
              <a:cs typeface="Calibri" panose="020F0502020204030204" pitchFamily="34" charset="0"/>
            </a:endParaRPr>
          </a:p>
          <a:p>
            <a:pPr lvl="0">
              <a:spcBef>
                <a:spcPts val="600"/>
              </a:spcBef>
            </a:pPr>
            <a:r>
              <a:rPr sz="44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600"/>
              </a:spcBef>
            </a:pPr>
            <a:r>
              <a:rPr sz="33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3300" dirty="0">
                <a:solidFill>
                  <a:prstClr val="white">
                    <a:lumMod val="50000"/>
                  </a:prstClr>
                </a:solidFill>
                <a:latin typeface="Calibri Light" panose="020F0302020204030204" pitchFamily="34" charset="0"/>
                <a:cs typeface="Calibri" panose="020F0502020204030204" pitchFamily="34" charset="0"/>
              </a:rPr>
              <a:t>poster </a:t>
            </a:r>
            <a:r>
              <a:rPr sz="3300" dirty="0">
                <a:solidFill>
                  <a:prstClr val="white">
                    <a:lumMod val="50000"/>
                  </a:prstClr>
                </a:solidFill>
                <a:latin typeface="Calibri Light" panose="020F0302020204030204" pitchFamily="34" charset="0"/>
                <a:cs typeface="Calibri" panose="020F0502020204030204" pitchFamily="34" charset="0"/>
              </a:rPr>
              <a:t>are formatted for you. </a:t>
            </a:r>
            <a:r>
              <a:rPr lang="en-US" sz="3300" dirty="0">
                <a:solidFill>
                  <a:prstClr val="white">
                    <a:lumMod val="50000"/>
                  </a:prstClr>
                </a:solidFill>
                <a:latin typeface="Calibri Light" panose="020F0302020204030204" pitchFamily="34" charset="0"/>
                <a:cs typeface="Calibri" panose="020F0502020204030204" pitchFamily="34" charset="0"/>
              </a:rPr>
              <a:t>Type</a:t>
            </a:r>
            <a:r>
              <a:rPr lang="en-US" sz="33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3300" dirty="0">
                <a:solidFill>
                  <a:prstClr val="white">
                    <a:lumMod val="50000"/>
                  </a:prstClr>
                </a:solidFill>
                <a:latin typeface="Calibri Light" panose="020F0302020204030204" pitchFamily="34" charset="0"/>
                <a:cs typeface="Calibri" panose="020F0502020204030204" pitchFamily="34" charset="0"/>
              </a:rPr>
              <a:t>to add text, or c</a:t>
            </a:r>
            <a:r>
              <a:rPr lang="en-US" sz="33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1200"/>
              </a:spcBef>
            </a:pPr>
            <a:r>
              <a:rPr lang="en-US" sz="3300" dirty="0">
                <a:solidFill>
                  <a:prstClr val="white">
                    <a:lumMod val="50000"/>
                  </a:prstClr>
                </a:solidFill>
                <a:latin typeface="Calibri Light" panose="020F0302020204030204" pitchFamily="34" charset="0"/>
                <a:cs typeface="Calibri" panose="020F0502020204030204" pitchFamily="34" charset="0"/>
              </a:rPr>
              <a:t>T</a:t>
            </a:r>
            <a:r>
              <a:rPr sz="33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1200"/>
              </a:spcBef>
            </a:pPr>
            <a:r>
              <a:rPr sz="33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3300" dirty="0">
                <a:solidFill>
                  <a:prstClr val="white">
                    <a:lumMod val="50000"/>
                  </a:prstClr>
                </a:solidFill>
                <a:latin typeface="Calibri Light" panose="020F0302020204030204" pitchFamily="34" charset="0"/>
                <a:cs typeface="Calibri" panose="020F0502020204030204" pitchFamily="34" charset="0"/>
              </a:rPr>
              <a:t>content</a:t>
            </a:r>
            <a:r>
              <a:rPr sz="33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1200"/>
              </a:spcBef>
            </a:pPr>
            <a:r>
              <a:rPr sz="33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3300" dirty="0">
                <a:solidFill>
                  <a:prstClr val="white">
                    <a:lumMod val="50000"/>
                  </a:prstClr>
                </a:solidFill>
                <a:latin typeface="Calibri Light" panose="020F0302020204030204" pitchFamily="34" charset="0"/>
                <a:cs typeface="Calibri" panose="020F0502020204030204" pitchFamily="34" charset="0"/>
              </a:rPr>
              <a:t>right-</a:t>
            </a:r>
            <a:r>
              <a:rPr sz="3300" dirty="0">
                <a:solidFill>
                  <a:prstClr val="white">
                    <a:lumMod val="50000"/>
                  </a:prstClr>
                </a:solidFill>
                <a:latin typeface="Calibri Light" panose="020F0302020204030204" pitchFamily="34" charset="0"/>
                <a:cs typeface="Calibri" panose="020F0502020204030204" pitchFamily="34" charset="0"/>
              </a:rPr>
              <a:t>click a picture</a:t>
            </a:r>
            <a:r>
              <a:rPr lang="en-US" sz="33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33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3300" dirty="0">
                <a:solidFill>
                  <a:prstClr val="white">
                    <a:lumMod val="50000"/>
                  </a:prstClr>
                </a:solidFill>
                <a:latin typeface="Calibri Light" panose="020F0302020204030204" pitchFamily="34" charset="0"/>
                <a:cs typeface="Calibri" panose="020F0502020204030204" pitchFamily="34" charset="0"/>
              </a:rPr>
              <a:t>esize</a:t>
            </a:r>
            <a:r>
              <a:rPr lang="en-US" sz="33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33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5730" userDrawn="1">
          <p15:clr>
            <a:srgbClr val="A4A3A4"/>
          </p15:clr>
        </p15:guide>
        <p15:guide id="2" pos="1155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27432000" cy="2514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29"/>
          </a:p>
        </p:txBody>
      </p:sp>
      <p:sp>
        <p:nvSpPr>
          <p:cNvPr id="2" name="Title Placeholder 1"/>
          <p:cNvSpPr>
            <a:spLocks noGrp="1"/>
          </p:cNvSpPr>
          <p:nvPr>
            <p:ph type="title"/>
          </p:nvPr>
        </p:nvSpPr>
        <p:spPr bwMode="auto">
          <a:xfrm>
            <a:off x="4000500" y="495300"/>
            <a:ext cx="19431000" cy="125727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000500" y="3009900"/>
            <a:ext cx="19431000" cy="118148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4375" y="16057349"/>
            <a:ext cx="6172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ECAA57DF-1C19-4726-AB84-014692BAD8F5}" type="datetimeFigureOut">
              <a:rPr lang="en-US" smtClean="0"/>
              <a:pPr/>
              <a:t>2/26/2018</a:t>
            </a:fld>
            <a:endParaRPr lang="en-US"/>
          </a:p>
        </p:txBody>
      </p:sp>
      <p:sp>
        <p:nvSpPr>
          <p:cNvPr id="5" name="Footer Placeholder 4"/>
          <p:cNvSpPr>
            <a:spLocks noGrp="1"/>
          </p:cNvSpPr>
          <p:nvPr>
            <p:ph type="ftr" sz="quarter" idx="3"/>
          </p:nvPr>
        </p:nvSpPr>
        <p:spPr>
          <a:xfrm>
            <a:off x="6886575" y="16057349"/>
            <a:ext cx="1365885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0545425" y="16057349"/>
            <a:ext cx="6172200"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194513"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595" indent="-228595" algn="l" defTabSz="2194513" rtl="0" eaLnBrk="1" latinLnBrk="0" hangingPunct="1">
        <a:lnSpc>
          <a:spcPct val="100000"/>
        </a:lnSpc>
        <a:spcBef>
          <a:spcPts val="600"/>
        </a:spcBef>
        <a:buClr>
          <a:schemeClr val="accent2"/>
        </a:buClr>
        <a:buFont typeface="Arial" panose="020B0604020202020204" pitchFamily="34" charset="0"/>
        <a:buChar char="•"/>
        <a:defRPr sz="1400" kern="1200">
          <a:solidFill>
            <a:schemeClr val="tx1"/>
          </a:solidFill>
          <a:latin typeface="+mn-lt"/>
          <a:ea typeface="+mn-ea"/>
          <a:cs typeface="+mn-cs"/>
        </a:defRPr>
      </a:lvl1pPr>
      <a:lvl2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2pPr>
      <a:lvl3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3pPr>
      <a:lvl4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4pPr>
      <a:lvl5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5pPr>
      <a:lvl6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6pPr>
      <a:lvl7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7pPr>
      <a:lvl8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8pPr>
      <a:lvl9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2194513" rtl="0" eaLnBrk="1" latinLnBrk="0" hangingPunct="1">
        <a:defRPr sz="4320" kern="1200">
          <a:solidFill>
            <a:schemeClr val="tx1"/>
          </a:solidFill>
          <a:latin typeface="+mn-lt"/>
          <a:ea typeface="+mn-ea"/>
          <a:cs typeface="+mn-cs"/>
        </a:defRPr>
      </a:lvl1pPr>
      <a:lvl2pPr marL="1097257" algn="l" defTabSz="2194513" rtl="0" eaLnBrk="1" latinLnBrk="0" hangingPunct="1">
        <a:defRPr sz="4320" kern="1200">
          <a:solidFill>
            <a:schemeClr val="tx1"/>
          </a:solidFill>
          <a:latin typeface="+mn-lt"/>
          <a:ea typeface="+mn-ea"/>
          <a:cs typeface="+mn-cs"/>
        </a:defRPr>
      </a:lvl2pPr>
      <a:lvl3pPr marL="2194513" algn="l" defTabSz="2194513" rtl="0" eaLnBrk="1" latinLnBrk="0" hangingPunct="1">
        <a:defRPr sz="4320" kern="1200">
          <a:solidFill>
            <a:schemeClr val="tx1"/>
          </a:solidFill>
          <a:latin typeface="+mn-lt"/>
          <a:ea typeface="+mn-ea"/>
          <a:cs typeface="+mn-cs"/>
        </a:defRPr>
      </a:lvl3pPr>
      <a:lvl4pPr marL="3291770" algn="l" defTabSz="2194513" rtl="0" eaLnBrk="1" latinLnBrk="0" hangingPunct="1">
        <a:defRPr sz="4320" kern="1200">
          <a:solidFill>
            <a:schemeClr val="tx1"/>
          </a:solidFill>
          <a:latin typeface="+mn-lt"/>
          <a:ea typeface="+mn-ea"/>
          <a:cs typeface="+mn-cs"/>
        </a:defRPr>
      </a:lvl4pPr>
      <a:lvl5pPr marL="4389026" algn="l" defTabSz="2194513" rtl="0" eaLnBrk="1" latinLnBrk="0" hangingPunct="1">
        <a:defRPr sz="4320" kern="1200">
          <a:solidFill>
            <a:schemeClr val="tx1"/>
          </a:solidFill>
          <a:latin typeface="+mn-lt"/>
          <a:ea typeface="+mn-ea"/>
          <a:cs typeface="+mn-cs"/>
        </a:defRPr>
      </a:lvl5pPr>
      <a:lvl6pPr marL="5486283" algn="l" defTabSz="2194513" rtl="0" eaLnBrk="1" latinLnBrk="0" hangingPunct="1">
        <a:defRPr sz="4320" kern="1200">
          <a:solidFill>
            <a:schemeClr val="tx1"/>
          </a:solidFill>
          <a:latin typeface="+mn-lt"/>
          <a:ea typeface="+mn-ea"/>
          <a:cs typeface="+mn-cs"/>
        </a:defRPr>
      </a:lvl6pPr>
      <a:lvl7pPr marL="6583539" algn="l" defTabSz="2194513" rtl="0" eaLnBrk="1" latinLnBrk="0" hangingPunct="1">
        <a:defRPr sz="4320" kern="1200">
          <a:solidFill>
            <a:schemeClr val="tx1"/>
          </a:solidFill>
          <a:latin typeface="+mn-lt"/>
          <a:ea typeface="+mn-ea"/>
          <a:cs typeface="+mn-cs"/>
        </a:defRPr>
      </a:lvl7pPr>
      <a:lvl8pPr marL="7680796" algn="l" defTabSz="2194513" rtl="0" eaLnBrk="1" latinLnBrk="0" hangingPunct="1">
        <a:defRPr sz="4320" kern="1200">
          <a:solidFill>
            <a:schemeClr val="tx1"/>
          </a:solidFill>
          <a:latin typeface="+mn-lt"/>
          <a:ea typeface="+mn-ea"/>
          <a:cs typeface="+mn-cs"/>
        </a:defRPr>
      </a:lvl8pPr>
      <a:lvl9pPr marL="8778052" algn="l" defTabSz="2194513" rtl="0" eaLnBrk="1" latinLnBrk="0" hangingPunct="1">
        <a:defRPr sz="432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184" userDrawn="1">
          <p15:clr>
            <a:srgbClr val="A4A3A4"/>
          </p15:clr>
        </p15:guide>
        <p15:guide id="2" pos="450" userDrawn="1">
          <p15:clr>
            <a:srgbClr val="A4A3A4"/>
          </p15:clr>
        </p15:guide>
        <p15:guide id="3" pos="16830" userDrawn="1">
          <p15:clr>
            <a:srgbClr val="A4A3A4"/>
          </p15:clr>
        </p15:guide>
        <p15:guide id="4" pos="8640"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jpe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24539" y="543415"/>
            <a:ext cx="19381400" cy="1257270"/>
          </a:xfrm>
        </p:spPr>
        <p:txBody>
          <a:bodyPr>
            <a:normAutofit fontScale="90000"/>
          </a:bodyPr>
          <a:lstStyle/>
          <a:p>
            <a:pPr algn="ctr"/>
            <a:r>
              <a:rPr lang="en-US" dirty="0"/>
              <a:t>Breaking Bad: Robust Breakout Detection Based on E-Divisive with Medians (EDM) for Modeling Data Quality Control</a:t>
            </a:r>
          </a:p>
        </p:txBody>
      </p:sp>
      <p:sp>
        <p:nvSpPr>
          <p:cNvPr id="23" name="Text Placeholder 22"/>
          <p:cNvSpPr>
            <a:spLocks noGrp="1"/>
          </p:cNvSpPr>
          <p:nvPr>
            <p:ph type="body" sz="quarter" idx="36"/>
          </p:nvPr>
        </p:nvSpPr>
        <p:spPr>
          <a:xfrm>
            <a:off x="4618673" y="1800685"/>
            <a:ext cx="15544800" cy="415499"/>
          </a:xfrm>
        </p:spPr>
        <p:txBody>
          <a:bodyPr/>
          <a:lstStyle/>
          <a:p>
            <a:pPr algn="ctr"/>
            <a:r>
              <a:rPr lang="en-US" sz="2000" dirty="0"/>
              <a:t>Hao Zhang, Ph.D., Philadelphia Water Department, Philadelphia, PA, USA</a:t>
            </a:r>
          </a:p>
        </p:txBody>
      </p:sp>
      <p:sp>
        <p:nvSpPr>
          <p:cNvPr id="5" name="Text Placeholder 4"/>
          <p:cNvSpPr>
            <a:spLocks noGrp="1"/>
          </p:cNvSpPr>
          <p:nvPr>
            <p:ph type="body" sz="quarter" idx="13"/>
          </p:nvPr>
        </p:nvSpPr>
        <p:spPr/>
        <p:txBody>
          <a:bodyPr/>
          <a:lstStyle/>
          <a:p>
            <a:r>
              <a:rPr lang="en-US" dirty="0"/>
              <a:t>INTRODUCTION</a:t>
            </a:r>
          </a:p>
        </p:txBody>
      </p:sp>
      <p:sp>
        <p:nvSpPr>
          <p:cNvPr id="12" name="Content Placeholder 11"/>
          <p:cNvSpPr>
            <a:spLocks noGrp="1"/>
          </p:cNvSpPr>
          <p:nvPr>
            <p:ph sz="quarter" idx="25"/>
          </p:nvPr>
        </p:nvSpPr>
        <p:spPr>
          <a:xfrm>
            <a:off x="767032" y="3441770"/>
            <a:ext cx="4475529" cy="4702902"/>
          </a:xfrm>
        </p:spPr>
        <p:txBody>
          <a:bodyPr lIns="91440">
            <a:noAutofit/>
          </a:bodyPr>
          <a:lstStyle/>
          <a:p>
            <a:pPr marL="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Philadelphia Water Department (PWD) maintains hydrologic and hydraulic (H&amp;H) models of the combined sewer collection system for planning, management and compliance purposes</a:t>
            </a:r>
          </a:p>
          <a:p>
            <a:pPr marL="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For model calibration/validation, sewerage level and velocity at over 400 manholes have been monitored since the 2000s, with a monitoring period of at least one year </a:t>
            </a:r>
          </a:p>
          <a:p>
            <a:pPr marL="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 stringent Quality Control (QC) protocol is conducted before the data can be used for Hydrologic &amp; Hydraulic modeling tasks</a:t>
            </a:r>
          </a:p>
          <a:p>
            <a:pPr marL="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Due to the high solid content in sewage, monitored data may suffered from breakouts caused by</a:t>
            </a:r>
          </a:p>
          <a:p>
            <a:pPr marL="320034" lvl="1" algn="just">
              <a:spcBef>
                <a:spcPts val="300"/>
              </a:spcBef>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sensor ragging, clogging</a:t>
            </a:r>
          </a:p>
          <a:p>
            <a:pPr marL="320034" lvl="1" algn="just">
              <a:spcBef>
                <a:spcPts val="300"/>
              </a:spcBef>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pipe surcharging, etc.</a:t>
            </a:r>
          </a:p>
          <a:p>
            <a:pPr marL="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Visual detection of breakouts may not be feasible as some breakouts are not obvious. Thus, a programmatic approach that can automatically detect breakouts is imperative for modeling data quality control. Also, field crew (monitoring, Operation &amp; Maintenance, etc.) can be notified for quickly responding to the issue</a:t>
            </a:r>
          </a:p>
        </p:txBody>
      </p:sp>
      <p:sp>
        <p:nvSpPr>
          <p:cNvPr id="8" name="Text Placeholder 7"/>
          <p:cNvSpPr>
            <a:spLocks noGrp="1"/>
          </p:cNvSpPr>
          <p:nvPr>
            <p:ph type="body" sz="quarter" idx="19"/>
          </p:nvPr>
        </p:nvSpPr>
        <p:spPr>
          <a:xfrm>
            <a:off x="763082" y="8232046"/>
            <a:ext cx="8001000" cy="609600"/>
          </a:xfrm>
        </p:spPr>
        <p:txBody>
          <a:bodyPr/>
          <a:lstStyle/>
          <a:p>
            <a:r>
              <a:rPr lang="en-US" dirty="0"/>
              <a:t>objectives</a:t>
            </a:r>
          </a:p>
        </p:txBody>
      </p:sp>
      <p:sp>
        <p:nvSpPr>
          <p:cNvPr id="13" name="Content Placeholder 12"/>
          <p:cNvSpPr>
            <a:spLocks noGrp="1"/>
          </p:cNvSpPr>
          <p:nvPr>
            <p:ph sz="quarter" idx="26"/>
          </p:nvPr>
        </p:nvSpPr>
        <p:spPr>
          <a:xfrm>
            <a:off x="763082" y="8774101"/>
            <a:ext cx="8001000" cy="3314754"/>
          </a:xfrm>
        </p:spPr>
        <p:txBody>
          <a:bodyPr lIns="91440">
            <a:noAutofit/>
          </a:bodyPr>
          <a:lstStyle/>
          <a:p>
            <a:pPr marL="0" indent="0" algn="just">
              <a:buNone/>
            </a:pPr>
            <a:r>
              <a:rPr lang="en-US" dirty="0">
                <a:latin typeface="Times New Roman" panose="02020603050405020304" pitchFamily="18" charset="0"/>
                <a:cs typeface="Times New Roman" panose="02020603050405020304" pitchFamily="18" charset="0"/>
              </a:rPr>
              <a:t>Overall, monitored data quality determines the model quality. This study aims to develop a workflow as a quality control (QC) measure for detecting various types of breakouts in flow monitoring data by utilizing a sound breakout detection algorithm.</a:t>
            </a:r>
          </a:p>
          <a:p>
            <a:pPr marL="0" indent="0" algn="just">
              <a:buNone/>
            </a:pPr>
            <a:r>
              <a:rPr lang="en-US" dirty="0">
                <a:latin typeface="Times New Roman" panose="02020603050405020304" pitchFamily="18" charset="0"/>
                <a:cs typeface="Times New Roman" panose="02020603050405020304" pitchFamily="18" charset="0"/>
              </a:rPr>
              <a:t>First, select a breakout detection algorithm that is:</a:t>
            </a:r>
          </a:p>
          <a:p>
            <a:pPr marL="114305" indent="-34290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able to detect various types of change (mean shift, ramp up, variance change, etc.)</a:t>
            </a:r>
          </a:p>
          <a:p>
            <a:pPr marL="114305" indent="-34290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robust against the presence of anomalies (as runoff response tends to be the interference)</a:t>
            </a:r>
          </a:p>
          <a:p>
            <a:pPr marL="114305" indent="-34290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able to detect multiple breakouts</a:t>
            </a:r>
          </a:p>
          <a:p>
            <a:pPr marL="114305" indent="-34290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not assuming sample distribution (as it is usually unknown a-priori)</a:t>
            </a:r>
          </a:p>
          <a:p>
            <a:pPr marL="114305" indent="-34290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fast enough for routine tasks</a:t>
            </a:r>
          </a:p>
          <a:p>
            <a:pPr marL="0" indent="0" algn="just">
              <a:buNone/>
            </a:pPr>
            <a:r>
              <a:rPr lang="en-US" dirty="0">
                <a:latin typeface="Times New Roman" panose="02020603050405020304" pitchFamily="18" charset="0"/>
                <a:cs typeface="Times New Roman" panose="02020603050405020304" pitchFamily="18" charset="0"/>
              </a:rPr>
              <a:t>Next, tune the parameters of the breakout detection algorithm to optimize the outcome</a:t>
            </a:r>
          </a:p>
          <a:p>
            <a:pPr marL="0" indent="0" algn="just">
              <a:buNone/>
            </a:pPr>
            <a:r>
              <a:rPr lang="en-US" dirty="0">
                <a:latin typeface="Times New Roman" panose="02020603050405020304" pitchFamily="18" charset="0"/>
                <a:cs typeface="Times New Roman" panose="02020603050405020304" pitchFamily="18" charset="0"/>
              </a:rPr>
              <a:t>Finally, develop an application using the R statistical programming language to analyze flow monitoring data, and generate quarterly reports. Set up a routine workflow for this process.</a:t>
            </a:r>
          </a:p>
        </p:txBody>
      </p:sp>
      <p:sp>
        <p:nvSpPr>
          <p:cNvPr id="14" name="Content Placeholder 13"/>
          <p:cNvSpPr>
            <a:spLocks noGrp="1"/>
          </p:cNvSpPr>
          <p:nvPr>
            <p:ph sz="quarter" idx="27"/>
          </p:nvPr>
        </p:nvSpPr>
        <p:spPr>
          <a:xfrm>
            <a:off x="9715500" y="3535680"/>
            <a:ext cx="8001000" cy="12059920"/>
          </a:xfrm>
        </p:spPr>
        <p:txBody>
          <a:bodyPr lIns="91440">
            <a:noAutofit/>
          </a:bodyPr>
          <a:lstStyle/>
          <a:p>
            <a:pPr algn="just"/>
            <a:r>
              <a:rPr lang="en-US" dirty="0">
                <a:latin typeface="Times New Roman" panose="02020603050405020304" pitchFamily="18" charset="0"/>
                <a:cs typeface="Times New Roman" panose="02020603050405020304" pitchFamily="18" charset="0"/>
              </a:rPr>
              <a:t>The EDM algorithm is implemented by the </a:t>
            </a:r>
            <a:r>
              <a:rPr lang="en-US" dirty="0" err="1">
                <a:latin typeface="Consolas" panose="020B0609020204030204" pitchFamily="49" charset="0"/>
                <a:cs typeface="Consolas" panose="020B0609020204030204" pitchFamily="49" charset="0"/>
              </a:rPr>
              <a:t>BreakoutDetection</a:t>
            </a:r>
            <a:r>
              <a:rPr lang="en-US" dirty="0">
                <a:latin typeface="Times New Roman" panose="02020603050405020304" pitchFamily="18" charset="0"/>
                <a:cs typeface="Times New Roman" panose="02020603050405020304" pitchFamily="18" charset="0"/>
              </a:rPr>
              <a:t>, which is an open-source R package developed by Twitter Engineers and has been used for analyzing cloud data on a daily basis at Twitter Inc. </a:t>
            </a:r>
          </a:p>
          <a:p>
            <a:pPr algn="just"/>
            <a:r>
              <a:rPr lang="en-US" dirty="0">
                <a:latin typeface="Consolas" panose="020B0609020204030204" pitchFamily="49" charset="0"/>
                <a:cs typeface="Consolas" panose="020B0609020204030204" pitchFamily="49" charset="0"/>
              </a:rPr>
              <a:t>breakout()</a:t>
            </a:r>
            <a:r>
              <a:rPr lang="en-US" dirty="0">
                <a:latin typeface="Times New Roman" panose="02020603050405020304" pitchFamily="18" charset="0"/>
                <a:cs typeface="Times New Roman" panose="02020603050405020304" pitchFamily="18" charset="0"/>
              </a:rPr>
              <a:t> : the detector function, contains several non-trivial argument:</a:t>
            </a:r>
          </a:p>
          <a:p>
            <a:pPr lvl="7" algn="just"/>
            <a:r>
              <a:rPr lang="en-US" sz="1400" dirty="0">
                <a:latin typeface="Consolas" panose="020B0609020204030204" pitchFamily="49" charset="0"/>
                <a:cs typeface="Consolas" panose="020B0609020204030204" pitchFamily="49" charset="0"/>
              </a:rPr>
              <a:t>Z</a:t>
            </a:r>
            <a:r>
              <a:rPr lang="en-US" sz="1400" dirty="0">
                <a:latin typeface="Times New Roman" panose="02020603050405020304" pitchFamily="18" charset="0"/>
                <a:cs typeface="Times New Roman" panose="02020603050405020304" pitchFamily="18" charset="0"/>
              </a:rPr>
              <a:t>: The input time series. In this study, quarterly time-series at 1 hour interval are used</a:t>
            </a:r>
          </a:p>
          <a:p>
            <a:pPr lvl="1" algn="just"/>
            <a:r>
              <a:rPr lang="en-US" sz="1400" dirty="0" err="1">
                <a:latin typeface="Consolas" panose="020B0609020204030204" pitchFamily="49" charset="0"/>
                <a:cs typeface="Consolas" panose="020B0609020204030204" pitchFamily="49" charset="0"/>
              </a:rPr>
              <a:t>min.size</a:t>
            </a:r>
            <a:r>
              <a:rPr lang="en-US" sz="1400" dirty="0">
                <a:latin typeface="Times New Roman" panose="02020603050405020304" pitchFamily="18" charset="0"/>
                <a:cs typeface="Times New Roman" panose="02020603050405020304" pitchFamily="18" charset="0"/>
              </a:rPr>
              <a:t>: The minimum number of observations between change points. In this study, </a:t>
            </a:r>
            <a:r>
              <a:rPr lang="en-US" sz="1400" dirty="0" err="1">
                <a:latin typeface="Consolas" panose="020B0609020204030204" pitchFamily="49" charset="0"/>
                <a:cs typeface="Consolas" panose="020B0609020204030204" pitchFamily="49" charset="0"/>
              </a:rPr>
              <a:t>min.size</a:t>
            </a:r>
            <a:r>
              <a:rPr lang="en-US" sz="1400" dirty="0">
                <a:latin typeface="Consolas" panose="020B0609020204030204" pitchFamily="49" charset="0"/>
                <a:cs typeface="Consolas" panose="020B0609020204030204" pitchFamily="49" charset="0"/>
              </a:rPr>
              <a:t> = 120</a:t>
            </a:r>
            <a:r>
              <a:rPr lang="en-US" sz="1400" dirty="0">
                <a:latin typeface="Times New Roman" panose="02020603050405020304" pitchFamily="18" charset="0"/>
                <a:cs typeface="Times New Roman" panose="02020603050405020304" pitchFamily="18" charset="0"/>
              </a:rPr>
              <a:t>, i.e., 5 days (5 x 24 = 120)</a:t>
            </a:r>
          </a:p>
          <a:p>
            <a:pPr lvl="1" algn="just"/>
            <a:r>
              <a:rPr lang="en-US" sz="1400" dirty="0">
                <a:latin typeface="Consolas" panose="020B0609020204030204" pitchFamily="49" charset="0"/>
                <a:cs typeface="Consolas" panose="020B0609020204030204" pitchFamily="49" charset="0"/>
              </a:rPr>
              <a:t>method</a:t>
            </a:r>
            <a:r>
              <a:rPr lang="en-US" sz="1400" dirty="0">
                <a:latin typeface="Times New Roman" panose="02020603050405020304" pitchFamily="18" charset="0"/>
                <a:cs typeface="Times New Roman" panose="02020603050405020304" pitchFamily="18" charset="0"/>
              </a:rPr>
              <a:t>: '</a:t>
            </a:r>
            <a:r>
              <a:rPr lang="en-US" sz="1400" dirty="0" err="1">
                <a:latin typeface="Consolas" panose="020B0609020204030204" pitchFamily="49" charset="0"/>
                <a:cs typeface="Consolas" panose="020B0609020204030204" pitchFamily="49" charset="0"/>
              </a:rPr>
              <a:t>amoc</a:t>
            </a:r>
            <a:r>
              <a:rPr lang="en-US" sz="1400" dirty="0">
                <a:latin typeface="Times New Roman" panose="02020603050405020304" pitchFamily="18" charset="0"/>
                <a:cs typeface="Times New Roman" panose="02020603050405020304" pitchFamily="18" charset="0"/>
              </a:rPr>
              <a:t>' (At Most One Change) or '</a:t>
            </a:r>
            <a:r>
              <a:rPr lang="en-US" sz="1400" dirty="0">
                <a:latin typeface="Consolas" panose="020B0609020204030204" pitchFamily="49" charset="0"/>
                <a:cs typeface="Consolas" panose="020B0609020204030204" pitchFamily="49" charset="0"/>
              </a:rPr>
              <a:t>multi</a:t>
            </a:r>
            <a:r>
              <a:rPr lang="en-US" sz="1400" dirty="0">
                <a:latin typeface="Times New Roman" panose="02020603050405020304" pitchFamily="18" charset="0"/>
                <a:cs typeface="Times New Roman" panose="02020603050405020304" pitchFamily="18" charset="0"/>
              </a:rPr>
              <a:t>' (Multiple Changes). In this study, </a:t>
            </a:r>
            <a:r>
              <a:rPr lang="en-US" sz="1400" dirty="0">
                <a:latin typeface="Consolas" panose="020B0609020204030204" pitchFamily="49" charset="0"/>
                <a:cs typeface="Consolas" panose="020B0609020204030204" pitchFamily="49" charset="0"/>
              </a:rPr>
              <a:t>method = </a:t>
            </a:r>
            <a:r>
              <a:rPr lang="en-US" sz="1400" dirty="0">
                <a:latin typeface="Times New Roman" panose="02020603050405020304" pitchFamily="18" charset="0"/>
                <a:cs typeface="Times New Roman" panose="02020603050405020304" pitchFamily="18" charset="0"/>
              </a:rPr>
              <a:t>‘</a:t>
            </a:r>
            <a:r>
              <a:rPr lang="en-US" sz="1400" dirty="0">
                <a:latin typeface="Consolas" panose="020B0609020204030204" pitchFamily="49" charset="0"/>
                <a:cs typeface="Consolas" panose="020B0609020204030204" pitchFamily="49" charset="0"/>
              </a:rPr>
              <a:t>multi</a:t>
            </a:r>
            <a:r>
              <a:rPr lang="en-US" sz="1400" dirty="0">
                <a:latin typeface="Times New Roman" panose="02020603050405020304" pitchFamily="18" charset="0"/>
                <a:cs typeface="Times New Roman" panose="02020603050405020304" pitchFamily="18" charset="0"/>
              </a:rPr>
              <a:t>’</a:t>
            </a:r>
          </a:p>
          <a:p>
            <a:pPr lvl="1" algn="just"/>
            <a:r>
              <a:rPr lang="en-US" sz="1400" dirty="0">
                <a:latin typeface="Consolas" panose="020B0609020204030204" pitchFamily="49" charset="0"/>
                <a:cs typeface="Consolas" panose="020B0609020204030204" pitchFamily="49" charset="0"/>
              </a:rPr>
              <a:t>degree</a:t>
            </a:r>
            <a:r>
              <a:rPr lang="en-US" sz="1400" dirty="0">
                <a:latin typeface="Times New Roman" panose="02020603050405020304" pitchFamily="18" charset="0"/>
                <a:cs typeface="Times New Roman" panose="02020603050405020304" pitchFamily="18" charset="0"/>
              </a:rPr>
              <a:t>: The degree of the penalization polynomial; can be 0, 1, or 2. In this study, </a:t>
            </a:r>
            <a:r>
              <a:rPr lang="en-US" sz="1400" dirty="0">
                <a:latin typeface="Consolas" panose="020B0609020204030204" pitchFamily="49" charset="0"/>
                <a:cs typeface="Consolas" panose="020B0609020204030204" pitchFamily="49" charset="0"/>
              </a:rPr>
              <a:t>degree = 1</a:t>
            </a:r>
          </a:p>
          <a:p>
            <a:pPr lvl="1" algn="just"/>
            <a:r>
              <a:rPr lang="en-US" sz="1400" dirty="0">
                <a:latin typeface="Consolas" panose="020B0609020204030204" pitchFamily="49" charset="0"/>
                <a:cs typeface="Consolas" panose="020B0609020204030204" pitchFamily="49" charset="0"/>
              </a:rPr>
              <a:t>beta</a:t>
            </a:r>
            <a:r>
              <a:rPr lang="en-US" sz="1400" dirty="0">
                <a:latin typeface="Times New Roman" panose="02020603050405020304" pitchFamily="18" charset="0"/>
                <a:cs typeface="Times New Roman" panose="02020603050405020304" pitchFamily="18" charset="0"/>
              </a:rPr>
              <a:t>: the default form of penalization, In this study, </a:t>
            </a:r>
            <a:r>
              <a:rPr lang="en-US" sz="1400" dirty="0">
                <a:latin typeface="Consolas" panose="020B0609020204030204" pitchFamily="49" charset="0"/>
                <a:cs typeface="Consolas" panose="020B0609020204030204" pitchFamily="49" charset="0"/>
              </a:rPr>
              <a:t>beta = 0.008 </a:t>
            </a:r>
            <a:r>
              <a:rPr lang="en-US" sz="1400" dirty="0">
                <a:latin typeface="Times New Roman" panose="02020603050405020304" pitchFamily="18" charset="0"/>
                <a:cs typeface="Times New Roman" panose="02020603050405020304" pitchFamily="18" charset="0"/>
              </a:rPr>
              <a:t>for velocity, </a:t>
            </a:r>
            <a:r>
              <a:rPr lang="en-US" sz="1400" dirty="0">
                <a:latin typeface="Consolas" panose="020B0609020204030204" pitchFamily="49" charset="0"/>
                <a:cs typeface="Consolas" panose="020B0609020204030204" pitchFamily="49" charset="0"/>
              </a:rPr>
              <a:t> 0.002</a:t>
            </a:r>
            <a:r>
              <a:rPr lang="en-US" sz="1400" dirty="0">
                <a:latin typeface="Times New Roman" panose="02020603050405020304" pitchFamily="18" charset="0"/>
                <a:cs typeface="Times New Roman" panose="02020603050405020304" pitchFamily="18" charset="0"/>
              </a:rPr>
              <a:t> for level.</a:t>
            </a:r>
          </a:p>
          <a:p>
            <a:pPr marL="285750" lvl="7" indent="-285750"/>
            <a:r>
              <a:rPr lang="en-US" sz="1400" dirty="0">
                <a:latin typeface="Times New Roman" panose="02020603050405020304" pitchFamily="18" charset="0"/>
                <a:cs typeface="Times New Roman" panose="02020603050405020304" pitchFamily="18" charset="0"/>
              </a:rPr>
              <a:t>The values of argument are determined through a series of trials with the assistance of elbow plots:</a:t>
            </a: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0" lvl="7" indent="0">
              <a:buNone/>
            </a:pPr>
            <a:endParaRPr lang="en-US" sz="1400" dirty="0">
              <a:latin typeface="Times New Roman" panose="02020603050405020304" pitchFamily="18" charset="0"/>
              <a:cs typeface="Times New Roman" panose="02020603050405020304" pitchFamily="18" charset="0"/>
            </a:endParaRPr>
          </a:p>
          <a:p>
            <a:pPr marL="285750" lvl="7" indent="-285750"/>
            <a:r>
              <a:rPr lang="en-US" sz="1400" dirty="0">
                <a:latin typeface="Times New Roman" panose="02020603050405020304" pitchFamily="18" charset="0"/>
                <a:cs typeface="Times New Roman" panose="02020603050405020304" pitchFamily="18" charset="0"/>
              </a:rPr>
              <a:t>Implementation: </a:t>
            </a:r>
          </a:p>
          <a:p>
            <a:pPr lvl="1"/>
            <a:r>
              <a:rPr lang="en-US" sz="1400" dirty="0">
                <a:latin typeface="Times New Roman" panose="02020603050405020304" pitchFamily="18" charset="0"/>
                <a:cs typeface="Times New Roman" panose="02020603050405020304" pitchFamily="18" charset="0"/>
              </a:rPr>
              <a:t>Breakouts are detected by the </a:t>
            </a:r>
            <a:r>
              <a:rPr lang="en-US" sz="1400" dirty="0">
                <a:latin typeface="Consolas" panose="020B0609020204030204" pitchFamily="49" charset="0"/>
                <a:cs typeface="Consolas" panose="020B0609020204030204" pitchFamily="49" charset="0"/>
              </a:rPr>
              <a:t>breakout()</a:t>
            </a:r>
            <a:r>
              <a:rPr lang="en-US" sz="1400" dirty="0">
                <a:latin typeface="Times New Roman" panose="02020603050405020304" pitchFamily="18" charset="0"/>
                <a:cs typeface="Times New Roman" panose="02020603050405020304" pitchFamily="18" charset="0"/>
              </a:rPr>
              <a:t> function in the </a:t>
            </a:r>
            <a:r>
              <a:rPr lang="en-US" sz="1400" dirty="0" err="1">
                <a:latin typeface="Consolas" panose="020B0609020204030204" pitchFamily="49" charset="0"/>
                <a:cs typeface="Consolas" panose="020B0609020204030204" pitchFamily="49" charset="0"/>
              </a:rPr>
              <a:t>BreakoutDetection</a:t>
            </a:r>
            <a:r>
              <a:rPr lang="en-US" sz="1400" dirty="0">
                <a:latin typeface="Times New Roman" panose="02020603050405020304" pitchFamily="18" charset="0"/>
                <a:cs typeface="Times New Roman" panose="02020603050405020304" pitchFamily="18" charset="0"/>
              </a:rPr>
              <a:t> package in R</a:t>
            </a:r>
          </a:p>
          <a:p>
            <a:pPr lvl="1"/>
            <a:r>
              <a:rPr lang="en-US" sz="1400" dirty="0">
                <a:latin typeface="Times New Roman" panose="02020603050405020304" pitchFamily="18" charset="0"/>
                <a:cs typeface="Times New Roman" panose="02020603050405020304" pitchFamily="18" charset="0"/>
              </a:rPr>
              <a:t>A custom function to plot breakouts with time-series is developed using the </a:t>
            </a:r>
            <a:r>
              <a:rPr lang="en-US" sz="1400" dirty="0">
                <a:latin typeface="Consolas" panose="020B0609020204030204" pitchFamily="49" charset="0"/>
                <a:cs typeface="Consolas" panose="020B0609020204030204" pitchFamily="49" charset="0"/>
              </a:rPr>
              <a:t>ggplot2</a:t>
            </a:r>
            <a:r>
              <a:rPr lang="en-US" sz="1400" dirty="0">
                <a:latin typeface="Times New Roman" panose="02020603050405020304" pitchFamily="18" charset="0"/>
                <a:cs typeface="Times New Roman" panose="02020603050405020304" pitchFamily="18" charset="0"/>
              </a:rPr>
              <a:t> package</a:t>
            </a:r>
          </a:p>
          <a:p>
            <a:pPr lvl="1"/>
            <a:r>
              <a:rPr lang="en-US" sz="1400" dirty="0">
                <a:latin typeface="Times New Roman" panose="02020603050405020304" pitchFamily="18" charset="0"/>
                <a:cs typeface="Times New Roman" panose="02020603050405020304" pitchFamily="18" charset="0"/>
              </a:rPr>
              <a:t>A R markdown template is created for generating quarterly reports</a:t>
            </a:r>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lvl="1" algn="just"/>
            <a:endParaRPr lang="en-US" sz="1400" dirty="0">
              <a:latin typeface="Times New Roman" panose="02020603050405020304" pitchFamily="18" charset="0"/>
              <a:cs typeface="Times New Roman" panose="02020603050405020304" pitchFamily="18" charset="0"/>
            </a:endParaRPr>
          </a:p>
        </p:txBody>
      </p:sp>
      <p:sp>
        <p:nvSpPr>
          <p:cNvPr id="21" name="Text Placeholder 20"/>
          <p:cNvSpPr>
            <a:spLocks noGrp="1"/>
          </p:cNvSpPr>
          <p:nvPr>
            <p:ph type="body" sz="quarter" idx="34"/>
          </p:nvPr>
        </p:nvSpPr>
        <p:spPr>
          <a:xfrm>
            <a:off x="18675153" y="11105211"/>
            <a:ext cx="8001000" cy="609600"/>
          </a:xfrm>
        </p:spPr>
        <p:txBody>
          <a:bodyPr/>
          <a:lstStyle/>
          <a:p>
            <a:r>
              <a:rPr lang="en-US" dirty="0"/>
              <a:t>conclusions</a:t>
            </a:r>
          </a:p>
        </p:txBody>
      </p:sp>
      <p:sp>
        <p:nvSpPr>
          <p:cNvPr id="22" name="Content Placeholder 21"/>
          <p:cNvSpPr>
            <a:spLocks noGrp="1"/>
          </p:cNvSpPr>
          <p:nvPr>
            <p:ph sz="quarter" idx="35"/>
          </p:nvPr>
        </p:nvSpPr>
        <p:spPr>
          <a:xfrm>
            <a:off x="18667918" y="11730987"/>
            <a:ext cx="8001000" cy="1437309"/>
          </a:xfrm>
        </p:spPr>
        <p:txBody>
          <a:bodyPr lIns="91440">
            <a:noAutofit/>
          </a:bodyPr>
          <a:lstStyle/>
          <a:p>
            <a:pPr marL="0" algn="just"/>
            <a:r>
              <a:rPr lang="en-US" dirty="0">
                <a:latin typeface="Times New Roman" panose="02020603050405020304" pitchFamily="18" charset="0"/>
                <a:cs typeface="Times New Roman" panose="02020603050405020304" pitchFamily="18" charset="0"/>
              </a:rPr>
              <a:t>With properly tuned parameters, the E-divisive with Median (EDM) method can effectively detect multiple breakouts in sewage level and velocity time-series with known anomalies (runoff), and is expected to be applicable for other monitored time-series data.</a:t>
            </a:r>
          </a:p>
          <a:p>
            <a:pPr marL="0" algn="just"/>
            <a:r>
              <a:rPr lang="en-US" dirty="0">
                <a:latin typeface="Times New Roman" panose="02020603050405020304" pitchFamily="18" charset="0"/>
                <a:cs typeface="Times New Roman" panose="02020603050405020304" pitchFamily="18" charset="0"/>
              </a:rPr>
              <a:t>This application provides Quality Control (QC) to the modeling data, and can be used as an early warning system for field crew. </a:t>
            </a:r>
          </a:p>
        </p:txBody>
      </p:sp>
      <p:pic>
        <p:nvPicPr>
          <p:cNvPr id="34" name="Picture 33">
            <a:extLst>
              <a:ext uri="{FF2B5EF4-FFF2-40B4-BE49-F238E27FC236}">
                <a16:creationId xmlns:a16="http://schemas.microsoft.com/office/drawing/2014/main" id="{E7B4A02A-B933-4943-8131-916A753B1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05938" y="385763"/>
            <a:ext cx="3976688" cy="1809750"/>
          </a:xfrm>
          <a:prstGeom prst="rect">
            <a:avLst/>
          </a:prstGeom>
        </p:spPr>
      </p:pic>
      <p:pic>
        <p:nvPicPr>
          <p:cNvPr id="38" name="Picture 37">
            <a:extLst>
              <a:ext uri="{FF2B5EF4-FFF2-40B4-BE49-F238E27FC236}">
                <a16:creationId xmlns:a16="http://schemas.microsoft.com/office/drawing/2014/main" id="{7AC75D97-1C58-4219-9A19-D55F6C35F9E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17" t="6658" r="6363" b="5438"/>
          <a:stretch/>
        </p:blipFill>
        <p:spPr>
          <a:xfrm>
            <a:off x="5242561" y="3535679"/>
            <a:ext cx="3514286" cy="4685715"/>
          </a:xfrm>
          <a:prstGeom prst="rect">
            <a:avLst/>
          </a:prstGeom>
        </p:spPr>
      </p:pic>
      <p:sp>
        <p:nvSpPr>
          <p:cNvPr id="42" name="Content Placeholder 11">
            <a:extLst>
              <a:ext uri="{FF2B5EF4-FFF2-40B4-BE49-F238E27FC236}">
                <a16:creationId xmlns:a16="http://schemas.microsoft.com/office/drawing/2014/main" id="{DE893BD6-D05B-4F78-B10D-A414C4347931}"/>
              </a:ext>
            </a:extLst>
          </p:cNvPr>
          <p:cNvSpPr txBox="1">
            <a:spLocks/>
          </p:cNvSpPr>
          <p:nvPr/>
        </p:nvSpPr>
        <p:spPr>
          <a:xfrm>
            <a:off x="811789" y="8859003"/>
            <a:ext cx="7903586" cy="2400667"/>
          </a:xfrm>
          <a:prstGeom prst="rect">
            <a:avLst/>
          </a:prstGeom>
        </p:spPr>
        <p:txBody>
          <a:bodyPr vert="horz" lIns="91440" tIns="182880" rIns="91440" bIns="45720" rtlCol="0">
            <a:noAutofit/>
          </a:bodyPr>
          <a:lstStyle>
            <a:lvl1pPr marL="228595" indent="-228595" algn="l" defTabSz="2194513" rtl="0" eaLnBrk="1" latinLnBrk="0" hangingPunct="1">
              <a:lnSpc>
                <a:spcPct val="100000"/>
              </a:lnSpc>
              <a:spcBef>
                <a:spcPts val="600"/>
              </a:spcBef>
              <a:buClr>
                <a:schemeClr val="accent2"/>
              </a:buClr>
              <a:buFont typeface="Arial" panose="020B0604020202020204" pitchFamily="34" charset="0"/>
              <a:buChar char="•"/>
              <a:defRPr sz="1400" kern="1200" baseline="0">
                <a:solidFill>
                  <a:schemeClr val="tx1"/>
                </a:solidFill>
                <a:latin typeface="+mn-lt"/>
                <a:ea typeface="+mn-ea"/>
                <a:cs typeface="+mn-cs"/>
              </a:defRPr>
            </a:lvl1pPr>
            <a:lvl2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2pPr>
            <a:lvl3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3pPr>
            <a:lvl4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4pPr>
            <a:lvl5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5pPr>
            <a:lvl6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6pPr>
            <a:lvl7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7pPr>
            <a:lvl8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8pPr>
            <a:lvl9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9pPr>
          </a:lstStyle>
          <a:p>
            <a:pPr algn="just">
              <a:spcBef>
                <a:spcPts val="300"/>
              </a:spcBef>
              <a:buFont typeface="Courier New" panose="02070309020205020404" pitchFamily="49" charset="0"/>
              <a:buChar char="o"/>
            </a:pPr>
            <a:endParaRPr lang="en-US" b="1" dirty="0"/>
          </a:p>
        </p:txBody>
      </p:sp>
      <p:sp>
        <p:nvSpPr>
          <p:cNvPr id="47" name="Text Placeholder 8">
            <a:extLst>
              <a:ext uri="{FF2B5EF4-FFF2-40B4-BE49-F238E27FC236}">
                <a16:creationId xmlns:a16="http://schemas.microsoft.com/office/drawing/2014/main" id="{5B6C52D6-AC29-4EAD-9AE5-964EDEF280AA}"/>
              </a:ext>
            </a:extLst>
          </p:cNvPr>
          <p:cNvSpPr txBox="1">
            <a:spLocks/>
          </p:cNvSpPr>
          <p:nvPr/>
        </p:nvSpPr>
        <p:spPr>
          <a:xfrm>
            <a:off x="763082" y="12021310"/>
            <a:ext cx="8001000" cy="609600"/>
          </a:xfrm>
          <a:prstGeom prst="round1Rect">
            <a:avLst/>
          </a:prstGeom>
          <a:solidFill>
            <a:schemeClr val="accent5"/>
          </a:solidFill>
        </p:spPr>
        <p:txBody>
          <a:bodyPr vert="horz" lIns="365760" tIns="45720" rIns="91440" bIns="45720" rtlCol="0" anchor="ctr">
            <a:noAutofit/>
          </a:bodyPr>
          <a:lstStyle>
            <a:lvl1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1pPr>
            <a:lvl2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2pPr>
            <a:lvl3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3pPr>
            <a:lvl4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4pPr>
            <a:lvl5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5pPr>
            <a:lvl6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6pPr>
            <a:lvl7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7pPr>
            <a:lvl8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8pPr>
            <a:lvl9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9pPr>
          </a:lstStyle>
          <a:p>
            <a:r>
              <a:rPr lang="en-US"/>
              <a:t>methods</a:t>
            </a:r>
            <a:endParaRPr lang="en-US" dirty="0"/>
          </a:p>
        </p:txBody>
      </p:sp>
      <p:sp>
        <p:nvSpPr>
          <p:cNvPr id="48" name="Content Placeholder 13">
            <a:extLst>
              <a:ext uri="{FF2B5EF4-FFF2-40B4-BE49-F238E27FC236}">
                <a16:creationId xmlns:a16="http://schemas.microsoft.com/office/drawing/2014/main" id="{B98A5391-F4F6-41F1-8F45-1617C0E72369}"/>
              </a:ext>
            </a:extLst>
          </p:cNvPr>
          <p:cNvSpPr txBox="1">
            <a:spLocks/>
          </p:cNvSpPr>
          <p:nvPr/>
        </p:nvSpPr>
        <p:spPr>
          <a:xfrm>
            <a:off x="763082" y="12573688"/>
            <a:ext cx="8001000" cy="3123512"/>
          </a:xfrm>
          <a:prstGeom prst="rect">
            <a:avLst/>
          </a:prstGeom>
        </p:spPr>
        <p:txBody>
          <a:bodyPr vert="horz" lIns="91440" tIns="182880" rIns="91440" bIns="45720" rtlCol="0">
            <a:noAutofit/>
          </a:bodyPr>
          <a:lstStyle>
            <a:lvl1pPr marL="228595" indent="-228595" algn="l" defTabSz="2194513" rtl="0" eaLnBrk="1" latinLnBrk="0" hangingPunct="1">
              <a:lnSpc>
                <a:spcPct val="100000"/>
              </a:lnSpc>
              <a:spcBef>
                <a:spcPts val="600"/>
              </a:spcBef>
              <a:buClr>
                <a:schemeClr val="accent2"/>
              </a:buClr>
              <a:buFont typeface="Arial" panose="020B0604020202020204" pitchFamily="34" charset="0"/>
              <a:buChar char="•"/>
              <a:defRPr sz="1400" kern="1200" baseline="0">
                <a:solidFill>
                  <a:schemeClr val="tx1"/>
                </a:solidFill>
                <a:latin typeface="+mn-lt"/>
                <a:ea typeface="+mn-ea"/>
                <a:cs typeface="+mn-cs"/>
              </a:defRPr>
            </a:lvl1pPr>
            <a:lvl2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2pPr>
            <a:lvl3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3pPr>
            <a:lvl4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4pPr>
            <a:lvl5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5pPr>
            <a:lvl6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6pPr>
            <a:lvl7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7pPr>
            <a:lvl8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8pPr>
            <a:lvl9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9pPr>
          </a:lstStyle>
          <a:p>
            <a:pPr algn="just"/>
            <a:r>
              <a:rPr lang="en-US" dirty="0">
                <a:latin typeface="Times New Roman" panose="02020603050405020304" pitchFamily="18" charset="0"/>
                <a:cs typeface="Times New Roman" panose="02020603050405020304" pitchFamily="18" charset="0"/>
              </a:rPr>
              <a:t>A novel statistical technique, E-divisive with medians (EDM), is utilized for this study. </a:t>
            </a:r>
          </a:p>
          <a:p>
            <a:pPr algn="just"/>
            <a:r>
              <a:rPr lang="en-US" dirty="0">
                <a:latin typeface="Times New Roman" panose="02020603050405020304" pitchFamily="18" charset="0"/>
                <a:cs typeface="Times New Roman" panose="02020603050405020304" pitchFamily="18" charset="0"/>
              </a:rPr>
              <a:t>As compared to the other algorithms, EDM has the following advantages:</a:t>
            </a:r>
          </a:p>
          <a:p>
            <a:pPr marL="548634" lvl="2" indent="-228600" algn="just">
              <a:buFont typeface="+mj-lt"/>
              <a:buAutoNum type="arabicPeriod"/>
            </a:pPr>
            <a:r>
              <a:rPr lang="en-US" sz="1400" dirty="0">
                <a:latin typeface="Times New Roman" panose="02020603050405020304" pitchFamily="18" charset="0"/>
                <a:cs typeface="Times New Roman" panose="02020603050405020304" pitchFamily="18" charset="0"/>
              </a:rPr>
              <a:t>EDM utilizes a local smoother (rolling median) to raw data, and therefore is robust to the presence of anomalies; </a:t>
            </a:r>
          </a:p>
          <a:p>
            <a:pPr marL="548634" lvl="2" indent="-228600" algn="just">
              <a:buFont typeface="Arial" panose="020B0604020202020204" pitchFamily="34" charset="0"/>
              <a:buAutoNum type="arabicPeriod" startAt="2"/>
            </a:pPr>
            <a:r>
              <a:rPr lang="en-US" sz="1400" dirty="0">
                <a:latin typeface="Times New Roman" panose="02020603050405020304" pitchFamily="18" charset="0"/>
                <a:cs typeface="Times New Roman" panose="02020603050405020304" pitchFamily="18" charset="0"/>
              </a:rPr>
              <a:t>EDM employs energy statistics (E-divisive) to detect divergence of means that can detect 'mean shift' (sudden change), 'ramping' (gradual change), and distribution changes at multiple change points. This method is proven to have comparable or better efficacy </a:t>
            </a:r>
          </a:p>
          <a:p>
            <a:pPr marL="548634" lvl="2" indent="-228600" algn="just">
              <a:buFont typeface="Arial" panose="020B0604020202020204" pitchFamily="34" charset="0"/>
              <a:buAutoNum type="arabicPeriod" startAt="2"/>
            </a:pPr>
            <a:r>
              <a:rPr lang="en-US" sz="1400" dirty="0">
                <a:latin typeface="Times New Roman" panose="02020603050405020304" pitchFamily="18" charset="0"/>
                <a:cs typeface="Times New Roman" panose="02020603050405020304" pitchFamily="18" charset="0"/>
              </a:rPr>
              <a:t>EDM is non-parametric, the method will adapt to the data's underlying distribution, and can detect when distribution changes</a:t>
            </a:r>
          </a:p>
          <a:p>
            <a:pPr marL="548634" lvl="2" indent="-228600" algn="just">
              <a:buFont typeface="Arial" panose="020B0604020202020204" pitchFamily="34" charset="0"/>
              <a:buAutoNum type="arabicPeriod" startAt="4"/>
            </a:pPr>
            <a:r>
              <a:rPr lang="en-US" sz="1400" dirty="0">
                <a:latin typeface="Times New Roman" panose="02020603050405020304" pitchFamily="18" charset="0"/>
                <a:cs typeface="Times New Roman" panose="02020603050405020304" pitchFamily="18" charset="0"/>
              </a:rPr>
              <a:t>EDM is 3.5x faster due to the usage of interval trees to approximate median. </a:t>
            </a:r>
          </a:p>
        </p:txBody>
      </p:sp>
      <p:pic>
        <p:nvPicPr>
          <p:cNvPr id="55" name="Picture 54">
            <a:extLst>
              <a:ext uri="{FF2B5EF4-FFF2-40B4-BE49-F238E27FC236}">
                <a16:creationId xmlns:a16="http://schemas.microsoft.com/office/drawing/2014/main" id="{27A14A85-E0C0-4C06-8002-56D820F372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94505" y="3501438"/>
            <a:ext cx="6962295" cy="3481149"/>
          </a:xfrm>
          <a:prstGeom prst="rect">
            <a:avLst/>
          </a:prstGeom>
        </p:spPr>
      </p:pic>
      <p:sp>
        <p:nvSpPr>
          <p:cNvPr id="57" name="Text Placeholder 6">
            <a:extLst>
              <a:ext uri="{FF2B5EF4-FFF2-40B4-BE49-F238E27FC236}">
                <a16:creationId xmlns:a16="http://schemas.microsoft.com/office/drawing/2014/main" id="{E8BB549A-91E4-4388-94A6-CC8532977EFD}"/>
              </a:ext>
            </a:extLst>
          </p:cNvPr>
          <p:cNvSpPr>
            <a:spLocks noGrp="1"/>
          </p:cNvSpPr>
          <p:nvPr>
            <p:ph type="body" sz="quarter" idx="17"/>
          </p:nvPr>
        </p:nvSpPr>
        <p:spPr>
          <a:xfrm>
            <a:off x="18675153" y="13283250"/>
            <a:ext cx="8001000" cy="609600"/>
          </a:xfrm>
        </p:spPr>
        <p:txBody>
          <a:bodyPr/>
          <a:lstStyle/>
          <a:p>
            <a:r>
              <a:rPr lang="en-US" dirty="0"/>
              <a:t>REFERENCES</a:t>
            </a:r>
          </a:p>
        </p:txBody>
      </p:sp>
      <p:sp>
        <p:nvSpPr>
          <p:cNvPr id="58" name="Content Placeholder 21">
            <a:extLst>
              <a:ext uri="{FF2B5EF4-FFF2-40B4-BE49-F238E27FC236}">
                <a16:creationId xmlns:a16="http://schemas.microsoft.com/office/drawing/2014/main" id="{B69BAE7F-9DE9-49EE-9509-F82B7754B0C2}"/>
              </a:ext>
            </a:extLst>
          </p:cNvPr>
          <p:cNvSpPr txBox="1">
            <a:spLocks/>
          </p:cNvSpPr>
          <p:nvPr/>
        </p:nvSpPr>
        <p:spPr>
          <a:xfrm>
            <a:off x="18667918" y="13788587"/>
            <a:ext cx="8001000" cy="2079870"/>
          </a:xfrm>
          <a:prstGeom prst="rect">
            <a:avLst/>
          </a:prstGeom>
        </p:spPr>
        <p:txBody>
          <a:bodyPr vert="horz" lIns="91440" tIns="182880" rIns="91440" bIns="45720" rtlCol="0">
            <a:normAutofit/>
          </a:bodyPr>
          <a:lstStyle>
            <a:lvl1pPr marL="228595" indent="-228595" algn="l" defTabSz="2194513" rtl="0" eaLnBrk="1" latinLnBrk="0" hangingPunct="1">
              <a:lnSpc>
                <a:spcPct val="100000"/>
              </a:lnSpc>
              <a:spcBef>
                <a:spcPts val="600"/>
              </a:spcBef>
              <a:buClr>
                <a:schemeClr val="accent2"/>
              </a:buClr>
              <a:buFont typeface="Arial" panose="020B0604020202020204" pitchFamily="34" charset="0"/>
              <a:buChar char="•"/>
              <a:defRPr sz="1400" kern="1200" baseline="0">
                <a:solidFill>
                  <a:schemeClr val="tx1"/>
                </a:solidFill>
                <a:latin typeface="+mn-lt"/>
                <a:ea typeface="+mn-ea"/>
                <a:cs typeface="+mn-cs"/>
              </a:defRPr>
            </a:lvl1pPr>
            <a:lvl2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2pPr>
            <a:lvl3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3pPr>
            <a:lvl4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4pPr>
            <a:lvl5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5pPr>
            <a:lvl6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6pPr>
            <a:lvl7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7pPr>
            <a:lvl8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8pPr>
            <a:lvl9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9pPr>
          </a:lstStyle>
          <a:p>
            <a:r>
              <a:rPr lang="en-GB" dirty="0"/>
              <a:t>James, Nicholas A., </a:t>
            </a:r>
            <a:r>
              <a:rPr lang="en-US" dirty="0" err="1"/>
              <a:t>Kejariwal</a:t>
            </a:r>
            <a:r>
              <a:rPr lang="en-US" dirty="0"/>
              <a:t>, </a:t>
            </a:r>
            <a:r>
              <a:rPr lang="en-US" dirty="0" err="1"/>
              <a:t>Arun</a:t>
            </a:r>
            <a:r>
              <a:rPr lang="en-US" dirty="0"/>
              <a:t>, and Matteson, David S</a:t>
            </a:r>
            <a:r>
              <a:rPr lang="en-GB" dirty="0"/>
              <a:t>. 2016.“Leveraging cloud data to mitigate user experience from ‘Breaking Bad’: The Twitter Approach.” </a:t>
            </a:r>
            <a:r>
              <a:rPr lang="en-GB" i="1" dirty="0"/>
              <a:t>2016 IEEE International Conference on Big Data</a:t>
            </a:r>
            <a:r>
              <a:rPr lang="en-GB" dirty="0"/>
              <a:t> 3499-3508.</a:t>
            </a:r>
            <a:endParaRPr lang="en-US" dirty="0"/>
          </a:p>
          <a:p>
            <a:r>
              <a:rPr lang="en-GB" dirty="0"/>
              <a:t>Matteson, David S., and James, Nicholas A. 2014. “A non-parametric approach for multiple change point analysis of multivariate data.” </a:t>
            </a:r>
            <a:r>
              <a:rPr lang="en-GB" i="1" dirty="0"/>
              <a:t>Journal of the American Statistical Association</a:t>
            </a:r>
            <a:r>
              <a:rPr lang="en-GB" dirty="0"/>
              <a:t> 109(505): 334-345.</a:t>
            </a:r>
            <a:endParaRPr lang="en-US" dirty="0"/>
          </a:p>
          <a:p>
            <a:r>
              <a:rPr lang="en-GB" dirty="0" err="1"/>
              <a:t>Killick</a:t>
            </a:r>
            <a:r>
              <a:rPr lang="en-GB" dirty="0"/>
              <a:t>, Rebecca, and </a:t>
            </a:r>
            <a:r>
              <a:rPr lang="en-GB" dirty="0" err="1"/>
              <a:t>Eckley</a:t>
            </a:r>
            <a:r>
              <a:rPr lang="en-GB" dirty="0"/>
              <a:t>, Idris 2014. “changepoint: An R package for changepoint analysis.” </a:t>
            </a:r>
            <a:r>
              <a:rPr lang="en-GB" i="1" dirty="0"/>
              <a:t>Journal of statistical software</a:t>
            </a:r>
            <a:r>
              <a:rPr lang="en-GB" dirty="0"/>
              <a:t> 58(3): 1-19.</a:t>
            </a:r>
            <a:endParaRPr lang="en-US" dirty="0"/>
          </a:p>
        </p:txBody>
      </p:sp>
      <p:sp>
        <p:nvSpPr>
          <p:cNvPr id="61" name="Text Placeholder 17">
            <a:extLst>
              <a:ext uri="{FF2B5EF4-FFF2-40B4-BE49-F238E27FC236}">
                <a16:creationId xmlns:a16="http://schemas.microsoft.com/office/drawing/2014/main" id="{9EB9154D-EFCE-47B8-BB9E-DE396DB5A1ED}"/>
              </a:ext>
            </a:extLst>
          </p:cNvPr>
          <p:cNvSpPr txBox="1">
            <a:spLocks/>
          </p:cNvSpPr>
          <p:nvPr/>
        </p:nvSpPr>
        <p:spPr>
          <a:xfrm>
            <a:off x="9728397" y="2926079"/>
            <a:ext cx="8001000" cy="609600"/>
          </a:xfrm>
          <a:prstGeom prst="round1Rect">
            <a:avLst/>
          </a:prstGeom>
          <a:solidFill>
            <a:schemeClr val="accent6"/>
          </a:solidFill>
        </p:spPr>
        <p:txBody>
          <a:bodyPr vert="horz" lIns="365760" tIns="45720" rIns="91440" bIns="45720" rtlCol="0" anchor="ctr">
            <a:noAutofit/>
          </a:bodyPr>
          <a:lstStyle>
            <a:lvl1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1pPr>
            <a:lvl2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2pPr>
            <a:lvl3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3pPr>
            <a:lvl4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4pPr>
            <a:lvl5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5pPr>
            <a:lvl6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6pPr>
            <a:lvl7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7pPr>
            <a:lvl8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8pPr>
            <a:lvl9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9pPr>
          </a:lstStyle>
          <a:p>
            <a:r>
              <a:rPr lang="en-US" dirty="0"/>
              <a:t>results</a:t>
            </a:r>
          </a:p>
        </p:txBody>
      </p:sp>
      <p:pic>
        <p:nvPicPr>
          <p:cNvPr id="7" name="Picture 6">
            <a:extLst>
              <a:ext uri="{FF2B5EF4-FFF2-40B4-BE49-F238E27FC236}">
                <a16:creationId xmlns:a16="http://schemas.microsoft.com/office/drawing/2014/main" id="{F21E3EAF-DBB2-4694-A032-1B9A1021AFA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94505" y="7304278"/>
            <a:ext cx="6962295" cy="3481148"/>
          </a:xfrm>
          <a:prstGeom prst="rect">
            <a:avLst/>
          </a:prstGeom>
        </p:spPr>
      </p:pic>
      <p:sp>
        <p:nvSpPr>
          <p:cNvPr id="11" name="Rectangle 10">
            <a:extLst>
              <a:ext uri="{FF2B5EF4-FFF2-40B4-BE49-F238E27FC236}">
                <a16:creationId xmlns:a16="http://schemas.microsoft.com/office/drawing/2014/main" id="{828201C3-CCF6-4CFD-A08D-4DC6C1A731B4}"/>
              </a:ext>
            </a:extLst>
          </p:cNvPr>
          <p:cNvSpPr/>
          <p:nvPr/>
        </p:nvSpPr>
        <p:spPr>
          <a:xfrm>
            <a:off x="18777569" y="3155940"/>
            <a:ext cx="4173871" cy="4893647"/>
          </a:xfrm>
          <a:prstGeom prst="rect">
            <a:avLst/>
          </a:prstGeom>
        </p:spPr>
        <p:txBody>
          <a:bodyPr wrap="square">
            <a:spAutoFit/>
          </a:bodyPr>
          <a:lstStyle/>
          <a:p>
            <a:pPr marL="228595" indent="-228595" algn="just" defTabSz="2194513">
              <a:spcBef>
                <a:spcPts val="600"/>
              </a:spcBef>
              <a:buClr>
                <a:schemeClr val="accent2"/>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Example: Ramping</a:t>
            </a:r>
          </a:p>
          <a:p>
            <a:pPr marL="228595" indent="-228595" algn="just" defTabSz="2194513">
              <a:spcBef>
                <a:spcPts val="600"/>
              </a:spcBef>
              <a:buClr>
                <a:schemeClr val="accent2"/>
              </a:buCl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28595" indent="-228595" algn="just" defTabSz="2194513">
              <a:spcBef>
                <a:spcPts val="600"/>
              </a:spcBef>
              <a:buClr>
                <a:schemeClr val="accent2"/>
              </a:buCl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28595" indent="-228595" algn="just" defTabSz="2194513">
              <a:spcBef>
                <a:spcPts val="600"/>
              </a:spcBef>
              <a:buClr>
                <a:schemeClr val="accent2"/>
              </a:buCl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28595" indent="-228595" algn="just" defTabSz="2194513">
              <a:spcBef>
                <a:spcPts val="600"/>
              </a:spcBef>
              <a:buClr>
                <a:schemeClr val="accent2"/>
              </a:buCl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28595" indent="-228595" algn="just" defTabSz="2194513">
              <a:spcBef>
                <a:spcPts val="600"/>
              </a:spcBef>
              <a:buClr>
                <a:schemeClr val="accent2"/>
              </a:buCl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28595" indent="-228595" algn="just" defTabSz="2194513">
              <a:spcBef>
                <a:spcPts val="600"/>
              </a:spcBef>
              <a:buClr>
                <a:schemeClr val="accent2"/>
              </a:buCl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28595" indent="-228595" algn="just" defTabSz="2194513">
              <a:spcBef>
                <a:spcPts val="600"/>
              </a:spcBef>
              <a:buClr>
                <a:schemeClr val="accent2"/>
              </a:buCl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28595" indent="-228595" algn="just" defTabSz="2194513">
              <a:spcBef>
                <a:spcPts val="600"/>
              </a:spcBef>
              <a:buClr>
                <a:schemeClr val="accent2"/>
              </a:buCl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28595" indent="-228595" algn="just" defTabSz="2194513">
              <a:spcBef>
                <a:spcPts val="600"/>
              </a:spcBef>
              <a:buClr>
                <a:schemeClr val="accent2"/>
              </a:buCl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defTabSz="2194513">
              <a:spcBef>
                <a:spcPts val="600"/>
              </a:spcBef>
              <a:buClr>
                <a:schemeClr val="accent2"/>
              </a:buClr>
            </a:pPr>
            <a:endParaRPr lang="en-US" sz="1600" dirty="0">
              <a:latin typeface="Times New Roman" panose="02020603050405020304" pitchFamily="18" charset="0"/>
              <a:cs typeface="Times New Roman" panose="02020603050405020304" pitchFamily="18" charset="0"/>
            </a:endParaRPr>
          </a:p>
          <a:p>
            <a:pPr marL="228595" indent="-228595" algn="just" defTabSz="2194513">
              <a:spcBef>
                <a:spcPts val="600"/>
              </a:spcBef>
              <a:buClr>
                <a:schemeClr val="accent2"/>
              </a:buCl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28595" indent="-228595" algn="just" defTabSz="2194513">
              <a:spcBef>
                <a:spcPts val="600"/>
              </a:spcBef>
              <a:buClr>
                <a:schemeClr val="accent2"/>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Example: Mean shift (up, down)</a:t>
            </a:r>
          </a:p>
          <a:p>
            <a:pPr marL="571500" indent="-571500">
              <a:buFont typeface="Arial" panose="020B0604020202020204" pitchFamily="34" charset="0"/>
              <a:buChar char="•"/>
            </a:pPr>
            <a:endParaRPr lang="en-US" sz="44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F3CA64BE-B83B-4F18-BC87-23C77D218D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16776" y="6950376"/>
            <a:ext cx="6217920" cy="6217920"/>
          </a:xfrm>
          <a:prstGeom prst="rect">
            <a:avLst/>
          </a:prstGeom>
        </p:spPr>
      </p:pic>
    </p:spTree>
    <p:extLst>
      <p:ext uri="{BB962C8B-B14F-4D97-AF65-F5344CB8AC3E}">
        <p14:creationId xmlns:p14="http://schemas.microsoft.com/office/powerpoint/2010/main" val="93119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724539" y="543415"/>
            <a:ext cx="19381400" cy="1257270"/>
          </a:xfrm>
        </p:spPr>
        <p:txBody>
          <a:bodyPr>
            <a:normAutofit fontScale="90000"/>
          </a:bodyPr>
          <a:lstStyle/>
          <a:p>
            <a:pPr algn="ctr"/>
            <a:r>
              <a:rPr lang="en-US" dirty="0"/>
              <a:t>Breaking Bad: Robust Breakout Detection Based on E-Divisive with Medians (EDM) for Modeling Data Quality Control</a:t>
            </a:r>
          </a:p>
        </p:txBody>
      </p:sp>
      <p:sp>
        <p:nvSpPr>
          <p:cNvPr id="23" name="Text Placeholder 22"/>
          <p:cNvSpPr>
            <a:spLocks noGrp="1"/>
          </p:cNvSpPr>
          <p:nvPr>
            <p:ph type="body" sz="quarter" idx="36"/>
          </p:nvPr>
        </p:nvSpPr>
        <p:spPr>
          <a:xfrm>
            <a:off x="4618673" y="1800685"/>
            <a:ext cx="15544800" cy="415499"/>
          </a:xfrm>
        </p:spPr>
        <p:txBody>
          <a:bodyPr/>
          <a:lstStyle/>
          <a:p>
            <a:pPr algn="ctr"/>
            <a:r>
              <a:rPr lang="en-US" sz="2000" dirty="0"/>
              <a:t>Hao Zhang, Ph.D., Philadelphia Water Department, Philadelphia, PA, USA</a:t>
            </a:r>
          </a:p>
        </p:txBody>
      </p:sp>
      <p:sp>
        <p:nvSpPr>
          <p:cNvPr id="5" name="Text Placeholder 4"/>
          <p:cNvSpPr>
            <a:spLocks noGrp="1"/>
          </p:cNvSpPr>
          <p:nvPr>
            <p:ph type="body" sz="quarter" idx="13"/>
          </p:nvPr>
        </p:nvSpPr>
        <p:spPr/>
        <p:txBody>
          <a:bodyPr/>
          <a:lstStyle/>
          <a:p>
            <a:r>
              <a:rPr lang="en-US" dirty="0"/>
              <a:t>INTRODUCTION</a:t>
            </a:r>
          </a:p>
        </p:txBody>
      </p:sp>
      <p:sp>
        <p:nvSpPr>
          <p:cNvPr id="7" name="Text Placeholder 6"/>
          <p:cNvSpPr>
            <a:spLocks noGrp="1"/>
          </p:cNvSpPr>
          <p:nvPr>
            <p:ph type="body" sz="quarter" idx="17"/>
          </p:nvPr>
        </p:nvSpPr>
        <p:spPr>
          <a:xfrm>
            <a:off x="755846" y="8186073"/>
            <a:ext cx="8001000" cy="609600"/>
          </a:xfrm>
        </p:spPr>
        <p:txBody>
          <a:bodyPr/>
          <a:lstStyle/>
          <a:p>
            <a:r>
              <a:rPr lang="en-US" dirty="0"/>
              <a:t>Motivation</a:t>
            </a:r>
          </a:p>
        </p:txBody>
      </p:sp>
      <p:sp>
        <p:nvSpPr>
          <p:cNvPr id="12" name="Content Placeholder 11"/>
          <p:cNvSpPr>
            <a:spLocks noGrp="1"/>
          </p:cNvSpPr>
          <p:nvPr>
            <p:ph sz="quarter" idx="25"/>
          </p:nvPr>
        </p:nvSpPr>
        <p:spPr>
          <a:xfrm>
            <a:off x="767032" y="3605946"/>
            <a:ext cx="4617461" cy="4408785"/>
          </a:xfrm>
        </p:spPr>
        <p:txBody>
          <a:bodyPr lIns="91440">
            <a:noAutofit/>
          </a:bodyPr>
          <a:lstStyle/>
          <a:p>
            <a:pPr marL="0" algn="just">
              <a:spcBef>
                <a:spcPts val="300"/>
              </a:spcBef>
              <a:buFont typeface="Courier New" panose="02070309020205020404" pitchFamily="49" charset="0"/>
              <a:buChar char="o"/>
            </a:pPr>
            <a:r>
              <a:rPr lang="en-US" b="1" dirty="0"/>
              <a:t>PWD maintains hydrologic and hydraulic (H&amp;H) models of the combined sewer collection system for planning, management and compliance purposes</a:t>
            </a:r>
          </a:p>
          <a:p>
            <a:pPr marL="0" algn="just">
              <a:spcBef>
                <a:spcPts val="300"/>
              </a:spcBef>
              <a:buFont typeface="Courier New" panose="02070309020205020404" pitchFamily="49" charset="0"/>
              <a:buChar char="o"/>
            </a:pPr>
            <a:r>
              <a:rPr lang="en-US" b="1" dirty="0"/>
              <a:t>For model calibration/validation purposes, sewerage level and velocity at over 400 manholes have been monitored since the 2000s</a:t>
            </a:r>
          </a:p>
          <a:p>
            <a:pPr marL="0" algn="just">
              <a:spcBef>
                <a:spcPts val="300"/>
              </a:spcBef>
              <a:buFont typeface="Courier New" panose="02070309020205020404" pitchFamily="49" charset="0"/>
              <a:buChar char="o"/>
            </a:pPr>
            <a:r>
              <a:rPr lang="en-US" b="1" dirty="0"/>
              <a:t>A stringent Quality Control (QC) protocol is conducted before the data can be used for Hydrologic &amp; Hydraulic modeling tasks</a:t>
            </a:r>
          </a:p>
          <a:p>
            <a:pPr marL="0" algn="just">
              <a:spcBef>
                <a:spcPts val="300"/>
              </a:spcBef>
              <a:buFont typeface="Courier New" panose="02070309020205020404" pitchFamily="49" charset="0"/>
              <a:buChar char="o"/>
            </a:pPr>
            <a:r>
              <a:rPr lang="en-US" b="1" dirty="0"/>
              <a:t>Due to the high solid content in sewage, monitored data may suffered from breakouts caused by</a:t>
            </a:r>
          </a:p>
          <a:p>
            <a:pPr marL="320034" lvl="1" algn="just">
              <a:spcBef>
                <a:spcPts val="300"/>
              </a:spcBef>
              <a:buFont typeface="Courier New" panose="02070309020205020404" pitchFamily="49" charset="0"/>
              <a:buChar char="o"/>
            </a:pPr>
            <a:r>
              <a:rPr lang="en-US" sz="1400" b="1" dirty="0"/>
              <a:t>sensor ragging, clogging</a:t>
            </a:r>
          </a:p>
          <a:p>
            <a:pPr marL="320034" lvl="1" algn="just">
              <a:spcBef>
                <a:spcPts val="300"/>
              </a:spcBef>
              <a:buFont typeface="Courier New" panose="02070309020205020404" pitchFamily="49" charset="0"/>
              <a:buChar char="o"/>
            </a:pPr>
            <a:r>
              <a:rPr lang="en-US" sz="1400" b="1" dirty="0"/>
              <a:t>pipe surcharging, etc.</a:t>
            </a:r>
          </a:p>
          <a:p>
            <a:pPr marL="0" algn="just">
              <a:spcBef>
                <a:spcPts val="300"/>
              </a:spcBef>
              <a:buFont typeface="Courier New" panose="02070309020205020404" pitchFamily="49" charset="0"/>
              <a:buChar char="o"/>
            </a:pPr>
            <a:r>
              <a:rPr lang="en-US" b="1" dirty="0"/>
              <a:t>Since a breakout isn’t always obvious due to the range of the observed values, visual detection of breakouts may not be sufficient, and thus a programmatic approach that can automatically detect breakouts is imperative. </a:t>
            </a:r>
          </a:p>
          <a:p>
            <a:pPr marL="0" algn="just">
              <a:spcBef>
                <a:spcPts val="300"/>
              </a:spcBef>
              <a:buFont typeface="Courier New" panose="02070309020205020404" pitchFamily="49" charset="0"/>
              <a:buChar char="o"/>
            </a:pPr>
            <a:endParaRPr lang="en-US" b="1" dirty="0"/>
          </a:p>
        </p:txBody>
      </p:sp>
      <p:sp>
        <p:nvSpPr>
          <p:cNvPr id="8" name="Text Placeholder 7"/>
          <p:cNvSpPr>
            <a:spLocks noGrp="1"/>
          </p:cNvSpPr>
          <p:nvPr>
            <p:ph type="body" sz="quarter" idx="19"/>
          </p:nvPr>
        </p:nvSpPr>
        <p:spPr>
          <a:xfrm>
            <a:off x="714375" y="11410108"/>
            <a:ext cx="8001000" cy="609600"/>
          </a:xfrm>
        </p:spPr>
        <p:txBody>
          <a:bodyPr/>
          <a:lstStyle/>
          <a:p>
            <a:r>
              <a:rPr lang="en-US" dirty="0"/>
              <a:t>objectives</a:t>
            </a:r>
          </a:p>
        </p:txBody>
      </p:sp>
      <p:sp>
        <p:nvSpPr>
          <p:cNvPr id="13" name="Content Placeholder 12"/>
          <p:cNvSpPr>
            <a:spLocks noGrp="1"/>
          </p:cNvSpPr>
          <p:nvPr>
            <p:ph sz="quarter" idx="26"/>
          </p:nvPr>
        </p:nvSpPr>
        <p:spPr>
          <a:xfrm>
            <a:off x="714375" y="12022724"/>
            <a:ext cx="8001000" cy="2516236"/>
          </a:xfrm>
        </p:spPr>
        <p:txBody>
          <a:bodyPr lIns="91440">
            <a:normAutofit fontScale="92500" lnSpcReduction="20000"/>
          </a:bodyPr>
          <a:lstStyle/>
          <a:p>
            <a:pPr marL="0" indent="0" algn="just">
              <a:buNone/>
            </a:pPr>
            <a:r>
              <a:rPr lang="en-US" b="1" dirty="0"/>
              <a:t>Measurement Accuracy determines the overall model quality. This study aims to develop a workflow as a quality control (QC) measure for flow monitoring data by utilizing a sound breakout detection algorithm.</a:t>
            </a:r>
          </a:p>
          <a:p>
            <a:pPr algn="just"/>
            <a:r>
              <a:rPr lang="en-US" dirty="0"/>
              <a:t>First, select a breakout detection algorithm from major breakout detection algorithms that is:</a:t>
            </a:r>
          </a:p>
          <a:p>
            <a:pPr marL="320034" lvl="1" algn="just">
              <a:spcBef>
                <a:spcPts val="300"/>
              </a:spcBef>
              <a:buFont typeface="Courier New" panose="02070309020205020404" pitchFamily="49" charset="0"/>
              <a:buChar char="o"/>
            </a:pPr>
            <a:r>
              <a:rPr lang="en-US" sz="1400" b="1" dirty="0"/>
              <a:t>Able to detect various types of change (mean shift, ramp up, variance change, etc.)</a:t>
            </a:r>
          </a:p>
          <a:p>
            <a:pPr marL="320034" lvl="1" algn="just">
              <a:spcBef>
                <a:spcPts val="300"/>
              </a:spcBef>
              <a:buFont typeface="Courier New" panose="02070309020205020404" pitchFamily="49" charset="0"/>
              <a:buChar char="o"/>
            </a:pPr>
            <a:r>
              <a:rPr lang="en-US" sz="1400" b="1" dirty="0"/>
              <a:t>robust against the presence of anomalies (as runoff response tends to interfere with the breakout detection)</a:t>
            </a:r>
          </a:p>
          <a:p>
            <a:pPr marL="320034" lvl="1" algn="just">
              <a:spcBef>
                <a:spcPts val="300"/>
              </a:spcBef>
              <a:buFont typeface="Courier New" panose="02070309020205020404" pitchFamily="49" charset="0"/>
              <a:buChar char="o"/>
            </a:pPr>
            <a:r>
              <a:rPr lang="en-US" sz="1400" b="1" dirty="0"/>
              <a:t>Able to detect multiple breakouts</a:t>
            </a:r>
          </a:p>
          <a:p>
            <a:pPr marL="320034" lvl="1" algn="just">
              <a:spcBef>
                <a:spcPts val="300"/>
              </a:spcBef>
              <a:buFont typeface="Courier New" panose="02070309020205020404" pitchFamily="49" charset="0"/>
              <a:buChar char="o"/>
            </a:pPr>
            <a:r>
              <a:rPr lang="en-US" sz="1400" b="1" dirty="0"/>
              <a:t>no assumption on sample distribution (as it is usually unknown a-priori)</a:t>
            </a:r>
          </a:p>
          <a:p>
            <a:pPr marL="320034" lvl="1" algn="just">
              <a:spcBef>
                <a:spcPts val="300"/>
              </a:spcBef>
              <a:buFont typeface="Courier New" panose="02070309020205020404" pitchFamily="49" charset="0"/>
              <a:buChar char="o"/>
            </a:pPr>
            <a:r>
              <a:rPr lang="en-US" sz="1400" b="1" dirty="0"/>
              <a:t>Fast enough for routine tasks</a:t>
            </a:r>
            <a:endParaRPr lang="en-US" dirty="0"/>
          </a:p>
          <a:p>
            <a:pPr algn="just"/>
            <a:r>
              <a:rPr lang="en-US" dirty="0"/>
              <a:t>Then, tune the parameters to match the expected outcome</a:t>
            </a:r>
          </a:p>
          <a:p>
            <a:pPr algn="just"/>
            <a:r>
              <a:rPr lang="en-US" dirty="0"/>
              <a:t>Finally, develop an application using the R statistical programming language to analyze flow monitoring data, and generate quarterly reports. Set up a routine workflow for this process</a:t>
            </a:r>
          </a:p>
        </p:txBody>
      </p:sp>
      <p:sp>
        <p:nvSpPr>
          <p:cNvPr id="9" name="Text Placeholder 8"/>
          <p:cNvSpPr>
            <a:spLocks noGrp="1"/>
          </p:cNvSpPr>
          <p:nvPr>
            <p:ph type="body" sz="quarter" idx="21"/>
          </p:nvPr>
        </p:nvSpPr>
        <p:spPr/>
        <p:txBody>
          <a:bodyPr/>
          <a:lstStyle/>
          <a:p>
            <a:r>
              <a:rPr lang="en-US"/>
              <a:t>methods</a:t>
            </a:r>
            <a:endParaRPr lang="en-US" dirty="0"/>
          </a:p>
        </p:txBody>
      </p:sp>
      <p:sp>
        <p:nvSpPr>
          <p:cNvPr id="14" name="Content Placeholder 13"/>
          <p:cNvSpPr>
            <a:spLocks noGrp="1"/>
          </p:cNvSpPr>
          <p:nvPr>
            <p:ph sz="quarter" idx="27"/>
          </p:nvPr>
        </p:nvSpPr>
        <p:spPr>
          <a:xfrm>
            <a:off x="9715500" y="3535679"/>
            <a:ext cx="8001000" cy="8958105"/>
          </a:xfrm>
        </p:spPr>
        <p:txBody>
          <a:bodyPr lIns="91440">
            <a:noAutofit/>
          </a:bodyPr>
          <a:lstStyle/>
          <a:p>
            <a:pPr algn="just"/>
            <a:r>
              <a:rPr lang="en-US" b="1" dirty="0"/>
              <a:t>Major change point analyses, e.g., PELT, binary segmentation, etc. all have their limitations. </a:t>
            </a:r>
          </a:p>
          <a:p>
            <a:pPr lvl="1" algn="just"/>
            <a:r>
              <a:rPr lang="en-US" sz="1400" b="1" dirty="0"/>
              <a:t>PELT can only detect one change point, and the data distribution must be specified;</a:t>
            </a:r>
          </a:p>
          <a:p>
            <a:pPr lvl="1" algn="just"/>
            <a:r>
              <a:rPr lang="en-US" sz="1400" b="1" dirty="0"/>
              <a:t>E-divisive is computational intensive, and it may take hours to execute</a:t>
            </a:r>
          </a:p>
          <a:p>
            <a:pPr algn="just"/>
            <a:r>
              <a:rPr lang="en-US" b="1" dirty="0"/>
              <a:t>A novel statistical technique, E-divisive with medians (EDM), is utilized for this study. Compared to the other algorithms, EDM has the following advantages:</a:t>
            </a:r>
          </a:p>
          <a:p>
            <a:pPr marL="548634" lvl="2" indent="-228600" algn="just">
              <a:buFont typeface="+mj-lt"/>
              <a:buAutoNum type="arabicPeriod"/>
            </a:pPr>
            <a:r>
              <a:rPr lang="en-US" sz="1400" b="1" dirty="0"/>
              <a:t>EDM utilizes a local smoother (rolling median) to raw data, and therefore is robust to the presence of anomalies; </a:t>
            </a:r>
          </a:p>
          <a:p>
            <a:pPr marL="548634" lvl="2" indent="-228600" algn="just">
              <a:buAutoNum type="arabicPeriod" startAt="2"/>
            </a:pPr>
            <a:r>
              <a:rPr lang="en-US" sz="1400" b="1" dirty="0"/>
              <a:t>EDM employs energy statistics (E-divisive) to detect divergence of means that can detect 'mean shift' (sudden change), 'ramping' (gradual change), and distribution changes at multiple change points. This method is proven to be comparable or better in efficacy </a:t>
            </a:r>
          </a:p>
          <a:p>
            <a:pPr marL="548634" lvl="2" indent="-228600" algn="just">
              <a:buAutoNum type="arabicPeriod" startAt="2"/>
            </a:pPr>
            <a:r>
              <a:rPr lang="en-US" sz="1400" b="1" dirty="0"/>
              <a:t>EDM is non-parametric, the method will adapt to the data's underlying distribution, and therefore can detect when distribution changes;</a:t>
            </a:r>
          </a:p>
          <a:p>
            <a:pPr marL="548634" lvl="2" indent="-228600" algn="just">
              <a:buAutoNum type="arabicPeriod" startAt="4"/>
            </a:pPr>
            <a:r>
              <a:rPr lang="en-US" sz="1400" b="1" dirty="0"/>
              <a:t>EDM is 3.5x faster due to the usage of interval trees to approximate median. Since the median is approximated, the breakout location is a roughly estimate.</a:t>
            </a:r>
          </a:p>
          <a:p>
            <a:pPr algn="just"/>
            <a:r>
              <a:rPr lang="en-US" b="1" dirty="0"/>
              <a:t>The </a:t>
            </a:r>
            <a:r>
              <a:rPr lang="en-US" b="1" dirty="0" err="1">
                <a:latin typeface="Consolas" panose="020B0609020204030204" pitchFamily="49" charset="0"/>
                <a:cs typeface="Consolas" panose="020B0609020204030204" pitchFamily="49" charset="0"/>
              </a:rPr>
              <a:t>BreakoutDetection</a:t>
            </a:r>
            <a:r>
              <a:rPr lang="en-US" b="1" dirty="0"/>
              <a:t> is an open-source R package that implements the EDM algorithm for detecting breakouts. The package is developed by Twitter Engineers and has been used for analyzing cloud metrices on a daily basis at Twitter. </a:t>
            </a:r>
          </a:p>
          <a:p>
            <a:pPr lvl="1" algn="just"/>
            <a:r>
              <a:rPr lang="en-US" sz="1400" b="1" dirty="0"/>
              <a:t>The </a:t>
            </a:r>
            <a:r>
              <a:rPr lang="en-US" sz="1400" b="1" dirty="0">
                <a:latin typeface="Consolas" panose="020B0609020204030204" pitchFamily="49" charset="0"/>
                <a:cs typeface="Consolas" panose="020B0609020204030204" pitchFamily="49" charset="0"/>
              </a:rPr>
              <a:t>breakout()</a:t>
            </a:r>
            <a:r>
              <a:rPr lang="en-US" sz="1400" b="1" dirty="0"/>
              <a:t> function contains a few non-trivial parameters.</a:t>
            </a:r>
          </a:p>
          <a:p>
            <a:pPr lvl="7" algn="just"/>
            <a:r>
              <a:rPr lang="en-US" sz="1400" b="1" dirty="0">
                <a:latin typeface="Consolas" panose="020B0609020204030204" pitchFamily="49" charset="0"/>
                <a:cs typeface="Consolas" panose="020B0609020204030204" pitchFamily="49" charset="0"/>
              </a:rPr>
              <a:t>Z</a:t>
            </a:r>
            <a:r>
              <a:rPr lang="en-US" sz="1400" b="1" dirty="0"/>
              <a:t>: The input time series. This is either a numeric vector or a data frame which has 'timestamp' and 'count' components.</a:t>
            </a:r>
          </a:p>
          <a:p>
            <a:pPr lvl="1" algn="just"/>
            <a:r>
              <a:rPr lang="en-US" sz="1400" b="1" dirty="0" err="1">
                <a:latin typeface="Consolas" panose="020B0609020204030204" pitchFamily="49" charset="0"/>
                <a:cs typeface="Consolas" panose="020B0609020204030204" pitchFamily="49" charset="0"/>
              </a:rPr>
              <a:t>min.size</a:t>
            </a:r>
            <a:r>
              <a:rPr lang="en-US" sz="1400" b="1" dirty="0"/>
              <a:t>: The minimum number of observations between change points.</a:t>
            </a:r>
          </a:p>
          <a:p>
            <a:pPr lvl="1" algn="just"/>
            <a:r>
              <a:rPr lang="en-US" sz="1400" b="1" dirty="0">
                <a:latin typeface="Consolas" panose="020B0609020204030204" pitchFamily="49" charset="0"/>
                <a:cs typeface="Consolas" panose="020B0609020204030204" pitchFamily="49" charset="0"/>
              </a:rPr>
              <a:t>method</a:t>
            </a:r>
            <a:r>
              <a:rPr lang="en-US" sz="1400" b="1" dirty="0"/>
              <a:t>: either '</a:t>
            </a:r>
            <a:r>
              <a:rPr lang="en-US" sz="1400" b="1" dirty="0" err="1">
                <a:latin typeface="Consolas" panose="020B0609020204030204" pitchFamily="49" charset="0"/>
                <a:cs typeface="Consolas" panose="020B0609020204030204" pitchFamily="49" charset="0"/>
              </a:rPr>
              <a:t>amoc</a:t>
            </a:r>
            <a:r>
              <a:rPr lang="en-US" sz="1400" b="1" dirty="0"/>
              <a:t>' (At Most One Change) or '</a:t>
            </a:r>
            <a:r>
              <a:rPr lang="en-US" sz="1400" b="1" dirty="0">
                <a:latin typeface="Consolas" panose="020B0609020204030204" pitchFamily="49" charset="0"/>
                <a:cs typeface="Consolas" panose="020B0609020204030204" pitchFamily="49" charset="0"/>
              </a:rPr>
              <a:t>multi</a:t>
            </a:r>
            <a:r>
              <a:rPr lang="en-US" sz="1400" b="1" dirty="0"/>
              <a:t>' (Multiple Changes). For '</a:t>
            </a:r>
            <a:r>
              <a:rPr lang="en-US" sz="1400" b="1" dirty="0" err="1"/>
              <a:t>amoc</a:t>
            </a:r>
            <a:r>
              <a:rPr lang="en-US" sz="1400" b="1" dirty="0"/>
              <a:t>' at most one change point location will be returned.</a:t>
            </a:r>
          </a:p>
          <a:p>
            <a:pPr marL="320034" lvl="1" indent="0" algn="just">
              <a:buNone/>
            </a:pPr>
            <a:r>
              <a:rPr lang="en-US" sz="1400" b="1" dirty="0"/>
              <a:t>For multiple change analysis (method='multi"):</a:t>
            </a:r>
          </a:p>
          <a:p>
            <a:pPr lvl="1" algn="just"/>
            <a:r>
              <a:rPr lang="en-US" sz="1400" b="1" dirty="0">
                <a:latin typeface="Consolas" panose="020B0609020204030204" pitchFamily="49" charset="0"/>
                <a:cs typeface="Consolas" panose="020B0609020204030204" pitchFamily="49" charset="0"/>
              </a:rPr>
              <a:t>degree</a:t>
            </a:r>
            <a:r>
              <a:rPr lang="en-US" sz="1400" b="1" dirty="0"/>
              <a:t>: The degree of the penalization polynomial; can be 0, 1, or 2</a:t>
            </a:r>
          </a:p>
          <a:p>
            <a:pPr lvl="1" algn="just"/>
            <a:r>
              <a:rPr lang="en-US" sz="1400" b="1" dirty="0">
                <a:latin typeface="Consolas" panose="020B0609020204030204" pitchFamily="49" charset="0"/>
                <a:cs typeface="Consolas" panose="020B0609020204030204" pitchFamily="49" charset="0"/>
              </a:rPr>
              <a:t>beta</a:t>
            </a:r>
            <a:r>
              <a:rPr lang="en-US" sz="1400" b="1" dirty="0"/>
              <a:t>: the default form of penalization</a:t>
            </a:r>
          </a:p>
          <a:p>
            <a:pPr lvl="1" algn="just"/>
            <a:r>
              <a:rPr lang="en-US" sz="1400" b="1" dirty="0">
                <a:latin typeface="Consolas" panose="020B0609020204030204" pitchFamily="49" charset="0"/>
                <a:cs typeface="Consolas" panose="020B0609020204030204" pitchFamily="49" charset="0"/>
              </a:rPr>
              <a:t>percent</a:t>
            </a:r>
            <a:r>
              <a:rPr lang="en-US" sz="1400" b="1" dirty="0"/>
              <a:t>: the minimum percent change in the goodness of fit statistic to consider adding an additional change point.</a:t>
            </a:r>
          </a:p>
        </p:txBody>
      </p:sp>
      <p:sp>
        <p:nvSpPr>
          <p:cNvPr id="16" name="Text Placeholder 15"/>
          <p:cNvSpPr>
            <a:spLocks noGrp="1"/>
          </p:cNvSpPr>
          <p:nvPr>
            <p:ph type="body" sz="quarter" idx="29"/>
          </p:nvPr>
        </p:nvSpPr>
        <p:spPr>
          <a:xfrm>
            <a:off x="9830923" y="11410108"/>
            <a:ext cx="8001000" cy="609600"/>
          </a:xfrm>
        </p:spPr>
        <p:txBody>
          <a:bodyPr/>
          <a:lstStyle/>
          <a:p>
            <a:r>
              <a:rPr lang="en-US" dirty="0"/>
              <a:t>results</a:t>
            </a:r>
          </a:p>
        </p:txBody>
      </p:sp>
      <p:sp>
        <p:nvSpPr>
          <p:cNvPr id="17" name="Content Placeholder 16"/>
          <p:cNvSpPr>
            <a:spLocks noGrp="1"/>
          </p:cNvSpPr>
          <p:nvPr>
            <p:ph sz="quarter" idx="30"/>
          </p:nvPr>
        </p:nvSpPr>
        <p:spPr>
          <a:xfrm>
            <a:off x="9830923" y="12083916"/>
            <a:ext cx="8001000" cy="4024764"/>
          </a:xfrm>
        </p:spPr>
        <p:txBody>
          <a:bodyPr lIns="91440">
            <a:noAutofit/>
          </a:bodyPr>
          <a:lstStyle/>
          <a:p>
            <a:pPr marL="0" indent="0">
              <a:buNone/>
            </a:pPr>
            <a:r>
              <a:rPr lang="en-US" sz="1600" b="1" dirty="0"/>
              <a:t>Model parameters:</a:t>
            </a:r>
          </a:p>
          <a:p>
            <a:pPr marL="0" lvl="7"/>
            <a:r>
              <a:rPr lang="en-US" sz="1600" b="1" dirty="0">
                <a:latin typeface="Consolas" panose="020B0609020204030204" pitchFamily="49" charset="0"/>
                <a:cs typeface="Consolas" panose="020B0609020204030204" pitchFamily="49" charset="0"/>
              </a:rPr>
              <a:t>Z </a:t>
            </a:r>
            <a:r>
              <a:rPr lang="en-US" sz="1600" b="1" dirty="0"/>
              <a:t>: </a:t>
            </a:r>
            <a:r>
              <a:rPr lang="en-US" sz="1600" dirty="0"/>
              <a:t>hourly averaged data is used for runtime efficiency</a:t>
            </a:r>
          </a:p>
          <a:p>
            <a:pPr marL="0" lvl="7"/>
            <a:r>
              <a:rPr lang="en-US" sz="1600" b="1" dirty="0" err="1">
                <a:latin typeface="Consolas" panose="020B0609020204030204" pitchFamily="49" charset="0"/>
                <a:cs typeface="Consolas" panose="020B0609020204030204" pitchFamily="49" charset="0"/>
              </a:rPr>
              <a:t>min.size</a:t>
            </a:r>
            <a:r>
              <a:rPr lang="en-US" sz="1600" b="1" dirty="0">
                <a:latin typeface="Consolas" panose="020B0609020204030204" pitchFamily="49" charset="0"/>
                <a:cs typeface="Consolas" panose="020B0609020204030204" pitchFamily="49" charset="0"/>
              </a:rPr>
              <a:t> = 240</a:t>
            </a:r>
            <a:r>
              <a:rPr lang="en-US" sz="1600" b="1" dirty="0"/>
              <a:t>:  </a:t>
            </a:r>
            <a:r>
              <a:rPr lang="en-US" sz="1600" dirty="0"/>
              <a:t>the steady states must be at least 10 days (10 x 24 = 240)</a:t>
            </a:r>
          </a:p>
          <a:p>
            <a:pPr marL="0" lvl="7"/>
            <a:r>
              <a:rPr lang="en-US" sz="1600" b="1" dirty="0">
                <a:latin typeface="Consolas" panose="020B0609020204030204" pitchFamily="49" charset="0"/>
                <a:cs typeface="Consolas" panose="020B0609020204030204" pitchFamily="49" charset="0"/>
              </a:rPr>
              <a:t>method = 'multi’</a:t>
            </a:r>
            <a:r>
              <a:rPr lang="en-US" sz="1600" b="1" dirty="0"/>
              <a:t>: </a:t>
            </a:r>
            <a:r>
              <a:rPr lang="en-US" sz="1600" dirty="0"/>
              <a:t>multiple breakouts detection is desired</a:t>
            </a:r>
          </a:p>
          <a:p>
            <a:pPr marL="0" lvl="7"/>
            <a:r>
              <a:rPr lang="en-US" sz="1600" b="1" dirty="0">
                <a:latin typeface="Consolas" panose="020B0609020204030204" pitchFamily="49" charset="0"/>
                <a:cs typeface="Consolas" panose="020B0609020204030204" pitchFamily="49" charset="0"/>
              </a:rPr>
              <a:t>degree=1</a:t>
            </a:r>
            <a:r>
              <a:rPr lang="en-US" sz="1600" b="1" dirty="0"/>
              <a:t>:</a:t>
            </a:r>
            <a:r>
              <a:rPr lang="en-US" sz="1600" dirty="0"/>
              <a:t> set the penalization polynomial to 1 (default)</a:t>
            </a:r>
          </a:p>
          <a:p>
            <a:pPr marL="0" lvl="7"/>
            <a:r>
              <a:rPr lang="en-US" sz="1600" b="1" dirty="0">
                <a:latin typeface="Consolas" panose="020B0609020204030204" pitchFamily="49" charset="0"/>
                <a:cs typeface="Consolas" panose="020B0609020204030204" pitchFamily="49" charset="0"/>
              </a:rPr>
              <a:t>beta=0.008</a:t>
            </a:r>
            <a:r>
              <a:rPr lang="en-US" sz="1600" dirty="0"/>
              <a:t>: determined via elbow plot</a:t>
            </a:r>
          </a:p>
          <a:p>
            <a:pPr marL="0" lvl="7"/>
            <a:r>
              <a:rPr lang="en-US" sz="1600" b="1" dirty="0">
                <a:latin typeface="Consolas" panose="020B0609020204030204" pitchFamily="49" charset="0"/>
                <a:cs typeface="Consolas" panose="020B0609020204030204" pitchFamily="49" charset="0"/>
              </a:rPr>
              <a:t>percent=0.10</a:t>
            </a:r>
            <a:r>
              <a:rPr lang="en-US" sz="1600" b="1" dirty="0"/>
              <a:t>: </a:t>
            </a:r>
            <a:r>
              <a:rPr lang="en-US" sz="1600" dirty="0"/>
              <a:t>determined via elbow plot </a:t>
            </a:r>
          </a:p>
          <a:p>
            <a:pPr marL="0" lvl="7" indent="0">
              <a:buNone/>
            </a:pPr>
            <a:r>
              <a:rPr lang="en-US" sz="1600" b="1" dirty="0"/>
              <a:t>Implementation: </a:t>
            </a:r>
          </a:p>
          <a:p>
            <a:r>
              <a:rPr lang="en-US" sz="1600" dirty="0"/>
              <a:t>Breakout detection through breakout() from the </a:t>
            </a:r>
            <a:r>
              <a:rPr lang="en-US" sz="1600" dirty="0" err="1"/>
              <a:t>BreakoutDetection</a:t>
            </a:r>
            <a:r>
              <a:rPr lang="en-US" sz="1600" dirty="0"/>
              <a:t> package;</a:t>
            </a:r>
          </a:p>
          <a:p>
            <a:r>
              <a:rPr lang="en-US" sz="1600" dirty="0"/>
              <a:t>A custom plot showing the breakouts are developed using the ggplot2 package;</a:t>
            </a:r>
          </a:p>
          <a:p>
            <a:r>
              <a:rPr lang="en-US" sz="1600" dirty="0"/>
              <a:t>The R script is embed into a R markdown template, which generates a quarterly report when rendered.</a:t>
            </a:r>
          </a:p>
        </p:txBody>
      </p:sp>
      <p:sp>
        <p:nvSpPr>
          <p:cNvPr id="18" name="Text Placeholder 17"/>
          <p:cNvSpPr>
            <a:spLocks noGrp="1"/>
          </p:cNvSpPr>
          <p:nvPr>
            <p:ph type="body" sz="quarter" idx="31"/>
          </p:nvPr>
        </p:nvSpPr>
        <p:spPr/>
        <p:txBody>
          <a:bodyPr/>
          <a:lstStyle/>
          <a:p>
            <a:r>
              <a:rPr lang="en-US"/>
              <a:t>results</a:t>
            </a:r>
            <a:endParaRPr lang="en-US" dirty="0"/>
          </a:p>
        </p:txBody>
      </p:sp>
      <p:sp>
        <p:nvSpPr>
          <p:cNvPr id="21" name="Text Placeholder 20"/>
          <p:cNvSpPr>
            <a:spLocks noGrp="1"/>
          </p:cNvSpPr>
          <p:nvPr>
            <p:ph type="body" sz="quarter" idx="34"/>
          </p:nvPr>
        </p:nvSpPr>
        <p:spPr>
          <a:xfrm>
            <a:off x="18688050" y="13040658"/>
            <a:ext cx="8001000" cy="609600"/>
          </a:xfrm>
        </p:spPr>
        <p:txBody>
          <a:bodyPr/>
          <a:lstStyle/>
          <a:p>
            <a:r>
              <a:rPr lang="en-US" dirty="0"/>
              <a:t>conclusions</a:t>
            </a:r>
          </a:p>
        </p:txBody>
      </p:sp>
      <p:sp>
        <p:nvSpPr>
          <p:cNvPr id="22" name="Content Placeholder 21"/>
          <p:cNvSpPr>
            <a:spLocks noGrp="1"/>
          </p:cNvSpPr>
          <p:nvPr>
            <p:ph sz="quarter" idx="35"/>
          </p:nvPr>
        </p:nvSpPr>
        <p:spPr>
          <a:xfrm>
            <a:off x="18688050" y="13650257"/>
            <a:ext cx="8001000" cy="1945343"/>
          </a:xfrm>
        </p:spPr>
        <p:txBody>
          <a:bodyPr lIns="91440">
            <a:normAutofit/>
          </a:bodyPr>
          <a:lstStyle/>
          <a:p>
            <a:pPr marL="0" algn="just"/>
            <a:r>
              <a:rPr lang="en-US" sz="1600" dirty="0"/>
              <a:t>EDM can satisfactorily detect multiple breakouts in the time-series</a:t>
            </a:r>
          </a:p>
          <a:p>
            <a:pPr marL="0" algn="just"/>
            <a:r>
              <a:rPr lang="en-US" sz="1600" dirty="0"/>
              <a:t>Parameter selection (</a:t>
            </a:r>
            <a:r>
              <a:rPr lang="en-US" sz="1600" dirty="0" err="1"/>
              <a:t>min.size</a:t>
            </a:r>
            <a:r>
              <a:rPr lang="en-US" sz="1600" dirty="0"/>
              <a:t>, degree, beta, percent) is critical for optimizing the outcome</a:t>
            </a:r>
          </a:p>
          <a:p>
            <a:pPr marL="0" algn="just"/>
            <a:r>
              <a:rPr lang="en-US" sz="1600" dirty="0"/>
              <a:t>Velocity measurements tends to show more breakouts</a:t>
            </a:r>
          </a:p>
          <a:p>
            <a:pPr marL="0" algn="just"/>
            <a:r>
              <a:rPr lang="en-US" sz="1600" dirty="0"/>
              <a:t>Breakouts at the end of the time series could not be determined</a:t>
            </a:r>
          </a:p>
          <a:p>
            <a:pPr marL="0" algn="just"/>
            <a:r>
              <a:rPr lang="en-US" sz="1600" dirty="0"/>
              <a:t>EDM may recognize large runoff response as breakouts</a:t>
            </a:r>
          </a:p>
        </p:txBody>
      </p:sp>
      <p:pic>
        <p:nvPicPr>
          <p:cNvPr id="34" name="Picture 33">
            <a:extLst>
              <a:ext uri="{FF2B5EF4-FFF2-40B4-BE49-F238E27FC236}">
                <a16:creationId xmlns:a16="http://schemas.microsoft.com/office/drawing/2014/main" id="{E7B4A02A-B933-4943-8131-916A753B1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05938" y="385763"/>
            <a:ext cx="3976688" cy="1809750"/>
          </a:xfrm>
          <a:prstGeom prst="rect">
            <a:avLst/>
          </a:prstGeom>
        </p:spPr>
      </p:pic>
      <p:pic>
        <p:nvPicPr>
          <p:cNvPr id="38" name="Picture 37">
            <a:extLst>
              <a:ext uri="{FF2B5EF4-FFF2-40B4-BE49-F238E27FC236}">
                <a16:creationId xmlns:a16="http://schemas.microsoft.com/office/drawing/2014/main" id="{7AC75D97-1C58-4219-9A19-D55F6C35F9E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17" t="6658" r="6363" b="5438"/>
          <a:stretch/>
        </p:blipFill>
        <p:spPr>
          <a:xfrm>
            <a:off x="5384493" y="3535679"/>
            <a:ext cx="3372353" cy="4496471"/>
          </a:xfrm>
          <a:prstGeom prst="rect">
            <a:avLst/>
          </a:prstGeom>
        </p:spPr>
      </p:pic>
      <p:pic>
        <p:nvPicPr>
          <p:cNvPr id="3" name="Picture 2">
            <a:extLst>
              <a:ext uri="{FF2B5EF4-FFF2-40B4-BE49-F238E27FC236}">
                <a16:creationId xmlns:a16="http://schemas.microsoft.com/office/drawing/2014/main" id="{AA2644B0-CFE5-4100-94C9-0737680F33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91600" y="3558376"/>
            <a:ext cx="4577948" cy="2288975"/>
          </a:xfrm>
          <a:prstGeom prst="rect">
            <a:avLst/>
          </a:prstGeom>
        </p:spPr>
      </p:pic>
      <p:pic>
        <p:nvPicPr>
          <p:cNvPr id="20" name="Picture 19">
            <a:extLst>
              <a:ext uri="{FF2B5EF4-FFF2-40B4-BE49-F238E27FC236}">
                <a16:creationId xmlns:a16="http://schemas.microsoft.com/office/drawing/2014/main" id="{D2C92289-382A-46AA-B019-17E804AECC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691600" y="5847351"/>
            <a:ext cx="4577948" cy="2288974"/>
          </a:xfrm>
          <a:prstGeom prst="rect">
            <a:avLst/>
          </a:prstGeom>
        </p:spPr>
      </p:pic>
      <p:pic>
        <p:nvPicPr>
          <p:cNvPr id="26" name="Picture 25">
            <a:extLst>
              <a:ext uri="{FF2B5EF4-FFF2-40B4-BE49-F238E27FC236}">
                <a16:creationId xmlns:a16="http://schemas.microsoft.com/office/drawing/2014/main" id="{5E5229C4-B81D-4E19-860F-93240DCFBAC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691598" y="10543622"/>
            <a:ext cx="4577950" cy="2288975"/>
          </a:xfrm>
          <a:prstGeom prst="rect">
            <a:avLst/>
          </a:prstGeom>
        </p:spPr>
      </p:pic>
      <p:pic>
        <p:nvPicPr>
          <p:cNvPr id="28" name="Picture 27">
            <a:extLst>
              <a:ext uri="{FF2B5EF4-FFF2-40B4-BE49-F238E27FC236}">
                <a16:creationId xmlns:a16="http://schemas.microsoft.com/office/drawing/2014/main" id="{EEF53704-4ED8-4D66-9908-E23412DF684E}"/>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200" t="6047"/>
          <a:stretch/>
        </p:blipFill>
        <p:spPr>
          <a:xfrm>
            <a:off x="21691598" y="10681929"/>
            <a:ext cx="2353879" cy="2220422"/>
          </a:xfrm>
          <a:prstGeom prst="rect">
            <a:avLst/>
          </a:prstGeom>
        </p:spPr>
      </p:pic>
      <p:pic>
        <p:nvPicPr>
          <p:cNvPr id="33" name="Picture 32">
            <a:extLst>
              <a:ext uri="{FF2B5EF4-FFF2-40B4-BE49-F238E27FC236}">
                <a16:creationId xmlns:a16="http://schemas.microsoft.com/office/drawing/2014/main" id="{63BE5A09-88F9-4352-959B-167F3BB9BCA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691598" y="8136325"/>
            <a:ext cx="4577950" cy="2288975"/>
          </a:xfrm>
          <a:prstGeom prst="rect">
            <a:avLst/>
          </a:prstGeom>
        </p:spPr>
      </p:pic>
      <p:sp>
        <p:nvSpPr>
          <p:cNvPr id="35" name="TextBox 34">
            <a:extLst>
              <a:ext uri="{FF2B5EF4-FFF2-40B4-BE49-F238E27FC236}">
                <a16:creationId xmlns:a16="http://schemas.microsoft.com/office/drawing/2014/main" id="{E25A3E42-286E-4A75-B6E7-FD8F80A25DEF}"/>
              </a:ext>
            </a:extLst>
          </p:cNvPr>
          <p:cNvSpPr txBox="1"/>
          <p:nvPr/>
        </p:nvSpPr>
        <p:spPr>
          <a:xfrm>
            <a:off x="18852515" y="3605946"/>
            <a:ext cx="2723660" cy="9202519"/>
          </a:xfrm>
          <a:prstGeom prst="rect">
            <a:avLst/>
          </a:prstGeom>
          <a:noFill/>
        </p:spPr>
        <p:txBody>
          <a:bodyPr wrap="square" rtlCol="0">
            <a:spAutoFit/>
          </a:bodyPr>
          <a:lstStyle/>
          <a:p>
            <a:pPr marL="171450" indent="-171450">
              <a:buFont typeface="Arial" panose="020B0604020202020204" pitchFamily="34" charset="0"/>
              <a:buChar char="•"/>
            </a:pPr>
            <a:r>
              <a:rPr lang="en-US" sz="1600" b="1" dirty="0"/>
              <a:t>Ramping</a:t>
            </a:r>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r>
              <a:rPr lang="en-US" sz="1600" b="1" dirty="0"/>
              <a:t>Multiple breakouts </a:t>
            </a:r>
          </a:p>
          <a:p>
            <a:pPr marL="548640" lvl="1" indent="-171450">
              <a:buFont typeface="Arial" panose="020B0604020202020204" pitchFamily="34" charset="0"/>
              <a:buChar char="•"/>
            </a:pPr>
            <a:r>
              <a:rPr lang="en-US" sz="1600" b="1" dirty="0"/>
              <a:t>pipe-surcharging</a:t>
            </a:r>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endParaRPr lang="en-US" sz="1600" b="1" dirty="0"/>
          </a:p>
          <a:p>
            <a:endParaRPr lang="en-US" sz="1600" b="1" dirty="0"/>
          </a:p>
          <a:p>
            <a:endParaRPr lang="en-US" sz="1600" b="1" dirty="0"/>
          </a:p>
          <a:p>
            <a:endParaRPr lang="en-US" sz="1600" b="1" dirty="0"/>
          </a:p>
          <a:p>
            <a:endParaRPr lang="en-US" sz="1600" b="1" dirty="0"/>
          </a:p>
          <a:p>
            <a:pPr marL="171450" indent="-171450">
              <a:buFont typeface="Arial" panose="020B0604020202020204" pitchFamily="34" charset="0"/>
              <a:buChar char="•"/>
            </a:pPr>
            <a:r>
              <a:rPr lang="en-US" sz="1600" b="1" dirty="0"/>
              <a:t>Velocity meter clogging</a:t>
            </a:r>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endParaRPr lang="en-US" sz="1600" b="1" dirty="0"/>
          </a:p>
          <a:p>
            <a:endParaRPr lang="en-US" sz="1600" b="1" dirty="0"/>
          </a:p>
          <a:p>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r>
              <a:rPr lang="en-US" sz="1600" b="1" dirty="0"/>
              <a:t>Mean shift (up, down)</a:t>
            </a:r>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p:txBody>
      </p:sp>
      <p:sp>
        <p:nvSpPr>
          <p:cNvPr id="42" name="Content Placeholder 11">
            <a:extLst>
              <a:ext uri="{FF2B5EF4-FFF2-40B4-BE49-F238E27FC236}">
                <a16:creationId xmlns:a16="http://schemas.microsoft.com/office/drawing/2014/main" id="{DE893BD6-D05B-4F78-B10D-A414C4347931}"/>
              </a:ext>
            </a:extLst>
          </p:cNvPr>
          <p:cNvSpPr txBox="1">
            <a:spLocks/>
          </p:cNvSpPr>
          <p:nvPr/>
        </p:nvSpPr>
        <p:spPr>
          <a:xfrm>
            <a:off x="811789" y="8859003"/>
            <a:ext cx="7903586" cy="2400667"/>
          </a:xfrm>
          <a:prstGeom prst="rect">
            <a:avLst/>
          </a:prstGeom>
        </p:spPr>
        <p:txBody>
          <a:bodyPr vert="horz" lIns="91440" tIns="182880" rIns="91440" bIns="45720" rtlCol="0">
            <a:noAutofit/>
          </a:bodyPr>
          <a:lstStyle>
            <a:lvl1pPr marL="228595" indent="-228595" algn="l" defTabSz="2194513" rtl="0" eaLnBrk="1" latinLnBrk="0" hangingPunct="1">
              <a:lnSpc>
                <a:spcPct val="100000"/>
              </a:lnSpc>
              <a:spcBef>
                <a:spcPts val="600"/>
              </a:spcBef>
              <a:buClr>
                <a:schemeClr val="accent2"/>
              </a:buClr>
              <a:buFont typeface="Arial" panose="020B0604020202020204" pitchFamily="34" charset="0"/>
              <a:buChar char="•"/>
              <a:defRPr sz="1400" kern="1200" baseline="0">
                <a:solidFill>
                  <a:schemeClr val="tx1"/>
                </a:solidFill>
                <a:latin typeface="+mn-lt"/>
                <a:ea typeface="+mn-ea"/>
                <a:cs typeface="+mn-cs"/>
              </a:defRPr>
            </a:lvl1pPr>
            <a:lvl2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2pPr>
            <a:lvl3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3pPr>
            <a:lvl4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4pPr>
            <a:lvl5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5pPr>
            <a:lvl6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6pPr>
            <a:lvl7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7pPr>
            <a:lvl8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8pPr>
            <a:lvl9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9pPr>
          </a:lstStyle>
          <a:p>
            <a:pPr algn="just">
              <a:spcBef>
                <a:spcPts val="300"/>
              </a:spcBef>
              <a:buFont typeface="Courier New" panose="02070309020205020404" pitchFamily="49" charset="0"/>
              <a:buChar char="o"/>
            </a:pPr>
            <a:endParaRPr lang="en-US" b="1" dirty="0"/>
          </a:p>
        </p:txBody>
      </p:sp>
    </p:spTree>
    <p:extLst>
      <p:ext uri="{BB962C8B-B14F-4D97-AF65-F5344CB8AC3E}">
        <p14:creationId xmlns:p14="http://schemas.microsoft.com/office/powerpoint/2010/main" val="3885579370"/>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1790</Words>
  <Application>Microsoft Office PowerPoint</Application>
  <PresentationFormat>Custom</PresentationFormat>
  <Paragraphs>198</Paragraphs>
  <Slides>2</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Calibri Light</vt:lpstr>
      <vt:lpstr>Cambria</vt:lpstr>
      <vt:lpstr>Consolas</vt:lpstr>
      <vt:lpstr>Courier New</vt:lpstr>
      <vt:lpstr>Times New Roman</vt:lpstr>
      <vt:lpstr>Medical Poster</vt:lpstr>
      <vt:lpstr>Breaking Bad: Robust Breakout Detection Based on E-Divisive with Medians (EDM) for Modeling Data Quality Control</vt:lpstr>
      <vt:lpstr>Breaking Bad: Robust Breakout Detection Based on E-Divisive with Medians (EDM) for Modeling Data Quality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2018-02-06T21:34:58Z</dcterms:created>
  <dcterms:modified xsi:type="dcterms:W3CDTF">2018-02-26T22:55:00Z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