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315" autoAdjust="0"/>
    <p:restoredTop sz="94660"/>
  </p:normalViewPr>
  <p:slideViewPr>
    <p:cSldViewPr snapToGrid="0">
      <p:cViewPr>
        <p:scale>
          <a:sx n="33" d="100"/>
          <a:sy n="33" d="100"/>
        </p:scale>
        <p:origin x="19" y="643"/>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CDBC-45A8-A47C-1CD661A6D0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CDBC-45A8-A47C-1CD661A6D02D}"/>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CDBC-45A8-A47C-1CD661A6D0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CDBC-45A8-A47C-1CD661A6D02D}"/>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CDBC-45A8-A47C-1CD661A6D0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CDBC-45A8-A47C-1CD661A6D02D}"/>
            </c:ext>
          </c:extLst>
        </c:ser>
        <c:dLbls>
          <c:showLegendKey val="0"/>
          <c:showVal val="0"/>
          <c:showCatName val="0"/>
          <c:showSerName val="0"/>
          <c:showPercent val="0"/>
          <c:showBubbleSize val="0"/>
        </c:dLbls>
        <c:smooth val="0"/>
        <c:axId val="311546848"/>
        <c:axId val="311547408"/>
      </c:lineChart>
      <c:catAx>
        <c:axId val="311546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1547408"/>
        <c:crosses val="autoZero"/>
        <c:auto val="1"/>
        <c:lblAlgn val="ctr"/>
        <c:lblOffset val="100"/>
        <c:noMultiLvlLbl val="0"/>
      </c:catAx>
      <c:valAx>
        <c:axId val="31154740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1546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8DB3-4C20-9D46-6338EC218D2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1-8DB3-4C20-9D46-6338EC218D20}"/>
            </c:ext>
          </c:extLst>
        </c:ser>
        <c:ser>
          <c:idx val="1"/>
          <c:order val="1"/>
          <c:tx>
            <c:strRef>
              <c:f>Sheet1!$C$1</c:f>
              <c:strCache>
                <c:ptCount val="1"/>
                <c:pt idx="0">
                  <c:v>Series 2</c:v>
                </c:pt>
              </c:strCache>
            </c:strRef>
          </c:tx>
          <c:spPr>
            <a:ln w="28575" cap="rnd">
              <a:solidFill>
                <a:schemeClr val="accent2"/>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8DB3-4C20-9D46-6338EC218D2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3-8DB3-4C20-9D46-6338EC218D20}"/>
            </c:ext>
          </c:extLst>
        </c:ser>
        <c:ser>
          <c:idx val="2"/>
          <c:order val="2"/>
          <c:tx>
            <c:strRef>
              <c:f>Sheet1!$D$1</c:f>
              <c:strCache>
                <c:ptCount val="1"/>
                <c:pt idx="0">
                  <c:v>Series 3</c:v>
                </c:pt>
              </c:strCache>
            </c:strRef>
          </c:tx>
          <c:spPr>
            <a:ln w="28575" cap="rnd">
              <a:solidFill>
                <a:schemeClr val="accent3"/>
              </a:solidFill>
              <a:round/>
            </a:ln>
            <a:effectLst/>
          </c:spPr>
          <c:marker>
            <c:symbol val="none"/>
          </c:marker>
          <c:dLbls>
            <c:dLbl>
              <c:idx val="3"/>
              <c:dLblPos val="r"/>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8DB3-4C20-9D46-6338EC218D2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5-8DB3-4C20-9D46-6338EC218D20}"/>
            </c:ext>
          </c:extLst>
        </c:ser>
        <c:dLbls>
          <c:showLegendKey val="0"/>
          <c:showVal val="0"/>
          <c:showCatName val="0"/>
          <c:showSerName val="0"/>
          <c:showPercent val="0"/>
          <c:showBubbleSize val="0"/>
        </c:dLbls>
        <c:smooth val="0"/>
        <c:axId val="416104144"/>
        <c:axId val="416104704"/>
      </c:lineChart>
      <c:catAx>
        <c:axId val="41610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6104704"/>
        <c:crosses val="autoZero"/>
        <c:auto val="1"/>
        <c:lblAlgn val="ctr"/>
        <c:lblOffset val="100"/>
        <c:noMultiLvlLbl val="0"/>
      </c:catAx>
      <c:valAx>
        <c:axId val="41610470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610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2/9/2018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50945" y="1042107"/>
            <a:ext cx="31089600" cy="2514540"/>
          </a:xfrm>
        </p:spPr>
        <p:txBody>
          <a:bodyPr>
            <a:normAutofit fontScale="90000"/>
          </a:bodyPr>
          <a:lstStyle/>
          <a:p>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3750945" y="3601368"/>
            <a:ext cx="31089600" cy="830997"/>
          </a:xfrm>
        </p:spPr>
        <p:txBody>
          <a:bodyPr/>
          <a:lstStyle/>
          <a:p>
            <a:pPr algn="ctr"/>
            <a:r>
              <a:rPr lang="en-US" sz="4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abstract</a:t>
            </a:r>
          </a:p>
        </p:txBody>
      </p:sp>
      <p:sp>
        <p:nvSpPr>
          <p:cNvPr id="11" name="Content Placeholder 10"/>
          <p:cNvSpPr>
            <a:spLocks noGrp="1"/>
          </p:cNvSpPr>
          <p:nvPr>
            <p:ph sz="quarter" idx="24"/>
          </p:nvPr>
        </p:nvSpPr>
        <p:spPr>
          <a:xfrm>
            <a:off x="1143000" y="7071360"/>
            <a:ext cx="12801600" cy="7635240"/>
          </a:xfrm>
        </p:spPr>
        <p:txBody>
          <a:bodyPr>
            <a:noAutofit/>
          </a:bodyPr>
          <a:lstStyle/>
          <a:p>
            <a:pPr marL="0" indent="0">
              <a:buNone/>
            </a:pPr>
            <a:r>
              <a:rPr lang="en-US" sz="2200" dirty="0"/>
              <a:t>The Philadelphia water department (PWD) has been actively monitoring flow data at over 400 sites over Philadelphia since the 2000s. Data are collected twice a month through contractors. Due to the high solid content in sewage, flow data at sewer pipes (level, velocity) suffered from breakouts (mean shift, ramp up) over the time caused by sensor ragging, pipe clogging, etc. A stringent Quality Control (QC) protocol is conducted before the data can be used for Hydrologic &amp; Hydraulic modeling tasks. As one QC measure, the water level and velocity are examined to detect any potential breakout.</a:t>
            </a:r>
          </a:p>
          <a:p>
            <a:pPr marL="0" indent="0">
              <a:buNone/>
            </a:pPr>
            <a:r>
              <a:rPr lang="en-US" sz="2200" dirty="0"/>
              <a:t>Since flow data fluctuates with rainfall-runoff events, the breakout detection algorithm must be robust to avoid the interference of runoff responses. Several breakout detection techniques were compared, and the E-Divisive with Medians (EDM) algorithm is adopted in this study. EDM recursively partitions a time series and uses a permutation test to determine change points, and has the following advantages: 1. EDM uses moving median as opposed to the mean, which is robust to the presence of anomalies; 2. EDM can detect both ‘mean shift’ (sudden change) and ‘ramping’ (gradual change) for multiple change points; 3. EDM takes a non-parametric approach, meaning the model will adapt to the data’s underlying distribution, and can detect when the distribution changes; 4. EDM is fast due to the usage of interval trees that efficiently approximates the median.</a:t>
            </a:r>
          </a:p>
          <a:p>
            <a:pPr marL="0" indent="0">
              <a:buNone/>
            </a:pPr>
            <a:r>
              <a:rPr lang="en-US" sz="2200" dirty="0"/>
              <a:t>The breakout analysis is implemented in a program written in R, where the EDM algorithm is implemented via the ‘</a:t>
            </a:r>
            <a:r>
              <a:rPr lang="en-US" sz="2200" dirty="0" err="1">
                <a:latin typeface="Consolas" panose="020B0609020204030204" pitchFamily="49" charset="0"/>
                <a:cs typeface="Consolas" panose="020B0609020204030204" pitchFamily="49" charset="0"/>
              </a:rPr>
              <a:t>breakoutDetection</a:t>
            </a:r>
            <a:r>
              <a:rPr lang="en-US" sz="2200" dirty="0"/>
              <a:t>’ package developed by Twitter Inc. engineers. Non-trivial parameters of the EDM model are carefully tuned to best match the expected outcome. This analysis provides an additional assurance to the data quality. Also, field crews (monitoring, Operation &amp; Maintenance, etc.) can quickly respond to the issue once a breakout has been detected. This analysis is also applicable for other monitored data, such as the trunk and outfall levels at drainage system regulators.</a:t>
            </a:r>
          </a:p>
        </p:txBody>
      </p:sp>
      <p:sp>
        <p:nvSpPr>
          <p:cNvPr id="7" name="Text Placeholder 6"/>
          <p:cNvSpPr>
            <a:spLocks noGrp="1"/>
          </p:cNvSpPr>
          <p:nvPr>
            <p:ph type="body" sz="quarter" idx="17"/>
          </p:nvPr>
        </p:nvSpPr>
        <p:spPr/>
        <p:txBody>
          <a:bodyPr/>
          <a:lstStyle/>
          <a:p>
            <a:r>
              <a:rPr lang="en-US" dirty="0"/>
              <a:t>background</a:t>
            </a:r>
          </a:p>
        </p:txBody>
      </p:sp>
      <p:sp>
        <p:nvSpPr>
          <p:cNvPr id="12" name="Content Placeholder 11"/>
          <p:cNvSpPr>
            <a:spLocks noGrp="1"/>
          </p:cNvSpPr>
          <p:nvPr>
            <p:ph sz="quarter" idx="25"/>
          </p:nvPr>
        </p:nvSpPr>
        <p:spPr/>
        <p:txBody>
          <a:bodyPr/>
          <a:lstStyle/>
          <a:p>
            <a:pPr marL="0" indent="0">
              <a:buNone/>
            </a:pPr>
            <a:r>
              <a:rPr lang="en-US" b="1" dirty="0"/>
              <a:t>Sensor-monitored data may suffer from trend change due to: </a:t>
            </a:r>
          </a:p>
          <a:p>
            <a:r>
              <a:rPr lang="en-US" b="1" dirty="0"/>
              <a:t>sensor drifting </a:t>
            </a:r>
          </a:p>
          <a:p>
            <a:r>
              <a:rPr lang="en-US" b="1" dirty="0"/>
              <a:t>sensor ragging</a:t>
            </a:r>
          </a:p>
          <a:p>
            <a:r>
              <a:rPr lang="en-US" b="1" dirty="0"/>
              <a:t>pipe surcharging, etc. </a:t>
            </a:r>
          </a:p>
        </p:txBody>
      </p:sp>
      <p:sp>
        <p:nvSpPr>
          <p:cNvPr id="8" name="Text Placeholder 7"/>
          <p:cNvSpPr>
            <a:spLocks noGrp="1"/>
          </p:cNvSpPr>
          <p:nvPr>
            <p:ph type="body" sz="quarter" idx="19"/>
          </p:nvPr>
        </p:nvSpPr>
        <p:spPr/>
        <p:txBody>
          <a:bodyPr/>
          <a:lstStyle/>
          <a:p>
            <a:r>
              <a:rPr lang="en-US"/>
              <a:t>objectives</a:t>
            </a:r>
            <a:endParaRPr lang="en-US" dirty="0"/>
          </a:p>
        </p:txBody>
      </p:sp>
      <p:sp>
        <p:nvSpPr>
          <p:cNvPr id="13" name="Content Placeholder 12"/>
          <p:cNvSpPr>
            <a:spLocks noGrp="1"/>
          </p:cNvSpPr>
          <p:nvPr>
            <p:ph sz="quarter" idx="26"/>
          </p:nvPr>
        </p:nvSpPr>
        <p:spPr/>
        <p:txBody>
          <a:bodyPr/>
          <a:lstStyle/>
          <a:p>
            <a:pPr marL="0" indent="0">
              <a:buNone/>
            </a:pPr>
            <a:r>
              <a:rPr lang="en-US" b="1" dirty="0"/>
              <a:t>As a data QA measure, a method to detect potential changes in trend (breakouts) needs to be developed for the level and velocity measurements in sewer pipes. </a:t>
            </a:r>
          </a:p>
          <a:p>
            <a:pPr marL="0" indent="0">
              <a:buNone/>
            </a:pPr>
            <a:r>
              <a:rPr lang="en-US" dirty="0"/>
              <a:t>Since flow data fluctuates with rainfall-runoff events, the algorithm must be robust to avoid the interference of runoff responses</a:t>
            </a:r>
          </a:p>
        </p:txBody>
      </p:sp>
      <p:sp>
        <p:nvSpPr>
          <p:cNvPr id="9" name="Text Placeholder 8"/>
          <p:cNvSpPr>
            <a:spLocks noGrp="1"/>
          </p:cNvSpPr>
          <p:nvPr>
            <p:ph type="body" sz="quarter" idx="21"/>
          </p:nvPr>
        </p:nvSpPr>
        <p:spPr/>
        <p:txBody>
          <a:bodyPr/>
          <a:lstStyle/>
          <a:p>
            <a:r>
              <a:rPr lang="en-US"/>
              <a:t>methods</a:t>
            </a:r>
            <a:endParaRPr lang="en-US" dirty="0"/>
          </a:p>
        </p:txBody>
      </p:sp>
      <p:sp>
        <p:nvSpPr>
          <p:cNvPr id="14" name="Content Placeholder 13"/>
          <p:cNvSpPr>
            <a:spLocks noGrp="1"/>
          </p:cNvSpPr>
          <p:nvPr>
            <p:ph sz="quarter" idx="27"/>
          </p:nvPr>
        </p:nvSpPr>
        <p:spPr/>
        <p:txBody>
          <a:bodyPr/>
          <a:lstStyle/>
          <a:p>
            <a:pPr marL="0" indent="0">
              <a:buNone/>
            </a:pPr>
            <a:r>
              <a:rPr lang="en-US" dirty="0" err="1">
                <a:latin typeface="Consolas" panose="020B0609020204030204" pitchFamily="49" charset="0"/>
                <a:cs typeface="Consolas" panose="020B0609020204030204" pitchFamily="49" charset="0"/>
              </a:rPr>
              <a:t>BreakoutDetection</a:t>
            </a:r>
            <a:r>
              <a:rPr lang="en-US" dirty="0"/>
              <a:t> is an open-source R package that makes breakout detection simple and fast. The underlying algorithm – referred to as E-Divisive with Medians (EDM) – employs energy statistics to detect divergence in mean. Note that EDM can also be used detect change in distribution in a given time series. EDM uses robust statistical metrics, viz., median, and estimates the statistical significance of a breakout through a permutation test. </a:t>
            </a:r>
          </a:p>
        </p:txBody>
      </p:sp>
      <p:graphicFrame>
        <p:nvGraphicFramePr>
          <p:cNvPr id="25" name="Content Placeholder 24" descr="Sample table with 4 columns, 7 rows." title="Sample table"/>
          <p:cNvGraphicFramePr>
            <a:graphicFrameLocks noGrp="1"/>
          </p:cNvGraphicFramePr>
          <p:nvPr>
            <p:ph sz="quarter" idx="23"/>
            <p:extLst>
              <p:ext uri="{D42A27DB-BD31-4B8C-83A1-F6EECF244321}">
                <p14:modId xmlns:p14="http://schemas.microsoft.com/office/powerpoint/2010/main" val="2517281170"/>
              </p:ext>
            </p:extLst>
          </p:nvPr>
        </p:nvGraphicFramePr>
        <p:xfrm>
          <a:off x="15544800" y="11947525"/>
          <a:ext cx="12801600" cy="6035617"/>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862231">
                <a:tc>
                  <a:txBody>
                    <a:bodyPr/>
                    <a:lstStyle/>
                    <a:p>
                      <a:endParaRPr lang="en-US" sz="2800" dirty="0"/>
                    </a:p>
                  </a:txBody>
                  <a:tcPr anchor="ctr"/>
                </a:tc>
                <a:tc>
                  <a:txBody>
                    <a:bodyPr/>
                    <a:lstStyle/>
                    <a:p>
                      <a:pPr algn="ctr"/>
                      <a:r>
                        <a:rPr lang="en-US" sz="2800" dirty="0"/>
                        <a:t>Heading</a:t>
                      </a:r>
                    </a:p>
                  </a:txBody>
                  <a:tcPr anchor="ctr"/>
                </a:tc>
                <a:tc>
                  <a:txBody>
                    <a:bodyPr/>
                    <a:lstStyle/>
                    <a:p>
                      <a:pPr algn="ctr"/>
                      <a:r>
                        <a:rPr lang="en-US" sz="2800" dirty="0"/>
                        <a:t>Heading</a:t>
                      </a:r>
                    </a:p>
                  </a:txBody>
                  <a:tcPr anchor="ctr"/>
                </a:tc>
                <a:tc>
                  <a:txBody>
                    <a:bodyPr/>
                    <a:lstStyle/>
                    <a:p>
                      <a:pPr algn="ctr"/>
                      <a:r>
                        <a:rPr lang="en-US" sz="2800" dirty="0"/>
                        <a:t>Heading</a:t>
                      </a:r>
                    </a:p>
                  </a:txBody>
                  <a:tcPr anchor="ctr"/>
                </a:tc>
                <a:extLst>
                  <a:ext uri="{0D108BD9-81ED-4DB2-BD59-A6C34878D82A}">
                    <a16:rowId xmlns:a16="http://schemas.microsoft.com/office/drawing/2014/main" val="10000"/>
                  </a:ext>
                </a:extLst>
              </a:tr>
              <a:tr h="862231">
                <a:tc>
                  <a:txBody>
                    <a:bodyPr/>
                    <a:lstStyle/>
                    <a:p>
                      <a:r>
                        <a:rPr lang="en-US" sz="2800" dirty="0"/>
                        <a:t>Item</a:t>
                      </a:r>
                    </a:p>
                  </a:txBody>
                  <a:tcPr anchor="ctr"/>
                </a:tc>
                <a:tc>
                  <a:txBody>
                    <a:bodyPr/>
                    <a:lstStyle/>
                    <a:p>
                      <a:pPr algn="ctr"/>
                      <a:r>
                        <a:rPr lang="en-US" sz="2800" dirty="0"/>
                        <a:t>122</a:t>
                      </a:r>
                    </a:p>
                  </a:txBody>
                  <a:tcPr anchor="ctr"/>
                </a:tc>
                <a:tc>
                  <a:txBody>
                    <a:bodyPr/>
                    <a:lstStyle/>
                    <a:p>
                      <a:pPr algn="ctr"/>
                      <a:r>
                        <a:rPr lang="en-US" sz="2800" dirty="0"/>
                        <a:t>233</a:t>
                      </a:r>
                    </a:p>
                  </a:txBody>
                  <a:tcPr anchor="ctr"/>
                </a:tc>
                <a:tc>
                  <a:txBody>
                    <a:bodyPr/>
                    <a:lstStyle/>
                    <a:p>
                      <a:pPr algn="ctr"/>
                      <a:r>
                        <a:rPr lang="en-US" sz="2800" dirty="0"/>
                        <a:t>345</a:t>
                      </a:r>
                    </a:p>
                  </a:txBody>
                  <a:tcPr anchor="ctr"/>
                </a:tc>
                <a:extLst>
                  <a:ext uri="{0D108BD9-81ED-4DB2-BD59-A6C34878D82A}">
                    <a16:rowId xmlns:a16="http://schemas.microsoft.com/office/drawing/2014/main" val="10001"/>
                  </a:ext>
                </a:extLst>
              </a:tr>
              <a:tr h="862231">
                <a:tc>
                  <a:txBody>
                    <a:bodyPr/>
                    <a:lstStyle/>
                    <a:p>
                      <a:r>
                        <a:rPr lang="en-US" sz="2800" dirty="0"/>
                        <a:t>Item</a:t>
                      </a:r>
                    </a:p>
                  </a:txBody>
                  <a:tcPr anchor="ctr"/>
                </a:tc>
                <a:tc>
                  <a:txBody>
                    <a:bodyPr/>
                    <a:lstStyle/>
                    <a:p>
                      <a:pPr algn="ctr"/>
                      <a:r>
                        <a:rPr lang="en-US" sz="2800" dirty="0"/>
                        <a:t>759</a:t>
                      </a:r>
                    </a:p>
                  </a:txBody>
                  <a:tcPr anchor="ctr"/>
                </a:tc>
                <a:tc>
                  <a:txBody>
                    <a:bodyPr/>
                    <a:lstStyle/>
                    <a:p>
                      <a:pPr algn="ctr"/>
                      <a:r>
                        <a:rPr lang="en-US" sz="2800" dirty="0"/>
                        <a:t>856</a:t>
                      </a:r>
                    </a:p>
                  </a:txBody>
                  <a:tcPr anchor="ctr"/>
                </a:tc>
                <a:tc>
                  <a:txBody>
                    <a:bodyPr/>
                    <a:lstStyle/>
                    <a:p>
                      <a:pPr algn="ctr"/>
                      <a:r>
                        <a:rPr lang="en-US" sz="2800" dirty="0"/>
                        <a:t>290</a:t>
                      </a:r>
                    </a:p>
                  </a:txBody>
                  <a:tcPr anchor="ctr"/>
                </a:tc>
                <a:extLst>
                  <a:ext uri="{0D108BD9-81ED-4DB2-BD59-A6C34878D82A}">
                    <a16:rowId xmlns:a16="http://schemas.microsoft.com/office/drawing/2014/main" val="10002"/>
                  </a:ext>
                </a:extLst>
              </a:tr>
              <a:tr h="862231">
                <a:tc>
                  <a:txBody>
                    <a:bodyPr/>
                    <a:lstStyle/>
                    <a:p>
                      <a:r>
                        <a:rPr lang="en-US" sz="2800" dirty="0"/>
                        <a:t>Item</a:t>
                      </a:r>
                    </a:p>
                  </a:txBody>
                  <a:tcPr anchor="ctr"/>
                </a:tc>
                <a:tc>
                  <a:txBody>
                    <a:bodyPr/>
                    <a:lstStyle/>
                    <a:p>
                      <a:pPr algn="ctr"/>
                      <a:r>
                        <a:rPr lang="en-US" sz="2800" dirty="0"/>
                        <a:t>228</a:t>
                      </a:r>
                    </a:p>
                  </a:txBody>
                  <a:tcPr anchor="ctr"/>
                </a:tc>
                <a:tc>
                  <a:txBody>
                    <a:bodyPr/>
                    <a:lstStyle/>
                    <a:p>
                      <a:pPr algn="ctr"/>
                      <a:r>
                        <a:rPr lang="en-US" sz="2800" dirty="0"/>
                        <a:t>134</a:t>
                      </a:r>
                    </a:p>
                  </a:txBody>
                  <a:tcPr anchor="ctr"/>
                </a:tc>
                <a:tc>
                  <a:txBody>
                    <a:bodyPr/>
                    <a:lstStyle/>
                    <a:p>
                      <a:pPr algn="ctr"/>
                      <a:r>
                        <a:rPr lang="en-US" sz="2800" dirty="0"/>
                        <a:t>238</a:t>
                      </a:r>
                    </a:p>
                  </a:txBody>
                  <a:tcPr anchor="ctr"/>
                </a:tc>
                <a:extLst>
                  <a:ext uri="{0D108BD9-81ED-4DB2-BD59-A6C34878D82A}">
                    <a16:rowId xmlns:a16="http://schemas.microsoft.com/office/drawing/2014/main" val="10003"/>
                  </a:ext>
                </a:extLst>
              </a:tr>
              <a:tr h="862231">
                <a:tc>
                  <a:txBody>
                    <a:bodyPr/>
                    <a:lstStyle/>
                    <a:p>
                      <a:r>
                        <a:rPr lang="en-US" sz="2800" dirty="0"/>
                        <a:t>Item</a:t>
                      </a:r>
                    </a:p>
                  </a:txBody>
                  <a:tcPr anchor="ctr"/>
                </a:tc>
                <a:tc>
                  <a:txBody>
                    <a:bodyPr/>
                    <a:lstStyle/>
                    <a:p>
                      <a:pPr algn="ctr"/>
                      <a:r>
                        <a:rPr lang="en-US" sz="2800" dirty="0"/>
                        <a:t>954</a:t>
                      </a:r>
                    </a:p>
                  </a:txBody>
                  <a:tcPr anchor="ctr"/>
                </a:tc>
                <a:tc>
                  <a:txBody>
                    <a:bodyPr/>
                    <a:lstStyle/>
                    <a:p>
                      <a:pPr algn="ctr"/>
                      <a:r>
                        <a:rPr lang="en-US" sz="2800" dirty="0"/>
                        <a:t>875</a:t>
                      </a:r>
                    </a:p>
                  </a:txBody>
                  <a:tcPr anchor="ctr"/>
                </a:tc>
                <a:tc>
                  <a:txBody>
                    <a:bodyPr/>
                    <a:lstStyle/>
                    <a:p>
                      <a:pPr algn="ctr"/>
                      <a:r>
                        <a:rPr lang="en-US" sz="2800" dirty="0"/>
                        <a:t>976</a:t>
                      </a:r>
                    </a:p>
                  </a:txBody>
                  <a:tcPr anchor="ctr"/>
                </a:tc>
                <a:extLst>
                  <a:ext uri="{0D108BD9-81ED-4DB2-BD59-A6C34878D82A}">
                    <a16:rowId xmlns:a16="http://schemas.microsoft.com/office/drawing/2014/main" val="10004"/>
                  </a:ext>
                </a:extLst>
              </a:tr>
              <a:tr h="862231">
                <a:tc>
                  <a:txBody>
                    <a:bodyPr/>
                    <a:lstStyle/>
                    <a:p>
                      <a:r>
                        <a:rPr lang="en-US" sz="2800" dirty="0"/>
                        <a:t>Item</a:t>
                      </a:r>
                    </a:p>
                  </a:txBody>
                  <a:tcPr anchor="ctr"/>
                </a:tc>
                <a:tc>
                  <a:txBody>
                    <a:bodyPr/>
                    <a:lstStyle/>
                    <a:p>
                      <a:pPr algn="ctr"/>
                      <a:r>
                        <a:rPr lang="en-US" sz="2800" dirty="0"/>
                        <a:t>324</a:t>
                      </a:r>
                    </a:p>
                  </a:txBody>
                  <a:tcPr anchor="ctr"/>
                </a:tc>
                <a:tc>
                  <a:txBody>
                    <a:bodyPr/>
                    <a:lstStyle/>
                    <a:p>
                      <a:pPr algn="ctr"/>
                      <a:r>
                        <a:rPr lang="en-US" sz="2800" dirty="0"/>
                        <a:t>325</a:t>
                      </a:r>
                    </a:p>
                  </a:txBody>
                  <a:tcPr anchor="ctr"/>
                </a:tc>
                <a:tc>
                  <a:txBody>
                    <a:bodyPr/>
                    <a:lstStyle/>
                    <a:p>
                      <a:pPr algn="ctr"/>
                      <a:r>
                        <a:rPr lang="en-US" sz="2800" dirty="0"/>
                        <a:t>301</a:t>
                      </a:r>
                    </a:p>
                  </a:txBody>
                  <a:tcPr anchor="ctr"/>
                </a:tc>
                <a:extLst>
                  <a:ext uri="{0D108BD9-81ED-4DB2-BD59-A6C34878D82A}">
                    <a16:rowId xmlns:a16="http://schemas.microsoft.com/office/drawing/2014/main" val="10005"/>
                  </a:ext>
                </a:extLst>
              </a:tr>
              <a:tr h="862231">
                <a:tc>
                  <a:txBody>
                    <a:bodyPr/>
                    <a:lstStyle/>
                    <a:p>
                      <a:r>
                        <a:rPr lang="en-US" sz="2800" dirty="0"/>
                        <a:t>Item</a:t>
                      </a:r>
                    </a:p>
                  </a:txBody>
                  <a:tcPr anchor="ctr"/>
                </a:tc>
                <a:tc>
                  <a:txBody>
                    <a:bodyPr/>
                    <a:lstStyle/>
                    <a:p>
                      <a:pPr algn="ctr"/>
                      <a:r>
                        <a:rPr lang="en-US" sz="2800" dirty="0"/>
                        <a:t>199</a:t>
                      </a:r>
                    </a:p>
                  </a:txBody>
                  <a:tcPr anchor="ctr"/>
                </a:tc>
                <a:tc>
                  <a:txBody>
                    <a:bodyPr/>
                    <a:lstStyle/>
                    <a:p>
                      <a:pPr algn="ctr"/>
                      <a:r>
                        <a:rPr lang="en-US" sz="2800" dirty="0"/>
                        <a:t>137</a:t>
                      </a:r>
                    </a:p>
                  </a:txBody>
                  <a:tcPr anchor="ctr"/>
                </a:tc>
                <a:tc>
                  <a:txBody>
                    <a:bodyPr/>
                    <a:lstStyle/>
                    <a:p>
                      <a:pPr algn="ctr"/>
                      <a:r>
                        <a:rPr lang="en-US" sz="2800" dirty="0"/>
                        <a:t>186</a:t>
                      </a:r>
                    </a:p>
                  </a:txBody>
                  <a:tcPr anchor="ctr"/>
                </a:tc>
                <a:extLst>
                  <a:ext uri="{0D108BD9-81ED-4DB2-BD59-A6C34878D82A}">
                    <a16:rowId xmlns:a16="http://schemas.microsoft.com/office/drawing/2014/main" val="10006"/>
                  </a:ext>
                </a:extLst>
              </a:tr>
            </a:tbl>
          </a:graphicData>
        </a:graphic>
      </p:graphicFrame>
      <p:pic>
        <p:nvPicPr>
          <p:cNvPr id="27" name="Picture 26" descr="Xray of spine" title="Sample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44800" y="18897600"/>
            <a:ext cx="2834641" cy="3968496"/>
          </a:xfrm>
          <a:prstGeom prst="rect">
            <a:avLst/>
          </a:prstGeom>
        </p:spPr>
      </p:pic>
      <p:pic>
        <p:nvPicPr>
          <p:cNvPr id="29" name="Picture 28" descr="Xray of hand"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4949" y="18897600"/>
            <a:ext cx="3604717" cy="3968496"/>
          </a:xfrm>
          <a:prstGeom prst="rect">
            <a:avLst/>
          </a:prstGeom>
        </p:spPr>
      </p:pic>
      <p:pic>
        <p:nvPicPr>
          <p:cNvPr id="28" name="Picture 27" descr="Xray of head" title="Sample Pictur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5174" y="18897600"/>
            <a:ext cx="5555894" cy="3968496"/>
          </a:xfrm>
          <a:prstGeom prst="rect">
            <a:avLst/>
          </a:prstGeom>
        </p:spPr>
      </p:pic>
      <p:sp>
        <p:nvSpPr>
          <p:cNvPr id="15" name="Content Placeholder 14"/>
          <p:cNvSpPr>
            <a:spLocks noGrp="1"/>
          </p:cNvSpPr>
          <p:nvPr>
            <p:ph sz="quarter" idx="28"/>
          </p:nvPr>
        </p:nvSpPr>
        <p:spPr/>
        <p:txBody>
          <a:bodyPr/>
          <a:lstStyle/>
          <a:p>
            <a:r>
              <a:rPr lang="en-US"/>
              <a:t>Type a caption for the data content or pictures here.</a:t>
            </a:r>
            <a:endParaRPr lang="en-US" dirty="0"/>
          </a:p>
        </p:txBody>
      </p:sp>
      <p:sp>
        <p:nvSpPr>
          <p:cNvPr id="16" name="Text Placeholder 15"/>
          <p:cNvSpPr>
            <a:spLocks noGrp="1"/>
          </p:cNvSpPr>
          <p:nvPr>
            <p:ph type="body" sz="quarter" idx="29"/>
          </p:nvPr>
        </p:nvSpPr>
        <p:spPr/>
        <p:txBody>
          <a:bodyPr/>
          <a:lstStyle/>
          <a:p>
            <a:r>
              <a:rPr lang="en-US"/>
              <a:t>results</a:t>
            </a:r>
            <a:endParaRPr lang="en-US" dirty="0"/>
          </a:p>
        </p:txBody>
      </p:sp>
      <p:sp>
        <p:nvSpPr>
          <p:cNvPr id="17" name="Content Placeholder 16"/>
          <p:cNvSpPr>
            <a:spLocks noGrp="1"/>
          </p:cNvSpPr>
          <p:nvPr>
            <p:ph sz="quarter" idx="30"/>
          </p:nvPr>
        </p:nvSpPr>
        <p:spPr/>
        <p:txBody>
          <a:bodyPr/>
          <a:lstStyle/>
          <a:p>
            <a:r>
              <a:rPr lang="en-US" dirty="0"/>
              <a:t>Result 1</a:t>
            </a:r>
          </a:p>
          <a:p>
            <a:r>
              <a:rPr lang="en-US" dirty="0"/>
              <a:t>Result 2</a:t>
            </a:r>
          </a:p>
          <a:p>
            <a:r>
              <a:rPr lang="en-US" dirty="0"/>
              <a:t>Result 3</a:t>
            </a:r>
          </a:p>
        </p:txBody>
      </p:sp>
      <p:sp>
        <p:nvSpPr>
          <p:cNvPr id="18" name="Text Placeholder 17"/>
          <p:cNvSpPr>
            <a:spLocks noGrp="1"/>
          </p:cNvSpPr>
          <p:nvPr>
            <p:ph type="body" sz="quarter" idx="31"/>
          </p:nvPr>
        </p:nvSpPr>
        <p:spPr/>
        <p:txBody>
          <a:bodyPr/>
          <a:lstStyle/>
          <a:p>
            <a:r>
              <a:rPr lang="en-US"/>
              <a:t>results</a:t>
            </a:r>
            <a:endParaRPr lang="en-US" dirty="0"/>
          </a:p>
        </p:txBody>
      </p:sp>
      <p:graphicFrame>
        <p:nvGraphicFramePr>
          <p:cNvPr id="24" name="Content Placeholder 23" descr="Line chart" title="Chart"/>
          <p:cNvGraphicFramePr>
            <a:graphicFrameLocks noGrp="1"/>
          </p:cNvGraphicFramePr>
          <p:nvPr>
            <p:ph sz="quarter" idx="32"/>
            <p:extLst>
              <p:ext uri="{D42A27DB-BD31-4B8C-83A1-F6EECF244321}">
                <p14:modId xmlns:p14="http://schemas.microsoft.com/office/powerpoint/2010/main" val="1995786904"/>
              </p:ext>
            </p:extLst>
          </p:nvPr>
        </p:nvGraphicFramePr>
        <p:xfrm>
          <a:off x="29900563" y="7070725"/>
          <a:ext cx="12801600" cy="7315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Content Placeholder 31" descr="Line chart" title="Chart"/>
          <p:cNvGraphicFramePr>
            <a:graphicFrameLocks noGrp="1"/>
          </p:cNvGraphicFramePr>
          <p:nvPr>
            <p:ph sz="quarter" idx="33"/>
            <p:extLst>
              <p:ext uri="{D42A27DB-BD31-4B8C-83A1-F6EECF244321}">
                <p14:modId xmlns:p14="http://schemas.microsoft.com/office/powerpoint/2010/main" val="1978053771"/>
              </p:ext>
            </p:extLst>
          </p:nvPr>
        </p:nvGraphicFramePr>
        <p:xfrm>
          <a:off x="29900563" y="15836900"/>
          <a:ext cx="12801600" cy="7315200"/>
        </p:xfrm>
        <a:graphic>
          <a:graphicData uri="http://schemas.openxmlformats.org/drawingml/2006/chart">
            <c:chart xmlns:c="http://schemas.openxmlformats.org/drawingml/2006/chart" xmlns:r="http://schemas.openxmlformats.org/officeDocument/2006/relationships" r:id="rId6"/>
          </a:graphicData>
        </a:graphic>
      </p:graphicFrame>
      <p:sp>
        <p:nvSpPr>
          <p:cNvPr id="21" name="Text Placeholder 20"/>
          <p:cNvSpPr>
            <a:spLocks noGrp="1"/>
          </p:cNvSpPr>
          <p:nvPr>
            <p:ph type="body" sz="quarter" idx="34"/>
          </p:nvPr>
        </p:nvSpPr>
        <p:spPr/>
        <p:txBody>
          <a:bodyPr/>
          <a:lstStyle/>
          <a:p>
            <a:r>
              <a:rPr lang="en-US"/>
              <a:t>conclusions</a:t>
            </a:r>
            <a:endParaRPr lang="en-US" dirty="0"/>
          </a:p>
        </p:txBody>
      </p:sp>
      <p:sp>
        <p:nvSpPr>
          <p:cNvPr id="22" name="Content Placeholder 21"/>
          <p:cNvSpPr>
            <a:spLocks noGrp="1"/>
          </p:cNvSpPr>
          <p:nvPr>
            <p:ph sz="quarter" idx="35"/>
          </p:nvPr>
        </p:nvSpPr>
        <p:spPr/>
        <p:txBody>
          <a:bodyPr/>
          <a:lstStyle/>
          <a:p>
            <a:r>
              <a:rPr lang="en-US" dirty="0"/>
              <a:t>Conclusion 1</a:t>
            </a:r>
          </a:p>
          <a:p>
            <a:r>
              <a:rPr lang="en-US" dirty="0"/>
              <a:t>Conclusion 2</a:t>
            </a:r>
          </a:p>
          <a:p>
            <a:r>
              <a:rPr lang="en-US" dirty="0"/>
              <a:t>Conclusion 3</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3702" y="771525"/>
            <a:ext cx="7953375" cy="361950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646</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Consolas</vt:lpstr>
      <vt:lpstr>Medical Poster</vt:lpstr>
      <vt:lpstr>Breaking Bad: robust Breakout detection based on E-Divisive with Medians (EDM) for modeling data quality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2018-02-06T21:34:58Z</dcterms:created>
  <dcterms:modified xsi:type="dcterms:W3CDTF">2018-02-12T22:34:20Z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