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77D337-06B5-473C-8D29-D2C7650F4B68}" v="1" dt="2025-01-08T20:25:51.456"/>
    <p1510:client id="{B3AB2AF9-70E6-430E-804B-F23F1DBCFB47}" v="6" dt="2025-01-08T20:27:47.220"/>
    <p1510:client id="{ED167CB5-6BBA-31FC-C43F-97E9FC9C05C6}" v="159" dt="2025-01-08T21:30:54.970"/>
    <p1510:client id="{FD0B3596-F857-9EF0-7F6B-1A47D1311AD9}" v="4" dt="2025-01-07T21:48:22.620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929292"/>
              </a:solidFill>
              <a:prstDash val="solid"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7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314824" y="3047999"/>
            <a:ext cx="15754352" cy="7620002"/>
          </a:xfrm>
          <a:prstGeom prst="rect">
            <a:avLst/>
          </a:prstGeom>
        </p:spPr>
        <p:txBody>
          <a:bodyPr anchor="ctr"/>
          <a:lstStyle>
            <a:lvl1pPr marL="608541" indent="-608541" algn="l">
              <a:spcBef>
                <a:spcPts val="5900"/>
              </a:spcBef>
              <a:buSzPct val="125000"/>
              <a:buChar char="•"/>
              <a:defRPr sz="4600"/>
            </a:lvl1pPr>
            <a:lvl2pPr marL="1243541" indent="-608541" algn="l">
              <a:spcBef>
                <a:spcPts val="5900"/>
              </a:spcBef>
              <a:buSzPct val="125000"/>
              <a:buChar char="•"/>
              <a:defRPr sz="4600"/>
            </a:lvl2pPr>
            <a:lvl3pPr marL="1878541" indent="-608541" algn="l">
              <a:spcBef>
                <a:spcPts val="5900"/>
              </a:spcBef>
              <a:buSzPct val="125000"/>
              <a:buChar char="•"/>
              <a:defRPr sz="4600"/>
            </a:lvl3pPr>
            <a:lvl4pPr marL="2513541" indent="-608541" algn="l">
              <a:spcBef>
                <a:spcPts val="5900"/>
              </a:spcBef>
              <a:buSzPct val="125000"/>
              <a:buChar char="•"/>
              <a:defRPr sz="4600"/>
            </a:lvl4pPr>
            <a:lvl5pPr marL="3148541" indent="-608541" algn="l">
              <a:spcBef>
                <a:spcPts val="5900"/>
              </a:spcBef>
              <a:buSzPct val="125000"/>
              <a:buChar char="•"/>
              <a:defRPr sz="4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andy path between two hills leading to the ocean"/>
          <p:cNvSpPr>
            <a:spLocks noGrp="1"/>
          </p:cNvSpPr>
          <p:nvPr>
            <p:ph type="pic" sz="quarter" idx="21"/>
          </p:nvPr>
        </p:nvSpPr>
        <p:spPr>
          <a:xfrm>
            <a:off x="14523243" y="7000875"/>
            <a:ext cx="6243639" cy="41624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2" name="Heron flying low over a beach with a short fence in the foreground"/>
          <p:cNvSpPr>
            <a:spLocks noGrp="1"/>
          </p:cNvSpPr>
          <p:nvPr>
            <p:ph type="pic" sz="quarter" idx="22"/>
          </p:nvPr>
        </p:nvSpPr>
        <p:spPr>
          <a:xfrm>
            <a:off x="14868525" y="2362199"/>
            <a:ext cx="5553076" cy="555307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3" name="View of beach and sea from a grassy sand dune"/>
          <p:cNvSpPr>
            <a:spLocks noGrp="1"/>
          </p:cNvSpPr>
          <p:nvPr>
            <p:ph type="pic" sz="half" idx="23"/>
          </p:nvPr>
        </p:nvSpPr>
        <p:spPr>
          <a:xfrm>
            <a:off x="2305049" y="2562224"/>
            <a:ext cx="12901614" cy="860107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4838699" y="8429625"/>
            <a:ext cx="14716127" cy="52273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000" i="1"/>
            </a:lvl1pPr>
          </a:lstStyle>
          <a:p>
            <a:r>
              <a:t>–Johnny Appleseed</a:t>
            </a:r>
          </a:p>
        </p:txBody>
      </p:sp>
      <p:sp>
        <p:nvSpPr>
          <p:cNvPr id="112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4838699" y="6196547"/>
            <a:ext cx="14716127" cy="770456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1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View of beach and sea from a grassy sand dune"/>
          <p:cNvSpPr>
            <a:spLocks noGrp="1"/>
          </p:cNvSpPr>
          <p:nvPr>
            <p:ph type="pic" idx="21"/>
          </p:nvPr>
        </p:nvSpPr>
        <p:spPr>
          <a:xfrm>
            <a:off x="3009899" y="761999"/>
            <a:ext cx="18364202" cy="122428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iew of beach and sea from a grassy sand dune"/>
          <p:cNvSpPr>
            <a:spLocks noGrp="1"/>
          </p:cNvSpPr>
          <p:nvPr>
            <p:ph type="pic" sz="half" idx="21"/>
          </p:nvPr>
        </p:nvSpPr>
        <p:spPr>
          <a:xfrm>
            <a:off x="5392476" y="1419224"/>
            <a:ext cx="13601702" cy="90678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3524249" y="8848725"/>
            <a:ext cx="17335502" cy="150495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524249" y="10296525"/>
            <a:ext cx="17335502" cy="11906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4381499" y="5114924"/>
            <a:ext cx="15621002" cy="3486152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Heron flying low over a beach with a short fence in the foreground"/>
          <p:cNvSpPr>
            <a:spLocks noGrp="1"/>
          </p:cNvSpPr>
          <p:nvPr>
            <p:ph type="pic" sz="half" idx="21"/>
          </p:nvPr>
        </p:nvSpPr>
        <p:spPr>
          <a:xfrm>
            <a:off x="12668250" y="2428874"/>
            <a:ext cx="8601076" cy="860107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4286249" y="2428874"/>
            <a:ext cx="7667626" cy="4162426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286249" y="6610349"/>
            <a:ext cx="7667626" cy="429577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4314824" y="1981199"/>
            <a:ext cx="15754352" cy="1714501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4314824" y="1981199"/>
            <a:ext cx="15754352" cy="1714501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314824" y="4076699"/>
            <a:ext cx="15754352" cy="6972302"/>
          </a:xfrm>
          <a:prstGeom prst="rect">
            <a:avLst/>
          </a:prstGeom>
        </p:spPr>
        <p:txBody>
          <a:bodyPr anchor="ctr"/>
          <a:lstStyle>
            <a:lvl1pPr marL="608541" indent="-608541" algn="l">
              <a:spcBef>
                <a:spcPts val="5900"/>
              </a:spcBef>
              <a:buSzPct val="125000"/>
              <a:buChar char="•"/>
              <a:defRPr sz="4600"/>
            </a:lvl1pPr>
            <a:lvl2pPr marL="1243541" indent="-608541" algn="l">
              <a:spcBef>
                <a:spcPts val="5900"/>
              </a:spcBef>
              <a:buSzPct val="125000"/>
              <a:buChar char="•"/>
              <a:defRPr sz="4600"/>
            </a:lvl2pPr>
            <a:lvl3pPr marL="1878541" indent="-608541" algn="l">
              <a:spcBef>
                <a:spcPts val="5900"/>
              </a:spcBef>
              <a:buSzPct val="125000"/>
              <a:buChar char="•"/>
              <a:defRPr sz="4600"/>
            </a:lvl3pPr>
            <a:lvl4pPr marL="2513541" indent="-608541" algn="l">
              <a:spcBef>
                <a:spcPts val="5900"/>
              </a:spcBef>
              <a:buSzPct val="125000"/>
              <a:buChar char="•"/>
              <a:defRPr sz="4600"/>
            </a:lvl4pPr>
            <a:lvl5pPr marL="3148541" indent="-608541" algn="l">
              <a:spcBef>
                <a:spcPts val="5900"/>
              </a:spcBef>
              <a:buSzPct val="125000"/>
              <a:buChar char="•"/>
              <a:defRPr sz="4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andy path between two hills leading to the ocean"/>
          <p:cNvSpPr>
            <a:spLocks noGrp="1"/>
          </p:cNvSpPr>
          <p:nvPr>
            <p:ph type="pic" sz="half" idx="21"/>
          </p:nvPr>
        </p:nvSpPr>
        <p:spPr>
          <a:xfrm>
            <a:off x="11268074" y="4076699"/>
            <a:ext cx="10458452" cy="69723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xfrm>
            <a:off x="4314824" y="1981199"/>
            <a:ext cx="15754352" cy="1714501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14824" y="4076699"/>
            <a:ext cx="7667626" cy="6972302"/>
          </a:xfrm>
          <a:prstGeom prst="rect">
            <a:avLst/>
          </a:prstGeom>
        </p:spPr>
        <p:txBody>
          <a:bodyPr anchor="ctr"/>
          <a:lstStyle>
            <a:lvl1pPr marL="529389" indent="-529389" algn="l">
              <a:spcBef>
                <a:spcPts val="4500"/>
              </a:spcBef>
              <a:buSzPct val="125000"/>
              <a:buChar char="•"/>
              <a:defRPr sz="3600"/>
            </a:lvl1pPr>
            <a:lvl2pPr marL="1088189" indent="-529389" algn="l">
              <a:spcBef>
                <a:spcPts val="4500"/>
              </a:spcBef>
              <a:buSzPct val="125000"/>
              <a:buChar char="•"/>
              <a:defRPr sz="3600"/>
            </a:lvl2pPr>
            <a:lvl3pPr marL="1646989" indent="-529389" algn="l">
              <a:spcBef>
                <a:spcPts val="4500"/>
              </a:spcBef>
              <a:buSzPct val="125000"/>
              <a:buChar char="•"/>
              <a:defRPr sz="3600"/>
            </a:lvl3pPr>
            <a:lvl4pPr marL="2205789" indent="-529389" algn="l">
              <a:spcBef>
                <a:spcPts val="4500"/>
              </a:spcBef>
              <a:buSzPct val="125000"/>
              <a:buChar char="•"/>
              <a:defRPr sz="3600"/>
            </a:lvl4pPr>
            <a:lvl5pPr marL="2764589" indent="-529389" algn="l">
              <a:spcBef>
                <a:spcPts val="4500"/>
              </a:spcBef>
              <a:buSzPct val="125000"/>
              <a:buChar char="•"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>
            <a:spLocks noGrp="1"/>
          </p:cNvSpPr>
          <p:nvPr>
            <p:ph type="title"/>
          </p:nvPr>
        </p:nvSpPr>
        <p:spPr>
          <a:xfrm>
            <a:off x="4314824" y="1981199"/>
            <a:ext cx="15754352" cy="1714501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14824" y="4076699"/>
            <a:ext cx="7667626" cy="6972302"/>
          </a:xfrm>
          <a:prstGeom prst="rect">
            <a:avLst/>
          </a:prstGeom>
        </p:spPr>
        <p:txBody>
          <a:bodyPr anchor="ctr"/>
          <a:lstStyle>
            <a:lvl1pPr marL="529389" indent="-529389" algn="l">
              <a:spcBef>
                <a:spcPts val="4500"/>
              </a:spcBef>
              <a:buSzPct val="125000"/>
              <a:buChar char="•"/>
              <a:defRPr sz="3600"/>
            </a:lvl1pPr>
            <a:lvl2pPr marL="1088189" indent="-529389" algn="l">
              <a:spcBef>
                <a:spcPts val="4500"/>
              </a:spcBef>
              <a:buSzPct val="125000"/>
              <a:buChar char="•"/>
              <a:defRPr sz="3600"/>
            </a:lvl2pPr>
            <a:lvl3pPr marL="1646989" indent="-529389" algn="l">
              <a:spcBef>
                <a:spcPts val="4500"/>
              </a:spcBef>
              <a:buSzPct val="125000"/>
              <a:buChar char="•"/>
              <a:defRPr sz="3600"/>
            </a:lvl3pPr>
            <a:lvl4pPr marL="2205789" indent="-529389" algn="l">
              <a:spcBef>
                <a:spcPts val="4500"/>
              </a:spcBef>
              <a:buSzPct val="125000"/>
              <a:buChar char="•"/>
              <a:defRPr sz="3600"/>
            </a:lvl4pPr>
            <a:lvl5pPr marL="2764589" indent="-529389" algn="l">
              <a:spcBef>
                <a:spcPts val="4500"/>
              </a:spcBef>
              <a:buSzPct val="125000"/>
              <a:buChar char="•"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>
            <a:spLocks noGrp="1"/>
          </p:cNvSpPr>
          <p:nvPr>
            <p:ph type="title"/>
          </p:nvPr>
        </p:nvSpPr>
        <p:spPr>
          <a:xfrm>
            <a:off x="4314824" y="1981199"/>
            <a:ext cx="15754352" cy="1714501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8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14824" y="4076699"/>
            <a:ext cx="7667626" cy="6972302"/>
          </a:xfrm>
          <a:prstGeom prst="rect">
            <a:avLst/>
          </a:prstGeom>
        </p:spPr>
        <p:txBody>
          <a:bodyPr anchor="ctr"/>
          <a:lstStyle>
            <a:lvl1pPr marL="529389" indent="-529389" algn="l">
              <a:spcBef>
                <a:spcPts val="4500"/>
              </a:spcBef>
              <a:buSzPct val="125000"/>
              <a:buChar char="•"/>
              <a:defRPr sz="3600"/>
            </a:lvl1pPr>
            <a:lvl2pPr marL="1088189" indent="-529389" algn="l">
              <a:spcBef>
                <a:spcPts val="4500"/>
              </a:spcBef>
              <a:buSzPct val="125000"/>
              <a:buChar char="•"/>
              <a:defRPr sz="3600"/>
            </a:lvl2pPr>
            <a:lvl3pPr marL="1646989" indent="-529389" algn="l">
              <a:spcBef>
                <a:spcPts val="4500"/>
              </a:spcBef>
              <a:buSzPct val="125000"/>
              <a:buChar char="•"/>
              <a:defRPr sz="3600"/>
            </a:lvl3pPr>
            <a:lvl4pPr marL="2205789" indent="-529389" algn="l">
              <a:spcBef>
                <a:spcPts val="4500"/>
              </a:spcBef>
              <a:buSzPct val="125000"/>
              <a:buChar char="•"/>
              <a:defRPr sz="3600"/>
            </a:lvl4pPr>
            <a:lvl5pPr marL="2764589" indent="-529389" algn="l">
              <a:spcBef>
                <a:spcPts val="4500"/>
              </a:spcBef>
              <a:buSzPct val="125000"/>
              <a:buChar char="•"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381499" y="3438524"/>
            <a:ext cx="15621002" cy="348615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381499" y="7019925"/>
            <a:ext cx="15621002" cy="11906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87441" y="11525250"/>
            <a:ext cx="399593" cy="410996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ctr">
              <a:spcBef>
                <a:spcPts val="0"/>
              </a:spcBef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355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711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1066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1422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acheOut"/>
          <p:cNvSpPr txBox="1">
            <a:spLocks noGrp="1"/>
          </p:cNvSpPr>
          <p:nvPr>
            <p:ph type="ctrTitle"/>
          </p:nvPr>
        </p:nvSpPr>
        <p:spPr>
          <a:xfrm>
            <a:off x="3918003" y="5795524"/>
            <a:ext cx="16547994" cy="2124952"/>
          </a:xfrm>
          <a:prstGeom prst="rect">
            <a:avLst/>
          </a:prstGeom>
        </p:spPr>
        <p:txBody>
          <a:bodyPr/>
          <a:lstStyle>
            <a:lvl1pPr>
              <a:defRPr sz="12400"/>
            </a:lvl1pPr>
          </a:lstStyle>
          <a:p>
            <a:r>
              <a:rPr b="1" err="1">
                <a:latin typeface="Calibri"/>
              </a:rPr>
              <a:t>CacheOut</a:t>
            </a:r>
            <a:endParaRPr b="1">
              <a:latin typeface="Calibri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he team"/>
          <p:cNvSpPr txBox="1">
            <a:spLocks noGrp="1"/>
          </p:cNvSpPr>
          <p:nvPr>
            <p:ph type="ctrTitle"/>
          </p:nvPr>
        </p:nvSpPr>
        <p:spPr>
          <a:xfrm>
            <a:off x="4381499" y="621527"/>
            <a:ext cx="15621002" cy="1994897"/>
          </a:xfrm>
          <a:prstGeom prst="rect">
            <a:avLst/>
          </a:prstGeom>
        </p:spPr>
        <p:txBody>
          <a:bodyPr/>
          <a:lstStyle>
            <a:lvl1pPr>
              <a:defRPr sz="9000"/>
            </a:lvl1pPr>
          </a:lstStyle>
          <a:p>
            <a:r>
              <a:rPr b="1" dirty="0">
                <a:latin typeface="Calibri"/>
              </a:rPr>
              <a:t>The team</a:t>
            </a:r>
            <a:endParaRPr lang="en-US" b="1" dirty="0">
              <a:latin typeface="Calibri"/>
            </a:endParaRPr>
          </a:p>
        </p:txBody>
      </p:sp>
      <p:sp>
        <p:nvSpPr>
          <p:cNvPr id="140" name="Natali Ribareva…"/>
          <p:cNvSpPr txBox="1">
            <a:spLocks noGrp="1"/>
          </p:cNvSpPr>
          <p:nvPr>
            <p:ph type="subTitle" sz="quarter" idx="1"/>
          </p:nvPr>
        </p:nvSpPr>
        <p:spPr>
          <a:xfrm>
            <a:off x="2001126" y="9692902"/>
            <a:ext cx="4349775" cy="1344219"/>
          </a:xfrm>
          <a:prstGeom prst="rect">
            <a:avLst/>
          </a:prstGeom>
        </p:spPr>
        <p:txBody>
          <a:bodyPr/>
          <a:lstStyle/>
          <a:p>
            <a:pPr>
              <a:defRPr sz="4000"/>
            </a:pPr>
            <a:r>
              <a:t>Natali Ribareva</a:t>
            </a:r>
          </a:p>
          <a:p>
            <a:pPr>
              <a:defRPr sz="4000"/>
            </a:pPr>
            <a:r>
              <a:t>Developer</a:t>
            </a:r>
          </a:p>
        </p:txBody>
      </p:sp>
      <p:sp>
        <p:nvSpPr>
          <p:cNvPr id="141" name="Nikol Stoyanova…"/>
          <p:cNvSpPr txBox="1"/>
          <p:nvPr/>
        </p:nvSpPr>
        <p:spPr>
          <a:xfrm>
            <a:off x="10162504" y="8568294"/>
            <a:ext cx="4058992" cy="134421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algn="ctr">
              <a:spcBef>
                <a:spcPts val="0"/>
              </a:spcBef>
              <a:defRPr sz="4000"/>
            </a:pPr>
            <a:r>
              <a:t>Nikol Stoyanova</a:t>
            </a:r>
          </a:p>
          <a:p>
            <a:pPr algn="ctr">
              <a:spcBef>
                <a:spcPts val="0"/>
              </a:spcBef>
              <a:defRPr sz="4000"/>
            </a:pPr>
            <a:r>
              <a:t>Scrum trainer</a:t>
            </a:r>
          </a:p>
        </p:txBody>
      </p:sp>
      <p:sp>
        <p:nvSpPr>
          <p:cNvPr id="142" name="Alexandar Georgiev…"/>
          <p:cNvSpPr txBox="1"/>
          <p:nvPr/>
        </p:nvSpPr>
        <p:spPr>
          <a:xfrm>
            <a:off x="17265916" y="9692902"/>
            <a:ext cx="5116958" cy="145892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algn="ctr">
              <a:spcBef>
                <a:spcPts val="0"/>
              </a:spcBef>
              <a:defRPr sz="4000"/>
            </a:pPr>
            <a:r>
              <a:t>Alexandar Georgiev</a:t>
            </a:r>
          </a:p>
          <a:p>
            <a:pPr algn="ctr">
              <a:spcBef>
                <a:spcPts val="0"/>
              </a:spcBef>
              <a:defRPr sz="4000"/>
            </a:pPr>
            <a:r>
              <a:t>Developer</a:t>
            </a:r>
          </a:p>
        </p:txBody>
      </p:sp>
      <p:pic>
        <p:nvPicPr>
          <p:cNvPr id="14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126" y="5354978"/>
            <a:ext cx="4349775" cy="4271703"/>
          </a:xfrm>
          <a:prstGeom prst="rect">
            <a:avLst/>
          </a:prstGeom>
          <a:ln w="3175">
            <a:miter lim="400000"/>
          </a:ln>
        </p:spPr>
      </p:pic>
      <p:pic>
        <p:nvPicPr>
          <p:cNvPr id="14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9592" y="4107273"/>
            <a:ext cx="4304816" cy="4271702"/>
          </a:xfrm>
          <a:prstGeom prst="rect">
            <a:avLst/>
          </a:prstGeom>
          <a:ln w="3175">
            <a:miter lim="400000"/>
          </a:ln>
        </p:spPr>
      </p:pic>
      <p:pic>
        <p:nvPicPr>
          <p:cNvPr id="145" name="Image" descr="Image"/>
          <p:cNvPicPr>
            <a:picLocks noChangeAspect="1"/>
          </p:cNvPicPr>
          <p:nvPr/>
        </p:nvPicPr>
        <p:blipFill>
          <a:blip r:embed="rId4"/>
          <a:srcRect t="2154" b="2154"/>
          <a:stretch>
            <a:fillRect/>
          </a:stretch>
        </p:blipFill>
        <p:spPr>
          <a:xfrm>
            <a:off x="17750921" y="5354848"/>
            <a:ext cx="4146876" cy="4271837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roject’s name"/>
          <p:cNvSpPr txBox="1">
            <a:spLocks noGrp="1"/>
          </p:cNvSpPr>
          <p:nvPr>
            <p:ph type="ctrTitle"/>
          </p:nvPr>
        </p:nvSpPr>
        <p:spPr>
          <a:xfrm>
            <a:off x="-609887" y="4467037"/>
            <a:ext cx="15621002" cy="1494062"/>
          </a:xfrm>
          <a:prstGeom prst="rect">
            <a:avLst/>
          </a:prstGeom>
        </p:spPr>
        <p:txBody>
          <a:bodyPr/>
          <a:lstStyle>
            <a:lvl1pPr>
              <a:defRPr sz="9000"/>
            </a:lvl1pPr>
          </a:lstStyle>
          <a:p>
            <a:r>
              <a:rPr b="1" dirty="0">
                <a:latin typeface="Calibri"/>
              </a:rPr>
              <a:t>Project’s name</a:t>
            </a:r>
            <a:endParaRPr lang="en-US" b="1" dirty="0">
              <a:latin typeface="Calibri"/>
            </a:endParaRPr>
          </a:p>
        </p:txBody>
      </p:sp>
      <p:sp>
        <p:nvSpPr>
          <p:cNvPr id="148" name="Just like lyrics help us connect to the emotions of a song, Lyrica helps you connect with the words you're learning."/>
          <p:cNvSpPr txBox="1">
            <a:spLocks noGrp="1"/>
          </p:cNvSpPr>
          <p:nvPr>
            <p:ph type="subTitle" sz="quarter" idx="1"/>
          </p:nvPr>
        </p:nvSpPr>
        <p:spPr>
          <a:xfrm>
            <a:off x="1282443" y="6650907"/>
            <a:ext cx="11760997" cy="3312460"/>
          </a:xfrm>
          <a:prstGeom prst="rect">
            <a:avLst/>
          </a:prstGeom>
        </p:spPr>
        <p:txBody>
          <a:bodyPr lIns="38100" tIns="38100" rIns="38100" bIns="38100" anchor="t">
            <a:normAutofit lnSpcReduction="10000"/>
          </a:bodyPr>
          <a:lstStyle>
            <a:lvl1pPr>
              <a:defRPr sz="5500"/>
            </a:lvl1pPr>
          </a:lstStyle>
          <a:p>
            <a:r>
              <a:rPr dirty="0"/>
              <a:t>Just like lyrics help us connect to the emotions of a song, Lyrica helps you connect with the words you're learning.</a:t>
            </a:r>
            <a:endParaRPr lang="en-US"/>
          </a:p>
        </p:txBody>
      </p:sp>
      <p:pic>
        <p:nvPicPr>
          <p:cNvPr id="5" name="Picture 4" descr="A stack of purple cards&#10;&#10;Description automatically generated">
            <a:extLst>
              <a:ext uri="{FF2B5EF4-FFF2-40B4-BE49-F238E27FC236}">
                <a16:creationId xmlns:a16="http://schemas.microsoft.com/office/drawing/2014/main" id="{3B8A72BB-4E05-F302-34D5-26F88CD1C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1927" y="3385491"/>
            <a:ext cx="7964726" cy="704054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79D8DFE-E462-DE58-7284-554E607AB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156" y="5909008"/>
            <a:ext cx="21645687" cy="47084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FECA3E-409D-38F7-0D3A-F38B2821FC6A}"/>
              </a:ext>
            </a:extLst>
          </p:cNvPr>
          <p:cNvSpPr txBox="1"/>
          <p:nvPr/>
        </p:nvSpPr>
        <p:spPr>
          <a:xfrm>
            <a:off x="6983493" y="1586749"/>
            <a:ext cx="10281203" cy="206466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Helvetica Neue"/>
              </a:rPr>
              <a:t>Stages of development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7455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he task"/>
          <p:cNvSpPr txBox="1">
            <a:spLocks noGrp="1"/>
          </p:cNvSpPr>
          <p:nvPr>
            <p:ph type="ctrTitle"/>
          </p:nvPr>
        </p:nvSpPr>
        <p:spPr>
          <a:xfrm>
            <a:off x="4319622" y="1482708"/>
            <a:ext cx="15621002" cy="1784048"/>
          </a:xfrm>
          <a:prstGeom prst="rect">
            <a:avLst/>
          </a:prstGeom>
        </p:spPr>
        <p:txBody>
          <a:bodyPr/>
          <a:lstStyle>
            <a:lvl1pPr>
              <a:defRPr sz="9000"/>
            </a:lvl1pPr>
          </a:lstStyle>
          <a:p>
            <a:r>
              <a:rPr b="1" dirty="0">
                <a:latin typeface="Calibri"/>
              </a:rPr>
              <a:t>The </a:t>
            </a:r>
            <a:r>
              <a:rPr lang="en-GB" b="1" dirty="0">
                <a:latin typeface="Calibri"/>
              </a:rPr>
              <a:t>task</a:t>
            </a:r>
            <a:endParaRPr lang="en-US" b="1">
              <a:latin typeface="Calibri"/>
            </a:endParaRPr>
          </a:p>
        </p:txBody>
      </p:sp>
      <p:sp>
        <p:nvSpPr>
          <p:cNvPr id="151" name="Our task was to create an app to help people learn a language. We chose to focus on vocabulary, as we believe that it is the foundation of language learning and essential for building skills like speaking, reading, and writing."/>
          <p:cNvSpPr txBox="1">
            <a:spLocks noGrp="1"/>
          </p:cNvSpPr>
          <p:nvPr>
            <p:ph type="subTitle" sz="quarter" idx="1"/>
          </p:nvPr>
        </p:nvSpPr>
        <p:spPr>
          <a:xfrm>
            <a:off x="3494334" y="5078190"/>
            <a:ext cx="17395332" cy="3435866"/>
          </a:xfrm>
          <a:prstGeom prst="rect">
            <a:avLst/>
          </a:prstGeom>
        </p:spPr>
        <p:txBody>
          <a:bodyPr/>
          <a:lstStyle/>
          <a:p>
            <a:r>
              <a:rPr dirty="0"/>
              <a:t>Our task was to create an app to help people learn a language. We chose to focus on vocabulary, as we believe that it is the foundation of language learning and essential for building skills like speaking, reading, and writing.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chnologies"/>
          <p:cNvSpPr txBox="1">
            <a:spLocks noGrp="1"/>
          </p:cNvSpPr>
          <p:nvPr>
            <p:ph type="ctrTitle"/>
          </p:nvPr>
        </p:nvSpPr>
        <p:spPr>
          <a:xfrm>
            <a:off x="4381499" y="392006"/>
            <a:ext cx="15621002" cy="2224418"/>
          </a:xfrm>
          <a:prstGeom prst="rect">
            <a:avLst/>
          </a:prstGeom>
        </p:spPr>
        <p:txBody>
          <a:bodyPr/>
          <a:lstStyle>
            <a:lvl1pPr>
              <a:defRPr sz="9000"/>
            </a:lvl1pPr>
          </a:lstStyle>
          <a:p>
            <a:r>
              <a:rPr b="1" dirty="0">
                <a:latin typeface="Calibri"/>
              </a:rPr>
              <a:t>Technologies</a:t>
            </a:r>
          </a:p>
        </p:txBody>
      </p:sp>
      <p:pic>
        <p:nvPicPr>
          <p:cNvPr id="154" name="unknown.png" descr="unknow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458" y="7671431"/>
            <a:ext cx="3392171" cy="3392169"/>
          </a:xfrm>
          <a:prstGeom prst="rect">
            <a:avLst/>
          </a:prstGeom>
          <a:ln w="3175">
            <a:miter lim="400000"/>
          </a:ln>
        </p:spPr>
      </p:pic>
      <p:sp>
        <p:nvSpPr>
          <p:cNvPr id="155" name="Text"/>
          <p:cNvSpPr txBox="1"/>
          <p:nvPr/>
        </p:nvSpPr>
        <p:spPr>
          <a:xfrm>
            <a:off x="2832734" y="4533256"/>
            <a:ext cx="127001" cy="254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defTabSz="457200">
              <a:spcBef>
                <a:spcPts val="0"/>
              </a:spcBef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 </a:t>
            </a:r>
          </a:p>
        </p:txBody>
      </p:sp>
      <p:pic>
        <p:nvPicPr>
          <p:cNvPr id="156" name="unknown.png" descr="unknow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040" y="3936357"/>
            <a:ext cx="3392172" cy="3392174"/>
          </a:xfrm>
          <a:prstGeom prst="rect">
            <a:avLst/>
          </a:prstGeom>
          <a:ln w="3175">
            <a:miter lim="400000"/>
          </a:ln>
        </p:spPr>
      </p:pic>
      <p:sp>
        <p:nvSpPr>
          <p:cNvPr id="157" name="Text"/>
          <p:cNvSpPr txBox="1"/>
          <p:nvPr/>
        </p:nvSpPr>
        <p:spPr>
          <a:xfrm>
            <a:off x="11203864" y="4596756"/>
            <a:ext cx="127001" cy="254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defTabSz="457200">
              <a:spcBef>
                <a:spcPts val="0"/>
              </a:spcBef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 </a:t>
            </a:r>
          </a:p>
        </p:txBody>
      </p:sp>
      <p:pic>
        <p:nvPicPr>
          <p:cNvPr id="158" name="unknown.png" descr="unknow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7142" y="3772039"/>
            <a:ext cx="3392171" cy="3392173"/>
          </a:xfrm>
          <a:prstGeom prst="rect">
            <a:avLst/>
          </a:prstGeom>
          <a:ln w="3175">
            <a:miter lim="400000"/>
          </a:ln>
        </p:spPr>
      </p:pic>
      <p:sp>
        <p:nvSpPr>
          <p:cNvPr id="159" name="Text"/>
          <p:cNvSpPr txBox="1"/>
          <p:nvPr/>
        </p:nvSpPr>
        <p:spPr>
          <a:xfrm>
            <a:off x="18090005" y="4660256"/>
            <a:ext cx="127001" cy="254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defTabSz="457200">
              <a:spcBef>
                <a:spcPts val="0"/>
              </a:spcBef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 </a:t>
            </a:r>
          </a:p>
        </p:txBody>
      </p:sp>
      <p:pic>
        <p:nvPicPr>
          <p:cNvPr id="160" name="unknown.png" descr="unknow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0368" y="3936359"/>
            <a:ext cx="3392172" cy="3392172"/>
          </a:xfrm>
          <a:prstGeom prst="rect">
            <a:avLst/>
          </a:prstGeom>
          <a:ln w="3175">
            <a:miter lim="400000"/>
          </a:ln>
        </p:spPr>
      </p:pic>
      <p:sp>
        <p:nvSpPr>
          <p:cNvPr id="161" name="Text"/>
          <p:cNvSpPr txBox="1"/>
          <p:nvPr/>
        </p:nvSpPr>
        <p:spPr>
          <a:xfrm>
            <a:off x="7743137" y="8401909"/>
            <a:ext cx="127001" cy="254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defTabSz="457200">
              <a:spcBef>
                <a:spcPts val="0"/>
              </a:spcBef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 </a:t>
            </a:r>
          </a:p>
        </p:txBody>
      </p:sp>
      <p:pic>
        <p:nvPicPr>
          <p:cNvPr id="162" name="unknown.png" descr="unknown.png"/>
          <p:cNvPicPr>
            <a:picLocks noChangeAspect="1"/>
          </p:cNvPicPr>
          <p:nvPr/>
        </p:nvPicPr>
        <p:blipFill>
          <a:blip r:embed="rId6"/>
          <a:srcRect l="20368" t="24952" r="18210" b="18868"/>
          <a:stretch/>
        </p:blipFill>
        <p:spPr>
          <a:xfrm>
            <a:off x="14245373" y="7671431"/>
            <a:ext cx="3664042" cy="3351393"/>
          </a:xfrm>
          <a:prstGeom prst="rect">
            <a:avLst/>
          </a:prstGeom>
          <a:ln w="3175">
            <a:miter lim="400000"/>
          </a:ln>
        </p:spPr>
      </p:pic>
      <p:sp>
        <p:nvSpPr>
          <p:cNvPr id="163" name="Text"/>
          <p:cNvSpPr txBox="1"/>
          <p:nvPr/>
        </p:nvSpPr>
        <p:spPr>
          <a:xfrm>
            <a:off x="14779728" y="-1017610"/>
            <a:ext cx="127001" cy="254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defTabSz="457200">
              <a:spcBef>
                <a:spcPts val="0"/>
              </a:spcBef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 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Let's dive into the project!"/>
          <p:cNvSpPr txBox="1">
            <a:spLocks noGrp="1"/>
          </p:cNvSpPr>
          <p:nvPr>
            <p:ph type="title"/>
          </p:nvPr>
        </p:nvSpPr>
        <p:spPr>
          <a:xfrm>
            <a:off x="3445445" y="5114925"/>
            <a:ext cx="17493110" cy="3486150"/>
          </a:xfrm>
          <a:prstGeom prst="rect">
            <a:avLst/>
          </a:prstGeom>
        </p:spPr>
        <p:txBody>
          <a:bodyPr/>
          <a:lstStyle/>
          <a:p>
            <a:r>
              <a:rPr b="1" dirty="0">
                <a:latin typeface="Calibri"/>
              </a:rPr>
              <a:t>Let's dive into the project!​</a:t>
            </a:r>
            <a:endParaRPr lang="en-US" b="1" dirty="0">
              <a:latin typeface="Calibri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900"/>
          </a:spcBef>
          <a:spcAft>
            <a:spcPts val="0"/>
          </a:spcAft>
          <a:buClrTx/>
          <a:buSzTx/>
          <a:buFontTx/>
          <a:buNone/>
          <a:tabLst/>
          <a:defRPr kumimoji="0" sz="4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900"/>
          </a:spcBef>
          <a:spcAft>
            <a:spcPts val="0"/>
          </a:spcAft>
          <a:buClrTx/>
          <a:buSzTx/>
          <a:buFontTx/>
          <a:buNone/>
          <a:tabLst/>
          <a:defRPr kumimoji="0" sz="4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101</Words>
  <Application>Microsoft Office PowerPoint</Application>
  <PresentationFormat>Custom</PresentationFormat>
  <Paragraphs>20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White</vt:lpstr>
      <vt:lpstr>CacheOut</vt:lpstr>
      <vt:lpstr>The team</vt:lpstr>
      <vt:lpstr>Project’s name</vt:lpstr>
      <vt:lpstr>PowerPoint Presentation</vt:lpstr>
      <vt:lpstr>The task</vt:lpstr>
      <vt:lpstr>Technologies</vt:lpstr>
      <vt:lpstr>Let's dive into the project!​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Станислав Миленов Ташев</cp:lastModifiedBy>
  <cp:revision>99</cp:revision>
  <dcterms:modified xsi:type="dcterms:W3CDTF">2025-01-08T21:31:19Z</dcterms:modified>
</cp:coreProperties>
</file>