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305" r:id="rId2"/>
    <p:sldId id="307" r:id="rId3"/>
    <p:sldId id="281" r:id="rId4"/>
    <p:sldId id="273" r:id="rId5"/>
    <p:sldId id="311" r:id="rId6"/>
    <p:sldId id="308" r:id="rId7"/>
    <p:sldId id="309" r:id="rId8"/>
    <p:sldId id="310" r:id="rId9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11"/>
    </p:embeddedFont>
    <p:embeddedFont>
      <p:font typeface="Bauhaus 93" panose="04030905020B02020C02" pitchFamily="82" charset="0"/>
      <p:regular r:id="rId12"/>
    </p:embeddedFont>
    <p:embeddedFont>
      <p:font typeface="Britannic Bold" panose="020B0903060703020204" pitchFamily="34" charset="0"/>
      <p:regular r:id="rId13"/>
    </p:embeddedFont>
    <p:embeddedFont>
      <p:font typeface="Century Schoolbook" panose="02040604050505020304" pitchFamily="18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stellar" panose="020A0402060406010301" pitchFamily="18" charset="0"/>
      <p:regular r:id="rId22"/>
    </p:embeddedFont>
    <p:embeddedFont>
      <p:font typeface="Baskerville Old Face" panose="02020602080505020303" pitchFamily="18" charset="0"/>
      <p:regular r:id="rId23"/>
    </p:embeddedFont>
    <p:embeddedFont>
      <p:font typeface="Black Han Sans" panose="020B0604020202020204" charset="-127"/>
      <p:regular r:id="rId24"/>
    </p:embeddedFont>
    <p:embeddedFont>
      <p:font typeface="ABeeZee" panose="020B0604020202020204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A15F99-0256-4D94-92C2-C55181E31F8A}">
  <a:tblStyle styleId="{1DA15F99-0256-4D94-92C2-C55181E3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0" name="Google Shape;5100;gbd6c00e73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1" name="Google Shape;5101;gbd6c00e73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" name="Google Shape;4609;g100ea2c326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0" name="Google Shape;4610;g100ea2c326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17"/>
          <p:cNvGrpSpPr/>
          <p:nvPr/>
        </p:nvGrpSpPr>
        <p:grpSpPr>
          <a:xfrm flipH="1">
            <a:off x="-167" y="3797070"/>
            <a:ext cx="3253203" cy="1346446"/>
            <a:chOff x="4145150" y="2643900"/>
            <a:chExt cx="1914550" cy="792400"/>
          </a:xfrm>
        </p:grpSpPr>
        <p:sp>
          <p:nvSpPr>
            <p:cNvPr id="2077" name="Google Shape;2077;p1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9" name="Google Shape;2139;p17"/>
          <p:cNvGrpSpPr/>
          <p:nvPr/>
        </p:nvGrpSpPr>
        <p:grpSpPr>
          <a:xfrm>
            <a:off x="4" y="-33"/>
            <a:ext cx="1262602" cy="2198093"/>
            <a:chOff x="1083450" y="1318750"/>
            <a:chExt cx="624525" cy="1087250"/>
          </a:xfrm>
        </p:grpSpPr>
        <p:sp>
          <p:nvSpPr>
            <p:cNvPr id="2140" name="Google Shape;2140;p1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7" name="Google Shape;2177;p17"/>
          <p:cNvGrpSpPr/>
          <p:nvPr/>
        </p:nvGrpSpPr>
        <p:grpSpPr>
          <a:xfrm flipH="1">
            <a:off x="7881404" y="-33"/>
            <a:ext cx="1262602" cy="2198093"/>
            <a:chOff x="1083450" y="1318750"/>
            <a:chExt cx="624525" cy="1087250"/>
          </a:xfrm>
        </p:grpSpPr>
        <p:sp>
          <p:nvSpPr>
            <p:cNvPr id="2178" name="Google Shape;2178;p1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5" name="Google Shape;2215;p17"/>
          <p:cNvGrpSpPr/>
          <p:nvPr/>
        </p:nvGrpSpPr>
        <p:grpSpPr>
          <a:xfrm>
            <a:off x="5890659" y="3797009"/>
            <a:ext cx="3253203" cy="1346446"/>
            <a:chOff x="4145150" y="2643900"/>
            <a:chExt cx="1914550" cy="792400"/>
          </a:xfrm>
        </p:grpSpPr>
        <p:sp>
          <p:nvSpPr>
            <p:cNvPr id="2216" name="Google Shape;2216;p1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8" name="Google Shape;227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0" name="Google Shape;2690;p21"/>
          <p:cNvGrpSpPr/>
          <p:nvPr/>
        </p:nvGrpSpPr>
        <p:grpSpPr>
          <a:xfrm>
            <a:off x="5568927" y="-63"/>
            <a:ext cx="3574601" cy="869376"/>
            <a:chOff x="3877250" y="939525"/>
            <a:chExt cx="2541125" cy="618025"/>
          </a:xfrm>
        </p:grpSpPr>
        <p:sp>
          <p:nvSpPr>
            <p:cNvPr id="2691" name="Google Shape;2691;p21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1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1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1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1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1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1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1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1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1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1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1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1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1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1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1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1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1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1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1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1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1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1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1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1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1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1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1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1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1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1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1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1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1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1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1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6" name="Google Shape;2756;p21"/>
          <p:cNvGrpSpPr/>
          <p:nvPr/>
        </p:nvGrpSpPr>
        <p:grpSpPr>
          <a:xfrm flipH="1">
            <a:off x="2" y="-63"/>
            <a:ext cx="3574601" cy="869376"/>
            <a:chOff x="3877250" y="939525"/>
            <a:chExt cx="2541125" cy="618025"/>
          </a:xfrm>
        </p:grpSpPr>
        <p:sp>
          <p:nvSpPr>
            <p:cNvPr id="2757" name="Google Shape;2757;p21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1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1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21"/>
          <p:cNvGrpSpPr/>
          <p:nvPr/>
        </p:nvGrpSpPr>
        <p:grpSpPr>
          <a:xfrm>
            <a:off x="5830687" y="3505908"/>
            <a:ext cx="3312746" cy="1371090"/>
            <a:chOff x="4145150" y="2643900"/>
            <a:chExt cx="1914550" cy="792400"/>
          </a:xfrm>
        </p:grpSpPr>
        <p:sp>
          <p:nvSpPr>
            <p:cNvPr id="2823" name="Google Shape;2823;p21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1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1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1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1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1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1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1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1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1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1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1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1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1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1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1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5" name="Google Shape;2885;p21"/>
          <p:cNvGrpSpPr/>
          <p:nvPr/>
        </p:nvGrpSpPr>
        <p:grpSpPr>
          <a:xfrm flipH="1">
            <a:off x="12" y="3505908"/>
            <a:ext cx="3312746" cy="1371090"/>
            <a:chOff x="4145150" y="2643900"/>
            <a:chExt cx="1914550" cy="792400"/>
          </a:xfrm>
        </p:grpSpPr>
        <p:sp>
          <p:nvSpPr>
            <p:cNvPr id="2886" name="Google Shape;2886;p21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1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1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1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1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1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1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1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1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1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1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1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1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1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1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1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1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8" name="Google Shape;2948;p2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50" name="Google Shape;2950;p21"/>
          <p:cNvSpPr txBox="1">
            <a:spLocks noGrp="1"/>
          </p:cNvSpPr>
          <p:nvPr>
            <p:ph type="title" idx="2"/>
          </p:nvPr>
        </p:nvSpPr>
        <p:spPr>
          <a:xfrm>
            <a:off x="737300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1" name="Google Shape;2951;p21"/>
          <p:cNvSpPr txBox="1">
            <a:spLocks noGrp="1"/>
          </p:cNvSpPr>
          <p:nvPr>
            <p:ph type="subTitle" idx="1"/>
          </p:nvPr>
        </p:nvSpPr>
        <p:spPr>
          <a:xfrm>
            <a:off x="737300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2" name="Google Shape;2952;p21"/>
          <p:cNvSpPr txBox="1">
            <a:spLocks noGrp="1"/>
          </p:cNvSpPr>
          <p:nvPr>
            <p:ph type="title" idx="3"/>
          </p:nvPr>
        </p:nvSpPr>
        <p:spPr>
          <a:xfrm>
            <a:off x="3284025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3" name="Google Shape;2953;p21"/>
          <p:cNvSpPr txBox="1">
            <a:spLocks noGrp="1"/>
          </p:cNvSpPr>
          <p:nvPr>
            <p:ph type="subTitle" idx="4"/>
          </p:nvPr>
        </p:nvSpPr>
        <p:spPr>
          <a:xfrm>
            <a:off x="3284027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4" name="Google Shape;2954;p21"/>
          <p:cNvSpPr txBox="1">
            <a:spLocks noGrp="1"/>
          </p:cNvSpPr>
          <p:nvPr>
            <p:ph type="title" idx="5"/>
          </p:nvPr>
        </p:nvSpPr>
        <p:spPr>
          <a:xfrm>
            <a:off x="5830751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5" name="Google Shape;2955;p21"/>
          <p:cNvSpPr txBox="1">
            <a:spLocks noGrp="1"/>
          </p:cNvSpPr>
          <p:nvPr>
            <p:ph type="subTitle" idx="6"/>
          </p:nvPr>
        </p:nvSpPr>
        <p:spPr>
          <a:xfrm>
            <a:off x="5830754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74" r:id="rId3"/>
    <p:sldLayoutId id="214748367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777" y="3324390"/>
            <a:ext cx="7704000" cy="572700"/>
          </a:xfrm>
        </p:spPr>
        <p:txBody>
          <a:bodyPr/>
          <a:lstStyle/>
          <a:p>
            <a:r>
              <a:rPr lang="en-US" dirty="0" err="1" smtClean="0"/>
              <a:t>Maths</a:t>
            </a:r>
            <a:r>
              <a:rPr lang="en-US" dirty="0" smtClean="0"/>
              <a:t>-coders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4" y="438064"/>
            <a:ext cx="2714569" cy="23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6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2701" y="429735"/>
            <a:ext cx="47163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Bauhaus 93" panose="04030905020B02020C02" pitchFamily="82" charset="0"/>
                <a:ea typeface="Black Han Sans" panose="020B0604020202020204" charset="-127"/>
              </a:rPr>
              <a:t>TABLE OF CONTENTS</a:t>
            </a:r>
            <a:endParaRPr lang="bg-BG" sz="4000" dirty="0">
              <a:solidFill>
                <a:schemeClr val="tx2"/>
              </a:solidFill>
              <a:ea typeface="Black Han Sans" panose="020B0604020202020204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6245" y="1482680"/>
            <a:ext cx="59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01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6244" y="2694953"/>
            <a:ext cx="59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02</a:t>
            </a:r>
          </a:p>
        </p:txBody>
      </p:sp>
      <p:sp>
        <p:nvSpPr>
          <p:cNvPr id="5" name="Rectangle 4"/>
          <p:cNvSpPr/>
          <p:nvPr/>
        </p:nvSpPr>
        <p:spPr>
          <a:xfrm>
            <a:off x="4982953" y="1482680"/>
            <a:ext cx="59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0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endParaRPr lang="bg-BG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82953" y="2700498"/>
            <a:ext cx="59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4</a:t>
            </a:r>
            <a:endParaRPr lang="bg-BG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4485" y="155962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Berlin Sans FB Demi" panose="020E0802020502020306" pitchFamily="34" charset="0"/>
              </a:rPr>
              <a:t>Our team</a:t>
            </a:r>
            <a:endParaRPr lang="bg-BG" sz="18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4255" y="2771897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Berlin Sans FB Demi" panose="020E0802020502020306" pitchFamily="34" charset="0"/>
              </a:rPr>
              <a:t>Our steps at 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5581194" y="1559624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Berlin Sans FB Demi" panose="020E0802020502020306" pitchFamily="34" charset="0"/>
              </a:rPr>
              <a:t>THE IDEA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81194" y="277288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Berlin Sans FB Demi" panose="020E0802020502020306" pitchFamily="34" charset="0"/>
              </a:rPr>
              <a:t>What did we use?</a:t>
            </a:r>
          </a:p>
        </p:txBody>
      </p:sp>
    </p:spTree>
    <p:extLst>
      <p:ext uri="{BB962C8B-B14F-4D97-AF65-F5344CB8AC3E}">
        <p14:creationId xmlns:p14="http://schemas.microsoft.com/office/powerpoint/2010/main" val="416336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5" name="Google Shape;5105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5106" name="Google Shape;5106;p58"/>
          <p:cNvSpPr txBox="1">
            <a:spLocks noGrp="1"/>
          </p:cNvSpPr>
          <p:nvPr>
            <p:ph type="title" idx="2"/>
          </p:nvPr>
        </p:nvSpPr>
        <p:spPr>
          <a:xfrm>
            <a:off x="51077" y="3029505"/>
            <a:ext cx="2629354" cy="1376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Britannic Bold" panose="020B0903060703020204" pitchFamily="34" charset="0"/>
              </a:rPr>
              <a:t>Radomir</a:t>
            </a:r>
            <a:br>
              <a:rPr lang="en-US" sz="1400" dirty="0" smtClean="0">
                <a:latin typeface="Britannic Bold" panose="020B0903060703020204" pitchFamily="34" charset="0"/>
              </a:rPr>
            </a:br>
            <a:r>
              <a:rPr lang="en-US" sz="1400" dirty="0" smtClean="0">
                <a:latin typeface="Britannic Bold" panose="020B0903060703020204" pitchFamily="34" charset="0"/>
              </a:rPr>
              <a:t>Aleksandrov</a:t>
            </a:r>
            <a:br>
              <a:rPr lang="en-US" sz="1400" dirty="0" smtClean="0">
                <a:latin typeface="Britannic Bold" panose="020B0903060703020204" pitchFamily="34" charset="0"/>
              </a:rPr>
            </a:br>
            <a:r>
              <a:rPr lang="en-US" sz="1400" dirty="0" smtClean="0">
                <a:latin typeface="Britannic Bold" panose="020B0903060703020204" pitchFamily="34" charset="0"/>
              </a:rPr>
              <a:t>9A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5107" name="Google Shape;5107;p58"/>
          <p:cNvSpPr txBox="1">
            <a:spLocks noGrp="1"/>
          </p:cNvSpPr>
          <p:nvPr>
            <p:ph type="subTitle" idx="1"/>
          </p:nvPr>
        </p:nvSpPr>
        <p:spPr>
          <a:xfrm>
            <a:off x="166254" y="3625261"/>
            <a:ext cx="2399000" cy="485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Berlin Sans FB Demi" panose="020E0802020502020306" pitchFamily="34" charset="0"/>
              </a:rPr>
              <a:t>Scrum Trainer</a:t>
            </a:r>
            <a:endParaRPr dirty="0">
              <a:latin typeface="Berlin Sans FB Demi" panose="020E0802020502020306" pitchFamily="34" charset="0"/>
            </a:endParaRPr>
          </a:p>
        </p:txBody>
      </p:sp>
      <p:sp>
        <p:nvSpPr>
          <p:cNvPr id="5108" name="Google Shape;5108;p58"/>
          <p:cNvSpPr txBox="1">
            <a:spLocks noGrp="1"/>
          </p:cNvSpPr>
          <p:nvPr>
            <p:ph type="title" idx="3"/>
          </p:nvPr>
        </p:nvSpPr>
        <p:spPr>
          <a:xfrm>
            <a:off x="2288727" y="2978200"/>
            <a:ext cx="1743616" cy="937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Britannic Bold" panose="020B0903060703020204" pitchFamily="34" charset="0"/>
              </a:rPr>
              <a:t>Stanimir</a:t>
            </a:r>
            <a:br>
              <a:rPr lang="en-US" sz="1400" dirty="0" smtClean="0">
                <a:latin typeface="Britannic Bold" panose="020B0903060703020204" pitchFamily="34" charset="0"/>
              </a:rPr>
            </a:br>
            <a:r>
              <a:rPr lang="en-US" sz="1400" dirty="0" smtClean="0">
                <a:latin typeface="Britannic Bold" panose="020B0903060703020204" pitchFamily="34" charset="0"/>
              </a:rPr>
              <a:t>Popov</a:t>
            </a:r>
            <a:br>
              <a:rPr lang="en-US" sz="1400" dirty="0" smtClean="0">
                <a:latin typeface="Britannic Bold" panose="020B0903060703020204" pitchFamily="34" charset="0"/>
              </a:rPr>
            </a:br>
            <a:r>
              <a:rPr lang="en-US" sz="1400" dirty="0" smtClean="0">
                <a:latin typeface="Britannic Bold" panose="020B0903060703020204" pitchFamily="34" charset="0"/>
              </a:rPr>
              <a:t>9B</a:t>
            </a:r>
            <a:endParaRPr sz="1400" dirty="0">
              <a:latin typeface="Britannic Bold" panose="020B0903060703020204" pitchFamily="34" charset="0"/>
            </a:endParaRPr>
          </a:p>
        </p:txBody>
      </p:sp>
      <p:sp>
        <p:nvSpPr>
          <p:cNvPr id="5109" name="Google Shape;5109;p58"/>
          <p:cNvSpPr txBox="1">
            <a:spLocks noGrp="1"/>
          </p:cNvSpPr>
          <p:nvPr>
            <p:ph type="subTitle" idx="4"/>
          </p:nvPr>
        </p:nvSpPr>
        <p:spPr>
          <a:xfrm>
            <a:off x="2332256" y="3625261"/>
            <a:ext cx="1800591" cy="481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Berlin Sans FB Demi" panose="020E0802020502020306" pitchFamily="34" charset="0"/>
              </a:rPr>
              <a:t>QA Engineer</a:t>
            </a:r>
            <a:endParaRPr dirty="0">
              <a:latin typeface="Berlin Sans FB Demi" panose="020E0802020502020306" pitchFamily="34" charset="0"/>
            </a:endParaRPr>
          </a:p>
        </p:txBody>
      </p:sp>
      <p:sp>
        <p:nvSpPr>
          <p:cNvPr id="5110" name="Google Shape;5110;p58"/>
          <p:cNvSpPr txBox="1">
            <a:spLocks noGrp="1"/>
          </p:cNvSpPr>
          <p:nvPr>
            <p:ph type="title" idx="5"/>
          </p:nvPr>
        </p:nvSpPr>
        <p:spPr>
          <a:xfrm>
            <a:off x="4032343" y="3030031"/>
            <a:ext cx="1922213" cy="850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Britannic Bold" panose="020B0903060703020204" pitchFamily="34" charset="0"/>
                <a:ea typeface="Black Han Sans" panose="020B0604020202020204" charset="-127"/>
              </a:rPr>
              <a:t>Enis</a:t>
            </a:r>
            <a:br>
              <a:rPr lang="en-US" sz="1400" dirty="0" smtClean="0">
                <a:latin typeface="Britannic Bold" panose="020B0903060703020204" pitchFamily="34" charset="0"/>
                <a:ea typeface="Black Han Sans" panose="020B0604020202020204" charset="-127"/>
              </a:rPr>
            </a:br>
            <a:r>
              <a:rPr lang="en-US" sz="1400" dirty="0" smtClean="0">
                <a:latin typeface="Britannic Bold" panose="020B0903060703020204" pitchFamily="34" charset="0"/>
                <a:ea typeface="Black Han Sans" panose="020B0604020202020204" charset="-127"/>
              </a:rPr>
              <a:t>Mustafa</a:t>
            </a:r>
            <a:br>
              <a:rPr lang="en-US" sz="1400" dirty="0" smtClean="0">
                <a:latin typeface="Britannic Bold" panose="020B0903060703020204" pitchFamily="34" charset="0"/>
                <a:ea typeface="Black Han Sans" panose="020B0604020202020204" charset="-127"/>
              </a:rPr>
            </a:br>
            <a:r>
              <a:rPr lang="en-US" sz="1400" dirty="0" smtClean="0">
                <a:latin typeface="Britannic Bold" panose="020B0903060703020204" pitchFamily="34" charset="0"/>
                <a:ea typeface="Black Han Sans" panose="020B0604020202020204" charset="-127"/>
              </a:rPr>
              <a:t>9V</a:t>
            </a:r>
            <a:endParaRPr sz="1400" dirty="0">
              <a:latin typeface="Britannic Bold" panose="020B0903060703020204" pitchFamily="34" charset="0"/>
              <a:ea typeface="Black Han Sans" panose="020B0604020202020204" charset="-127"/>
            </a:endParaRPr>
          </a:p>
        </p:txBody>
      </p:sp>
      <p:sp>
        <p:nvSpPr>
          <p:cNvPr id="5111" name="Google Shape;5111;p58"/>
          <p:cNvSpPr txBox="1">
            <a:spLocks noGrp="1"/>
          </p:cNvSpPr>
          <p:nvPr>
            <p:ph type="subTitle" idx="6"/>
          </p:nvPr>
        </p:nvSpPr>
        <p:spPr>
          <a:xfrm>
            <a:off x="3884080" y="3678230"/>
            <a:ext cx="2218737" cy="856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Berlin Sans FB Demi" panose="020E0802020502020306" pitchFamily="34" charset="0"/>
              </a:rPr>
              <a:t>Back-end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Berlin Sans FB Demi" panose="020E0802020502020306" pitchFamily="34" charset="0"/>
              </a:rPr>
              <a:t>Developer</a:t>
            </a:r>
            <a:endParaRPr dirty="0">
              <a:latin typeface="Berlin Sans FB Demi" panose="020E0802020502020306" pitchFamily="34" charset="0"/>
            </a:endParaRPr>
          </a:p>
        </p:txBody>
      </p:sp>
      <p:sp>
        <p:nvSpPr>
          <p:cNvPr id="5113" name="Google Shape;5113;p58"/>
          <p:cNvSpPr/>
          <p:nvPr/>
        </p:nvSpPr>
        <p:spPr>
          <a:xfrm>
            <a:off x="6148475" y="383800"/>
            <a:ext cx="1558200" cy="1558200"/>
          </a:xfrm>
          <a:prstGeom prst="arc">
            <a:avLst>
              <a:gd name="adj1" fmla="val 16200000"/>
              <a:gd name="adj2" fmla="val 21018366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4" name="Google Shape;5114;p58"/>
          <p:cNvSpPr/>
          <p:nvPr/>
        </p:nvSpPr>
        <p:spPr>
          <a:xfrm>
            <a:off x="7683952" y="1820418"/>
            <a:ext cx="1558200" cy="15582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5" name="Google Shape;5115;p58"/>
          <p:cNvSpPr/>
          <p:nvPr/>
        </p:nvSpPr>
        <p:spPr>
          <a:xfrm>
            <a:off x="6914546" y="1041318"/>
            <a:ext cx="1558200" cy="15582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421" y="1518574"/>
            <a:ext cx="1178057" cy="14596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35" y="1509965"/>
            <a:ext cx="1252394" cy="1476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977" y="1499971"/>
            <a:ext cx="1038205" cy="14782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88254" y="3077427"/>
            <a:ext cx="21184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Britannic Bold" panose="020B0903060703020204" pitchFamily="34" charset="0"/>
                <a:ea typeface="Black Han Sans" panose="020B0604020202020204" charset="-127"/>
              </a:rPr>
              <a:t>Stilian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Britannic Bold" panose="020B0903060703020204" pitchFamily="34" charset="0"/>
                <a:ea typeface="Black Han Sans" panose="020B0604020202020204" charset="-127"/>
              </a:rPr>
              <a:t>Georgiev</a:t>
            </a:r>
            <a:r>
              <a:rPr lang="en-US" dirty="0">
                <a:solidFill>
                  <a:schemeClr val="tx2"/>
                </a:solidFill>
                <a:latin typeface="Britannic Bold" panose="020B0903060703020204" pitchFamily="34" charset="0"/>
                <a:ea typeface="Black Han Sans" panose="020B0604020202020204" charset="-127"/>
              </a:rPr>
              <a:t/>
            </a:r>
            <a:br>
              <a:rPr lang="en-US" dirty="0">
                <a:solidFill>
                  <a:schemeClr val="tx2"/>
                </a:solidFill>
                <a:latin typeface="Britannic Bold" panose="020B0903060703020204" pitchFamily="34" charset="0"/>
                <a:ea typeface="Black Han Sans" panose="020B0604020202020204" charset="-127"/>
              </a:rPr>
            </a:br>
            <a:r>
              <a:rPr lang="en-US" dirty="0" smtClean="0">
                <a:solidFill>
                  <a:schemeClr val="tx2"/>
                </a:solidFill>
                <a:latin typeface="Britannic Bold" panose="020B0903060703020204" pitchFamily="34" charset="0"/>
                <a:ea typeface="Black Han Sans" panose="020B0604020202020204" charset="-127"/>
              </a:rPr>
              <a:t>9G</a:t>
            </a:r>
            <a:endParaRPr lang="en-US" dirty="0">
              <a:solidFill>
                <a:schemeClr val="tx2"/>
              </a:solidFill>
              <a:latin typeface="Britannic Bold" panose="020B0903060703020204" pitchFamily="34" charset="0"/>
              <a:ea typeface="Black Han Sans" panose="020B0604020202020204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2269" y="3698917"/>
            <a:ext cx="14564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Front-end</a:t>
            </a: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Developer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627" y="1499376"/>
            <a:ext cx="1201622" cy="14794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" name="Google Shape;4612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Our steps at work</a:t>
            </a:r>
            <a:endParaRPr dirty="0"/>
          </a:p>
        </p:txBody>
      </p:sp>
      <p:sp>
        <p:nvSpPr>
          <p:cNvPr id="4613" name="Google Shape;4613;p50"/>
          <p:cNvSpPr txBox="1"/>
          <p:nvPr/>
        </p:nvSpPr>
        <p:spPr>
          <a:xfrm>
            <a:off x="2601131" y="2933676"/>
            <a:ext cx="2254889" cy="58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i="1" dirty="0">
                <a:solidFill>
                  <a:schemeClr val="bg1"/>
                </a:solidFill>
                <a:latin typeface="Calibri"/>
                <a:cs typeface="Calibri"/>
              </a:rPr>
              <a:t>Distribution of duties.​</a:t>
            </a:r>
            <a:endParaRPr lang="bg-BG" i="1" dirty="0">
              <a:solidFill>
                <a:schemeClr val="bg1"/>
              </a:solidFill>
              <a:latin typeface="Calibri"/>
            </a:endParaRPr>
          </a:p>
          <a:p>
            <a:pPr lvl="0" algn="ctr"/>
            <a:r>
              <a:rPr lang="en-US" dirty="0">
                <a:solidFill>
                  <a:srgbClr val="253035"/>
                </a:solidFill>
                <a:latin typeface="ABeeZee"/>
                <a:ea typeface="ABeeZee"/>
                <a:cs typeface="ABeeZee"/>
                <a:sym typeface="ABeeZee"/>
              </a:rPr>
              <a:t>Distribution of duties.​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5303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614" name="Google Shape;4614;p50"/>
          <p:cNvSpPr txBox="1"/>
          <p:nvPr/>
        </p:nvSpPr>
        <p:spPr>
          <a:xfrm>
            <a:off x="719988" y="1635850"/>
            <a:ext cx="219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7A0C0C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Idea</a:t>
            </a:r>
            <a:endParaRPr sz="2000" dirty="0">
              <a:solidFill>
                <a:srgbClr val="7A0C0C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615" name="Google Shape;4615;p50"/>
          <p:cNvSpPr txBox="1"/>
          <p:nvPr/>
        </p:nvSpPr>
        <p:spPr>
          <a:xfrm>
            <a:off x="750131" y="2031613"/>
            <a:ext cx="2199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253035"/>
                </a:solidFill>
                <a:latin typeface="ABeeZee"/>
                <a:ea typeface="ABeeZee"/>
                <a:cs typeface="ABeeZee"/>
                <a:sym typeface="ABeeZee"/>
              </a:rPr>
              <a:t>Idea and explanation</a:t>
            </a:r>
            <a:endParaRPr dirty="0">
              <a:solidFill>
                <a:srgbClr val="25303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616" name="Google Shape;4616;p50"/>
          <p:cNvSpPr txBox="1"/>
          <p:nvPr/>
        </p:nvSpPr>
        <p:spPr>
          <a:xfrm>
            <a:off x="4482274" y="1635850"/>
            <a:ext cx="2138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7A0C0C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Realization</a:t>
            </a:r>
            <a:endParaRPr sz="2000" dirty="0">
              <a:solidFill>
                <a:srgbClr val="7A0C0C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617" name="Google Shape;4617;p50"/>
          <p:cNvSpPr txBox="1"/>
          <p:nvPr/>
        </p:nvSpPr>
        <p:spPr>
          <a:xfrm>
            <a:off x="4482270" y="1952063"/>
            <a:ext cx="21387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>
                <a:solidFill>
                  <a:srgbClr val="253035"/>
                </a:solidFill>
                <a:latin typeface="ABeeZee"/>
                <a:ea typeface="ABeeZee"/>
                <a:cs typeface="ABeeZee"/>
                <a:sym typeface="ABeeZee"/>
              </a:rPr>
              <a:t>Ways of implementation.</a:t>
            </a:r>
            <a:endParaRPr lang="en-US" dirty="0">
              <a:solidFill>
                <a:srgbClr val="25303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618" name="Google Shape;4618;p50"/>
          <p:cNvSpPr txBox="1"/>
          <p:nvPr/>
        </p:nvSpPr>
        <p:spPr>
          <a:xfrm>
            <a:off x="2601131" y="2700513"/>
            <a:ext cx="219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7A0C0C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Team</a:t>
            </a:r>
            <a:endParaRPr sz="2000" dirty="0">
              <a:solidFill>
                <a:srgbClr val="7A0C0C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619" name="Google Shape;4619;p50"/>
          <p:cNvSpPr txBox="1"/>
          <p:nvPr/>
        </p:nvSpPr>
        <p:spPr>
          <a:xfrm>
            <a:off x="6303117" y="2700513"/>
            <a:ext cx="2168858" cy="82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7A0C0C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Used technologies</a:t>
            </a:r>
            <a:endParaRPr sz="2000" dirty="0">
              <a:solidFill>
                <a:srgbClr val="7A0C0C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620" name="Google Shape;4620;p50"/>
          <p:cNvSpPr txBox="1"/>
          <p:nvPr/>
        </p:nvSpPr>
        <p:spPr>
          <a:xfrm>
            <a:off x="6477697" y="3380700"/>
            <a:ext cx="2167975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>
                <a:solidFill>
                  <a:srgbClr val="253035"/>
                </a:solidFill>
                <a:latin typeface="ABeeZee"/>
                <a:ea typeface="ABeeZee"/>
                <a:cs typeface="ABeeZee"/>
                <a:sym typeface="ABeeZee"/>
              </a:rPr>
              <a:t>Choice of technologies.​</a:t>
            </a:r>
            <a:endParaRPr lang="en-US" dirty="0">
              <a:solidFill>
                <a:srgbClr val="25303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621" name="Google Shape;4621;p50"/>
          <p:cNvSpPr/>
          <p:nvPr/>
        </p:nvSpPr>
        <p:spPr>
          <a:xfrm>
            <a:off x="1742250" y="2565075"/>
            <a:ext cx="154500" cy="1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2" name="Google Shape;4622;p50"/>
          <p:cNvSpPr/>
          <p:nvPr/>
        </p:nvSpPr>
        <p:spPr>
          <a:xfrm>
            <a:off x="3623375" y="2565075"/>
            <a:ext cx="154500" cy="1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3" name="Google Shape;4623;p50"/>
          <p:cNvSpPr/>
          <p:nvPr/>
        </p:nvSpPr>
        <p:spPr>
          <a:xfrm>
            <a:off x="5474375" y="2565075"/>
            <a:ext cx="154500" cy="1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4" name="Google Shape;4624;p50"/>
          <p:cNvSpPr/>
          <p:nvPr/>
        </p:nvSpPr>
        <p:spPr>
          <a:xfrm>
            <a:off x="7325375" y="2565075"/>
            <a:ext cx="154500" cy="1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25" name="Google Shape;4625;p50"/>
          <p:cNvCxnSpPr>
            <a:stCxn id="4621" idx="6"/>
            <a:endCxn id="4622" idx="2"/>
          </p:cNvCxnSpPr>
          <p:nvPr/>
        </p:nvCxnSpPr>
        <p:spPr>
          <a:xfrm>
            <a:off x="1896750" y="2642325"/>
            <a:ext cx="1726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6" name="Google Shape;4626;p50"/>
          <p:cNvCxnSpPr>
            <a:stCxn id="4622" idx="6"/>
            <a:endCxn id="4623" idx="2"/>
          </p:cNvCxnSpPr>
          <p:nvPr/>
        </p:nvCxnSpPr>
        <p:spPr>
          <a:xfrm>
            <a:off x="3777875" y="2642325"/>
            <a:ext cx="1696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7" name="Google Shape;4627;p50"/>
          <p:cNvCxnSpPr>
            <a:endCxn id="4624" idx="2"/>
          </p:cNvCxnSpPr>
          <p:nvPr/>
        </p:nvCxnSpPr>
        <p:spPr>
          <a:xfrm>
            <a:off x="5628875" y="2642325"/>
            <a:ext cx="1696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THE IDEA</a:t>
            </a:r>
            <a:br>
              <a:rPr lang="en-US" dirty="0"/>
            </a:b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2161309" y="2257836"/>
            <a:ext cx="5811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entury Schoolbook" panose="02040604050505020304" pitchFamily="18" charset="0"/>
              </a:rPr>
              <a:t>- The idea is to solve the task</a:t>
            </a:r>
          </a:p>
          <a:p>
            <a:r>
              <a:rPr lang="en-US" sz="1600" dirty="0">
                <a:solidFill>
                  <a:schemeClr val="tx2"/>
                </a:solidFill>
                <a:latin typeface="Century Schoolbook" panose="02040604050505020304" pitchFamily="18" charset="0"/>
              </a:rPr>
              <a:t>- Good luck, only with a solved task you can drive the car!</a:t>
            </a:r>
            <a:endParaRPr lang="bg-BG" sz="1600" dirty="0">
              <a:solidFill>
                <a:schemeClr val="tx2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2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6352" y="395097"/>
            <a:ext cx="2582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What did we use?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423" y="2898358"/>
            <a:ext cx="1384616" cy="13757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110" y="2898358"/>
            <a:ext cx="1529591" cy="1424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772" y="2903552"/>
            <a:ext cx="1428819" cy="1419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423" y="1225458"/>
            <a:ext cx="1524001" cy="1452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242" y="1225458"/>
            <a:ext cx="1495459" cy="1473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772" y="1173510"/>
            <a:ext cx="1460065" cy="14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2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7605" y="2237753"/>
            <a:ext cx="52453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u="sng" dirty="0">
                <a:solidFill>
                  <a:schemeClr val="tx2"/>
                </a:solidFill>
                <a:latin typeface="Baskerville Old Face" panose="02020602080505020303" pitchFamily="18" charset="0"/>
              </a:rPr>
              <a:t>Thanks for the attention!</a:t>
            </a:r>
            <a:endParaRPr lang="bg-BG" sz="4000" i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7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6574" y="2175407"/>
            <a:ext cx="6551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astellar" panose="020A0402060406010301" pitchFamily="18" charset="0"/>
              </a:rPr>
              <a:t>Now let's see the Repo.</a:t>
            </a:r>
          </a:p>
        </p:txBody>
      </p:sp>
    </p:spTree>
    <p:extLst>
      <p:ext uri="{BB962C8B-B14F-4D97-AF65-F5344CB8AC3E}">
        <p14:creationId xmlns:p14="http://schemas.microsoft.com/office/powerpoint/2010/main" val="1617503940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110</Words>
  <Application>Microsoft Office PowerPoint</Application>
  <PresentationFormat>On-screen Show (16:9)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Berlin Sans FB Demi</vt:lpstr>
      <vt:lpstr>Bauhaus 93</vt:lpstr>
      <vt:lpstr>Arial</vt:lpstr>
      <vt:lpstr>Britannic Bold</vt:lpstr>
      <vt:lpstr>Century Schoolbook</vt:lpstr>
      <vt:lpstr>Calibri</vt:lpstr>
      <vt:lpstr>Castellar</vt:lpstr>
      <vt:lpstr>Baskerville Old Face</vt:lpstr>
      <vt:lpstr>Black Han Sans</vt:lpstr>
      <vt:lpstr>ABeeZee</vt:lpstr>
      <vt:lpstr>Smart Home Project Proposal by Slidesgo</vt:lpstr>
      <vt:lpstr>Maths-coders</vt:lpstr>
      <vt:lpstr>PowerPoint Presentation</vt:lpstr>
      <vt:lpstr>OUR TEAM</vt:lpstr>
      <vt:lpstr>Our steps at work</vt:lpstr>
      <vt:lpstr>THE IDEA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 PROPOSAL</dc:title>
  <dc:creator>pc</dc:creator>
  <cp:lastModifiedBy>pc</cp:lastModifiedBy>
  <cp:revision>8</cp:revision>
  <dcterms:modified xsi:type="dcterms:W3CDTF">2023-03-24T23:20:44Z</dcterms:modified>
</cp:coreProperties>
</file>