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62" r:id="rId3"/>
    <p:sldId id="258" r:id="rId4"/>
    <p:sldId id="266" r:id="rId5"/>
    <p:sldId id="270" r:id="rId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8"/>
    </p:embeddedFont>
    <p:embeddedFont>
      <p:font typeface="Inter" panose="020B0604020202020204" charset="0"/>
      <p:regular r:id="rId9"/>
      <p:bold r:id="rId10"/>
    </p:embeddedFont>
    <p:embeddedFont>
      <p:font typeface="Nunito Light" pitchFamily="2" charset="-52"/>
      <p:regular r:id="rId11"/>
      <p:italic r:id="rId12"/>
    </p:embeddedFont>
    <p:embeddedFont>
      <p:font typeface="PT Sans" panose="020B0503020203020204" pitchFamily="34" charset="-52"/>
      <p:regular r:id="rId13"/>
      <p:bold r:id="rId14"/>
      <p:italic r:id="rId15"/>
      <p:boldItalic r:id="rId16"/>
    </p:embeddedFont>
    <p:embeddedFont>
      <p:font typeface="Work Sans Light" pitchFamily="2" charset="0"/>
      <p:regular r:id="rId17"/>
      <p:bold r:id="rId18"/>
      <p:italic r:id="rId19"/>
      <p:boldItalic r:id="rId20"/>
    </p:embeddedFont>
    <p:embeddedFont>
      <p:font typeface="Work Sans Medium" pitchFamily="2" charset="0"/>
      <p:regular r:id="rId21"/>
      <p:bold r:id="rId22"/>
      <p:italic r:id="rId23"/>
      <p:boldItalic r:id="rId24"/>
    </p:embeddedFont>
    <p:embeddedFont>
      <p:font typeface="Work Sans SemiBold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FAC492-327C-4920-B6A9-76C5484579FA}">
  <a:tblStyle styleId="{C7FAC492-327C-4920-B6A9-76C5484579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3BF5BA-7AF2-476E-BBCA-26D3B28CFF8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36000">
              <a:schemeClr val="lt2"/>
            </a:gs>
            <a:gs pos="71000">
              <a:schemeClr val="lt2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3225" y="4520575"/>
            <a:ext cx="2412900" cy="33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300" y="1037488"/>
            <a:ext cx="6784200" cy="17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48400" y="3026213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1"/>
            </a:gs>
            <a:gs pos="10000">
              <a:schemeClr val="lt2"/>
            </a:gs>
            <a:gs pos="16000">
              <a:schemeClr val="accent1"/>
            </a:gs>
            <a:gs pos="23000">
              <a:schemeClr val="dk2"/>
            </a:gs>
            <a:gs pos="80000">
              <a:schemeClr val="dk2"/>
            </a:gs>
            <a:gs pos="91000">
              <a:schemeClr val="accent1"/>
            </a:gs>
            <a:gs pos="96000">
              <a:schemeClr val="lt2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1"/>
            </a:gs>
            <a:gs pos="10000">
              <a:schemeClr val="lt2"/>
            </a:gs>
            <a:gs pos="23000">
              <a:schemeClr val="dk2"/>
            </a:gs>
            <a:gs pos="75000">
              <a:schemeClr val="dk2"/>
            </a:gs>
            <a:gs pos="89000">
              <a:schemeClr val="lt2"/>
            </a:gs>
            <a:gs pos="100000">
              <a:schemeClr val="accent1"/>
            </a:gs>
          </a:gsLst>
          <a:lin ang="16200038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36000">
              <a:schemeClr val="lt2"/>
            </a:gs>
            <a:gs pos="71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088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1"/>
            </a:gs>
            <a:gs pos="13000">
              <a:schemeClr val="lt2"/>
            </a:gs>
            <a:gs pos="52999">
              <a:schemeClr val="dk2"/>
            </a:gs>
            <a:gs pos="8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927300" y="2805392"/>
            <a:ext cx="31071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414675" y="2805392"/>
            <a:ext cx="31071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414675" y="2259865"/>
            <a:ext cx="31071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4927302" y="2259865"/>
            <a:ext cx="3107100" cy="6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1"/>
            </a:gs>
            <a:gs pos="13000">
              <a:schemeClr val="lt2"/>
            </a:gs>
            <a:gs pos="52999">
              <a:schemeClr val="dk2"/>
            </a:gs>
            <a:gs pos="8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2000">
              <a:schemeClr val="lt2"/>
            </a:gs>
            <a:gs pos="61000">
              <a:schemeClr val="dk2"/>
            </a:gs>
            <a:gs pos="90000">
              <a:schemeClr val="dk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lt2"/>
              </a:gs>
              <a:gs pos="71000">
                <a:schemeClr val="lt2"/>
              </a:gs>
              <a:gs pos="100000">
                <a:schemeClr val="accent1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gradFill>
          <a:gsLst>
            <a:gs pos="0">
              <a:schemeClr val="dk2"/>
            </a:gs>
            <a:gs pos="36000">
              <a:schemeClr val="lt2"/>
            </a:gs>
            <a:gs pos="71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713225" y="1010213"/>
            <a:ext cx="32055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25" y="2103188"/>
            <a:ext cx="4373700" cy="20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gradFill>
          <a:gsLst>
            <a:gs pos="0">
              <a:schemeClr val="accent1"/>
            </a:gs>
            <a:gs pos="13000">
              <a:schemeClr val="lt2"/>
            </a:gs>
            <a:gs pos="52999">
              <a:schemeClr val="dk2"/>
            </a:gs>
            <a:gs pos="85000">
              <a:schemeClr val="lt2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 hasCustomPrompt="1"/>
          </p:nvPr>
        </p:nvSpPr>
        <p:spPr>
          <a:xfrm>
            <a:off x="2828421" y="200039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>
            <a:off x="2828434" y="2721609"/>
            <a:ext cx="3492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489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713225" y="1260712"/>
            <a:ext cx="3492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4" hasCustomPrompt="1"/>
          </p:nvPr>
        </p:nvSpPr>
        <p:spPr>
          <a:xfrm>
            <a:off x="4938163" y="343036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4938175" y="4151577"/>
            <a:ext cx="3492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 SemiBold"/>
              <a:buNone/>
              <a:defRPr sz="30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8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subTitle" idx="1"/>
          </p:nvPr>
        </p:nvSpPr>
        <p:spPr>
          <a:xfrm>
            <a:off x="713225" y="4520575"/>
            <a:ext cx="24129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Deivid Donchev</a:t>
            </a:r>
            <a:endParaRPr dirty="0"/>
          </a:p>
        </p:txBody>
      </p:sp>
      <p:sp>
        <p:nvSpPr>
          <p:cNvPr id="135" name="Google Shape;135;p33"/>
          <p:cNvSpPr txBox="1">
            <a:spLocks noGrp="1"/>
          </p:cNvSpPr>
          <p:nvPr>
            <p:ph type="ctrTitle"/>
          </p:nvPr>
        </p:nvSpPr>
        <p:spPr>
          <a:xfrm>
            <a:off x="748300" y="1037488"/>
            <a:ext cx="6784200" cy="17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 Medium" pitchFamily="2" charset="0"/>
              </a:rPr>
              <a:t>The Car Rental System</a:t>
            </a:r>
            <a:endParaRPr dirty="0">
              <a:latin typeface="Work Sans Medium" pitchFamily="2" charset="0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36" name="Google Shape;136;p33"/>
          <p:cNvSpPr txBox="1">
            <a:spLocks noGrp="1"/>
          </p:cNvSpPr>
          <p:nvPr>
            <p:ph type="subTitle" idx="2"/>
          </p:nvPr>
        </p:nvSpPr>
        <p:spPr>
          <a:xfrm>
            <a:off x="748300" y="2793957"/>
            <a:ext cx="678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nter"/>
                <a:ea typeface="Inter"/>
                <a:cs typeface="Inter"/>
                <a:sym typeface="Inter"/>
              </a:rPr>
              <a:t>On the job training project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7" name="Google Shape;137;p33"/>
          <p:cNvCxnSpPr/>
          <p:nvPr/>
        </p:nvCxnSpPr>
        <p:spPr>
          <a:xfrm rot="10800000">
            <a:off x="-699350" y="4351450"/>
            <a:ext cx="3307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/>
          </p:nvPr>
        </p:nvSpPr>
        <p:spPr>
          <a:xfrm>
            <a:off x="720000" y="3860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Task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C320E95-EDD7-61E2-4619-050E71E8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  <a:latin typeface="Work Sans Medium" pitchFamily="2" charset="0"/>
                <a:ea typeface="SF Pro Light" pitchFamily="34" charset="-122"/>
                <a:cs typeface="SF Pro Light" pitchFamily="34" charset="-120"/>
              </a:rPr>
              <a:t>Stages of Development</a:t>
            </a:r>
            <a:br>
              <a:rPr lang="en-US" sz="3200" dirty="0"/>
            </a:br>
            <a:r>
              <a:rPr lang="en-US" sz="1800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SF Pro Thin" pitchFamily="34" charset="-120"/>
              </a:rPr>
              <a:t>These are the steps I  have followed during the</a:t>
            </a:r>
            <a:r>
              <a:rPr lang="bg-BG" sz="1800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SF Pro Thin" pitchFamily="34" charset="-120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SF Pro Thin" pitchFamily="34" charset="-120"/>
              </a:rPr>
              <a:t>project</a:t>
            </a:r>
            <a:r>
              <a:rPr lang="en-US" sz="3200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SF Pro Thin" pitchFamily="34" charset="-120"/>
              </a:rPr>
              <a:t>.</a:t>
            </a:r>
            <a:br>
              <a:rPr lang="en-US" sz="3200" dirty="0"/>
            </a:br>
            <a:endParaRPr lang="bg-BG" dirty="0"/>
          </a:p>
        </p:txBody>
      </p:sp>
      <p:sp>
        <p:nvSpPr>
          <p:cNvPr id="8" name="Google Shape;165;p36">
            <a:extLst>
              <a:ext uri="{FF2B5EF4-FFF2-40B4-BE49-F238E27FC236}">
                <a16:creationId xmlns:a16="http://schemas.microsoft.com/office/drawing/2014/main" id="{76C13339-2E5D-8504-C673-6DDB7AAD2332}"/>
              </a:ext>
            </a:extLst>
          </p:cNvPr>
          <p:cNvSpPr txBox="1">
            <a:spLocks/>
          </p:cNvSpPr>
          <p:nvPr/>
        </p:nvSpPr>
        <p:spPr>
          <a:xfrm>
            <a:off x="957995" y="1684773"/>
            <a:ext cx="1083748" cy="1116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79C91254-4106-6E0B-5397-4AE068351584}"/>
              </a:ext>
            </a:extLst>
          </p:cNvPr>
          <p:cNvSpPr txBox="1"/>
          <p:nvPr/>
        </p:nvSpPr>
        <p:spPr>
          <a:xfrm rot="10800000" flipV="1">
            <a:off x="1913350" y="1842087"/>
            <a:ext cx="1935271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Work Sans Medium" pitchFamily="2" charset="0"/>
                <a:ea typeface="SF Pro Regular" pitchFamily="34" charset="-122"/>
                <a:cs typeface="SF Pro Regular" pitchFamily="34" charset="-120"/>
              </a:rPr>
              <a:t>Design creation</a:t>
            </a:r>
            <a:endParaRPr lang="en-US" sz="1800" b="1" dirty="0">
              <a:latin typeface="Work Sans Medium" pitchFamily="2" charset="0"/>
            </a:endParaRP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D1AFC01-6811-8EE4-B143-C1AD83BDDB7A}"/>
              </a:ext>
            </a:extLst>
          </p:cNvPr>
          <p:cNvSpPr txBox="1"/>
          <p:nvPr/>
        </p:nvSpPr>
        <p:spPr>
          <a:xfrm>
            <a:off x="1913350" y="2263050"/>
            <a:ext cx="3939436" cy="346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SF Pro Thin" pitchFamily="34" charset="0"/>
                <a:ea typeface="SF Pro Thin" pitchFamily="34" charset="-122"/>
                <a:cs typeface="SF Pro Thin" pitchFamily="34" charset="-120"/>
              </a:rPr>
              <a:t>Make the </a:t>
            </a:r>
            <a:r>
              <a:rPr lang="en-US" sz="1400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SF Pro Thin" pitchFamily="34" charset="-120"/>
              </a:rPr>
              <a:t>design</a:t>
            </a:r>
            <a:endParaRPr lang="en-US" sz="1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3" name="Google Shape;165;p36">
            <a:extLst>
              <a:ext uri="{FF2B5EF4-FFF2-40B4-BE49-F238E27FC236}">
                <a16:creationId xmlns:a16="http://schemas.microsoft.com/office/drawing/2014/main" id="{D7BF7F30-5094-D0DD-33D6-475C0722AB51}"/>
              </a:ext>
            </a:extLst>
          </p:cNvPr>
          <p:cNvSpPr txBox="1">
            <a:spLocks/>
          </p:cNvSpPr>
          <p:nvPr/>
        </p:nvSpPr>
        <p:spPr>
          <a:xfrm>
            <a:off x="4442318" y="1684773"/>
            <a:ext cx="1083748" cy="1116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9578980-07AD-6BA1-C744-54DC139AA2D3}"/>
              </a:ext>
            </a:extLst>
          </p:cNvPr>
          <p:cNvSpPr txBox="1"/>
          <p:nvPr/>
        </p:nvSpPr>
        <p:spPr>
          <a:xfrm rot="10800000" flipV="1">
            <a:off x="5397673" y="1842087"/>
            <a:ext cx="1935271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Work Sans Medium" pitchFamily="2" charset="0"/>
                <a:ea typeface="SF Pro Regular" pitchFamily="34" charset="-122"/>
                <a:cs typeface="SF Pro Regular" pitchFamily="34" charset="-120"/>
              </a:rPr>
              <a:t>Development</a:t>
            </a:r>
            <a:endParaRPr lang="en-US" sz="1800" b="1" dirty="0">
              <a:latin typeface="Work Sans Medium" pitchFamily="2" charset="0"/>
            </a:endParaRP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4AFC6EBC-0D5D-4529-5A44-801E917C1A44}"/>
              </a:ext>
            </a:extLst>
          </p:cNvPr>
          <p:cNvSpPr txBox="1"/>
          <p:nvPr/>
        </p:nvSpPr>
        <p:spPr>
          <a:xfrm>
            <a:off x="5397673" y="2263050"/>
            <a:ext cx="3939436" cy="346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SF Pro Thin" pitchFamily="34" charset="-120"/>
              </a:rPr>
              <a:t>Application and DB development</a:t>
            </a:r>
            <a:endParaRPr lang="en-US" sz="1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6" name="Google Shape;165;p36">
            <a:extLst>
              <a:ext uri="{FF2B5EF4-FFF2-40B4-BE49-F238E27FC236}">
                <a16:creationId xmlns:a16="http://schemas.microsoft.com/office/drawing/2014/main" id="{D0386903-9824-E20C-3500-EBDEFB6DFDFC}"/>
              </a:ext>
            </a:extLst>
          </p:cNvPr>
          <p:cNvSpPr txBox="1">
            <a:spLocks/>
          </p:cNvSpPr>
          <p:nvPr/>
        </p:nvSpPr>
        <p:spPr>
          <a:xfrm>
            <a:off x="2962160" y="3159712"/>
            <a:ext cx="1083748" cy="1116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B69D0DBC-D8DB-5BC5-7770-1C66DE5AB4DF}"/>
              </a:ext>
            </a:extLst>
          </p:cNvPr>
          <p:cNvSpPr txBox="1"/>
          <p:nvPr/>
        </p:nvSpPr>
        <p:spPr>
          <a:xfrm rot="10800000" flipV="1">
            <a:off x="3917515" y="3317026"/>
            <a:ext cx="1935271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Work Sans Medium" pitchFamily="2" charset="0"/>
                <a:ea typeface="SF Pro Regular" pitchFamily="34" charset="-122"/>
              </a:rPr>
              <a:t>Presentin</a:t>
            </a:r>
            <a:r>
              <a:rPr lang="en-US" sz="1800" b="1" dirty="0">
                <a:solidFill>
                  <a:srgbClr val="FFFFFF"/>
                </a:solidFill>
                <a:latin typeface="SF Pro Regular" pitchFamily="34" charset="0"/>
                <a:ea typeface="SF Pro Regular" pitchFamily="34" charset="-122"/>
              </a:rPr>
              <a:t>g</a:t>
            </a:r>
            <a:endParaRPr lang="en-US" sz="1800" b="1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82D29540-C26C-7EE0-5029-3AD347599A8C}"/>
              </a:ext>
            </a:extLst>
          </p:cNvPr>
          <p:cNvSpPr txBox="1"/>
          <p:nvPr/>
        </p:nvSpPr>
        <p:spPr>
          <a:xfrm>
            <a:off x="3917515" y="3699724"/>
            <a:ext cx="3939436" cy="346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10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</a:rPr>
              <a:t>Final Stage</a:t>
            </a:r>
            <a:endParaRPr lang="en-US" sz="1400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subTitle" idx="1"/>
          </p:nvPr>
        </p:nvSpPr>
        <p:spPr>
          <a:xfrm>
            <a:off x="2825699" y="910635"/>
            <a:ext cx="3492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dirty="0">
                <a:solidFill>
                  <a:srgbClr val="FFFFFF"/>
                </a:solidFill>
                <a:latin typeface="Inter" panose="020B0604020202020204" charset="0"/>
                <a:ea typeface="Inter" panose="020B0604020202020204" charset="0"/>
                <a:cs typeface="SF Pro Thin" pitchFamily="34" charset="-120"/>
              </a:rPr>
              <a:t>Technologies I have used to achieve these results.</a:t>
            </a:r>
            <a:endParaRPr lang="en-US" sz="1200" dirty="0">
              <a:latin typeface="Inter" panose="020B0604020202020204" charset="0"/>
              <a:ea typeface="Inter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2851982" y="246755"/>
            <a:ext cx="3440035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ts val="5625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SF Pro Light" pitchFamily="34" charset="0"/>
                <a:ea typeface="SF Pro Light" pitchFamily="34" charset="-122"/>
                <a:cs typeface="SF Pro Light" pitchFamily="34" charset="-120"/>
              </a:rPr>
              <a:t>Tech </a:t>
            </a:r>
            <a:r>
              <a:rPr lang="en-US" sz="4000" dirty="0">
                <a:solidFill>
                  <a:srgbClr val="FFFFFF"/>
                </a:solidFill>
                <a:latin typeface="Work Sans Medium" pitchFamily="2" charset="0"/>
                <a:ea typeface="SF Pro Light" pitchFamily="34" charset="-122"/>
                <a:cs typeface="SF Pro Light" pitchFamily="34" charset="-120"/>
              </a:rPr>
              <a:t>Stack</a:t>
            </a:r>
            <a:endParaRPr lang="en-US" sz="4000" dirty="0">
              <a:latin typeface="Work Sans Medium" pitchFamily="2" charset="0"/>
            </a:endParaRPr>
          </a:p>
        </p:txBody>
      </p:sp>
      <p:cxnSp>
        <p:nvCxnSpPr>
          <p:cNvPr id="270" name="Google Shape;270;p43"/>
          <p:cNvCxnSpPr/>
          <p:nvPr/>
        </p:nvCxnSpPr>
        <p:spPr>
          <a:xfrm rot="10800000">
            <a:off x="-26450" y="4351450"/>
            <a:ext cx="263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216C163-AE0E-2700-2C60-A9E96DF8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693"/>
          <a:stretch/>
        </p:blipFill>
        <p:spPr>
          <a:xfrm>
            <a:off x="2201812" y="2218362"/>
            <a:ext cx="4740374" cy="1147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1289802" y="3375721"/>
            <a:ext cx="6564396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Work Sans Medium" pitchFamily="2" charset="0"/>
                <a:ea typeface="SF Pro Thin" pitchFamily="34" charset="-122"/>
                <a:cs typeface="SF Pro Thin" pitchFamily="34" charset="-120"/>
              </a:rPr>
              <a:t>Let’s jump </a:t>
            </a:r>
            <a:br>
              <a:rPr lang="en-US" sz="6600" b="1" dirty="0">
                <a:solidFill>
                  <a:srgbClr val="FFFFFF"/>
                </a:solidFill>
                <a:latin typeface="Work Sans Medium" pitchFamily="2" charset="0"/>
                <a:ea typeface="SF Pro Thin" pitchFamily="34" charset="-122"/>
                <a:cs typeface="SF Pro Thin" pitchFamily="34" charset="-120"/>
              </a:rPr>
            </a:br>
            <a:r>
              <a:rPr lang="en-US" sz="6600" b="1" dirty="0">
                <a:solidFill>
                  <a:srgbClr val="FFFFFF"/>
                </a:solidFill>
                <a:latin typeface="Work Sans Medium" pitchFamily="2" charset="0"/>
                <a:ea typeface="SF Pro Thin" pitchFamily="34" charset="-122"/>
                <a:cs typeface="SF Pro Thin" pitchFamily="34" charset="-120"/>
              </a:rPr>
              <a:t>into </a:t>
            </a:r>
            <a:br>
              <a:rPr lang="en-US" sz="6600" b="1" dirty="0">
                <a:solidFill>
                  <a:srgbClr val="FFFFFF"/>
                </a:solidFill>
                <a:latin typeface="Work Sans Medium" pitchFamily="2" charset="0"/>
                <a:ea typeface="SF Pro Thin" pitchFamily="34" charset="-122"/>
                <a:cs typeface="SF Pro Thin" pitchFamily="34" charset="-120"/>
              </a:rPr>
            </a:br>
            <a:r>
              <a:rPr lang="en-US" sz="6600" b="1" dirty="0">
                <a:solidFill>
                  <a:srgbClr val="FFFFFF"/>
                </a:solidFill>
                <a:latin typeface="Work Sans Medium" pitchFamily="2" charset="0"/>
                <a:ea typeface="SF Pro Thin" pitchFamily="34" charset="-122"/>
                <a:cs typeface="SF Pro Thin" pitchFamily="34" charset="-120"/>
              </a:rPr>
              <a:t>the project</a:t>
            </a:r>
            <a:br>
              <a:rPr lang="en-US" sz="3200" dirty="0"/>
            </a:br>
            <a:endParaRPr dirty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m Construction Project Proposal by Slidesgo">
  <a:themeElements>
    <a:clrScheme name="Simple Light">
      <a:dk1>
        <a:srgbClr val="1C1C1B"/>
      </a:dk1>
      <a:lt1>
        <a:srgbClr val="FFFFFF"/>
      </a:lt1>
      <a:dk2>
        <a:srgbClr val="242E3D"/>
      </a:dk2>
      <a:lt2>
        <a:srgbClr val="2F4560"/>
      </a:lt2>
      <a:accent1>
        <a:srgbClr val="EF552C"/>
      </a:accent1>
      <a:accent2>
        <a:srgbClr val="FF8C6D"/>
      </a:accent2>
      <a:accent3>
        <a:srgbClr val="FFBFAD"/>
      </a:accent3>
      <a:accent4>
        <a:srgbClr val="879BB6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</Words>
  <Application>Microsoft Office PowerPoint</Application>
  <PresentationFormat>Презентация на цял екран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7" baseType="lpstr">
      <vt:lpstr>SF Pro Regular</vt:lpstr>
      <vt:lpstr>Work Sans SemiBold</vt:lpstr>
      <vt:lpstr>Inter</vt:lpstr>
      <vt:lpstr>PT Sans</vt:lpstr>
      <vt:lpstr>Arial</vt:lpstr>
      <vt:lpstr>SF Pro Thin</vt:lpstr>
      <vt:lpstr>Nunito Light</vt:lpstr>
      <vt:lpstr>SF Pro Light</vt:lpstr>
      <vt:lpstr>Work Sans Medium</vt:lpstr>
      <vt:lpstr>Bebas Neue</vt:lpstr>
      <vt:lpstr>Work Sans Light</vt:lpstr>
      <vt:lpstr>Dam Construction Project Proposal by Slidesgo</vt:lpstr>
      <vt:lpstr>The Car Rental System</vt:lpstr>
      <vt:lpstr>The Task</vt:lpstr>
      <vt:lpstr>Stages of Development These are the steps I  have followed during the project. </vt:lpstr>
      <vt:lpstr>Tech Stack</vt:lpstr>
      <vt:lpstr>Let’s jump  into 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 Rental System</dc:title>
  <cp:lastModifiedBy>Жанет Йорданова Петкова</cp:lastModifiedBy>
  <cp:revision>2</cp:revision>
  <dcterms:modified xsi:type="dcterms:W3CDTF">2023-07-03T17:27:15Z</dcterms:modified>
</cp:coreProperties>
</file>