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aret Bold" charset="1" panose="00000000000000000000"/>
      <p:regular r:id="rId13"/>
    </p:embeddedFont>
    <p:embeddedFont>
      <p:font typeface="Garet" charset="1" panose="00000000000000000000"/>
      <p:regular r:id="rId14"/>
    </p:embeddedFont>
    <p:embeddedFont>
      <p:font typeface="Roca Two" charset="1" panose="00000500000000000000"/>
      <p:regular r:id="rId15"/>
    </p:embeddedFont>
    <p:embeddedFont>
      <p:font typeface="Roca Two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50163" y="8666454"/>
            <a:ext cx="3028573" cy="1525299"/>
          </a:xfrm>
          <a:custGeom>
            <a:avLst/>
            <a:gdLst/>
            <a:ahLst/>
            <a:cxnLst/>
            <a:rect r="r" b="b" t="t" l="l"/>
            <a:pathLst>
              <a:path h="1525299" w="3028573">
                <a:moveTo>
                  <a:pt x="0" y="0"/>
                </a:moveTo>
                <a:lnTo>
                  <a:pt x="3028572" y="0"/>
                </a:lnTo>
                <a:lnTo>
                  <a:pt x="3028572" y="1525299"/>
                </a:lnTo>
                <a:lnTo>
                  <a:pt x="0" y="15252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39029" y="2471350"/>
            <a:ext cx="9142527" cy="5759792"/>
          </a:xfrm>
          <a:custGeom>
            <a:avLst/>
            <a:gdLst/>
            <a:ahLst/>
            <a:cxnLst/>
            <a:rect r="r" b="b" t="t" l="l"/>
            <a:pathLst>
              <a:path h="5759792" w="9142527">
                <a:moveTo>
                  <a:pt x="0" y="0"/>
                </a:moveTo>
                <a:lnTo>
                  <a:pt x="9142527" y="0"/>
                </a:lnTo>
                <a:lnTo>
                  <a:pt x="9142527" y="5759792"/>
                </a:lnTo>
                <a:lnTo>
                  <a:pt x="0" y="57597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9693" y="8548026"/>
            <a:ext cx="3366096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ЕКИП: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9693" y="8966251"/>
            <a:ext cx="7171199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sz="159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Димитър Бяндов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99940" y="4045402"/>
            <a:ext cx="10578795" cy="2255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336"/>
              </a:lnSpc>
              <a:spcBef>
                <a:spcPct val="0"/>
              </a:spcBef>
            </a:pPr>
            <a:r>
              <a:rPr lang="en-US" sz="10688" spc="-844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BINARY IMAGE CLASSIFIER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04641" y="2449217"/>
            <a:ext cx="6531462" cy="77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💡Задача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256727"/>
            <a:ext cx="8040724" cy="4202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1"/>
              </a:lnSpc>
              <a:spcBef>
                <a:spcPct val="0"/>
              </a:spcBef>
            </a:pPr>
            <a:r>
              <a:rPr lang="en-US" sz="287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🎯 Задачата: Бинарна Класификация между Кръг и Квадрат</a:t>
            </a:r>
          </a:p>
          <a:p>
            <a:pPr algn="l">
              <a:lnSpc>
                <a:spcPts val="3731"/>
              </a:lnSpc>
              <a:spcBef>
                <a:spcPct val="0"/>
              </a:spcBef>
            </a:pPr>
          </a:p>
          <a:p>
            <a:pPr algn="l">
              <a:lnSpc>
                <a:spcPts val="3731"/>
              </a:lnSpc>
              <a:spcBef>
                <a:spcPct val="0"/>
              </a:spcBef>
            </a:pPr>
            <a:r>
              <a:rPr lang="en-US" sz="287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Цел: Уеб приложение за класифициране на изображения на фигури (кръг или квадрат)</a:t>
            </a:r>
          </a:p>
          <a:p>
            <a:pPr algn="l">
              <a:lnSpc>
                <a:spcPts val="3731"/>
              </a:lnSpc>
              <a:spcBef>
                <a:spcPct val="0"/>
              </a:spcBef>
            </a:pPr>
          </a:p>
          <a:p>
            <a:pPr algn="l">
              <a:lnSpc>
                <a:spcPts val="3731"/>
              </a:lnSpc>
              <a:spcBef>
                <a:spcPct val="0"/>
              </a:spcBef>
            </a:pPr>
            <a:r>
              <a:rPr lang="en-US" sz="287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Тип задача: Бинарна класификация</a:t>
            </a:r>
          </a:p>
          <a:p>
            <a:pPr algn="l">
              <a:lnSpc>
                <a:spcPts val="3731"/>
              </a:lnSpc>
              <a:spcBef>
                <a:spcPct val="0"/>
              </a:spcBef>
            </a:pPr>
            <a:r>
              <a:rPr lang="en-US" sz="287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0 = кръг</a:t>
            </a:r>
          </a:p>
          <a:p>
            <a:pPr algn="l">
              <a:lnSpc>
                <a:spcPts val="3731"/>
              </a:lnSpc>
              <a:spcBef>
                <a:spcPct val="0"/>
              </a:spcBef>
            </a:pPr>
            <a:r>
              <a:rPr lang="en-US" sz="287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1 = квадрат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829356"/>
            <a:ext cx="2611028" cy="1428944"/>
          </a:xfrm>
          <a:custGeom>
            <a:avLst/>
            <a:gdLst/>
            <a:ahLst/>
            <a:cxnLst/>
            <a:rect r="r" b="b" t="t" l="l"/>
            <a:pathLst>
              <a:path h="1428944" w="2611028">
                <a:moveTo>
                  <a:pt x="0" y="0"/>
                </a:moveTo>
                <a:lnTo>
                  <a:pt x="2611028" y="0"/>
                </a:lnTo>
                <a:lnTo>
                  <a:pt x="2611028" y="1428944"/>
                </a:lnTo>
                <a:lnTo>
                  <a:pt x="0" y="1428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4388" y="0"/>
            <a:ext cx="3493612" cy="3493612"/>
          </a:xfrm>
          <a:custGeom>
            <a:avLst/>
            <a:gdLst/>
            <a:ahLst/>
            <a:cxnLst/>
            <a:rect r="r" b="b" t="t" l="l"/>
            <a:pathLst>
              <a:path h="3493612" w="3493612">
                <a:moveTo>
                  <a:pt x="0" y="0"/>
                </a:moveTo>
                <a:lnTo>
                  <a:pt x="3493612" y="0"/>
                </a:lnTo>
                <a:lnTo>
                  <a:pt x="3493612" y="3493612"/>
                </a:lnTo>
                <a:lnTo>
                  <a:pt x="0" y="3493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68647" y="3691728"/>
            <a:ext cx="2903544" cy="2903544"/>
          </a:xfrm>
          <a:custGeom>
            <a:avLst/>
            <a:gdLst/>
            <a:ahLst/>
            <a:cxnLst/>
            <a:rect r="r" b="b" t="t" l="l"/>
            <a:pathLst>
              <a:path h="2903544" w="2903544">
                <a:moveTo>
                  <a:pt x="0" y="0"/>
                </a:moveTo>
                <a:lnTo>
                  <a:pt x="2903544" y="0"/>
                </a:lnTo>
                <a:lnTo>
                  <a:pt x="2903544" y="2903544"/>
                </a:lnTo>
                <a:lnTo>
                  <a:pt x="0" y="29035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79458" y="4097187"/>
            <a:ext cx="2268389" cy="2092626"/>
          </a:xfrm>
          <a:custGeom>
            <a:avLst/>
            <a:gdLst/>
            <a:ahLst/>
            <a:cxnLst/>
            <a:rect r="r" b="b" t="t" l="l"/>
            <a:pathLst>
              <a:path h="2092626" w="2268389">
                <a:moveTo>
                  <a:pt x="0" y="0"/>
                </a:moveTo>
                <a:lnTo>
                  <a:pt x="2268389" y="0"/>
                </a:lnTo>
                <a:lnTo>
                  <a:pt x="2268389" y="2092626"/>
                </a:lnTo>
                <a:lnTo>
                  <a:pt x="0" y="20926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157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35324" y="3639162"/>
            <a:ext cx="3008676" cy="3008676"/>
          </a:xfrm>
          <a:custGeom>
            <a:avLst/>
            <a:gdLst/>
            <a:ahLst/>
            <a:cxnLst/>
            <a:rect r="r" b="b" t="t" l="l"/>
            <a:pathLst>
              <a:path h="3008676" w="3008676">
                <a:moveTo>
                  <a:pt x="0" y="0"/>
                </a:moveTo>
                <a:lnTo>
                  <a:pt x="3008676" y="0"/>
                </a:lnTo>
                <a:lnTo>
                  <a:pt x="3008676" y="3008676"/>
                </a:lnTo>
                <a:lnTo>
                  <a:pt x="0" y="30086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862091"/>
            <a:ext cx="4667111" cy="2327722"/>
          </a:xfrm>
          <a:custGeom>
            <a:avLst/>
            <a:gdLst/>
            <a:ahLst/>
            <a:cxnLst/>
            <a:rect r="r" b="b" t="t" l="l"/>
            <a:pathLst>
              <a:path h="2327722" w="4667111">
                <a:moveTo>
                  <a:pt x="0" y="0"/>
                </a:moveTo>
                <a:lnTo>
                  <a:pt x="4667111" y="0"/>
                </a:lnTo>
                <a:lnTo>
                  <a:pt x="4667111" y="2327722"/>
                </a:lnTo>
                <a:lnTo>
                  <a:pt x="0" y="2327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20369" y="6189813"/>
            <a:ext cx="3380200" cy="3380200"/>
          </a:xfrm>
          <a:custGeom>
            <a:avLst/>
            <a:gdLst/>
            <a:ahLst/>
            <a:cxnLst/>
            <a:rect r="r" b="b" t="t" l="l"/>
            <a:pathLst>
              <a:path h="3380200" w="3380200">
                <a:moveTo>
                  <a:pt x="0" y="0"/>
                </a:moveTo>
                <a:lnTo>
                  <a:pt x="3380200" y="0"/>
                </a:lnTo>
                <a:lnTo>
                  <a:pt x="3380200" y="3380200"/>
                </a:lnTo>
                <a:lnTo>
                  <a:pt x="0" y="33802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742626"/>
            <a:ext cx="18288000" cy="803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9"/>
              </a:lnSpc>
              <a:spcBef>
                <a:spcPct val="0"/>
              </a:spcBef>
            </a:pPr>
            <a:r>
              <a:rPr lang="en-US" b="true" sz="49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🧰Използвани технологии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8873" y="1214117"/>
            <a:ext cx="8823356" cy="77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AI Модели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8873" y="3038100"/>
            <a:ext cx="8854097" cy="470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✅ Имплементирани модели: П</a:t>
            </a: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ерсептрон, Логистична регресия</a:t>
            </a:r>
          </a:p>
          <a:p>
            <a:pPr algn="l" marL="561337" indent="-280669" lvl="1">
              <a:lnSpc>
                <a:spcPts val="337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📊 Показвани метрики:</a:t>
            </a:r>
          </a:p>
          <a:p>
            <a:pPr algn="l" marL="561337" indent="-280669" lvl="1">
              <a:lnSpc>
                <a:spcPts val="337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🟢 Точност (Accuracy)</a:t>
            </a:r>
          </a:p>
          <a:p>
            <a:pPr algn="l" marL="561337" indent="-280669" lvl="1">
              <a:lnSpc>
                <a:spcPts val="337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🟡 Прецизност (Precision)</a:t>
            </a:r>
          </a:p>
          <a:p>
            <a:pPr algn="l" marL="561337" indent="-280669" lvl="1">
              <a:lnSpc>
                <a:spcPts val="337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🟠 Чувствителност (</a:t>
            </a: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Recall)</a:t>
            </a:r>
          </a:p>
          <a:p>
            <a:pPr algn="l" marL="561337" indent="-280669" lvl="1">
              <a:lnSpc>
                <a:spcPts val="337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🔵 </a:t>
            </a: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F1-оценка</a:t>
            </a:r>
          </a:p>
          <a:p>
            <a:pPr algn="l" marL="561337" indent="-280669" lvl="1">
              <a:lnSpc>
                <a:spcPts val="337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🧮 Логаритмична загуба (</a:t>
            </a: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Log Loss)</a:t>
            </a:r>
          </a:p>
          <a:p>
            <a:pPr algn="l" marL="561337" indent="-280669" lvl="1">
              <a:lnSpc>
                <a:spcPts val="337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🧩 Матрица на</a:t>
            </a: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объркванията</a:t>
            </a:r>
          </a:p>
          <a:p>
            <a:pPr algn="l">
              <a:lnSpc>
                <a:spcPts val="337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🔍 Information Gain за обосновка на характеристиките</a:t>
            </a:r>
          </a:p>
          <a:p>
            <a:pPr algn="l">
              <a:lnSpc>
                <a:spcPts val="33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811530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РЕЗУЛТАТИ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10163"/>
            <a:ext cx="16230600" cy="6959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3"/>
              </a:lnSpc>
            </a:pP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📊 Обучение върху 1600 примера, тестване върху 400</a:t>
            </a:r>
          </a:p>
          <a:p>
            <a:pPr algn="l">
              <a:lnSpc>
                <a:spcPts val="3253"/>
              </a:lnSpc>
            </a:pP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🔁 50 епохи с learning rate = 0.01</a:t>
            </a:r>
          </a:p>
          <a:p>
            <a:pPr algn="l">
              <a:lnSpc>
                <a:spcPts val="3253"/>
              </a:lnSpc>
            </a:pP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✅ Финална точност на тренировъчния сет: 98.38%</a:t>
            </a:r>
          </a:p>
          <a:p>
            <a:pPr algn="l">
              <a:lnSpc>
                <a:spcPts val="3253"/>
              </a:lnSpc>
            </a:pP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✅ Точност върху тестовия сет: 93.5%</a:t>
            </a:r>
          </a:p>
          <a:p>
            <a:pPr algn="l">
              <a:lnSpc>
                <a:spcPts val="3253"/>
              </a:lnSpc>
            </a:pPr>
          </a:p>
          <a:p>
            <a:pPr algn="l">
              <a:lnSpc>
                <a:spcPts val="3253"/>
              </a:lnSpc>
            </a:pPr>
            <a:r>
              <a:rPr lang="en-US" b="true" sz="250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🔎 C</a:t>
            </a:r>
            <a:r>
              <a:rPr lang="en-US" b="true" sz="250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onfusion Matrix:</a:t>
            </a:r>
          </a:p>
          <a:p>
            <a:pPr algn="l">
              <a:lnSpc>
                <a:spcPts val="3253"/>
              </a:lnSpc>
            </a:pP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[[185  15]</a:t>
            </a:r>
          </a:p>
          <a:p>
            <a:pPr algn="l">
              <a:lnSpc>
                <a:spcPts val="3253"/>
              </a:lnSpc>
            </a:pP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[11 189]]</a:t>
            </a:r>
          </a:p>
          <a:p>
            <a:pPr algn="l">
              <a:lnSpc>
                <a:spcPts val="3253"/>
              </a:lnSpc>
            </a:pPr>
          </a:p>
          <a:p>
            <a:pPr algn="l">
              <a:lnSpc>
                <a:spcPts val="3253"/>
              </a:lnSpc>
            </a:pPr>
            <a:r>
              <a:rPr lang="en-US" b="true" sz="250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📋 Метрики:</a:t>
            </a:r>
          </a:p>
          <a:p>
            <a:pPr algn="l">
              <a:lnSpc>
                <a:spcPts val="3253"/>
              </a:lnSpc>
            </a:pP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Precision (Circle): 0.94, Recall: 0.93</a:t>
            </a:r>
          </a:p>
          <a:p>
            <a:pPr algn="l">
              <a:lnSpc>
                <a:spcPts val="3253"/>
              </a:lnSpc>
            </a:pP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Precision (Square): 0.93, Recall: 0.94</a:t>
            </a:r>
          </a:p>
          <a:p>
            <a:pPr algn="l">
              <a:lnSpc>
                <a:spcPts val="3253"/>
              </a:lnSpc>
            </a:pPr>
            <a:r>
              <a:rPr lang="en-US" b="true" sz="250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F1-Score</a:t>
            </a: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~0.94</a:t>
            </a:r>
          </a:p>
          <a:p>
            <a:pPr algn="l">
              <a:lnSpc>
                <a:spcPts val="3253"/>
              </a:lnSpc>
            </a:pPr>
          </a:p>
          <a:p>
            <a:pPr algn="l">
              <a:lnSpc>
                <a:spcPts val="3253"/>
              </a:lnSpc>
            </a:pPr>
            <a:r>
              <a:rPr lang="en-US" b="true" sz="250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Log loss:</a:t>
            </a: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0.3561 - logistic reg, N/A - percentron</a:t>
            </a:r>
          </a:p>
          <a:p>
            <a:pPr algn="l">
              <a:lnSpc>
                <a:spcPts val="3253"/>
              </a:lnSpc>
            </a:pPr>
            <a:r>
              <a:rPr lang="en-US" sz="250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💾 Моделът е запазен и успешно презареден с идентични резултати</a:t>
            </a:r>
          </a:p>
          <a:p>
            <a:pPr algn="l">
              <a:lnSpc>
                <a:spcPts val="325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953590"/>
            <a:ext cx="811530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🧱 Предизвикателства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51655"/>
            <a:ext cx="12386630" cy="235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🔄 Генериране на реалистични синтетични данни</a:t>
            </a:r>
          </a:p>
          <a:p>
            <a:pPr algn="l" marL="539748" indent="-269874" lvl="1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🧠 Отстраняване на грешки в логистичната регресия</a:t>
            </a:r>
          </a:p>
          <a:p>
            <a:pPr algn="l" marL="539748" indent="-269874" lvl="1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🧪 Реализиране на собствена метрика за log loss и нейното визуализиране</a:t>
            </a:r>
          </a:p>
          <a:p>
            <a:pPr algn="l" marL="539748" indent="-269874" lvl="1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📐 Проблеми с Flash alerts и формата за feedback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7097" y="4829966"/>
            <a:ext cx="12193805" cy="989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1"/>
              </a:lnSpc>
            </a:pPr>
            <a:r>
              <a:rPr lang="en-US" sz="8898" spc="-703" b="true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Нека минем към проекта!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DAGpXvK2cqU</dc:identifier>
  <dcterms:modified xsi:type="dcterms:W3CDTF">2011-08-01T06:04:30Z</dcterms:modified>
  <cp:revision>1</cp:revision>
  <dc:title>Your paragraph text</dc:title>
</cp:coreProperties>
</file>