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4"/>
  </p:notesMasterIdLst>
  <p:sldIdLst>
    <p:sldId id="299" r:id="rId3"/>
    <p:sldId id="276" r:id="rId4"/>
    <p:sldId id="264" r:id="rId5"/>
    <p:sldId id="270" r:id="rId6"/>
    <p:sldId id="301" r:id="rId7"/>
    <p:sldId id="277" r:id="rId8"/>
    <p:sldId id="302" r:id="rId9"/>
    <p:sldId id="288" r:id="rId10"/>
    <p:sldId id="303" r:id="rId11"/>
    <p:sldId id="304" r:id="rId12"/>
    <p:sldId id="27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DD7FB-E6EC-871F-519D-791F5421F037}" v="384" dt="2025-05-04T19:53:19.983"/>
    <p1510:client id="{5C6926AE-99F8-3E24-214F-B5CF131C5495}" v="368" dt="2025-05-04T18:08:20.714"/>
    <p1510:client id="{C2C4F832-3A76-E40A-6DB7-4D6CA4F25D99}" v="83" dt="2025-05-04T15:55:4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0_DB56300A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22.04-27.04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65000"/>
                    <a:shade val="51000"/>
                    <a:satMod val="130000"/>
                  </a:schemeClr>
                </a:gs>
                <a:gs pos="80000">
                  <a:schemeClr val="accent5">
                    <a:tint val="65000"/>
                    <a:shade val="93000"/>
                    <a:satMod val="130000"/>
                  </a:schemeClr>
                </a:gs>
                <a:gs pos="100000">
                  <a:schemeClr val="accent5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0-4E44-BD23-4106383CDFD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28.04-04.05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70-4E44-BD23-4106383CDFD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05.05-11-04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hade val="51000"/>
                    <a:satMod val="130000"/>
                  </a:schemeClr>
                </a:gs>
                <a:gs pos="80000">
                  <a:schemeClr val="accent5">
                    <a:shade val="65000"/>
                    <a:shade val="93000"/>
                    <a:satMod val="130000"/>
                  </a:schemeClr>
                </a:gs>
                <a:gs pos="100000">
                  <a:schemeClr val="accent5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70-4E44-BD23-4106383CD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3366847"/>
        <c:axId val="913372127"/>
        <c:axId val="0"/>
      </c:bar3DChart>
      <c:catAx>
        <c:axId val="913366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913372127"/>
        <c:crosses val="autoZero"/>
        <c:auto val="1"/>
        <c:lblAlgn val="ctr"/>
        <c:lblOffset val="100"/>
        <c:noMultiLvlLbl val="0"/>
      </c:catAx>
      <c:valAx>
        <c:axId val="91337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91336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fi.wikipedia.org/wiki/Microsoft_PowerPoint" TargetMode="External"/><Relationship Id="rId18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microsoft.com/office/2007/relationships/hdphoto" Target="../media/hdphoto6.wdp"/><Relationship Id="rId7" Type="http://schemas.openxmlformats.org/officeDocument/2006/relationships/hyperlink" Target="http://luizricardo.org/categoria/desenvolvimento/tecnologias-web/" TargetMode="External"/><Relationship Id="rId12" Type="http://schemas.openxmlformats.org/officeDocument/2006/relationships/image" Target="../media/image20.png"/><Relationship Id="rId17" Type="http://schemas.microsoft.com/office/2007/relationships/hdphoto" Target="../media/hdphoto5.wdp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hyperlink" Target="https://commons.wikimedia.org/wiki/Category:Microsoft_Word_logos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www.e-genieclimatique.com/visual-studio-code-le-meilleur-ide-pour-faire-du-developpement-web-front-end-et-back-end-quelques-tutos-videos-pour-sa-prise-en-main/" TargetMode="External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hyperlink" Target="https://aramirez029.blogspot.com/" TargetMode="External"/><Relationship Id="rId9" Type="http://schemas.openxmlformats.org/officeDocument/2006/relationships/hyperlink" Target="https://www.pngall.com/microsoft-teams-logo-png/download/167198" TargetMode="Externa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5A550F8-9CD9-87B9-9BC3-5E774588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64" y="297937"/>
            <a:ext cx="5617632" cy="1983850"/>
          </a:xfrm>
          <a:prstGeom prst="rect">
            <a:avLst/>
          </a:prstGeom>
        </p:spPr>
      </p:pic>
      <p:sp>
        <p:nvSpPr>
          <p:cNvPr id="7" name="Текстов контейнер 1">
            <a:extLst>
              <a:ext uri="{FF2B5EF4-FFF2-40B4-BE49-F238E27FC236}">
                <a16:creationId xmlns:a16="http://schemas.microsoft.com/office/drawing/2014/main" id="{6821EEE8-3CE4-5657-223D-7923B12C82EF}"/>
              </a:ext>
            </a:extLst>
          </p:cNvPr>
          <p:cNvSpPr txBox="1">
            <a:spLocks/>
          </p:cNvSpPr>
          <p:nvPr/>
        </p:nvSpPr>
        <p:spPr>
          <a:xfrm>
            <a:off x="-230970" y="352905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Car rental throughout Bulgaria</a:t>
            </a:r>
            <a:endParaRPr lang="ko-KR" altLang="en-US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Текстов контейнер 1">
            <a:extLst>
              <a:ext uri="{FF2B5EF4-FFF2-40B4-BE49-F238E27FC236}">
                <a16:creationId xmlns:a16="http://schemas.microsoft.com/office/drawing/2014/main" id="{D10BD2D6-4E15-C3EF-B83C-564F3958E2C7}"/>
              </a:ext>
            </a:extLst>
          </p:cNvPr>
          <p:cNvSpPr txBox="1">
            <a:spLocks/>
          </p:cNvSpPr>
          <p:nvPr/>
        </p:nvSpPr>
        <p:spPr>
          <a:xfrm>
            <a:off x="-108520" y="273600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err="1">
                <a:latin typeface="Cambria Math" panose="02040503050406030204" pitchFamily="18" charset="0"/>
                <a:ea typeface="Cambria Math" panose="02040503050406030204" pitchFamily="18" charset="0"/>
              </a:rPr>
              <a:t>AutoRent</a:t>
            </a:r>
            <a:r>
              <a:rPr lang="en-GB" sz="4400">
                <a:latin typeface="Cambria Math" panose="02040503050406030204" pitchFamily="18" charset="0"/>
                <a:ea typeface="Cambria Math" panose="02040503050406030204" pitchFamily="18" charset="0"/>
              </a:rPr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27980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CE03A-2AE4-7EC0-0285-F917BDF7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7830" y="145044"/>
            <a:ext cx="9144000" cy="576064"/>
          </a:xfrm>
        </p:spPr>
        <p:txBody>
          <a:bodyPr lIns="91440" tIns="45720" rIns="91440" bIns="45720" anchor="ctr"/>
          <a:lstStyle/>
          <a:p>
            <a:r>
              <a:rPr lang="en-US" sz="4400">
                <a:latin typeface="Cambria Math"/>
                <a:ea typeface="Cambria Math"/>
                <a:cs typeface="Arial"/>
              </a:rPr>
              <a:t>Programs</a:t>
            </a:r>
            <a:endParaRPr lang="en-US" sz="4400">
              <a:cs typeface="Arial"/>
            </a:endParaRPr>
          </a:p>
        </p:txBody>
      </p:sp>
      <p:pic>
        <p:nvPicPr>
          <p:cNvPr id="1216" name="Picture 1215">
            <a:extLst>
              <a:ext uri="{FF2B5EF4-FFF2-40B4-BE49-F238E27FC236}">
                <a16:creationId xmlns:a16="http://schemas.microsoft.com/office/drawing/2014/main" id="{D7F9FDF9-AE97-8E8F-E08F-8D65268D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91" b="10993"/>
          <a:stretch/>
        </p:blipFill>
        <p:spPr>
          <a:xfrm>
            <a:off x="0" y="2017988"/>
            <a:ext cx="9046953" cy="1385577"/>
          </a:xfrm>
          <a:prstGeom prst="rect">
            <a:avLst/>
          </a:prstGeom>
        </p:spPr>
      </p:pic>
      <p:pic>
        <p:nvPicPr>
          <p:cNvPr id="1217" name="Picture 1216">
            <a:extLst>
              <a:ext uri="{FF2B5EF4-FFF2-40B4-BE49-F238E27FC236}">
                <a16:creationId xmlns:a16="http://schemas.microsoft.com/office/drawing/2014/main" id="{1F36D3AF-3664-87EF-84EA-69283C99D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31" t="17907" r="-233" b="172"/>
          <a:stretch/>
        </p:blipFill>
        <p:spPr>
          <a:xfrm>
            <a:off x="341042" y="1109033"/>
            <a:ext cx="1067757" cy="902381"/>
          </a:xfrm>
          <a:prstGeom prst="rect">
            <a:avLst/>
          </a:prstGeom>
        </p:spPr>
      </p:pic>
      <p:pic>
        <p:nvPicPr>
          <p:cNvPr id="1220" name="Picture 1219">
            <a:extLst>
              <a:ext uri="{FF2B5EF4-FFF2-40B4-BE49-F238E27FC236}">
                <a16:creationId xmlns:a16="http://schemas.microsoft.com/office/drawing/2014/main" id="{C7D09CF8-1E0D-B025-A729-8F3B780E1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6512" r="326" b="159"/>
          <a:stretch/>
        </p:blipFill>
        <p:spPr>
          <a:xfrm>
            <a:off x="1315292" y="1109032"/>
            <a:ext cx="798454" cy="902879"/>
          </a:xfrm>
          <a:prstGeom prst="rect">
            <a:avLst/>
          </a:prstGeom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6AAEC71F-BFED-8191-D1F9-44A490CD7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55016" y="3353518"/>
            <a:ext cx="1078303" cy="102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BB89B-D62A-B600-8001-631774165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008462" y="3483274"/>
            <a:ext cx="841076" cy="775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2122D-01B0-06FA-1697-D844D5F876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43632" y="3483274"/>
            <a:ext cx="841076" cy="77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1FF6E2-FCA9-A9BE-09F0-7CB57CCD51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634002" y="1091780"/>
            <a:ext cx="954298" cy="965081"/>
          </a:xfrm>
          <a:prstGeom prst="rect">
            <a:avLst/>
          </a:prstGeom>
        </p:spPr>
      </p:pic>
      <p:pic>
        <p:nvPicPr>
          <p:cNvPr id="20" name="Picture 19" descr="Github Logo PNG vector in SVG, PDF, AI, CDR format">
            <a:extLst>
              <a:ext uri="{FF2B5EF4-FFF2-40B4-BE49-F238E27FC236}">
                <a16:creationId xmlns:a16="http://schemas.microsoft.com/office/drawing/2014/main" id="{C3A37523-214D-42E0-9AE4-8E4F56ABFB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8774" y="1087466"/>
            <a:ext cx="1282746" cy="952142"/>
          </a:xfrm>
          <a:prstGeom prst="rect">
            <a:avLst/>
          </a:prstGeom>
        </p:spPr>
      </p:pic>
      <p:pic>
        <p:nvPicPr>
          <p:cNvPr id="26" name="Picture 25" descr="Photoshop Logo, symbol, meaning, history, PNG, brand">
            <a:extLst>
              <a:ext uri="{FF2B5EF4-FFF2-40B4-BE49-F238E27FC236}">
                <a16:creationId xmlns:a16="http://schemas.microsoft.com/office/drawing/2014/main" id="{F0D27753-017B-6A79-E338-90157807B0E1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6854" t="-54" r="17164" b="-7231"/>
          <a:stretch/>
        </p:blipFill>
        <p:spPr>
          <a:xfrm>
            <a:off x="6361981" y="3468088"/>
            <a:ext cx="953384" cy="899461"/>
          </a:xfrm>
          <a:prstGeom prst="rect">
            <a:avLst/>
          </a:prstGeom>
        </p:spPr>
      </p:pic>
      <p:pic>
        <p:nvPicPr>
          <p:cNvPr id="31" name="Picture 30" descr="Canva Logo Png E Vetor Download De Logo - Canva Logo And Sign New Logo ...">
            <a:extLst>
              <a:ext uri="{FF2B5EF4-FFF2-40B4-BE49-F238E27FC236}">
                <a16:creationId xmlns:a16="http://schemas.microsoft.com/office/drawing/2014/main" id="{5F77E4C3-AB47-BEF4-6EE6-E1C395B2EE45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9620" r="20253" b="1124"/>
          <a:stretch/>
        </p:blipFill>
        <p:spPr>
          <a:xfrm>
            <a:off x="7310888" y="3468088"/>
            <a:ext cx="884212" cy="838413"/>
          </a:xfrm>
          <a:prstGeom prst="rect">
            <a:avLst/>
          </a:prstGeom>
        </p:spPr>
      </p:pic>
      <p:pic>
        <p:nvPicPr>
          <p:cNvPr id="32" name="Picture 31" descr="Create a Palette - Coolors">
            <a:extLst>
              <a:ext uri="{FF2B5EF4-FFF2-40B4-BE49-F238E27FC236}">
                <a16:creationId xmlns:a16="http://schemas.microsoft.com/office/drawing/2014/main" id="{9B938DE2-E037-C110-EEB3-5B1A0CC523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268" y="3411828"/>
            <a:ext cx="961684" cy="9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-108520" y="2233186"/>
            <a:ext cx="9252520" cy="288032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1889273" y="3223296"/>
            <a:ext cx="5371924" cy="148739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>
                <a:solidFill>
                  <a:schemeClr val="bg1"/>
                </a:solidFill>
                <a:latin typeface="Amasis MT Pro"/>
                <a:cs typeface="Arial"/>
              </a:rPr>
              <a:t>Let’s see the project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96BC7D5-DD88-311B-7F1D-0A03F09E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87" b="88522" l="40000" r="62125">
                        <a14:foregroundMark x1="41250" y1="70783" x2="40000" y2="81217"/>
                        <a14:foregroundMark x1="40000" y1="81217" x2="40500" y2="87130"/>
                        <a14:foregroundMark x1="61500" y1="71826" x2="60750" y2="87130"/>
                        <a14:foregroundMark x1="61750" y1="81565" x2="62125" y2="77565"/>
                        <a14:foregroundMark x1="45000" y1="63826" x2="44125" y2="63652"/>
                        <a14:foregroundMark x1="57000" y1="63826" x2="57875" y2="64174"/>
                        <a14:foregroundMark x1="57750" y1="64348" x2="57625" y2="6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4" t="58888" r="35914" b="8001"/>
          <a:stretch/>
        </p:blipFill>
        <p:spPr>
          <a:xfrm>
            <a:off x="3636260" y="1436653"/>
            <a:ext cx="1770596" cy="15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ambria Math" panose="02040503050406030204" pitchFamily="18" charset="0"/>
              </a:rPr>
              <a:t>C</a:t>
            </a:r>
            <a:r>
              <a:rPr lang="en-US" altLang="ko-KR" sz="3600">
                <a:solidFill>
                  <a:schemeClr val="bg1"/>
                </a:solidFill>
                <a:latin typeface="Cambria Math" panose="02040503050406030204" pitchFamily="18" charset="0"/>
              </a:rPr>
              <a:t>ontent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212" y="3544902"/>
            <a:ext cx="2009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Team</a:t>
            </a:r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-29680" y="1611100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97414" y="1779195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28992" y="135676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35FD227-5EDE-EC00-458C-662BB33BE0AC}"/>
              </a:ext>
            </a:extLst>
          </p:cNvPr>
          <p:cNvSpPr txBox="1"/>
          <p:nvPr/>
        </p:nvSpPr>
        <p:spPr>
          <a:xfrm>
            <a:off x="368900" y="2116807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6D7A8EA-F41D-0C3C-D8A9-1A1779874BC8}"/>
              </a:ext>
            </a:extLst>
          </p:cNvPr>
          <p:cNvSpPr txBox="1"/>
          <p:nvPr/>
        </p:nvSpPr>
        <p:spPr>
          <a:xfrm>
            <a:off x="1957414" y="1753544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2.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89078B9-F9AC-1A51-C6B1-BCE187B8E5B8}"/>
              </a:ext>
            </a:extLst>
          </p:cNvPr>
          <p:cNvSpPr txBox="1"/>
          <p:nvPr/>
        </p:nvSpPr>
        <p:spPr>
          <a:xfrm>
            <a:off x="4620755" y="1429723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4.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6EAC86D1-EC7A-AA03-CD6E-C237218AD86A}"/>
              </a:ext>
            </a:extLst>
          </p:cNvPr>
          <p:cNvSpPr txBox="1"/>
          <p:nvPr/>
        </p:nvSpPr>
        <p:spPr>
          <a:xfrm>
            <a:off x="3380808" y="1518393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3.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75967A06-3F92-7727-52D1-59C51F1B8032}"/>
              </a:ext>
            </a:extLst>
          </p:cNvPr>
          <p:cNvSpPr txBox="1"/>
          <p:nvPr/>
        </p:nvSpPr>
        <p:spPr>
          <a:xfrm>
            <a:off x="2087194" y="3046666"/>
            <a:ext cx="2009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Idea</a:t>
            </a:r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0DD54BE0-A4E2-3315-D501-C88EF190B9F5}"/>
              </a:ext>
            </a:extLst>
          </p:cNvPr>
          <p:cNvSpPr txBox="1"/>
          <p:nvPr/>
        </p:nvSpPr>
        <p:spPr>
          <a:xfrm>
            <a:off x="3577458" y="2677334"/>
            <a:ext cx="2388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</a:rPr>
              <a:t>Work progress</a:t>
            </a:r>
            <a:endParaRPr lang="ko-KR" altLang="en-US" sz="24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3753C3D7-1363-4645-DCC5-6971071BB1A9}"/>
              </a:ext>
            </a:extLst>
          </p:cNvPr>
          <p:cNvSpPr txBox="1"/>
          <p:nvPr/>
        </p:nvSpPr>
        <p:spPr>
          <a:xfrm>
            <a:off x="5239387" y="2160764"/>
            <a:ext cx="20098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Programs 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endParaRPr lang="ko-KR" altLang="en-US" sz="24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AE46043-E33F-CE64-EAC7-CEC431ED8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3373FB9-6934-D626-4924-C1D7BC0C13D2}"/>
              </a:ext>
            </a:extLst>
          </p:cNvPr>
          <p:cNvSpPr txBox="1">
            <a:spLocks/>
          </p:cNvSpPr>
          <p:nvPr/>
        </p:nvSpPr>
        <p:spPr>
          <a:xfrm>
            <a:off x="3613284" y="2054520"/>
            <a:ext cx="5304115" cy="1849893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>
                <a:solidFill>
                  <a:schemeClr val="bg1"/>
                </a:solidFill>
                <a:latin typeface="Cambria Math"/>
                <a:ea typeface="Cambria Math"/>
                <a:cs typeface="Arial"/>
              </a:rPr>
              <a:t>Our Team</a:t>
            </a:r>
            <a:endParaRPr lang="en-US" sz="8000">
              <a:solidFill>
                <a:schemeClr val="bg1"/>
              </a:solidFill>
              <a:cs typeface="Arial"/>
            </a:endParaRPr>
          </a:p>
          <a:p>
            <a:endParaRPr lang="en-US" altLang="ko-KR" sz="4400" b="1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07904" y="394189"/>
            <a:ext cx="4032447" cy="597282"/>
            <a:chOff x="4665188" y="930419"/>
            <a:chExt cx="3795244" cy="597282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4665188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Teodor Todorov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Scrum Trainer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4" name="Контейнер за картина 3" descr="Картина, която съдържа Човешко лице, човек, дрехи, вратовръз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1654FA6C-3920-48D4-F163-83FFD0D441A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9" t="21961" r="5283" b="346"/>
          <a:stretch/>
        </p:blipFill>
        <p:spPr>
          <a:xfrm>
            <a:off x="3039945" y="1440345"/>
            <a:ext cx="1252441" cy="13181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10">
            <a:extLst>
              <a:ext uri="{FF2B5EF4-FFF2-40B4-BE49-F238E27FC236}">
                <a16:creationId xmlns:a16="http://schemas.microsoft.com/office/drawing/2014/main" id="{22ECC271-9F01-6FD5-BD3A-88FE95030FDA}"/>
              </a:ext>
            </a:extLst>
          </p:cNvPr>
          <p:cNvGrpSpPr/>
          <p:nvPr/>
        </p:nvGrpSpPr>
        <p:grpSpPr>
          <a:xfrm>
            <a:off x="4237543" y="1623737"/>
            <a:ext cx="4032448" cy="597282"/>
            <a:chOff x="4665187" y="930419"/>
            <a:chExt cx="3795245" cy="597282"/>
          </a:xfrm>
        </p:grpSpPr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8DD24134-C5B0-B814-5FBF-67710806F9CF}"/>
                </a:ext>
              </a:extLst>
            </p:cNvPr>
            <p:cNvSpPr txBox="1">
              <a:spLocks/>
            </p:cNvSpPr>
            <p:nvPr/>
          </p:nvSpPr>
          <p:spPr>
            <a:xfrm>
              <a:off x="4665187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Gabriela Miteva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AAA58331-6BC4-2854-04A1-70E08371D993}"/>
                </a:ext>
              </a:extLst>
            </p:cNvPr>
            <p:cNvSpPr txBox="1"/>
            <p:nvPr/>
          </p:nvSpPr>
          <p:spPr>
            <a:xfrm>
              <a:off x="5004048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HTML Developer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7" name="Group 10">
            <a:extLst>
              <a:ext uri="{FF2B5EF4-FFF2-40B4-BE49-F238E27FC236}">
                <a16:creationId xmlns:a16="http://schemas.microsoft.com/office/drawing/2014/main" id="{096C8387-E2D4-3180-93AE-2F0E734F8914}"/>
              </a:ext>
            </a:extLst>
          </p:cNvPr>
          <p:cNvGrpSpPr/>
          <p:nvPr/>
        </p:nvGrpSpPr>
        <p:grpSpPr>
          <a:xfrm>
            <a:off x="6260291" y="3896876"/>
            <a:ext cx="4032448" cy="597282"/>
            <a:chOff x="4665186" y="930419"/>
            <a:chExt cx="3795245" cy="597282"/>
          </a:xfrm>
        </p:grpSpPr>
        <p:sp>
          <p:nvSpPr>
            <p:cNvPr id="28" name="Text Placeholder 17">
              <a:extLst>
                <a:ext uri="{FF2B5EF4-FFF2-40B4-BE49-F238E27FC236}">
                  <a16:creationId xmlns:a16="http://schemas.microsoft.com/office/drawing/2014/main" id="{F2BAE96F-F548-1F30-09C4-641843FF63E3}"/>
                </a:ext>
              </a:extLst>
            </p:cNvPr>
            <p:cNvSpPr txBox="1">
              <a:spLocks/>
            </p:cNvSpPr>
            <p:nvPr/>
          </p:nvSpPr>
          <p:spPr>
            <a:xfrm>
              <a:off x="4665186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Selin Vatansever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872398CE-2567-C927-95B1-13F69DD70BCB}"/>
                </a:ext>
              </a:extLst>
            </p:cNvPr>
            <p:cNvSpPr txBox="1"/>
            <p:nvPr/>
          </p:nvSpPr>
          <p:spPr>
            <a:xfrm>
              <a:off x="5004047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cs typeface="Arial" pitchFamily="34" charset="0"/>
                </a:rPr>
                <a:t>Designer 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A777FE82-73CB-23E5-C3A5-E5D34190DCD2}"/>
              </a:ext>
            </a:extLst>
          </p:cNvPr>
          <p:cNvGrpSpPr/>
          <p:nvPr/>
        </p:nvGrpSpPr>
        <p:grpSpPr>
          <a:xfrm>
            <a:off x="5220072" y="2757398"/>
            <a:ext cx="4032448" cy="597282"/>
            <a:chOff x="4665186" y="930419"/>
            <a:chExt cx="3795245" cy="597282"/>
          </a:xfrm>
        </p:grpSpPr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B582ED77-A664-506F-387B-BA13BB8BD81B}"/>
                </a:ext>
              </a:extLst>
            </p:cNvPr>
            <p:cNvSpPr txBox="1">
              <a:spLocks/>
            </p:cNvSpPr>
            <p:nvPr/>
          </p:nvSpPr>
          <p:spPr>
            <a:xfrm>
              <a:off x="4665186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Alexander Petrov</a:t>
              </a: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FD82C4E3-435F-CDC5-EB39-6E79B86286A5}"/>
                </a:ext>
              </a:extLst>
            </p:cNvPr>
            <p:cNvSpPr txBox="1"/>
            <p:nvPr/>
          </p:nvSpPr>
          <p:spPr>
            <a:xfrm>
              <a:off x="5004047" y="1158369"/>
              <a:ext cx="34563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/>
                  <a:cs typeface="Arial"/>
                </a:rPr>
                <a:t>CSS developer </a:t>
              </a:r>
              <a:endParaRPr lang="ko-KR" altLang="en-US" b="1">
                <a:solidFill>
                  <a:schemeClr val="bg1"/>
                </a:solidFill>
                <a:latin typeface="Cambria Math"/>
                <a:cs typeface="Arial"/>
              </a:endParaRPr>
            </a:p>
          </p:txBody>
        </p:sp>
      </p:grpSp>
      <p:pic>
        <p:nvPicPr>
          <p:cNvPr id="8" name="Контейнер за картина 3">
            <a:extLst>
              <a:ext uri="{FF2B5EF4-FFF2-40B4-BE49-F238E27FC236}">
                <a16:creationId xmlns:a16="http://schemas.microsoft.com/office/drawing/2014/main" id="{CA2E9280-9503-F043-9011-3B91281E7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9" r="3179"/>
          <a:stretch/>
        </p:blipFill>
        <p:spPr>
          <a:xfrm>
            <a:off x="3945495" y="2582460"/>
            <a:ext cx="1252441" cy="131818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BEE08-704B-96DE-5CF9-8284E1043656}"/>
              </a:ext>
            </a:extLst>
          </p:cNvPr>
          <p:cNvSpPr txBox="1"/>
          <p:nvPr/>
        </p:nvSpPr>
        <p:spPr>
          <a:xfrm>
            <a:off x="1151627" y="2095141"/>
            <a:ext cx="17835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Cambria Math"/>
                <a:ea typeface="Cambria Math"/>
              </a:rPr>
              <a:t>Our Team</a:t>
            </a:r>
            <a:endParaRPr lang="en-US" sz="5400">
              <a:cs typeface="Arial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995F64-C412-FF46-CBE8-32B693CA53E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6"/>
          <a:srcRect t="4015" b="4015"/>
          <a:stretch/>
        </p:blipFill>
        <p:spPr>
          <a:xfrm>
            <a:off x="4962081" y="3694324"/>
            <a:ext cx="1295400" cy="1295400"/>
          </a:xfrm>
        </p:spPr>
      </p:pic>
      <p:pic>
        <p:nvPicPr>
          <p:cNvPr id="19" name="Контейнер за картина 3">
            <a:extLst>
              <a:ext uri="{FF2B5EF4-FFF2-40B4-BE49-F238E27FC236}">
                <a16:creationId xmlns:a16="http://schemas.microsoft.com/office/drawing/2014/main" id="{BD5E4801-7BDF-8E13-58AB-54F1715D0A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725" t="16848" r="725" b="4348"/>
          <a:stretch/>
        </p:blipFill>
        <p:spPr>
          <a:xfrm>
            <a:off x="2412201" y="123173"/>
            <a:ext cx="1252442" cy="131598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78997-9E79-0DC4-870E-C9B9DB984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60059-945B-AAE8-B0D9-75EB11F2A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n-US" altLang="ko-KR" sz="6000">
                <a:latin typeface="Cambria Math" panose="02040503050406030204" pitchFamily="18" charset="0"/>
                <a:ea typeface="Cambria Math" panose="02040503050406030204" pitchFamily="18" charset="0"/>
              </a:rPr>
              <a:t> Idea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2C7CDA9-DD70-E6B1-01B2-ACC85A4B6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: с два горни заоблени ъгъла 24">
            <a:extLst>
              <a:ext uri="{FF2B5EF4-FFF2-40B4-BE49-F238E27FC236}">
                <a16:creationId xmlns:a16="http://schemas.microsoft.com/office/drawing/2014/main" id="{7476192D-DB3F-77C3-B2C1-835DEACF2BAB}"/>
              </a:ext>
            </a:extLst>
          </p:cNvPr>
          <p:cNvSpPr/>
          <p:nvPr/>
        </p:nvSpPr>
        <p:spPr>
          <a:xfrm>
            <a:off x="2777067" y="65546"/>
            <a:ext cx="3589865" cy="784484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Our Idea</a:t>
            </a:r>
            <a:endParaRPr lang="ko-KR" altLang="en-US" sz="4400">
              <a:latin typeface="Cambria Math" panose="020405030504060302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286572" y="1108220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8239" y="1943783"/>
            <a:ext cx="174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Concept</a:t>
            </a:r>
            <a:endParaRPr lang="ko-KR" altLang="en-US" sz="1400" b="1">
              <a:solidFill>
                <a:schemeClr val="accent3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522" y="1208540"/>
            <a:ext cx="332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 Develop а user-friendly car rental platform.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0192" y="2059837"/>
            <a:ext cx="2620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62" y="1182673"/>
            <a:ext cx="324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2. Enable customers to easily search, reserve and </a:t>
            </a:r>
            <a:r>
              <a:rPr lang="en-US" altLang="ko-KR" sz="20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рау</a:t>
            </a:r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for rental vehicles.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FC33757C-11B5-FB21-4A09-E8B9A97E41D6}"/>
              </a:ext>
            </a:extLst>
          </p:cNvPr>
          <p:cNvSpPr txBox="1"/>
          <p:nvPr/>
        </p:nvSpPr>
        <p:spPr>
          <a:xfrm>
            <a:off x="351196" y="2912099"/>
            <a:ext cx="302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3. </a:t>
            </a:r>
            <a:r>
              <a:rPr lang="en-US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Include features like availability,</a:t>
            </a:r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location-based search, and secure payment.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6C4C6D17-B41F-B05E-4750-14DF3F16C396}"/>
              </a:ext>
            </a:extLst>
          </p:cNvPr>
          <p:cNvSpPr txBox="1"/>
          <p:nvPr/>
        </p:nvSpPr>
        <p:spPr>
          <a:xfrm>
            <a:off x="5480495" y="3214000"/>
            <a:ext cx="3326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4. Target both tourists and local users looking for temporary transportation.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C2930-18EE-48EA-AC73-B29179B7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7BDCD-19AD-9EED-DF78-947089FD6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</a:rPr>
              <a:t>Work progress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CAE7FC3-7621-B9B9-8918-41B5A7011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ambria" panose="02040503050406030204" pitchFamily="18" charset="0"/>
                <a:ea typeface="Cambria" panose="02040503050406030204" pitchFamily="18" charset="0"/>
              </a:rPr>
              <a:t>Work progress</a:t>
            </a:r>
            <a:endParaRPr lang="ko-KR" altLang="en-US">
              <a:latin typeface="Cambria" panose="02040503050406030204" pitchFamily="18" charset="0"/>
            </a:endParaRPr>
          </a:p>
        </p:txBody>
      </p:sp>
      <p:graphicFrame>
        <p:nvGraphicFramePr>
          <p:cNvPr id="10" name="Диаграма 9">
            <a:extLst>
              <a:ext uri="{FF2B5EF4-FFF2-40B4-BE49-F238E27FC236}">
                <a16:creationId xmlns:a16="http://schemas.microsoft.com/office/drawing/2014/main" id="{88A82388-13F2-9577-B436-98085D7B3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469876"/>
              </p:ext>
            </p:extLst>
          </p:nvPr>
        </p:nvGraphicFramePr>
        <p:xfrm>
          <a:off x="-114011" y="1061200"/>
          <a:ext cx="9575161" cy="396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96A7EC9-AD3D-0CAB-D0A6-31863944BD9E}"/>
              </a:ext>
            </a:extLst>
          </p:cNvPr>
          <p:cNvSpPr txBox="1"/>
          <p:nvPr/>
        </p:nvSpPr>
        <p:spPr>
          <a:xfrm>
            <a:off x="3760383" y="165583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985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82062-D676-DAF6-88EF-6265FF34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670E7-EF6C-303C-8253-B43BFF3E3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</a:rPr>
              <a:t>Programs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961AC7F-DE84-3B20-377C-8133A731C1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0596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revision>155</cp:revision>
  <dcterms:created xsi:type="dcterms:W3CDTF">2016-12-05T23:26:54Z</dcterms:created>
  <dcterms:modified xsi:type="dcterms:W3CDTF">2025-05-04T19:53:41Z</dcterms:modified>
</cp:coreProperties>
</file>