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itchFamily="34" charset="0"/>
      <p:regular r:id="rId10"/>
      <p:bold r:id="rId11"/>
      <p:italic r:id="rId12"/>
      <p:boldItalic r:id="rId13"/>
    </p:embeddedFont>
    <p:embeddedFont>
      <p:font typeface="DM Sans Italics" charset="0"/>
      <p:regular r:id="rId14"/>
    </p:embeddedFont>
    <p:embeddedFont>
      <p:font typeface="League Spartan"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6" d="100"/>
          <a:sy n="66" d="100"/>
        </p:scale>
        <p:origin x="-1014"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2961" y="4966112"/>
            <a:ext cx="1978462" cy="1899165"/>
          </a:xfrm>
          <a:custGeom>
            <a:avLst/>
            <a:gdLst/>
            <a:ahLst/>
            <a:cxnLst/>
            <a:rect l="l" t="t" r="r" b="b"/>
            <a:pathLst>
              <a:path w="1978462" h="1899165">
                <a:moveTo>
                  <a:pt x="0" y="0"/>
                </a:moveTo>
                <a:lnTo>
                  <a:pt x="1978462" y="0"/>
                </a:lnTo>
                <a:lnTo>
                  <a:pt x="1978462" y="1899164"/>
                </a:lnTo>
                <a:lnTo>
                  <a:pt x="0" y="1899164"/>
                </a:lnTo>
                <a:lnTo>
                  <a:pt x="0" y="0"/>
                </a:lnTo>
                <a:close/>
              </a:path>
            </a:pathLst>
          </a:custGeom>
          <a:blipFill>
            <a:blip r:embed="rId2"/>
            <a:stretch>
              <a:fillRect b="-4175"/>
            </a:stretch>
          </a:blipFill>
        </p:spPr>
      </p:sp>
      <p:sp>
        <p:nvSpPr>
          <p:cNvPr id="3" name="TextBox 3"/>
          <p:cNvSpPr txBox="1"/>
          <p:nvPr/>
        </p:nvSpPr>
        <p:spPr>
          <a:xfrm>
            <a:off x="382961" y="3729559"/>
            <a:ext cx="10326506" cy="2225456"/>
          </a:xfrm>
          <a:prstGeom prst="rect">
            <a:avLst/>
          </a:prstGeom>
        </p:spPr>
        <p:txBody>
          <a:bodyPr lIns="0" tIns="0" rIns="0" bIns="0" rtlCol="0" anchor="t">
            <a:spAutoFit/>
          </a:bodyPr>
          <a:lstStyle/>
          <a:p>
            <a:pPr algn="ctr">
              <a:lnSpc>
                <a:spcPts val="18176"/>
              </a:lnSpc>
              <a:spcBef>
                <a:spcPct val="0"/>
              </a:spcBef>
            </a:pPr>
            <a:r>
              <a:rPr lang="en-US" sz="12983">
                <a:solidFill>
                  <a:srgbClr val="000000"/>
                </a:solidFill>
                <a:latin typeface="League Spartan"/>
                <a:ea typeface="League Spartan"/>
                <a:cs typeface="League Spartan"/>
                <a:sym typeface="League Spartan"/>
              </a:rPr>
              <a:t>Elite Rentals</a:t>
            </a:r>
          </a:p>
        </p:txBody>
      </p:sp>
      <p:sp>
        <p:nvSpPr>
          <p:cNvPr id="4" name="Freeform 4"/>
          <p:cNvSpPr/>
          <p:nvPr/>
        </p:nvSpPr>
        <p:spPr>
          <a:xfrm>
            <a:off x="2361423" y="4966112"/>
            <a:ext cx="1978462" cy="1899165"/>
          </a:xfrm>
          <a:custGeom>
            <a:avLst/>
            <a:gdLst/>
            <a:ahLst/>
            <a:cxnLst/>
            <a:rect l="l" t="t" r="r" b="b"/>
            <a:pathLst>
              <a:path w="1978462" h="1899165">
                <a:moveTo>
                  <a:pt x="0" y="0"/>
                </a:moveTo>
                <a:lnTo>
                  <a:pt x="1978462" y="0"/>
                </a:lnTo>
                <a:lnTo>
                  <a:pt x="1978462" y="1899164"/>
                </a:lnTo>
                <a:lnTo>
                  <a:pt x="0" y="1899164"/>
                </a:lnTo>
                <a:lnTo>
                  <a:pt x="0" y="0"/>
                </a:lnTo>
                <a:close/>
              </a:path>
            </a:pathLst>
          </a:custGeom>
          <a:blipFill>
            <a:blip r:embed="rId2"/>
            <a:stretch>
              <a:fillRect b="-4175"/>
            </a:stretch>
          </a:blipFill>
        </p:spPr>
      </p:sp>
      <p:sp>
        <p:nvSpPr>
          <p:cNvPr id="5" name="Freeform 5"/>
          <p:cNvSpPr/>
          <p:nvPr/>
        </p:nvSpPr>
        <p:spPr>
          <a:xfrm>
            <a:off x="4339885" y="4966112"/>
            <a:ext cx="1978462" cy="1899165"/>
          </a:xfrm>
          <a:custGeom>
            <a:avLst/>
            <a:gdLst/>
            <a:ahLst/>
            <a:cxnLst/>
            <a:rect l="l" t="t" r="r" b="b"/>
            <a:pathLst>
              <a:path w="1978462" h="1899165">
                <a:moveTo>
                  <a:pt x="0" y="0"/>
                </a:moveTo>
                <a:lnTo>
                  <a:pt x="1978462" y="0"/>
                </a:lnTo>
                <a:lnTo>
                  <a:pt x="1978462" y="1899164"/>
                </a:lnTo>
                <a:lnTo>
                  <a:pt x="0" y="1899164"/>
                </a:lnTo>
                <a:lnTo>
                  <a:pt x="0" y="0"/>
                </a:lnTo>
                <a:close/>
              </a:path>
            </a:pathLst>
          </a:custGeom>
          <a:blipFill>
            <a:blip r:embed="rId2"/>
            <a:stretch>
              <a:fillRect b="-4175"/>
            </a:stretch>
          </a:blipFill>
        </p:spPr>
      </p:sp>
      <p:sp>
        <p:nvSpPr>
          <p:cNvPr id="6" name="Freeform 6"/>
          <p:cNvSpPr/>
          <p:nvPr/>
        </p:nvSpPr>
        <p:spPr>
          <a:xfrm>
            <a:off x="6244745" y="4959745"/>
            <a:ext cx="1978462" cy="1899165"/>
          </a:xfrm>
          <a:custGeom>
            <a:avLst/>
            <a:gdLst/>
            <a:ahLst/>
            <a:cxnLst/>
            <a:rect l="l" t="t" r="r" b="b"/>
            <a:pathLst>
              <a:path w="1978462" h="1899165">
                <a:moveTo>
                  <a:pt x="0" y="0"/>
                </a:moveTo>
                <a:lnTo>
                  <a:pt x="1978462" y="0"/>
                </a:lnTo>
                <a:lnTo>
                  <a:pt x="1978462" y="1899165"/>
                </a:lnTo>
                <a:lnTo>
                  <a:pt x="0" y="1899165"/>
                </a:lnTo>
                <a:lnTo>
                  <a:pt x="0" y="0"/>
                </a:lnTo>
                <a:close/>
              </a:path>
            </a:pathLst>
          </a:custGeom>
          <a:blipFill>
            <a:blip r:embed="rId2"/>
            <a:stretch>
              <a:fillRect b="-4175"/>
            </a:stretch>
          </a:blipFill>
        </p:spPr>
      </p:sp>
      <p:sp>
        <p:nvSpPr>
          <p:cNvPr id="7" name="Freeform 7"/>
          <p:cNvSpPr/>
          <p:nvPr/>
        </p:nvSpPr>
        <p:spPr>
          <a:xfrm>
            <a:off x="8223207" y="4959745"/>
            <a:ext cx="1978462" cy="1899165"/>
          </a:xfrm>
          <a:custGeom>
            <a:avLst/>
            <a:gdLst/>
            <a:ahLst/>
            <a:cxnLst/>
            <a:rect l="l" t="t" r="r" b="b"/>
            <a:pathLst>
              <a:path w="1978462" h="1899165">
                <a:moveTo>
                  <a:pt x="0" y="0"/>
                </a:moveTo>
                <a:lnTo>
                  <a:pt x="1978462" y="0"/>
                </a:lnTo>
                <a:lnTo>
                  <a:pt x="1978462" y="1899165"/>
                </a:lnTo>
                <a:lnTo>
                  <a:pt x="0" y="1899165"/>
                </a:lnTo>
                <a:lnTo>
                  <a:pt x="0" y="0"/>
                </a:lnTo>
                <a:close/>
              </a:path>
            </a:pathLst>
          </a:custGeom>
          <a:blipFill>
            <a:blip r:embed="rId2"/>
            <a:stretch>
              <a:fillRect b="-4175"/>
            </a:stretch>
          </a:blipFill>
        </p:spPr>
      </p:sp>
      <p:sp>
        <p:nvSpPr>
          <p:cNvPr id="8" name="Freeform 8"/>
          <p:cNvSpPr/>
          <p:nvPr/>
        </p:nvSpPr>
        <p:spPr>
          <a:xfrm>
            <a:off x="8731005" y="4966112"/>
            <a:ext cx="1978462" cy="1899165"/>
          </a:xfrm>
          <a:custGeom>
            <a:avLst/>
            <a:gdLst/>
            <a:ahLst/>
            <a:cxnLst/>
            <a:rect l="l" t="t" r="r" b="b"/>
            <a:pathLst>
              <a:path w="1978462" h="1899165">
                <a:moveTo>
                  <a:pt x="0" y="0"/>
                </a:moveTo>
                <a:lnTo>
                  <a:pt x="1978462" y="0"/>
                </a:lnTo>
                <a:lnTo>
                  <a:pt x="1978462" y="1899164"/>
                </a:lnTo>
                <a:lnTo>
                  <a:pt x="0" y="1899164"/>
                </a:lnTo>
                <a:lnTo>
                  <a:pt x="0" y="0"/>
                </a:lnTo>
                <a:close/>
              </a:path>
            </a:pathLst>
          </a:custGeom>
          <a:blipFill>
            <a:blip r:embed="rId2"/>
            <a:stretch>
              <a:fillRect b="-4175"/>
            </a:stretch>
          </a:blipFill>
        </p:spPr>
      </p:sp>
      <p:sp>
        <p:nvSpPr>
          <p:cNvPr id="9" name="TextBox 9"/>
          <p:cNvSpPr txBox="1"/>
          <p:nvPr/>
        </p:nvSpPr>
        <p:spPr>
          <a:xfrm>
            <a:off x="382961" y="6245604"/>
            <a:ext cx="7910035" cy="621147"/>
          </a:xfrm>
          <a:prstGeom prst="rect">
            <a:avLst/>
          </a:prstGeom>
        </p:spPr>
        <p:txBody>
          <a:bodyPr lIns="0" tIns="0" rIns="0" bIns="0" rtlCol="0" anchor="t">
            <a:spAutoFit/>
          </a:bodyPr>
          <a:lstStyle/>
          <a:p>
            <a:pPr algn="just">
              <a:lnSpc>
                <a:spcPts val="5138"/>
              </a:lnSpc>
              <a:spcBef>
                <a:spcPct val="0"/>
              </a:spcBef>
            </a:pPr>
            <a:r>
              <a:rPr lang="en-US" sz="3670" i="1">
                <a:solidFill>
                  <a:srgbClr val="493D3D"/>
                </a:solidFill>
                <a:latin typeface="DM Sans Italics"/>
                <a:ea typeface="DM Sans Italics"/>
                <a:cs typeface="DM Sans Italics"/>
                <a:sym typeface="DM Sans Italics"/>
              </a:rPr>
              <a:t>Not just your wheels, your journey.</a:t>
            </a:r>
          </a:p>
        </p:txBody>
      </p:sp>
      <p:sp>
        <p:nvSpPr>
          <p:cNvPr id="10" name="Freeform 10"/>
          <p:cNvSpPr/>
          <p:nvPr/>
        </p:nvSpPr>
        <p:spPr>
          <a:xfrm>
            <a:off x="10709467" y="1329915"/>
            <a:ext cx="7928385" cy="7928385"/>
          </a:xfrm>
          <a:custGeom>
            <a:avLst/>
            <a:gdLst/>
            <a:ahLst/>
            <a:cxnLst/>
            <a:rect l="l" t="t" r="r" b="b"/>
            <a:pathLst>
              <a:path w="7928385" h="7928385">
                <a:moveTo>
                  <a:pt x="0" y="0"/>
                </a:moveTo>
                <a:lnTo>
                  <a:pt x="7928385" y="0"/>
                </a:lnTo>
                <a:lnTo>
                  <a:pt x="7928385" y="7928385"/>
                </a:lnTo>
                <a:lnTo>
                  <a:pt x="0" y="7928385"/>
                </a:lnTo>
                <a:lnTo>
                  <a:pt x="0" y="0"/>
                </a:lnTo>
                <a:close/>
              </a:path>
            </a:pathLst>
          </a:custGeom>
          <a:blipFill>
            <a:blip r:embed="rId3"/>
            <a:stretch>
              <a:fillRect/>
            </a:stretch>
          </a:blipFill>
        </p:spPr>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288000" cy="103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2100" y="3469334"/>
            <a:ext cx="7798483" cy="2179894"/>
            <a:chOff x="0" y="0"/>
            <a:chExt cx="10397978" cy="2906525"/>
          </a:xfrm>
        </p:grpSpPr>
        <p:grpSp>
          <p:nvGrpSpPr>
            <p:cNvPr id="3" name="Group 3"/>
            <p:cNvGrpSpPr/>
            <p:nvPr/>
          </p:nvGrpSpPr>
          <p:grpSpPr>
            <a:xfrm>
              <a:off x="0" y="0"/>
              <a:ext cx="2634885" cy="2906525"/>
              <a:chOff x="0" y="0"/>
              <a:chExt cx="569546" cy="628262"/>
            </a:xfrm>
          </p:grpSpPr>
          <p:sp>
            <p:nvSpPr>
              <p:cNvPr id="4" name="Freeform 4"/>
              <p:cNvSpPr/>
              <p:nvPr/>
            </p:nvSpPr>
            <p:spPr>
              <a:xfrm>
                <a:off x="0" y="0"/>
                <a:ext cx="569546" cy="628262"/>
              </a:xfrm>
              <a:custGeom>
                <a:avLst/>
                <a:gdLst/>
                <a:ahLst/>
                <a:cxnLst/>
                <a:rect l="l" t="t" r="r" b="b"/>
                <a:pathLst>
                  <a:path w="569546" h="628262">
                    <a:moveTo>
                      <a:pt x="0" y="0"/>
                    </a:moveTo>
                    <a:lnTo>
                      <a:pt x="569546" y="0"/>
                    </a:lnTo>
                    <a:lnTo>
                      <a:pt x="569546" y="628262"/>
                    </a:lnTo>
                    <a:lnTo>
                      <a:pt x="0" y="628262"/>
                    </a:lnTo>
                    <a:close/>
                  </a:path>
                </a:pathLst>
              </a:custGeom>
              <a:solidFill>
                <a:srgbClr val="000000"/>
              </a:solidFill>
            </p:spPr>
          </p:sp>
          <p:sp>
            <p:nvSpPr>
              <p:cNvPr id="5" name="TextBox 5"/>
              <p:cNvSpPr txBox="1"/>
              <p:nvPr/>
            </p:nvSpPr>
            <p:spPr>
              <a:xfrm>
                <a:off x="0" y="-38100"/>
                <a:ext cx="569546" cy="666362"/>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072934" y="289973"/>
              <a:ext cx="7325044" cy="1163290"/>
            </a:xfrm>
            <a:prstGeom prst="rect">
              <a:avLst/>
            </a:prstGeom>
          </p:spPr>
          <p:txBody>
            <a:bodyPr lIns="0" tIns="0" rIns="0" bIns="0" rtlCol="0" anchor="t">
              <a:spAutoFit/>
            </a:bodyPr>
            <a:lstStyle/>
            <a:p>
              <a:pPr algn="ctr">
                <a:lnSpc>
                  <a:spcPts val="7371"/>
                </a:lnSpc>
                <a:spcBef>
                  <a:spcPct val="0"/>
                </a:spcBef>
              </a:pPr>
              <a:r>
                <a:rPr lang="en-US" sz="5265">
                  <a:solidFill>
                    <a:srgbClr val="000000"/>
                  </a:solidFill>
                  <a:latin typeface="League Spartan"/>
                  <a:ea typeface="League Spartan"/>
                  <a:cs typeface="League Spartan"/>
                  <a:sym typeface="League Spartan"/>
                </a:rPr>
                <a:t>Atanas Todorov</a:t>
              </a:r>
            </a:p>
          </p:txBody>
        </p:sp>
        <p:sp>
          <p:nvSpPr>
            <p:cNvPr id="7" name="TextBox 7"/>
            <p:cNvSpPr txBox="1"/>
            <p:nvPr/>
          </p:nvSpPr>
          <p:spPr>
            <a:xfrm>
              <a:off x="3072934" y="1586806"/>
              <a:ext cx="4880831" cy="878143"/>
            </a:xfrm>
            <a:prstGeom prst="rect">
              <a:avLst/>
            </a:prstGeom>
          </p:spPr>
          <p:txBody>
            <a:bodyPr lIns="0" tIns="0" rIns="0" bIns="0" rtlCol="0" anchor="t">
              <a:spAutoFit/>
            </a:bodyPr>
            <a:lstStyle/>
            <a:p>
              <a:pPr algn="ctr">
                <a:lnSpc>
                  <a:spcPts val="5534"/>
                </a:lnSpc>
                <a:spcBef>
                  <a:spcPct val="0"/>
                </a:spcBef>
              </a:pPr>
              <a:r>
                <a:rPr lang="en-US" sz="3953">
                  <a:solidFill>
                    <a:srgbClr val="504D4D"/>
                  </a:solidFill>
                  <a:latin typeface="League Spartan"/>
                  <a:ea typeface="League Spartan"/>
                  <a:cs typeface="League Spartan"/>
                  <a:sym typeface="League Spartan"/>
                </a:rPr>
                <a:t>Scrum Trainer</a:t>
              </a:r>
            </a:p>
          </p:txBody>
        </p:sp>
      </p:grpSp>
      <p:grpSp>
        <p:nvGrpSpPr>
          <p:cNvPr id="8" name="Group 8"/>
          <p:cNvGrpSpPr/>
          <p:nvPr/>
        </p:nvGrpSpPr>
        <p:grpSpPr>
          <a:xfrm>
            <a:off x="212100" y="6918053"/>
            <a:ext cx="2004410" cy="2179894"/>
            <a:chOff x="0" y="0"/>
            <a:chExt cx="577687" cy="628262"/>
          </a:xfrm>
        </p:grpSpPr>
        <p:sp>
          <p:nvSpPr>
            <p:cNvPr id="9" name="Freeform 9"/>
            <p:cNvSpPr/>
            <p:nvPr/>
          </p:nvSpPr>
          <p:spPr>
            <a:xfrm>
              <a:off x="0" y="0"/>
              <a:ext cx="577687" cy="628262"/>
            </a:xfrm>
            <a:custGeom>
              <a:avLst/>
              <a:gdLst/>
              <a:ahLst/>
              <a:cxnLst/>
              <a:rect l="l" t="t" r="r" b="b"/>
              <a:pathLst>
                <a:path w="577687" h="628262">
                  <a:moveTo>
                    <a:pt x="0" y="0"/>
                  </a:moveTo>
                  <a:lnTo>
                    <a:pt x="577687" y="0"/>
                  </a:lnTo>
                  <a:lnTo>
                    <a:pt x="577687" y="628262"/>
                  </a:lnTo>
                  <a:lnTo>
                    <a:pt x="0" y="628262"/>
                  </a:lnTo>
                  <a:close/>
                </a:path>
              </a:pathLst>
            </a:custGeom>
            <a:solidFill>
              <a:srgbClr val="000000"/>
            </a:solidFill>
          </p:spPr>
        </p:sp>
        <p:sp>
          <p:nvSpPr>
            <p:cNvPr id="10" name="TextBox 10"/>
            <p:cNvSpPr txBox="1"/>
            <p:nvPr/>
          </p:nvSpPr>
          <p:spPr>
            <a:xfrm>
              <a:off x="0" y="-38100"/>
              <a:ext cx="577687" cy="666362"/>
            </a:xfrm>
            <a:prstGeom prst="rect">
              <a:avLst/>
            </a:prstGeom>
          </p:spPr>
          <p:txBody>
            <a:bodyPr lIns="46423" tIns="46423" rIns="46423" bIns="46423" rtlCol="0" anchor="ctr"/>
            <a:lstStyle/>
            <a:p>
              <a:pPr algn="ctr">
                <a:lnSpc>
                  <a:spcPts val="2659"/>
                </a:lnSpc>
                <a:spcBef>
                  <a:spcPct val="0"/>
                </a:spcBef>
              </a:pPr>
              <a:endParaRPr/>
            </a:p>
          </p:txBody>
        </p:sp>
      </p:grpSp>
      <p:grpSp>
        <p:nvGrpSpPr>
          <p:cNvPr id="11" name="Group 11"/>
          <p:cNvGrpSpPr/>
          <p:nvPr/>
        </p:nvGrpSpPr>
        <p:grpSpPr>
          <a:xfrm>
            <a:off x="9243387" y="6924791"/>
            <a:ext cx="1976164" cy="2179894"/>
            <a:chOff x="0" y="0"/>
            <a:chExt cx="569546" cy="628262"/>
          </a:xfrm>
        </p:grpSpPr>
        <p:sp>
          <p:nvSpPr>
            <p:cNvPr id="12" name="Freeform 12"/>
            <p:cNvSpPr/>
            <p:nvPr/>
          </p:nvSpPr>
          <p:spPr>
            <a:xfrm>
              <a:off x="0" y="0"/>
              <a:ext cx="569546" cy="628262"/>
            </a:xfrm>
            <a:custGeom>
              <a:avLst/>
              <a:gdLst/>
              <a:ahLst/>
              <a:cxnLst/>
              <a:rect l="l" t="t" r="r" b="b"/>
              <a:pathLst>
                <a:path w="569546" h="628262">
                  <a:moveTo>
                    <a:pt x="0" y="0"/>
                  </a:moveTo>
                  <a:lnTo>
                    <a:pt x="569546" y="0"/>
                  </a:lnTo>
                  <a:lnTo>
                    <a:pt x="569546" y="628262"/>
                  </a:lnTo>
                  <a:lnTo>
                    <a:pt x="0" y="628262"/>
                  </a:lnTo>
                  <a:close/>
                </a:path>
              </a:pathLst>
            </a:custGeom>
            <a:solidFill>
              <a:srgbClr val="000000"/>
            </a:solidFill>
          </p:spPr>
        </p:sp>
        <p:sp>
          <p:nvSpPr>
            <p:cNvPr id="13" name="TextBox 13"/>
            <p:cNvSpPr txBox="1"/>
            <p:nvPr/>
          </p:nvSpPr>
          <p:spPr>
            <a:xfrm>
              <a:off x="0" y="-38100"/>
              <a:ext cx="569546" cy="666362"/>
            </a:xfrm>
            <a:prstGeom prst="rect">
              <a:avLst/>
            </a:prstGeom>
          </p:spPr>
          <p:txBody>
            <a:bodyPr lIns="46423" tIns="46423" rIns="46423" bIns="46423" rtlCol="0" anchor="ctr"/>
            <a:lstStyle/>
            <a:p>
              <a:pPr algn="ctr">
                <a:lnSpc>
                  <a:spcPts val="2659"/>
                </a:lnSpc>
                <a:spcBef>
                  <a:spcPct val="0"/>
                </a:spcBef>
              </a:pPr>
              <a:endParaRPr/>
            </a:p>
          </p:txBody>
        </p:sp>
      </p:grpSp>
      <p:grpSp>
        <p:nvGrpSpPr>
          <p:cNvPr id="14" name="Group 14"/>
          <p:cNvGrpSpPr/>
          <p:nvPr/>
        </p:nvGrpSpPr>
        <p:grpSpPr>
          <a:xfrm>
            <a:off x="9243387" y="3469334"/>
            <a:ext cx="1976164" cy="2179894"/>
            <a:chOff x="0" y="0"/>
            <a:chExt cx="569546" cy="628262"/>
          </a:xfrm>
        </p:grpSpPr>
        <p:sp>
          <p:nvSpPr>
            <p:cNvPr id="15" name="Freeform 15"/>
            <p:cNvSpPr/>
            <p:nvPr/>
          </p:nvSpPr>
          <p:spPr>
            <a:xfrm>
              <a:off x="0" y="0"/>
              <a:ext cx="569546" cy="628262"/>
            </a:xfrm>
            <a:custGeom>
              <a:avLst/>
              <a:gdLst/>
              <a:ahLst/>
              <a:cxnLst/>
              <a:rect l="l" t="t" r="r" b="b"/>
              <a:pathLst>
                <a:path w="569546" h="628262">
                  <a:moveTo>
                    <a:pt x="0" y="0"/>
                  </a:moveTo>
                  <a:lnTo>
                    <a:pt x="569546" y="0"/>
                  </a:lnTo>
                  <a:lnTo>
                    <a:pt x="569546" y="628262"/>
                  </a:lnTo>
                  <a:lnTo>
                    <a:pt x="0" y="628262"/>
                  </a:lnTo>
                  <a:close/>
                </a:path>
              </a:pathLst>
            </a:custGeom>
            <a:solidFill>
              <a:srgbClr val="000000"/>
            </a:solidFill>
          </p:spPr>
        </p:sp>
        <p:sp>
          <p:nvSpPr>
            <p:cNvPr id="16" name="TextBox 16"/>
            <p:cNvSpPr txBox="1"/>
            <p:nvPr/>
          </p:nvSpPr>
          <p:spPr>
            <a:xfrm>
              <a:off x="0" y="-38100"/>
              <a:ext cx="569546" cy="666362"/>
            </a:xfrm>
            <a:prstGeom prst="rect">
              <a:avLst/>
            </a:prstGeom>
          </p:spPr>
          <p:txBody>
            <a:bodyPr lIns="46423" tIns="46423" rIns="46423" bIns="46423" rtlCol="0" anchor="ctr"/>
            <a:lstStyle/>
            <a:p>
              <a:pPr algn="ctr">
                <a:lnSpc>
                  <a:spcPts val="2659"/>
                </a:lnSpc>
                <a:spcBef>
                  <a:spcPct val="0"/>
                </a:spcBef>
              </a:pPr>
              <a:endParaRPr/>
            </a:p>
          </p:txBody>
        </p:sp>
      </p:grpSp>
      <p:sp>
        <p:nvSpPr>
          <p:cNvPr id="17" name="Freeform 17"/>
          <p:cNvSpPr/>
          <p:nvPr/>
        </p:nvSpPr>
        <p:spPr>
          <a:xfrm>
            <a:off x="212100" y="6918053"/>
            <a:ext cx="2003826" cy="2179894"/>
          </a:xfrm>
          <a:custGeom>
            <a:avLst/>
            <a:gdLst/>
            <a:ahLst/>
            <a:cxnLst/>
            <a:rect l="l" t="t" r="r" b="b"/>
            <a:pathLst>
              <a:path w="2003826" h="2179894">
                <a:moveTo>
                  <a:pt x="0" y="0"/>
                </a:moveTo>
                <a:lnTo>
                  <a:pt x="2003826" y="0"/>
                </a:lnTo>
                <a:lnTo>
                  <a:pt x="2003826" y="2179893"/>
                </a:lnTo>
                <a:lnTo>
                  <a:pt x="0" y="2179893"/>
                </a:lnTo>
                <a:lnTo>
                  <a:pt x="0" y="0"/>
                </a:lnTo>
                <a:close/>
              </a:path>
            </a:pathLst>
          </a:custGeom>
          <a:blipFill>
            <a:blip r:embed="rId2"/>
            <a:stretch>
              <a:fillRect l="-5982" r="-2803"/>
            </a:stretch>
          </a:blipFill>
        </p:spPr>
      </p:sp>
      <p:sp>
        <p:nvSpPr>
          <p:cNvPr id="18" name="Freeform 18"/>
          <p:cNvSpPr/>
          <p:nvPr/>
        </p:nvSpPr>
        <p:spPr>
          <a:xfrm>
            <a:off x="212100" y="3469334"/>
            <a:ext cx="2004410" cy="2179894"/>
          </a:xfrm>
          <a:custGeom>
            <a:avLst/>
            <a:gdLst/>
            <a:ahLst/>
            <a:cxnLst/>
            <a:rect l="l" t="t" r="r" b="b"/>
            <a:pathLst>
              <a:path w="2004410" h="2179894">
                <a:moveTo>
                  <a:pt x="0" y="0"/>
                </a:moveTo>
                <a:lnTo>
                  <a:pt x="2004411" y="0"/>
                </a:lnTo>
                <a:lnTo>
                  <a:pt x="2004411" y="2179893"/>
                </a:lnTo>
                <a:lnTo>
                  <a:pt x="0" y="2179893"/>
                </a:lnTo>
                <a:lnTo>
                  <a:pt x="0" y="0"/>
                </a:lnTo>
                <a:close/>
              </a:path>
            </a:pathLst>
          </a:custGeom>
          <a:blipFill>
            <a:blip r:embed="rId3"/>
            <a:stretch>
              <a:fillRect l="-4377" r="-4377"/>
            </a:stretch>
          </a:blipFill>
        </p:spPr>
      </p:sp>
      <p:sp>
        <p:nvSpPr>
          <p:cNvPr id="19" name="Freeform 19"/>
          <p:cNvSpPr/>
          <p:nvPr/>
        </p:nvSpPr>
        <p:spPr>
          <a:xfrm>
            <a:off x="9189850" y="3469334"/>
            <a:ext cx="2083238" cy="2179894"/>
          </a:xfrm>
          <a:custGeom>
            <a:avLst/>
            <a:gdLst/>
            <a:ahLst/>
            <a:cxnLst/>
            <a:rect l="l" t="t" r="r" b="b"/>
            <a:pathLst>
              <a:path w="2083238" h="2179894">
                <a:moveTo>
                  <a:pt x="0" y="0"/>
                </a:moveTo>
                <a:lnTo>
                  <a:pt x="2083237" y="0"/>
                </a:lnTo>
                <a:lnTo>
                  <a:pt x="2083237" y="2179893"/>
                </a:lnTo>
                <a:lnTo>
                  <a:pt x="0" y="2179893"/>
                </a:lnTo>
                <a:lnTo>
                  <a:pt x="0" y="0"/>
                </a:lnTo>
                <a:close/>
              </a:path>
            </a:pathLst>
          </a:custGeom>
          <a:blipFill>
            <a:blip r:embed="rId4"/>
            <a:stretch>
              <a:fillRect l="-2319" r="-2319"/>
            </a:stretch>
          </a:blipFill>
        </p:spPr>
      </p:sp>
      <p:sp>
        <p:nvSpPr>
          <p:cNvPr id="20" name="Freeform 20"/>
          <p:cNvSpPr/>
          <p:nvPr/>
        </p:nvSpPr>
        <p:spPr>
          <a:xfrm>
            <a:off x="9243387" y="6918053"/>
            <a:ext cx="2090464" cy="2178058"/>
          </a:xfrm>
          <a:custGeom>
            <a:avLst/>
            <a:gdLst/>
            <a:ahLst/>
            <a:cxnLst/>
            <a:rect l="l" t="t" r="r" b="b"/>
            <a:pathLst>
              <a:path w="2090464" h="2178058">
                <a:moveTo>
                  <a:pt x="0" y="0"/>
                </a:moveTo>
                <a:lnTo>
                  <a:pt x="2090463" y="0"/>
                </a:lnTo>
                <a:lnTo>
                  <a:pt x="2090463" y="2178057"/>
                </a:lnTo>
                <a:lnTo>
                  <a:pt x="0" y="2178057"/>
                </a:lnTo>
                <a:lnTo>
                  <a:pt x="0" y="0"/>
                </a:lnTo>
                <a:close/>
              </a:path>
            </a:pathLst>
          </a:custGeom>
          <a:blipFill>
            <a:blip r:embed="rId5"/>
            <a:stretch>
              <a:fillRect t="-29544" b="-77976"/>
            </a:stretch>
          </a:blipFill>
        </p:spPr>
      </p:sp>
      <p:sp>
        <p:nvSpPr>
          <p:cNvPr id="21" name="TextBox 21"/>
          <p:cNvSpPr txBox="1"/>
          <p:nvPr/>
        </p:nvSpPr>
        <p:spPr>
          <a:xfrm>
            <a:off x="11333850" y="7124816"/>
            <a:ext cx="5493783" cy="896280"/>
          </a:xfrm>
          <a:prstGeom prst="rect">
            <a:avLst/>
          </a:prstGeom>
        </p:spPr>
        <p:txBody>
          <a:bodyPr lIns="0" tIns="0" rIns="0" bIns="0" rtlCol="0" anchor="t">
            <a:spAutoFit/>
          </a:bodyPr>
          <a:lstStyle/>
          <a:p>
            <a:pPr algn="ctr">
              <a:lnSpc>
                <a:spcPts val="7371"/>
              </a:lnSpc>
              <a:spcBef>
                <a:spcPct val="0"/>
              </a:spcBef>
            </a:pPr>
            <a:r>
              <a:rPr lang="en-US" sz="5265">
                <a:solidFill>
                  <a:srgbClr val="000000"/>
                </a:solidFill>
                <a:latin typeface="League Spartan"/>
                <a:ea typeface="League Spartan"/>
                <a:cs typeface="League Spartan"/>
                <a:sym typeface="League Spartan"/>
              </a:rPr>
              <a:t>Georgi Dinkov</a:t>
            </a:r>
          </a:p>
        </p:txBody>
      </p:sp>
      <p:sp>
        <p:nvSpPr>
          <p:cNvPr id="22" name="TextBox 22"/>
          <p:cNvSpPr txBox="1"/>
          <p:nvPr/>
        </p:nvSpPr>
        <p:spPr>
          <a:xfrm>
            <a:off x="11659557" y="8106821"/>
            <a:ext cx="3660623" cy="671111"/>
          </a:xfrm>
          <a:prstGeom prst="rect">
            <a:avLst/>
          </a:prstGeom>
        </p:spPr>
        <p:txBody>
          <a:bodyPr lIns="0" tIns="0" rIns="0" bIns="0" rtlCol="0" anchor="t">
            <a:spAutoFit/>
          </a:bodyPr>
          <a:lstStyle/>
          <a:p>
            <a:pPr algn="l">
              <a:lnSpc>
                <a:spcPts val="5534"/>
              </a:lnSpc>
              <a:spcBef>
                <a:spcPct val="0"/>
              </a:spcBef>
            </a:pPr>
            <a:r>
              <a:rPr lang="en-US" sz="3953">
                <a:solidFill>
                  <a:srgbClr val="504D4D"/>
                </a:solidFill>
                <a:latin typeface="League Spartan"/>
                <a:ea typeface="League Spartan"/>
                <a:cs typeface="League Spartan"/>
                <a:sym typeface="League Spartan"/>
              </a:rPr>
              <a:t>Designer </a:t>
            </a:r>
          </a:p>
        </p:txBody>
      </p:sp>
      <p:sp>
        <p:nvSpPr>
          <p:cNvPr id="23" name="TextBox 23"/>
          <p:cNvSpPr txBox="1"/>
          <p:nvPr/>
        </p:nvSpPr>
        <p:spPr>
          <a:xfrm>
            <a:off x="11219550" y="3663001"/>
            <a:ext cx="6258147" cy="896280"/>
          </a:xfrm>
          <a:prstGeom prst="rect">
            <a:avLst/>
          </a:prstGeom>
        </p:spPr>
        <p:txBody>
          <a:bodyPr lIns="0" tIns="0" rIns="0" bIns="0" rtlCol="0" anchor="t">
            <a:spAutoFit/>
          </a:bodyPr>
          <a:lstStyle/>
          <a:p>
            <a:pPr algn="ctr">
              <a:lnSpc>
                <a:spcPts val="7371"/>
              </a:lnSpc>
              <a:spcBef>
                <a:spcPct val="0"/>
              </a:spcBef>
            </a:pPr>
            <a:r>
              <a:rPr lang="en-US" sz="5265">
                <a:solidFill>
                  <a:srgbClr val="000000"/>
                </a:solidFill>
                <a:latin typeface="League Spartan"/>
                <a:ea typeface="League Spartan"/>
                <a:cs typeface="League Spartan"/>
                <a:sym typeface="League Spartan"/>
              </a:rPr>
              <a:t>Bozhidar Stanev</a:t>
            </a:r>
          </a:p>
        </p:txBody>
      </p:sp>
      <p:sp>
        <p:nvSpPr>
          <p:cNvPr id="24" name="TextBox 24"/>
          <p:cNvSpPr txBox="1"/>
          <p:nvPr/>
        </p:nvSpPr>
        <p:spPr>
          <a:xfrm>
            <a:off x="11548087" y="4640388"/>
            <a:ext cx="5394396" cy="1379528"/>
          </a:xfrm>
          <a:prstGeom prst="rect">
            <a:avLst/>
          </a:prstGeom>
        </p:spPr>
        <p:txBody>
          <a:bodyPr lIns="0" tIns="0" rIns="0" bIns="0" rtlCol="0" anchor="t">
            <a:spAutoFit/>
          </a:bodyPr>
          <a:lstStyle/>
          <a:p>
            <a:pPr algn="ctr">
              <a:lnSpc>
                <a:spcPts val="5534"/>
              </a:lnSpc>
              <a:spcBef>
                <a:spcPct val="0"/>
              </a:spcBef>
            </a:pPr>
            <a:r>
              <a:rPr lang="en-US" sz="3953">
                <a:solidFill>
                  <a:srgbClr val="504D4D"/>
                </a:solidFill>
                <a:latin typeface="League Spartan"/>
                <a:ea typeface="League Spartan"/>
                <a:cs typeface="League Spartan"/>
                <a:sym typeface="League Spartan"/>
              </a:rPr>
              <a:t>Front-End Developer</a:t>
            </a:r>
          </a:p>
          <a:p>
            <a:pPr algn="ctr">
              <a:lnSpc>
                <a:spcPts val="5534"/>
              </a:lnSpc>
              <a:spcBef>
                <a:spcPct val="0"/>
              </a:spcBef>
            </a:pPr>
            <a:endParaRPr lang="en-US" sz="3953">
              <a:solidFill>
                <a:srgbClr val="504D4D"/>
              </a:solidFill>
              <a:latin typeface="League Spartan"/>
              <a:ea typeface="League Spartan"/>
              <a:cs typeface="League Spartan"/>
              <a:sym typeface="League Spartan"/>
            </a:endParaRPr>
          </a:p>
        </p:txBody>
      </p:sp>
      <p:sp>
        <p:nvSpPr>
          <p:cNvPr id="25" name="TextBox 25"/>
          <p:cNvSpPr txBox="1"/>
          <p:nvPr/>
        </p:nvSpPr>
        <p:spPr>
          <a:xfrm>
            <a:off x="2326804" y="7000250"/>
            <a:ext cx="6495916" cy="828927"/>
          </a:xfrm>
          <a:prstGeom prst="rect">
            <a:avLst/>
          </a:prstGeom>
        </p:spPr>
        <p:txBody>
          <a:bodyPr lIns="0" tIns="0" rIns="0" bIns="0" rtlCol="0" anchor="t">
            <a:spAutoFit/>
          </a:bodyPr>
          <a:lstStyle/>
          <a:p>
            <a:pPr algn="ctr">
              <a:lnSpc>
                <a:spcPts val="6811"/>
              </a:lnSpc>
              <a:spcBef>
                <a:spcPct val="0"/>
              </a:spcBef>
            </a:pPr>
            <a:r>
              <a:rPr lang="en-US" sz="4865">
                <a:solidFill>
                  <a:srgbClr val="000000"/>
                </a:solidFill>
                <a:latin typeface="League Spartan"/>
                <a:ea typeface="League Spartan"/>
                <a:cs typeface="League Spartan"/>
                <a:sym typeface="League Spartan"/>
              </a:rPr>
              <a:t>Radoslav Stoyanov</a:t>
            </a:r>
          </a:p>
        </p:txBody>
      </p:sp>
      <p:sp>
        <p:nvSpPr>
          <p:cNvPr id="26" name="TextBox 26"/>
          <p:cNvSpPr txBox="1"/>
          <p:nvPr/>
        </p:nvSpPr>
        <p:spPr>
          <a:xfrm>
            <a:off x="2501971" y="8041334"/>
            <a:ext cx="5703478" cy="677657"/>
          </a:xfrm>
          <a:prstGeom prst="rect">
            <a:avLst/>
          </a:prstGeom>
        </p:spPr>
        <p:txBody>
          <a:bodyPr lIns="0" tIns="0" rIns="0" bIns="0" rtlCol="0" anchor="t">
            <a:spAutoFit/>
          </a:bodyPr>
          <a:lstStyle/>
          <a:p>
            <a:pPr algn="ctr">
              <a:lnSpc>
                <a:spcPts val="5534"/>
              </a:lnSpc>
              <a:spcBef>
                <a:spcPct val="0"/>
              </a:spcBef>
            </a:pPr>
            <a:r>
              <a:rPr lang="en-US" sz="3953">
                <a:solidFill>
                  <a:srgbClr val="504D4D"/>
                </a:solidFill>
                <a:latin typeface="League Spartan"/>
                <a:ea typeface="League Spartan"/>
                <a:cs typeface="League Spartan"/>
                <a:sym typeface="League Spartan"/>
              </a:rPr>
              <a:t>Back-End Developer</a:t>
            </a:r>
          </a:p>
        </p:txBody>
      </p:sp>
      <p:sp>
        <p:nvSpPr>
          <p:cNvPr id="27" name="TextBox 27"/>
          <p:cNvSpPr txBox="1"/>
          <p:nvPr/>
        </p:nvSpPr>
        <p:spPr>
          <a:xfrm>
            <a:off x="3645120" y="142699"/>
            <a:ext cx="11196533" cy="2417921"/>
          </a:xfrm>
          <a:prstGeom prst="rect">
            <a:avLst/>
          </a:prstGeom>
        </p:spPr>
        <p:txBody>
          <a:bodyPr lIns="0" tIns="0" rIns="0" bIns="0" rtlCol="0" anchor="t">
            <a:spAutoFit/>
          </a:bodyPr>
          <a:lstStyle/>
          <a:p>
            <a:pPr algn="ctr">
              <a:lnSpc>
                <a:spcPts val="19707"/>
              </a:lnSpc>
              <a:spcBef>
                <a:spcPct val="0"/>
              </a:spcBef>
            </a:pPr>
            <a:r>
              <a:rPr lang="en-US" sz="14077" u="sng">
                <a:solidFill>
                  <a:srgbClr val="000000"/>
                </a:solidFill>
                <a:latin typeface="League Spartan"/>
                <a:ea typeface="League Spartan"/>
                <a:cs typeface="League Spartan"/>
                <a:sym typeface="League Spartan"/>
              </a:rPr>
              <a:t>Our Team</a:t>
            </a: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288000" cy="1031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45120" y="142699"/>
            <a:ext cx="11196533" cy="2417921"/>
          </a:xfrm>
          <a:prstGeom prst="rect">
            <a:avLst/>
          </a:prstGeom>
        </p:spPr>
        <p:txBody>
          <a:bodyPr lIns="0" tIns="0" rIns="0" bIns="0" rtlCol="0" anchor="t">
            <a:spAutoFit/>
          </a:bodyPr>
          <a:lstStyle/>
          <a:p>
            <a:pPr algn="ctr">
              <a:lnSpc>
                <a:spcPts val="19707"/>
              </a:lnSpc>
              <a:spcBef>
                <a:spcPct val="0"/>
              </a:spcBef>
            </a:pPr>
            <a:r>
              <a:rPr lang="en-US" sz="14077" u="sng">
                <a:solidFill>
                  <a:srgbClr val="000000"/>
                </a:solidFill>
                <a:latin typeface="League Spartan"/>
                <a:ea typeface="League Spartan"/>
                <a:cs typeface="League Spartan"/>
                <a:sym typeface="League Spartan"/>
              </a:rPr>
              <a:t>Stages</a:t>
            </a:r>
          </a:p>
        </p:txBody>
      </p:sp>
      <p:grpSp>
        <p:nvGrpSpPr>
          <p:cNvPr id="3" name="Group 3"/>
          <p:cNvGrpSpPr/>
          <p:nvPr/>
        </p:nvGrpSpPr>
        <p:grpSpPr>
          <a:xfrm>
            <a:off x="-360018" y="3238342"/>
            <a:ext cx="19008036" cy="990438"/>
            <a:chOff x="0" y="0"/>
            <a:chExt cx="25344049" cy="1320583"/>
          </a:xfrm>
        </p:grpSpPr>
        <p:sp>
          <p:nvSpPr>
            <p:cNvPr id="4" name="AutoShape 4"/>
            <p:cNvSpPr/>
            <p:nvPr/>
          </p:nvSpPr>
          <p:spPr>
            <a:xfrm>
              <a:off x="2101491" y="685692"/>
              <a:ext cx="20801350" cy="0"/>
            </a:xfrm>
            <a:prstGeom prst="line">
              <a:avLst/>
            </a:prstGeom>
            <a:ln w="50800" cap="flat">
              <a:solidFill>
                <a:srgbClr val="000000"/>
              </a:solidFill>
              <a:prstDash val="solid"/>
              <a:headEnd type="oval" w="lg" len="lg"/>
              <a:tailEnd type="oval" w="lg" len="lg"/>
            </a:ln>
          </p:spPr>
        </p:sp>
        <p:sp>
          <p:nvSpPr>
            <p:cNvPr id="5" name="TextBox 5"/>
            <p:cNvSpPr txBox="1"/>
            <p:nvPr/>
          </p:nvSpPr>
          <p:spPr>
            <a:xfrm>
              <a:off x="0" y="-133350"/>
              <a:ext cx="7846539" cy="1453933"/>
            </a:xfrm>
            <a:prstGeom prst="rect">
              <a:avLst/>
            </a:prstGeom>
          </p:spPr>
          <p:txBody>
            <a:bodyPr lIns="0" tIns="0" rIns="0" bIns="0" rtlCol="0" anchor="t">
              <a:spAutoFit/>
            </a:bodyPr>
            <a:lstStyle/>
            <a:p>
              <a:pPr algn="ctr">
                <a:lnSpc>
                  <a:spcPts val="9144"/>
                </a:lnSpc>
                <a:spcBef>
                  <a:spcPct val="0"/>
                </a:spcBef>
              </a:pPr>
              <a:r>
                <a:rPr lang="en-US" sz="6531">
                  <a:solidFill>
                    <a:srgbClr val="FFFFFF"/>
                  </a:solidFill>
                  <a:latin typeface="League Spartan"/>
                  <a:ea typeface="League Spartan"/>
                  <a:cs typeface="League Spartan"/>
                  <a:sym typeface="League Spartan"/>
                </a:rPr>
                <a:t>Week 1</a:t>
              </a:r>
            </a:p>
          </p:txBody>
        </p:sp>
        <p:sp>
          <p:nvSpPr>
            <p:cNvPr id="6" name="TextBox 6"/>
            <p:cNvSpPr txBox="1"/>
            <p:nvPr/>
          </p:nvSpPr>
          <p:spPr>
            <a:xfrm>
              <a:off x="5865114" y="-133350"/>
              <a:ext cx="7846539" cy="1453933"/>
            </a:xfrm>
            <a:prstGeom prst="rect">
              <a:avLst/>
            </a:prstGeom>
          </p:spPr>
          <p:txBody>
            <a:bodyPr lIns="0" tIns="0" rIns="0" bIns="0" rtlCol="0" anchor="t">
              <a:spAutoFit/>
            </a:bodyPr>
            <a:lstStyle/>
            <a:p>
              <a:pPr algn="ctr">
                <a:lnSpc>
                  <a:spcPts val="9144"/>
                </a:lnSpc>
                <a:spcBef>
                  <a:spcPct val="0"/>
                </a:spcBef>
              </a:pPr>
              <a:r>
                <a:rPr lang="en-US" sz="6531">
                  <a:solidFill>
                    <a:srgbClr val="FFFFFF"/>
                  </a:solidFill>
                  <a:latin typeface="League Spartan"/>
                  <a:ea typeface="League Spartan"/>
                  <a:cs typeface="League Spartan"/>
                  <a:sym typeface="League Spartan"/>
                </a:rPr>
                <a:t>Week 2</a:t>
              </a:r>
            </a:p>
          </p:txBody>
        </p:sp>
        <p:sp>
          <p:nvSpPr>
            <p:cNvPr id="7" name="TextBox 7"/>
            <p:cNvSpPr txBox="1"/>
            <p:nvPr/>
          </p:nvSpPr>
          <p:spPr>
            <a:xfrm>
              <a:off x="11643863" y="-133350"/>
              <a:ext cx="7846539" cy="1453933"/>
            </a:xfrm>
            <a:prstGeom prst="rect">
              <a:avLst/>
            </a:prstGeom>
          </p:spPr>
          <p:txBody>
            <a:bodyPr lIns="0" tIns="0" rIns="0" bIns="0" rtlCol="0" anchor="t">
              <a:spAutoFit/>
            </a:bodyPr>
            <a:lstStyle/>
            <a:p>
              <a:pPr algn="ctr">
                <a:lnSpc>
                  <a:spcPts val="9144"/>
                </a:lnSpc>
                <a:spcBef>
                  <a:spcPct val="0"/>
                </a:spcBef>
              </a:pPr>
              <a:r>
                <a:rPr lang="en-US" sz="6531">
                  <a:solidFill>
                    <a:srgbClr val="FFFFFF"/>
                  </a:solidFill>
                  <a:latin typeface="League Spartan"/>
                  <a:ea typeface="League Spartan"/>
                  <a:cs typeface="League Spartan"/>
                  <a:sym typeface="League Spartan"/>
                </a:rPr>
                <a:t>Week 3</a:t>
              </a:r>
            </a:p>
          </p:txBody>
        </p:sp>
        <p:sp>
          <p:nvSpPr>
            <p:cNvPr id="8" name="TextBox 8"/>
            <p:cNvSpPr txBox="1"/>
            <p:nvPr/>
          </p:nvSpPr>
          <p:spPr>
            <a:xfrm>
              <a:off x="17497509" y="-133350"/>
              <a:ext cx="7846539" cy="1453933"/>
            </a:xfrm>
            <a:prstGeom prst="rect">
              <a:avLst/>
            </a:prstGeom>
          </p:spPr>
          <p:txBody>
            <a:bodyPr lIns="0" tIns="0" rIns="0" bIns="0" rtlCol="0" anchor="t">
              <a:spAutoFit/>
            </a:bodyPr>
            <a:lstStyle/>
            <a:p>
              <a:pPr algn="ctr">
                <a:lnSpc>
                  <a:spcPts val="9144"/>
                </a:lnSpc>
                <a:spcBef>
                  <a:spcPct val="0"/>
                </a:spcBef>
              </a:pPr>
              <a:r>
                <a:rPr lang="en-US" sz="6531">
                  <a:solidFill>
                    <a:srgbClr val="FFFFFF"/>
                  </a:solidFill>
                  <a:latin typeface="League Spartan"/>
                  <a:ea typeface="League Spartan"/>
                  <a:cs typeface="League Spartan"/>
                  <a:sym typeface="League Spartan"/>
                </a:rPr>
                <a:t>Week 4</a:t>
              </a:r>
            </a:p>
          </p:txBody>
        </p:sp>
      </p:grpSp>
      <p:grpSp>
        <p:nvGrpSpPr>
          <p:cNvPr id="9" name="Group 9"/>
          <p:cNvGrpSpPr/>
          <p:nvPr/>
        </p:nvGrpSpPr>
        <p:grpSpPr>
          <a:xfrm>
            <a:off x="740065" y="4905054"/>
            <a:ext cx="3701066" cy="3602315"/>
            <a:chOff x="0" y="0"/>
            <a:chExt cx="4934755" cy="4803087"/>
          </a:xfrm>
        </p:grpSpPr>
        <p:sp>
          <p:nvSpPr>
            <p:cNvPr id="10" name="TextBox 10"/>
            <p:cNvSpPr txBox="1"/>
            <p:nvPr/>
          </p:nvSpPr>
          <p:spPr>
            <a:xfrm>
              <a:off x="0" y="-95250"/>
              <a:ext cx="4934755" cy="1039180"/>
            </a:xfrm>
            <a:prstGeom prst="rect">
              <a:avLst/>
            </a:prstGeom>
          </p:spPr>
          <p:txBody>
            <a:bodyPr lIns="0" tIns="0" rIns="0" bIns="0" rtlCol="0" anchor="t">
              <a:spAutoFit/>
            </a:bodyPr>
            <a:lstStyle/>
            <a:p>
              <a:pPr algn="ctr">
                <a:lnSpc>
                  <a:spcPts val="6514"/>
                </a:lnSpc>
                <a:spcBef>
                  <a:spcPct val="0"/>
                </a:spcBef>
              </a:pPr>
              <a:r>
                <a:rPr lang="en-US" sz="4653" u="sng">
                  <a:solidFill>
                    <a:srgbClr val="000000"/>
                  </a:solidFill>
                  <a:latin typeface="League Spartan"/>
                  <a:ea typeface="League Spartan"/>
                  <a:cs typeface="League Spartan"/>
                  <a:sym typeface="League Spartan"/>
                </a:rPr>
                <a:t>1st Week</a:t>
              </a:r>
            </a:p>
          </p:txBody>
        </p:sp>
        <p:sp>
          <p:nvSpPr>
            <p:cNvPr id="11" name="TextBox 11"/>
            <p:cNvSpPr txBox="1"/>
            <p:nvPr/>
          </p:nvSpPr>
          <p:spPr>
            <a:xfrm>
              <a:off x="500718" y="1626555"/>
              <a:ext cx="4434037" cy="3176532"/>
            </a:xfrm>
            <a:prstGeom prst="rect">
              <a:avLst/>
            </a:prstGeom>
          </p:spPr>
          <p:txBody>
            <a:bodyPr lIns="0" tIns="0" rIns="0" bIns="0" rtlCol="0" anchor="t">
              <a:spAutoFit/>
            </a:bodyPr>
            <a:lstStyle/>
            <a:p>
              <a:pPr algn="ctr">
                <a:lnSpc>
                  <a:spcPts val="4810"/>
                </a:lnSpc>
                <a:spcBef>
                  <a:spcPct val="0"/>
                </a:spcBef>
              </a:pPr>
              <a:r>
                <a:rPr lang="en-US" sz="3436">
                  <a:solidFill>
                    <a:srgbClr val="504D4D"/>
                  </a:solidFill>
                  <a:latin typeface="League Spartan"/>
                  <a:ea typeface="League Spartan"/>
                  <a:cs typeface="League Spartan"/>
                  <a:sym typeface="League Spartan"/>
                </a:rPr>
                <a:t>Members were assigned roles such as UI/UX design</a:t>
              </a:r>
            </a:p>
          </p:txBody>
        </p:sp>
      </p:grpSp>
      <p:grpSp>
        <p:nvGrpSpPr>
          <p:cNvPr id="12" name="Group 12"/>
          <p:cNvGrpSpPr/>
          <p:nvPr/>
        </p:nvGrpSpPr>
        <p:grpSpPr>
          <a:xfrm>
            <a:off x="5080542" y="4905054"/>
            <a:ext cx="3701066" cy="4812153"/>
            <a:chOff x="0" y="0"/>
            <a:chExt cx="4934755" cy="6416204"/>
          </a:xfrm>
        </p:grpSpPr>
        <p:sp>
          <p:nvSpPr>
            <p:cNvPr id="13" name="TextBox 13"/>
            <p:cNvSpPr txBox="1"/>
            <p:nvPr/>
          </p:nvSpPr>
          <p:spPr>
            <a:xfrm>
              <a:off x="0" y="-95250"/>
              <a:ext cx="4934755" cy="1039180"/>
            </a:xfrm>
            <a:prstGeom prst="rect">
              <a:avLst/>
            </a:prstGeom>
          </p:spPr>
          <p:txBody>
            <a:bodyPr lIns="0" tIns="0" rIns="0" bIns="0" rtlCol="0" anchor="t">
              <a:spAutoFit/>
            </a:bodyPr>
            <a:lstStyle/>
            <a:p>
              <a:pPr algn="ctr">
                <a:lnSpc>
                  <a:spcPts val="6514"/>
                </a:lnSpc>
                <a:spcBef>
                  <a:spcPct val="0"/>
                </a:spcBef>
              </a:pPr>
              <a:r>
                <a:rPr lang="en-US" sz="4653" u="sng">
                  <a:solidFill>
                    <a:srgbClr val="000000"/>
                  </a:solidFill>
                  <a:latin typeface="League Spartan"/>
                  <a:ea typeface="League Spartan"/>
                  <a:cs typeface="League Spartan"/>
                  <a:sym typeface="League Spartan"/>
                </a:rPr>
                <a:t>2nd Week</a:t>
              </a:r>
            </a:p>
          </p:txBody>
        </p:sp>
        <p:sp>
          <p:nvSpPr>
            <p:cNvPr id="14" name="TextBox 14"/>
            <p:cNvSpPr txBox="1"/>
            <p:nvPr/>
          </p:nvSpPr>
          <p:spPr>
            <a:xfrm>
              <a:off x="500718" y="1626555"/>
              <a:ext cx="4434037" cy="4789648"/>
            </a:xfrm>
            <a:prstGeom prst="rect">
              <a:avLst/>
            </a:prstGeom>
          </p:spPr>
          <p:txBody>
            <a:bodyPr lIns="0" tIns="0" rIns="0" bIns="0" rtlCol="0" anchor="t">
              <a:spAutoFit/>
            </a:bodyPr>
            <a:lstStyle/>
            <a:p>
              <a:pPr algn="ctr">
                <a:lnSpc>
                  <a:spcPts val="4810"/>
                </a:lnSpc>
                <a:spcBef>
                  <a:spcPct val="0"/>
                </a:spcBef>
              </a:pPr>
              <a:r>
                <a:rPr lang="en-US" sz="3436">
                  <a:solidFill>
                    <a:srgbClr val="504D4D"/>
                  </a:solidFill>
                  <a:latin typeface="League Spartan"/>
                  <a:ea typeface="League Spartan"/>
                  <a:cs typeface="League Spartan"/>
                  <a:sym typeface="League Spartan"/>
                </a:rPr>
                <a:t>The main structure was created, and basic frontend elements were connected.</a:t>
              </a:r>
            </a:p>
          </p:txBody>
        </p:sp>
      </p:grpSp>
      <p:grpSp>
        <p:nvGrpSpPr>
          <p:cNvPr id="15" name="Group 15"/>
          <p:cNvGrpSpPr/>
          <p:nvPr/>
        </p:nvGrpSpPr>
        <p:grpSpPr>
          <a:xfrm>
            <a:off x="9515328" y="4905054"/>
            <a:ext cx="3701066" cy="4812153"/>
            <a:chOff x="0" y="0"/>
            <a:chExt cx="4934755" cy="6416204"/>
          </a:xfrm>
        </p:grpSpPr>
        <p:sp>
          <p:nvSpPr>
            <p:cNvPr id="16" name="TextBox 16"/>
            <p:cNvSpPr txBox="1"/>
            <p:nvPr/>
          </p:nvSpPr>
          <p:spPr>
            <a:xfrm>
              <a:off x="0" y="-95250"/>
              <a:ext cx="4934755" cy="1039180"/>
            </a:xfrm>
            <a:prstGeom prst="rect">
              <a:avLst/>
            </a:prstGeom>
          </p:spPr>
          <p:txBody>
            <a:bodyPr lIns="0" tIns="0" rIns="0" bIns="0" rtlCol="0" anchor="t">
              <a:spAutoFit/>
            </a:bodyPr>
            <a:lstStyle/>
            <a:p>
              <a:pPr algn="ctr">
                <a:lnSpc>
                  <a:spcPts val="6514"/>
                </a:lnSpc>
                <a:spcBef>
                  <a:spcPct val="0"/>
                </a:spcBef>
              </a:pPr>
              <a:r>
                <a:rPr lang="en-US" sz="4653" u="sng">
                  <a:solidFill>
                    <a:srgbClr val="000000"/>
                  </a:solidFill>
                  <a:latin typeface="League Spartan"/>
                  <a:ea typeface="League Spartan"/>
                  <a:cs typeface="League Spartan"/>
                  <a:sym typeface="League Spartan"/>
                </a:rPr>
                <a:t>3rd Week</a:t>
              </a:r>
            </a:p>
          </p:txBody>
        </p:sp>
        <p:sp>
          <p:nvSpPr>
            <p:cNvPr id="17" name="TextBox 17"/>
            <p:cNvSpPr txBox="1"/>
            <p:nvPr/>
          </p:nvSpPr>
          <p:spPr>
            <a:xfrm>
              <a:off x="500718" y="1626555"/>
              <a:ext cx="4434037" cy="4789648"/>
            </a:xfrm>
            <a:prstGeom prst="rect">
              <a:avLst/>
            </a:prstGeom>
          </p:spPr>
          <p:txBody>
            <a:bodyPr lIns="0" tIns="0" rIns="0" bIns="0" rtlCol="0" anchor="t">
              <a:spAutoFit/>
            </a:bodyPr>
            <a:lstStyle/>
            <a:p>
              <a:pPr algn="ctr">
                <a:lnSpc>
                  <a:spcPts val="4810"/>
                </a:lnSpc>
                <a:spcBef>
                  <a:spcPct val="0"/>
                </a:spcBef>
              </a:pPr>
              <a:r>
                <a:rPr lang="en-US" sz="3436">
                  <a:solidFill>
                    <a:srgbClr val="504D4D"/>
                  </a:solidFill>
                  <a:latin typeface="League Spartan"/>
                  <a:ea typeface="League Spartan"/>
                  <a:cs typeface="League Spartan"/>
                  <a:sym typeface="League Spartan"/>
                </a:rPr>
                <a:t>This week, we completed the platform's main features - Fleet, Checkout</a:t>
              </a:r>
            </a:p>
          </p:txBody>
        </p:sp>
      </p:grpSp>
      <p:grpSp>
        <p:nvGrpSpPr>
          <p:cNvPr id="18" name="Group 18"/>
          <p:cNvGrpSpPr/>
          <p:nvPr/>
        </p:nvGrpSpPr>
        <p:grpSpPr>
          <a:xfrm>
            <a:off x="13854569" y="4905054"/>
            <a:ext cx="3701066" cy="4207234"/>
            <a:chOff x="0" y="0"/>
            <a:chExt cx="4934755" cy="5609645"/>
          </a:xfrm>
        </p:grpSpPr>
        <p:sp>
          <p:nvSpPr>
            <p:cNvPr id="19" name="TextBox 19"/>
            <p:cNvSpPr txBox="1"/>
            <p:nvPr/>
          </p:nvSpPr>
          <p:spPr>
            <a:xfrm>
              <a:off x="0" y="-95250"/>
              <a:ext cx="4934755" cy="1039180"/>
            </a:xfrm>
            <a:prstGeom prst="rect">
              <a:avLst/>
            </a:prstGeom>
          </p:spPr>
          <p:txBody>
            <a:bodyPr lIns="0" tIns="0" rIns="0" bIns="0" rtlCol="0" anchor="t">
              <a:spAutoFit/>
            </a:bodyPr>
            <a:lstStyle/>
            <a:p>
              <a:pPr algn="ctr">
                <a:lnSpc>
                  <a:spcPts val="6514"/>
                </a:lnSpc>
                <a:spcBef>
                  <a:spcPct val="0"/>
                </a:spcBef>
              </a:pPr>
              <a:r>
                <a:rPr lang="en-US" sz="4653" u="sng">
                  <a:solidFill>
                    <a:srgbClr val="000000"/>
                  </a:solidFill>
                  <a:latin typeface="League Spartan"/>
                  <a:ea typeface="League Spartan"/>
                  <a:cs typeface="League Spartan"/>
                  <a:sym typeface="League Spartan"/>
                </a:rPr>
                <a:t>4th Week</a:t>
              </a:r>
            </a:p>
          </p:txBody>
        </p:sp>
        <p:sp>
          <p:nvSpPr>
            <p:cNvPr id="20" name="TextBox 20"/>
            <p:cNvSpPr txBox="1"/>
            <p:nvPr/>
          </p:nvSpPr>
          <p:spPr>
            <a:xfrm>
              <a:off x="500718" y="1626555"/>
              <a:ext cx="4434037" cy="3983090"/>
            </a:xfrm>
            <a:prstGeom prst="rect">
              <a:avLst/>
            </a:prstGeom>
          </p:spPr>
          <p:txBody>
            <a:bodyPr lIns="0" tIns="0" rIns="0" bIns="0" rtlCol="0" anchor="t">
              <a:spAutoFit/>
            </a:bodyPr>
            <a:lstStyle/>
            <a:p>
              <a:pPr algn="ctr">
                <a:lnSpc>
                  <a:spcPts val="4810"/>
                </a:lnSpc>
                <a:spcBef>
                  <a:spcPct val="0"/>
                </a:spcBef>
              </a:pPr>
              <a:r>
                <a:rPr lang="en-US" sz="3436">
                  <a:solidFill>
                    <a:srgbClr val="504D4D"/>
                  </a:solidFill>
                  <a:latin typeface="League Spartan"/>
                  <a:ea typeface="League Spartan"/>
                  <a:cs typeface="League Spartan"/>
                  <a:sym typeface="League Spartan"/>
                </a:rPr>
                <a:t>We finalized our materials and showcased the results. </a:t>
              </a: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 y="0"/>
            <a:ext cx="18297038" cy="1030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11" b="-111"/>
            </a:stretch>
          </a:blipFill>
        </p:spPr>
      </p:sp>
      <p:sp>
        <p:nvSpPr>
          <p:cNvPr id="3" name="TextBox 3"/>
          <p:cNvSpPr txBox="1"/>
          <p:nvPr/>
        </p:nvSpPr>
        <p:spPr>
          <a:xfrm>
            <a:off x="0" y="311171"/>
            <a:ext cx="13218912" cy="1607102"/>
          </a:xfrm>
          <a:prstGeom prst="rect">
            <a:avLst/>
          </a:prstGeom>
        </p:spPr>
        <p:txBody>
          <a:bodyPr lIns="0" tIns="0" rIns="0" bIns="0" rtlCol="0" anchor="t">
            <a:spAutoFit/>
          </a:bodyPr>
          <a:lstStyle/>
          <a:p>
            <a:pPr algn="ctr">
              <a:lnSpc>
                <a:spcPts val="13269"/>
              </a:lnSpc>
              <a:spcBef>
                <a:spcPct val="0"/>
              </a:spcBef>
            </a:pPr>
            <a:r>
              <a:rPr lang="en-US" sz="9478" u="sng">
                <a:solidFill>
                  <a:srgbClr val="000000"/>
                </a:solidFill>
                <a:latin typeface="League Spartan"/>
                <a:ea typeface="League Spartan"/>
                <a:cs typeface="League Spartan"/>
                <a:sym typeface="League Spartan"/>
              </a:rPr>
              <a:t>Used Technologies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4470"/>
            <a:ext cx="18135600" cy="10263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85158" y="2403942"/>
            <a:ext cx="14317685" cy="4917175"/>
          </a:xfrm>
          <a:prstGeom prst="rect">
            <a:avLst/>
          </a:prstGeom>
        </p:spPr>
        <p:txBody>
          <a:bodyPr lIns="0" tIns="0" rIns="0" bIns="0" rtlCol="0" anchor="t">
            <a:spAutoFit/>
          </a:bodyPr>
          <a:lstStyle/>
          <a:p>
            <a:pPr algn="ctr">
              <a:lnSpc>
                <a:spcPts val="19707"/>
              </a:lnSpc>
              <a:spcBef>
                <a:spcPct val="0"/>
              </a:spcBef>
            </a:pPr>
            <a:r>
              <a:rPr lang="en-US" sz="14077" u="sng">
                <a:solidFill>
                  <a:srgbClr val="000000"/>
                </a:solidFill>
                <a:latin typeface="League Spartan"/>
                <a:ea typeface="League Spartan"/>
                <a:cs typeface="League Spartan"/>
                <a:sym typeface="League Spartan"/>
              </a:rPr>
              <a:t>Let’s Get To The Website!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85158" y="493033"/>
            <a:ext cx="14317685" cy="2417921"/>
          </a:xfrm>
          <a:prstGeom prst="rect">
            <a:avLst/>
          </a:prstGeom>
        </p:spPr>
        <p:txBody>
          <a:bodyPr lIns="0" tIns="0" rIns="0" bIns="0" rtlCol="0" anchor="t">
            <a:spAutoFit/>
          </a:bodyPr>
          <a:lstStyle/>
          <a:p>
            <a:pPr algn="ctr">
              <a:lnSpc>
                <a:spcPts val="19707"/>
              </a:lnSpc>
              <a:spcBef>
                <a:spcPct val="0"/>
              </a:spcBef>
            </a:pPr>
            <a:r>
              <a:rPr lang="en-US" sz="14077" u="sng">
                <a:solidFill>
                  <a:srgbClr val="000000"/>
                </a:solidFill>
                <a:latin typeface="League Spartan"/>
                <a:ea typeface="League Spartan"/>
                <a:cs typeface="League Spartan"/>
                <a:sym typeface="League Spartan"/>
              </a:rPr>
              <a:t>Work Flow</a:t>
            </a:r>
          </a:p>
        </p:txBody>
      </p:sp>
      <p:sp>
        <p:nvSpPr>
          <p:cNvPr id="3" name="TextBox 3"/>
          <p:cNvSpPr txBox="1"/>
          <p:nvPr/>
        </p:nvSpPr>
        <p:spPr>
          <a:xfrm>
            <a:off x="1719818" y="3443597"/>
            <a:ext cx="15103151" cy="5850173"/>
          </a:xfrm>
          <a:prstGeom prst="rect">
            <a:avLst/>
          </a:prstGeom>
        </p:spPr>
        <p:txBody>
          <a:bodyPr lIns="0" tIns="0" rIns="0" bIns="0" rtlCol="0" anchor="t">
            <a:spAutoFit/>
          </a:bodyPr>
          <a:lstStyle/>
          <a:p>
            <a:pPr algn="ctr">
              <a:lnSpc>
                <a:spcPts val="7774"/>
              </a:lnSpc>
              <a:spcBef>
                <a:spcPct val="0"/>
              </a:spcBef>
            </a:pPr>
            <a:r>
              <a:rPr lang="en-US" sz="5553" b="1">
                <a:solidFill>
                  <a:srgbClr val="504D4D"/>
                </a:solidFill>
                <a:latin typeface="League Spartan"/>
                <a:ea typeface="League Spartan"/>
                <a:cs typeface="League Spartan"/>
                <a:sym typeface="League Spartan"/>
              </a:rPr>
              <a:t>Our </a:t>
            </a:r>
            <a:r>
              <a:rPr lang="en-US" sz="5553" b="1">
                <a:solidFill>
                  <a:srgbClr val="000000"/>
                </a:solidFill>
                <a:latin typeface="League Spartan"/>
                <a:ea typeface="League Spartan"/>
                <a:cs typeface="League Spartan"/>
                <a:sym typeface="League Spartan"/>
              </a:rPr>
              <a:t>Designer </a:t>
            </a:r>
            <a:r>
              <a:rPr lang="en-US" sz="5553" b="1">
                <a:solidFill>
                  <a:srgbClr val="504D4D"/>
                </a:solidFill>
                <a:latin typeface="League Spartan"/>
                <a:ea typeface="League Spartan"/>
                <a:cs typeface="League Spartan"/>
                <a:sym typeface="League Spartan"/>
              </a:rPr>
              <a:t>is responsible for designing and enhancing the platform’s interface. They work closely to make sure the UI of the website meets standarts, identify needs and improve features, ensuring the user experience is ideal.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85158" y="493033"/>
            <a:ext cx="14317685" cy="2417921"/>
          </a:xfrm>
          <a:prstGeom prst="rect">
            <a:avLst/>
          </a:prstGeom>
        </p:spPr>
        <p:txBody>
          <a:bodyPr lIns="0" tIns="0" rIns="0" bIns="0" rtlCol="0" anchor="t">
            <a:spAutoFit/>
          </a:bodyPr>
          <a:lstStyle/>
          <a:p>
            <a:pPr algn="ctr">
              <a:lnSpc>
                <a:spcPts val="19707"/>
              </a:lnSpc>
              <a:spcBef>
                <a:spcPct val="0"/>
              </a:spcBef>
            </a:pPr>
            <a:r>
              <a:rPr lang="en-US" sz="14077" u="sng">
                <a:solidFill>
                  <a:srgbClr val="000000"/>
                </a:solidFill>
                <a:latin typeface="League Spartan"/>
                <a:ea typeface="League Spartan"/>
                <a:cs typeface="League Spartan"/>
                <a:sym typeface="League Spartan"/>
              </a:rPr>
              <a:t>Work Flow</a:t>
            </a:r>
          </a:p>
        </p:txBody>
      </p:sp>
      <p:sp>
        <p:nvSpPr>
          <p:cNvPr id="3" name="TextBox 3"/>
          <p:cNvSpPr txBox="1"/>
          <p:nvPr/>
        </p:nvSpPr>
        <p:spPr>
          <a:xfrm>
            <a:off x="1719818" y="3443597"/>
            <a:ext cx="15103151" cy="5850173"/>
          </a:xfrm>
          <a:prstGeom prst="rect">
            <a:avLst/>
          </a:prstGeom>
        </p:spPr>
        <p:txBody>
          <a:bodyPr lIns="0" tIns="0" rIns="0" bIns="0" rtlCol="0" anchor="t">
            <a:spAutoFit/>
          </a:bodyPr>
          <a:lstStyle/>
          <a:p>
            <a:pPr algn="ctr">
              <a:lnSpc>
                <a:spcPts val="7774"/>
              </a:lnSpc>
              <a:spcBef>
                <a:spcPct val="0"/>
              </a:spcBef>
            </a:pPr>
            <a:r>
              <a:rPr lang="en-US" sz="5553">
                <a:solidFill>
                  <a:srgbClr val="504D4D"/>
                </a:solidFill>
                <a:latin typeface="League Spartan"/>
                <a:ea typeface="League Spartan"/>
                <a:cs typeface="League Spartan"/>
                <a:sym typeface="League Spartan"/>
              </a:rPr>
              <a:t>The</a:t>
            </a:r>
            <a:r>
              <a:rPr lang="en-US" sz="5553" b="1">
                <a:solidFill>
                  <a:srgbClr val="504D4D"/>
                </a:solidFill>
                <a:latin typeface="League Spartan"/>
                <a:ea typeface="League Spartan"/>
                <a:cs typeface="League Spartan"/>
                <a:sym typeface="League Spartan"/>
              </a:rPr>
              <a:t> </a:t>
            </a:r>
            <a:r>
              <a:rPr lang="en-US" sz="5553" b="1">
                <a:solidFill>
                  <a:srgbClr val="000000"/>
                </a:solidFill>
                <a:latin typeface="League Spartan"/>
                <a:ea typeface="League Spartan"/>
                <a:cs typeface="League Spartan"/>
                <a:sym typeface="League Spartan"/>
              </a:rPr>
              <a:t>Development Team</a:t>
            </a:r>
            <a:r>
              <a:rPr lang="en-US" sz="5553" b="1">
                <a:solidFill>
                  <a:srgbClr val="504D4D"/>
                </a:solidFill>
                <a:latin typeface="League Spartan"/>
                <a:ea typeface="League Spartan"/>
                <a:cs typeface="League Spartan"/>
                <a:sym typeface="League Spartan"/>
              </a:rPr>
              <a:t> manages the technical side, building and maintaining the platform’s back-end. They focus on ensuring the system is stabl and appealing, providing updates and handling the functionality.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85158" y="493033"/>
            <a:ext cx="14317685" cy="2417921"/>
          </a:xfrm>
          <a:prstGeom prst="rect">
            <a:avLst/>
          </a:prstGeom>
        </p:spPr>
        <p:txBody>
          <a:bodyPr lIns="0" tIns="0" rIns="0" bIns="0" rtlCol="0" anchor="t">
            <a:spAutoFit/>
          </a:bodyPr>
          <a:lstStyle/>
          <a:p>
            <a:pPr algn="ctr">
              <a:lnSpc>
                <a:spcPts val="19707"/>
              </a:lnSpc>
              <a:spcBef>
                <a:spcPct val="0"/>
              </a:spcBef>
            </a:pPr>
            <a:r>
              <a:rPr lang="en-US" sz="14077" u="sng">
                <a:solidFill>
                  <a:srgbClr val="000000"/>
                </a:solidFill>
                <a:latin typeface="League Spartan"/>
                <a:ea typeface="League Spartan"/>
                <a:cs typeface="League Spartan"/>
                <a:sym typeface="League Spartan"/>
              </a:rPr>
              <a:t>Our Focus</a:t>
            </a:r>
          </a:p>
        </p:txBody>
      </p:sp>
      <p:sp>
        <p:nvSpPr>
          <p:cNvPr id="3" name="TextBox 3"/>
          <p:cNvSpPr txBox="1"/>
          <p:nvPr/>
        </p:nvSpPr>
        <p:spPr>
          <a:xfrm>
            <a:off x="1719818" y="3472172"/>
            <a:ext cx="15103151" cy="4973872"/>
          </a:xfrm>
          <a:prstGeom prst="rect">
            <a:avLst/>
          </a:prstGeom>
        </p:spPr>
        <p:txBody>
          <a:bodyPr lIns="0" tIns="0" rIns="0" bIns="0" rtlCol="0" anchor="t">
            <a:spAutoFit/>
          </a:bodyPr>
          <a:lstStyle/>
          <a:p>
            <a:pPr algn="ctr">
              <a:lnSpc>
                <a:spcPts val="5674"/>
              </a:lnSpc>
              <a:spcBef>
                <a:spcPct val="0"/>
              </a:spcBef>
            </a:pPr>
            <a:r>
              <a:rPr lang="en-US" sz="4053">
                <a:solidFill>
                  <a:srgbClr val="504D4D"/>
                </a:solidFill>
                <a:latin typeface="League Spartan"/>
                <a:ea typeface="League Spartan"/>
                <a:cs typeface="League Spartan"/>
                <a:sym typeface="League Spartan"/>
              </a:rPr>
              <a:t>A challenge was creating a platform that was user-friendly. Our</a:t>
            </a:r>
            <a:r>
              <a:rPr lang="en-US" sz="4053" b="1">
                <a:solidFill>
                  <a:srgbClr val="504D4D"/>
                </a:solidFill>
                <a:latin typeface="League Spartan"/>
                <a:ea typeface="League Spartan"/>
                <a:cs typeface="League Spartan"/>
                <a:sym typeface="League Spartan"/>
              </a:rPr>
              <a:t> </a:t>
            </a:r>
            <a:r>
              <a:rPr lang="en-US" sz="4053" b="1">
                <a:solidFill>
                  <a:srgbClr val="000000"/>
                </a:solidFill>
                <a:latin typeface="League Spartan"/>
                <a:ea typeface="League Spartan"/>
                <a:cs typeface="League Spartan"/>
                <a:sym typeface="League Spartan"/>
              </a:rPr>
              <a:t>Development Team</a:t>
            </a:r>
            <a:r>
              <a:rPr lang="en-US" sz="4053" b="1">
                <a:solidFill>
                  <a:srgbClr val="504D4D"/>
                </a:solidFill>
                <a:latin typeface="League Spartan"/>
                <a:ea typeface="League Spartan"/>
                <a:cs typeface="League Spartan"/>
                <a:sym typeface="League Spartan"/>
              </a:rPr>
              <a:t> had to balance functionality, ensuring the system could handle changes while maintaining a smooth interface. Through communication with the </a:t>
            </a:r>
            <a:r>
              <a:rPr lang="en-US" sz="4053" b="1">
                <a:solidFill>
                  <a:srgbClr val="000000"/>
                </a:solidFill>
                <a:latin typeface="League Spartan"/>
                <a:ea typeface="League Spartan"/>
                <a:cs typeface="League Spartan"/>
                <a:sym typeface="League Spartan"/>
              </a:rPr>
              <a:t>Team</a:t>
            </a:r>
            <a:r>
              <a:rPr lang="en-US" sz="4053" b="1">
                <a:solidFill>
                  <a:srgbClr val="504D4D"/>
                </a:solidFill>
                <a:latin typeface="League Spartan"/>
                <a:ea typeface="League Spartan"/>
                <a:cs typeface="League Spartan"/>
                <a:sym typeface="League Spartan"/>
              </a:rPr>
              <a:t>, we were able to continuously test, reworking features based on ideas and feedback from our mates.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227</Words>
  <Application>Microsoft Office PowerPoint</Application>
  <PresentationFormat>По избор</PresentationFormat>
  <Paragraphs>32</Paragraphs>
  <Slides>8</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8</vt:i4>
      </vt:variant>
    </vt:vector>
  </HeadingPairs>
  <TitlesOfParts>
    <vt:vector size="13" baseType="lpstr">
      <vt:lpstr>Arial</vt:lpstr>
      <vt:lpstr>Calibri</vt:lpstr>
      <vt:lpstr>DM Sans Italics</vt:lpstr>
      <vt:lpstr>League Spartan</vt:lpstr>
      <vt:lpstr>Office Theme</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Elite Rentails</dc:title>
  <dc:creator>Dani-Nasko</dc:creator>
  <cp:lastModifiedBy>Windows User</cp:lastModifiedBy>
  <cp:revision>2</cp:revision>
  <dcterms:created xsi:type="dcterms:W3CDTF">2006-08-16T00:00:00Z</dcterms:created>
  <dcterms:modified xsi:type="dcterms:W3CDTF">2025-05-12T20:55:19Z</dcterms:modified>
  <dc:identifier>DAGnLNnar4E</dc:identifier>
</cp:coreProperties>
</file>