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3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590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4A39D6-8A5A-4365-BBBA-C4017B7D79E0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FE431-B748-4D2C-8709-F6644193FD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3973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Isosceles Triangle 6"/>
          <p:cNvSpPr/>
          <p:nvPr/>
        </p:nvSpPr>
        <p:spPr>
          <a:xfrm rot="16200000">
            <a:off x="7554353" y="5254283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540544" y="776288"/>
            <a:ext cx="8062912" cy="1470025"/>
          </a:xfrm>
        </p:spPr>
        <p:txBody>
          <a:bodyPr anchor="b">
            <a:normAutofit/>
          </a:bodyPr>
          <a:lstStyle>
            <a:lvl1pPr algn="r">
              <a:defRPr sz="440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540544" y="2250280"/>
            <a:ext cx="8062912" cy="1752600"/>
          </a:xfrm>
        </p:spPr>
        <p:txBody>
          <a:bodyPr/>
          <a:lstStyle>
            <a:lvl1pPr marL="0" marR="36576" indent="0" algn="r">
              <a:spcBef>
                <a:spcPts val="0"/>
              </a:spcBef>
              <a:buNone/>
              <a:defRPr>
                <a:ln>
                  <a:solidFill>
                    <a:schemeClr val="bg2"/>
                  </a:solidFill>
                </a:ln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1371600" y="6012656"/>
            <a:ext cx="5791200" cy="365125"/>
          </a:xfrm>
        </p:spPr>
        <p:txBody>
          <a:bodyPr tIns="0" bIns="0" anchor="t"/>
          <a:lstStyle>
            <a:lvl1pPr algn="r">
              <a:defRPr sz="1000"/>
            </a:lvl1pPr>
          </a:lstStyle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1371600" y="5650704"/>
            <a:ext cx="5791200" cy="365125"/>
          </a:xfrm>
        </p:spPr>
        <p:txBody>
          <a:bodyPr tIns="0" bIns="0" anchor="b"/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92247" y="5752307"/>
            <a:ext cx="502920" cy="365125"/>
          </a:xfrm>
        </p:spPr>
        <p:txBody>
          <a:bodyPr anchor="ctr"/>
          <a:lstStyle>
            <a:lvl1pPr algn="ctr">
              <a:defRPr sz="1300">
                <a:solidFill>
                  <a:srgbClr val="FFFFFF"/>
                </a:solidFill>
              </a:defRPr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381000"/>
            <a:ext cx="1905000" cy="5486400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81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82808"/>
            <a:ext cx="82296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791456" y="6480048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Triangle 8"/>
          <p:cNvSpPr/>
          <p:nvPr/>
        </p:nvSpPr>
        <p:spPr>
          <a:xfrm flipV="1">
            <a:off x="7034" y="7034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algn="ctr" defTabSz="914400" rtl="0" eaLnBrk="1" latinLnBrk="0" hangingPunct="1"/>
            <a:endParaRPr kumimoji="0"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Isosceles Triangle 7"/>
          <p:cNvSpPr/>
          <p:nvPr/>
        </p:nvSpPr>
        <p:spPr>
          <a:xfrm rot="5400000" flipV="1">
            <a:off x="7554353" y="309490"/>
            <a:ext cx="1892949" cy="1294228"/>
          </a:xfrm>
          <a:prstGeom prst="triangle">
            <a:avLst>
              <a:gd name="adj" fmla="val 51323"/>
            </a:avLst>
          </a:prstGeom>
          <a:gradFill flip="none" rotWithShape="1">
            <a:gsLst>
              <a:gs pos="0">
                <a:schemeClr val="accent1">
                  <a:shade val="30000"/>
                  <a:satMod val="155000"/>
                  <a:alpha val="100000"/>
                </a:schemeClr>
              </a:gs>
              <a:gs pos="60000">
                <a:schemeClr val="accent1">
                  <a:satMod val="160000"/>
                  <a:alpha val="100000"/>
                </a:schemeClr>
              </a:gs>
              <a:gs pos="100000">
                <a:schemeClr val="accent1">
                  <a:tint val="70000"/>
                  <a:satMod val="200000"/>
                  <a:alpha val="100000"/>
                </a:schemeClr>
              </a:gs>
            </a:gsLst>
            <a:lin ang="155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55632" y="6477000"/>
            <a:ext cx="2133600" cy="304800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19376" y="6480969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51056" y="809624"/>
            <a:ext cx="502920" cy="300831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  <p:cxnSp>
        <p:nvCxnSpPr>
          <p:cNvPr id="11" name="Straight Connector 10"/>
          <p:cNvCxnSpPr/>
          <p:nvPr/>
        </p:nvCxnSpPr>
        <p:spPr>
          <a:xfrm rot="10800000">
            <a:off x="6468794" y="9381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 flipV="1"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71464"/>
            <a:ext cx="7239000" cy="1362075"/>
          </a:xfrm>
        </p:spPr>
        <p:txBody>
          <a:bodyPr anchor="ctr"/>
          <a:lstStyle>
            <a:lvl1pPr marL="0" algn="l">
              <a:buNone/>
              <a:defRPr sz="3600" b="1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1633536"/>
            <a:ext cx="3886200" cy="2286000"/>
          </a:xfrm>
        </p:spPr>
        <p:txBody>
          <a:bodyPr anchor="t"/>
          <a:lstStyle>
            <a:lvl1pPr marL="54864" indent="0" algn="l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 algn="l"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22437"/>
            <a:ext cx="4038600" cy="4525963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0056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8198" y="290732"/>
            <a:ext cx="1066800" cy="6153912"/>
          </a:xfrm>
        </p:spPr>
        <p:txBody>
          <a:bodyPr vert="vert270" anchor="b"/>
          <a:lstStyle>
            <a:lvl1pPr marL="0" algn="ctr">
              <a:defRPr sz="3300" b="1">
                <a:ln w="6350">
                  <a:solidFill>
                    <a:schemeClr val="tx1"/>
                  </a:solidFill>
                </a:ln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5006" y="290732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1365006" y="3427124"/>
            <a:ext cx="581024" cy="3017520"/>
          </a:xfrm>
          <a:solidFill>
            <a:schemeClr val="bg1"/>
          </a:solidFill>
          <a:ln w="12700">
            <a:noFill/>
          </a:ln>
        </p:spPr>
        <p:txBody>
          <a:bodyPr vert="vert270" anchor="ctr"/>
          <a:lstStyle>
            <a:lvl1pPr marL="0" indent="0" algn="ctr">
              <a:buNone/>
              <a:defRPr sz="16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2022230" y="290732"/>
            <a:ext cx="6858000" cy="3017520"/>
          </a:xfrm>
        </p:spPr>
        <p:txBody>
          <a:bodyPr/>
          <a:lstStyle>
            <a:lvl1pPr algn="l">
              <a:defRPr sz="2400"/>
            </a:lvl1pPr>
            <a:lvl2pPr algn="l">
              <a:defRPr sz="2000"/>
            </a:lvl2pPr>
            <a:lvl3pPr algn="l">
              <a:defRPr sz="1800"/>
            </a:lvl3pPr>
            <a:lvl4pPr algn="l">
              <a:defRPr sz="1600"/>
            </a:lvl4pPr>
            <a:lvl5pPr algn="l"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022230" y="3427124"/>
            <a:ext cx="6858000" cy="301752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0552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" y="6480969"/>
            <a:ext cx="4261104" cy="301752"/>
          </a:xfr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589520" y="6483096"/>
            <a:ext cx="502920" cy="301752"/>
          </a:xfrm>
        </p:spPr>
        <p:txBody>
          <a:bodyPr/>
          <a:lstStyle>
            <a:lvl1pPr algn="ctr">
              <a:defRPr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791456" y="6480969"/>
            <a:ext cx="2133600" cy="301752"/>
          </a:xfrm>
        </p:spPr>
        <p:txBody>
          <a:bodyPr/>
          <a:lstStyle/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57200" y="6481890"/>
            <a:ext cx="4260056" cy="300831"/>
          </a:xfr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589520" y="6480969"/>
            <a:ext cx="502920" cy="301752"/>
          </a:xfrm>
        </p:spPr>
        <p:txBody>
          <a:bodyPr/>
          <a:lstStyle/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367664"/>
            <a:ext cx="914400" cy="5943600"/>
          </a:xfrm>
        </p:spPr>
        <p:txBody>
          <a:bodyPr vert="vert270" anchor="b"/>
          <a:lstStyle>
            <a:lvl1pPr marL="0" marR="18288" algn="r">
              <a:spcBef>
                <a:spcPts val="0"/>
              </a:spcBef>
              <a:buNone/>
              <a:defRPr sz="29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1135856" y="367664"/>
            <a:ext cx="2438400" cy="5943600"/>
          </a:xfrm>
        </p:spPr>
        <p:txBody>
          <a:bodyPr anchor="t"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651250" y="320040"/>
            <a:ext cx="5276088" cy="5989320"/>
          </a:xfrm>
        </p:spPr>
        <p:txBody>
          <a:bodyPr/>
          <a:lstStyle>
            <a:lvl1pPr>
              <a:spcBef>
                <a:spcPts val="0"/>
              </a:spcBef>
              <a:defRPr sz="30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278976" y="6556248"/>
            <a:ext cx="2133600" cy="301752"/>
          </a:xfrm>
        </p:spPr>
        <p:txBody>
          <a:bodyPr/>
          <a:lstStyle>
            <a:lvl1pPr>
              <a:defRPr sz="900"/>
            </a:lvl1pPr>
          </a:lstStyle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35856" y="6556248"/>
            <a:ext cx="5143120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410576" y="6556248"/>
            <a:ext cx="502920" cy="301752"/>
          </a:xfrm>
        </p:spPr>
        <p:txBody>
          <a:bodyPr/>
          <a:lstStyle>
            <a:lvl1pPr>
              <a:defRPr sz="900"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9456" y="150896"/>
            <a:ext cx="914400" cy="6400800"/>
          </a:xfrm>
        </p:spPr>
        <p:txBody>
          <a:bodyPr vert="vert270" anchor="b"/>
          <a:lstStyle>
            <a:lvl1pPr marL="0" algn="l">
              <a:buNone/>
              <a:defRPr sz="3000" b="0" cap="all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138237" y="373966"/>
            <a:ext cx="7333488" cy="5486400"/>
          </a:xfrm>
          <a:solidFill>
            <a:schemeClr val="bg2">
              <a:shade val="50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3000" y="5867400"/>
            <a:ext cx="7333488" cy="685800"/>
          </a:xfrm>
          <a:solidFill>
            <a:schemeClr val="accent1">
              <a:alpha val="15000"/>
            </a:schemeClr>
          </a:solidFill>
          <a:ln>
            <a:solidFill>
              <a:schemeClr val="accent1"/>
            </a:solidFill>
            <a:miter lim="800000"/>
          </a:ln>
        </p:spPr>
        <p:txBody>
          <a:bodyPr/>
          <a:lstStyle>
            <a:lvl1pPr marL="0" indent="0">
              <a:spcBef>
                <a:spcPts val="0"/>
              </a:spcBef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108192" y="6556248"/>
            <a:ext cx="2103120" cy="301752"/>
          </a:xfrm>
        </p:spPr>
        <p:txBody>
          <a:bodyPr/>
          <a:lstStyle>
            <a:lvl1pPr>
              <a:defRPr sz="900"/>
            </a:lvl1pPr>
          </a:lstStyle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170432" y="6557169"/>
            <a:ext cx="4948072" cy="301752"/>
          </a:xfrm>
        </p:spPr>
        <p:txBody>
          <a:bodyPr/>
          <a:lstStyle>
            <a:lvl1pPr>
              <a:defRPr sz="9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217192" y="6556248"/>
            <a:ext cx="365760" cy="301752"/>
          </a:xfrm>
        </p:spPr>
        <p:txBody>
          <a:bodyPr/>
          <a:lstStyle>
            <a:lvl1pPr algn="ctr">
              <a:defRPr sz="900"/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ight Triangle 10"/>
          <p:cNvSpPr/>
          <p:nvPr/>
        </p:nvSpPr>
        <p:spPr>
          <a:xfrm>
            <a:off x="7034" y="14068"/>
            <a:ext cx="9129932" cy="6836899"/>
          </a:xfrm>
          <a:prstGeom prst="rtTriangle">
            <a:avLst/>
          </a:prstGeom>
          <a:gradFill flip="none" rotWithShape="1">
            <a:gsLst>
              <a:gs pos="0">
                <a:schemeClr val="tx2">
                  <a:alpha val="10000"/>
                </a:schemeClr>
              </a:gs>
              <a:gs pos="70000">
                <a:schemeClr val="tx2">
                  <a:alpha val="8000"/>
                </a:schemeClr>
              </a:gs>
              <a:gs pos="100000">
                <a:schemeClr val="tx2">
                  <a:alpha val="1000"/>
                </a:schemeClr>
              </a:gs>
            </a:gsLst>
            <a:lin ang="8000000" scaled="1"/>
            <a:tileRect/>
          </a:gradFill>
          <a:ln w="381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cxnSp>
        <p:nvCxnSpPr>
          <p:cNvPr id="8" name="Straight Connector 7"/>
          <p:cNvCxnSpPr/>
          <p:nvPr/>
        </p:nvCxnSpPr>
        <p:spPr>
          <a:xfrm>
            <a:off x="0" y="7034"/>
            <a:ext cx="9136966" cy="6843933"/>
          </a:xfrm>
          <a:prstGeom prst="line">
            <a:avLst/>
          </a:prstGeom>
          <a:noFill/>
          <a:ln w="5000" cap="rnd" cmpd="sng" algn="ctr">
            <a:solidFill>
              <a:schemeClr val="bg2">
                <a:tint val="55000"/>
                <a:satMod val="200000"/>
                <a:alpha val="3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 rot="10800000" flipV="1">
            <a:off x="6468794" y="4948410"/>
            <a:ext cx="2672861" cy="1900210"/>
          </a:xfrm>
          <a:prstGeom prst="line">
            <a:avLst/>
          </a:prstGeom>
          <a:noFill/>
          <a:ln w="6000" cap="rnd" cmpd="sng" algn="ctr">
            <a:solidFill>
              <a:schemeClr val="bg2">
                <a:tint val="50000"/>
                <a:satMod val="200000"/>
                <a:alpha val="45000"/>
              </a:schemeClr>
            </a:solidFill>
            <a:prstDash val="soli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267494"/>
            <a:ext cx="8229600" cy="1399032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882808"/>
            <a:ext cx="8229600" cy="4572000"/>
          </a:xfrm>
          <a:prstGeom prst="rect">
            <a:avLst/>
          </a:prstGeom>
        </p:spPr>
        <p:txBody>
          <a:bodyPr vert="horz" anchor="t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4791456" y="6480969"/>
            <a:ext cx="2133600" cy="301752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 b="0">
                <a:solidFill>
                  <a:schemeClr val="tx1"/>
                </a:solidFill>
              </a:defRPr>
            </a:lvl1pPr>
          </a:lstStyle>
          <a:p>
            <a:fld id="{D7A34AB2-DBC5-4437-9FD6-F8867F78B2F3}" type="datetimeFigureOut">
              <a:rPr lang="en-US" smtClean="0"/>
              <a:t>5/12/2025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457200" y="6481890"/>
            <a:ext cx="4260056" cy="300831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7589520" y="6480969"/>
            <a:ext cx="502920" cy="301752"/>
          </a:xfrm>
          <a:prstGeom prst="rect">
            <a:avLst/>
          </a:prstGeom>
        </p:spPr>
        <p:txBody>
          <a:bodyPr vert="horz" anchor="b"/>
          <a:lstStyle>
            <a:lvl1pPr algn="ctr" eaLnBrk="1" latinLnBrk="0" hangingPunct="1">
              <a:defRPr kumimoji="0" sz="1200">
                <a:solidFill>
                  <a:schemeClr val="tx1"/>
                </a:solidFill>
              </a:defRPr>
            </a:lvl1pPr>
          </a:lstStyle>
          <a:p>
            <a:fld id="{4A5252A5-2D5B-4BD9-AA69-979712164260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marL="484632" algn="l" rtl="0" eaLnBrk="1" latinLnBrk="0" hangingPunct="1">
        <a:spcBef>
          <a:spcPct val="0"/>
        </a:spcBef>
        <a:buNone/>
        <a:defRPr kumimoji="0" sz="4200" kern="1200">
          <a:ln w="6350">
            <a:solidFill>
              <a:schemeClr val="accent1">
                <a:shade val="43000"/>
              </a:schemeClr>
            </a:solidFill>
          </a:ln>
          <a:solidFill>
            <a:schemeClr val="accent1">
              <a:tint val="83000"/>
              <a:satMod val="150000"/>
            </a:schemeClr>
          </a:solidFill>
          <a:effectLst>
            <a:outerShdw blurRad="26000" dist="26000" dir="14500000" algn="tl" rotWithShape="0">
              <a:srgbClr val="000000">
                <a:alpha val="40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448056" indent="-384048" algn="l" rtl="0" eaLnBrk="1" latinLnBrk="0" hangingPunct="1">
        <a:spcBef>
          <a:spcPct val="20000"/>
        </a:spcBef>
        <a:buClr>
          <a:schemeClr val="accent1"/>
        </a:buClr>
        <a:buSzPct val="80000"/>
        <a:buFont typeface="Wingdings 2"/>
        <a:buChar char=""/>
        <a:defRPr kumimoji="0"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822960" indent="-285750" algn="l" rtl="0" eaLnBrk="1" latinLnBrk="0" hangingPunct="1">
        <a:spcBef>
          <a:spcPct val="20000"/>
        </a:spcBef>
        <a:buClr>
          <a:schemeClr val="accent1"/>
        </a:buClr>
        <a:buSzPct val="95000"/>
        <a:buFont typeface="Verdana"/>
        <a:buChar char="›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1106424" indent="-228600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210312" algn="l" rtl="0" eaLnBrk="1" latinLnBrk="0" hangingPunct="1">
        <a:spcBef>
          <a:spcPct val="20000"/>
        </a:spcBef>
        <a:buClr>
          <a:schemeClr val="accent1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6002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084832" indent="-210312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14600" indent="-182880" algn="l" rtl="0" eaLnBrk="1" latinLnBrk="0" hangingPunct="1">
        <a:spcBef>
          <a:spcPct val="20000"/>
        </a:spcBef>
        <a:buClr>
          <a:schemeClr val="accent1">
            <a:tint val="75000"/>
          </a:schemeClr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hdphoto" Target="../media/hdphoto3.wdp"/><Relationship Id="rId3" Type="http://schemas.microsoft.com/office/2007/relationships/hdphoto" Target="../media/hdphoto1.wdp"/><Relationship Id="rId7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6" Type="http://schemas.microsoft.com/office/2007/relationships/hdphoto" Target="../media/hdphoto2.wdp"/><Relationship Id="rId5" Type="http://schemas.openxmlformats.org/officeDocument/2006/relationships/image" Target="../media/image8.png"/><Relationship Id="rId10" Type="http://schemas.microsoft.com/office/2007/relationships/hdphoto" Target="../media/hdphoto4.wdp"/><Relationship Id="rId4" Type="http://schemas.openxmlformats.org/officeDocument/2006/relationships/image" Target="../media/image7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71600" y="1268760"/>
            <a:ext cx="7315200" cy="2595025"/>
          </a:xfrm>
        </p:spPr>
        <p:txBody>
          <a:bodyPr/>
          <a:lstStyle/>
          <a:p>
            <a:pPr algn="ctr"/>
            <a:r>
              <a:rPr lang="en-US" b="1" dirty="0">
                <a:ln w="18000">
                  <a:solidFill>
                    <a:srgbClr val="FF0000"/>
                  </a:solidFill>
                  <a:prstDash val="solid"/>
                  <a:miter lim="800000"/>
                </a:ln>
                <a:solidFill>
                  <a:schemeClr val="tx1"/>
                </a:solidFill>
                <a:effectLst>
                  <a:outerShdw blurRad="25500" dist="23000" dir="7020000" algn="tl">
                    <a:srgbClr val="000000">
                      <a:alpha val="50000"/>
                    </a:srgbClr>
                  </a:outerShdw>
                </a:effectLst>
                <a:latin typeface="Comic Sans MS" pitchFamily="66" charset="0"/>
              </a:rPr>
              <a:t>ESPADA-RENTAL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15816" y="3861048"/>
            <a:ext cx="3962400" cy="2133600"/>
          </a:xfrm>
        </p:spPr>
        <p:txBody>
          <a:bodyPr>
            <a:norm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Berlin Sans FB Demi" pitchFamily="34" charset="0"/>
              </a:rPr>
              <a:t>Website</a:t>
            </a:r>
          </a:p>
        </p:txBody>
      </p:sp>
    </p:spTree>
    <p:extLst>
      <p:ext uri="{BB962C8B-B14F-4D97-AF65-F5344CB8AC3E}">
        <p14:creationId xmlns:p14="http://schemas.microsoft.com/office/powerpoint/2010/main" val="32586636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620688"/>
            <a:ext cx="698477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b="1" dirty="0">
                <a:latin typeface="Comic Sans MS" pitchFamily="66" charset="0"/>
              </a:rPr>
              <a:t>Our team</a:t>
            </a:r>
          </a:p>
        </p:txBody>
      </p:sp>
      <p:pic>
        <p:nvPicPr>
          <p:cNvPr id="2051" name="Picture 3" descr="C:\Users\pc\Documents\Мои уеб страници\HTML &amp; CSS\Project\Svetloslav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8373" y="2118250"/>
            <a:ext cx="1808042" cy="1808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C:\Users\pc\Documents\Мои уеб страници\HTML &amp; CSS\Project\Mitaka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6922" y="2118250"/>
            <a:ext cx="1778465" cy="1778465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3" name="Picture 5" descr="C:\Users\pc\Documents\Мои уеб страници\HTML &amp; CSS\Project\Dankata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12763" y="2118250"/>
            <a:ext cx="1808042" cy="180804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/>
          <p:cNvSpPr txBox="1"/>
          <p:nvPr/>
        </p:nvSpPr>
        <p:spPr>
          <a:xfrm>
            <a:off x="633294" y="4071852"/>
            <a:ext cx="13681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Iliyan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Iliev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200" dirty="0">
                <a:latin typeface="Comic Sans MS" pitchFamily="66" charset="0"/>
              </a:rPr>
              <a:t>Scrum Trainer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286014" y="4071851"/>
            <a:ext cx="2520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Dimitar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Bornusuzov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200" dirty="0">
                <a:latin typeface="Comic Sans MS" pitchFamily="66" charset="0"/>
              </a:rPr>
              <a:t>CSS  Developer</a:t>
            </a:r>
          </a:p>
        </p:txBody>
      </p:sp>
      <p:pic>
        <p:nvPicPr>
          <p:cNvPr id="2054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720" y="2007249"/>
            <a:ext cx="2273300" cy="2895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480246" y="4071851"/>
            <a:ext cx="2664296" cy="787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90000"/>
              </a:lnSpc>
              <a:spcBef>
                <a:spcPts val="1000"/>
              </a:spcBef>
              <a:buClr>
                <a:srgbClr val="F7F2E3"/>
              </a:buClr>
              <a:buSzPts val="1800"/>
            </a:pPr>
            <a:r>
              <a:rPr lang="en-US" sz="1600" dirty="0">
                <a:latin typeface="Oswald Medium" panose="00000600000000000000" pitchFamily="2" charset="0"/>
              </a:rPr>
              <a:t> </a:t>
            </a:r>
            <a:r>
              <a:rPr lang="en-US" dirty="0" err="1">
                <a:latin typeface="Comic Sans MS" pitchFamily="66" charset="0"/>
              </a:rPr>
              <a:t>Svetloslav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Dimitrov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</a:endParaRPr>
          </a:p>
          <a:p>
            <a:pPr algn="ctr"/>
            <a:r>
              <a:rPr lang="en-US" sz="1100" b="0" i="0" dirty="0">
                <a:effectLst/>
                <a:latin typeface="Comic Sans MS" pitchFamily="66" charset="0"/>
                <a:cs typeface="Aldhabi" panose="01000000000000000000" pitchFamily="2" charset="-78"/>
              </a:rPr>
              <a:t>Designer</a:t>
            </a:r>
            <a:endParaRPr lang="en-US" sz="1100" dirty="0">
              <a:latin typeface="Comic Sans MS" pitchFamily="66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308304" y="4071852"/>
            <a:ext cx="1728192" cy="8156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latin typeface="Comic Sans MS" pitchFamily="66" charset="0"/>
              </a:rPr>
              <a:t>Iordan</a:t>
            </a:r>
            <a:r>
              <a:rPr lang="en-US" dirty="0">
                <a:latin typeface="Comic Sans MS" pitchFamily="66" charset="0"/>
              </a:rPr>
              <a:t> </a:t>
            </a:r>
            <a:r>
              <a:rPr lang="en-US" dirty="0" err="1">
                <a:latin typeface="Comic Sans MS" pitchFamily="66" charset="0"/>
              </a:rPr>
              <a:t>Rainov</a:t>
            </a:r>
            <a:endParaRPr lang="bg-BG" dirty="0">
              <a:latin typeface="Comic Sans MS" pitchFamily="66" charset="0"/>
            </a:endParaRPr>
          </a:p>
          <a:p>
            <a:pPr algn="ctr"/>
            <a:endParaRPr lang="bg-BG" dirty="0">
              <a:latin typeface="Comic Sans MS" pitchFamily="66" charset="0"/>
              <a:cs typeface="Aldhabi" panose="01000000000000000000" pitchFamily="2" charset="-78"/>
            </a:endParaRPr>
          </a:p>
          <a:p>
            <a:pPr algn="ctr"/>
            <a:r>
              <a:rPr lang="en-US" sz="1100" dirty="0">
                <a:latin typeface="Comic Sans MS" pitchFamily="66" charset="0"/>
                <a:cs typeface="Aldhabi" panose="01000000000000000000" pitchFamily="2" charset="-78"/>
              </a:rPr>
              <a:t>HTML  Developer</a:t>
            </a:r>
            <a:endParaRPr lang="en-US" sz="11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49564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The idea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259632" y="2708920"/>
            <a:ext cx="75608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latin typeface="Comic Sans MS" pitchFamily="66" charset="0"/>
              </a:rPr>
              <a:t>This is a website that can be used to rent a car if are in need of one. There are some categories which you can choose from so that you can find the most comfortable and suitable car for your likings.</a:t>
            </a:r>
          </a:p>
        </p:txBody>
      </p:sp>
    </p:spTree>
    <p:extLst>
      <p:ext uri="{BB962C8B-B14F-4D97-AF65-F5344CB8AC3E}">
        <p14:creationId xmlns:p14="http://schemas.microsoft.com/office/powerpoint/2010/main" val="6062873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1270218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The apps we used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8484F5-9F8C-722E-BE7C-2F0CA325C0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6215" b="99435" l="2500" r="98889">
                        <a14:foregroundMark x1="70000" y1="6215" x2="80833" y2="31073"/>
                        <a14:foregroundMark x1="80833" y1="31073" x2="83611" y2="14972"/>
                        <a14:foregroundMark x1="83611" y1="14972" x2="83611" y2="14972"/>
                        <a14:foregroundMark x1="91667" y1="26836" x2="88056" y2="53107"/>
                        <a14:foregroundMark x1="88056" y1="53107" x2="83611" y2="24011"/>
                        <a14:foregroundMark x1="83611" y1="24011" x2="83611" y2="24011"/>
                        <a14:foregroundMark x1="90556" y1="37853" x2="86389" y2="66384"/>
                        <a14:foregroundMark x1="86389" y1="66384" x2="78333" y2="44068"/>
                        <a14:foregroundMark x1="78333" y1="44068" x2="73056" y2="95763"/>
                        <a14:foregroundMark x1="73056" y1="95763" x2="87222" y2="90678"/>
                        <a14:foregroundMark x1="87222" y1="90678" x2="98889" y2="81356"/>
                        <a14:foregroundMark x1="98889" y1="81356" x2="98889" y2="54802"/>
                        <a14:foregroundMark x1="9444" y1="39548" x2="8889" y2="40113"/>
                        <a14:foregroundMark x1="4444" y1="35028" x2="2500" y2="33616"/>
                        <a14:foregroundMark x1="73889" y1="95480" x2="68333" y2="95198"/>
                        <a14:foregroundMark x1="74167" y1="99435" x2="71111" y2="97175"/>
                        <a14:backgroundMark x1="99444" y1="82486" x2="99444" y2="54802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512573" y="2692438"/>
            <a:ext cx="844223" cy="830153"/>
          </a:xfrm>
          <a:prstGeom prst="rect">
            <a:avLst/>
          </a:prstGeom>
        </p:spPr>
      </p:pic>
      <p:pic>
        <p:nvPicPr>
          <p:cNvPr id="5" name="Picture 4" descr="A logo with a black background&#10;&#10;Description automatically generated">
            <a:extLst>
              <a:ext uri="{FF2B5EF4-FFF2-40B4-BE49-F238E27FC236}">
                <a16:creationId xmlns:a16="http://schemas.microsoft.com/office/drawing/2014/main" id="{813DE9E6-CC6A-EE6F-7698-ED8D9EDEFAC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4525" y="2692438"/>
            <a:ext cx="844223" cy="784863"/>
          </a:xfrm>
          <a:prstGeom prst="rect">
            <a:avLst/>
          </a:prstGeom>
        </p:spPr>
      </p:pic>
      <p:pic>
        <p:nvPicPr>
          <p:cNvPr id="6" name="Picture 5" descr="A blue logo with white text&#10;&#10;Description automatically generated">
            <a:extLst>
              <a:ext uri="{FF2B5EF4-FFF2-40B4-BE49-F238E27FC236}">
                <a16:creationId xmlns:a16="http://schemas.microsoft.com/office/drawing/2014/main" id="{23DAB233-A557-0588-8423-FDD1B95DB6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>
                        <a14:foregroundMark x1="46222" y1="50222" x2="41333" y2="54222"/>
                        <a14:foregroundMark x1="41333" y1="44889" x2="32889" y2="49333"/>
                        <a14:foregroundMark x1="26222" y1="61778" x2="28444" y2="59556"/>
                        <a14:foregroundMark x1="68889" y1="44889" x2="79556" y2="68889"/>
                        <a14:foregroundMark x1="79556" y1="68889" x2="56889" y2="70667"/>
                        <a14:foregroundMark x1="56889" y1="70667" x2="74222" y2="54667"/>
                        <a14:foregroundMark x1="74222" y1="54667" x2="82222" y2="35111"/>
                        <a14:foregroundMark x1="79111" y1="37778" x2="77778" y2="29778"/>
                        <a14:foregroundMark x1="78667" y1="40000" x2="58222" y2="29778"/>
                        <a14:foregroundMark x1="62222" y1="38667" x2="59556" y2="36000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7114935" y="2565680"/>
            <a:ext cx="1117864" cy="1117864"/>
          </a:xfrm>
          <a:prstGeom prst="rect">
            <a:avLst/>
          </a:prstGeom>
        </p:spPr>
      </p:pic>
      <p:pic>
        <p:nvPicPr>
          <p:cNvPr id="7" name="Picture 6" descr="A black and white cat logo&#10;&#10;Description automatically generated">
            <a:extLst>
              <a:ext uri="{FF2B5EF4-FFF2-40B4-BE49-F238E27FC236}">
                <a16:creationId xmlns:a16="http://schemas.microsoft.com/office/drawing/2014/main" id="{E2B026B6-21C5-AE90-CD91-40D2905D3CA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>
                        <a14:foregroundMark x1="52321" y1="43929" x2="38750" y2="43929"/>
                        <a14:foregroundMark x1="38750" y1="43929" x2="56964" y2="47500"/>
                        <a14:foregroundMark x1="56964" y1="47500" x2="47143" y2="46786"/>
                        <a14:foregroundMark x1="47143" y1="46786" x2="45893" y2="38214"/>
                        <a14:foregroundMark x1="32143" y1="29464" x2="41250" y2="38571"/>
                        <a14:foregroundMark x1="41250" y1="38571" x2="53571" y2="38750"/>
                        <a14:foregroundMark x1="53571" y1="38750" x2="45000" y2="46786"/>
                        <a14:foregroundMark x1="45000" y1="46786" x2="65536" y2="61071"/>
                        <a14:foregroundMark x1="65536" y1="61071" x2="75714" y2="59643"/>
                        <a14:foregroundMark x1="75714" y1="59643" x2="75179" y2="59643"/>
                        <a14:foregroundMark x1="68929" y1="45714" x2="69643" y2="34107"/>
                        <a14:foregroundMark x1="69643" y1="34107" x2="66607" y2="35179"/>
                        <a14:foregroundMark x1="64464" y1="53393" x2="35179" y2="62500"/>
                        <a14:foregroundMark x1="35179" y1="62500" x2="35000" y2="61071"/>
                        <a14:foregroundMark x1="51071" y1="64643" x2="48393" y2="75357"/>
                        <a14:foregroundMark x1="48393" y1="75357" x2="43750" y2="75714"/>
                        <a14:foregroundMark x1="54821" y1="78929" x2="44286" y2="81786"/>
                        <a14:foregroundMark x1="44286" y1="81786" x2="45179" y2="81429"/>
                        <a14:foregroundMark x1="40893" y1="86429" x2="58929" y2="84286"/>
                        <a14:foregroundMark x1="38929" y1="87143" x2="48036" y2="87857"/>
                        <a14:foregroundMark x1="48036" y1="87857" x2="58036" y2="87143"/>
                        <a14:foregroundMark x1="58036" y1="87143" x2="60179" y2="86250"/>
                        <a14:foregroundMark x1="38750" y1="75893" x2="28214" y2="70893"/>
                        <a14:foregroundMark x1="28214" y1="70893" x2="37321" y2="74643"/>
                        <a14:foregroundMark x1="37321" y1="74643" x2="27857" y2="68036"/>
                        <a14:foregroundMark x1="39643" y1="86607" x2="49107" y2="87679"/>
                        <a14:foregroundMark x1="49107" y1="87679" x2="58929" y2="87321"/>
                        <a14:foregroundMark x1="58929" y1="87321" x2="60357" y2="86607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699792" y="4824327"/>
            <a:ext cx="1180575" cy="118057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2D0BBEC-A5F5-8880-D1B4-71FC8E66F5AE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10000" b="90000" l="10000" r="90000">
                        <a14:foregroundMark x1="67294" y1="27170" x2="66588" y2="27547"/>
                        <a14:foregroundMark x1="35412" y1="61132" x2="39412" y2="39811"/>
                        <a14:foregroundMark x1="37529" y1="38868" x2="31059" y2="41321"/>
                        <a14:foregroundMark x1="32588" y1="39434" x2="41529" y2="38679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5609590" y="4931067"/>
            <a:ext cx="1620864" cy="1010656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074039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2597234" y="4824327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7005421" y="2512544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5727424" y="4824327"/>
            <a:ext cx="1385196" cy="1224136"/>
          </a:xfrm>
          <a:prstGeom prst="rect">
            <a:avLst/>
          </a:prstGeom>
          <a:noFill/>
          <a:ln w="1016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219897" y="3933056"/>
            <a:ext cx="14295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Visual Studio Code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048037" y="3933055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PowerPoint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6961043" y="3854283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latin typeface="Comic Sans MS" pitchFamily="66" charset="0"/>
              </a:rPr>
              <a:t>Word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575045" y="6060251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err="1">
                <a:latin typeface="Comic Sans MS" pitchFamily="66" charset="0"/>
              </a:rPr>
              <a:t>GitHub</a:t>
            </a:r>
            <a:endParaRPr lang="en-US" sz="1600" dirty="0">
              <a:latin typeface="Comic Sans MS" pitchFamily="66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685361" y="6080334"/>
            <a:ext cx="14295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>
                <a:latin typeface="Comic Sans MS" pitchFamily="66" charset="0"/>
              </a:rPr>
              <a:t>Teams</a:t>
            </a:r>
            <a:endParaRPr lang="en-US" sz="1600" dirty="0">
              <a:latin typeface="Comic Sans MS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60618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0"/>
            <a:ext cx="971600" cy="6858000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0" y="0"/>
            <a:ext cx="9144000" cy="1938992"/>
          </a:xfrm>
          <a:prstGeom prst="rect">
            <a:avLst/>
          </a:prstGeom>
          <a:gradFill flip="none" rotWithShape="1">
            <a:gsLst>
              <a:gs pos="0">
                <a:srgbClr val="FF0000">
                  <a:shade val="30000"/>
                  <a:satMod val="115000"/>
                </a:srgbClr>
              </a:gs>
              <a:gs pos="50000">
                <a:srgbClr val="FF0000">
                  <a:shade val="67500"/>
                  <a:satMod val="115000"/>
                </a:srgbClr>
              </a:gs>
              <a:gs pos="100000">
                <a:srgbClr val="FF0000">
                  <a:shade val="100000"/>
                  <a:satMod val="115000"/>
                </a:srgbClr>
              </a:gs>
            </a:gsLst>
            <a:lin ang="2700000" scaled="1"/>
            <a:tileRect/>
          </a:gradFill>
        </p:spPr>
        <p:txBody>
          <a:bodyPr wrap="square" rtlCol="0">
            <a:spAutoFit/>
          </a:bodyPr>
          <a:lstStyle/>
          <a:p>
            <a:endParaRPr lang="en-US" sz="4000" dirty="0">
              <a:latin typeface="Comic Sans MS" pitchFamily="66" charset="0"/>
            </a:endParaRPr>
          </a:p>
          <a:p>
            <a:r>
              <a:rPr lang="en-US" sz="4000" dirty="0">
                <a:latin typeface="Comic Sans MS" pitchFamily="66" charset="0"/>
              </a:rPr>
              <a:t>	How we distributed our time</a:t>
            </a:r>
          </a:p>
          <a:p>
            <a:endParaRPr lang="en-US" sz="4000" dirty="0">
              <a:latin typeface="Comic Sans MS" pitchFamily="66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47664" y="2618563"/>
            <a:ext cx="6552728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mic Sans MS" pitchFamily="66" charset="0"/>
              </a:rPr>
              <a:t>1. First week - thinking about the theme and the information.</a:t>
            </a:r>
          </a:p>
          <a:p>
            <a:r>
              <a:rPr lang="en-US" sz="2400" dirty="0">
                <a:latin typeface="Comic Sans MS" pitchFamily="66" charset="0"/>
              </a:rPr>
              <a:t>2. Second week – we started writing the codes for all of the pages including the CSS and HTML files.</a:t>
            </a:r>
          </a:p>
          <a:p>
            <a:r>
              <a:rPr lang="en-US" sz="2400" dirty="0">
                <a:latin typeface="Comic Sans MS" pitchFamily="66" charset="0"/>
              </a:rPr>
              <a:t>3. Last week – we made all of the documentation about the website.</a:t>
            </a:r>
          </a:p>
        </p:txBody>
      </p:sp>
    </p:spTree>
    <p:extLst>
      <p:ext uri="{BB962C8B-B14F-4D97-AF65-F5344CB8AC3E}">
        <p14:creationId xmlns:p14="http://schemas.microsoft.com/office/powerpoint/2010/main" val="2352904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7D431CC-0ACF-9A53-B5D0-0BA2B45B26F9}"/>
              </a:ext>
            </a:extLst>
          </p:cNvPr>
          <p:cNvSpPr/>
          <p:nvPr/>
        </p:nvSpPr>
        <p:spPr>
          <a:xfrm>
            <a:off x="1903830" y="2563453"/>
            <a:ext cx="5548490" cy="194421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4E0F872-0F5B-7E66-4E2F-9B1F3E262DD5}"/>
              </a:ext>
            </a:extLst>
          </p:cNvPr>
          <p:cNvSpPr/>
          <p:nvPr/>
        </p:nvSpPr>
        <p:spPr>
          <a:xfrm>
            <a:off x="1903830" y="2996952"/>
            <a:ext cx="5336340" cy="1077218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dirty="0">
                <a:solidFill>
                  <a:srgbClr val="FFFFFF"/>
                </a:solidFill>
                <a:latin typeface="Comic Sans MS" panose="030F0702030302020204" pitchFamily="66" charset="0"/>
              </a:rPr>
              <a:t>NOW </a:t>
            </a:r>
            <a:r>
              <a:rPr lang="en-US" sz="3200" b="0" i="0" u="none" strike="noStrike" dirty="0">
                <a:solidFill>
                  <a:srgbClr val="FFFFFF"/>
                </a:solidFill>
                <a:effectLst/>
                <a:latin typeface="Comic Sans MS" panose="030F0702030302020204" pitchFamily="66" charset="0"/>
              </a:rPr>
              <a:t>LET’S MOVE TO THE DEMONSTRATION</a:t>
            </a:r>
            <a:endParaRPr lang="en-US" sz="8000" b="1" dirty="0">
              <a:ln w="6600">
                <a:solidFill>
                  <a:schemeClr val="accent2"/>
                </a:solidFill>
                <a:prstDash val="solid"/>
              </a:ln>
              <a:solidFill>
                <a:srgbClr val="FFFFFF"/>
              </a:solidFill>
              <a:effectLst>
                <a:outerShdw dist="38100" dir="2700000" algn="tl" rotWithShape="0">
                  <a:schemeClr val="accent2"/>
                </a:outerShdw>
              </a:effectLst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804872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71600" y="2780928"/>
            <a:ext cx="705678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/>
            <a:r>
              <a:rPr lang="en-US" sz="4800" b="1" dirty="0">
                <a:solidFill>
                  <a:srgbClr val="F7F2E3"/>
                </a:solidFill>
                <a:latin typeface="Comic Sans MS" pitchFamily="66" charset="0"/>
                <a:ea typeface="Questrial"/>
                <a:cs typeface="Questrial"/>
                <a:sym typeface="Questrial"/>
              </a:rPr>
              <a:t>THANKS FOR YOUR</a:t>
            </a:r>
          </a:p>
          <a:p>
            <a:pPr lvl="0" algn="ctr"/>
            <a:r>
              <a:rPr lang="en-US" sz="4800" b="1" dirty="0">
                <a:solidFill>
                  <a:srgbClr val="F7F2E3"/>
                </a:solidFill>
                <a:latin typeface="Comic Sans MS" pitchFamily="66" charset="0"/>
                <a:ea typeface="Questrial"/>
                <a:cs typeface="Questrial"/>
                <a:sym typeface="Questrial"/>
              </a:rPr>
              <a:t>ATTENTION!</a:t>
            </a:r>
            <a:endParaRPr lang="en-US" sz="4800" dirty="0">
              <a:latin typeface="Comic Sans MS" pitchFamily="66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1560" y="1844824"/>
            <a:ext cx="8064896" cy="3384376"/>
          </a:xfrm>
          <a:prstGeom prst="rect">
            <a:avLst/>
          </a:prstGeom>
          <a:noFill/>
          <a:ln w="1270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66853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Verve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Verve">
      <a:majorFont>
        <a:latin typeface="Century Gothic"/>
        <a:ea typeface=""/>
        <a:cs typeface=""/>
        <a:font script="Jpan" typeface="HGｺﾞｼｯｸM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erve">
      <a:fillStyleLst>
        <a:solidFill>
          <a:schemeClr val="phClr"/>
        </a:solidFill>
        <a:gradFill rotWithShape="1">
          <a:gsLst>
            <a:gs pos="0">
              <a:schemeClr val="phClr">
                <a:tint val="10000"/>
                <a:satMod val="300000"/>
              </a:schemeClr>
            </a:gs>
            <a:gs pos="34000">
              <a:schemeClr val="phClr">
                <a:tint val="13500"/>
                <a:satMod val="250000"/>
              </a:schemeClr>
            </a:gs>
            <a:gs pos="100000">
              <a:schemeClr val="phClr">
                <a:tint val="60000"/>
                <a:satMod val="200000"/>
              </a:schemeClr>
            </a:gs>
          </a:gsLst>
          <a:path path="circle">
            <a:fillToRect l="50000" t="155000" r="50000" b="-55000"/>
          </a:path>
        </a:gradFill>
        <a:gradFill rotWithShape="1">
          <a:gsLst>
            <a:gs pos="0">
              <a:schemeClr val="phClr">
                <a:tint val="60000"/>
                <a:satMod val="160000"/>
              </a:schemeClr>
            </a:gs>
            <a:gs pos="46000">
              <a:schemeClr val="phClr">
                <a:tint val="86000"/>
                <a:satMod val="160000"/>
              </a:schemeClr>
            </a:gs>
            <a:gs pos="100000">
              <a:schemeClr val="phClr">
                <a:shade val="40000"/>
                <a:satMod val="160000"/>
              </a:schemeClr>
            </a:gs>
          </a:gsLst>
          <a:path path="circle">
            <a:fillToRect l="50000" t="155000" r="50000" b="-55000"/>
          </a:path>
        </a:gradFill>
      </a:fillStyleLst>
      <a:lnStyleLst>
        <a:ln w="9525" cap="flat" cmpd="sng" algn="ctr">
          <a:solidFill>
            <a:schemeClr val="phClr">
              <a:satMod val="12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147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50800" dist="38100" dir="14700000" algn="t" rotWithShape="0">
              <a:srgbClr val="000000">
                <a:alpha val="60000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3600000"/>
            </a:lightRig>
          </a:scene3d>
          <a:sp3d prstMaterial="plastic">
            <a:bevelT w="127000" h="38200" prst="relaxedInset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8000"/>
                <a:satMod val="230000"/>
              </a:schemeClr>
            </a:gs>
            <a:gs pos="60000">
              <a:schemeClr val="phClr">
                <a:shade val="92000"/>
                <a:satMod val="230000"/>
              </a:schemeClr>
            </a:gs>
            <a:gs pos="100000">
              <a:schemeClr val="phClr">
                <a:tint val="85000"/>
                <a:satMod val="400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1200"/>
                <a:satMod val="150000"/>
              </a:schemeClr>
              <a:schemeClr val="phClr">
                <a:tint val="90000"/>
                <a:satMod val="150000"/>
              </a:schemeClr>
            </a:duotone>
          </a:blip>
          <a:tile tx="0" ty="0" sx="70000" sy="7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Verve</Template>
  <TotalTime>341</TotalTime>
  <Words>145</Words>
  <Application>Microsoft Office PowerPoint</Application>
  <PresentationFormat>On-screen Show (4:3)</PresentationFormat>
  <Paragraphs>33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5" baseType="lpstr">
      <vt:lpstr>Berlin Sans FB Demi</vt:lpstr>
      <vt:lpstr>Calibri</vt:lpstr>
      <vt:lpstr>Century Gothic</vt:lpstr>
      <vt:lpstr>Comic Sans MS</vt:lpstr>
      <vt:lpstr>Oswald Medium</vt:lpstr>
      <vt:lpstr>Verdana</vt:lpstr>
      <vt:lpstr>Wingdings 2</vt:lpstr>
      <vt:lpstr>Verve</vt:lpstr>
      <vt:lpstr>ESPADA-RENTAL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ESPADA-RENTAL</dc:title>
  <dc:creator>pc</dc:creator>
  <cp:lastModifiedBy>Димитър Г. Борнусузов</cp:lastModifiedBy>
  <cp:revision>14</cp:revision>
  <dcterms:created xsi:type="dcterms:W3CDTF">2025-05-10T14:30:24Z</dcterms:created>
  <dcterms:modified xsi:type="dcterms:W3CDTF">2025-05-12T19:04:29Z</dcterms:modified>
</cp:coreProperties>
</file>