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9" r:id="rId3"/>
    <p:sldId id="262" r:id="rId4"/>
    <p:sldId id="265" r:id="rId5"/>
    <p:sldId id="268" r:id="rId6"/>
    <p:sldId id="267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761"/>
    <a:srgbClr val="6A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2779-ADD7-D2C5-6315-2AD84ACF6135}" v="193" dt="2024-11-24T15:27:5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0" d="100"/>
          <a:sy n="70" d="100"/>
        </p:scale>
        <p:origin x="662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36830 10054 16383 0 0,'0'10'0'0'0,"14"35"0"0"0,5 57 0 0 0,8 53 0 0 0,9 47 0 0 0,8 32 0 0 0,5 22 0 0 0,5 19 0 0 0,-4 5 0 0 0,-9-3 0 0 0,-12-21 0 0 0,-10-35 0 0 0,-5-41 0 0 0,-4-46 0 0 0,1-47 0 0 0,-4-43 0 0 0,-5-71 0 0 0,-32-447 0 0 0,-15-166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37015 9446 16383 0 0,'10'37'0'0'0,"7"102"0"0"0,10 120 0 0 0,1 156 0 0 0,-5 157 0 0 0,-5 85 0 0 0,-7 61 0 0 0,-5-17 0 0 0,-3-71 0 0 0,-3-101 0 0 0,0-112 0 0 0,-2-151 0 0 0,1-232 0 0 0,0-122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37544 9181 16383 0 0,'14'154'0'0'0,"19"196"0"0"0,3 193 0 0 0,-3 130 0 0 0,-9 30 0 0 0,-7-49 0 0 0,-8-111 0 0 0,-4-135 0 0 0,-4-131 0 0 0,-1-123 0 0 0,-1-172 0 0 0,-1-208 0 0 0,1-216 0 0 0,-1-32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37703 9631 16383 0 0,'0'47'0'0'0,"10"94"0"0"0,2 99 0 0 0,0 69 0 0 0,-2 42 0 0 0,-4 28 0 0 0,-1-9 0 0 0,-8-21 0 0 0,-2-51 0 0 0,-6-66 0 0 0,-5-59 0 0 0,0-55 0 0 0,3-46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8811 16383 0 0,'5'60'0'0'0,"29"115"0"0"0,38 176 0 0 0,29 150 0 0 0,21 125 0 0 0,-6 50 0 0 0,-17-24 0 0 0,-17-77 0 0 0,-17-103 0 0 0,-20-118 0 0 0,-13-114 0 0 0,-12-99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11351 16383 0 0,'19'37'0'0'0,"5"69"0"0"0,5 72 0 0 0,-4 71 0 0 0,-5 50 0 0 0,-7 20 0 0 0,-15-11 0 0 0,-6-20 0 0 0,-7-36 0 0 0,-6-57 0 0 0,1-60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12144 16383 0 0,'33'56'0'0'0,"24"70"0"0"0,13 61 0 0 0,-7 35 0 0 0,-13 13 0 0 0,-15-10 0 0 0,-14-30 0 0 0,-11-38 0 0 0,-6-41 0 0 0,-4-41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6165 16383 0 0,'18'4'0'0'0,"17"3"0"0"0,1-1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37202 11016 16383 0 0,'0'4'0'0'0,"0"16"0"0"0,14 66 0 0 0,10 64 0 0 0,0 58 0 0 0,-4 41 0 0 0,-5 29 0 0 0,-5 10 0 0 0,-5-12 0 0 0,-2-20 0 0 0,-3-44 0 0 0,4-53 0 0 0,1-59 0 0 0,0-112 0 0 0,-1-128 0 0 0,-1-157 0 0 0,-1-104 0 0 0,-2-52 0 0 0,1-11 0 0 0,-1 36 0 0 0,0 77 0 0 0,-1 93 0 0 0,1 129 0 0 0,0 141 0 0 0,0 121 0 0 0,0 79 0 0 0,0 37 0 0 0,0 9 0 0 0,0-17 0 0 0,0-35 0 0 0,0-43 0 0 0,0-40 0 0 0,4-40 0 0 0,3-50 0 0 0,-1-85 0 0 0,-2-105 0 0 0,0-85 0 0 0,-2-73 0 0 0,-1-24 0 0 0,-1 26 0 0 0,0 58 0 0 0,-9 71 0 0 0,-8 68 0 0 0,-6 81 0 0 0,1 94 0 0 0,4 87 0 0 0,6 62 0 0 0,4 47 0 0 0,4 3 0 0 0,7-10 0 0 0,3-18 0 0 0,0-40 0 0 0,5-42 0 0 0,-1-42 0 0 0,4-34 0 0 0,-1-44 0 0 0,-3-68 0 0 0,-17-79 0 0 0,-17-66 0 0 0,-13-24 0 0 0,-5-1 0 0 0,4 26 0 0 0,9 45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37180 11069 16383 0 0,'5'42'0'0'0,"1"56"0"0"0,0 63 0 0 0,-1 50 0 0 0,-2 46 0 0 0,-1 45 0 0 0,0 17 0 0 0,-2 16 0 0 0,0-3 0 0 0,0-20 0 0 0,-1-45 0 0 0,1-63 0 0 0,-9-70 0 0 0,-9-115 0 0 0,0-135 0 0 0,3-127 0 0 0,-2-88 0 0 0,-6-58 0 0 0,1-28 0 0 0,3 10 0 0 0,6 28 0 0 0,4 54 0 0 0,4 74 0 0 0,3 74 0 0 0,2 87 0 0 0,24 147 0 0 0,22 185 0 0 0,22 173 0 0 0,0 133 0 0 0,-13 48 0 0 0,-14-21 0 0 0,-16-62 0 0 0,-10-90 0 0 0,-10-103 0 0 0,-4-101 0 0 0,-3-92 0 0 0,13-153 0 0 0,5-211 0 0 0,-1-257 0 0 0,-2-209 0 0 0,-4-110 0 0 0,-3 17 0 0 0,2 107 0 0 0,4 151 0 0 0,0 159 0 0 0,-2 190 0 0 0,-7 206 0 0 0,-23 199 0 0 0,-22 161 0 0 0,-9 95 0 0 0,-14 43 0 0 0,4-20 0 0 0,12-47 0 0 0,10-77 0 0 0,7-87 0 0 0,9-82 0 0 0,8-81 0 0 0,7-107 0 0 0,4-126 0 0 0,4-110 0 0 0,1-78 0 0 0,1-34 0 0 0,-1 16 0 0 0,1 53 0 0 0,-1 108 0 0 0,0 147 0 0 0,-1 141 0 0 0,0 117 0 0 0,0 64 0 0 0,-5 16 0 0 0,-6-1 0 0 0,-5-27 0 0 0,-1-52 0 0 0,2-63 0 0 0,5-86 0 0 0,3-112 0 0 0,4-118 0 0 0,1-108 0 0 0,2-69 0 0 0,0-33 0 0 0,6 3 0 0 0,1 46 0 0 0,-1 67 0 0 0,0 68 0 0 0,-3 70 0 0 0,0 96 0 0 0,-2 93 0 0 0,-1 86 0 0 0,0 57 0 0 0,0 25 0 0 0,0 3 0 0 0,-1-25 0 0 0,1-46 0 0 0,5-53 0 0 0,1-75 0 0 0,0-96 0 0 0,-2-92 0 0 0,0-64 0 0 0,-2-33 0 0 0,-1 8 0 0 0,-1 26 0 0 0,1 33 0 0 0,-2 36 0 0 0,1 33 0 0 0,0 28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37348 12744 16383 0 0,'0'28'0'0'0,"0"47"0"0"0,0 43 0 0 0,0 39 0 0 0,0 30 0 0 0,-9 21 0 0 0,-3 3 0 0 0,-5-2 0 0 0,-8-8 0 0 0,-5-20 0 0 0,-2-31 0 0 0,5-74 0 0 0,7-119 0 0 0,1-110 0 0 0,-4-88 0 0 0,-4-61 0 0 0,-6-29 0 0 0,-7 4 0 0 0,3 25 0 0 0,9 44 0 0 0,8 63 0 0 0,8 87 0 0 0,8 94 0 0 0,1 28 0 0 0,6 107 0 0 0,3 95 0 0 0,2 48 0 0 0,-2 8 0 0 0,-1-29 0 0 0,-1-42 0 0 0,-2-50 0 0 0,3-46 0 0 0,7-59 0 0 0,0-90 0 0 0,-2-88 0 0 0,-2-69 0 0 0,-3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37200 13031 16383 0 0,'0'33'0'0'0,"0"29"0"0"0,0 14 0 0 0,0 8 0 0 0,5 3 0 0 0,1-3 0 0 0,0-7 0 0 0,-1-12 0 0 0,-2-21 0 0 0,4-52 0 0 0,1-75 0 0 0,-2-75 0 0 0,-1-67 0 0 0,-2-41 0 0 0,-1 23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37254 11748 16383 0 0,'0'23'0'0'0,"0"69"0"0"0,0 88 0 0 0,0 71 0 0 0,0 52 0 0 0,0 17 0 0 0,0-13 0 0 0,0-40 0 0 0,-5-56 0 0 0,-1-106 0 0 0,0-71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11933 16383 0 0,'0'9'0'0'0,"0"46"0"0"0,9 45 0 0 0,4 30 0 0 0,-1 20 0 0 0,-3 4 0 0 0,-2-1 0 0 0,-3-17 0 0 0,-2-18 0 0 0,-1-15 0 0 0,-1-16 0 0 0,0-13 0 0 0,-1-19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37281 12171 16383 0 0,'-5'5'0'0'0,"-1"43"0"0"0,0 70 0 0 0,1 71 0 0 0,2 68 0 0 0,1 57 0 0 0,1 16 0 0 0,0-5 0 0 0,1-40 0 0 0,0-49 0 0 0,1-51 0 0 0,-1-53 0 0 0,0-43 0 0 0,0-37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36724 10054 16383 0 0,'10'52'0'0'0,"2"77"0"0"0,0 87 0 0 0,-3 58 0 0 0,-2 39 0 0 0,-3 17 0 0 0,-1-14 0 0 0,-2-48 0 0 0,3-59 0 0 0,7-65 0 0 0,0-58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34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logo">
            <a:extLst>
              <a:ext uri="{FF2B5EF4-FFF2-40B4-BE49-F238E27FC236}">
                <a16:creationId xmlns:a16="http://schemas.microsoft.com/office/drawing/2014/main" id="{92FA1326-FBDC-2B0A-EDAE-2BA24C28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3" y="989997"/>
            <a:ext cx="10222533" cy="4878006"/>
          </a:xfrm>
          <a:prstGeom prst="rect">
            <a:avLst/>
          </a:prstGeom>
          <a:noFill/>
          <a:effectLst>
            <a:glow rad="101600">
              <a:srgbClr val="230761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51942E0-62A6-3BCE-5E0A-01A766DC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8045">
            <a:off x="-3211098" y="4049285"/>
            <a:ext cx="6422195" cy="643155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1ADCF9-F3C8-BB51-CA6D-E79ACBCA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87512">
            <a:off x="7684712" y="3722716"/>
            <a:ext cx="6422195" cy="643155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DAF43D25-1587-1762-B52B-1B4130234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34240" y="5868003"/>
            <a:ext cx="5257401" cy="5265773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DC17883-7EAB-02D5-4C10-D5325F28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78873">
            <a:off x="-3488257" y="-2936166"/>
            <a:ext cx="6422195" cy="6431557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89CF4C9-8AB6-8597-6743-7A7B79A3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8045">
            <a:off x="8249050" y="-3215779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78F5F9-8B05-C294-61BD-1D01BBEA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9" y="1309325"/>
            <a:ext cx="6733282" cy="928968"/>
          </a:xfrm>
        </p:spPr>
        <p:txBody>
          <a:bodyPr/>
          <a:lstStyle/>
          <a:p>
            <a:r>
              <a:rPr lang="en-US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Table of contents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5E3A82A-BB53-C215-F75B-BC3D14CA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5732" y="2920339"/>
            <a:ext cx="6600536" cy="2807569"/>
          </a:xfrm>
        </p:spPr>
        <p:txBody>
          <a:bodyPr>
            <a:noAutofit/>
          </a:bodyPr>
          <a:lstStyle/>
          <a:p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1 Our Idea</a:t>
            </a:r>
            <a:b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</a:br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2 Our team</a:t>
            </a:r>
            <a:b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</a:br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3 Used technologies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10151FC-7E04-3AA3-142B-BABEE8C6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7101-5467-4C01-BBC7-FE5A423D3238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7BD48CF-A381-0236-9190-11ED103B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707F50C-C37E-D048-2FC3-DD7A278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F0087F99-3234-3E68-9D47-B7D9BE75F46A}"/>
              </a:ext>
            </a:extLst>
          </p:cNvPr>
          <p:cNvSpPr/>
          <p:nvPr/>
        </p:nvSpPr>
        <p:spPr>
          <a:xfrm>
            <a:off x="11492908" y="3004457"/>
            <a:ext cx="629653" cy="2057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2D20D04-E9EE-5BC1-47D3-5D65630D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B2CB192-246A-9C8E-74A1-E651EE3D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93983">
            <a:off x="8070260" y="3309867"/>
            <a:ext cx="6422195" cy="643155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25E3690-31B2-68FC-5268-D5779FA5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72B3341-056C-FDE5-CD81-63DAFF0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14581" y="-2755102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237C600-EA36-B6BE-D65D-5366854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058-8209-44BA-938F-BDC3CFB22D64}" type="datetime1">
              <a:rPr lang="en-US"/>
              <a:t>6/11/2025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29B3412-8BB4-5FBC-4892-2B9CBC4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4A21FA5-BF3A-3E30-4ECB-C6443AF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14:cNvPr>
              <p14:cNvContentPartPr/>
              <p14:nvPr/>
            </p14:nvContentPartPr>
            <p14:xfrm>
              <a:off x="11657610" y="3166753"/>
              <a:ext cx="153334" cy="992790"/>
            </p14:xfrm>
          </p:contentPart>
        </mc:Choice>
        <mc:Fallback xmlns="">
          <p:pic>
            <p:nvPicPr>
              <p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9655" y="3148761"/>
                <a:ext cx="188885" cy="102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14:cNvPr>
              <p14:cNvContentPartPr/>
              <p14:nvPr/>
            </p14:nvContentPartPr>
            <p14:xfrm>
              <a:off x="11777527" y="3174204"/>
              <a:ext cx="78436" cy="1161960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9977" y="3156211"/>
                <a:ext cx="113893" cy="119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14:cNvPr>
              <p14:cNvContentPartPr/>
              <p14:nvPr/>
            </p14:nvContentPartPr>
            <p14:xfrm>
              <a:off x="11725660" y="3186721"/>
              <a:ext cx="175349" cy="1751099"/>
            </p14:xfrm>
          </p:contentPart>
        </mc:Choice>
        <mc:Fallback xmlns="">
          <p:pic>
            <p:nvPicPr>
              <p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8053" y="3169084"/>
                <a:ext cx="210922" cy="1786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14:cNvPr>
              <p14:cNvContentPartPr/>
              <p14:nvPr/>
            </p14:nvContentPartPr>
            <p14:xfrm>
              <a:off x="11695180" y="3995808"/>
              <a:ext cx="150455" cy="818900"/>
            </p14:xfrm>
          </p:contentPart>
        </mc:Choice>
        <mc:Fallback xmlns="">
          <p:pic>
            <p:nvPicPr>
              <p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7226" y="3978178"/>
                <a:ext cx="186004" cy="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14:cNvPr>
              <p14:cNvContentPartPr/>
              <p14:nvPr/>
            </p14:nvContentPartPr>
            <p14:xfrm>
              <a:off x="11796155" y="4141538"/>
              <a:ext cx="19919" cy="353644"/>
            </p14:xfrm>
          </p:contentPart>
        </mc:Choice>
        <mc:Fallback xmlns="">
          <p:pic>
            <p:nvPicPr>
              <p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8370" y="4123550"/>
                <a:ext cx="55133" cy="38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14:cNvPr>
              <p14:cNvContentPartPr/>
              <p14:nvPr/>
            </p14:nvContentPartPr>
            <p14:xfrm>
              <a:off x="11809893" y="3800103"/>
              <a:ext cx="9896" cy="753779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404" y="3782473"/>
                <a:ext cx="64324" cy="7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14:cNvPr>
              <p14:cNvContentPartPr/>
              <p14:nvPr/>
            </p14:nvContentPartPr>
            <p14:xfrm>
              <a:off x="11806052" y="3869376"/>
              <a:ext cx="20654" cy="476850"/>
            </p14:xfrm>
          </p:contentPart>
        </mc:Choice>
        <mc:Fallback xmlns=""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603" y="3851755"/>
                <a:ext cx="55908" cy="51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14:cNvPr>
              <p14:cNvContentPartPr/>
              <p14:nvPr/>
            </p14:nvContentPartPr>
            <p14:xfrm>
              <a:off x="11815516" y="3958441"/>
              <a:ext cx="10327" cy="923470"/>
            </p14:xfrm>
          </p:contentPart>
        </mc:Choice>
        <mc:Fallback xmlns=""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98304" y="3940807"/>
                <a:ext cx="44406" cy="95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14:cNvPr>
              <p14:cNvContentPartPr/>
              <p14:nvPr/>
            </p14:nvContentPartPr>
            <p14:xfrm>
              <a:off x="11618025" y="3166753"/>
              <a:ext cx="30295" cy="841279"/>
            </p14:xfrm>
          </p:contentPart>
        </mc:Choice>
        <mc:Fallback xmlns="">
          <p:pic>
            <p:nvPicPr>
              <p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0204" y="3148762"/>
                <a:ext cx="65580" cy="8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14:cNvPr>
              <p14:cNvContentPartPr/>
              <p14:nvPr/>
            </p14:nvContentPartPr>
            <p14:xfrm>
              <a:off x="11726883" y="2939142"/>
              <a:ext cx="51483" cy="1934705"/>
            </p14:xfrm>
          </p:contentPart>
        </mc:Choice>
        <mc:Fallback xmlns=""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007" y="2921505"/>
                <a:ext cx="86878" cy="197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14:cNvPr>
              <p14:cNvContentPartPr/>
              <p14:nvPr/>
            </p14:nvContentPartPr>
            <p14:xfrm>
              <a:off x="11924804" y="2840181"/>
              <a:ext cx="61945" cy="1605115"/>
            </p14:xfrm>
          </p:contentPart>
        </mc:Choice>
        <mc:Fallback xmlns=""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6901" y="2822186"/>
                <a:ext cx="97393" cy="164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14:cNvPr>
              <p14:cNvContentPartPr/>
              <p14:nvPr/>
            </p14:nvContentPartPr>
            <p14:xfrm>
              <a:off x="11980728" y="3008415"/>
              <a:ext cx="22972" cy="1108415"/>
            </p14:xfrm>
          </p:contentPart>
        </mc:Choice>
        <mc:Fallback xmlns=""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3411" y="2990781"/>
                <a:ext cx="57960" cy="114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14:cNvPr>
              <p14:cNvContentPartPr/>
              <p14:nvPr/>
            </p14:nvContentPartPr>
            <p14:xfrm>
              <a:off x="11578441" y="2701636"/>
              <a:ext cx="285426" cy="1736522"/>
            </p14:xfrm>
          </p:contentPart>
        </mc:Choice>
        <mc:Fallback xmlns=""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0467" y="2684001"/>
                <a:ext cx="321014" cy="177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14:cNvPr>
              <p14:cNvContentPartPr/>
              <p14:nvPr/>
            </p14:nvContentPartPr>
            <p14:xfrm>
              <a:off x="11806051" y="3651662"/>
              <a:ext cx="46811" cy="851721"/>
            </p14:xfrm>
          </p:contentPart>
        </mc:Choice>
        <mc:Fallback xmlns="">
          <p:pic>
            <p:nvPicPr>
              <p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88542" y="3634030"/>
                <a:ext cx="82187" cy="8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14:cNvPr>
              <p14:cNvContentPartPr/>
              <p14:nvPr/>
            </p14:nvContentPartPr>
            <p14:xfrm>
              <a:off x="11806051" y="3948545"/>
              <a:ext cx="123583" cy="573859"/>
            </p14:xfrm>
          </p:contentPart>
        </mc:Choice>
        <mc:Fallback xmlns="">
          <p:pic>
            <p:nvPicPr>
              <p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88448" y="3930556"/>
                <a:ext cx="159149" cy="6094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94E7E56-161F-90F7-3FF8-428DF1854089}"/>
              </a:ext>
            </a:extLst>
          </p:cNvPr>
          <p:cNvSpPr txBox="1"/>
          <p:nvPr/>
        </p:nvSpPr>
        <p:spPr>
          <a:xfrm>
            <a:off x="188300" y="1012954"/>
            <a:ext cx="1192085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Hello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are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BLU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.</a:t>
            </a: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en-US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en-US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With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our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project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made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by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using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 </a:t>
            </a:r>
            <a:r>
              <a:rPr lang="en-US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HTML5, CSS and JS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have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created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a </a:t>
            </a:r>
            <a:r>
              <a:rPr lang="en-US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website where you can check and report to local firefighters about dangerous fires in real time by providing details and the exact location on the map. Enjoy!</a:t>
            </a: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  <a:t>                                                                                                                        </a:t>
            </a:r>
            <a:r>
              <a:rPr lang="bg-BG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-</a:t>
            </a:r>
            <a:r>
              <a:rPr lang="en-US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BLU</a:t>
            </a:r>
            <a:r>
              <a:rPr lang="bg-BG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14:cNvPr>
              <p14:cNvContentPartPr/>
              <p14:nvPr/>
            </p14:nvContentPartPr>
            <p14:xfrm>
              <a:off x="4700649" y="1712026"/>
              <a:ext cx="32057" cy="9896"/>
            </p14:xfrm>
          </p:contentPart>
        </mc:Choice>
        <mc:Fallback xmlns=""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3196" y="1685087"/>
                <a:ext cx="67320" cy="64324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3CE6C700-00FF-CA6B-025E-B35EAFF407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17093983">
            <a:off x="8070260" y="3309867"/>
            <a:ext cx="6422195" cy="6431557"/>
          </a:xfrm>
          <a:prstGeom prst="rect">
            <a:avLst/>
          </a:prstGeom>
        </p:spPr>
      </p:pic>
      <p:pic>
        <p:nvPicPr>
          <p:cNvPr id="33" name="Картина 32">
            <a:extLst>
              <a:ext uri="{FF2B5EF4-FFF2-40B4-BE49-F238E27FC236}">
                <a16:creationId xmlns:a16="http://schemas.microsoft.com/office/drawing/2014/main" id="{AB343CBF-5408-F17C-EDEC-E7C554C5CE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7638" y="-3230103"/>
            <a:ext cx="5257401" cy="5265773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807E3483-73DB-A608-B632-A318C5DB024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18391110">
            <a:off x="-78210" y="-3141158"/>
            <a:ext cx="4682830" cy="4689656"/>
          </a:xfrm>
          <a:prstGeom prst="rect">
            <a:avLst/>
          </a:prstGeom>
        </p:spPr>
      </p:pic>
      <p:pic>
        <p:nvPicPr>
          <p:cNvPr id="35" name="Картина 34">
            <a:extLst>
              <a:ext uri="{FF2B5EF4-FFF2-40B4-BE49-F238E27FC236}">
                <a16:creationId xmlns:a16="http://schemas.microsoft.com/office/drawing/2014/main" id="{992AEFD5-43D5-5DFF-8246-0D617B371EB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7442135">
            <a:off x="1455908" y="4856443"/>
            <a:ext cx="4682830" cy="4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3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C9352-9FEF-57B1-1518-401B107D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407674B-84C5-D5F1-8F4B-7C7981A002D4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7585D45E-7308-E70E-0DF2-7816B6BD66FF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581CFB7-7B66-D7F0-B153-513F4A6FDE95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8B55EB0A-338A-F1C6-0D48-341FCDC24E08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BD7D82D-ADBA-2E06-0BCC-0CC69B019462}"/>
              </a:ext>
            </a:extLst>
          </p:cNvPr>
          <p:cNvSpPr txBox="1"/>
          <p:nvPr/>
        </p:nvSpPr>
        <p:spPr>
          <a:xfrm>
            <a:off x="969331" y="4386604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9710282E-1863-59BC-2B41-3AE36E71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1C749D-BE0A-3675-427E-E00A0BAE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997AF6A3-5D2A-E342-278B-7F097E0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D85558C6-08F8-6466-230A-98018519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" y="989115"/>
            <a:ext cx="3206186" cy="33477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10F5664-5E61-A926-582C-C01502F61DF6}"/>
              </a:ext>
            </a:extLst>
          </p:cNvPr>
          <p:cNvSpPr txBox="1"/>
          <p:nvPr/>
        </p:nvSpPr>
        <p:spPr>
          <a:xfrm>
            <a:off x="816423" y="4901035"/>
            <a:ext cx="1973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Petar Dimitrov </a:t>
            </a:r>
            <a:r>
              <a:rPr lang="bg-BG" dirty="0"/>
              <a:t>9</a:t>
            </a:r>
            <a:r>
              <a:rPr lang="en-US" dirty="0"/>
              <a:t>G</a:t>
            </a:r>
            <a:endParaRPr lang="bg-BG" dirty="0"/>
          </a:p>
        </p:txBody>
      </p:sp>
      <p:pic>
        <p:nvPicPr>
          <p:cNvPr id="18" name="Картина 17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9CFFAEE6-5FCD-F60E-58F5-EDC323A042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A398F16A-0939-D0E8-45F5-C53EF3E7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BA0B5253-9FBC-75FF-0787-209ECF8CF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FB29BBBD-6B42-1979-4B67-A9028830A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00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E49E6-EA66-C6CC-F715-1E2AC7F1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56BAA6E-67D8-6B71-5363-AEC38D776334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F648C46-2D13-BF50-36EF-B907C879B2DA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FE530A6-AD40-2A4E-2A38-5A55001D8AC4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9E9751A-9A52-54A4-1C46-5CEB9A605769}"/>
              </a:ext>
            </a:extLst>
          </p:cNvPr>
          <p:cNvSpPr txBox="1"/>
          <p:nvPr/>
        </p:nvSpPr>
        <p:spPr>
          <a:xfrm>
            <a:off x="3460729" y="4291048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FE0142F8-86D8-B6B0-0A44-30DF67557C41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E3C8FDDC-1F09-9E8D-5850-41CE2EEA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F54988-8B72-33B0-6EED-0CE50786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38C4C91-6D9A-82F7-1F59-964A007F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86" y="622069"/>
            <a:ext cx="3288166" cy="36160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35EAF014-D3E4-A611-0455-3DEDCCF8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7F1178E-E599-FD69-41A4-03CFC9D75C1D}"/>
              </a:ext>
            </a:extLst>
          </p:cNvPr>
          <p:cNvSpPr txBox="1"/>
          <p:nvPr/>
        </p:nvSpPr>
        <p:spPr>
          <a:xfrm>
            <a:off x="3582932" y="4754900"/>
            <a:ext cx="1980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Rumen Spasov </a:t>
            </a:r>
            <a:r>
              <a:rPr lang="bg-BG" dirty="0"/>
              <a:t>9</a:t>
            </a:r>
            <a:r>
              <a:rPr lang="en-US" dirty="0"/>
              <a:t>V</a:t>
            </a:r>
            <a:endParaRPr lang="bg-BG" dirty="0"/>
          </a:p>
        </p:txBody>
      </p:sp>
      <p:pic>
        <p:nvPicPr>
          <p:cNvPr id="5" name="Картина 4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767D219C-5CE1-1B12-60D0-9E6FD792A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40" y="523393"/>
            <a:ext cx="3464106" cy="381342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545A79B-0069-7D54-7532-60A816425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292C76A1-13C8-EB26-5264-958369631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F162467-8FA6-0936-D526-9BD1A0ED7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7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5AB45-364D-17AF-7C16-8A59F39F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C4C6BF3-E0AF-C26A-3570-2FD8D361E457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9B6CDEF-49B7-2692-EE85-A790CA06B721}"/>
              </a:ext>
            </a:extLst>
          </p:cNvPr>
          <p:cNvSpPr txBox="1"/>
          <p:nvPr/>
        </p:nvSpPr>
        <p:spPr>
          <a:xfrm>
            <a:off x="6321975" y="406484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4F19995-201E-F949-52EC-002761383905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5FA2C03-459C-8032-D5FD-32CB5ABD5201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19ACE42-5504-D520-48EB-1CCA5E1F72CD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7BE1C187-92AB-DDB5-3F65-EC09FF59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056C72-B57A-BE88-712D-A2C45514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77" y="433233"/>
            <a:ext cx="3378916" cy="35903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DA3F45F-3A37-7101-72DB-47366D89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508D877B-FF8E-999F-3E6D-08709AC5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835766F-B4D6-EA7A-DE31-C63714556830}"/>
              </a:ext>
            </a:extLst>
          </p:cNvPr>
          <p:cNvSpPr txBox="1"/>
          <p:nvPr/>
        </p:nvSpPr>
        <p:spPr>
          <a:xfrm>
            <a:off x="6420046" y="4434172"/>
            <a:ext cx="1976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Presiyan Kolev </a:t>
            </a:r>
            <a:r>
              <a:rPr lang="bg-BG" dirty="0"/>
              <a:t>9</a:t>
            </a:r>
            <a:r>
              <a:rPr lang="en-US" dirty="0"/>
              <a:t>A</a:t>
            </a:r>
            <a:endParaRPr lang="bg-BG" dirty="0"/>
          </a:p>
        </p:txBody>
      </p:sp>
      <p:pic>
        <p:nvPicPr>
          <p:cNvPr id="5" name="Картина 4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0077C7B-F237-BFE8-D4D1-19979502CA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C8AACF2-AEB6-BABB-7C98-DDA48DEFB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7F1A995E-626F-56D1-8E3D-7170BCE73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722BCD22-5CFF-CBFD-EE00-D561B3E4F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1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DD1B5-59AD-6127-1BFD-7B6AE5112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BD4A78E-ACDB-03F4-6DD4-565A4AFAE495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3531392-4DD4-2326-6E08-1C2158ECCF42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76AFDAFC-AEC5-DB5C-36F4-CD8BB5DDA303}"/>
              </a:ext>
            </a:extLst>
          </p:cNvPr>
          <p:cNvSpPr txBox="1"/>
          <p:nvPr/>
        </p:nvSpPr>
        <p:spPr>
          <a:xfrm>
            <a:off x="9636965" y="4183933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1BE9E68-BC20-DA9D-2DAD-D028400D7B27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4F6E8E2-04FB-9ABB-94AC-AA4DA1638627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DCD018A9-6CE1-E9A1-A17E-A546AB19A971}"/>
              </a:ext>
            </a:extLst>
          </p:cNvPr>
          <p:cNvSpPr txBox="1"/>
          <p:nvPr/>
        </p:nvSpPr>
        <p:spPr>
          <a:xfrm>
            <a:off x="9273589" y="4553265"/>
            <a:ext cx="1814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Martin Yanev </a:t>
            </a:r>
            <a:r>
              <a:rPr lang="bg-BG" dirty="0"/>
              <a:t>9</a:t>
            </a:r>
            <a:r>
              <a:rPr lang="en-US" dirty="0"/>
              <a:t>B</a:t>
            </a:r>
            <a:endParaRPr lang="bg-BG" dirty="0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A3E5DFB8-1C1E-5CAA-D967-02D347D7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18" y="590308"/>
            <a:ext cx="3363989" cy="36151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8D8C4E-EFC3-6DDC-0339-E5966AA8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26B0631-13ED-D263-B338-19D040D08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E27C1E11-10D1-86C6-B8A1-B68C3710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087C482C-4FE0-03EF-57CE-323D747CD0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98B97A2-AA63-AF21-A772-28D9B13C3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190FAA8-BCB1-B858-D887-F53185F43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E2054B41-2556-A2D2-8444-E69A3D71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File:Microsoft PowerPoint Logo.png - Wikimedia Commons">
            <a:extLst>
              <a:ext uri="{FF2B5EF4-FFF2-40B4-BE49-F238E27FC236}">
                <a16:creationId xmlns:a16="http://schemas.microsoft.com/office/drawing/2014/main" id="{F6ABBB64-E375-DF56-CE75-90AD44C1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6" y="3110474"/>
            <a:ext cx="1970346" cy="1970346"/>
          </a:xfrm>
          <a:prstGeom prst="rect">
            <a:avLst/>
          </a:prstGeom>
        </p:spPr>
      </p:pic>
      <p:pic>
        <p:nvPicPr>
          <p:cNvPr id="10" name="Картина 9" descr="Файл:Microsoft Word 2013-2019 logo.svg – Уикипедия">
            <a:extLst>
              <a:ext uri="{FF2B5EF4-FFF2-40B4-BE49-F238E27FC236}">
                <a16:creationId xmlns:a16="http://schemas.microsoft.com/office/drawing/2014/main" id="{3BC5234E-A6E4-DB95-1986-B60962D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75" y="3381741"/>
            <a:ext cx="1512863" cy="1427813"/>
          </a:xfrm>
          <a:prstGeom prst="rect">
            <a:avLst/>
          </a:prstGeom>
        </p:spPr>
      </p:pic>
      <p:pic>
        <p:nvPicPr>
          <p:cNvPr id="14" name="Картина 13" descr="File:Github-desktop-logo-symbol.svg - Wikimedia Commons">
            <a:extLst>
              <a:ext uri="{FF2B5EF4-FFF2-40B4-BE49-F238E27FC236}">
                <a16:creationId xmlns:a16="http://schemas.microsoft.com/office/drawing/2014/main" id="{90F382E0-1005-C6CA-C0FE-B877560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653" y="4900505"/>
            <a:ext cx="1715991" cy="1781126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29305B-B80E-54B2-4F24-27D94F7231E9}"/>
              </a:ext>
            </a:extLst>
          </p:cNvPr>
          <p:cNvSpPr txBox="1"/>
          <p:nvPr/>
        </p:nvSpPr>
        <p:spPr>
          <a:xfrm>
            <a:off x="4209767" y="111629"/>
            <a:ext cx="3772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Tools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we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have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used</a:t>
            </a:r>
          </a:p>
        </p:txBody>
      </p:sp>
      <p:pic>
        <p:nvPicPr>
          <p:cNvPr id="2050" name="Picture 2" descr="Html5 Css3 Javascript Logos - Html Css Icon Png Clipart - Large Size Png  Image - PikPng">
            <a:extLst>
              <a:ext uri="{FF2B5EF4-FFF2-40B4-BE49-F238E27FC236}">
                <a16:creationId xmlns:a16="http://schemas.microsoft.com/office/drawing/2014/main" id="{A2D8CF01-1CDE-3A2D-B08D-F1B021C6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16" y="712811"/>
            <a:ext cx="6434009" cy="23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9335917B-8F40-780B-9269-F61F37D0CEF0}"/>
              </a:ext>
            </a:extLst>
          </p:cNvPr>
          <p:cNvSpPr/>
          <p:nvPr/>
        </p:nvSpPr>
        <p:spPr>
          <a:xfrm>
            <a:off x="7448550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4E9516F-7213-FC2A-4DD4-D949A6532795}"/>
              </a:ext>
            </a:extLst>
          </p:cNvPr>
          <p:cNvSpPr/>
          <p:nvPr/>
        </p:nvSpPr>
        <p:spPr>
          <a:xfrm>
            <a:off x="5041763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7AD98934-8D84-31D8-7D19-FBA700815EB9}"/>
              </a:ext>
            </a:extLst>
          </p:cNvPr>
          <p:cNvSpPr/>
          <p:nvPr/>
        </p:nvSpPr>
        <p:spPr>
          <a:xfrm>
            <a:off x="2742800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ixlr logo vector SVG, PNG download free">
            <a:extLst>
              <a:ext uri="{FF2B5EF4-FFF2-40B4-BE49-F238E27FC236}">
                <a16:creationId xmlns:a16="http://schemas.microsoft.com/office/drawing/2014/main" id="{8B038DA2-504B-73DE-51C7-E96857BF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52" y="4933730"/>
            <a:ext cx="1638280" cy="16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tbase | Stripe Apps">
            <a:extLst>
              <a:ext uri="{FF2B5EF4-FFF2-40B4-BE49-F238E27FC236}">
                <a16:creationId xmlns:a16="http://schemas.microsoft.com/office/drawing/2014/main" id="{719AE57C-BE23-2DEA-D045-3CD8947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9" y="3286614"/>
            <a:ext cx="1638281" cy="16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sual Studio Code Logo PNG Transparent &amp; SVG Vector - Freebie Supply">
            <a:extLst>
              <a:ext uri="{FF2B5EF4-FFF2-40B4-BE49-F238E27FC236}">
                <a16:creationId xmlns:a16="http://schemas.microsoft.com/office/drawing/2014/main" id="{6FCBD317-9E47-AEEC-574C-6AB9D32E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12" y="5080820"/>
            <a:ext cx="1979128" cy="14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0DCF2D21-421A-EAD4-393A-912C5E38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23" y="3284887"/>
            <a:ext cx="1561882" cy="15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4AC281E-0470-6659-9F4F-E21B7064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20" y="5010127"/>
            <a:ext cx="1678301" cy="15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Поздравителен адрес от Областният управител по повод професионалния празник  на МВР - На мегдана">
            <a:extLst>
              <a:ext uri="{FF2B5EF4-FFF2-40B4-BE49-F238E27FC236}">
                <a16:creationId xmlns:a16="http://schemas.microsoft.com/office/drawing/2014/main" id="{9216967A-FD3C-982A-B310-8E8B3FD8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33" y="3002089"/>
            <a:ext cx="1936879" cy="19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0B0A1810-01AE-73C8-A023-67FDEC7D2D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-2814581" y="-2755102"/>
            <a:ext cx="6422195" cy="6431557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146A279F-18C5-6BC7-E0A3-DE0CA7D4D7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969726">
            <a:off x="-2626110" y="5068597"/>
            <a:ext cx="3916473" cy="392218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EB11F125-2248-D767-F019-BF08861EA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971472">
            <a:off x="9211062" y="-3013240"/>
            <a:ext cx="6422195" cy="6431557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F9E1E774-8631-B118-FBA5-F0945AB34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969726">
            <a:off x="9940665" y="5320731"/>
            <a:ext cx="3916473" cy="39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F312E4-241A-369E-EF38-D1663F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C68A-3892-401F-8585-68CFB2176D36}" type="datetime1">
              <a:rPr lang="en-US"/>
              <a:t>6/11/2025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AAC0176-68C4-1EBD-3C09-B0EA77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480B7F-4BD1-A78E-6C70-BB230C2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305175"/>
            <a:ext cx="685800" cy="24765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F31483A-4CC6-9FA6-68DC-F33D139D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00000">
            <a:off x="11347704" y="4048593"/>
            <a:ext cx="946758" cy="341594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68121D3D-31BD-4121-E29E-F2D3D1ED6FB9}"/>
              </a:ext>
            </a:extLst>
          </p:cNvPr>
          <p:cNvSpPr txBox="1"/>
          <p:nvPr/>
        </p:nvSpPr>
        <p:spPr>
          <a:xfrm>
            <a:off x="643560" y="1127362"/>
            <a:ext cx="109048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Now let’s proceed to the project </a:t>
            </a:r>
            <a:endParaRPr lang="bg-BG" sz="4800" dirty="0"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Picture 2" descr="team logo">
            <a:extLst>
              <a:ext uri="{FF2B5EF4-FFF2-40B4-BE49-F238E27FC236}">
                <a16:creationId xmlns:a16="http://schemas.microsoft.com/office/drawing/2014/main" id="{138B4865-A013-8713-70AE-E38AC0DB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63" y="2407298"/>
            <a:ext cx="9135871" cy="4207154"/>
          </a:xfrm>
          <a:prstGeom prst="rect">
            <a:avLst/>
          </a:prstGeom>
          <a:noFill/>
          <a:effectLst>
            <a:glow rad="228600">
              <a:srgbClr val="230761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CAC9901-8370-3B84-2BA0-CD715331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00601">
            <a:off x="-1209889" y="4999353"/>
            <a:ext cx="3688804" cy="3694181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EA06F9E-9235-A1F5-043A-8AF77108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703833">
            <a:off x="9472467" y="3135147"/>
            <a:ext cx="5439065" cy="5446993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BD2ACA66-55BA-5CFA-4B24-56EB7A2B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958237" y="-1880957"/>
            <a:ext cx="3916473" cy="392218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0A025723-B7AB-01C8-88FE-79BC890F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64497">
            <a:off x="9847399" y="-2173139"/>
            <a:ext cx="3916473" cy="39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147</Words>
  <Application>Microsoft Office PowerPoint</Application>
  <PresentationFormat>Широк екран</PresentationFormat>
  <Paragraphs>37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Consolas</vt:lpstr>
      <vt:lpstr>Trade Gothic Next Cond</vt:lpstr>
      <vt:lpstr>Trade Gothic Next Light</vt:lpstr>
      <vt:lpstr>PortalVTI</vt:lpstr>
      <vt:lpstr>Презентация на PowerPoint</vt:lpstr>
      <vt:lpstr>Table of contents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Пресиян И. Колев</cp:lastModifiedBy>
  <cp:revision>437</cp:revision>
  <dcterms:created xsi:type="dcterms:W3CDTF">2024-06-14T16:24:33Z</dcterms:created>
  <dcterms:modified xsi:type="dcterms:W3CDTF">2025-06-10T22:26:02Z</dcterms:modified>
</cp:coreProperties>
</file>