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2"/>
  </p:notesMasterIdLst>
  <p:sldIdLst>
    <p:sldId id="262" r:id="rId5"/>
    <p:sldId id="256" r:id="rId6"/>
    <p:sldId id="257" r:id="rId7"/>
    <p:sldId id="258" r:id="rId8"/>
    <p:sldId id="259" r:id="rId9"/>
    <p:sldId id="260" r:id="rId10"/>
    <p:sldId id="261" r:id="rId11"/>
  </p:sldIdLst>
  <p:sldSz cx="14630400" cy="8229600"/>
  <p:notesSz cx="8229600" cy="14630400"/>
  <p:embeddedFontLst>
    <p:embeddedFont>
      <p:font typeface="Inconsolata" pitchFamily="1" charset="0"/>
      <p:regular r:id="rId13"/>
    </p:embeddedFont>
    <p:embeddedFont>
      <p:font typeface="Montserrat Black" panose="00000A00000000000000" pitchFamily="2" charset="0"/>
      <p:regular r:id="rId14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206" y="14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180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2">
            <a:extLst>
              <a:ext uri="{FF2B5EF4-FFF2-40B4-BE49-F238E27FC236}">
                <a16:creationId xmlns:a16="http://schemas.microsoft.com/office/drawing/2014/main" id="{7A419026-EBC7-3130-A340-15A4406FF487}"/>
              </a:ext>
            </a:extLst>
          </p:cNvPr>
          <p:cNvSpPr/>
          <p:nvPr/>
        </p:nvSpPr>
        <p:spPr>
          <a:xfrm>
            <a:off x="12626596" y="7342671"/>
            <a:ext cx="2003804" cy="886929"/>
          </a:xfrm>
          <a:prstGeom prst="rect">
            <a:avLst/>
          </a:prstGeom>
          <a:solidFill>
            <a:srgbClr val="F7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Картина 10" descr="Картина, която съдържа анимирана рисунка, рисунка, Въображаем герой, илюстрация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517C7E8-BDCD-E386-3C87-A780A939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04850"/>
            <a:ext cx="8229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10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2">
            <a:extLst>
              <a:ext uri="{FF2B5EF4-FFF2-40B4-BE49-F238E27FC236}">
                <a16:creationId xmlns:a16="http://schemas.microsoft.com/office/drawing/2014/main" id="{8BE67935-F57E-45E3-F810-38CEC3CD3078}"/>
              </a:ext>
            </a:extLst>
          </p:cNvPr>
          <p:cNvSpPr/>
          <p:nvPr/>
        </p:nvSpPr>
        <p:spPr>
          <a:xfrm>
            <a:off x="12528624" y="7241943"/>
            <a:ext cx="2003804" cy="886929"/>
          </a:xfrm>
          <a:prstGeom prst="rect">
            <a:avLst/>
          </a:prstGeom>
          <a:solidFill>
            <a:srgbClr val="F7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830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Supporting Firefighters: Real-time Information Access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14800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presentation will outline how real-time data access can significantly improve the efficiency and safety of firefighting operations. We will explore technology-driven solutions for daily tasks, analyze current needs, and address the challenges faced by firefighters.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9510" y="1701403"/>
            <a:ext cx="9444990" cy="724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Meet Our Dedicated Team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75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Raya </a:t>
            </a:r>
            <a:r>
              <a:rPr lang="en-US" sz="22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Kirilova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666178"/>
            <a:ext cx="30480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Scrum Trainer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3381970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957638" y="4175760"/>
            <a:ext cx="3516749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Gabriela Stoyanova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3957638" y="4666178"/>
            <a:ext cx="35053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Designer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7456884" y="4175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Hristiyan </a:t>
            </a:r>
            <a:r>
              <a:rPr lang="en-US" sz="22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Grozdev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74387" y="4666178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Backend Developer</a:t>
            </a:r>
            <a:endParaRPr lang="en-US" sz="1750"/>
          </a:p>
        </p:txBody>
      </p:sp>
      <p:sp>
        <p:nvSpPr>
          <p:cNvPr id="13" name="Text 7"/>
          <p:cNvSpPr/>
          <p:nvPr/>
        </p:nvSpPr>
        <p:spPr>
          <a:xfrm>
            <a:off x="10788491" y="41757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Daria </a:t>
            </a:r>
            <a:r>
              <a:rPr lang="en-US" sz="22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Larichkina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4666178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Frontend Developer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528423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expert team is committed to developing innovative solutions for firefighters. Each member brings unique skills and perspectives to the project, ensuring a comprehensive and user-friendly system.</a:t>
            </a:r>
            <a:endParaRPr lang="en-US" sz="175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8183FB60-2B49-5ABF-0720-ED36370F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64" y="3381970"/>
            <a:ext cx="566976" cy="566976"/>
          </a:xfrm>
          <a:prstGeom prst="rect">
            <a:avLst/>
          </a:prstGeom>
        </p:spPr>
      </p:pic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D8F54EEE-C1A2-2478-9D14-D266B491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3381970"/>
            <a:ext cx="566976" cy="566976"/>
          </a:xfrm>
          <a:prstGeom prst="rect">
            <a:avLst/>
          </a:prstGeom>
        </p:spPr>
      </p:pic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181DF037-E625-618D-E579-E9FEDE0D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90" y="3381970"/>
            <a:ext cx="566976" cy="566976"/>
          </a:xfrm>
          <a:prstGeom prst="rect">
            <a:avLst/>
          </a:prstGeom>
        </p:spPr>
      </p:pic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87499167-14F1-8DE2-2972-651CFE14A2E4}"/>
              </a:ext>
            </a:extLst>
          </p:cNvPr>
          <p:cNvSpPr/>
          <p:nvPr/>
        </p:nvSpPr>
        <p:spPr>
          <a:xfrm>
            <a:off x="12626596" y="7342671"/>
            <a:ext cx="2003804" cy="886929"/>
          </a:xfrm>
          <a:prstGeom prst="rect">
            <a:avLst/>
          </a:prstGeom>
          <a:solidFill>
            <a:srgbClr val="F7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5069"/>
            <a:ext cx="111881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Our Application's Coe Functionality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808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Comprehensive Information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1629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website, built with HTML, CSS, and JavaScript, </a:t>
            </a:r>
            <a:r>
              <a:rPr lang="en-US" dirty="0"/>
              <a:t>gives useful 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fire safety information. It offers real-time news updates and details about fire stations in a region.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7808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Personnel and Equipment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71629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Users can access lists of all fire safety team members. The site also displays detailed information on fire trucks and vehicles at each station.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780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Incident Statistics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361968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application provides statistics on fire incidents over specific periods. It also highlights which workers participated in these events, aiding in operational reviews.</a:t>
            </a:r>
            <a:endParaRPr lang="en-US" sz="1750" dirty="0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C1C20B2A-C966-BD6D-9BA7-0D4E8F160A7B}"/>
              </a:ext>
            </a:extLst>
          </p:cNvPr>
          <p:cNvSpPr/>
          <p:nvPr/>
        </p:nvSpPr>
        <p:spPr>
          <a:xfrm>
            <a:off x="12627072" y="7346610"/>
            <a:ext cx="2003804" cy="886929"/>
          </a:xfrm>
          <a:prstGeom prst="rect">
            <a:avLst/>
          </a:prstGeom>
          <a:solidFill>
            <a:srgbClr val="F7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2" name="Картина 11" descr="Картина, която съдържа символ, Графика, лого, Електриково синь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58491B4-8D78-DD04-EA0D-9AAC9B24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21572" y="-1652794"/>
            <a:ext cx="2533619" cy="2566135"/>
          </a:xfrm>
          <a:prstGeom prst="rect">
            <a:avLst/>
          </a:prstGeom>
        </p:spPr>
      </p:pic>
      <p:pic>
        <p:nvPicPr>
          <p:cNvPr id="14" name="Картина 13" descr="Картина, която съдържа екранна снимка, Електриково синьо, синьо, Мажорелово синь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F65FFE9-E62C-D5D0-DA98-38FB7BBD6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330" y="-3444341"/>
            <a:ext cx="4327963" cy="2869325"/>
          </a:xfrm>
          <a:prstGeom prst="rect">
            <a:avLst/>
          </a:prstGeom>
        </p:spPr>
      </p:pic>
      <p:pic>
        <p:nvPicPr>
          <p:cNvPr id="16" name="Картина 15" descr="Картина, която съдържа Електриково синьо, екранна снимка, Графика, Правоъгълник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F6C943A-8470-01CD-3172-EB46CAE89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92810" y="2603626"/>
            <a:ext cx="1832180" cy="2558538"/>
          </a:xfrm>
          <a:prstGeom prst="rect">
            <a:avLst/>
          </a:prstGeom>
        </p:spPr>
      </p:pic>
      <p:pic>
        <p:nvPicPr>
          <p:cNvPr id="18" name="Картина 17" descr="Картина, която съдържа символ, лого, Графика, Електриково синь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6CBC5F4-91E4-0B4D-0C02-983708A91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85671" y="8592287"/>
            <a:ext cx="2051685" cy="1851660"/>
          </a:xfrm>
          <a:prstGeom prst="rect">
            <a:avLst/>
          </a:prstGeom>
        </p:spPr>
      </p:pic>
      <p:pic>
        <p:nvPicPr>
          <p:cNvPr id="20" name="Картина 19" descr="Картина, която съдържа Графика, екранна снимка, лого, дизайн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BDA6C19C-86FE-5A16-18A9-1890766F5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1729" y="-3595041"/>
            <a:ext cx="5034117" cy="3887122"/>
          </a:xfrm>
          <a:prstGeom prst="rect">
            <a:avLst/>
          </a:prstGeom>
        </p:spPr>
      </p:pic>
      <p:pic>
        <p:nvPicPr>
          <p:cNvPr id="22" name="Картина 21" descr="Картина, която съдържа оранжево, екранна снимка, червен, Графи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8B6596AF-DDC5-208F-A185-141DBC0F6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3040" y="9182091"/>
            <a:ext cx="2576020" cy="2522483"/>
          </a:xfrm>
          <a:prstGeom prst="rect">
            <a:avLst/>
          </a:prstGeom>
        </p:spPr>
      </p:pic>
      <p:pic>
        <p:nvPicPr>
          <p:cNvPr id="9" name="Картина 2">
            <a:extLst>
              <a:ext uri="{FF2B5EF4-FFF2-40B4-BE49-F238E27FC236}">
                <a16:creationId xmlns:a16="http://schemas.microsoft.com/office/drawing/2014/main" id="{CBFD0974-4B42-2BEA-3479-EA085733A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70785" y="-3101939"/>
            <a:ext cx="2167115" cy="2184520"/>
          </a:xfrm>
          <a:prstGeom prst="rect">
            <a:avLst/>
          </a:prstGeom>
        </p:spPr>
      </p:pic>
      <p:pic>
        <p:nvPicPr>
          <p:cNvPr id="11" name="Picture 2" descr="Live Instructor-Led JavaScript Training - Hands-on Interactive Course">
            <a:extLst>
              <a:ext uri="{FF2B5EF4-FFF2-40B4-BE49-F238E27FC236}">
                <a16:creationId xmlns:a16="http://schemas.microsoft.com/office/drawing/2014/main" id="{1F195CEB-4A27-4EE2-1241-46ED07E0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9" y="10047224"/>
            <a:ext cx="147032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72927" y="618053"/>
            <a:ext cx="7570946" cy="140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Technologies </a:t>
            </a:r>
            <a:r>
              <a:rPr lang="en-US" sz="44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Utilised</a:t>
            </a: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in Development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72927" y="2359581"/>
            <a:ext cx="3673197" cy="2029301"/>
          </a:xfrm>
          <a:prstGeom prst="roundRect">
            <a:avLst>
              <a:gd name="adj" fmla="val 45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05218" y="2515672"/>
            <a:ext cx="3207782" cy="716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/>
                <a:ea typeface="Montserrat Black" pitchFamily="34" charset="-122"/>
                <a:cs typeface="Montserrat Black" pitchFamily="34" charset="-120"/>
              </a:rPr>
              <a:t>Visual Studio</a:t>
            </a:r>
            <a:endParaRPr lang="en-US" sz="2200" dirty="0">
              <a:solidFill>
                <a:srgbClr val="000000"/>
              </a:solidFill>
              <a:latin typeface="Montserrat Black"/>
              <a:ea typeface="Calibri" panose="020F0502020204030204"/>
              <a:cs typeface="Calibri" panose="020F0502020204030204"/>
            </a:endParaRPr>
          </a:p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/>
                <a:ea typeface="Montserrat Black" pitchFamily="34" charset="-122"/>
                <a:cs typeface="Montserrat Black" pitchFamily="34" charset="-120"/>
              </a:rPr>
              <a:t>Code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5218" y="3230285"/>
            <a:ext cx="3208615" cy="1078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Primary integrated development environment for coding and debugging.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0795" y="2359581"/>
            <a:ext cx="3673197" cy="2029301"/>
          </a:xfrm>
          <a:prstGeom prst="roundRect">
            <a:avLst>
              <a:gd name="adj" fmla="val 45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403086" y="2515672"/>
            <a:ext cx="280928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GitHub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10403086" y="3230285"/>
            <a:ext cx="3208615" cy="1078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Version control and collaborative platform for code management.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72927" y="4613553"/>
            <a:ext cx="7570946" cy="1669732"/>
          </a:xfrm>
          <a:prstGeom prst="roundRect">
            <a:avLst>
              <a:gd name="adj" fmla="val 54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05218" y="4845844"/>
            <a:ext cx="2809280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MS Office Suite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5218" y="5331857"/>
            <a:ext cx="7106364" cy="719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Used for documentation (Word), presentations (PowerPoint), and team communication (Teams).</a:t>
            </a:r>
            <a:endParaRPr lang="en-US" sz="1750" dirty="0"/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FDF2FDAA-F330-8951-39B6-01F0C7842ABB}"/>
              </a:ext>
            </a:extLst>
          </p:cNvPr>
          <p:cNvSpPr/>
          <p:nvPr/>
        </p:nvSpPr>
        <p:spPr>
          <a:xfrm>
            <a:off x="12627072" y="7346610"/>
            <a:ext cx="2003804" cy="886929"/>
          </a:xfrm>
          <a:prstGeom prst="rect">
            <a:avLst/>
          </a:prstGeom>
          <a:solidFill>
            <a:srgbClr val="F7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5" name="Картина 14" descr="Картина, която съдържа символ, Графика, лого, Електриково синь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93CB451-FDE8-16D2-EF5C-2565F0229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17" y="1021915"/>
            <a:ext cx="2080046" cy="2106741"/>
          </a:xfrm>
          <a:prstGeom prst="rect">
            <a:avLst/>
          </a:prstGeom>
        </p:spPr>
      </p:pic>
      <p:pic>
        <p:nvPicPr>
          <p:cNvPr id="16" name="Картина 15" descr="Картина, която съдържа Електриково синьо, екранна снимка, Графика, Правоъгълник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7F6A8828-CB36-8960-39F1-983EB8369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11" y="5718048"/>
            <a:ext cx="1195702" cy="1669732"/>
          </a:xfrm>
          <a:prstGeom prst="rect">
            <a:avLst/>
          </a:prstGeom>
        </p:spPr>
      </p:pic>
      <p:pic>
        <p:nvPicPr>
          <p:cNvPr id="18" name="Картина 17" descr="Картина, която съдържа Графика, екранна снимка, лого, дизайн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77D99AF-D72E-C8BF-278E-49DF5E1D4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61" y="2924386"/>
            <a:ext cx="4512802" cy="3484586"/>
          </a:xfrm>
          <a:prstGeom prst="rect">
            <a:avLst/>
          </a:prstGeom>
        </p:spPr>
      </p:pic>
      <p:pic>
        <p:nvPicPr>
          <p:cNvPr id="19" name="Картина 18" descr="Картина, която съдържа символ, лого, Графика, Електриково синь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4F016495-7982-3CFA-47F9-FFAE7605D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758" y="3230285"/>
            <a:ext cx="1850104" cy="1669732"/>
          </a:xfrm>
          <a:prstGeom prst="rect">
            <a:avLst/>
          </a:prstGeom>
        </p:spPr>
      </p:pic>
      <p:pic>
        <p:nvPicPr>
          <p:cNvPr id="20" name="Картина 19" descr="Картина, която съдържа екранна снимка, Електриково синьо, синьо, Мажорелово синь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7F4B3661-0A0A-7371-B8A0-823261CAC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39261" y="2780444"/>
            <a:ext cx="3523005" cy="2335659"/>
          </a:xfrm>
          <a:prstGeom prst="rect">
            <a:avLst/>
          </a:prstGeom>
        </p:spPr>
      </p:pic>
      <p:pic>
        <p:nvPicPr>
          <p:cNvPr id="2" name="Картина 1" descr="Картина, която съдържа оранжево, екранна снимка, червен, Графи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8F581B82-9D0D-8E38-5C19-C79EC08A5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8354" y="6112747"/>
            <a:ext cx="1850104" cy="1811654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6A6D329D-0A75-5AE2-8B23-797BCB9AA0C6}"/>
              </a:ext>
            </a:extLst>
          </p:cNvPr>
          <p:cNvSpPr/>
          <p:nvPr/>
        </p:nvSpPr>
        <p:spPr>
          <a:xfrm>
            <a:off x="10113342" y="6397704"/>
            <a:ext cx="3673197" cy="1669732"/>
          </a:xfrm>
          <a:prstGeom prst="roundRect">
            <a:avLst>
              <a:gd name="adj" fmla="val 54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FF209FEA-FECC-2C45-E59D-C3C8F2E3FA93}"/>
              </a:ext>
            </a:extLst>
          </p:cNvPr>
          <p:cNvSpPr/>
          <p:nvPr/>
        </p:nvSpPr>
        <p:spPr>
          <a:xfrm>
            <a:off x="10346049" y="6541533"/>
            <a:ext cx="3207782" cy="716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/>
                <a:ea typeface="Calibri" panose="020F0502020204030204"/>
                <a:cs typeface="Calibri" panose="020F0502020204030204"/>
              </a:rPr>
              <a:t>Program Languages </a:t>
            </a:r>
            <a:endParaRPr lang="en-US" sz="2200" dirty="0">
              <a:solidFill>
                <a:srgbClr val="000000"/>
              </a:solidFill>
              <a:latin typeface="Montserrat Black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026" name="Picture 2" descr="Live Instructor-Led JavaScript Training - Hands-on Interactive Course">
            <a:extLst>
              <a:ext uri="{FF2B5EF4-FFF2-40B4-BE49-F238E27FC236}">
                <a16:creationId xmlns:a16="http://schemas.microsoft.com/office/drawing/2014/main" id="{7A029979-03FD-2ECA-482B-27FC3DAEE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49" y="5903528"/>
            <a:ext cx="1470323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Картина 2">
            <a:extLst>
              <a:ext uri="{FF2B5EF4-FFF2-40B4-BE49-F238E27FC236}">
                <a16:creationId xmlns:a16="http://schemas.microsoft.com/office/drawing/2014/main" id="{A87A61AA-492A-0D02-2A11-75CFA0D0F4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097" y="884190"/>
            <a:ext cx="1828831" cy="1776580"/>
          </a:xfrm>
          <a:prstGeom prst="rect">
            <a:avLst/>
          </a:prstGeom>
        </p:spPr>
      </p:pic>
      <p:sp>
        <p:nvSpPr>
          <p:cNvPr id="25" name="Text 6">
            <a:extLst>
              <a:ext uri="{FF2B5EF4-FFF2-40B4-BE49-F238E27FC236}">
                <a16:creationId xmlns:a16="http://schemas.microsoft.com/office/drawing/2014/main" id="{772FFE57-8F77-7200-A69D-3BB349619FE6}"/>
              </a:ext>
            </a:extLst>
          </p:cNvPr>
          <p:cNvSpPr/>
          <p:nvPr/>
        </p:nvSpPr>
        <p:spPr>
          <a:xfrm>
            <a:off x="10402967" y="6900030"/>
            <a:ext cx="3208615" cy="1078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</a:rPr>
              <a:t>JavaScript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</a:rPr>
              <a:t>HTML</a:t>
            </a:r>
          </a:p>
          <a:p>
            <a:pPr marL="285750" indent="-28575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</a:rPr>
              <a:t>CSS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18798" y="435650"/>
            <a:ext cx="7802404" cy="11980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Our Project Implementation Stages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98" y="2180153"/>
            <a:ext cx="958334" cy="11500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73109" y="2371725"/>
            <a:ext cx="4241959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Content Development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4964549" y="2786063"/>
            <a:ext cx="6556653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Crafting clear and concise text for the application.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98" y="3330178"/>
            <a:ext cx="958334" cy="11500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64549" y="3521750"/>
            <a:ext cx="2396014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Design Phase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4964549" y="3936087"/>
            <a:ext cx="6556653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Creating intuitive and user-friendly interface designs.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798" y="4480203"/>
            <a:ext cx="958334" cy="11500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873109" y="4671774"/>
            <a:ext cx="4238863" cy="208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/>
                <a:ea typeface="Montserrat Black" pitchFamily="34" charset="-122"/>
                <a:cs typeface="Montserrat Black" pitchFamily="34" charset="-120"/>
              </a:rPr>
              <a:t>Code Development</a:t>
            </a:r>
            <a:endParaRPr lang="en-US" sz="1850" dirty="0">
              <a:latin typeface="Montserrat Black"/>
            </a:endParaRPr>
          </a:p>
        </p:txBody>
      </p:sp>
      <p:sp>
        <p:nvSpPr>
          <p:cNvPr id="12" name="Text 6"/>
          <p:cNvSpPr/>
          <p:nvPr/>
        </p:nvSpPr>
        <p:spPr>
          <a:xfrm>
            <a:off x="4964549" y="5086112"/>
            <a:ext cx="6556653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Building the application's backend and frontend functionalities.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798" y="5630228"/>
            <a:ext cx="958334" cy="141089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873109" y="5821799"/>
            <a:ext cx="3368040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Testing &amp; Debugging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4964549" y="6236137"/>
            <a:ext cx="6556653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Ensuring application stability and performance through rigorous testing.</a:t>
            </a:r>
            <a:endParaRPr lang="en-US" sz="1500" dirty="0"/>
          </a:p>
        </p:txBody>
      </p:sp>
      <p:sp>
        <p:nvSpPr>
          <p:cNvPr id="16" name="Text 9"/>
          <p:cNvSpPr/>
          <p:nvPr/>
        </p:nvSpPr>
        <p:spPr>
          <a:xfrm>
            <a:off x="6157198" y="7089100"/>
            <a:ext cx="7802404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500"/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701056AE-649C-5FC9-F065-AF1FDE2DF1BF}"/>
              </a:ext>
            </a:extLst>
          </p:cNvPr>
          <p:cNvSpPr/>
          <p:nvPr/>
        </p:nvSpPr>
        <p:spPr>
          <a:xfrm>
            <a:off x="12627072" y="7346610"/>
            <a:ext cx="2003804" cy="886929"/>
          </a:xfrm>
          <a:prstGeom prst="rect">
            <a:avLst/>
          </a:prstGeom>
          <a:solidFill>
            <a:srgbClr val="F7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2" name="Картина 10" descr="Картина, която съдържа анимирана рисунка, рисунка, Въображаем герой, илюстрация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8BE77D6-A818-9B4A-79A4-45C4C46AE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586634" y="-5543193"/>
            <a:ext cx="82296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артина 10" descr="Картина, която съдържа анимирана рисунка, рисунка, Въображаем герой, илюстрация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F3314D9-C45F-F785-FEF1-EA58B137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9484" y="914400"/>
            <a:ext cx="8229600" cy="8229600"/>
          </a:xfrm>
          <a:prstGeom prst="rect">
            <a:avLst/>
          </a:prstGeom>
        </p:spPr>
      </p:pic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6AEAB35D-3154-C6D0-347D-8CD28462E979}"/>
              </a:ext>
            </a:extLst>
          </p:cNvPr>
          <p:cNvSpPr/>
          <p:nvPr/>
        </p:nvSpPr>
        <p:spPr>
          <a:xfrm>
            <a:off x="12627072" y="7346610"/>
            <a:ext cx="2003804" cy="886929"/>
          </a:xfrm>
          <a:prstGeom prst="rect">
            <a:avLst/>
          </a:prstGeom>
          <a:solidFill>
            <a:srgbClr val="F7EC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559442CA-75C2-37EE-0E7B-7392666DCE0C}"/>
              </a:ext>
            </a:extLst>
          </p:cNvPr>
          <p:cNvSpPr/>
          <p:nvPr/>
        </p:nvSpPr>
        <p:spPr>
          <a:xfrm>
            <a:off x="6398177" y="3132973"/>
            <a:ext cx="7556421" cy="749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>
                <a:solidFill>
                  <a:srgbClr val="151617"/>
                </a:solidFill>
                <a:latin typeface="Montserrat Black"/>
              </a:rPr>
              <a:t>Thank you!</a:t>
            </a:r>
            <a:endParaRPr lang="bg-BG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0A23EEC2-41F7-09F6-2A60-DD3B7D283291}"/>
              </a:ext>
            </a:extLst>
          </p:cNvPr>
          <p:cNvSpPr/>
          <p:nvPr/>
        </p:nvSpPr>
        <p:spPr>
          <a:xfrm>
            <a:off x="7165093" y="4116766"/>
            <a:ext cx="4172422" cy="206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/>
              </a:rPr>
              <a:t>&amp; let's go to the web page...</a:t>
            </a:r>
          </a:p>
        </p:txBody>
      </p:sp>
    </p:spTree>
    <p:extLst>
      <p:ext uri="{BB962C8B-B14F-4D97-AF65-F5344CB8AC3E}">
        <p14:creationId xmlns:p14="http://schemas.microsoft.com/office/powerpoint/2010/main" val="2987814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da40bd-48ae-4b5f-8cb0-d9c1e8889d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CA8600F335DB41AB40711DA35C691F" ma:contentTypeVersion="15" ma:contentTypeDescription="Create a new document." ma:contentTypeScope="" ma:versionID="bacb34c28967cccfb172be2442f1d0ba">
  <xsd:schema xmlns:xsd="http://www.w3.org/2001/XMLSchema" xmlns:xs="http://www.w3.org/2001/XMLSchema" xmlns:p="http://schemas.microsoft.com/office/2006/metadata/properties" xmlns:ns3="01da40bd-48ae-4b5f-8cb0-d9c1e8889db2" xmlns:ns4="4773a835-dd8b-4980-b721-2b0106a022ea" targetNamespace="http://schemas.microsoft.com/office/2006/metadata/properties" ma:root="true" ma:fieldsID="3b528c0e5430361e4206c581687e6e7b" ns3:_="" ns4:_="">
    <xsd:import namespace="01da40bd-48ae-4b5f-8cb0-d9c1e8889db2"/>
    <xsd:import namespace="4773a835-dd8b-4980-b721-2b0106a022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a40bd-48ae-4b5f-8cb0-d9c1e8889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73a835-dd8b-4980-b721-2b0106a022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9EC56D-2C09-416D-A935-926763A2106C}">
  <ds:schemaRefs>
    <ds:schemaRef ds:uri="01da40bd-48ae-4b5f-8cb0-d9c1e8889db2"/>
    <ds:schemaRef ds:uri="4773a835-dd8b-4980-b721-2b0106a022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AEACA8-282B-477B-AE93-9626B192A650}">
  <ds:schemaRefs>
    <ds:schemaRef ds:uri="01da40bd-48ae-4b5f-8cb0-d9c1e8889db2"/>
    <ds:schemaRef ds:uri="4773a835-dd8b-4980-b721-2b0106a022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26748C-84BE-43F0-B6A6-F8DD4CB35F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304</Words>
  <Application>Microsoft Office PowerPoint</Application>
  <PresentationFormat>Custom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Black</vt:lpstr>
      <vt:lpstr>Inconsolata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Рая К. Кирилова</cp:lastModifiedBy>
  <cp:revision>5</cp:revision>
  <dcterms:created xsi:type="dcterms:W3CDTF">2025-06-10T07:38:48Z</dcterms:created>
  <dcterms:modified xsi:type="dcterms:W3CDTF">2025-06-10T14:17:35Z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0x010100F0CA8600F335DB41AB40711DA35C691F</vt:lpwstr>
  </property>
</Properties>
</file>